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ppt/comments/comment14.xml" ContentType="application/vnd.openxmlformats-officedocument.presentationml.comments+xml"/>
  <Override PartName="/ppt/comments/comment15.xml" ContentType="application/vnd.openxmlformats-officedocument.presentationml.comments+xml"/>
  <Override PartName="/ppt/comments/comment16.xml" ContentType="application/vnd.openxmlformats-officedocument.presentationml.comments+xml"/>
  <Override PartName="/ppt/comments/comment17.xml" ContentType="application/vnd.openxmlformats-officedocument.presentationml.comments+xml"/>
  <Override PartName="/ppt/comments/comment18.xml" ContentType="application/vnd.openxmlformats-officedocument.presentationml.comments+xml"/>
  <Override PartName="/ppt/comments/comment19.xml" ContentType="application/vnd.openxmlformats-officedocument.presentationml.comments+xml"/>
  <Override PartName="/ppt/comments/comment20.xml" ContentType="application/vnd.openxmlformats-officedocument.presentationml.comments+xml"/>
  <Override PartName="/ppt/comments/comment21.xml" ContentType="application/vnd.openxmlformats-officedocument.presentationml.comments+xml"/>
  <Override PartName="/ppt/comments/comment22.xml" ContentType="application/vnd.openxmlformats-officedocument.presentationml.comments+xml"/>
  <Override PartName="/ppt/comments/comment23.xml" ContentType="application/vnd.openxmlformats-officedocument.presentationml.comments+xml"/>
  <Override PartName="/ppt/comments/comment24.xml" ContentType="application/vnd.openxmlformats-officedocument.presentationml.comments+xml"/>
  <Override PartName="/ppt/comments/comment25.xml" ContentType="application/vnd.openxmlformats-officedocument.presentationml.comments+xml"/>
  <Override PartName="/ppt/comments/comment26.xml" ContentType="application/vnd.openxmlformats-officedocument.presentationml.comments+xml"/>
  <Override PartName="/ppt/comments/comment27.xml" ContentType="application/vnd.openxmlformats-officedocument.presentationml.comments+xml"/>
  <Override PartName="/ppt/comments/comment28.xml" ContentType="application/vnd.openxmlformats-officedocument.presentationml.comments+xml"/>
  <Override PartName="/ppt/comments/comment29.xml" ContentType="application/vnd.openxmlformats-officedocument.presentationml.comments+xml"/>
  <Override PartName="/ppt/comments/comment30.xml" ContentType="application/vnd.openxmlformats-officedocument.presentationml.comments+xml"/>
  <Override PartName="/ppt/comments/comment31.xml" ContentType="application/vnd.openxmlformats-officedocument.presentationml.comments+xml"/>
  <Override PartName="/ppt/comments/comment32.xml" ContentType="application/vnd.openxmlformats-officedocument.presentationml.comments+xml"/>
  <Override PartName="/ppt/comments/comment33.xml" ContentType="application/vnd.openxmlformats-officedocument.presentationml.comments+xml"/>
  <Override PartName="/ppt/comments/comment34.xml" ContentType="application/vnd.openxmlformats-officedocument.presentationml.comments+xml"/>
  <Override PartName="/ppt/comments/comment35.xml" ContentType="application/vnd.openxmlformats-officedocument.presentationml.comments+xml"/>
  <Override PartName="/ppt/comments/comment36.xml" ContentType="application/vnd.openxmlformats-officedocument.presentationml.comments+xml"/>
  <Override PartName="/ppt/comments/comment37.xml" ContentType="application/vnd.openxmlformats-officedocument.presentationml.comments+xml"/>
  <Override PartName="/ppt/comments/comment38.xml" ContentType="application/vnd.openxmlformats-officedocument.presentationml.comments+xml"/>
  <Override PartName="/ppt/comments/comment39.xml" ContentType="application/vnd.openxmlformats-officedocument.presentationml.comments+xml"/>
  <Override PartName="/ppt/comments/comment40.xml" ContentType="application/vnd.openxmlformats-officedocument.presentationml.comments+xml"/>
  <Override PartName="/ppt/comments/comment4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notesMasterIdLst>
    <p:notesMasterId r:id="rId44"/>
  </p:notesMasterIdLst>
  <p:sldIdLst>
    <p:sldId id="298" r:id="rId2"/>
    <p:sldId id="299" r:id="rId3"/>
    <p:sldId id="312" r:id="rId4"/>
    <p:sldId id="495" r:id="rId5"/>
    <p:sldId id="496" r:id="rId6"/>
    <p:sldId id="497" r:id="rId7"/>
    <p:sldId id="498" r:id="rId8"/>
    <p:sldId id="499" r:id="rId9"/>
    <p:sldId id="500" r:id="rId10"/>
    <p:sldId id="501" r:id="rId11"/>
    <p:sldId id="502" r:id="rId12"/>
    <p:sldId id="503" r:id="rId13"/>
    <p:sldId id="504" r:id="rId14"/>
    <p:sldId id="505" r:id="rId15"/>
    <p:sldId id="507" r:id="rId16"/>
    <p:sldId id="508" r:id="rId17"/>
    <p:sldId id="509" r:id="rId18"/>
    <p:sldId id="510" r:id="rId19"/>
    <p:sldId id="511" r:id="rId20"/>
    <p:sldId id="512" r:id="rId21"/>
    <p:sldId id="513" r:id="rId22"/>
    <p:sldId id="515" r:id="rId23"/>
    <p:sldId id="516" r:id="rId24"/>
    <p:sldId id="517" r:id="rId25"/>
    <p:sldId id="518" r:id="rId26"/>
    <p:sldId id="519" r:id="rId27"/>
    <p:sldId id="520" r:id="rId28"/>
    <p:sldId id="521" r:id="rId29"/>
    <p:sldId id="522" r:id="rId30"/>
    <p:sldId id="523" r:id="rId31"/>
    <p:sldId id="524" r:id="rId32"/>
    <p:sldId id="525" r:id="rId33"/>
    <p:sldId id="526" r:id="rId34"/>
    <p:sldId id="528" r:id="rId35"/>
    <p:sldId id="529" r:id="rId36"/>
    <p:sldId id="530" r:id="rId37"/>
    <p:sldId id="531" r:id="rId38"/>
    <p:sldId id="532" r:id="rId39"/>
    <p:sldId id="533" r:id="rId40"/>
    <p:sldId id="534" r:id="rId41"/>
    <p:sldId id="535" r:id="rId42"/>
    <p:sldId id="536" r:id="rId43"/>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ya" initials="K" lastIdx="2" clrIdx="0">
    <p:extLst>
      <p:ext uri="{19B8F6BF-5375-455C-9EA6-DF929625EA0E}">
        <p15:presenceInfo xmlns:p15="http://schemas.microsoft.com/office/powerpoint/2012/main" userId="Katy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7-22T15:18:45.537" idx="2">
    <p:pos x="10" y="10"/>
    <p:text>Повече информация по темата може да се получи от наръчник за управление на отпадъците, стр.5</p:text>
    <p:extLst>
      <p:ext uri="{C676402C-5697-4E1C-873F-D02D1690AC5C}">
        <p15:threadingInfo xmlns:p15="http://schemas.microsoft.com/office/powerpoint/2012/main" timeZoneBias="-18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1-07-22T15:18:45.537" idx="2">
    <p:pos x="10" y="10"/>
    <p:text>Повече информация по темата може да се получи от наръчник за управление на отпадъците, стр.5</p:text>
    <p:extLst>
      <p:ext uri="{C676402C-5697-4E1C-873F-D02D1690AC5C}">
        <p15:threadingInfo xmlns:p15="http://schemas.microsoft.com/office/powerpoint/2012/main" timeZoneBias="-18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21-07-22T15:18:45.537" idx="2">
    <p:pos x="10" y="10"/>
    <p:text>Повече информация по темата може да се получи от наръчник за управление на отпадъците, стр.5</p:text>
    <p:extLst>
      <p:ext uri="{C676402C-5697-4E1C-873F-D02D1690AC5C}">
        <p15:threadingInfo xmlns:p15="http://schemas.microsoft.com/office/powerpoint/2012/main" timeZoneBias="-18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21-07-22T15:18:45.537" idx="2">
    <p:pos x="10" y="10"/>
    <p:text>Повече информация по темата може да се получи от наръчник за управление на отпадъците, стр.5</p:text>
    <p:extLst>
      <p:ext uri="{C676402C-5697-4E1C-873F-D02D1690AC5C}">
        <p15:threadingInfo xmlns:p15="http://schemas.microsoft.com/office/powerpoint/2012/main" timeZoneBias="-18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21-07-22T15:18:45.537" idx="2">
    <p:pos x="10" y="10"/>
    <p:text>Повече информация по темата може да се получи от наръчник за управление на отпадъците, стр.5</p:text>
    <p:extLst>
      <p:ext uri="{C676402C-5697-4E1C-873F-D02D1690AC5C}">
        <p15:threadingInfo xmlns:p15="http://schemas.microsoft.com/office/powerpoint/2012/main" timeZoneBias="-18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21-07-22T15:18:45.537" idx="2">
    <p:pos x="10" y="10"/>
    <p:text>Повече информация по темата може да се получи от наръчник за управление на отпадъците, стр.5</p:text>
    <p:extLst>
      <p:ext uri="{C676402C-5697-4E1C-873F-D02D1690AC5C}">
        <p15:threadingInfo xmlns:p15="http://schemas.microsoft.com/office/powerpoint/2012/main" timeZoneBias="-18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21-07-22T15:18:45.537" idx="2">
    <p:pos x="10" y="10"/>
    <p:text>Повече информация по темата може да се получи от наръчник за управление на отпадъците, стр.5</p:text>
    <p:extLst>
      <p:ext uri="{C676402C-5697-4E1C-873F-D02D1690AC5C}">
        <p15:threadingInfo xmlns:p15="http://schemas.microsoft.com/office/powerpoint/2012/main" timeZoneBias="-18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21-07-22T15:18:45.537" idx="2">
    <p:pos x="10" y="10"/>
    <p:text>Повече информация по темата може да се получи от наръчник за управление на отпадъците, стр.5</p:text>
    <p:extLst>
      <p:ext uri="{C676402C-5697-4E1C-873F-D02D1690AC5C}">
        <p15:threadingInfo xmlns:p15="http://schemas.microsoft.com/office/powerpoint/2012/main" timeZoneBias="-18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1" dt="2021-07-22T15:18:45.537" idx="2">
    <p:pos x="10" y="10"/>
    <p:text>Повече информация по темата може да се получи от наръчник за управление на отпадъците, стр.5</p:text>
    <p:extLst>
      <p:ext uri="{C676402C-5697-4E1C-873F-D02D1690AC5C}">
        <p15:threadingInfo xmlns:p15="http://schemas.microsoft.com/office/powerpoint/2012/main" timeZoneBias="-180"/>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1" dt="2021-07-22T15:18:45.537" idx="2">
    <p:pos x="10" y="10"/>
    <p:text>Повече информация по темата може да се получи от наръчник за управление на отпадъците, стр.5</p:text>
    <p:extLst>
      <p:ext uri="{C676402C-5697-4E1C-873F-D02D1690AC5C}">
        <p15:threadingInfo xmlns:p15="http://schemas.microsoft.com/office/powerpoint/2012/main" timeZoneBias="-180"/>
      </p:ext>
    </p:extLst>
  </p:cm>
</p:cmLst>
</file>

<file path=ppt/comments/comment19.xml><?xml version="1.0" encoding="utf-8"?>
<p:cmLst xmlns:a="http://schemas.openxmlformats.org/drawingml/2006/main" xmlns:r="http://schemas.openxmlformats.org/officeDocument/2006/relationships" xmlns:p="http://schemas.openxmlformats.org/presentationml/2006/main">
  <p:cm authorId="1" dt="2021-07-22T15:18:45.537" idx="2">
    <p:pos x="10" y="10"/>
    <p:text>Повече информация по темата може да се получи от наръчник за управление на отпадъците, стр.5</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7-22T15:18:45.537" idx="2">
    <p:pos x="10" y="10"/>
    <p:text>Повече информация по темата може да се получи от наръчник за управление на отпадъците, стр.5</p:text>
    <p:extLst>
      <p:ext uri="{C676402C-5697-4E1C-873F-D02D1690AC5C}">
        <p15:threadingInfo xmlns:p15="http://schemas.microsoft.com/office/powerpoint/2012/main" timeZoneBias="-180"/>
      </p:ext>
    </p:extLst>
  </p:cm>
</p:cmLst>
</file>

<file path=ppt/comments/comment20.xml><?xml version="1.0" encoding="utf-8"?>
<p:cmLst xmlns:a="http://schemas.openxmlformats.org/drawingml/2006/main" xmlns:r="http://schemas.openxmlformats.org/officeDocument/2006/relationships" xmlns:p="http://schemas.openxmlformats.org/presentationml/2006/main">
  <p:cm authorId="1" dt="2021-07-22T15:18:45.537" idx="2">
    <p:pos x="10" y="10"/>
    <p:text>Повече информация по темата може да се получи от наръчник за управление на отпадъците, стр.5</p:text>
    <p:extLst>
      <p:ext uri="{C676402C-5697-4E1C-873F-D02D1690AC5C}">
        <p15:threadingInfo xmlns:p15="http://schemas.microsoft.com/office/powerpoint/2012/main" timeZoneBias="-180"/>
      </p:ext>
    </p:extLst>
  </p:cm>
</p:cmLst>
</file>

<file path=ppt/comments/comment21.xml><?xml version="1.0" encoding="utf-8"?>
<p:cmLst xmlns:a="http://schemas.openxmlformats.org/drawingml/2006/main" xmlns:r="http://schemas.openxmlformats.org/officeDocument/2006/relationships" xmlns:p="http://schemas.openxmlformats.org/presentationml/2006/main">
  <p:cm authorId="1" dt="2021-07-22T15:18:45.537" idx="2">
    <p:pos x="10" y="10"/>
    <p:text>Повече информация по темата може да се получи от наръчник за управление на отпадъците, стр.5</p:text>
    <p:extLst>
      <p:ext uri="{C676402C-5697-4E1C-873F-D02D1690AC5C}">
        <p15:threadingInfo xmlns:p15="http://schemas.microsoft.com/office/powerpoint/2012/main" timeZoneBias="-180"/>
      </p:ext>
    </p:extLst>
  </p:cm>
</p:cmLst>
</file>

<file path=ppt/comments/comment22.xml><?xml version="1.0" encoding="utf-8"?>
<p:cmLst xmlns:a="http://schemas.openxmlformats.org/drawingml/2006/main" xmlns:r="http://schemas.openxmlformats.org/officeDocument/2006/relationships" xmlns:p="http://schemas.openxmlformats.org/presentationml/2006/main">
  <p:cm authorId="1" dt="2021-07-22T15:18:45.537" idx="2">
    <p:pos x="10" y="10"/>
    <p:text>Повече информация по темата може да се получи от наръчник за управление на отпадъците, стр.5</p:text>
    <p:extLst>
      <p:ext uri="{C676402C-5697-4E1C-873F-D02D1690AC5C}">
        <p15:threadingInfo xmlns:p15="http://schemas.microsoft.com/office/powerpoint/2012/main" timeZoneBias="-180"/>
      </p:ext>
    </p:extLst>
  </p:cm>
</p:cmLst>
</file>

<file path=ppt/comments/comment23.xml><?xml version="1.0" encoding="utf-8"?>
<p:cmLst xmlns:a="http://schemas.openxmlformats.org/drawingml/2006/main" xmlns:r="http://schemas.openxmlformats.org/officeDocument/2006/relationships" xmlns:p="http://schemas.openxmlformats.org/presentationml/2006/main">
  <p:cm authorId="1" dt="2021-07-22T15:18:45.537" idx="2">
    <p:pos x="10" y="10"/>
    <p:text>Повече информация по темата може да се получи от наръчник за управление на отпадъците, стр.5</p:text>
    <p:extLst>
      <p:ext uri="{C676402C-5697-4E1C-873F-D02D1690AC5C}">
        <p15:threadingInfo xmlns:p15="http://schemas.microsoft.com/office/powerpoint/2012/main" timeZoneBias="-180"/>
      </p:ext>
    </p:extLst>
  </p:cm>
</p:cmLst>
</file>

<file path=ppt/comments/comment24.xml><?xml version="1.0" encoding="utf-8"?>
<p:cmLst xmlns:a="http://schemas.openxmlformats.org/drawingml/2006/main" xmlns:r="http://schemas.openxmlformats.org/officeDocument/2006/relationships" xmlns:p="http://schemas.openxmlformats.org/presentationml/2006/main">
  <p:cm authorId="1" dt="2021-07-22T15:18:45.537" idx="2">
    <p:pos x="10" y="10"/>
    <p:text>Повече информация по темата може да се получи от наръчник за управление на отпадъците, стр.5</p:text>
    <p:extLst>
      <p:ext uri="{C676402C-5697-4E1C-873F-D02D1690AC5C}">
        <p15:threadingInfo xmlns:p15="http://schemas.microsoft.com/office/powerpoint/2012/main" timeZoneBias="-180"/>
      </p:ext>
    </p:extLst>
  </p:cm>
</p:cmLst>
</file>

<file path=ppt/comments/comment25.xml><?xml version="1.0" encoding="utf-8"?>
<p:cmLst xmlns:a="http://schemas.openxmlformats.org/drawingml/2006/main" xmlns:r="http://schemas.openxmlformats.org/officeDocument/2006/relationships" xmlns:p="http://schemas.openxmlformats.org/presentationml/2006/main">
  <p:cm authorId="1" dt="2021-07-22T15:18:45.537" idx="2">
    <p:pos x="10" y="10"/>
    <p:text>Повече информация по темата може да се получи от наръчник за управление на отпадъците, стр.5</p:text>
    <p:extLst>
      <p:ext uri="{C676402C-5697-4E1C-873F-D02D1690AC5C}">
        <p15:threadingInfo xmlns:p15="http://schemas.microsoft.com/office/powerpoint/2012/main" timeZoneBias="-180"/>
      </p:ext>
    </p:extLst>
  </p:cm>
</p:cmLst>
</file>

<file path=ppt/comments/comment26.xml><?xml version="1.0" encoding="utf-8"?>
<p:cmLst xmlns:a="http://schemas.openxmlformats.org/drawingml/2006/main" xmlns:r="http://schemas.openxmlformats.org/officeDocument/2006/relationships" xmlns:p="http://schemas.openxmlformats.org/presentationml/2006/main">
  <p:cm authorId="1" dt="2021-07-22T15:18:45.537" idx="2">
    <p:pos x="10" y="10"/>
    <p:text>Повече информация по темата може да се получи от наръчник за управление на отпадъците, стр.5</p:text>
    <p:extLst>
      <p:ext uri="{C676402C-5697-4E1C-873F-D02D1690AC5C}">
        <p15:threadingInfo xmlns:p15="http://schemas.microsoft.com/office/powerpoint/2012/main" timeZoneBias="-180"/>
      </p:ext>
    </p:extLst>
  </p:cm>
</p:cmLst>
</file>

<file path=ppt/comments/comment27.xml><?xml version="1.0" encoding="utf-8"?>
<p:cmLst xmlns:a="http://schemas.openxmlformats.org/drawingml/2006/main" xmlns:r="http://schemas.openxmlformats.org/officeDocument/2006/relationships" xmlns:p="http://schemas.openxmlformats.org/presentationml/2006/main">
  <p:cm authorId="1" dt="2021-07-22T15:18:45.537" idx="2">
    <p:pos x="10" y="10"/>
    <p:text>Повече информация по темата може да се получи от наръчник за управление на отпадъците, стр.5</p:text>
    <p:extLst>
      <p:ext uri="{C676402C-5697-4E1C-873F-D02D1690AC5C}">
        <p15:threadingInfo xmlns:p15="http://schemas.microsoft.com/office/powerpoint/2012/main" timeZoneBias="-180"/>
      </p:ext>
    </p:extLst>
  </p:cm>
</p:cmLst>
</file>

<file path=ppt/comments/comment28.xml><?xml version="1.0" encoding="utf-8"?>
<p:cmLst xmlns:a="http://schemas.openxmlformats.org/drawingml/2006/main" xmlns:r="http://schemas.openxmlformats.org/officeDocument/2006/relationships" xmlns:p="http://schemas.openxmlformats.org/presentationml/2006/main">
  <p:cm authorId="1" dt="2021-07-22T15:18:45.537" idx="2">
    <p:pos x="10" y="10"/>
    <p:text>Повече информация по темата може да се получи от наръчник за управление на отпадъците, стр.5</p:text>
    <p:extLst>
      <p:ext uri="{C676402C-5697-4E1C-873F-D02D1690AC5C}">
        <p15:threadingInfo xmlns:p15="http://schemas.microsoft.com/office/powerpoint/2012/main" timeZoneBias="-180"/>
      </p:ext>
    </p:extLst>
  </p:cm>
</p:cmLst>
</file>

<file path=ppt/comments/comment29.xml><?xml version="1.0" encoding="utf-8"?>
<p:cmLst xmlns:a="http://schemas.openxmlformats.org/drawingml/2006/main" xmlns:r="http://schemas.openxmlformats.org/officeDocument/2006/relationships" xmlns:p="http://schemas.openxmlformats.org/presentationml/2006/main">
  <p:cm authorId="1" dt="2021-07-22T15:18:45.537" idx="2">
    <p:pos x="10" y="10"/>
    <p:text>Повече информация по темата може да се получи от наръчник за управление на отпадъците, стр.5</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7-22T15:18:45.537" idx="2">
    <p:pos x="10" y="10"/>
    <p:text>Повече информация по темата може да се получи от наръчник за управление на отпадъците, стр.5</p:text>
    <p:extLst>
      <p:ext uri="{C676402C-5697-4E1C-873F-D02D1690AC5C}">
        <p15:threadingInfo xmlns:p15="http://schemas.microsoft.com/office/powerpoint/2012/main" timeZoneBias="-180"/>
      </p:ext>
    </p:extLst>
  </p:cm>
</p:cmLst>
</file>

<file path=ppt/comments/comment30.xml><?xml version="1.0" encoding="utf-8"?>
<p:cmLst xmlns:a="http://schemas.openxmlformats.org/drawingml/2006/main" xmlns:r="http://schemas.openxmlformats.org/officeDocument/2006/relationships" xmlns:p="http://schemas.openxmlformats.org/presentationml/2006/main">
  <p:cm authorId="1" dt="2021-07-22T15:18:45.537" idx="2">
    <p:pos x="10" y="10"/>
    <p:text>Повече информация по темата може да се получи от наръчник за управление на отпадъците, стр.5</p:text>
    <p:extLst>
      <p:ext uri="{C676402C-5697-4E1C-873F-D02D1690AC5C}">
        <p15:threadingInfo xmlns:p15="http://schemas.microsoft.com/office/powerpoint/2012/main" timeZoneBias="-180"/>
      </p:ext>
    </p:extLst>
  </p:cm>
</p:cmLst>
</file>

<file path=ppt/comments/comment31.xml><?xml version="1.0" encoding="utf-8"?>
<p:cmLst xmlns:a="http://schemas.openxmlformats.org/drawingml/2006/main" xmlns:r="http://schemas.openxmlformats.org/officeDocument/2006/relationships" xmlns:p="http://schemas.openxmlformats.org/presentationml/2006/main">
  <p:cm authorId="1" dt="2021-07-22T15:18:45.537" idx="2">
    <p:pos x="10" y="10"/>
    <p:text>Повече информация по темата може да се получи от наръчник за управление на отпадъците, стр.5</p:text>
    <p:extLst>
      <p:ext uri="{C676402C-5697-4E1C-873F-D02D1690AC5C}">
        <p15:threadingInfo xmlns:p15="http://schemas.microsoft.com/office/powerpoint/2012/main" timeZoneBias="-180"/>
      </p:ext>
    </p:extLst>
  </p:cm>
</p:cmLst>
</file>

<file path=ppt/comments/comment32.xml><?xml version="1.0" encoding="utf-8"?>
<p:cmLst xmlns:a="http://schemas.openxmlformats.org/drawingml/2006/main" xmlns:r="http://schemas.openxmlformats.org/officeDocument/2006/relationships" xmlns:p="http://schemas.openxmlformats.org/presentationml/2006/main">
  <p:cm authorId="1" dt="2021-07-22T15:18:45.537" idx="2">
    <p:pos x="10" y="10"/>
    <p:text>Повече информация по темата може да се получи от наръчник за управление на отпадъците, стр.5</p:text>
    <p:extLst>
      <p:ext uri="{C676402C-5697-4E1C-873F-D02D1690AC5C}">
        <p15:threadingInfo xmlns:p15="http://schemas.microsoft.com/office/powerpoint/2012/main" timeZoneBias="-180"/>
      </p:ext>
    </p:extLst>
  </p:cm>
</p:cmLst>
</file>

<file path=ppt/comments/comment33.xml><?xml version="1.0" encoding="utf-8"?>
<p:cmLst xmlns:a="http://schemas.openxmlformats.org/drawingml/2006/main" xmlns:r="http://schemas.openxmlformats.org/officeDocument/2006/relationships" xmlns:p="http://schemas.openxmlformats.org/presentationml/2006/main">
  <p:cm authorId="1" dt="2021-07-22T15:18:45.537" idx="2">
    <p:pos x="10" y="10"/>
    <p:text>Повече информация по темата може да се получи от наръчник за управление на отпадъците, стр.5</p:text>
    <p:extLst>
      <p:ext uri="{C676402C-5697-4E1C-873F-D02D1690AC5C}">
        <p15:threadingInfo xmlns:p15="http://schemas.microsoft.com/office/powerpoint/2012/main" timeZoneBias="-180"/>
      </p:ext>
    </p:extLst>
  </p:cm>
</p:cmLst>
</file>

<file path=ppt/comments/comment34.xml><?xml version="1.0" encoding="utf-8"?>
<p:cmLst xmlns:a="http://schemas.openxmlformats.org/drawingml/2006/main" xmlns:r="http://schemas.openxmlformats.org/officeDocument/2006/relationships" xmlns:p="http://schemas.openxmlformats.org/presentationml/2006/main">
  <p:cm authorId="1" dt="2021-07-22T15:18:45.537" idx="2">
    <p:pos x="10" y="10"/>
    <p:text>Повече информация по темата може да се получи от наръчник за управление на отпадъците, стр.5</p:text>
    <p:extLst>
      <p:ext uri="{C676402C-5697-4E1C-873F-D02D1690AC5C}">
        <p15:threadingInfo xmlns:p15="http://schemas.microsoft.com/office/powerpoint/2012/main" timeZoneBias="-180"/>
      </p:ext>
    </p:extLst>
  </p:cm>
</p:cmLst>
</file>

<file path=ppt/comments/comment35.xml><?xml version="1.0" encoding="utf-8"?>
<p:cmLst xmlns:a="http://schemas.openxmlformats.org/drawingml/2006/main" xmlns:r="http://schemas.openxmlformats.org/officeDocument/2006/relationships" xmlns:p="http://schemas.openxmlformats.org/presentationml/2006/main">
  <p:cm authorId="1" dt="2021-07-22T15:18:45.537" idx="2">
    <p:pos x="10" y="10"/>
    <p:text>Повече информация по темата може да се получи от наръчник за управление на отпадъците, стр.5</p:text>
    <p:extLst>
      <p:ext uri="{C676402C-5697-4E1C-873F-D02D1690AC5C}">
        <p15:threadingInfo xmlns:p15="http://schemas.microsoft.com/office/powerpoint/2012/main" timeZoneBias="-180"/>
      </p:ext>
    </p:extLst>
  </p:cm>
</p:cmLst>
</file>

<file path=ppt/comments/comment36.xml><?xml version="1.0" encoding="utf-8"?>
<p:cmLst xmlns:a="http://schemas.openxmlformats.org/drawingml/2006/main" xmlns:r="http://schemas.openxmlformats.org/officeDocument/2006/relationships" xmlns:p="http://schemas.openxmlformats.org/presentationml/2006/main">
  <p:cm authorId="1" dt="2021-07-22T15:18:45.537" idx="2">
    <p:pos x="10" y="10"/>
    <p:text>Повече информация по темата може да се получи от наръчник за управление на отпадъците, стр.5</p:text>
    <p:extLst>
      <p:ext uri="{C676402C-5697-4E1C-873F-D02D1690AC5C}">
        <p15:threadingInfo xmlns:p15="http://schemas.microsoft.com/office/powerpoint/2012/main" timeZoneBias="-180"/>
      </p:ext>
    </p:extLst>
  </p:cm>
</p:cmLst>
</file>

<file path=ppt/comments/comment37.xml><?xml version="1.0" encoding="utf-8"?>
<p:cmLst xmlns:a="http://schemas.openxmlformats.org/drawingml/2006/main" xmlns:r="http://schemas.openxmlformats.org/officeDocument/2006/relationships" xmlns:p="http://schemas.openxmlformats.org/presentationml/2006/main">
  <p:cm authorId="1" dt="2021-07-22T15:18:45.537" idx="2">
    <p:pos x="10" y="10"/>
    <p:text>Повече информация по темата може да се получи от наръчник за управление на отпадъците, стр.5</p:text>
    <p:extLst>
      <p:ext uri="{C676402C-5697-4E1C-873F-D02D1690AC5C}">
        <p15:threadingInfo xmlns:p15="http://schemas.microsoft.com/office/powerpoint/2012/main" timeZoneBias="-180"/>
      </p:ext>
    </p:extLst>
  </p:cm>
</p:cmLst>
</file>

<file path=ppt/comments/comment38.xml><?xml version="1.0" encoding="utf-8"?>
<p:cmLst xmlns:a="http://schemas.openxmlformats.org/drawingml/2006/main" xmlns:r="http://schemas.openxmlformats.org/officeDocument/2006/relationships" xmlns:p="http://schemas.openxmlformats.org/presentationml/2006/main">
  <p:cm authorId="1" dt="2021-07-22T15:18:45.537" idx="2">
    <p:pos x="10" y="10"/>
    <p:text>Повече информация по темата може да се получи от наръчник за управление на отпадъците, стр.5</p:text>
    <p:extLst>
      <p:ext uri="{C676402C-5697-4E1C-873F-D02D1690AC5C}">
        <p15:threadingInfo xmlns:p15="http://schemas.microsoft.com/office/powerpoint/2012/main" timeZoneBias="-180"/>
      </p:ext>
    </p:extLst>
  </p:cm>
</p:cmLst>
</file>

<file path=ppt/comments/comment39.xml><?xml version="1.0" encoding="utf-8"?>
<p:cmLst xmlns:a="http://schemas.openxmlformats.org/drawingml/2006/main" xmlns:r="http://schemas.openxmlformats.org/officeDocument/2006/relationships" xmlns:p="http://schemas.openxmlformats.org/presentationml/2006/main">
  <p:cm authorId="1" dt="2021-07-22T15:18:45.537" idx="2">
    <p:pos x="10" y="10"/>
    <p:text>Повече информация по темата може да се получи от наръчник за управление на отпадъците, стр.5</p:text>
    <p:extLst>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07-22T15:18:45.537" idx="2">
    <p:pos x="10" y="10"/>
    <p:text>Повече информация по темата може да се получи от наръчник за управление на отпадъците, стр.5</p:text>
    <p:extLst>
      <p:ext uri="{C676402C-5697-4E1C-873F-D02D1690AC5C}">
        <p15:threadingInfo xmlns:p15="http://schemas.microsoft.com/office/powerpoint/2012/main" timeZoneBias="-180"/>
      </p:ext>
    </p:extLst>
  </p:cm>
</p:cmLst>
</file>

<file path=ppt/comments/comment40.xml><?xml version="1.0" encoding="utf-8"?>
<p:cmLst xmlns:a="http://schemas.openxmlformats.org/drawingml/2006/main" xmlns:r="http://schemas.openxmlformats.org/officeDocument/2006/relationships" xmlns:p="http://schemas.openxmlformats.org/presentationml/2006/main">
  <p:cm authorId="1" dt="2021-07-22T15:18:45.537" idx="2">
    <p:pos x="10" y="10"/>
    <p:text>Повече информация по темата може да се получи от наръчник за управление на отпадъците, стр.5</p:text>
    <p:extLst>
      <p:ext uri="{C676402C-5697-4E1C-873F-D02D1690AC5C}">
        <p15:threadingInfo xmlns:p15="http://schemas.microsoft.com/office/powerpoint/2012/main" timeZoneBias="-180"/>
      </p:ext>
    </p:extLst>
  </p:cm>
</p:cmLst>
</file>

<file path=ppt/comments/comment41.xml><?xml version="1.0" encoding="utf-8"?>
<p:cmLst xmlns:a="http://schemas.openxmlformats.org/drawingml/2006/main" xmlns:r="http://schemas.openxmlformats.org/officeDocument/2006/relationships" xmlns:p="http://schemas.openxmlformats.org/presentationml/2006/main">
  <p:cm authorId="1" dt="2021-07-22T15:18:45.537" idx="2">
    <p:pos x="10" y="10"/>
    <p:text>Повече информация по темата може да се получи от наръчник за управление на отпадъците, стр.5</p:text>
    <p:extLst>
      <p:ext uri="{C676402C-5697-4E1C-873F-D02D1690AC5C}">
        <p15:threadingInfo xmlns:p15="http://schemas.microsoft.com/office/powerpoint/2012/main" timeZoneBias="-1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1-07-22T15:18:45.537" idx="2">
    <p:pos x="10" y="10"/>
    <p:text>Повече информация по темата може да се получи от наръчник за управление на отпадъците, стр.5</p:text>
    <p:extLst>
      <p:ext uri="{C676402C-5697-4E1C-873F-D02D1690AC5C}">
        <p15:threadingInfo xmlns:p15="http://schemas.microsoft.com/office/powerpoint/2012/main" timeZoneBias="-18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1-07-22T15:18:45.537" idx="2">
    <p:pos x="10" y="10"/>
    <p:text>Повече информация по темата може да се получи от наръчник за управление на отпадъците, стр.5</p:text>
    <p:extLst>
      <p:ext uri="{C676402C-5697-4E1C-873F-D02D1690AC5C}">
        <p15:threadingInfo xmlns:p15="http://schemas.microsoft.com/office/powerpoint/2012/main" timeZoneBias="-18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1-07-22T15:18:45.537" idx="2">
    <p:pos x="10" y="10"/>
    <p:text>Повече информация по темата може да се получи от наръчник за управление на отпадъците, стр.5</p:text>
    <p:extLst>
      <p:ext uri="{C676402C-5697-4E1C-873F-D02D1690AC5C}">
        <p15:threadingInfo xmlns:p15="http://schemas.microsoft.com/office/powerpoint/2012/main" timeZoneBias="-18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1-07-22T15:18:45.537" idx="2">
    <p:pos x="10" y="10"/>
    <p:text>Повече информация по темата може да се получи от наръчник за управление на отпадъците, стр.5</p:text>
    <p:extLst>
      <p:ext uri="{C676402C-5697-4E1C-873F-D02D1690AC5C}">
        <p15:threadingInfo xmlns:p15="http://schemas.microsoft.com/office/powerpoint/2012/main" timeZoneBias="-18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1-07-22T15:18:45.537" idx="2">
    <p:pos x="10" y="10"/>
    <p:text>Повече информация по темата може да се получи от наръчник за управление на отпадъците, стр.5</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EA56B0-30E3-49B5-97C9-DEA24A2FFC68}" type="datetimeFigureOut">
              <a:rPr lang="bg-BG" smtClean="0"/>
              <a:t>9.8.2021 г.</a:t>
            </a:fld>
            <a:endParaRPr lang="bg-B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DD279E-6179-43EC-9D09-309445A2FFDC}" type="slidenum">
              <a:rPr lang="bg-BG" smtClean="0"/>
              <a:t>‹#›</a:t>
            </a:fld>
            <a:endParaRPr lang="bg-BG"/>
          </a:p>
        </p:txBody>
      </p:sp>
    </p:spTree>
    <p:extLst>
      <p:ext uri="{BB962C8B-B14F-4D97-AF65-F5344CB8AC3E}">
        <p14:creationId xmlns:p14="http://schemas.microsoft.com/office/powerpoint/2010/main" val="694764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6E689-2E08-4D99-9FE1-3367F21E573D}" type="datetimeFigureOut">
              <a:rPr kumimoji="0" lang="bg-BG"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9.8.2021 г.</a:t>
            </a:fld>
            <a:endParaRPr kumimoji="0" lang="bg-BG"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1182C-8687-49AB-9EB7-DEFD2E915136}" type="slidenum">
              <a:rPr kumimoji="0" lang="bg-BG"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bg-BG"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98071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6E689-2E08-4D99-9FE1-3367F21E573D}" type="datetimeFigureOut">
              <a:rPr kumimoji="0" lang="bg-BG"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9.8.2021 г.</a:t>
            </a:fld>
            <a:endParaRPr kumimoji="0" lang="bg-BG"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1182C-8687-49AB-9EB7-DEFD2E915136}" type="slidenum">
              <a:rPr kumimoji="0" lang="bg-BG"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bg-BG"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73694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6E689-2E08-4D99-9FE1-3367F21E573D}" type="datetimeFigureOut">
              <a:rPr kumimoji="0" lang="bg-BG"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9.8.2021 г.</a:t>
            </a:fld>
            <a:endParaRPr kumimoji="0" lang="bg-BG"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1182C-8687-49AB-9EB7-DEFD2E915136}" type="slidenum">
              <a:rPr kumimoji="0" lang="bg-BG"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bg-BG"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13120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6E689-2E08-4D99-9FE1-3367F21E573D}" type="datetimeFigureOut">
              <a:rPr kumimoji="0" lang="bg-BG"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9.8.2021 г.</a:t>
            </a:fld>
            <a:endParaRPr kumimoji="0" lang="bg-BG"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1182C-8687-49AB-9EB7-DEFD2E915136}" type="slidenum">
              <a:rPr kumimoji="0" lang="bg-BG"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bg-BG"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84629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6E689-2E08-4D99-9FE1-3367F21E573D}" type="datetimeFigureOut">
              <a:rPr kumimoji="0" lang="bg-BG"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9.8.2021 г.</a:t>
            </a:fld>
            <a:endParaRPr kumimoji="0" lang="bg-BG"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1182C-8687-49AB-9EB7-DEFD2E915136}" type="slidenum">
              <a:rPr kumimoji="0" lang="bg-BG"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bg-BG"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26595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6E689-2E08-4D99-9FE1-3367F21E573D}" type="datetimeFigureOut">
              <a:rPr kumimoji="0" lang="bg-BG"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9.8.2021 г.</a:t>
            </a:fld>
            <a:endParaRPr kumimoji="0" lang="bg-BG"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1182C-8687-49AB-9EB7-DEFD2E915136}" type="slidenum">
              <a:rPr kumimoji="0" lang="bg-BG"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bg-BG"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37468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6E689-2E08-4D99-9FE1-3367F21E573D}" type="datetimeFigureOut">
              <a:rPr kumimoji="0" lang="bg-BG"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9.8.2021 г.</a:t>
            </a:fld>
            <a:endParaRPr kumimoji="0" lang="bg-BG"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1182C-8687-49AB-9EB7-DEFD2E915136}" type="slidenum">
              <a:rPr kumimoji="0" lang="bg-BG"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bg-BG"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51162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6E689-2E08-4D99-9FE1-3367F21E573D}" type="datetimeFigureOut">
              <a:rPr kumimoji="0" lang="bg-BG"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9.8.2021 г.</a:t>
            </a:fld>
            <a:endParaRPr kumimoji="0" lang="bg-BG"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1182C-8687-49AB-9EB7-DEFD2E915136}" type="slidenum">
              <a:rPr kumimoji="0" lang="bg-BG"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bg-BG"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4542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6E689-2E08-4D99-9FE1-3367F21E573D}" type="datetimeFigureOut">
              <a:rPr kumimoji="0" lang="bg-BG"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9.8.2021 г.</a:t>
            </a:fld>
            <a:endParaRPr kumimoji="0" lang="bg-BG"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1182C-8687-49AB-9EB7-DEFD2E915136}" type="slidenum">
              <a:rPr kumimoji="0" lang="bg-BG"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bg-BG"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9513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6E689-2E08-4D99-9FE1-3367F21E573D}" type="datetimeFigureOut">
              <a:rPr kumimoji="0" lang="bg-BG"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9.8.2021 г.</a:t>
            </a:fld>
            <a:endParaRPr kumimoji="0" lang="bg-BG"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1182C-8687-49AB-9EB7-DEFD2E915136}" type="slidenum">
              <a:rPr kumimoji="0" lang="bg-BG"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bg-BG"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79019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6E689-2E08-4D99-9FE1-3367F21E573D}" type="datetimeFigureOut">
              <a:rPr kumimoji="0" lang="bg-BG"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9.8.2021 г.</a:t>
            </a:fld>
            <a:endParaRPr kumimoji="0" lang="bg-BG"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1182C-8687-49AB-9EB7-DEFD2E915136}" type="slidenum">
              <a:rPr kumimoji="0" lang="bg-BG"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bg-BG"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52210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6E689-2E08-4D99-9FE1-3367F21E573D}" type="datetimeFigureOut">
              <a:rPr kumimoji="0" lang="bg-BG"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9.8.2021 г.</a:t>
            </a:fld>
            <a:endParaRPr kumimoji="0" lang="bg-BG"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1182C-8687-49AB-9EB7-DEFD2E915136}" type="slidenum">
              <a:rPr kumimoji="0" lang="bg-BG"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bg-BG"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225553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6E689-2E08-4D99-9FE1-3367F21E573D}" type="datetimeFigureOut">
              <a:rPr kumimoji="0" lang="bg-BG"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9.8.2021 г.</a:t>
            </a:fld>
            <a:endParaRPr kumimoji="0" lang="bg-BG"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1182C-8687-49AB-9EB7-DEFD2E915136}" type="slidenum">
              <a:rPr kumimoji="0" lang="bg-BG"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bg-BG"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120100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6E689-2E08-4D99-9FE1-3367F21E573D}" type="datetimeFigureOut">
              <a:rPr kumimoji="0" lang="bg-BG"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9.8.2021 г.</a:t>
            </a:fld>
            <a:endParaRPr kumimoji="0" lang="bg-BG"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1182C-8687-49AB-9EB7-DEFD2E915136}" type="slidenum">
              <a:rPr kumimoji="0" lang="bg-BG"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bg-BG"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977656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6E689-2E08-4D99-9FE1-3367F21E573D}" type="datetimeFigureOut">
              <a:rPr kumimoji="0" lang="bg-BG"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9.8.2021 г.</a:t>
            </a:fld>
            <a:endParaRPr kumimoji="0" lang="bg-BG"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1182C-8687-49AB-9EB7-DEFD2E915136}" type="slidenum">
              <a:rPr kumimoji="0" lang="bg-BG"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bg-BG"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098130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1182C-8687-49AB-9EB7-DEFD2E915136}" type="slidenum">
              <a:rPr kumimoji="0" lang="bg-BG"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bg-BG"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6E689-2E08-4D99-9FE1-3367F21E573D}" type="datetimeFigureOut">
              <a:rPr kumimoji="0" lang="bg-BG"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9.8.2021 г.</a:t>
            </a:fld>
            <a:endParaRPr kumimoji="0" lang="bg-BG"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11569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576E689-2E08-4D99-9FE1-3367F21E573D}" type="datetimeFigureOut">
              <a:rPr lang="bg-BG" smtClean="0"/>
              <a:t>9.8.2021 г.</a:t>
            </a:fld>
            <a:endParaRPr lang="bg-BG"/>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051182C-8687-49AB-9EB7-DEFD2E915136}" type="slidenum">
              <a:rPr lang="bg-BG" smtClean="0"/>
              <a:t>‹#›</a:t>
            </a:fld>
            <a:endParaRPr lang="bg-BG"/>
          </a:p>
        </p:txBody>
      </p:sp>
    </p:spTree>
    <p:extLst>
      <p:ext uri="{BB962C8B-B14F-4D97-AF65-F5344CB8AC3E}">
        <p14:creationId xmlns:p14="http://schemas.microsoft.com/office/powerpoint/2010/main" val="2587454683"/>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omments" Target="../comments/comment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omments" Target="../comments/comment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omments" Target="../comments/comment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20.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omments" Target="../comments/comment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omments" Target="../comments/comment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omments" Target="../comments/comment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omments" Target="../comments/comment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omments" Target="../comments/comment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omments" Target="../comments/comment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omments" Target="../comments/comment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comments" Target="../comments/comment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omments" Target="../comments/comment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comments" Target="../comments/comment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comments" Target="../comments/comment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comments" Target="../comments/comment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comments" Target="../comments/comment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comments" Target="../comments/comment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comments" Target="../comments/comment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comments" Target="../comments/comment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comments" Target="../comments/comment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comments" Target="../comments/comment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comments" Target="../comments/comment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comments" Target="../comments/comment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comments" Target="../comments/comment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6886" y="18604"/>
            <a:ext cx="8596312" cy="118199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52857"/>
            <a:ext cx="10281420" cy="1005143"/>
          </a:xfrm>
          <a:prstGeom prst="rect">
            <a:avLst/>
          </a:prstGeom>
        </p:spPr>
      </p:pic>
      <p:sp>
        <p:nvSpPr>
          <p:cNvPr id="6" name="Rectangle 5"/>
          <p:cNvSpPr/>
          <p:nvPr/>
        </p:nvSpPr>
        <p:spPr>
          <a:xfrm>
            <a:off x="869244" y="1456265"/>
            <a:ext cx="8703734" cy="2862322"/>
          </a:xfrm>
          <a:prstGeom prst="rect">
            <a:avLst/>
          </a:prstGeom>
        </p:spPr>
        <p:txBody>
          <a:bodyPr wrap="square">
            <a:spAutoFit/>
          </a:bodyPr>
          <a:lstStyle/>
          <a:p>
            <a:pPr lvl="0" algn="ctr">
              <a:defRPr/>
            </a:pPr>
            <a:r>
              <a:rPr lang="ru-RU" sz="3600" dirty="0">
                <a:solidFill>
                  <a:schemeClr val="accent1"/>
                </a:solidFill>
                <a:latin typeface="Calibri" panose="020F0502020204030204" pitchFamily="34" charset="0"/>
                <a:cs typeface="Calibri" panose="020F0502020204030204" pitchFamily="34" charset="0"/>
              </a:rPr>
              <a:t>Тема 4: </a:t>
            </a:r>
            <a:endParaRPr lang="en-US" sz="3600" dirty="0" smtClean="0">
              <a:solidFill>
                <a:schemeClr val="accent1"/>
              </a:solidFill>
              <a:latin typeface="Calibri" panose="020F0502020204030204" pitchFamily="34" charset="0"/>
              <a:cs typeface="Calibri" panose="020F0502020204030204" pitchFamily="34" charset="0"/>
            </a:endParaRPr>
          </a:p>
          <a:p>
            <a:pPr lvl="0" algn="ctr">
              <a:defRPr/>
            </a:pPr>
            <a:r>
              <a:rPr lang="ru-RU" sz="3600" dirty="0" smtClean="0">
                <a:solidFill>
                  <a:schemeClr val="accent1"/>
                </a:solidFill>
                <a:latin typeface="Calibri" panose="020F0502020204030204" pitchFamily="34" charset="0"/>
                <a:cs typeface="Calibri" panose="020F0502020204030204" pitchFamily="34" charset="0"/>
              </a:rPr>
              <a:t>ЕВРОПЕЙСКА </a:t>
            </a:r>
            <a:r>
              <a:rPr lang="ru-RU" sz="3600" dirty="0">
                <a:solidFill>
                  <a:schemeClr val="accent1"/>
                </a:solidFill>
                <a:latin typeface="Calibri" panose="020F0502020204030204" pitchFamily="34" charset="0"/>
                <a:cs typeface="Calibri" panose="020F0502020204030204" pitchFamily="34" charset="0"/>
              </a:rPr>
              <a:t>И НАЦИОНАЛНА НОРМАТИВНА РАМКА И ОБЩИНСКИ ПРАВОМОЩИЯ В ОБЛАСТТА НА „НАТУРА 2000“ И БИОРАЗНООБРАЗИЕТО</a:t>
            </a:r>
            <a:endParaRPr lang="ru-RU" sz="3600"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3248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409" y="79022"/>
            <a:ext cx="8012379" cy="843763"/>
          </a:xfrm>
        </p:spPr>
        <p:txBody>
          <a:bodyPr/>
          <a:lstStyle/>
          <a:p>
            <a:pPr algn="ctr"/>
            <a:r>
              <a:rPr lang="ru-RU" sz="2400" b="1" dirty="0">
                <a:latin typeface="Calibri" panose="020F0502020204030204" pitchFamily="34" charset="0"/>
                <a:cs typeface="Calibri" panose="020F0502020204030204" pitchFamily="34" charset="0"/>
              </a:rPr>
              <a:t/>
            </a:r>
            <a:br>
              <a:rPr lang="ru-RU" sz="2400" b="1" dirty="0">
                <a:latin typeface="Calibri" panose="020F0502020204030204" pitchFamily="34" charset="0"/>
                <a:cs typeface="Calibri" panose="020F0502020204030204" pitchFamily="34" charset="0"/>
              </a:rPr>
            </a:br>
            <a:r>
              <a:rPr lang="ru-RU" sz="2400" b="1" dirty="0">
                <a:latin typeface="Calibri" panose="020F0502020204030204" pitchFamily="34" charset="0"/>
                <a:cs typeface="Calibri" panose="020F0502020204030204" pitchFamily="34" charset="0"/>
              </a:rPr>
              <a:t>Европейска и национална нормативна рамка в областта на „Натура 2000“ и биоразнообразието</a:t>
            </a:r>
            <a:endParaRPr lang="bg-BG" sz="24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417689" y="1482466"/>
            <a:ext cx="9414932" cy="5375534"/>
          </a:xfrm>
        </p:spPr>
        <p:txBody>
          <a:bodyPr>
            <a:noAutofit/>
          </a:bodyPr>
          <a:lstStyle/>
          <a:p>
            <a:pPr algn="l"/>
            <a:r>
              <a:rPr lang="ru-RU" dirty="0">
                <a:solidFill>
                  <a:schemeClr val="tx1"/>
                </a:solidFill>
                <a:latin typeface="Calibri" panose="020F0502020204030204" pitchFamily="34" charset="0"/>
                <a:cs typeface="Calibri" panose="020F0502020204030204" pitchFamily="34" charset="0"/>
              </a:rPr>
              <a:t>За опазване на биологичното разнообразие ЕС  приема редица планове, директиви и </a:t>
            </a:r>
            <a:r>
              <a:rPr lang="ru-RU" dirty="0" smtClean="0">
                <a:solidFill>
                  <a:schemeClr val="tx1"/>
                </a:solidFill>
                <a:latin typeface="Calibri" panose="020F0502020204030204" pitchFamily="34" charset="0"/>
                <a:cs typeface="Calibri" panose="020F0502020204030204" pitchFamily="34" charset="0"/>
              </a:rPr>
              <a:t>стратегии.</a:t>
            </a:r>
          </a:p>
          <a:p>
            <a:pPr marL="285750" indent="-285750" algn="l">
              <a:buFont typeface="Wingdings" panose="05000000000000000000" pitchFamily="2" charset="2"/>
              <a:buChar char="q"/>
            </a:pPr>
            <a:r>
              <a:rPr lang="ru-RU" b="1" u="sng" dirty="0">
                <a:solidFill>
                  <a:schemeClr val="accent1"/>
                </a:solidFill>
                <a:latin typeface="Calibri" panose="020F0502020204030204" pitchFamily="34" charset="0"/>
                <a:cs typeface="Calibri" panose="020F0502020204030204" pitchFamily="34" charset="0"/>
              </a:rPr>
              <a:t>Европейският зелен </a:t>
            </a:r>
            <a:r>
              <a:rPr lang="ru-RU" b="1" u="sng" dirty="0" smtClean="0">
                <a:solidFill>
                  <a:schemeClr val="accent1"/>
                </a:solidFill>
                <a:latin typeface="Calibri" panose="020F0502020204030204" pitchFamily="34" charset="0"/>
                <a:cs typeface="Calibri" panose="020F0502020204030204" pitchFamily="34" charset="0"/>
              </a:rPr>
              <a:t>пакт</a:t>
            </a:r>
          </a:p>
          <a:p>
            <a:pPr marL="285750" indent="-285750" algn="l">
              <a:buFont typeface="Wingdings" panose="05000000000000000000" pitchFamily="2" charset="2"/>
              <a:buChar char="§"/>
            </a:pPr>
            <a:r>
              <a:rPr lang="ru-RU" sz="1600" dirty="0">
                <a:solidFill>
                  <a:schemeClr val="tx1"/>
                </a:solidFill>
                <a:latin typeface="Calibri" panose="020F0502020204030204" pitchFamily="34" charset="0"/>
                <a:cs typeface="Calibri" panose="020F0502020204030204" pitchFamily="34" charset="0"/>
              </a:rPr>
              <a:t>На 11 декември 2019 г. Комисията представи Европейския зелен пакт, амбициозен пакет от планирани мерки, имащи за цел да дават възможност на ЕС да постигне въглеродна неутралност до 2050 г. Европейският зелен пакт предвижда план за действие за превръщане на ЕС в устойчива и конкурентоспособна икономика</a:t>
            </a:r>
            <a:r>
              <a:rPr lang="ru-RU" sz="1600" dirty="0" smtClean="0">
                <a:solidFill>
                  <a:schemeClr val="tx1"/>
                </a:solidFill>
                <a:latin typeface="Calibri" panose="020F0502020204030204" pitchFamily="34" charset="0"/>
                <a:cs typeface="Calibri" panose="020F0502020204030204" pitchFamily="34" charset="0"/>
              </a:rPr>
              <a:t>.</a:t>
            </a:r>
          </a:p>
          <a:p>
            <a:pPr marL="285750" indent="-285750" algn="l">
              <a:buFont typeface="Wingdings" panose="05000000000000000000" pitchFamily="2" charset="2"/>
              <a:buChar char="§"/>
            </a:pPr>
            <a:r>
              <a:rPr lang="ru-RU" sz="1600" dirty="0" smtClean="0">
                <a:solidFill>
                  <a:schemeClr val="tx1"/>
                </a:solidFill>
                <a:latin typeface="Calibri" panose="020F0502020204030204" pitchFamily="34" charset="0"/>
                <a:cs typeface="Calibri" panose="020F0502020204030204" pitchFamily="34" charset="0"/>
              </a:rPr>
              <a:t> </a:t>
            </a:r>
            <a:r>
              <a:rPr lang="ru-RU" sz="1600" dirty="0">
                <a:solidFill>
                  <a:schemeClr val="tx1"/>
                </a:solidFill>
                <a:latin typeface="Calibri" panose="020F0502020204030204" pitchFamily="34" charset="0"/>
                <a:cs typeface="Calibri" panose="020F0502020204030204" pitchFamily="34" charset="0"/>
              </a:rPr>
              <a:t>Сред предложените действия е стратегията на ЕС за биологичното разнообразие за 2030 г. (публикувана на 20 май 2020 г.) с мерки за справяне с основните причини за загубата на биологично разнообразие, както и нова стратегия на ЕС за горите с мерки в подкрепа на вериги за създаване на стойност без обезлесяване. </a:t>
            </a:r>
            <a:endParaRPr lang="ru-RU" sz="1600" dirty="0" smtClean="0">
              <a:solidFill>
                <a:schemeClr val="tx1"/>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
            </a:pPr>
            <a:r>
              <a:rPr lang="ru-RU" sz="1600" dirty="0" smtClean="0">
                <a:solidFill>
                  <a:schemeClr val="tx1"/>
                </a:solidFill>
                <a:latin typeface="Calibri" panose="020F0502020204030204" pitchFamily="34" charset="0"/>
                <a:cs typeface="Calibri" panose="020F0502020204030204" pitchFamily="34" charset="0"/>
              </a:rPr>
              <a:t>Новата </a:t>
            </a:r>
            <a:r>
              <a:rPr lang="ru-RU" sz="1600" dirty="0">
                <a:solidFill>
                  <a:schemeClr val="tx1"/>
                </a:solidFill>
                <a:latin typeface="Calibri" panose="020F0502020204030204" pitchFamily="34" charset="0"/>
                <a:cs typeface="Calibri" panose="020F0502020204030204" pitchFamily="34" charset="0"/>
              </a:rPr>
              <a:t>стратегия за биологичното разнообразие за 2030 г. е насочена към петте основни причини за загубата на биологично разнообразие(промени в ползването на земята и морето, свръх експлоатация, изменение на климата, замърсяване и инвазивни чужди видове), определя подобрена рамка за управление, за да се запълнят оставащите пропуски, гарантира пълното прилагане на законодателството на ЕС и обединява всички съществуващи усилия.</a:t>
            </a:r>
            <a:endParaRPr lang="ru-RU" sz="1600" dirty="0" smtClean="0">
              <a:solidFill>
                <a:schemeClr val="tx1"/>
              </a:solidFill>
              <a:latin typeface="Calibri" panose="020F0502020204030204" pitchFamily="34" charset="0"/>
              <a:cs typeface="Calibri" panose="020F0502020204030204" pitchFamily="34" charset="0"/>
            </a:endParaRPr>
          </a:p>
        </p:txBody>
      </p:sp>
      <p:sp>
        <p:nvSpPr>
          <p:cNvPr id="4" name="Rectangle 3"/>
          <p:cNvSpPr/>
          <p:nvPr/>
        </p:nvSpPr>
        <p:spPr>
          <a:xfrm>
            <a:off x="643465" y="1082356"/>
            <a:ext cx="9302046" cy="400110"/>
          </a:xfrm>
          <a:prstGeom prst="rect">
            <a:avLst/>
          </a:prstGeom>
        </p:spPr>
        <p:txBody>
          <a:bodyPr wrap="square">
            <a:spAutoFit/>
          </a:bodyPr>
          <a:lstStyle/>
          <a:p>
            <a:r>
              <a:rPr lang="ru-RU" sz="2000" b="1" u="sng" dirty="0" smtClean="0">
                <a:latin typeface="Calibri" panose="020F0502020204030204" pitchFamily="34" charset="0"/>
                <a:cs typeface="Calibri" panose="020F0502020204030204" pitchFamily="34" charset="0"/>
              </a:rPr>
              <a:t>Европейска нормативна рамка в областта на „Натура 2000“ и биоразнообразието</a:t>
            </a:r>
            <a:endParaRPr lang="bg-BG" sz="20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3542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409" y="79022"/>
            <a:ext cx="8012379" cy="843763"/>
          </a:xfrm>
        </p:spPr>
        <p:txBody>
          <a:bodyPr/>
          <a:lstStyle/>
          <a:p>
            <a:pPr algn="ctr"/>
            <a:r>
              <a:rPr lang="ru-RU" sz="2400" b="1" dirty="0">
                <a:latin typeface="Calibri" panose="020F0502020204030204" pitchFamily="34" charset="0"/>
                <a:cs typeface="Calibri" panose="020F0502020204030204" pitchFamily="34" charset="0"/>
              </a:rPr>
              <a:t/>
            </a:r>
            <a:br>
              <a:rPr lang="ru-RU" sz="2400" b="1" dirty="0">
                <a:latin typeface="Calibri" panose="020F0502020204030204" pitchFamily="34" charset="0"/>
                <a:cs typeface="Calibri" panose="020F0502020204030204" pitchFamily="34" charset="0"/>
              </a:rPr>
            </a:br>
            <a:r>
              <a:rPr lang="ru-RU" sz="2400" b="1" dirty="0">
                <a:latin typeface="Calibri" panose="020F0502020204030204" pitchFamily="34" charset="0"/>
                <a:cs typeface="Calibri" panose="020F0502020204030204" pitchFamily="34" charset="0"/>
              </a:rPr>
              <a:t>Европейска и национална нормативна рамка в областта на „Натура 2000“ и биоразнообразието</a:t>
            </a:r>
            <a:endParaRPr lang="bg-BG" sz="24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417689" y="1482466"/>
            <a:ext cx="9414932" cy="5375534"/>
          </a:xfrm>
        </p:spPr>
        <p:txBody>
          <a:bodyPr>
            <a:noAutofit/>
          </a:bodyPr>
          <a:lstStyle/>
          <a:p>
            <a:pPr algn="l"/>
            <a:r>
              <a:rPr lang="ru-RU" dirty="0">
                <a:solidFill>
                  <a:schemeClr val="tx1"/>
                </a:solidFill>
                <a:latin typeface="Calibri" panose="020F0502020204030204" pitchFamily="34" charset="0"/>
                <a:cs typeface="Calibri" panose="020F0502020204030204" pitchFamily="34" charset="0"/>
              </a:rPr>
              <a:t>За опазване на биологичното разнообразие ЕС  приема редица планове, директиви и </a:t>
            </a:r>
            <a:r>
              <a:rPr lang="ru-RU" dirty="0" smtClean="0">
                <a:solidFill>
                  <a:schemeClr val="tx1"/>
                </a:solidFill>
                <a:latin typeface="Calibri" panose="020F0502020204030204" pitchFamily="34" charset="0"/>
                <a:cs typeface="Calibri" panose="020F0502020204030204" pitchFamily="34" charset="0"/>
              </a:rPr>
              <a:t>стратегии.</a:t>
            </a:r>
          </a:p>
          <a:p>
            <a:pPr marL="285750" indent="-285750" algn="l">
              <a:buFont typeface="Wingdings" panose="05000000000000000000" pitchFamily="2" charset="2"/>
              <a:buChar char="q"/>
            </a:pPr>
            <a:r>
              <a:rPr lang="ru-RU" b="1" u="sng" dirty="0">
                <a:solidFill>
                  <a:schemeClr val="accent1"/>
                </a:solidFill>
                <a:latin typeface="Calibri" panose="020F0502020204030204" pitchFamily="34" charset="0"/>
                <a:cs typeface="Calibri" panose="020F0502020204030204" pitchFamily="34" charset="0"/>
              </a:rPr>
              <a:t>Стратегия на ЕС за биологичното разнообразие до 2030 </a:t>
            </a:r>
            <a:r>
              <a:rPr lang="ru-RU" b="1" u="sng" dirty="0" smtClean="0">
                <a:solidFill>
                  <a:schemeClr val="accent1"/>
                </a:solidFill>
                <a:latin typeface="Calibri" panose="020F0502020204030204" pitchFamily="34" charset="0"/>
                <a:cs typeface="Calibri" panose="020F0502020204030204" pitchFamily="34" charset="0"/>
              </a:rPr>
              <a:t>г</a:t>
            </a:r>
          </a:p>
          <a:p>
            <a:pPr algn="l"/>
            <a:r>
              <a:rPr lang="ru-RU" sz="1600" dirty="0">
                <a:solidFill>
                  <a:schemeClr val="tx1"/>
                </a:solidFill>
                <a:latin typeface="Calibri" panose="020F0502020204030204" pitchFamily="34" charset="0"/>
                <a:cs typeface="Calibri" panose="020F0502020204030204" pitchFamily="34" charset="0"/>
              </a:rPr>
              <a:t>Със стратегията за биологичното разнообразие Европа ще поеме по пътя към екологично възстановяване до 2030 г.</a:t>
            </a:r>
          </a:p>
          <a:p>
            <a:pPr marL="285750" indent="-285750" algn="l">
              <a:buFont typeface="Wingdings" panose="05000000000000000000" pitchFamily="2" charset="2"/>
              <a:buChar char="§"/>
            </a:pPr>
            <a:r>
              <a:rPr lang="ru-RU" sz="1600" dirty="0">
                <a:solidFill>
                  <a:schemeClr val="tx1"/>
                </a:solidFill>
                <a:latin typeface="Calibri" panose="020F0502020204030204" pitchFamily="34" charset="0"/>
                <a:cs typeface="Calibri" panose="020F0502020204030204" pitchFamily="34" charset="0"/>
              </a:rPr>
              <a:t>Биологичното разнообразие е от изключително значение за живота. Природата ни предоставя храна, здраве и лекарства, материали, възможности за отдих и благополучие. Една екосистема в добро състояние допринася за пречистването на въздуха и водата, за поддържането на баланса в климата, за превръщането на отпадъците в ресурси, за опрашването и торенето на култури и за много други </a:t>
            </a:r>
            <a:r>
              <a:rPr lang="ru-RU" sz="1600" dirty="0" smtClean="0">
                <a:solidFill>
                  <a:schemeClr val="tx1"/>
                </a:solidFill>
                <a:latin typeface="Calibri" panose="020F0502020204030204" pitchFamily="34" charset="0"/>
                <a:cs typeface="Calibri" panose="020F0502020204030204" pitchFamily="34" charset="0"/>
              </a:rPr>
              <a:t>неща.</a:t>
            </a:r>
          </a:p>
          <a:p>
            <a:pPr marL="285750" indent="-285750" algn="l">
              <a:buFont typeface="Wingdings" panose="05000000000000000000" pitchFamily="2" charset="2"/>
              <a:buChar char="§"/>
            </a:pPr>
            <a:r>
              <a:rPr lang="ru-RU" sz="1600" dirty="0" smtClean="0">
                <a:solidFill>
                  <a:schemeClr val="tx1"/>
                </a:solidFill>
                <a:latin typeface="Calibri" panose="020F0502020204030204" pitchFamily="34" charset="0"/>
                <a:cs typeface="Calibri" panose="020F0502020204030204" pitchFamily="34" charset="0"/>
              </a:rPr>
              <a:t>Природата </a:t>
            </a:r>
            <a:r>
              <a:rPr lang="ru-RU" sz="1600" dirty="0">
                <a:solidFill>
                  <a:schemeClr val="tx1"/>
                </a:solidFill>
                <a:latin typeface="Calibri" panose="020F0502020204030204" pitchFamily="34" charset="0"/>
                <a:cs typeface="Calibri" panose="020F0502020204030204" pitchFamily="34" charset="0"/>
              </a:rPr>
              <a:t>дава възможности и на предприятията: половината от световния брутен вътрешен продукт (БВП) — 40 трилиона евро — зависи от природата. В резултат на неустойчиви човешки дейности губим природата както никога досега. През последните 40 години популациите от диви видове по света са намалели с 60 %. 1 млн. вида са заплашени от изчезване. </a:t>
            </a:r>
            <a:endParaRPr lang="ru-RU" sz="1600" dirty="0" smtClean="0">
              <a:solidFill>
                <a:schemeClr val="tx1"/>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
            </a:pPr>
            <a:r>
              <a:rPr lang="ru-RU" sz="1600" dirty="0" smtClean="0">
                <a:solidFill>
                  <a:schemeClr val="tx1"/>
                </a:solidFill>
                <a:latin typeface="Calibri" panose="020F0502020204030204" pitchFamily="34" charset="0"/>
                <a:cs typeface="Calibri" panose="020F0502020204030204" pitchFamily="34" charset="0"/>
              </a:rPr>
              <a:t>Загубата </a:t>
            </a:r>
            <a:r>
              <a:rPr lang="ru-RU" sz="1600" dirty="0">
                <a:solidFill>
                  <a:schemeClr val="tx1"/>
                </a:solidFill>
                <a:latin typeface="Calibri" panose="020F0502020204030204" pitchFamily="34" charset="0"/>
                <a:cs typeface="Calibri" panose="020F0502020204030204" pitchFamily="34" charset="0"/>
              </a:rPr>
              <a:t>на биологично разнообразие и кризата с климата са взаимозависими. Когато едното се влошава, същото се случва и с другото.  Възстановяването на горите, почвите и влажните зони и създаването на зелени пространства в градовете е от решаващо значение за смекчаване на последиците от изменението на климата до 2030 г.</a:t>
            </a:r>
            <a:endParaRPr lang="ru-RU" sz="1600" dirty="0" smtClean="0">
              <a:solidFill>
                <a:schemeClr val="tx1"/>
              </a:solidFill>
              <a:latin typeface="Calibri" panose="020F0502020204030204" pitchFamily="34" charset="0"/>
              <a:cs typeface="Calibri" panose="020F0502020204030204" pitchFamily="34" charset="0"/>
            </a:endParaRPr>
          </a:p>
        </p:txBody>
      </p:sp>
      <p:sp>
        <p:nvSpPr>
          <p:cNvPr id="4" name="Rectangle 3"/>
          <p:cNvSpPr/>
          <p:nvPr/>
        </p:nvSpPr>
        <p:spPr>
          <a:xfrm>
            <a:off x="643465" y="1082356"/>
            <a:ext cx="9302046" cy="400110"/>
          </a:xfrm>
          <a:prstGeom prst="rect">
            <a:avLst/>
          </a:prstGeom>
        </p:spPr>
        <p:txBody>
          <a:bodyPr wrap="square">
            <a:spAutoFit/>
          </a:bodyPr>
          <a:lstStyle/>
          <a:p>
            <a:r>
              <a:rPr lang="ru-RU" sz="2000" b="1" u="sng" dirty="0" smtClean="0">
                <a:latin typeface="Calibri" panose="020F0502020204030204" pitchFamily="34" charset="0"/>
                <a:cs typeface="Calibri" panose="020F0502020204030204" pitchFamily="34" charset="0"/>
              </a:rPr>
              <a:t>Европейска нормативна рамка в областта на „Натура 2000“ и биоразнообразието</a:t>
            </a:r>
            <a:endParaRPr lang="bg-BG" sz="20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5008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409" y="79022"/>
            <a:ext cx="8012379" cy="843763"/>
          </a:xfrm>
        </p:spPr>
        <p:txBody>
          <a:bodyPr/>
          <a:lstStyle/>
          <a:p>
            <a:pPr algn="ctr"/>
            <a:r>
              <a:rPr lang="ru-RU" sz="2400" b="1" dirty="0">
                <a:latin typeface="Calibri" panose="020F0502020204030204" pitchFamily="34" charset="0"/>
                <a:cs typeface="Calibri" panose="020F0502020204030204" pitchFamily="34" charset="0"/>
              </a:rPr>
              <a:t/>
            </a:r>
            <a:br>
              <a:rPr lang="ru-RU" sz="2400" b="1" dirty="0">
                <a:latin typeface="Calibri" panose="020F0502020204030204" pitchFamily="34" charset="0"/>
                <a:cs typeface="Calibri" panose="020F0502020204030204" pitchFamily="34" charset="0"/>
              </a:rPr>
            </a:br>
            <a:r>
              <a:rPr lang="ru-RU" sz="2400" b="1" dirty="0">
                <a:latin typeface="Calibri" panose="020F0502020204030204" pitchFamily="34" charset="0"/>
                <a:cs typeface="Calibri" panose="020F0502020204030204" pitchFamily="34" charset="0"/>
              </a:rPr>
              <a:t>Европейска и национална нормативна рамка в областта на „Натура 2000“ и биоразнообразието</a:t>
            </a:r>
            <a:endParaRPr lang="bg-BG" sz="24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553153" y="1482466"/>
            <a:ext cx="9414932" cy="5375534"/>
          </a:xfrm>
        </p:spPr>
        <p:txBody>
          <a:bodyPr>
            <a:noAutofit/>
          </a:bodyPr>
          <a:lstStyle/>
          <a:p>
            <a:pPr algn="l"/>
            <a:r>
              <a:rPr lang="ru-RU" sz="2000" b="1" u="sng" dirty="0">
                <a:solidFill>
                  <a:schemeClr val="accent1"/>
                </a:solidFill>
                <a:latin typeface="Calibri" panose="020F0502020204030204" pitchFamily="34" charset="0"/>
                <a:cs typeface="Calibri" panose="020F0502020204030204" pitchFamily="34" charset="0"/>
              </a:rPr>
              <a:t>Ключови действия, които Комисията трябва да </a:t>
            </a:r>
            <a:r>
              <a:rPr lang="ru-RU" sz="2000" b="1" u="sng" dirty="0" smtClean="0">
                <a:solidFill>
                  <a:schemeClr val="accent1"/>
                </a:solidFill>
                <a:latin typeface="Calibri" panose="020F0502020204030204" pitchFamily="34" charset="0"/>
                <a:cs typeface="Calibri" panose="020F0502020204030204" pitchFamily="34" charset="0"/>
              </a:rPr>
              <a:t>предприеме</a:t>
            </a:r>
          </a:p>
          <a:p>
            <a:pPr algn="l"/>
            <a:r>
              <a:rPr lang="ru-RU" sz="1600" dirty="0">
                <a:solidFill>
                  <a:schemeClr val="tx1"/>
                </a:solidFill>
                <a:latin typeface="Calibri" panose="020F0502020204030204" pitchFamily="34" charset="0"/>
                <a:cs typeface="Calibri" panose="020F0502020204030204" pitchFamily="34" charset="0"/>
              </a:rPr>
              <a:t>За да може биологичното разнообразие да поеме по пътя на възстановяването си до 2030 г., Европа трябва да подобри опазването и възстановяването на природата. За постигането на тази цел е необходимо да се подобри и разшири европейската мрежа от защитени зони и да се разработи амбициозен план на ЕС за възстановяване на природата</a:t>
            </a:r>
            <a:r>
              <a:rPr lang="ru-RU" sz="1600" dirty="0" smtClean="0">
                <a:solidFill>
                  <a:schemeClr val="tx1"/>
                </a:solidFill>
                <a:latin typeface="Calibri" panose="020F0502020204030204" pitchFamily="34" charset="0"/>
                <a:cs typeface="Calibri" panose="020F0502020204030204" pitchFamily="34" charset="0"/>
              </a:rPr>
              <a:t>.</a:t>
            </a:r>
          </a:p>
          <a:p>
            <a:pPr marL="285750" indent="-285750" algn="l">
              <a:buFont typeface="Wingdings" panose="05000000000000000000" pitchFamily="2" charset="2"/>
              <a:buChar char="ü"/>
            </a:pPr>
            <a:r>
              <a:rPr lang="ru-RU" sz="2000" dirty="0">
                <a:solidFill>
                  <a:schemeClr val="tx1"/>
                </a:solidFill>
                <a:latin typeface="Calibri" panose="020F0502020204030204" pitchFamily="34" charset="0"/>
                <a:cs typeface="Calibri" panose="020F0502020204030204" pitchFamily="34" charset="0"/>
              </a:rPr>
              <a:t>Хармонизирана мрежа от защитени </a:t>
            </a:r>
            <a:r>
              <a:rPr lang="ru-RU" sz="2000" dirty="0" smtClean="0">
                <a:solidFill>
                  <a:schemeClr val="tx1"/>
                </a:solidFill>
                <a:latin typeface="Calibri" panose="020F0502020204030204" pitchFamily="34" charset="0"/>
                <a:cs typeface="Calibri" panose="020F0502020204030204" pitchFamily="34" charset="0"/>
              </a:rPr>
              <a:t>зони</a:t>
            </a:r>
          </a:p>
          <a:p>
            <a:pPr marL="285750" indent="-285750" algn="l">
              <a:buFont typeface="Wingdings" panose="05000000000000000000" pitchFamily="2" charset="2"/>
              <a:buChar char="ü"/>
            </a:pPr>
            <a:r>
              <a:rPr lang="ru-RU" sz="2000" dirty="0">
                <a:solidFill>
                  <a:schemeClr val="tx1"/>
                </a:solidFill>
                <a:latin typeface="Calibri" panose="020F0502020204030204" pitchFamily="34" charset="0"/>
                <a:cs typeface="Calibri" panose="020F0502020204030204" pitchFamily="34" charset="0"/>
              </a:rPr>
              <a:t>Опазване на природата: основни ангажименти до 2030 г</a:t>
            </a:r>
            <a:r>
              <a:rPr lang="ru-RU" sz="2000" dirty="0" smtClean="0">
                <a:solidFill>
                  <a:schemeClr val="tx1"/>
                </a:solidFill>
                <a:latin typeface="Calibri" panose="020F0502020204030204" pitchFamily="34" charset="0"/>
                <a:cs typeface="Calibri" panose="020F0502020204030204" pitchFamily="34" charset="0"/>
              </a:rPr>
              <a:t>.</a:t>
            </a:r>
          </a:p>
          <a:p>
            <a:pPr marL="285750" indent="-285750" algn="l">
              <a:buFont typeface="Wingdings" panose="05000000000000000000" pitchFamily="2" charset="2"/>
              <a:buChar char="§"/>
            </a:pPr>
            <a:r>
              <a:rPr lang="ru-RU" sz="1600" dirty="0">
                <a:solidFill>
                  <a:schemeClr val="tx1"/>
                </a:solidFill>
                <a:latin typeface="Calibri" panose="020F0502020204030204" pitchFamily="34" charset="0"/>
                <a:cs typeface="Calibri" panose="020F0502020204030204" pitchFamily="34" charset="0"/>
              </a:rPr>
              <a:t>Да се предостави правна защита на най-малко 30 % от сухоземната територия и 30 % от морските басейни на ЕС и да се осигури интегриране на екологичните коридори в рамките на ефективно действаща трансевропейска мрежа за защита на природата.</a:t>
            </a:r>
          </a:p>
          <a:p>
            <a:pPr marL="285750" indent="-285750" algn="l">
              <a:buFont typeface="Wingdings" panose="05000000000000000000" pitchFamily="2" charset="2"/>
              <a:buChar char="§"/>
            </a:pPr>
            <a:r>
              <a:rPr lang="ru-RU" sz="1600" dirty="0" smtClean="0">
                <a:solidFill>
                  <a:schemeClr val="tx1"/>
                </a:solidFill>
                <a:latin typeface="Calibri" panose="020F0502020204030204" pitchFamily="34" charset="0"/>
                <a:cs typeface="Calibri" panose="020F0502020204030204" pitchFamily="34" charset="0"/>
              </a:rPr>
              <a:t> </a:t>
            </a:r>
            <a:r>
              <a:rPr lang="ru-RU" sz="1600" dirty="0">
                <a:solidFill>
                  <a:schemeClr val="tx1"/>
                </a:solidFill>
                <a:latin typeface="Calibri" panose="020F0502020204030204" pitchFamily="34" charset="0"/>
                <a:cs typeface="Calibri" panose="020F0502020204030204" pitchFamily="34" charset="0"/>
              </a:rPr>
              <a:t>Да се предостави строга защита на най-малко една трета от защитените зони на ЕС, включително всички останали девствени и вековни гори в ЕС.</a:t>
            </a:r>
          </a:p>
          <a:p>
            <a:pPr marL="285750" indent="-285750" algn="l">
              <a:buFont typeface="Wingdings" panose="05000000000000000000" pitchFamily="2" charset="2"/>
              <a:buChar char="§"/>
            </a:pPr>
            <a:r>
              <a:rPr lang="ru-RU" sz="1600" dirty="0" smtClean="0">
                <a:solidFill>
                  <a:schemeClr val="tx1"/>
                </a:solidFill>
                <a:latin typeface="Calibri" panose="020F0502020204030204" pitchFamily="34" charset="0"/>
                <a:cs typeface="Calibri" panose="020F0502020204030204" pitchFamily="34" charset="0"/>
              </a:rPr>
              <a:t> </a:t>
            </a:r>
            <a:r>
              <a:rPr lang="ru-RU" sz="1600" dirty="0">
                <a:solidFill>
                  <a:schemeClr val="tx1"/>
                </a:solidFill>
                <a:latin typeface="Calibri" panose="020F0502020204030204" pitchFamily="34" charset="0"/>
                <a:cs typeface="Calibri" panose="020F0502020204030204" pitchFamily="34" charset="0"/>
              </a:rPr>
              <a:t>Да се осигури ефективно управление на всички защитени зони, като се определят ясни природозащитни цели и мерки и се извършва подходящ мониторинг.</a:t>
            </a:r>
          </a:p>
          <a:p>
            <a:pPr marL="285750" indent="-285750" algn="l">
              <a:buFont typeface="Wingdings" panose="05000000000000000000" pitchFamily="2" charset="2"/>
              <a:buChar char="§"/>
            </a:pPr>
            <a:endParaRPr lang="ru-RU" sz="1600" dirty="0" smtClean="0">
              <a:solidFill>
                <a:schemeClr val="tx1"/>
              </a:solidFill>
              <a:latin typeface="Calibri" panose="020F0502020204030204" pitchFamily="34" charset="0"/>
              <a:cs typeface="Calibri" panose="020F0502020204030204" pitchFamily="34" charset="0"/>
            </a:endParaRPr>
          </a:p>
        </p:txBody>
      </p:sp>
      <p:sp>
        <p:nvSpPr>
          <p:cNvPr id="4" name="Rectangle 3"/>
          <p:cNvSpPr/>
          <p:nvPr/>
        </p:nvSpPr>
        <p:spPr>
          <a:xfrm>
            <a:off x="474132" y="1082356"/>
            <a:ext cx="9302046" cy="400110"/>
          </a:xfrm>
          <a:prstGeom prst="rect">
            <a:avLst/>
          </a:prstGeom>
        </p:spPr>
        <p:txBody>
          <a:bodyPr wrap="square">
            <a:spAutoFit/>
          </a:bodyPr>
          <a:lstStyle/>
          <a:p>
            <a:r>
              <a:rPr lang="ru-RU" sz="2000" b="1" u="sng" dirty="0" smtClean="0">
                <a:latin typeface="Calibri" panose="020F0502020204030204" pitchFamily="34" charset="0"/>
                <a:cs typeface="Calibri" panose="020F0502020204030204" pitchFamily="34" charset="0"/>
              </a:rPr>
              <a:t>Европейска нормативна рамка в областта на „Натура 2000“ и биоразнообразието</a:t>
            </a:r>
            <a:endParaRPr lang="bg-BG" sz="20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2635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409" y="79022"/>
            <a:ext cx="8012379" cy="843763"/>
          </a:xfrm>
        </p:spPr>
        <p:txBody>
          <a:bodyPr/>
          <a:lstStyle/>
          <a:p>
            <a:pPr algn="ctr"/>
            <a:r>
              <a:rPr lang="ru-RU" sz="2400" b="1" dirty="0">
                <a:latin typeface="Calibri" panose="020F0502020204030204" pitchFamily="34" charset="0"/>
                <a:cs typeface="Calibri" panose="020F0502020204030204" pitchFamily="34" charset="0"/>
              </a:rPr>
              <a:t/>
            </a:r>
            <a:br>
              <a:rPr lang="ru-RU" sz="2400" b="1" dirty="0">
                <a:latin typeface="Calibri" panose="020F0502020204030204" pitchFamily="34" charset="0"/>
                <a:cs typeface="Calibri" panose="020F0502020204030204" pitchFamily="34" charset="0"/>
              </a:rPr>
            </a:br>
            <a:r>
              <a:rPr lang="ru-RU" sz="2400" b="1" dirty="0">
                <a:latin typeface="Calibri" panose="020F0502020204030204" pitchFamily="34" charset="0"/>
                <a:cs typeface="Calibri" panose="020F0502020204030204" pitchFamily="34" charset="0"/>
              </a:rPr>
              <a:t>Европейска и национална нормативна рамка в областта на „Натура 2000“ и биоразнообразието</a:t>
            </a:r>
            <a:endParaRPr lang="bg-BG" sz="24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553153" y="1482466"/>
            <a:ext cx="9414932" cy="5375534"/>
          </a:xfrm>
        </p:spPr>
        <p:txBody>
          <a:bodyPr>
            <a:noAutofit/>
          </a:bodyPr>
          <a:lstStyle/>
          <a:p>
            <a:pPr algn="l"/>
            <a:r>
              <a:rPr lang="ru-RU" sz="2000" b="1" u="sng" dirty="0">
                <a:solidFill>
                  <a:schemeClr val="accent1"/>
                </a:solidFill>
                <a:latin typeface="Calibri" panose="020F0502020204030204" pitchFamily="34" charset="0"/>
                <a:cs typeface="Calibri" panose="020F0502020204030204" pitchFamily="34" charset="0"/>
              </a:rPr>
              <a:t>Ключови действия, които Комисията трябва да </a:t>
            </a:r>
            <a:r>
              <a:rPr lang="ru-RU" sz="2000" b="1" u="sng" dirty="0" smtClean="0">
                <a:solidFill>
                  <a:schemeClr val="accent1"/>
                </a:solidFill>
                <a:latin typeface="Calibri" panose="020F0502020204030204" pitchFamily="34" charset="0"/>
                <a:cs typeface="Calibri" panose="020F0502020204030204" pitchFamily="34" charset="0"/>
              </a:rPr>
              <a:t>предприеме</a:t>
            </a:r>
          </a:p>
          <a:p>
            <a:pPr algn="l"/>
            <a:r>
              <a:rPr lang="ru-RU" b="1" dirty="0">
                <a:solidFill>
                  <a:schemeClr val="tx1"/>
                </a:solidFill>
                <a:latin typeface="Calibri" panose="020F0502020204030204" pitchFamily="34" charset="0"/>
                <a:cs typeface="Calibri" panose="020F0502020204030204" pitchFamily="34" charset="0"/>
              </a:rPr>
              <a:t>План на ЕС за възстановяване на природата: основни ангажименти до 2030 г</a:t>
            </a:r>
            <a:r>
              <a:rPr lang="ru-RU" dirty="0">
                <a:solidFill>
                  <a:schemeClr val="tx1"/>
                </a:solidFill>
                <a:latin typeface="Calibri" panose="020F0502020204030204" pitchFamily="34" charset="0"/>
                <a:cs typeface="Calibri" panose="020F0502020204030204" pitchFamily="34" charset="0"/>
              </a:rPr>
              <a:t>.</a:t>
            </a:r>
          </a:p>
          <a:p>
            <a:pPr marL="285750" indent="-285750" algn="l">
              <a:buFont typeface="Wingdings" panose="05000000000000000000" pitchFamily="2" charset="2"/>
              <a:buChar char="Ø"/>
            </a:pPr>
            <a:r>
              <a:rPr lang="ru-RU" sz="1600" dirty="0" smtClean="0">
                <a:solidFill>
                  <a:schemeClr val="tx1"/>
                </a:solidFill>
                <a:latin typeface="Calibri" panose="020F0502020204030204" pitchFamily="34" charset="0"/>
                <a:cs typeface="Calibri" panose="020F0502020204030204" pitchFamily="34" charset="0"/>
              </a:rPr>
              <a:t>През </a:t>
            </a:r>
            <a:r>
              <a:rPr lang="ru-RU" sz="1600" dirty="0">
                <a:solidFill>
                  <a:schemeClr val="tx1"/>
                </a:solidFill>
                <a:latin typeface="Calibri" panose="020F0502020204030204" pitchFamily="34" charset="0"/>
                <a:cs typeface="Calibri" panose="020F0502020204030204" pitchFamily="34" charset="0"/>
              </a:rPr>
              <a:t>2021 г. да бъдат постигнати правно задължителните количествени цели на ЕС за възстановяване на природата (при условие че бъде извършена оценка на въздействието). До 2030 г. да бъдат възстановени значителни площи от увредени и богати на въглерод екосистеми, да не се наблюдава влошаване на тенденциите в опазването и състоянието на местообитанията и видовете и да бъде постигнат благоприятен природозащитен статус или поне положителна тенденция при най-малко 30 % от тях.</a:t>
            </a:r>
          </a:p>
          <a:p>
            <a:pPr marL="285750" indent="-285750" algn="l">
              <a:buFont typeface="Wingdings" panose="05000000000000000000" pitchFamily="2" charset="2"/>
              <a:buChar char="Ø"/>
            </a:pPr>
            <a:r>
              <a:rPr lang="ru-RU" sz="1600" dirty="0" smtClean="0">
                <a:solidFill>
                  <a:schemeClr val="tx1"/>
                </a:solidFill>
                <a:latin typeface="Calibri" panose="020F0502020204030204" pitchFamily="34" charset="0"/>
                <a:cs typeface="Calibri" panose="020F0502020204030204" pitchFamily="34" charset="0"/>
              </a:rPr>
              <a:t>Да </a:t>
            </a:r>
            <a:r>
              <a:rPr lang="ru-RU" sz="1600" dirty="0">
                <a:solidFill>
                  <a:schemeClr val="tx1"/>
                </a:solidFill>
                <a:latin typeface="Calibri" panose="020F0502020204030204" pitchFamily="34" charset="0"/>
                <a:cs typeface="Calibri" panose="020F0502020204030204" pitchFamily="34" charset="0"/>
              </a:rPr>
              <a:t>се постигне обрат в тенденцията на намаляване на опрашителите</a:t>
            </a:r>
          </a:p>
          <a:p>
            <a:pPr marL="285750" indent="-285750" algn="l">
              <a:buFont typeface="Wingdings" panose="05000000000000000000" pitchFamily="2" charset="2"/>
              <a:buChar char="Ø"/>
            </a:pPr>
            <a:r>
              <a:rPr lang="ru-RU" sz="1600" dirty="0" smtClean="0">
                <a:solidFill>
                  <a:schemeClr val="tx1"/>
                </a:solidFill>
                <a:latin typeface="Calibri" panose="020F0502020204030204" pitchFamily="34" charset="0"/>
                <a:cs typeface="Calibri" panose="020F0502020204030204" pitchFamily="34" charset="0"/>
              </a:rPr>
              <a:t>Рискът </a:t>
            </a:r>
            <a:r>
              <a:rPr lang="ru-RU" sz="1600" dirty="0">
                <a:solidFill>
                  <a:schemeClr val="tx1"/>
                </a:solidFill>
                <a:latin typeface="Calibri" panose="020F0502020204030204" pitchFamily="34" charset="0"/>
                <a:cs typeface="Calibri" panose="020F0502020204030204" pitchFamily="34" charset="0"/>
              </a:rPr>
              <a:t>от химически пестициди и тяхното използване да бъде намален с 50 %, а употребата на по-опасните пестициди да бъде ограничена с 50 %.</a:t>
            </a:r>
          </a:p>
          <a:p>
            <a:pPr marL="285750" indent="-285750" algn="l">
              <a:buFont typeface="Wingdings" panose="05000000000000000000" pitchFamily="2" charset="2"/>
              <a:buChar char="Ø"/>
            </a:pPr>
            <a:r>
              <a:rPr lang="ru-RU" sz="1600" dirty="0" smtClean="0">
                <a:solidFill>
                  <a:schemeClr val="tx1"/>
                </a:solidFill>
                <a:latin typeface="Calibri" panose="020F0502020204030204" pitchFamily="34" charset="0"/>
                <a:cs typeface="Calibri" panose="020F0502020204030204" pitchFamily="34" charset="0"/>
              </a:rPr>
              <a:t>Най-малко </a:t>
            </a:r>
            <a:r>
              <a:rPr lang="ru-RU" sz="1600" dirty="0">
                <a:solidFill>
                  <a:schemeClr val="tx1"/>
                </a:solidFill>
                <a:latin typeface="Calibri" panose="020F0502020204030204" pitchFamily="34" charset="0"/>
                <a:cs typeface="Calibri" panose="020F0502020204030204" pitchFamily="34" charset="0"/>
              </a:rPr>
              <a:t>10 % от земеделските площи да са разположени в зони с високо разнообразие на ландшафта.</a:t>
            </a:r>
          </a:p>
          <a:p>
            <a:pPr marL="285750" indent="-285750" algn="l">
              <a:buFont typeface="Wingdings" panose="05000000000000000000" pitchFamily="2" charset="2"/>
              <a:buChar char="Ø"/>
            </a:pPr>
            <a:r>
              <a:rPr lang="ru-RU" sz="1600" dirty="0" smtClean="0">
                <a:solidFill>
                  <a:schemeClr val="tx1"/>
                </a:solidFill>
                <a:latin typeface="Calibri" panose="020F0502020204030204" pitchFamily="34" charset="0"/>
                <a:cs typeface="Calibri" panose="020F0502020204030204" pitchFamily="34" charset="0"/>
              </a:rPr>
              <a:t>Най-малко </a:t>
            </a:r>
            <a:r>
              <a:rPr lang="ru-RU" sz="1600" dirty="0">
                <a:solidFill>
                  <a:schemeClr val="tx1"/>
                </a:solidFill>
                <a:latin typeface="Calibri" panose="020F0502020204030204" pitchFamily="34" charset="0"/>
                <a:cs typeface="Calibri" panose="020F0502020204030204" pitchFamily="34" charset="0"/>
              </a:rPr>
              <a:t>25 % от земеделската земя да се управлява съгласно принципите на биологичното земеделие и да се увеличи значително използването на агроекологични практики</a:t>
            </a:r>
            <a:r>
              <a:rPr lang="ru-RU" sz="1600" dirty="0" smtClean="0">
                <a:solidFill>
                  <a:schemeClr val="tx1"/>
                </a:solidFill>
                <a:latin typeface="Calibri" panose="020F0502020204030204" pitchFamily="34" charset="0"/>
                <a:cs typeface="Calibri" panose="020F0502020204030204" pitchFamily="34" charset="0"/>
              </a:rPr>
              <a:t>.</a:t>
            </a:r>
          </a:p>
          <a:p>
            <a:pPr marL="285750" indent="-285750" algn="l">
              <a:buFont typeface="Wingdings" panose="05000000000000000000" pitchFamily="2" charset="2"/>
              <a:buChar char="Ø"/>
            </a:pPr>
            <a:r>
              <a:rPr lang="ru-RU" sz="1600" dirty="0">
                <a:solidFill>
                  <a:schemeClr val="tx1"/>
                </a:solidFill>
                <a:latin typeface="Calibri" panose="020F0502020204030204" pitchFamily="34" charset="0"/>
                <a:cs typeface="Calibri" panose="020F0502020204030204" pitchFamily="34" charset="0"/>
              </a:rPr>
              <a:t>В ЕС да бъдат засадени три милиарда нови дървета при пълно съобразяване с екологичните принципи.</a:t>
            </a:r>
          </a:p>
          <a:p>
            <a:pPr marL="285750" indent="-285750" algn="l">
              <a:buFont typeface="Wingdings" panose="05000000000000000000" pitchFamily="2" charset="2"/>
              <a:buChar char="Ø"/>
            </a:pPr>
            <a:endParaRPr lang="ru-RU" sz="1600" dirty="0">
              <a:solidFill>
                <a:schemeClr val="tx1"/>
              </a:solidFill>
              <a:latin typeface="Calibri" panose="020F0502020204030204" pitchFamily="34" charset="0"/>
              <a:cs typeface="Calibri" panose="020F0502020204030204" pitchFamily="34" charset="0"/>
            </a:endParaRPr>
          </a:p>
        </p:txBody>
      </p:sp>
      <p:sp>
        <p:nvSpPr>
          <p:cNvPr id="4" name="Rectangle 3"/>
          <p:cNvSpPr/>
          <p:nvPr/>
        </p:nvSpPr>
        <p:spPr>
          <a:xfrm>
            <a:off x="474132" y="1082356"/>
            <a:ext cx="9302046" cy="400110"/>
          </a:xfrm>
          <a:prstGeom prst="rect">
            <a:avLst/>
          </a:prstGeom>
        </p:spPr>
        <p:txBody>
          <a:bodyPr wrap="square">
            <a:spAutoFit/>
          </a:bodyPr>
          <a:lstStyle/>
          <a:p>
            <a:r>
              <a:rPr lang="ru-RU" sz="2000" b="1" u="sng" dirty="0" smtClean="0">
                <a:latin typeface="Calibri" panose="020F0502020204030204" pitchFamily="34" charset="0"/>
                <a:cs typeface="Calibri" panose="020F0502020204030204" pitchFamily="34" charset="0"/>
              </a:rPr>
              <a:t>Европейска нормативна рамка в областта на „Натура 2000“ и биоразнообразието</a:t>
            </a:r>
            <a:endParaRPr lang="bg-BG" sz="20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00709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409" y="79022"/>
            <a:ext cx="8012379" cy="843763"/>
          </a:xfrm>
        </p:spPr>
        <p:txBody>
          <a:bodyPr/>
          <a:lstStyle/>
          <a:p>
            <a:pPr algn="ctr"/>
            <a:r>
              <a:rPr lang="ru-RU" sz="2400" b="1" dirty="0">
                <a:latin typeface="Calibri" panose="020F0502020204030204" pitchFamily="34" charset="0"/>
                <a:cs typeface="Calibri" panose="020F0502020204030204" pitchFamily="34" charset="0"/>
              </a:rPr>
              <a:t/>
            </a:r>
            <a:br>
              <a:rPr lang="ru-RU" sz="2400" b="1" dirty="0">
                <a:latin typeface="Calibri" panose="020F0502020204030204" pitchFamily="34" charset="0"/>
                <a:cs typeface="Calibri" panose="020F0502020204030204" pitchFamily="34" charset="0"/>
              </a:rPr>
            </a:br>
            <a:r>
              <a:rPr lang="ru-RU" sz="2400" b="1" dirty="0">
                <a:latin typeface="Calibri" panose="020F0502020204030204" pitchFamily="34" charset="0"/>
                <a:cs typeface="Calibri" panose="020F0502020204030204" pitchFamily="34" charset="0"/>
              </a:rPr>
              <a:t>Европейска и национална нормативна рамка в областта на „Натура 2000“ и биоразнообразието</a:t>
            </a:r>
            <a:endParaRPr lang="bg-BG" sz="24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564443" y="1482466"/>
            <a:ext cx="9403641" cy="5215963"/>
          </a:xfrm>
        </p:spPr>
        <p:txBody>
          <a:bodyPr>
            <a:noAutofit/>
          </a:bodyPr>
          <a:lstStyle/>
          <a:p>
            <a:pPr algn="l"/>
            <a:r>
              <a:rPr lang="ru-RU" sz="2000" b="1" u="sng" dirty="0">
                <a:solidFill>
                  <a:schemeClr val="accent1"/>
                </a:solidFill>
                <a:latin typeface="Calibri" panose="020F0502020204030204" pitchFamily="34" charset="0"/>
                <a:cs typeface="Calibri" panose="020F0502020204030204" pitchFamily="34" charset="0"/>
              </a:rPr>
              <a:t>Ключови действия, които Комисията трябва да </a:t>
            </a:r>
            <a:r>
              <a:rPr lang="ru-RU" sz="2000" b="1" u="sng" dirty="0" smtClean="0">
                <a:solidFill>
                  <a:schemeClr val="accent1"/>
                </a:solidFill>
                <a:latin typeface="Calibri" panose="020F0502020204030204" pitchFamily="34" charset="0"/>
                <a:cs typeface="Calibri" panose="020F0502020204030204" pitchFamily="34" charset="0"/>
              </a:rPr>
              <a:t>предприеме</a:t>
            </a:r>
          </a:p>
          <a:p>
            <a:pPr algn="l"/>
            <a:r>
              <a:rPr lang="ru-RU" b="1" dirty="0">
                <a:solidFill>
                  <a:schemeClr val="tx1"/>
                </a:solidFill>
                <a:latin typeface="Calibri" panose="020F0502020204030204" pitchFamily="34" charset="0"/>
                <a:cs typeface="Calibri" panose="020F0502020204030204" pitchFamily="34" charset="0"/>
              </a:rPr>
              <a:t>План на ЕС за възстановяване на природата: основни ангажименти до 2030 г.</a:t>
            </a:r>
          </a:p>
          <a:p>
            <a:pPr marL="285750" indent="-285750" algn="l">
              <a:buFont typeface="Wingdings" panose="05000000000000000000" pitchFamily="2" charset="2"/>
              <a:buChar char="Ø"/>
            </a:pPr>
            <a:r>
              <a:rPr lang="ru-RU" sz="1600" dirty="0" smtClean="0">
                <a:solidFill>
                  <a:schemeClr val="tx1"/>
                </a:solidFill>
                <a:latin typeface="Calibri" panose="020F0502020204030204" pitchFamily="34" charset="0"/>
                <a:cs typeface="Calibri" panose="020F0502020204030204" pitchFamily="34" charset="0"/>
              </a:rPr>
              <a:t>Да </a:t>
            </a:r>
            <a:r>
              <a:rPr lang="ru-RU" sz="1600" dirty="0">
                <a:solidFill>
                  <a:schemeClr val="tx1"/>
                </a:solidFill>
                <a:latin typeface="Calibri" panose="020F0502020204030204" pitchFamily="34" charset="0"/>
                <a:cs typeface="Calibri" panose="020F0502020204030204" pitchFamily="34" charset="0"/>
              </a:rPr>
              <a:t>бъде постигнат значителен напредък във възстановяването на замърсени терени.</a:t>
            </a:r>
          </a:p>
          <a:p>
            <a:pPr marL="285750" indent="-285750" algn="l">
              <a:buFont typeface="Wingdings" panose="05000000000000000000" pitchFamily="2" charset="2"/>
              <a:buChar char="Ø"/>
            </a:pPr>
            <a:r>
              <a:rPr lang="ru-RU" sz="1600" dirty="0" smtClean="0">
                <a:solidFill>
                  <a:schemeClr val="tx1"/>
                </a:solidFill>
                <a:latin typeface="Calibri" panose="020F0502020204030204" pitchFamily="34" charset="0"/>
                <a:cs typeface="Calibri" panose="020F0502020204030204" pitchFamily="34" charset="0"/>
              </a:rPr>
              <a:t>Да </a:t>
            </a:r>
            <a:r>
              <a:rPr lang="ru-RU" sz="1600" dirty="0">
                <a:solidFill>
                  <a:schemeClr val="tx1"/>
                </a:solidFill>
                <a:latin typeface="Calibri" panose="020F0502020204030204" pitchFamily="34" charset="0"/>
                <a:cs typeface="Calibri" panose="020F0502020204030204" pitchFamily="34" charset="0"/>
              </a:rPr>
              <a:t>се възстановят най-малко 25 000 km свободно течащи реки.</a:t>
            </a:r>
          </a:p>
          <a:p>
            <a:pPr marL="285750" indent="-285750" algn="l">
              <a:buFont typeface="Wingdings" panose="05000000000000000000" pitchFamily="2" charset="2"/>
              <a:buChar char="Ø"/>
            </a:pPr>
            <a:r>
              <a:rPr lang="ru-RU" sz="1600" dirty="0" smtClean="0">
                <a:solidFill>
                  <a:schemeClr val="tx1"/>
                </a:solidFill>
                <a:latin typeface="Calibri" panose="020F0502020204030204" pitchFamily="34" charset="0"/>
                <a:cs typeface="Calibri" panose="020F0502020204030204" pitchFamily="34" charset="0"/>
              </a:rPr>
              <a:t>Да </a:t>
            </a:r>
            <a:r>
              <a:rPr lang="ru-RU" sz="1600" dirty="0">
                <a:solidFill>
                  <a:schemeClr val="tx1"/>
                </a:solidFill>
                <a:latin typeface="Calibri" panose="020F0502020204030204" pitchFamily="34" charset="0"/>
                <a:cs typeface="Calibri" panose="020F0502020204030204" pitchFamily="34" charset="0"/>
              </a:rPr>
              <a:t>се намали с 50 % броят на видовете, включени в Червения списък, които са застрашени от инвазивни чужди видове</a:t>
            </a:r>
          </a:p>
          <a:p>
            <a:pPr marL="285750" indent="-285750" algn="l">
              <a:buFont typeface="Wingdings" panose="05000000000000000000" pitchFamily="2" charset="2"/>
              <a:buChar char="Ø"/>
            </a:pPr>
            <a:r>
              <a:rPr lang="ru-RU" sz="1600" dirty="0" smtClean="0">
                <a:solidFill>
                  <a:schemeClr val="tx1"/>
                </a:solidFill>
                <a:latin typeface="Calibri" panose="020F0502020204030204" pitchFamily="34" charset="0"/>
                <a:cs typeface="Calibri" panose="020F0502020204030204" pitchFamily="34" charset="0"/>
              </a:rPr>
              <a:t>Загубите </a:t>
            </a:r>
            <a:r>
              <a:rPr lang="ru-RU" sz="1600" dirty="0">
                <a:solidFill>
                  <a:schemeClr val="tx1"/>
                </a:solidFill>
                <a:latin typeface="Calibri" panose="020F0502020204030204" pitchFamily="34" charset="0"/>
                <a:cs typeface="Calibri" panose="020F0502020204030204" pitchFamily="34" charset="0"/>
              </a:rPr>
              <a:t>на хранителни вещества от торове да бъдат намалени с 50 %, което ще ограничи употребата на торове с поне 20 %.</a:t>
            </a:r>
          </a:p>
          <a:p>
            <a:pPr marL="285750" indent="-285750" algn="l">
              <a:buFont typeface="Wingdings" panose="05000000000000000000" pitchFamily="2" charset="2"/>
              <a:buChar char="Ø"/>
            </a:pPr>
            <a:r>
              <a:rPr lang="ru-RU" sz="1600" dirty="0" smtClean="0">
                <a:solidFill>
                  <a:schemeClr val="tx1"/>
                </a:solidFill>
                <a:latin typeface="Calibri" panose="020F0502020204030204" pitchFamily="34" charset="0"/>
                <a:cs typeface="Calibri" panose="020F0502020204030204" pitchFamily="34" charset="0"/>
              </a:rPr>
              <a:t>Градовете </a:t>
            </a:r>
            <a:r>
              <a:rPr lang="ru-RU" sz="1600" dirty="0">
                <a:solidFill>
                  <a:schemeClr val="tx1"/>
                </a:solidFill>
                <a:latin typeface="Calibri" panose="020F0502020204030204" pitchFamily="34" charset="0"/>
                <a:cs typeface="Calibri" panose="020F0502020204030204" pitchFamily="34" charset="0"/>
              </a:rPr>
              <a:t>с най-малко 20 000 жители да разполагат с амбициозни планове за екологизиране.</a:t>
            </a:r>
          </a:p>
          <a:p>
            <a:pPr marL="285750" indent="-285750" algn="l">
              <a:buFont typeface="Wingdings" panose="05000000000000000000" pitchFamily="2" charset="2"/>
              <a:buChar char="Ø"/>
            </a:pPr>
            <a:r>
              <a:rPr lang="ru-RU" sz="1600" dirty="0" smtClean="0">
                <a:solidFill>
                  <a:schemeClr val="tx1"/>
                </a:solidFill>
                <a:latin typeface="Calibri" panose="020F0502020204030204" pitchFamily="34" charset="0"/>
                <a:cs typeface="Calibri" panose="020F0502020204030204" pitchFamily="34" charset="0"/>
              </a:rPr>
              <a:t>Да </a:t>
            </a:r>
            <a:r>
              <a:rPr lang="ru-RU" sz="1600" dirty="0">
                <a:solidFill>
                  <a:schemeClr val="tx1"/>
                </a:solidFill>
                <a:latin typeface="Calibri" panose="020F0502020204030204" pitchFamily="34" charset="0"/>
                <a:cs typeface="Calibri" panose="020F0502020204030204" pitchFamily="34" charset="0"/>
              </a:rPr>
              <a:t>не се употребяват химически пестициди в уязвимите зони (например в зелените градски пространства в ЕС</a:t>
            </a:r>
            <a:r>
              <a:rPr lang="ru-RU" sz="1600" dirty="0" smtClean="0">
                <a:solidFill>
                  <a:schemeClr val="tx1"/>
                </a:solidFill>
                <a:latin typeface="Calibri" panose="020F0502020204030204" pitchFamily="34" charset="0"/>
                <a:cs typeface="Calibri" panose="020F0502020204030204" pitchFamily="34" charset="0"/>
              </a:rPr>
              <a:t>).</a:t>
            </a:r>
          </a:p>
          <a:p>
            <a:pPr marL="285750" indent="-285750" algn="l">
              <a:buFont typeface="Wingdings" panose="05000000000000000000" pitchFamily="2" charset="2"/>
              <a:buChar char="Ø"/>
            </a:pPr>
            <a:r>
              <a:rPr lang="ru-RU" sz="1600" dirty="0" smtClean="0">
                <a:solidFill>
                  <a:schemeClr val="tx1"/>
                </a:solidFill>
                <a:latin typeface="Calibri" panose="020F0502020204030204" pitchFamily="34" charset="0"/>
                <a:cs typeface="Calibri" panose="020F0502020204030204" pitchFamily="34" charset="0"/>
              </a:rPr>
              <a:t>Значително </a:t>
            </a:r>
            <a:r>
              <a:rPr lang="ru-RU" sz="1600" dirty="0">
                <a:solidFill>
                  <a:schemeClr val="tx1"/>
                </a:solidFill>
                <a:latin typeface="Calibri" panose="020F0502020204030204" pitchFamily="34" charset="0"/>
                <a:cs typeface="Calibri" panose="020F0502020204030204" pitchFamily="34" charset="0"/>
              </a:rPr>
              <a:t>да се намали отрицателното въздействие на риболовните и добивните дейности върху уязвимите биологични видове и местообитания, включително върху морското дъно, така че да се постигне добро екологично състояние.</a:t>
            </a:r>
          </a:p>
          <a:p>
            <a:pPr marL="285750" indent="-285750" algn="l">
              <a:buFont typeface="Wingdings" panose="05000000000000000000" pitchFamily="2" charset="2"/>
              <a:buChar char="Ø"/>
            </a:pPr>
            <a:r>
              <a:rPr lang="ru-RU" sz="1600" dirty="0" smtClean="0">
                <a:solidFill>
                  <a:schemeClr val="tx1"/>
                </a:solidFill>
                <a:latin typeface="Calibri" panose="020F0502020204030204" pitchFamily="34" charset="0"/>
                <a:cs typeface="Calibri" panose="020F0502020204030204" pitchFamily="34" charset="0"/>
              </a:rPr>
              <a:t>Приловът </a:t>
            </a:r>
            <a:r>
              <a:rPr lang="ru-RU" sz="1600" dirty="0">
                <a:solidFill>
                  <a:schemeClr val="tx1"/>
                </a:solidFill>
                <a:latin typeface="Calibri" panose="020F0502020204030204" pitchFamily="34" charset="0"/>
                <a:cs typeface="Calibri" panose="020F0502020204030204" pitchFamily="34" charset="0"/>
              </a:rPr>
              <a:t>да бъде премахнат или намален до равнище, даващо възможност за възстановяване и опазване на видовете</a:t>
            </a:r>
          </a:p>
          <a:p>
            <a:pPr marL="285750" indent="-285750" algn="l">
              <a:buFont typeface="Wingdings" panose="05000000000000000000" pitchFamily="2" charset="2"/>
              <a:buChar char="Ø"/>
            </a:pPr>
            <a:endParaRPr lang="ru-RU" sz="1600" dirty="0">
              <a:solidFill>
                <a:schemeClr val="tx1"/>
              </a:solidFill>
              <a:latin typeface="Calibri" panose="020F0502020204030204" pitchFamily="34" charset="0"/>
              <a:cs typeface="Calibri" panose="020F0502020204030204" pitchFamily="34" charset="0"/>
            </a:endParaRPr>
          </a:p>
        </p:txBody>
      </p:sp>
      <p:sp>
        <p:nvSpPr>
          <p:cNvPr id="4" name="Rectangle 3"/>
          <p:cNvSpPr/>
          <p:nvPr/>
        </p:nvSpPr>
        <p:spPr>
          <a:xfrm>
            <a:off x="474132" y="1082356"/>
            <a:ext cx="9302046" cy="400110"/>
          </a:xfrm>
          <a:prstGeom prst="rect">
            <a:avLst/>
          </a:prstGeom>
        </p:spPr>
        <p:txBody>
          <a:bodyPr wrap="square">
            <a:spAutoFit/>
          </a:bodyPr>
          <a:lstStyle/>
          <a:p>
            <a:r>
              <a:rPr lang="ru-RU" sz="2000" b="1" u="sng" dirty="0" smtClean="0">
                <a:latin typeface="Calibri" panose="020F0502020204030204" pitchFamily="34" charset="0"/>
                <a:cs typeface="Calibri" panose="020F0502020204030204" pitchFamily="34" charset="0"/>
              </a:rPr>
              <a:t>Европейска нормативна рамка в областта на „Натура 2000“ и биоразнообразието</a:t>
            </a:r>
            <a:endParaRPr lang="bg-BG" sz="20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5352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409" y="79022"/>
            <a:ext cx="8012379" cy="843763"/>
          </a:xfrm>
        </p:spPr>
        <p:txBody>
          <a:bodyPr/>
          <a:lstStyle/>
          <a:p>
            <a:pPr algn="ctr"/>
            <a:r>
              <a:rPr lang="ru-RU" sz="2400" b="1" dirty="0">
                <a:latin typeface="Calibri" panose="020F0502020204030204" pitchFamily="34" charset="0"/>
                <a:cs typeface="Calibri" panose="020F0502020204030204" pitchFamily="34" charset="0"/>
              </a:rPr>
              <a:t/>
            </a:r>
            <a:br>
              <a:rPr lang="ru-RU" sz="2400" b="1" dirty="0">
                <a:latin typeface="Calibri" panose="020F0502020204030204" pitchFamily="34" charset="0"/>
                <a:cs typeface="Calibri" panose="020F0502020204030204" pitchFamily="34" charset="0"/>
              </a:rPr>
            </a:br>
            <a:r>
              <a:rPr lang="ru-RU" sz="2400" b="1" dirty="0">
                <a:latin typeface="Calibri" panose="020F0502020204030204" pitchFamily="34" charset="0"/>
                <a:cs typeface="Calibri" panose="020F0502020204030204" pitchFamily="34" charset="0"/>
              </a:rPr>
              <a:t>Европейска и национална нормативна рамка в областта на „Натура 2000“ и биоразнообразието</a:t>
            </a:r>
            <a:endParaRPr lang="bg-BG" sz="24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564443" y="1642036"/>
            <a:ext cx="9403641" cy="5215963"/>
          </a:xfrm>
        </p:spPr>
        <p:txBody>
          <a:bodyPr>
            <a:noAutofit/>
          </a:bodyPr>
          <a:lstStyle/>
          <a:p>
            <a:pPr algn="l"/>
            <a:r>
              <a:rPr lang="ru-RU" sz="2000" b="1" u="sng" dirty="0" smtClean="0">
                <a:solidFill>
                  <a:schemeClr val="accent1"/>
                </a:solidFill>
                <a:latin typeface="Calibri" panose="020F0502020204030204" pitchFamily="34" charset="0"/>
                <a:cs typeface="Calibri" panose="020F0502020204030204" pitchFamily="34" charset="0"/>
              </a:rPr>
              <a:t>Ключови действия, които Комисията трябва да предприеме</a:t>
            </a:r>
          </a:p>
          <a:p>
            <a:pPr algn="l"/>
            <a:r>
              <a:rPr lang="ru-RU" b="1" dirty="0">
                <a:solidFill>
                  <a:schemeClr val="tx1"/>
                </a:solidFill>
                <a:latin typeface="Calibri" panose="020F0502020204030204" pitchFamily="34" charset="0"/>
                <a:cs typeface="Calibri" panose="020F0502020204030204" pitchFamily="34" charset="0"/>
              </a:rPr>
              <a:t>Създаване на условия за преобразяваща </a:t>
            </a:r>
            <a:r>
              <a:rPr lang="ru-RU" b="1" dirty="0" smtClean="0">
                <a:solidFill>
                  <a:schemeClr val="tx1"/>
                </a:solidFill>
                <a:latin typeface="Calibri" panose="020F0502020204030204" pitchFamily="34" charset="0"/>
                <a:cs typeface="Calibri" panose="020F0502020204030204" pitchFamily="34" charset="0"/>
              </a:rPr>
              <a:t>промяна</a:t>
            </a:r>
          </a:p>
          <a:p>
            <a:pPr marL="285750" indent="-285750" algn="l">
              <a:buFont typeface="Wingdings" panose="05000000000000000000" pitchFamily="2" charset="2"/>
              <a:buChar char="Ø"/>
            </a:pPr>
            <a:r>
              <a:rPr lang="ru-RU" sz="1600" dirty="0">
                <a:solidFill>
                  <a:schemeClr val="tx1"/>
                </a:solidFill>
                <a:latin typeface="Calibri" panose="020F0502020204030204" pitchFamily="34" charset="0"/>
                <a:cs typeface="Calibri" panose="020F0502020204030204" pitchFamily="34" charset="0"/>
              </a:rPr>
              <a:t>За да се изпълнят всички тези ангажименти трябва да се създаде нова рамка за управление. Понастоящем в ЕС няма всеобхватна рамка за управление, която да направлява изпълнението на ангажиментите в областта на биологичното разнообразие, договорени на национално, европейско или международно равнище. </a:t>
            </a:r>
            <a:endParaRPr lang="ru-RU" sz="1600" dirty="0" smtClean="0">
              <a:solidFill>
                <a:schemeClr val="tx1"/>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Ø"/>
            </a:pPr>
            <a:r>
              <a:rPr lang="ru-RU" sz="1600" dirty="0" smtClean="0">
                <a:solidFill>
                  <a:schemeClr val="tx1"/>
                </a:solidFill>
                <a:latin typeface="Calibri" panose="020F0502020204030204" pitchFamily="34" charset="0"/>
                <a:cs typeface="Calibri" panose="020F0502020204030204" pitchFamily="34" charset="0"/>
              </a:rPr>
              <a:t>За </a:t>
            </a:r>
            <a:r>
              <a:rPr lang="ru-RU" sz="1600" dirty="0">
                <a:solidFill>
                  <a:schemeClr val="tx1"/>
                </a:solidFill>
                <a:latin typeface="Calibri" panose="020F0502020204030204" pitchFamily="34" charset="0"/>
                <a:cs typeface="Calibri" panose="020F0502020204030204" pitchFamily="34" charset="0"/>
              </a:rPr>
              <a:t>да бъде отстранен този пропуск, Комисията ще въведе нова европейска рамка за управление на биологичното разнообразие. С помощта на тази рамка ще бъдат формулирани необходимите задължения и ангажименти и ще бъде начертана пътна карта, която да направлява тяхното изпълнение.</a:t>
            </a:r>
          </a:p>
          <a:p>
            <a:pPr marL="285750" indent="-285750" algn="l">
              <a:buFont typeface="Wingdings" panose="05000000000000000000" pitchFamily="2" charset="2"/>
              <a:buChar char="Ø"/>
            </a:pPr>
            <a:r>
              <a:rPr lang="ru-RU" sz="1600" dirty="0">
                <a:solidFill>
                  <a:schemeClr val="tx1"/>
                </a:solidFill>
                <a:latin typeface="Calibri" panose="020F0502020204030204" pitchFamily="34" charset="0"/>
                <a:cs typeface="Calibri" panose="020F0502020204030204" pitchFamily="34" charset="0"/>
              </a:rPr>
              <a:t>Новата рамка за управление ще осигури съвместната отговорност на всички заинтересовани страни към изпълнението на ангажиментите на ЕС в областта на биологичното разнообразие. Тя ще подпомогне изграждането на административен капацитет, прозрачността, диалога между заинтересованите страни и основаното на участието управление на различни равнища.</a:t>
            </a:r>
          </a:p>
          <a:p>
            <a:pPr marL="285750" indent="-285750" algn="l">
              <a:buFont typeface="Wingdings" panose="05000000000000000000" pitchFamily="2" charset="2"/>
              <a:buChar char="Ø"/>
            </a:pPr>
            <a:r>
              <a:rPr lang="ru-RU" sz="1600" dirty="0">
                <a:solidFill>
                  <a:schemeClr val="tx1"/>
                </a:solidFill>
                <a:latin typeface="Calibri" panose="020F0502020204030204" pitchFamily="34" charset="0"/>
                <a:cs typeface="Calibri" panose="020F0502020204030204" pitchFamily="34" charset="0"/>
              </a:rPr>
              <a:t>През 2023 г. Комисията ще извърши оценка на напредъка и целесъобразността на този подход и ще прецени дали е необходим правно задължителен подход към управлението.</a:t>
            </a:r>
          </a:p>
          <a:p>
            <a:pPr marL="285750" indent="-285750" algn="l">
              <a:buFont typeface="Wingdings" panose="05000000000000000000" pitchFamily="2" charset="2"/>
              <a:buChar char="Ø"/>
            </a:pPr>
            <a:endParaRPr lang="ru-RU" sz="1600" dirty="0">
              <a:solidFill>
                <a:schemeClr val="tx1"/>
              </a:solidFill>
              <a:latin typeface="Calibri" panose="020F0502020204030204" pitchFamily="34" charset="0"/>
              <a:cs typeface="Calibri" panose="020F0502020204030204" pitchFamily="34" charset="0"/>
            </a:endParaRPr>
          </a:p>
        </p:txBody>
      </p:sp>
      <p:sp>
        <p:nvSpPr>
          <p:cNvPr id="4" name="Rectangle 3"/>
          <p:cNvSpPr/>
          <p:nvPr/>
        </p:nvSpPr>
        <p:spPr>
          <a:xfrm>
            <a:off x="474132" y="1082356"/>
            <a:ext cx="9302046" cy="400110"/>
          </a:xfrm>
          <a:prstGeom prst="rect">
            <a:avLst/>
          </a:prstGeom>
        </p:spPr>
        <p:txBody>
          <a:bodyPr wrap="square">
            <a:spAutoFit/>
          </a:bodyPr>
          <a:lstStyle/>
          <a:p>
            <a:r>
              <a:rPr lang="ru-RU" sz="2000" b="1" u="sng" dirty="0" smtClean="0">
                <a:latin typeface="Calibri" panose="020F0502020204030204" pitchFamily="34" charset="0"/>
                <a:cs typeface="Calibri" panose="020F0502020204030204" pitchFamily="34" charset="0"/>
              </a:rPr>
              <a:t>Европейска нормативна рамка в областта на „Натура 2000“ и биоразнообразието</a:t>
            </a:r>
            <a:endParaRPr lang="bg-BG" sz="20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3834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409" y="79022"/>
            <a:ext cx="8012379" cy="843763"/>
          </a:xfrm>
        </p:spPr>
        <p:txBody>
          <a:bodyPr/>
          <a:lstStyle/>
          <a:p>
            <a:pPr algn="ctr"/>
            <a:r>
              <a:rPr lang="ru-RU" sz="2400" b="1" dirty="0">
                <a:latin typeface="Calibri" panose="020F0502020204030204" pitchFamily="34" charset="0"/>
                <a:cs typeface="Calibri" panose="020F0502020204030204" pitchFamily="34" charset="0"/>
              </a:rPr>
              <a:t/>
            </a:r>
            <a:br>
              <a:rPr lang="ru-RU" sz="2400" b="1" dirty="0">
                <a:latin typeface="Calibri" panose="020F0502020204030204" pitchFamily="34" charset="0"/>
                <a:cs typeface="Calibri" panose="020F0502020204030204" pitchFamily="34" charset="0"/>
              </a:rPr>
            </a:br>
            <a:r>
              <a:rPr lang="ru-RU" sz="2400" b="1" dirty="0">
                <a:latin typeface="Calibri" panose="020F0502020204030204" pitchFamily="34" charset="0"/>
                <a:cs typeface="Calibri" panose="020F0502020204030204" pitchFamily="34" charset="0"/>
              </a:rPr>
              <a:t>Европейска и национална нормативна рамка в областта на „Натура 2000“ и биоразнообразието</a:t>
            </a:r>
            <a:endParaRPr lang="bg-BG" sz="24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564443" y="1642036"/>
            <a:ext cx="9843913" cy="5215963"/>
          </a:xfrm>
        </p:spPr>
        <p:txBody>
          <a:bodyPr>
            <a:noAutofit/>
          </a:bodyPr>
          <a:lstStyle/>
          <a:p>
            <a:pPr algn="l"/>
            <a:r>
              <a:rPr lang="ru-RU" sz="2000" b="1" u="sng" dirty="0" smtClean="0">
                <a:solidFill>
                  <a:schemeClr val="accent1"/>
                </a:solidFill>
                <a:latin typeface="Calibri" panose="020F0502020204030204" pitchFamily="34" charset="0"/>
                <a:cs typeface="Calibri" panose="020F0502020204030204" pitchFamily="34" charset="0"/>
              </a:rPr>
              <a:t>Ключови действия, които Комисията трябва да предприеме</a:t>
            </a:r>
          </a:p>
          <a:p>
            <a:pPr algn="l"/>
            <a:r>
              <a:rPr lang="ru-RU" b="1" dirty="0">
                <a:solidFill>
                  <a:schemeClr val="tx1"/>
                </a:solidFill>
                <a:latin typeface="Calibri" panose="020F0502020204030204" pitchFamily="34" charset="0"/>
                <a:cs typeface="Calibri" panose="020F0502020204030204" pitchFamily="34" charset="0"/>
              </a:rPr>
              <a:t>Усилия на ЕС за прилагане на амбициозна световна програма за биологичното </a:t>
            </a:r>
            <a:r>
              <a:rPr lang="ru-RU" b="1" dirty="0" smtClean="0">
                <a:solidFill>
                  <a:schemeClr val="tx1"/>
                </a:solidFill>
                <a:latin typeface="Calibri" panose="020F0502020204030204" pitchFamily="34" charset="0"/>
                <a:cs typeface="Calibri" panose="020F0502020204030204" pitchFamily="34" charset="0"/>
              </a:rPr>
              <a:t>разнообразие</a:t>
            </a:r>
          </a:p>
          <a:p>
            <a:pPr algn="l"/>
            <a:r>
              <a:rPr lang="ru-RU" sz="1600" dirty="0">
                <a:solidFill>
                  <a:schemeClr val="tx1"/>
                </a:solidFill>
                <a:latin typeface="Calibri" panose="020F0502020204030204" pitchFamily="34" charset="0"/>
                <a:cs typeface="Calibri" panose="020F0502020204030204" pitchFamily="34" charset="0"/>
              </a:rPr>
              <a:t>Със стратегията на ЕС за биологичното разнообразие до 2030 г  Комисията предлага амбициозни ангажименти, които ЕС да постави на дневен ред. Наред с това ЕС следва да предостави подкрепа за правителствата и заинтересованите страни в целия свят, така че значително да увеличи тяхната амбиция и да ускори действията им</a:t>
            </a:r>
            <a:r>
              <a:rPr lang="ru-RU" sz="1600" dirty="0" smtClean="0">
                <a:solidFill>
                  <a:schemeClr val="tx1"/>
                </a:solidFill>
                <a:latin typeface="Calibri" panose="020F0502020204030204" pitchFamily="34" charset="0"/>
                <a:cs typeface="Calibri" panose="020F0502020204030204" pitchFamily="34" charset="0"/>
              </a:rPr>
              <a:t>.</a:t>
            </a:r>
          </a:p>
          <a:p>
            <a:pPr algn="l"/>
            <a:r>
              <a:rPr lang="ru-RU" sz="1600" dirty="0">
                <a:solidFill>
                  <a:schemeClr val="tx1"/>
                </a:solidFill>
                <a:latin typeface="Calibri" panose="020F0502020204030204" pitchFamily="34" charset="0"/>
                <a:cs typeface="Calibri" panose="020F0502020204030204" pitchFamily="34" charset="0"/>
              </a:rPr>
              <a:t>Комисията предлага ЕС да гарантира, че глобалната рамка за периода след 2020 г. включва най-малко следните елементи:</a:t>
            </a:r>
          </a:p>
          <a:p>
            <a:pPr algn="l"/>
            <a:r>
              <a:rPr lang="ru-RU" sz="1600" dirty="0">
                <a:solidFill>
                  <a:schemeClr val="tx1"/>
                </a:solidFill>
                <a:latin typeface="Calibri" panose="020F0502020204030204" pitchFamily="34" charset="0"/>
                <a:cs typeface="Calibri" panose="020F0502020204030204" pitchFamily="34" charset="0"/>
              </a:rPr>
              <a:t>•	Общи глобални цели по отношение на биологичното разнообразие за 2050 г., съобразени с Програмата на ООН до 2030 г. за устойчиво развитие и визията „да живеем в хармония с природата“. Целта е до 2050 г. всички екосистеми по света да бъдат възстановени, устойчиви и защитени по подходящ начин. В целия свят следва да се прилага принципът, според който ползите за природата трябва да надхвърлят нанесените ѝ щети. Държавите следва да полагат целенасочени усилия, за да предотвратят изчезването на видове, причинено от човешка дейност — поне в случаите, в които това е възможно.</a:t>
            </a:r>
          </a:p>
          <a:p>
            <a:pPr algn="l"/>
            <a:r>
              <a:rPr lang="ru-RU" sz="1600" dirty="0">
                <a:solidFill>
                  <a:schemeClr val="tx1"/>
                </a:solidFill>
                <a:latin typeface="Calibri" panose="020F0502020204030204" pitchFamily="34" charset="0"/>
                <a:cs typeface="Calibri" panose="020F0502020204030204" pitchFamily="34" charset="0"/>
              </a:rPr>
              <a:t>•	Амбициозни глобални количествени цели за 2030 г. в съответствие с ангажиментите на ЕС, формулирани в настоящата стратегия. Те следва да бъдат конкретни, измерими, практически осъществими, подходящи и ограничени във времето, както и да предвиждат ясни мерки, с които да се отстранят причините за загубата на биологично разнообразие.</a:t>
            </a:r>
          </a:p>
          <a:p>
            <a:pPr algn="l"/>
            <a:endParaRPr lang="ru-RU" sz="1600" dirty="0">
              <a:solidFill>
                <a:schemeClr val="tx1"/>
              </a:solidFill>
              <a:latin typeface="Calibri" panose="020F0502020204030204" pitchFamily="34" charset="0"/>
              <a:cs typeface="Calibri" panose="020F0502020204030204" pitchFamily="34" charset="0"/>
            </a:endParaRPr>
          </a:p>
        </p:txBody>
      </p:sp>
      <p:sp>
        <p:nvSpPr>
          <p:cNvPr id="4" name="Rectangle 3"/>
          <p:cNvSpPr/>
          <p:nvPr/>
        </p:nvSpPr>
        <p:spPr>
          <a:xfrm>
            <a:off x="474132" y="1082356"/>
            <a:ext cx="9302046" cy="400110"/>
          </a:xfrm>
          <a:prstGeom prst="rect">
            <a:avLst/>
          </a:prstGeom>
        </p:spPr>
        <p:txBody>
          <a:bodyPr wrap="square">
            <a:spAutoFit/>
          </a:bodyPr>
          <a:lstStyle/>
          <a:p>
            <a:r>
              <a:rPr lang="ru-RU" sz="2000" b="1" u="sng" dirty="0" smtClean="0">
                <a:latin typeface="Calibri" panose="020F0502020204030204" pitchFamily="34" charset="0"/>
                <a:cs typeface="Calibri" panose="020F0502020204030204" pitchFamily="34" charset="0"/>
              </a:rPr>
              <a:t>Европейска нормативна рамка в областта на „Натура 2000“ и биоразнообразието</a:t>
            </a:r>
            <a:endParaRPr lang="bg-BG" sz="20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14394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409" y="79022"/>
            <a:ext cx="8012379" cy="843763"/>
          </a:xfrm>
        </p:spPr>
        <p:txBody>
          <a:bodyPr/>
          <a:lstStyle/>
          <a:p>
            <a:pPr algn="ctr"/>
            <a:r>
              <a:rPr lang="ru-RU" sz="2400" b="1" dirty="0">
                <a:latin typeface="Calibri" panose="020F0502020204030204" pitchFamily="34" charset="0"/>
                <a:cs typeface="Calibri" panose="020F0502020204030204" pitchFamily="34" charset="0"/>
              </a:rPr>
              <a:t/>
            </a:r>
            <a:br>
              <a:rPr lang="ru-RU" sz="2400" b="1" dirty="0">
                <a:latin typeface="Calibri" panose="020F0502020204030204" pitchFamily="34" charset="0"/>
                <a:cs typeface="Calibri" panose="020F0502020204030204" pitchFamily="34" charset="0"/>
              </a:rPr>
            </a:br>
            <a:r>
              <a:rPr lang="ru-RU" sz="2400" b="1" dirty="0">
                <a:latin typeface="Calibri" panose="020F0502020204030204" pitchFamily="34" charset="0"/>
                <a:cs typeface="Calibri" panose="020F0502020204030204" pitchFamily="34" charset="0"/>
              </a:rPr>
              <a:t>Европейска и национална нормативна рамка в областта на „Натура 2000“ и биоразнообразието</a:t>
            </a:r>
            <a:endParaRPr lang="bg-BG" sz="24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564443" y="1482466"/>
            <a:ext cx="9980094" cy="5375534"/>
          </a:xfrm>
        </p:spPr>
        <p:txBody>
          <a:bodyPr>
            <a:noAutofit/>
          </a:bodyPr>
          <a:lstStyle/>
          <a:p>
            <a:pPr algn="l"/>
            <a:r>
              <a:rPr lang="ru-RU" sz="2000" b="1" u="sng" dirty="0" smtClean="0">
                <a:solidFill>
                  <a:schemeClr val="accent1"/>
                </a:solidFill>
                <a:latin typeface="Calibri" panose="020F0502020204030204" pitchFamily="34" charset="0"/>
                <a:cs typeface="Calibri" panose="020F0502020204030204" pitchFamily="34" charset="0"/>
              </a:rPr>
              <a:t>Ключови действия, които Комисията трябва да предприеме</a:t>
            </a:r>
          </a:p>
          <a:p>
            <a:pPr algn="l"/>
            <a:r>
              <a:rPr lang="ru-RU" b="1" dirty="0">
                <a:solidFill>
                  <a:schemeClr val="tx1"/>
                </a:solidFill>
                <a:latin typeface="Calibri" panose="020F0502020204030204" pitchFamily="34" charset="0"/>
                <a:cs typeface="Calibri" panose="020F0502020204030204" pitchFamily="34" charset="0"/>
              </a:rPr>
              <a:t>Усилия на ЕС за прилагане на амбициозна световна програма за биологичното </a:t>
            </a:r>
            <a:r>
              <a:rPr lang="ru-RU" b="1" dirty="0" smtClean="0">
                <a:solidFill>
                  <a:schemeClr val="tx1"/>
                </a:solidFill>
                <a:latin typeface="Calibri" panose="020F0502020204030204" pitchFamily="34" charset="0"/>
                <a:cs typeface="Calibri" panose="020F0502020204030204" pitchFamily="34" charset="0"/>
              </a:rPr>
              <a:t>разнообразие</a:t>
            </a:r>
          </a:p>
          <a:p>
            <a:pPr algn="l"/>
            <a:r>
              <a:rPr lang="ru-RU" sz="1600" dirty="0" smtClean="0">
                <a:solidFill>
                  <a:schemeClr val="tx1"/>
                </a:solidFill>
                <a:latin typeface="Calibri" panose="020F0502020204030204" pitchFamily="34" charset="0"/>
                <a:cs typeface="Calibri" panose="020F0502020204030204" pitchFamily="34" charset="0"/>
              </a:rPr>
              <a:t>Комисията </a:t>
            </a:r>
            <a:r>
              <a:rPr lang="ru-RU" sz="1600" dirty="0">
                <a:solidFill>
                  <a:schemeClr val="tx1"/>
                </a:solidFill>
                <a:latin typeface="Calibri" panose="020F0502020204030204" pitchFamily="34" charset="0"/>
                <a:cs typeface="Calibri" panose="020F0502020204030204" pitchFamily="34" charset="0"/>
              </a:rPr>
              <a:t>предлага ЕС да гарантира, че глобалната рамка за периода след 2020 г. включва най-малко следните елементи:</a:t>
            </a:r>
          </a:p>
          <a:p>
            <a:pPr algn="l"/>
            <a:r>
              <a:rPr lang="ru-RU" sz="1600" dirty="0" smtClean="0">
                <a:solidFill>
                  <a:schemeClr val="tx1"/>
                </a:solidFill>
                <a:latin typeface="Calibri" panose="020F0502020204030204" pitchFamily="34" charset="0"/>
                <a:cs typeface="Calibri" panose="020F0502020204030204" pitchFamily="34" charset="0"/>
              </a:rPr>
              <a:t>•</a:t>
            </a:r>
            <a:r>
              <a:rPr lang="ru-RU" sz="1600" dirty="0">
                <a:solidFill>
                  <a:schemeClr val="tx1"/>
                </a:solidFill>
                <a:latin typeface="Calibri" panose="020F0502020204030204" pitchFamily="34" charset="0"/>
                <a:cs typeface="Calibri" panose="020F0502020204030204" pitchFamily="34" charset="0"/>
              </a:rPr>
              <a:t>	</a:t>
            </a:r>
            <a:r>
              <a:rPr lang="ru-RU" sz="1500" dirty="0">
                <a:solidFill>
                  <a:schemeClr val="tx1"/>
                </a:solidFill>
                <a:latin typeface="Calibri" panose="020F0502020204030204" pitchFamily="34" charset="0"/>
                <a:cs typeface="Calibri" panose="020F0502020204030204" pitchFamily="34" charset="0"/>
              </a:rPr>
              <a:t>Много по-строго регламентиран процес на изпълнение, мониторинг и преглед. До края на 2021 г. страните следва да преработят своите национални стратегии и планове за действие в областта на биологичното разнообразие или поне да представят своите ангажименти във връзка с най- важните количествени цели. Необходимо е да се предвиди извършването на редовни прегледи, за да се оцени напредъкът към постигане на количествените цели, като при необходимост бъдат мобилизирани допълнителни действия. Тези прегледи следва да се базират както на независим научнообоснован анализ на недостатъците, така и на процес на прогнозиране, като бъдат използвани общи основни показатели за всички страни.</a:t>
            </a:r>
          </a:p>
          <a:p>
            <a:pPr algn="l"/>
            <a:r>
              <a:rPr lang="ru-RU" sz="1500" dirty="0">
                <a:solidFill>
                  <a:schemeClr val="tx1"/>
                </a:solidFill>
                <a:latin typeface="Calibri" panose="020F0502020204030204" pitchFamily="34" charset="0"/>
                <a:cs typeface="Calibri" panose="020F0502020204030204" pitchFamily="34" charset="0"/>
              </a:rPr>
              <a:t>•	Благоприятна рамка за осъществяване на амбициите, която обхваща различни области — например финанси, капацитет, научни изследвания, иновации и технологии.</a:t>
            </a:r>
          </a:p>
          <a:p>
            <a:pPr algn="l"/>
            <a:r>
              <a:rPr lang="ru-RU" sz="1500" dirty="0">
                <a:solidFill>
                  <a:schemeClr val="tx1"/>
                </a:solidFill>
                <a:latin typeface="Calibri" panose="020F0502020204030204" pitchFamily="34" charset="0"/>
                <a:cs typeface="Calibri" panose="020F0502020204030204" pitchFamily="34" charset="0"/>
              </a:rPr>
              <a:t>•	Справедлива и равна подялба на ползите от употребата на генетични ресурси във връзка с биологичното разнообразие.</a:t>
            </a:r>
          </a:p>
          <a:p>
            <a:pPr algn="l"/>
            <a:r>
              <a:rPr lang="ru-RU" sz="1500" dirty="0">
                <a:solidFill>
                  <a:schemeClr val="tx1"/>
                </a:solidFill>
                <a:latin typeface="Calibri" panose="020F0502020204030204" pitchFamily="34" charset="0"/>
                <a:cs typeface="Calibri" panose="020F0502020204030204" pitchFamily="34" charset="0"/>
              </a:rPr>
              <a:t>•	Принцип на равенство, при който се спазват правата на коренното население и местните общности и се осигурява тяхното пълноценно и ефективно участие. Необходимо е да се прилага приобщаващ подход с участието на всички заинтересовани страни, включително жените, младите хора, гражданското общество, местните органи, частния сектор, академичните среди и научните институции. </a:t>
            </a:r>
          </a:p>
          <a:p>
            <a:pPr algn="l"/>
            <a:endParaRPr lang="ru-RU" sz="1600" dirty="0">
              <a:solidFill>
                <a:schemeClr val="tx1"/>
              </a:solidFill>
              <a:latin typeface="Calibri" panose="020F0502020204030204" pitchFamily="34" charset="0"/>
              <a:cs typeface="Calibri" panose="020F0502020204030204" pitchFamily="34" charset="0"/>
            </a:endParaRPr>
          </a:p>
        </p:txBody>
      </p:sp>
      <p:sp>
        <p:nvSpPr>
          <p:cNvPr id="4" name="Rectangle 3"/>
          <p:cNvSpPr/>
          <p:nvPr/>
        </p:nvSpPr>
        <p:spPr>
          <a:xfrm>
            <a:off x="474132" y="1082356"/>
            <a:ext cx="9302046" cy="400110"/>
          </a:xfrm>
          <a:prstGeom prst="rect">
            <a:avLst/>
          </a:prstGeom>
        </p:spPr>
        <p:txBody>
          <a:bodyPr wrap="square">
            <a:spAutoFit/>
          </a:bodyPr>
          <a:lstStyle/>
          <a:p>
            <a:r>
              <a:rPr lang="ru-RU" sz="2000" b="1" u="sng" dirty="0" smtClean="0">
                <a:latin typeface="Calibri" panose="020F0502020204030204" pitchFamily="34" charset="0"/>
                <a:cs typeface="Calibri" panose="020F0502020204030204" pitchFamily="34" charset="0"/>
              </a:rPr>
              <a:t>Европейска нормативна рамка в областта на „Натура 2000“ и биоразнообразието</a:t>
            </a:r>
            <a:endParaRPr lang="bg-BG" sz="20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4688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409" y="79022"/>
            <a:ext cx="8012379" cy="843763"/>
          </a:xfrm>
        </p:spPr>
        <p:txBody>
          <a:bodyPr/>
          <a:lstStyle/>
          <a:p>
            <a:pPr algn="ctr"/>
            <a:r>
              <a:rPr lang="ru-RU" sz="2400" b="1" dirty="0">
                <a:latin typeface="Calibri" panose="020F0502020204030204" pitchFamily="34" charset="0"/>
                <a:cs typeface="Calibri" panose="020F0502020204030204" pitchFamily="34" charset="0"/>
              </a:rPr>
              <a:t/>
            </a:r>
            <a:br>
              <a:rPr lang="ru-RU" sz="2400" b="1" dirty="0">
                <a:latin typeface="Calibri" panose="020F0502020204030204" pitchFamily="34" charset="0"/>
                <a:cs typeface="Calibri" panose="020F0502020204030204" pitchFamily="34" charset="0"/>
              </a:rPr>
            </a:br>
            <a:r>
              <a:rPr lang="ru-RU" sz="2400" b="1" dirty="0">
                <a:latin typeface="Calibri" panose="020F0502020204030204" pitchFamily="34" charset="0"/>
                <a:cs typeface="Calibri" panose="020F0502020204030204" pitchFamily="34" charset="0"/>
              </a:rPr>
              <a:t>Европейска и национална нормативна рамка в областта на „Натура 2000“ и биоразнообразието</a:t>
            </a:r>
            <a:endParaRPr lang="bg-BG" sz="24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530575" y="1402680"/>
            <a:ext cx="9980094" cy="5375534"/>
          </a:xfrm>
        </p:spPr>
        <p:txBody>
          <a:bodyPr>
            <a:noAutofit/>
          </a:bodyPr>
          <a:lstStyle/>
          <a:p>
            <a:pPr marL="285750" indent="-285750" algn="l">
              <a:buFont typeface="Wingdings" panose="05000000000000000000" pitchFamily="2" charset="2"/>
              <a:buChar char="Ø"/>
            </a:pPr>
            <a:r>
              <a:rPr lang="ru-RU" sz="2000" dirty="0">
                <a:solidFill>
                  <a:schemeClr val="tx1"/>
                </a:solidFill>
                <a:latin typeface="Calibri" panose="020F0502020204030204" pitchFamily="34" charset="0"/>
                <a:cs typeface="Calibri" panose="020F0502020204030204" pitchFamily="34" charset="0"/>
              </a:rPr>
              <a:t>През 1992 год. е приет </a:t>
            </a:r>
            <a:r>
              <a:rPr lang="ru-RU" sz="2000" b="1" u="sng" dirty="0">
                <a:solidFill>
                  <a:schemeClr val="accent1"/>
                </a:solidFill>
                <a:latin typeface="Calibri" panose="020F0502020204030204" pitchFamily="34" charset="0"/>
                <a:cs typeface="Calibri" panose="020F0502020204030204" pitchFamily="34" charset="0"/>
              </a:rPr>
              <a:t>Закон за опазване на околната среда</a:t>
            </a:r>
            <a:r>
              <a:rPr lang="ru-RU" sz="2000" dirty="0">
                <a:solidFill>
                  <a:schemeClr val="tx1"/>
                </a:solidFill>
                <a:latin typeface="Calibri" panose="020F0502020204030204" pitchFamily="34" charset="0"/>
                <a:cs typeface="Calibri" panose="020F0502020204030204" pitchFamily="34" charset="0"/>
              </a:rPr>
              <a:t>, създаващ съвременна рамка за държавната политика и управление и оставящ широко поле за създаване на специализирани закони. В началото на 90-те се създава и Министерството на околната среда, а България подписва Бернската конвенция и Конвенцията за биологичното разнообразие. </a:t>
            </a:r>
            <a:r>
              <a:rPr lang="ru-RU" sz="2000" b="1" u="sng" dirty="0">
                <a:solidFill>
                  <a:schemeClr val="accent1"/>
                </a:solidFill>
                <a:latin typeface="Calibri" panose="020F0502020204030204" pitchFamily="34" charset="0"/>
                <a:cs typeface="Calibri" panose="020F0502020204030204" pitchFamily="34" charset="0"/>
              </a:rPr>
              <a:t>Последното изменение на закона е от 12 март 2021 г.</a:t>
            </a:r>
          </a:p>
          <a:p>
            <a:pPr algn="l"/>
            <a:r>
              <a:rPr lang="ru-RU" sz="2000" dirty="0" smtClean="0">
                <a:solidFill>
                  <a:schemeClr val="tx1"/>
                </a:solidFill>
                <a:latin typeface="Calibri" panose="020F0502020204030204" pitchFamily="34" charset="0"/>
                <a:cs typeface="Calibri" panose="020F0502020204030204" pitchFamily="34" charset="0"/>
              </a:rPr>
              <a:t>	Законът </a:t>
            </a:r>
            <a:r>
              <a:rPr lang="ru-RU" sz="2000" dirty="0">
                <a:solidFill>
                  <a:schemeClr val="tx1"/>
                </a:solidFill>
                <a:latin typeface="Calibri" panose="020F0502020204030204" pitchFamily="34" charset="0"/>
                <a:cs typeface="Calibri" panose="020F0502020204030204" pitchFamily="34" charset="0"/>
              </a:rPr>
              <a:t>за опазване на околна среда е Рамковия закон на екологичното законодателство в България, който урежда принципните общи постановки (ОВОС, интегрирано предотвратяване и контрол на замърсяването, право на обществен достъп до екологична информация, икономически регулатори и др.), и специалните секторни изисквания към компонентите на околната среда (въздух, води, почви, отпадъци и др.).</a:t>
            </a:r>
          </a:p>
          <a:p>
            <a:pPr marL="285750" indent="-285750" algn="l">
              <a:buFont typeface="Wingdings" panose="05000000000000000000" pitchFamily="2" charset="2"/>
              <a:buChar char="Ø"/>
            </a:pPr>
            <a:r>
              <a:rPr lang="ru-RU" sz="2000" b="1" u="sng" dirty="0">
                <a:solidFill>
                  <a:schemeClr val="accent1"/>
                </a:solidFill>
                <a:latin typeface="Calibri" panose="020F0502020204030204" pitchFamily="34" charset="0"/>
                <a:cs typeface="Calibri" panose="020F0502020204030204" pitchFamily="34" charset="0"/>
              </a:rPr>
              <a:t>Законът за защитените територии </a:t>
            </a:r>
            <a:r>
              <a:rPr lang="ru-RU" sz="2000" dirty="0">
                <a:solidFill>
                  <a:schemeClr val="tx1"/>
                </a:solidFill>
                <a:latin typeface="Calibri" panose="020F0502020204030204" pitchFamily="34" charset="0"/>
                <a:cs typeface="Calibri" panose="020F0502020204030204" pitchFamily="34" charset="0"/>
              </a:rPr>
              <a:t>е приет през 1998 год. и е първият специализиран природозащитен закон. Той въвежда съвременна, съобразена с международните норми категоризация на защитените територии и определя взаимоотношенията между институциите, отговорни за тяхното управление. Въвежда се и изискване за разработване на планове за управление, определящи конкретни режими във всяка защитена територия. </a:t>
            </a:r>
            <a:r>
              <a:rPr lang="ru-RU" sz="2000" b="1" u="sng" dirty="0">
                <a:solidFill>
                  <a:schemeClr val="accent1"/>
                </a:solidFill>
                <a:latin typeface="Calibri" panose="020F0502020204030204" pitchFamily="34" charset="0"/>
                <a:cs typeface="Calibri" panose="020F0502020204030204" pitchFamily="34" charset="0"/>
              </a:rPr>
              <a:t>Последното изменение на закона е от 12 март 2021 г</a:t>
            </a:r>
            <a:r>
              <a:rPr lang="ru-RU" sz="2000" b="1" u="sng" dirty="0" smtClean="0">
                <a:solidFill>
                  <a:schemeClr val="accent1"/>
                </a:solidFill>
                <a:latin typeface="Calibri" panose="020F0502020204030204" pitchFamily="34" charset="0"/>
                <a:cs typeface="Calibri" panose="020F0502020204030204" pitchFamily="34" charset="0"/>
              </a:rPr>
              <a:t>.</a:t>
            </a:r>
          </a:p>
        </p:txBody>
      </p:sp>
      <p:sp>
        <p:nvSpPr>
          <p:cNvPr id="4" name="Rectangle 3"/>
          <p:cNvSpPr/>
          <p:nvPr/>
        </p:nvSpPr>
        <p:spPr>
          <a:xfrm>
            <a:off x="530575" y="1002570"/>
            <a:ext cx="9302046" cy="400110"/>
          </a:xfrm>
          <a:prstGeom prst="rect">
            <a:avLst/>
          </a:prstGeom>
        </p:spPr>
        <p:txBody>
          <a:bodyPr wrap="square">
            <a:spAutoFit/>
          </a:bodyPr>
          <a:lstStyle/>
          <a:p>
            <a:r>
              <a:rPr lang="ru-RU" sz="2000" b="1" u="sng" dirty="0">
                <a:latin typeface="Calibri" panose="020F0502020204030204" pitchFamily="34" charset="0"/>
                <a:cs typeface="Calibri" panose="020F0502020204030204" pitchFamily="34" charset="0"/>
              </a:rPr>
              <a:t>Национална нормативна рамка в областта на „Натура 2000“ и биоразнообразието</a:t>
            </a:r>
            <a:endParaRPr lang="bg-BG" sz="20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9369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409" y="79022"/>
            <a:ext cx="8012379" cy="843763"/>
          </a:xfrm>
        </p:spPr>
        <p:txBody>
          <a:bodyPr/>
          <a:lstStyle/>
          <a:p>
            <a:pPr algn="ctr"/>
            <a:r>
              <a:rPr lang="ru-RU" sz="2400" b="1" dirty="0">
                <a:latin typeface="Calibri" panose="020F0502020204030204" pitchFamily="34" charset="0"/>
                <a:cs typeface="Calibri" panose="020F0502020204030204" pitchFamily="34" charset="0"/>
              </a:rPr>
              <a:t/>
            </a:r>
            <a:br>
              <a:rPr lang="ru-RU" sz="2400" b="1" dirty="0">
                <a:latin typeface="Calibri" panose="020F0502020204030204" pitchFamily="34" charset="0"/>
                <a:cs typeface="Calibri" panose="020F0502020204030204" pitchFamily="34" charset="0"/>
              </a:rPr>
            </a:br>
            <a:r>
              <a:rPr lang="ru-RU" sz="2400" b="1" dirty="0">
                <a:latin typeface="Calibri" panose="020F0502020204030204" pitchFamily="34" charset="0"/>
                <a:cs typeface="Calibri" panose="020F0502020204030204" pitchFamily="34" charset="0"/>
              </a:rPr>
              <a:t>Европейска и национална нормативна рамка в областта на „Натура 2000“ и биоразнообразието</a:t>
            </a:r>
            <a:endParaRPr lang="bg-BG" sz="24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530575" y="1402680"/>
            <a:ext cx="9980094" cy="5375534"/>
          </a:xfrm>
        </p:spPr>
        <p:txBody>
          <a:bodyPr>
            <a:noAutofit/>
          </a:bodyPr>
          <a:lstStyle/>
          <a:p>
            <a:pPr marL="285750" indent="-285750" algn="l">
              <a:buFont typeface="Wingdings" panose="05000000000000000000" pitchFamily="2" charset="2"/>
              <a:buChar char="Ø"/>
            </a:pPr>
            <a:endParaRPr lang="ru-RU" sz="2000" dirty="0" smtClean="0">
              <a:solidFill>
                <a:schemeClr val="tx1"/>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Ø"/>
            </a:pPr>
            <a:r>
              <a:rPr lang="ru-RU" sz="2000" dirty="0" smtClean="0">
                <a:solidFill>
                  <a:schemeClr val="tx1"/>
                </a:solidFill>
                <a:latin typeface="Calibri" panose="020F0502020204030204" pitchFamily="34" charset="0"/>
                <a:cs typeface="Calibri" panose="020F0502020204030204" pitchFamily="34" charset="0"/>
              </a:rPr>
              <a:t>Друг </a:t>
            </a:r>
            <a:r>
              <a:rPr lang="ru-RU" sz="2000" dirty="0">
                <a:solidFill>
                  <a:schemeClr val="tx1"/>
                </a:solidFill>
                <a:latin typeface="Calibri" panose="020F0502020204030204" pitchFamily="34" charset="0"/>
                <a:cs typeface="Calibri" panose="020F0502020204030204" pitchFamily="34" charset="0"/>
              </a:rPr>
              <a:t>специализиран природозащитен закон е  </a:t>
            </a:r>
            <a:r>
              <a:rPr lang="ru-RU" sz="2000" b="1" u="sng" dirty="0">
                <a:solidFill>
                  <a:schemeClr val="accent1"/>
                </a:solidFill>
                <a:latin typeface="Calibri" panose="020F0502020204030204" pitchFamily="34" charset="0"/>
                <a:cs typeface="Calibri" panose="020F0502020204030204" pitchFamily="34" charset="0"/>
              </a:rPr>
              <a:t>Законът за биологичното разнообразие</a:t>
            </a:r>
            <a:r>
              <a:rPr lang="ru-RU" sz="2000" dirty="0">
                <a:solidFill>
                  <a:schemeClr val="tx1"/>
                </a:solidFill>
                <a:latin typeface="Calibri" panose="020F0502020204030204" pitchFamily="34" charset="0"/>
                <a:cs typeface="Calibri" panose="020F0502020204030204" pitchFamily="34" charset="0"/>
              </a:rPr>
              <a:t>, приет през 2002 год. </a:t>
            </a:r>
            <a:r>
              <a:rPr lang="ru-RU" sz="2000" b="1" u="sng" dirty="0">
                <a:solidFill>
                  <a:schemeClr val="accent1"/>
                </a:solidFill>
                <a:latin typeface="Calibri" panose="020F0502020204030204" pitchFamily="34" charset="0"/>
                <a:cs typeface="Calibri" panose="020F0502020204030204" pitchFamily="34" charset="0"/>
              </a:rPr>
              <a:t>Закона последно е изменен от 27 ноември 2018 </a:t>
            </a:r>
            <a:r>
              <a:rPr lang="ru-RU" sz="2000" dirty="0" smtClean="0">
                <a:solidFill>
                  <a:schemeClr val="tx1"/>
                </a:solidFill>
                <a:latin typeface="Calibri" panose="020F0502020204030204" pitchFamily="34" charset="0"/>
                <a:cs typeface="Calibri" panose="020F0502020204030204" pitchFamily="34" charset="0"/>
              </a:rPr>
              <a:t>г.Той </a:t>
            </a:r>
            <a:r>
              <a:rPr lang="ru-RU" sz="2000" dirty="0">
                <a:solidFill>
                  <a:schemeClr val="tx1"/>
                </a:solidFill>
                <a:latin typeface="Calibri" panose="020F0502020204030204" pitchFamily="34" charset="0"/>
                <a:cs typeface="Calibri" panose="020F0502020204030204" pitchFamily="34" charset="0"/>
              </a:rPr>
              <a:t>урежда отношенията между държавата, общините, юридическите и физическите лица по опазването и устойчивото ползване на биологичното разнообразие в България. Законът регламентира опазването на местообитанията, на видовете растения и животни и местообитанията им, разработването на планове за действие, както и лова, събирането и </a:t>
            </a:r>
            <a:r>
              <a:rPr lang="ru-RU" sz="2000" dirty="0" smtClean="0">
                <a:solidFill>
                  <a:schemeClr val="tx1"/>
                </a:solidFill>
                <a:latin typeface="Calibri" panose="020F0502020204030204" pitchFamily="34" charset="0"/>
                <a:cs typeface="Calibri" panose="020F0502020204030204" pitchFamily="34" charset="0"/>
              </a:rPr>
              <a:t>търговията</a:t>
            </a:r>
            <a:endParaRPr lang="ru-RU" sz="2000" b="1" u="sng" dirty="0">
              <a:solidFill>
                <a:schemeClr val="tx1"/>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Ø"/>
            </a:pPr>
            <a:r>
              <a:rPr lang="ru-RU" sz="2000" b="1" u="sng" dirty="0">
                <a:solidFill>
                  <a:schemeClr val="accent1"/>
                </a:solidFill>
                <a:latin typeface="Calibri" panose="020F0502020204030204" pitchFamily="34" charset="0"/>
                <a:cs typeface="Calibri" panose="020F0502020204030204" pitchFamily="34" charset="0"/>
              </a:rPr>
              <a:t>Закон за лечебните растения  приет през 2002 г. Закона последно е изменен от 26.02.2021 </a:t>
            </a:r>
            <a:r>
              <a:rPr lang="ru-RU" sz="2000" dirty="0" smtClean="0">
                <a:solidFill>
                  <a:schemeClr val="tx1"/>
                </a:solidFill>
                <a:latin typeface="Calibri" panose="020F0502020204030204" pitchFamily="34" charset="0"/>
                <a:cs typeface="Calibri" panose="020F0502020204030204" pitchFamily="34" charset="0"/>
              </a:rPr>
              <a:t>г.Закон </a:t>
            </a:r>
            <a:r>
              <a:rPr lang="ru-RU" sz="2000" dirty="0">
                <a:solidFill>
                  <a:schemeClr val="tx1"/>
                </a:solidFill>
                <a:latin typeface="Calibri" panose="020F0502020204030204" pitchFamily="34" charset="0"/>
                <a:cs typeface="Calibri" panose="020F0502020204030204" pitchFamily="34" charset="0"/>
              </a:rPr>
              <a:t>урежда управлението на дейностите по опазване и устойчиво ползване на лечебните растения, включително събирането и изкупуването на получаваните от тях билки. Съгласно закона  проучването, разработването, добивът и използването на лечебните растения на континенталния шелф и в изключителната икономическа зона се възлагат на концесия при условията и по реда на Закона за концесиите. Лечебните растения са природен ресурс, за ползването на който се заплащат такси по реда на този закон.</a:t>
            </a:r>
          </a:p>
        </p:txBody>
      </p:sp>
      <p:sp>
        <p:nvSpPr>
          <p:cNvPr id="4" name="Rectangle 3"/>
          <p:cNvSpPr/>
          <p:nvPr/>
        </p:nvSpPr>
        <p:spPr>
          <a:xfrm>
            <a:off x="530575" y="1002570"/>
            <a:ext cx="9302046" cy="400110"/>
          </a:xfrm>
          <a:prstGeom prst="rect">
            <a:avLst/>
          </a:prstGeom>
        </p:spPr>
        <p:txBody>
          <a:bodyPr wrap="square">
            <a:spAutoFit/>
          </a:bodyPr>
          <a:lstStyle/>
          <a:p>
            <a:r>
              <a:rPr lang="ru-RU" sz="2000" b="1" u="sng" dirty="0">
                <a:latin typeface="Calibri" panose="020F0502020204030204" pitchFamily="34" charset="0"/>
                <a:cs typeface="Calibri" panose="020F0502020204030204" pitchFamily="34" charset="0"/>
              </a:rPr>
              <a:t>Национална нормативна рамка в областта на „Натура 2000“ и биоразнообразието</a:t>
            </a:r>
            <a:endParaRPr lang="bg-BG" sz="20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6755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846" y="209006"/>
            <a:ext cx="8059157" cy="600892"/>
          </a:xfrm>
        </p:spPr>
        <p:txBody>
          <a:bodyPr/>
          <a:lstStyle/>
          <a:p>
            <a:pPr algn="ctr"/>
            <a:r>
              <a:rPr lang="bg-BG" sz="4000" dirty="0" smtClean="0">
                <a:latin typeface="Calibri" panose="020F0502020204030204" pitchFamily="34" charset="0"/>
                <a:cs typeface="Calibri" panose="020F0502020204030204" pitchFamily="34" charset="0"/>
              </a:rPr>
              <a:t>Цели на занятието</a:t>
            </a:r>
            <a:endParaRPr lang="bg-BG" sz="40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935062" y="1554803"/>
            <a:ext cx="8203474" cy="4545874"/>
          </a:xfrm>
        </p:spPr>
        <p:txBody>
          <a:bodyPr>
            <a:normAutofit/>
          </a:bodyPr>
          <a:lstStyle/>
          <a:p>
            <a:pPr algn="l"/>
            <a:r>
              <a:rPr lang="bg-BG" sz="2400" b="1" dirty="0">
                <a:solidFill>
                  <a:schemeClr val="tx1"/>
                </a:solidFill>
                <a:latin typeface="Calibri" panose="020F0502020204030204" pitchFamily="34" charset="0"/>
                <a:cs typeface="Calibri" panose="020F0502020204030204" pitchFamily="34" charset="0"/>
              </a:rPr>
              <a:t>Целта  на обучението по тема </a:t>
            </a:r>
            <a:r>
              <a:rPr lang="en-US" sz="2400" b="1" dirty="0">
                <a:solidFill>
                  <a:schemeClr val="tx1"/>
                </a:solidFill>
                <a:latin typeface="Calibri" panose="020F0502020204030204" pitchFamily="34" charset="0"/>
                <a:cs typeface="Calibri" panose="020F0502020204030204" pitchFamily="34" charset="0"/>
              </a:rPr>
              <a:t>4</a:t>
            </a:r>
            <a:r>
              <a:rPr lang="bg-BG" sz="2400" b="1" dirty="0" smtClean="0">
                <a:solidFill>
                  <a:schemeClr val="tx1"/>
                </a:solidFill>
                <a:latin typeface="Calibri" panose="020F0502020204030204" pitchFamily="34" charset="0"/>
                <a:cs typeface="Calibri" panose="020F0502020204030204" pitchFamily="34" charset="0"/>
              </a:rPr>
              <a:t> </a:t>
            </a:r>
            <a:r>
              <a:rPr lang="bg-BG" sz="2400" b="1" dirty="0">
                <a:solidFill>
                  <a:schemeClr val="tx1"/>
                </a:solidFill>
                <a:latin typeface="Calibri" panose="020F0502020204030204" pitchFamily="34" charset="0"/>
                <a:cs typeface="Calibri" panose="020F0502020204030204" pitchFamily="34" charset="0"/>
              </a:rPr>
              <a:t>е участниците в обучението да се </a:t>
            </a:r>
            <a:r>
              <a:rPr lang="bg-BG" sz="2400" b="1" dirty="0" smtClean="0">
                <a:solidFill>
                  <a:schemeClr val="tx1"/>
                </a:solidFill>
                <a:latin typeface="Calibri" panose="020F0502020204030204" pitchFamily="34" charset="0"/>
                <a:cs typeface="Calibri" panose="020F0502020204030204" pitchFamily="34" charset="0"/>
              </a:rPr>
              <a:t>запознаят с :</a:t>
            </a:r>
            <a:endParaRPr lang="bg-BG" sz="2400" b="1" u="sng" dirty="0" smtClean="0">
              <a:solidFill>
                <a:schemeClr val="tx1"/>
              </a:solidFill>
              <a:latin typeface="Calibri" panose="020F0502020204030204" pitchFamily="34" charset="0"/>
              <a:cs typeface="Calibri" panose="020F0502020204030204" pitchFamily="34" charset="0"/>
            </a:endParaRPr>
          </a:p>
          <a:p>
            <a:pPr algn="l"/>
            <a:endParaRPr lang="bg-BG" dirty="0"/>
          </a:p>
          <a:p>
            <a:pPr marL="285750" lvl="0" indent="-285750" algn="l">
              <a:buFont typeface="Wingdings" panose="05000000000000000000" pitchFamily="2" charset="2"/>
              <a:buChar char="Ø"/>
            </a:pPr>
            <a:r>
              <a:rPr lang="ru-RU" sz="2000" b="1" dirty="0" smtClean="0">
                <a:solidFill>
                  <a:schemeClr val="tx1"/>
                </a:solidFill>
                <a:latin typeface="Calibri" panose="020F0502020204030204" pitchFamily="34" charset="0"/>
                <a:cs typeface="Calibri" panose="020F0502020204030204" pitchFamily="34" charset="0"/>
              </a:rPr>
              <a:t>основните </a:t>
            </a:r>
            <a:r>
              <a:rPr lang="ru-RU" sz="2000" b="1" dirty="0">
                <a:solidFill>
                  <a:schemeClr val="tx1"/>
                </a:solidFill>
                <a:latin typeface="Calibri" panose="020F0502020204030204" pitchFamily="34" charset="0"/>
                <a:cs typeface="Calibri" panose="020F0502020204030204" pitchFamily="34" charset="0"/>
              </a:rPr>
              <a:t>цели и принципи на политиката и законодателството на Европейския съюз и Република България в областта на „НАТУРА 2000“ и биоразнообразието</a:t>
            </a:r>
          </a:p>
          <a:p>
            <a:pPr marL="285750" lvl="0" indent="-285750" algn="l">
              <a:buFont typeface="Wingdings" panose="05000000000000000000" pitchFamily="2" charset="2"/>
              <a:buChar char="Ø"/>
            </a:pPr>
            <a:r>
              <a:rPr lang="ru-RU" sz="2000" b="1" dirty="0" smtClean="0">
                <a:solidFill>
                  <a:schemeClr val="tx1"/>
                </a:solidFill>
                <a:latin typeface="Calibri" panose="020F0502020204030204" pitchFamily="34" charset="0"/>
                <a:cs typeface="Calibri" panose="020F0502020204030204" pitchFamily="34" charset="0"/>
              </a:rPr>
              <a:t>основните </a:t>
            </a:r>
            <a:r>
              <a:rPr lang="ru-RU" sz="2000" b="1" dirty="0">
                <a:solidFill>
                  <a:schemeClr val="tx1"/>
                </a:solidFill>
                <a:latin typeface="Calibri" panose="020F0502020204030204" pitchFamily="34" charset="0"/>
                <a:cs typeface="Calibri" panose="020F0502020204030204" pitchFamily="34" charset="0"/>
              </a:rPr>
              <a:t>задължения и правомощия на общините в областта на „НАТУРА 2000“ и биоразнообразието</a:t>
            </a:r>
          </a:p>
          <a:p>
            <a:pPr marL="285750" lvl="0" indent="-285750" algn="l">
              <a:buFont typeface="Wingdings" panose="05000000000000000000" pitchFamily="2" charset="2"/>
              <a:buChar char="Ø"/>
            </a:pPr>
            <a:r>
              <a:rPr lang="ru-RU" sz="2000" b="1" dirty="0" smtClean="0">
                <a:solidFill>
                  <a:schemeClr val="tx1"/>
                </a:solidFill>
                <a:latin typeface="Calibri" panose="020F0502020204030204" pitchFamily="34" charset="0"/>
                <a:cs typeface="Calibri" panose="020F0502020204030204" pitchFamily="34" charset="0"/>
              </a:rPr>
              <a:t>добрите </a:t>
            </a:r>
            <a:r>
              <a:rPr lang="ru-RU" sz="2000" b="1" dirty="0">
                <a:solidFill>
                  <a:schemeClr val="tx1"/>
                </a:solidFill>
                <a:latin typeface="Calibri" panose="020F0502020204030204" pitchFamily="34" charset="0"/>
                <a:cs typeface="Calibri" panose="020F0502020204030204" pitchFamily="34" charset="0"/>
              </a:rPr>
              <a:t>практики на общинско ниво свързани с опазване на биоразнообразието</a:t>
            </a:r>
          </a:p>
          <a:p>
            <a:pPr marL="285750" lvl="0" indent="-285750" algn="l">
              <a:buFont typeface="Wingdings" panose="05000000000000000000" pitchFamily="2" charset="2"/>
              <a:buChar char="Ø"/>
            </a:pPr>
            <a:endParaRPr lang="ru-RU" sz="20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6343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409" y="79022"/>
            <a:ext cx="8012379" cy="843763"/>
          </a:xfrm>
        </p:spPr>
        <p:txBody>
          <a:bodyPr/>
          <a:lstStyle/>
          <a:p>
            <a:pPr algn="ctr"/>
            <a:r>
              <a:rPr lang="ru-RU" sz="2400" b="1" dirty="0">
                <a:latin typeface="Calibri" panose="020F0502020204030204" pitchFamily="34" charset="0"/>
                <a:cs typeface="Calibri" panose="020F0502020204030204" pitchFamily="34" charset="0"/>
              </a:rPr>
              <a:t/>
            </a:r>
            <a:br>
              <a:rPr lang="ru-RU" sz="2400" b="1" dirty="0">
                <a:latin typeface="Calibri" panose="020F0502020204030204" pitchFamily="34" charset="0"/>
                <a:cs typeface="Calibri" panose="020F0502020204030204" pitchFamily="34" charset="0"/>
              </a:rPr>
            </a:br>
            <a:r>
              <a:rPr lang="ru-RU" sz="2400" b="1" dirty="0">
                <a:latin typeface="Calibri" panose="020F0502020204030204" pitchFamily="34" charset="0"/>
                <a:cs typeface="Calibri" panose="020F0502020204030204" pitchFamily="34" charset="0"/>
              </a:rPr>
              <a:t>Европейска и национална нормативна рамка в областта на „Натура 2000“ и биоразнообразието</a:t>
            </a:r>
            <a:endParaRPr lang="bg-BG" sz="24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530575" y="1402680"/>
            <a:ext cx="9980094" cy="5375534"/>
          </a:xfrm>
        </p:spPr>
        <p:txBody>
          <a:bodyPr>
            <a:noAutofit/>
          </a:bodyPr>
          <a:lstStyle/>
          <a:p>
            <a:pPr algn="l"/>
            <a:r>
              <a:rPr lang="ru-RU" sz="2000" b="1" u="sng" dirty="0" smtClean="0">
                <a:solidFill>
                  <a:schemeClr val="accent1"/>
                </a:solidFill>
                <a:latin typeface="Calibri" panose="020F0502020204030204" pitchFamily="34" charset="0"/>
                <a:cs typeface="Calibri" panose="020F0502020204030204" pitchFamily="34" charset="0"/>
              </a:rPr>
              <a:t>Какво </a:t>
            </a:r>
            <a:r>
              <a:rPr lang="ru-RU" sz="2000" b="1" u="sng" dirty="0">
                <a:solidFill>
                  <a:schemeClr val="accent1"/>
                </a:solidFill>
                <a:latin typeface="Calibri" panose="020F0502020204030204" pitchFamily="34" charset="0"/>
                <a:cs typeface="Calibri" panose="020F0502020204030204" pitchFamily="34" charset="0"/>
              </a:rPr>
              <a:t>представлява Натура 2000?</a:t>
            </a:r>
            <a:endParaRPr lang="ru-RU" sz="2000" b="1" u="sng" dirty="0" smtClean="0">
              <a:solidFill>
                <a:schemeClr val="accent1"/>
              </a:solidFill>
              <a:latin typeface="Calibri" panose="020F0502020204030204" pitchFamily="34" charset="0"/>
              <a:cs typeface="Calibri" panose="020F0502020204030204" pitchFamily="34" charset="0"/>
            </a:endParaRPr>
          </a:p>
          <a:p>
            <a:pPr algn="l"/>
            <a:r>
              <a:rPr lang="ru-RU" sz="2000" dirty="0">
                <a:solidFill>
                  <a:schemeClr val="tx1"/>
                </a:solidFill>
                <a:latin typeface="Calibri" panose="020F0502020204030204" pitchFamily="34" charset="0"/>
                <a:cs typeface="Calibri" panose="020F0502020204030204" pitchFamily="34" charset="0"/>
              </a:rPr>
              <a:t>Натура 2000 представлява мрежа от защитени зони в Европа. Нейната цел е да осигури дългосрочното опазване в благоприятно състояние на точно определени растителни и животински видове, както и местата, които обитават.</a:t>
            </a:r>
          </a:p>
          <a:p>
            <a:pPr algn="l"/>
            <a:r>
              <a:rPr lang="ru-RU" sz="2000" b="1" u="sng" dirty="0">
                <a:solidFill>
                  <a:schemeClr val="tx1"/>
                </a:solidFill>
                <a:latin typeface="Calibri" panose="020F0502020204030204" pitchFamily="34" charset="0"/>
                <a:cs typeface="Calibri" panose="020F0502020204030204" pitchFamily="34" charset="0"/>
              </a:rPr>
              <a:t>Към момента с решения на Министерски съвет са приети:</a:t>
            </a:r>
          </a:p>
          <a:p>
            <a:pPr marL="285750" indent="-285750" algn="l">
              <a:buFont typeface="Wingdings" panose="05000000000000000000" pitchFamily="2" charset="2"/>
              <a:buChar char="Ø"/>
            </a:pPr>
            <a:r>
              <a:rPr lang="ru-RU" dirty="0">
                <a:solidFill>
                  <a:schemeClr val="tx1"/>
                </a:solidFill>
                <a:latin typeface="Calibri" panose="020F0502020204030204" pitchFamily="34" charset="0"/>
                <a:cs typeface="Calibri" panose="020F0502020204030204" pitchFamily="34" charset="0"/>
              </a:rPr>
              <a:t>120 броя защитени зони съгласно Директивата  за опазване на дивите птици, покриващи 23,1% от територията на България и</a:t>
            </a:r>
          </a:p>
          <a:p>
            <a:pPr marL="285750" indent="-285750" algn="l">
              <a:buFont typeface="Wingdings" panose="05000000000000000000" pitchFamily="2" charset="2"/>
              <a:buChar char="Ø"/>
            </a:pPr>
            <a:r>
              <a:rPr lang="ru-RU" dirty="0">
                <a:solidFill>
                  <a:schemeClr val="tx1"/>
                </a:solidFill>
                <a:latin typeface="Calibri" panose="020F0502020204030204" pitchFamily="34" charset="0"/>
                <a:cs typeface="Calibri" panose="020F0502020204030204" pitchFamily="34" charset="0"/>
              </a:rPr>
              <a:t>234 броя защитени зони съгласно Директивата за опазване на природните местообитания и дивата флора и фауна, покриващи 30,3% от територията на България или </a:t>
            </a:r>
          </a:p>
          <a:p>
            <a:pPr marL="285750" indent="-285750" algn="l">
              <a:buFont typeface="Wingdings" panose="05000000000000000000" pitchFamily="2" charset="2"/>
              <a:buChar char="Ø"/>
            </a:pPr>
            <a:r>
              <a:rPr lang="ru-RU" dirty="0">
                <a:solidFill>
                  <a:schemeClr val="tx1"/>
                </a:solidFill>
                <a:latin typeface="Calibri" panose="020F0502020204030204" pitchFamily="34" charset="0"/>
                <a:cs typeface="Calibri" panose="020F0502020204030204" pitchFamily="34" charset="0"/>
              </a:rPr>
              <a:t>общо 341 защитените зони от Натура 2000, покриващи 34,9 % от територията на страната. </a:t>
            </a:r>
            <a:endParaRPr lang="ru-RU" dirty="0" smtClean="0">
              <a:solidFill>
                <a:schemeClr val="tx1"/>
              </a:solidFill>
              <a:latin typeface="Calibri" panose="020F0502020204030204" pitchFamily="34" charset="0"/>
              <a:cs typeface="Calibri" panose="020F0502020204030204" pitchFamily="34" charset="0"/>
            </a:endParaRPr>
          </a:p>
          <a:p>
            <a:pPr algn="l"/>
            <a:r>
              <a:rPr lang="ru-RU" sz="2000" b="1" u="sng" dirty="0">
                <a:solidFill>
                  <a:schemeClr val="tx1"/>
                </a:solidFill>
                <a:latin typeface="Calibri" panose="020F0502020204030204" pitchFamily="34" charset="0"/>
                <a:cs typeface="Calibri" panose="020F0502020204030204" pitchFamily="34" charset="0"/>
              </a:rPr>
              <a:t>България е една от най-богатите на биологично разнообразие в Европа държави.</a:t>
            </a:r>
          </a:p>
          <a:p>
            <a:pPr algn="l"/>
            <a:r>
              <a:rPr lang="ru-RU" dirty="0">
                <a:solidFill>
                  <a:schemeClr val="tx1"/>
                </a:solidFill>
                <a:latin typeface="Calibri" panose="020F0502020204030204" pitchFamily="34" charset="0"/>
                <a:cs typeface="Calibri" panose="020F0502020204030204" pitchFamily="34" charset="0"/>
              </a:rPr>
              <a:t>Като принос за Европейската екологична мрежа НАТУРА 2000, страната ни трябва да защити над 80 типа хабитати, както и най-важните местообитания на 100 вида растения и 226 вида животни, определени от европейските директиви.</a:t>
            </a:r>
          </a:p>
          <a:p>
            <a:pPr algn="l"/>
            <a:endParaRPr lang="ru-RU" sz="2000" dirty="0">
              <a:solidFill>
                <a:schemeClr val="tx1"/>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Ø"/>
            </a:pPr>
            <a:endParaRPr lang="ru-RU" sz="2000" dirty="0">
              <a:solidFill>
                <a:schemeClr val="tx1"/>
              </a:solidFill>
              <a:latin typeface="Calibri" panose="020F0502020204030204" pitchFamily="34" charset="0"/>
              <a:cs typeface="Calibri" panose="020F0502020204030204" pitchFamily="34" charset="0"/>
            </a:endParaRPr>
          </a:p>
        </p:txBody>
      </p:sp>
      <p:sp>
        <p:nvSpPr>
          <p:cNvPr id="4" name="Rectangle 3"/>
          <p:cNvSpPr/>
          <p:nvPr/>
        </p:nvSpPr>
        <p:spPr>
          <a:xfrm>
            <a:off x="530575" y="1002570"/>
            <a:ext cx="9302046" cy="400110"/>
          </a:xfrm>
          <a:prstGeom prst="rect">
            <a:avLst/>
          </a:prstGeom>
        </p:spPr>
        <p:txBody>
          <a:bodyPr wrap="square">
            <a:spAutoFit/>
          </a:bodyPr>
          <a:lstStyle/>
          <a:p>
            <a:r>
              <a:rPr lang="ru-RU" sz="2000" b="1" u="sng" dirty="0">
                <a:latin typeface="Calibri" panose="020F0502020204030204" pitchFamily="34" charset="0"/>
                <a:cs typeface="Calibri" panose="020F0502020204030204" pitchFamily="34" charset="0"/>
              </a:rPr>
              <a:t>ЕКОЛОГИЧНАТА МРЕЖА НАТУРА 2000</a:t>
            </a:r>
            <a:endParaRPr lang="bg-BG" sz="20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4372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409" y="79022"/>
            <a:ext cx="8012379" cy="843763"/>
          </a:xfrm>
        </p:spPr>
        <p:txBody>
          <a:bodyPr/>
          <a:lstStyle/>
          <a:p>
            <a:pPr algn="ctr"/>
            <a:r>
              <a:rPr lang="ru-RU" sz="2400" b="1" dirty="0">
                <a:latin typeface="Calibri" panose="020F0502020204030204" pitchFamily="34" charset="0"/>
                <a:cs typeface="Calibri" panose="020F0502020204030204" pitchFamily="34" charset="0"/>
              </a:rPr>
              <a:t/>
            </a:r>
            <a:br>
              <a:rPr lang="ru-RU" sz="2400" b="1" dirty="0">
                <a:latin typeface="Calibri" panose="020F0502020204030204" pitchFamily="34" charset="0"/>
                <a:cs typeface="Calibri" panose="020F0502020204030204" pitchFamily="34" charset="0"/>
              </a:rPr>
            </a:br>
            <a:r>
              <a:rPr lang="ru-RU" sz="2400" b="1" dirty="0">
                <a:latin typeface="Calibri" panose="020F0502020204030204" pitchFamily="34" charset="0"/>
                <a:cs typeface="Calibri" panose="020F0502020204030204" pitchFamily="34" charset="0"/>
              </a:rPr>
              <a:t>Европейска и национална нормативна рамка в областта на „Натура 2000“ и биоразнообразието</a:t>
            </a:r>
            <a:endParaRPr lang="bg-BG" sz="2400" dirty="0">
              <a:latin typeface="Calibri" panose="020F0502020204030204" pitchFamily="34" charset="0"/>
              <a:cs typeface="Calibri" panose="020F0502020204030204" pitchFamily="34" charset="0"/>
            </a:endParaRPr>
          </a:p>
        </p:txBody>
      </p:sp>
      <p:sp>
        <p:nvSpPr>
          <p:cNvPr id="4" name="Rectangle 3"/>
          <p:cNvSpPr/>
          <p:nvPr/>
        </p:nvSpPr>
        <p:spPr>
          <a:xfrm>
            <a:off x="530575" y="1002570"/>
            <a:ext cx="9302046" cy="400110"/>
          </a:xfrm>
          <a:prstGeom prst="rect">
            <a:avLst/>
          </a:prstGeom>
        </p:spPr>
        <p:txBody>
          <a:bodyPr wrap="square">
            <a:spAutoFit/>
          </a:bodyPr>
          <a:lstStyle/>
          <a:p>
            <a:r>
              <a:rPr lang="ru-RU" sz="2000" b="1" u="sng" dirty="0">
                <a:latin typeface="Calibri" panose="020F0502020204030204" pitchFamily="34" charset="0"/>
                <a:cs typeface="Calibri" panose="020F0502020204030204" pitchFamily="34" charset="0"/>
              </a:rPr>
              <a:t>ЕКОЛОГИЧНАТА МРЕЖА НАТУРА 2000</a:t>
            </a:r>
            <a:endParaRPr lang="bg-BG" sz="2000" b="1" u="sng"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1309509" y="1685664"/>
            <a:ext cx="6333069" cy="4816047"/>
          </a:xfrm>
          <a:prstGeom prst="rect">
            <a:avLst/>
          </a:prstGeom>
        </p:spPr>
      </p:pic>
    </p:spTree>
    <p:extLst>
      <p:ext uri="{BB962C8B-B14F-4D97-AF65-F5344CB8AC3E}">
        <p14:creationId xmlns:p14="http://schemas.microsoft.com/office/powerpoint/2010/main" val="25041556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409" y="79022"/>
            <a:ext cx="8012379" cy="843763"/>
          </a:xfrm>
        </p:spPr>
        <p:txBody>
          <a:bodyPr/>
          <a:lstStyle/>
          <a:p>
            <a:pPr algn="ctr"/>
            <a:r>
              <a:rPr lang="ru-RU" sz="2400" b="1" dirty="0">
                <a:latin typeface="Calibri" panose="020F0502020204030204" pitchFamily="34" charset="0"/>
                <a:cs typeface="Calibri" panose="020F0502020204030204" pitchFamily="34" charset="0"/>
              </a:rPr>
              <a:t/>
            </a:r>
            <a:br>
              <a:rPr lang="ru-RU" sz="2400" b="1" dirty="0">
                <a:latin typeface="Calibri" panose="020F0502020204030204" pitchFamily="34" charset="0"/>
                <a:cs typeface="Calibri" panose="020F0502020204030204" pitchFamily="34" charset="0"/>
              </a:rPr>
            </a:br>
            <a:r>
              <a:rPr lang="ru-RU" sz="2400" b="1" dirty="0">
                <a:latin typeface="Calibri" panose="020F0502020204030204" pitchFamily="34" charset="0"/>
                <a:cs typeface="Calibri" panose="020F0502020204030204" pitchFamily="34" charset="0"/>
              </a:rPr>
              <a:t>Европейска и национална нормативна рамка в областта на „Натура 2000“ и биоразнообразието</a:t>
            </a:r>
            <a:endParaRPr lang="bg-BG" sz="24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530575" y="1402680"/>
            <a:ext cx="9980094" cy="5375534"/>
          </a:xfrm>
        </p:spPr>
        <p:txBody>
          <a:bodyPr>
            <a:noAutofit/>
          </a:bodyPr>
          <a:lstStyle/>
          <a:p>
            <a:pPr algn="l"/>
            <a:r>
              <a:rPr lang="ru-RU" sz="2000" b="1" u="sng" dirty="0" smtClean="0">
                <a:solidFill>
                  <a:schemeClr val="accent1"/>
                </a:solidFill>
                <a:latin typeface="Calibri" panose="020F0502020204030204" pitchFamily="34" charset="0"/>
                <a:cs typeface="Calibri" panose="020F0502020204030204" pitchFamily="34" charset="0"/>
              </a:rPr>
              <a:t>Какво </a:t>
            </a:r>
            <a:r>
              <a:rPr lang="ru-RU" sz="2000" b="1" u="sng" dirty="0">
                <a:solidFill>
                  <a:schemeClr val="accent1"/>
                </a:solidFill>
                <a:latin typeface="Calibri" panose="020F0502020204030204" pitchFamily="34" charset="0"/>
                <a:cs typeface="Calibri" panose="020F0502020204030204" pitchFamily="34" charset="0"/>
              </a:rPr>
              <a:t>представлява Натура 2000?</a:t>
            </a:r>
            <a:endParaRPr lang="ru-RU" sz="2000" b="1" u="sng" dirty="0" smtClean="0">
              <a:solidFill>
                <a:schemeClr val="accent1"/>
              </a:solidFill>
              <a:latin typeface="Calibri" panose="020F0502020204030204" pitchFamily="34" charset="0"/>
              <a:cs typeface="Calibri" panose="020F0502020204030204" pitchFamily="34" charset="0"/>
            </a:endParaRPr>
          </a:p>
          <a:p>
            <a:pPr algn="l"/>
            <a:r>
              <a:rPr lang="ru-RU" sz="2000" dirty="0">
                <a:solidFill>
                  <a:schemeClr val="tx1"/>
                </a:solidFill>
                <a:latin typeface="Calibri" panose="020F0502020204030204" pitchFamily="34" charset="0"/>
                <a:cs typeface="Calibri" panose="020F0502020204030204" pitchFamily="34" charset="0"/>
              </a:rPr>
              <a:t>•	</a:t>
            </a:r>
            <a:r>
              <a:rPr lang="ru-RU" sz="2000" u="sng" dirty="0">
                <a:solidFill>
                  <a:schemeClr val="tx1"/>
                </a:solidFill>
                <a:latin typeface="Calibri" panose="020F0502020204030204" pitchFamily="34" charset="0"/>
                <a:cs typeface="Calibri" panose="020F0502020204030204" pitchFamily="34" charset="0"/>
              </a:rPr>
              <a:t>Как се обявяват защитените зони по Натура 2000</a:t>
            </a:r>
            <a:r>
              <a:rPr lang="ru-RU" sz="2000" u="sng" dirty="0" smtClean="0">
                <a:solidFill>
                  <a:schemeClr val="tx1"/>
                </a:solidFill>
                <a:latin typeface="Calibri" panose="020F0502020204030204" pitchFamily="34" charset="0"/>
                <a:cs typeface="Calibri" panose="020F0502020204030204" pitchFamily="34" charset="0"/>
              </a:rPr>
              <a:t>?</a:t>
            </a:r>
          </a:p>
          <a:p>
            <a:pPr algn="l"/>
            <a:r>
              <a:rPr lang="ru-RU" dirty="0">
                <a:solidFill>
                  <a:schemeClr val="tx1"/>
                </a:solidFill>
                <a:latin typeface="Calibri" panose="020F0502020204030204" pitchFamily="34" charset="0"/>
                <a:cs typeface="Calibri" panose="020F0502020204030204" pitchFamily="34" charset="0"/>
              </a:rPr>
              <a:t>Министерският съвет приема национален списък на потенциалните защитени зони, посочени на базата на научна документация. Той, заедно с научната документация се изпраща в Европейската </a:t>
            </a:r>
            <a:r>
              <a:rPr lang="ru-RU" dirty="0" smtClean="0">
                <a:solidFill>
                  <a:schemeClr val="tx1"/>
                </a:solidFill>
                <a:latin typeface="Calibri" panose="020F0502020204030204" pitchFamily="34" charset="0"/>
                <a:cs typeface="Calibri" panose="020F0502020204030204" pitchFamily="34" charset="0"/>
              </a:rPr>
              <a:t>комисия.Всяка </a:t>
            </a:r>
            <a:r>
              <a:rPr lang="ru-RU" dirty="0">
                <a:solidFill>
                  <a:schemeClr val="tx1"/>
                </a:solidFill>
                <a:latin typeface="Calibri" panose="020F0502020204030204" pitchFamily="34" charset="0"/>
                <a:cs typeface="Calibri" panose="020F0502020204030204" pitchFamily="34" charset="0"/>
              </a:rPr>
              <a:t>защитена зона се обявява със заповед на министъра на околната среда и водите, с която се определят нейните </a:t>
            </a:r>
            <a:r>
              <a:rPr lang="ru-RU" dirty="0" smtClean="0">
                <a:solidFill>
                  <a:schemeClr val="tx1"/>
                </a:solidFill>
                <a:latin typeface="Calibri" panose="020F0502020204030204" pitchFamily="34" charset="0"/>
                <a:cs typeface="Calibri" panose="020F0502020204030204" pitchFamily="34" charset="0"/>
              </a:rPr>
              <a:t>граници</a:t>
            </a:r>
          </a:p>
          <a:p>
            <a:pPr algn="l"/>
            <a:r>
              <a:rPr lang="ru-RU" sz="2000" dirty="0">
                <a:solidFill>
                  <a:schemeClr val="tx1"/>
                </a:solidFill>
                <a:latin typeface="Calibri" panose="020F0502020204030204" pitchFamily="34" charset="0"/>
                <a:cs typeface="Calibri" panose="020F0502020204030204" pitchFamily="34" charset="0"/>
              </a:rPr>
              <a:t>•	</a:t>
            </a:r>
            <a:r>
              <a:rPr lang="ru-RU" sz="2000" u="sng" dirty="0">
                <a:solidFill>
                  <a:schemeClr val="tx1"/>
                </a:solidFill>
                <a:latin typeface="Calibri" panose="020F0502020204030204" pitchFamily="34" charset="0"/>
                <a:cs typeface="Calibri" panose="020F0502020204030204" pitchFamily="34" charset="0"/>
              </a:rPr>
              <a:t>Какви видове екосистеми са включени в защитените зони по „Натура 2000“?</a:t>
            </a:r>
          </a:p>
          <a:p>
            <a:pPr algn="l"/>
            <a:r>
              <a:rPr lang="ru-RU" dirty="0">
                <a:solidFill>
                  <a:schemeClr val="tx1"/>
                </a:solidFill>
                <a:latin typeface="Calibri" panose="020F0502020204030204" pitchFamily="34" charset="0"/>
                <a:cs typeface="Calibri" panose="020F0502020204030204" pitchFamily="34" charset="0"/>
              </a:rPr>
              <a:t>В защитените зони по „Натура 2000“ са включени различни видове екосистеми, включително сухоземни, сладководни и морски екосистеми. Дадена екосистема може да включва едно местообитание или много различни местообитания и обикновено в нея живеят различни групи от растения и </a:t>
            </a:r>
            <a:r>
              <a:rPr lang="ru-RU" dirty="0" smtClean="0">
                <a:solidFill>
                  <a:schemeClr val="tx1"/>
                </a:solidFill>
                <a:latin typeface="Calibri" panose="020F0502020204030204" pitchFamily="34" charset="0"/>
                <a:cs typeface="Calibri" panose="020F0502020204030204" pitchFamily="34" charset="0"/>
              </a:rPr>
              <a:t>животни</a:t>
            </a:r>
          </a:p>
          <a:p>
            <a:pPr algn="l"/>
            <a:r>
              <a:rPr lang="ru-RU" sz="2000" dirty="0">
                <a:solidFill>
                  <a:schemeClr val="tx1"/>
                </a:solidFill>
                <a:latin typeface="Calibri" panose="020F0502020204030204" pitchFamily="34" charset="0"/>
                <a:cs typeface="Calibri" panose="020F0502020204030204" pitchFamily="34" charset="0"/>
              </a:rPr>
              <a:t>•	</a:t>
            </a:r>
            <a:r>
              <a:rPr lang="ru-RU" sz="2000" u="sng" dirty="0">
                <a:solidFill>
                  <a:schemeClr val="tx1"/>
                </a:solidFill>
                <a:latin typeface="Calibri" panose="020F0502020204030204" pitchFamily="34" charset="0"/>
                <a:cs typeface="Calibri" panose="020F0502020204030204" pitchFamily="34" charset="0"/>
              </a:rPr>
              <a:t>Как гражданите да  разберат дали имотът им попада в Натура 2000</a:t>
            </a:r>
            <a:r>
              <a:rPr lang="ru-RU" sz="2000" u="sng" dirty="0" smtClean="0">
                <a:solidFill>
                  <a:schemeClr val="tx1"/>
                </a:solidFill>
                <a:latin typeface="Calibri" panose="020F0502020204030204" pitchFamily="34" charset="0"/>
                <a:cs typeface="Calibri" panose="020F0502020204030204" pitchFamily="34" charset="0"/>
              </a:rPr>
              <a:t>?</a:t>
            </a:r>
          </a:p>
          <a:p>
            <a:pPr algn="l"/>
            <a:r>
              <a:rPr lang="ru-RU" dirty="0">
                <a:solidFill>
                  <a:schemeClr val="tx1"/>
                </a:solidFill>
                <a:latin typeface="Calibri" panose="020F0502020204030204" pitchFamily="34" charset="0"/>
                <a:cs typeface="Calibri" panose="020F0502020204030204" pitchFamily="34" charset="0"/>
              </a:rPr>
              <a:t>Актуална информация, картен материал, включително и номерата на имотите, попадащи в защитените зони, има в Министерството на околната среда и водите (МОСВ) и в Регионалните инспекции по околната среда и водите (РИОСВ). Такава информация може да бъде получена, чрез подаване на заявление по реда на Закона за достъп до обществена информация</a:t>
            </a:r>
          </a:p>
        </p:txBody>
      </p:sp>
      <p:sp>
        <p:nvSpPr>
          <p:cNvPr id="4" name="Rectangle 3"/>
          <p:cNvSpPr/>
          <p:nvPr/>
        </p:nvSpPr>
        <p:spPr>
          <a:xfrm>
            <a:off x="530575" y="1002570"/>
            <a:ext cx="9302046" cy="400110"/>
          </a:xfrm>
          <a:prstGeom prst="rect">
            <a:avLst/>
          </a:prstGeom>
        </p:spPr>
        <p:txBody>
          <a:bodyPr wrap="square">
            <a:spAutoFit/>
          </a:bodyPr>
          <a:lstStyle/>
          <a:p>
            <a:r>
              <a:rPr lang="ru-RU" sz="2000" b="1" u="sng" dirty="0">
                <a:latin typeface="Calibri" panose="020F0502020204030204" pitchFamily="34" charset="0"/>
                <a:cs typeface="Calibri" panose="020F0502020204030204" pitchFamily="34" charset="0"/>
              </a:rPr>
              <a:t>ЕКОЛОГИЧНАТА МРЕЖА НАТУРА 2000</a:t>
            </a:r>
            <a:endParaRPr lang="bg-BG" sz="20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745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409" y="79022"/>
            <a:ext cx="8012379" cy="843763"/>
          </a:xfrm>
        </p:spPr>
        <p:txBody>
          <a:bodyPr/>
          <a:lstStyle/>
          <a:p>
            <a:pPr algn="ctr"/>
            <a:r>
              <a:rPr lang="ru-RU" sz="2400" b="1" dirty="0">
                <a:latin typeface="Calibri" panose="020F0502020204030204" pitchFamily="34" charset="0"/>
                <a:cs typeface="Calibri" panose="020F0502020204030204" pitchFamily="34" charset="0"/>
              </a:rPr>
              <a:t/>
            </a:r>
            <a:br>
              <a:rPr lang="ru-RU" sz="2400" b="1" dirty="0">
                <a:latin typeface="Calibri" panose="020F0502020204030204" pitchFamily="34" charset="0"/>
                <a:cs typeface="Calibri" panose="020F0502020204030204" pitchFamily="34" charset="0"/>
              </a:rPr>
            </a:br>
            <a:r>
              <a:rPr lang="ru-RU" sz="2400" b="1" dirty="0">
                <a:latin typeface="Calibri" panose="020F0502020204030204" pitchFamily="34" charset="0"/>
                <a:cs typeface="Calibri" panose="020F0502020204030204" pitchFamily="34" charset="0"/>
              </a:rPr>
              <a:t>Европейска и национална нормативна рамка в областта на „Натура 2000“ и биоразнообразието</a:t>
            </a:r>
            <a:endParaRPr lang="bg-BG" sz="24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530575" y="1402680"/>
            <a:ext cx="9980094" cy="5375534"/>
          </a:xfrm>
        </p:spPr>
        <p:txBody>
          <a:bodyPr>
            <a:noAutofit/>
          </a:bodyPr>
          <a:lstStyle/>
          <a:p>
            <a:pPr algn="l"/>
            <a:r>
              <a:rPr lang="ru-RU" sz="2000" b="1" u="sng" dirty="0" smtClean="0">
                <a:solidFill>
                  <a:schemeClr val="accent1"/>
                </a:solidFill>
                <a:latin typeface="Calibri" panose="020F0502020204030204" pitchFamily="34" charset="0"/>
                <a:cs typeface="Calibri" panose="020F0502020204030204" pitchFamily="34" charset="0"/>
              </a:rPr>
              <a:t>Какво </a:t>
            </a:r>
            <a:r>
              <a:rPr lang="ru-RU" sz="2000" b="1" u="sng" dirty="0">
                <a:solidFill>
                  <a:schemeClr val="accent1"/>
                </a:solidFill>
                <a:latin typeface="Calibri" panose="020F0502020204030204" pitchFamily="34" charset="0"/>
                <a:cs typeface="Calibri" panose="020F0502020204030204" pitchFamily="34" charset="0"/>
              </a:rPr>
              <a:t>представлява Натура 2000?</a:t>
            </a:r>
            <a:endParaRPr lang="ru-RU" sz="2000" b="1" u="sng" dirty="0" smtClean="0">
              <a:solidFill>
                <a:schemeClr val="accent1"/>
              </a:solidFill>
              <a:latin typeface="Calibri" panose="020F0502020204030204" pitchFamily="34" charset="0"/>
              <a:cs typeface="Calibri" panose="020F0502020204030204" pitchFamily="34" charset="0"/>
            </a:endParaRPr>
          </a:p>
          <a:p>
            <a:pPr algn="l"/>
            <a:r>
              <a:rPr lang="ru-RU" sz="2000" u="sng" dirty="0" smtClean="0">
                <a:solidFill>
                  <a:schemeClr val="tx1"/>
                </a:solidFill>
                <a:latin typeface="Calibri" panose="020F0502020204030204" pitchFamily="34" charset="0"/>
                <a:cs typeface="Calibri" panose="020F0502020204030204" pitchFamily="34" charset="0"/>
              </a:rPr>
              <a:t>•</a:t>
            </a:r>
            <a:r>
              <a:rPr lang="ru-RU" sz="2000" u="sng" dirty="0">
                <a:solidFill>
                  <a:schemeClr val="tx1"/>
                </a:solidFill>
                <a:latin typeface="Calibri" panose="020F0502020204030204" pitchFamily="34" charset="0"/>
                <a:cs typeface="Calibri" panose="020F0502020204030204" pitchFamily="34" charset="0"/>
              </a:rPr>
              <a:t>	Има ли промяна в собствеността на земите в Натура 2000</a:t>
            </a:r>
            <a:r>
              <a:rPr lang="ru-RU" sz="2000" u="sng" dirty="0" smtClean="0">
                <a:solidFill>
                  <a:schemeClr val="tx1"/>
                </a:solidFill>
                <a:latin typeface="Calibri" panose="020F0502020204030204" pitchFamily="34" charset="0"/>
                <a:cs typeface="Calibri" panose="020F0502020204030204" pitchFamily="34" charset="0"/>
              </a:rPr>
              <a:t>?</a:t>
            </a:r>
          </a:p>
          <a:p>
            <a:pPr algn="l"/>
            <a:r>
              <a:rPr lang="ru-RU" dirty="0">
                <a:solidFill>
                  <a:schemeClr val="tx1"/>
                </a:solidFill>
                <a:latin typeface="Calibri" panose="020F0502020204030204" pitchFamily="34" charset="0"/>
                <a:cs typeface="Calibri" panose="020F0502020204030204" pitchFamily="34" charset="0"/>
              </a:rPr>
              <a:t>Обявяването на защитените зони не променя собствеността върху земите, горите и водните площи, попадащи в тях</a:t>
            </a:r>
            <a:r>
              <a:rPr lang="ru-RU" dirty="0" smtClean="0">
                <a:solidFill>
                  <a:schemeClr val="tx1"/>
                </a:solidFill>
                <a:latin typeface="Calibri" panose="020F0502020204030204" pitchFamily="34" charset="0"/>
                <a:cs typeface="Calibri" panose="020F0502020204030204" pitchFamily="34" charset="0"/>
              </a:rPr>
              <a:t>.</a:t>
            </a:r>
          </a:p>
          <a:p>
            <a:pPr algn="l"/>
            <a:r>
              <a:rPr lang="ru-RU" sz="2000" dirty="0" smtClean="0">
                <a:solidFill>
                  <a:schemeClr val="tx1"/>
                </a:solidFill>
                <a:latin typeface="Calibri" panose="020F0502020204030204" pitchFamily="34" charset="0"/>
                <a:cs typeface="Calibri" panose="020F0502020204030204" pitchFamily="34" charset="0"/>
              </a:rPr>
              <a:t>•</a:t>
            </a:r>
            <a:r>
              <a:rPr lang="ru-RU" sz="2000" u="sng" dirty="0">
                <a:solidFill>
                  <a:schemeClr val="tx1"/>
                </a:solidFill>
                <a:latin typeface="Calibri" panose="020F0502020204030204" pitchFamily="34" charset="0"/>
                <a:cs typeface="Calibri" panose="020F0502020204030204" pitchFamily="34" charset="0"/>
              </a:rPr>
              <a:t>	Какви са ползите от Натура 2000</a:t>
            </a:r>
            <a:r>
              <a:rPr lang="ru-RU" sz="2000" u="sng" dirty="0" smtClean="0">
                <a:solidFill>
                  <a:schemeClr val="tx1"/>
                </a:solidFill>
                <a:latin typeface="Calibri" panose="020F0502020204030204" pitchFamily="34" charset="0"/>
                <a:cs typeface="Calibri" panose="020F0502020204030204" pitchFamily="34" charset="0"/>
              </a:rPr>
              <a:t>?</a:t>
            </a:r>
          </a:p>
          <a:p>
            <a:pPr algn="l"/>
            <a:r>
              <a:rPr lang="ru-RU" dirty="0">
                <a:solidFill>
                  <a:schemeClr val="tx1"/>
                </a:solidFill>
                <a:latin typeface="Calibri" panose="020F0502020204030204" pitchFamily="34" charset="0"/>
                <a:cs typeface="Calibri" panose="020F0502020204030204" pitchFamily="34" charset="0"/>
              </a:rPr>
              <a:t>На първо място чрез екомрежата НАТУРА 2000 ще опазим нашата природа. Съхранената природа означава съхранена почва, води, въздух, природни ресурси – т.е. нашият живот. Съхранената природа е и капитал за развитие на успешен бизнес – екотуризъм, биоземеделие, устойчиво горско стопанство. За местните хора и общините НАТУРА 2000 е възможност за печеливш поминък, за земеделските стопани – възможност за получаване на средствата от европейски фондове под формата на </a:t>
            </a:r>
            <a:r>
              <a:rPr lang="ru-RU" dirty="0" smtClean="0">
                <a:solidFill>
                  <a:schemeClr val="tx1"/>
                </a:solidFill>
                <a:latin typeface="Calibri" panose="020F0502020204030204" pitchFamily="34" charset="0"/>
                <a:cs typeface="Calibri" panose="020F0502020204030204" pitchFamily="34" charset="0"/>
              </a:rPr>
              <a:t>компенсации</a:t>
            </a:r>
          </a:p>
          <a:p>
            <a:pPr algn="l"/>
            <a:r>
              <a:rPr lang="ru-RU" sz="2000" u="sng" dirty="0" smtClean="0">
                <a:solidFill>
                  <a:schemeClr val="tx1"/>
                </a:solidFill>
                <a:latin typeface="Calibri" panose="020F0502020204030204" pitchFamily="34" charset="0"/>
                <a:cs typeface="Calibri" panose="020F0502020204030204" pitchFamily="34" charset="0"/>
              </a:rPr>
              <a:t>•</a:t>
            </a:r>
            <a:r>
              <a:rPr lang="ru-RU" sz="2000" u="sng" dirty="0">
                <a:solidFill>
                  <a:schemeClr val="tx1"/>
                </a:solidFill>
                <a:latin typeface="Calibri" panose="020F0502020204030204" pitchFamily="34" charset="0"/>
                <a:cs typeface="Calibri" panose="020F0502020204030204" pitchFamily="34" charset="0"/>
              </a:rPr>
              <a:t>	Какви забрани или ограничения налага Натура 2000</a:t>
            </a:r>
            <a:r>
              <a:rPr lang="ru-RU" sz="2000" u="sng" dirty="0" smtClean="0">
                <a:solidFill>
                  <a:schemeClr val="tx1"/>
                </a:solidFill>
                <a:latin typeface="Calibri" panose="020F0502020204030204" pitchFamily="34" charset="0"/>
                <a:cs typeface="Calibri" panose="020F0502020204030204" pitchFamily="34" charset="0"/>
              </a:rPr>
              <a:t>?</a:t>
            </a:r>
          </a:p>
          <a:p>
            <a:pPr algn="l"/>
            <a:r>
              <a:rPr lang="ru-RU" dirty="0">
                <a:solidFill>
                  <a:schemeClr val="tx1"/>
                </a:solidFill>
                <a:latin typeface="Calibri" panose="020F0502020204030204" pitchFamily="34" charset="0"/>
                <a:cs typeface="Calibri" panose="020F0502020204030204" pitchFamily="34" charset="0"/>
              </a:rPr>
              <a:t>От европейското и националното законодателство не произтичат преки забрани по ползването на ресурсите и строителството. Ако се въведат в дадена зона забрани за определени дейности в земеделските земи или горите са предвидени компенсаторни плащания за съответния производител.</a:t>
            </a:r>
          </a:p>
        </p:txBody>
      </p:sp>
      <p:sp>
        <p:nvSpPr>
          <p:cNvPr id="4" name="Rectangle 3"/>
          <p:cNvSpPr/>
          <p:nvPr/>
        </p:nvSpPr>
        <p:spPr>
          <a:xfrm>
            <a:off x="530575" y="1002570"/>
            <a:ext cx="9302046" cy="400110"/>
          </a:xfrm>
          <a:prstGeom prst="rect">
            <a:avLst/>
          </a:prstGeom>
        </p:spPr>
        <p:txBody>
          <a:bodyPr wrap="square">
            <a:spAutoFit/>
          </a:bodyPr>
          <a:lstStyle/>
          <a:p>
            <a:r>
              <a:rPr lang="ru-RU" sz="2000" b="1" u="sng" dirty="0">
                <a:latin typeface="Calibri" panose="020F0502020204030204" pitchFamily="34" charset="0"/>
                <a:cs typeface="Calibri" panose="020F0502020204030204" pitchFamily="34" charset="0"/>
              </a:rPr>
              <a:t>ЕКОЛОГИЧНАТА МРЕЖА НАТУРА 2000</a:t>
            </a:r>
            <a:endParaRPr lang="bg-BG" sz="20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9201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409" y="79022"/>
            <a:ext cx="8012379" cy="843763"/>
          </a:xfrm>
        </p:spPr>
        <p:txBody>
          <a:bodyPr/>
          <a:lstStyle/>
          <a:p>
            <a:pPr algn="ctr"/>
            <a:r>
              <a:rPr lang="ru-RU" sz="2400" b="1" dirty="0">
                <a:latin typeface="Calibri" panose="020F0502020204030204" pitchFamily="34" charset="0"/>
                <a:cs typeface="Calibri" panose="020F0502020204030204" pitchFamily="34" charset="0"/>
              </a:rPr>
              <a:t/>
            </a:r>
            <a:br>
              <a:rPr lang="ru-RU" sz="2400" b="1" dirty="0">
                <a:latin typeface="Calibri" panose="020F0502020204030204" pitchFamily="34" charset="0"/>
                <a:cs typeface="Calibri" panose="020F0502020204030204" pitchFamily="34" charset="0"/>
              </a:rPr>
            </a:br>
            <a:r>
              <a:rPr lang="ru-RU" sz="2400" b="1" dirty="0">
                <a:latin typeface="Calibri" panose="020F0502020204030204" pitchFamily="34" charset="0"/>
                <a:cs typeface="Calibri" panose="020F0502020204030204" pitchFamily="34" charset="0"/>
              </a:rPr>
              <a:t>Европейска и национална нормативна рамка в областта на „Натура 2000“ и биоразнообразието</a:t>
            </a:r>
            <a:endParaRPr lang="bg-BG" sz="24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530575" y="1402680"/>
            <a:ext cx="9980094" cy="5375534"/>
          </a:xfrm>
        </p:spPr>
        <p:txBody>
          <a:bodyPr>
            <a:noAutofit/>
          </a:bodyPr>
          <a:lstStyle/>
          <a:p>
            <a:pPr algn="l"/>
            <a:r>
              <a:rPr lang="ru-RU" sz="2000" b="1" u="sng" dirty="0" smtClean="0">
                <a:solidFill>
                  <a:schemeClr val="accent1"/>
                </a:solidFill>
                <a:latin typeface="Calibri" panose="020F0502020204030204" pitchFamily="34" charset="0"/>
                <a:cs typeface="Calibri" panose="020F0502020204030204" pitchFamily="34" charset="0"/>
              </a:rPr>
              <a:t>Какво </a:t>
            </a:r>
            <a:r>
              <a:rPr lang="ru-RU" sz="2000" b="1" u="sng" dirty="0">
                <a:solidFill>
                  <a:schemeClr val="accent1"/>
                </a:solidFill>
                <a:latin typeface="Calibri" panose="020F0502020204030204" pitchFamily="34" charset="0"/>
                <a:cs typeface="Calibri" panose="020F0502020204030204" pitchFamily="34" charset="0"/>
              </a:rPr>
              <a:t>представлява Натура 2000?</a:t>
            </a:r>
            <a:endParaRPr lang="ru-RU" sz="2000" b="1" u="sng" dirty="0" smtClean="0">
              <a:solidFill>
                <a:schemeClr val="accent1"/>
              </a:solidFill>
              <a:latin typeface="Calibri" panose="020F0502020204030204" pitchFamily="34" charset="0"/>
              <a:cs typeface="Calibri" panose="020F0502020204030204" pitchFamily="34" charset="0"/>
            </a:endParaRPr>
          </a:p>
          <a:p>
            <a:pPr algn="l"/>
            <a:r>
              <a:rPr lang="ru-RU" sz="2000" u="sng" dirty="0" smtClean="0">
                <a:solidFill>
                  <a:schemeClr val="tx1"/>
                </a:solidFill>
                <a:latin typeface="Calibri" panose="020F0502020204030204" pitchFamily="34" charset="0"/>
                <a:cs typeface="Calibri" panose="020F0502020204030204" pitchFamily="34" charset="0"/>
              </a:rPr>
              <a:t>•</a:t>
            </a:r>
            <a:r>
              <a:rPr lang="ru-RU" sz="2000" u="sng" dirty="0">
                <a:solidFill>
                  <a:schemeClr val="tx1"/>
                </a:solidFill>
                <a:latin typeface="Calibri" panose="020F0502020204030204" pitchFamily="34" charset="0"/>
                <a:cs typeface="Calibri" panose="020F0502020204030204" pitchFamily="34" charset="0"/>
              </a:rPr>
              <a:t>	Има ли ограничения в ползването на земеделските земи в Натура 2000</a:t>
            </a:r>
            <a:r>
              <a:rPr lang="ru-RU" sz="2000" u="sng" dirty="0" smtClean="0">
                <a:solidFill>
                  <a:schemeClr val="tx1"/>
                </a:solidFill>
                <a:latin typeface="Calibri" panose="020F0502020204030204" pitchFamily="34" charset="0"/>
                <a:cs typeface="Calibri" panose="020F0502020204030204" pitchFamily="34" charset="0"/>
              </a:rPr>
              <a:t>?</a:t>
            </a:r>
          </a:p>
          <a:p>
            <a:pPr algn="l"/>
            <a:r>
              <a:rPr lang="ru-RU" dirty="0">
                <a:solidFill>
                  <a:schemeClr val="tx1"/>
                </a:solidFill>
                <a:latin typeface="Calibri" panose="020F0502020204030204" pitchFamily="34" charset="0"/>
                <a:cs typeface="Calibri" panose="020F0502020204030204" pitchFamily="34" charset="0"/>
              </a:rPr>
              <a:t>Примерните ограничения по ползването на земеделските земи могат да бъдат свързани със:</a:t>
            </a:r>
          </a:p>
          <a:p>
            <a:pPr marL="285750" indent="-285750" algn="l">
              <a:buFont typeface="Arial" panose="020B0604020202020204" pitchFamily="34" charset="0"/>
              <a:buChar char="•"/>
            </a:pPr>
            <a:r>
              <a:rPr lang="ru-RU" dirty="0" smtClean="0">
                <a:solidFill>
                  <a:schemeClr val="tx1"/>
                </a:solidFill>
                <a:latin typeface="Calibri" panose="020F0502020204030204" pitchFamily="34" charset="0"/>
                <a:cs typeface="Calibri" panose="020F0502020204030204" pitchFamily="34" charset="0"/>
              </a:rPr>
              <a:t>забрана </a:t>
            </a:r>
            <a:r>
              <a:rPr lang="ru-RU" dirty="0">
                <a:solidFill>
                  <a:schemeClr val="tx1"/>
                </a:solidFill>
                <a:latin typeface="Calibri" panose="020F0502020204030204" pitchFamily="34" charset="0"/>
                <a:cs typeface="Calibri" panose="020F0502020204030204" pitchFamily="34" charset="0"/>
              </a:rPr>
              <a:t>за превръщането на ливади или пасища в обработваеми земи</a:t>
            </a:r>
            <a:r>
              <a:rPr lang="ru-RU" dirty="0" smtClean="0">
                <a:solidFill>
                  <a:schemeClr val="tx1"/>
                </a:solidFill>
                <a:latin typeface="Calibri" panose="020F0502020204030204" pitchFamily="34" charset="0"/>
                <a:cs typeface="Calibri" panose="020F0502020204030204" pitchFamily="34" charset="0"/>
              </a:rPr>
              <a:t>;</a:t>
            </a:r>
          </a:p>
          <a:p>
            <a:pPr marL="285750" indent="-285750" algn="l">
              <a:buFont typeface="Arial" panose="020B0604020202020204" pitchFamily="34" charset="0"/>
              <a:buChar char="•"/>
            </a:pPr>
            <a:r>
              <a:rPr lang="ru-RU" dirty="0" smtClean="0">
                <a:solidFill>
                  <a:schemeClr val="tx1"/>
                </a:solidFill>
                <a:latin typeface="Calibri" panose="020F0502020204030204" pitchFamily="34" charset="0"/>
                <a:cs typeface="Calibri" panose="020F0502020204030204" pitchFamily="34" charset="0"/>
              </a:rPr>
              <a:t> </a:t>
            </a:r>
            <a:r>
              <a:rPr lang="ru-RU" dirty="0">
                <a:solidFill>
                  <a:schemeClr val="tx1"/>
                </a:solidFill>
                <a:latin typeface="Calibri" panose="020F0502020204030204" pitchFamily="34" charset="0"/>
                <a:cs typeface="Calibri" panose="020F0502020204030204" pitchFamily="34" charset="0"/>
              </a:rPr>
              <a:t>забрана за коситба в размножителния период на птици; </a:t>
            </a:r>
            <a:endParaRPr lang="ru-RU" dirty="0" smtClean="0">
              <a:solidFill>
                <a:schemeClr val="tx1"/>
              </a:solidFill>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ru-RU" dirty="0" smtClean="0">
                <a:solidFill>
                  <a:schemeClr val="tx1"/>
                </a:solidFill>
                <a:latin typeface="Calibri" panose="020F0502020204030204" pitchFamily="34" charset="0"/>
                <a:cs typeface="Calibri" panose="020F0502020204030204" pitchFamily="34" charset="0"/>
              </a:rPr>
              <a:t> </a:t>
            </a:r>
            <a:r>
              <a:rPr lang="ru-RU" dirty="0">
                <a:solidFill>
                  <a:schemeClr val="tx1"/>
                </a:solidFill>
                <a:latin typeface="Calibri" panose="020F0502020204030204" pitchFamily="34" charset="0"/>
                <a:cs typeface="Calibri" panose="020F0502020204030204" pitchFamily="34" charset="0"/>
              </a:rPr>
              <a:t>забрана за използването на определени торове или средства за растителна защита.</a:t>
            </a:r>
          </a:p>
          <a:p>
            <a:pPr algn="l"/>
            <a:r>
              <a:rPr lang="ru-RU" sz="2000" u="sng" dirty="0" smtClean="0">
                <a:solidFill>
                  <a:schemeClr val="tx1"/>
                </a:solidFill>
                <a:latin typeface="Calibri" panose="020F0502020204030204" pitchFamily="34" charset="0"/>
                <a:cs typeface="Calibri" panose="020F0502020204030204" pitchFamily="34" charset="0"/>
              </a:rPr>
              <a:t>•</a:t>
            </a:r>
            <a:r>
              <a:rPr lang="ru-RU" sz="2000" u="sng" dirty="0">
                <a:solidFill>
                  <a:schemeClr val="tx1"/>
                </a:solidFill>
                <a:latin typeface="Calibri" panose="020F0502020204030204" pitchFamily="34" charset="0"/>
                <a:cs typeface="Calibri" panose="020F0502020204030204" pitchFamily="34" charset="0"/>
              </a:rPr>
              <a:t>	Има ли ограничения в ползването на горите в Натура 2000</a:t>
            </a:r>
            <a:r>
              <a:rPr lang="ru-RU" sz="2000" u="sng" dirty="0" smtClean="0">
                <a:solidFill>
                  <a:schemeClr val="tx1"/>
                </a:solidFill>
                <a:latin typeface="Calibri" panose="020F0502020204030204" pitchFamily="34" charset="0"/>
                <a:cs typeface="Calibri" panose="020F0502020204030204" pitchFamily="34" charset="0"/>
              </a:rPr>
              <a:t>?</a:t>
            </a:r>
          </a:p>
          <a:p>
            <a:pPr algn="l"/>
            <a:r>
              <a:rPr lang="ru-RU" dirty="0">
                <a:solidFill>
                  <a:schemeClr val="tx1"/>
                </a:solidFill>
                <a:latin typeface="Calibri" panose="020F0502020204030204" pitchFamily="34" charset="0"/>
                <a:cs typeface="Calibri" panose="020F0502020204030204" pitchFamily="34" charset="0"/>
              </a:rPr>
              <a:t>Не се предвижда въвеждането на забрана за дърводобив в горите, включени в защитените зони. Изискванията са свързани със запазване на типовете горски местообитания. В тази връзка е възможно въвеждането на забрани за определени видове сечи, които във времето ще доведат до смяна на дървесните видове, опазвани в зоната</a:t>
            </a:r>
            <a:r>
              <a:rPr lang="ru-RU" dirty="0" smtClean="0">
                <a:solidFill>
                  <a:schemeClr val="tx1"/>
                </a:solidFill>
                <a:latin typeface="Calibri" panose="020F0502020204030204" pitchFamily="34" charset="0"/>
                <a:cs typeface="Calibri" panose="020F0502020204030204" pitchFamily="34" charset="0"/>
              </a:rPr>
              <a:t>.</a:t>
            </a:r>
          </a:p>
          <a:p>
            <a:pPr algn="l"/>
            <a:r>
              <a:rPr lang="ru-RU" sz="2000" u="sng" dirty="0" smtClean="0">
                <a:solidFill>
                  <a:schemeClr val="tx1"/>
                </a:solidFill>
                <a:latin typeface="Calibri" panose="020F0502020204030204" pitchFamily="34" charset="0"/>
                <a:cs typeface="Calibri" panose="020F0502020204030204" pitchFamily="34" charset="0"/>
              </a:rPr>
              <a:t>•</a:t>
            </a:r>
            <a:r>
              <a:rPr lang="ru-RU" sz="2000" u="sng" dirty="0">
                <a:solidFill>
                  <a:schemeClr val="tx1"/>
                </a:solidFill>
                <a:latin typeface="Calibri" panose="020F0502020204030204" pitchFamily="34" charset="0"/>
                <a:cs typeface="Calibri" panose="020F0502020204030204" pitchFamily="34" charset="0"/>
              </a:rPr>
              <a:t>	Има ли ограничения в лова и риболова в Натура 2000</a:t>
            </a:r>
            <a:r>
              <a:rPr lang="ru-RU" sz="2000" u="sng" dirty="0" smtClean="0">
                <a:solidFill>
                  <a:schemeClr val="tx1"/>
                </a:solidFill>
                <a:latin typeface="Calibri" panose="020F0502020204030204" pitchFamily="34" charset="0"/>
                <a:cs typeface="Calibri" panose="020F0502020204030204" pitchFamily="34" charset="0"/>
              </a:rPr>
              <a:t>?</a:t>
            </a:r>
          </a:p>
          <a:p>
            <a:pPr algn="l"/>
            <a:r>
              <a:rPr lang="ru-RU" dirty="0">
                <a:solidFill>
                  <a:schemeClr val="tx1"/>
                </a:solidFill>
                <a:latin typeface="Calibri" panose="020F0502020204030204" pitchFamily="34" charset="0"/>
                <a:cs typeface="Calibri" panose="020F0502020204030204" pitchFamily="34" charset="0"/>
              </a:rPr>
              <a:t>Не се предвиждат допълнителни забрани или ограничения свързани с лова и риболова в местата по Натура 2000, извън тези, които произтичат от Закона за лова и опазване на дивеча, от Закона за рибарството и аквакултурите, както и от Закона за биологичното разнообразие.</a:t>
            </a:r>
          </a:p>
        </p:txBody>
      </p:sp>
      <p:sp>
        <p:nvSpPr>
          <p:cNvPr id="4" name="Rectangle 3"/>
          <p:cNvSpPr/>
          <p:nvPr/>
        </p:nvSpPr>
        <p:spPr>
          <a:xfrm>
            <a:off x="530575" y="1002570"/>
            <a:ext cx="9302046" cy="400110"/>
          </a:xfrm>
          <a:prstGeom prst="rect">
            <a:avLst/>
          </a:prstGeom>
        </p:spPr>
        <p:txBody>
          <a:bodyPr wrap="square">
            <a:spAutoFit/>
          </a:bodyPr>
          <a:lstStyle/>
          <a:p>
            <a:r>
              <a:rPr lang="ru-RU" sz="2000" b="1" u="sng" dirty="0">
                <a:latin typeface="Calibri" panose="020F0502020204030204" pitchFamily="34" charset="0"/>
                <a:cs typeface="Calibri" panose="020F0502020204030204" pitchFamily="34" charset="0"/>
              </a:rPr>
              <a:t>ЕКОЛОГИЧНАТА МРЕЖА НАТУРА 2000</a:t>
            </a:r>
            <a:endParaRPr lang="bg-BG" sz="20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10140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409" y="79022"/>
            <a:ext cx="8012379" cy="843763"/>
          </a:xfrm>
        </p:spPr>
        <p:txBody>
          <a:bodyPr/>
          <a:lstStyle/>
          <a:p>
            <a:pPr algn="ctr"/>
            <a:r>
              <a:rPr lang="ru-RU" sz="2400" b="1" dirty="0">
                <a:latin typeface="Calibri" panose="020F0502020204030204" pitchFamily="34" charset="0"/>
                <a:cs typeface="Calibri" panose="020F0502020204030204" pitchFamily="34" charset="0"/>
              </a:rPr>
              <a:t/>
            </a:r>
            <a:br>
              <a:rPr lang="ru-RU" sz="2400" b="1" dirty="0">
                <a:latin typeface="Calibri" panose="020F0502020204030204" pitchFamily="34" charset="0"/>
                <a:cs typeface="Calibri" panose="020F0502020204030204" pitchFamily="34" charset="0"/>
              </a:rPr>
            </a:br>
            <a:r>
              <a:rPr lang="ru-RU" sz="2400" b="1" dirty="0">
                <a:latin typeface="Calibri" panose="020F0502020204030204" pitchFamily="34" charset="0"/>
                <a:cs typeface="Calibri" panose="020F0502020204030204" pitchFamily="34" charset="0"/>
              </a:rPr>
              <a:t>Европейска и национална нормативна рамка в областта на „Натура 2000“ и биоразнообразието</a:t>
            </a:r>
            <a:endParaRPr lang="bg-BG" sz="24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530575" y="1402680"/>
            <a:ext cx="9980094" cy="5375534"/>
          </a:xfrm>
        </p:spPr>
        <p:txBody>
          <a:bodyPr>
            <a:noAutofit/>
          </a:bodyPr>
          <a:lstStyle/>
          <a:p>
            <a:pPr algn="l"/>
            <a:r>
              <a:rPr lang="ru-RU" sz="2000" b="1" u="sng" dirty="0" smtClean="0">
                <a:solidFill>
                  <a:schemeClr val="accent1"/>
                </a:solidFill>
                <a:latin typeface="Calibri" panose="020F0502020204030204" pitchFamily="34" charset="0"/>
                <a:cs typeface="Calibri" panose="020F0502020204030204" pitchFamily="34" charset="0"/>
              </a:rPr>
              <a:t>Какво </a:t>
            </a:r>
            <a:r>
              <a:rPr lang="ru-RU" sz="2000" b="1" u="sng" dirty="0">
                <a:solidFill>
                  <a:schemeClr val="accent1"/>
                </a:solidFill>
                <a:latin typeface="Calibri" panose="020F0502020204030204" pitchFamily="34" charset="0"/>
                <a:cs typeface="Calibri" panose="020F0502020204030204" pitchFamily="34" charset="0"/>
              </a:rPr>
              <a:t>представлява Натура 2000?</a:t>
            </a:r>
            <a:endParaRPr lang="ru-RU" sz="2000" b="1" u="sng" dirty="0" smtClean="0">
              <a:solidFill>
                <a:schemeClr val="accent1"/>
              </a:solidFill>
              <a:latin typeface="Calibri" panose="020F0502020204030204" pitchFamily="34" charset="0"/>
              <a:cs typeface="Calibri" panose="020F0502020204030204" pitchFamily="34" charset="0"/>
            </a:endParaRPr>
          </a:p>
          <a:p>
            <a:pPr algn="l"/>
            <a:r>
              <a:rPr lang="ru-RU" sz="2000" u="sng" dirty="0" smtClean="0">
                <a:solidFill>
                  <a:schemeClr val="tx1"/>
                </a:solidFill>
                <a:latin typeface="Calibri" panose="020F0502020204030204" pitchFamily="34" charset="0"/>
                <a:cs typeface="Calibri" panose="020F0502020204030204" pitchFamily="34" charset="0"/>
              </a:rPr>
              <a:t>•</a:t>
            </a:r>
            <a:r>
              <a:rPr lang="ru-RU" sz="2000" u="sng" dirty="0">
                <a:solidFill>
                  <a:schemeClr val="tx1"/>
                </a:solidFill>
                <a:latin typeface="Calibri" panose="020F0502020204030204" pitchFamily="34" charset="0"/>
                <a:cs typeface="Calibri" panose="020F0502020204030204" pitchFamily="34" charset="0"/>
              </a:rPr>
              <a:t>	Има ли ограничения при строителството в Натура 2000</a:t>
            </a:r>
            <a:r>
              <a:rPr lang="ru-RU" sz="2000" u="sng" dirty="0" smtClean="0">
                <a:solidFill>
                  <a:schemeClr val="tx1"/>
                </a:solidFill>
                <a:latin typeface="Calibri" panose="020F0502020204030204" pitchFamily="34" charset="0"/>
                <a:cs typeface="Calibri" panose="020F0502020204030204" pitchFamily="34" charset="0"/>
              </a:rPr>
              <a:t>?</a:t>
            </a:r>
          </a:p>
          <a:p>
            <a:pPr algn="l"/>
            <a:r>
              <a:rPr lang="ru-RU" sz="1600" dirty="0">
                <a:solidFill>
                  <a:schemeClr val="tx1"/>
                </a:solidFill>
                <a:latin typeface="Calibri" panose="020F0502020204030204" pitchFamily="34" charset="0"/>
                <a:cs typeface="Calibri" panose="020F0502020204030204" pitchFamily="34" charset="0"/>
              </a:rPr>
              <a:t>Няма нормативни изисквания за въвеждане на тотална забрана за строителство или за забрана за строителство на определени типове обекти. Предвижда се планове, програми или отделни инвестиционни намерения да се подлагат на оценка за съвместимост по реда на Наредбата за условията и реда за извършване на оценка за съвместимостта на планове, програми, проекти и инвестиционни предложения с предмета и целите на опразване на защитените зони </a:t>
            </a:r>
            <a:endParaRPr lang="ru-RU" sz="1600" dirty="0" smtClean="0">
              <a:solidFill>
                <a:schemeClr val="tx1"/>
              </a:solidFill>
              <a:latin typeface="Calibri" panose="020F0502020204030204" pitchFamily="34" charset="0"/>
              <a:cs typeface="Calibri" panose="020F0502020204030204" pitchFamily="34" charset="0"/>
            </a:endParaRPr>
          </a:p>
          <a:p>
            <a:pPr algn="l"/>
            <a:r>
              <a:rPr lang="ru-RU" sz="2000" u="sng" dirty="0" smtClean="0">
                <a:solidFill>
                  <a:schemeClr val="tx1"/>
                </a:solidFill>
                <a:latin typeface="Calibri" panose="020F0502020204030204" pitchFamily="34" charset="0"/>
                <a:cs typeface="Calibri" panose="020F0502020204030204" pitchFamily="34" charset="0"/>
              </a:rPr>
              <a:t>•</a:t>
            </a:r>
            <a:r>
              <a:rPr lang="ru-RU" sz="2000" u="sng" dirty="0">
                <a:solidFill>
                  <a:schemeClr val="tx1"/>
                </a:solidFill>
                <a:latin typeface="Calibri" panose="020F0502020204030204" pitchFamily="34" charset="0"/>
                <a:cs typeface="Calibri" panose="020F0502020204030204" pitchFamily="34" charset="0"/>
              </a:rPr>
              <a:t>	Кои са институциите, които извършват оценка на проектите, засягащи Натура 2000</a:t>
            </a:r>
            <a:r>
              <a:rPr lang="ru-RU" sz="2000" u="sng" dirty="0" smtClean="0">
                <a:solidFill>
                  <a:schemeClr val="tx1"/>
                </a:solidFill>
                <a:latin typeface="Calibri" panose="020F0502020204030204" pitchFamily="34" charset="0"/>
                <a:cs typeface="Calibri" panose="020F0502020204030204" pitchFamily="34" charset="0"/>
              </a:rPr>
              <a:t>?</a:t>
            </a:r>
          </a:p>
          <a:p>
            <a:pPr algn="l"/>
            <a:r>
              <a:rPr lang="ru-RU" sz="1600" dirty="0">
                <a:solidFill>
                  <a:schemeClr val="tx1"/>
                </a:solidFill>
                <a:latin typeface="Calibri" panose="020F0502020204030204" pitchFamily="34" charset="0"/>
                <a:cs typeface="Calibri" panose="020F0502020204030204" pitchFamily="34" charset="0"/>
              </a:rPr>
              <a:t>В зависимост от териториалния обхват и национално значение на обекта, компетентни институции за издаването на решения по оценка за съвместимостта и контрол по изпълнението са Министерството на околната среда и водите (МОСВ) или регионалните инспекции по околната среда и водите (РИОСВ</a:t>
            </a:r>
            <a:r>
              <a:rPr lang="ru-RU" sz="1600" dirty="0" smtClean="0">
                <a:solidFill>
                  <a:schemeClr val="tx1"/>
                </a:solidFill>
                <a:latin typeface="Calibri" panose="020F0502020204030204" pitchFamily="34" charset="0"/>
                <a:cs typeface="Calibri" panose="020F0502020204030204" pitchFamily="34" charset="0"/>
              </a:rPr>
              <a:t>).</a:t>
            </a:r>
          </a:p>
          <a:p>
            <a:pPr algn="l"/>
            <a:r>
              <a:rPr lang="ru-RU" sz="2000" u="sng" dirty="0" smtClean="0">
                <a:solidFill>
                  <a:schemeClr val="tx1"/>
                </a:solidFill>
                <a:latin typeface="Calibri" panose="020F0502020204030204" pitchFamily="34" charset="0"/>
                <a:cs typeface="Calibri" panose="020F0502020204030204" pitchFamily="34" charset="0"/>
              </a:rPr>
              <a:t>•</a:t>
            </a:r>
            <a:r>
              <a:rPr lang="ru-RU" sz="2000" u="sng" dirty="0">
                <a:solidFill>
                  <a:schemeClr val="tx1"/>
                </a:solidFill>
                <a:latin typeface="Calibri" panose="020F0502020204030204" pitchFamily="34" charset="0"/>
                <a:cs typeface="Calibri" panose="020F0502020204030204" pitchFamily="34" charset="0"/>
              </a:rPr>
              <a:t>	Каква е разликата между защитените зони и защитените територии</a:t>
            </a:r>
            <a:r>
              <a:rPr lang="ru-RU" sz="2000" u="sng" dirty="0" smtClean="0">
                <a:solidFill>
                  <a:schemeClr val="tx1"/>
                </a:solidFill>
                <a:latin typeface="Calibri" panose="020F0502020204030204" pitchFamily="34" charset="0"/>
                <a:cs typeface="Calibri" panose="020F0502020204030204" pitchFamily="34" charset="0"/>
              </a:rPr>
              <a:t>?</a:t>
            </a:r>
          </a:p>
          <a:p>
            <a:pPr algn="l"/>
            <a:r>
              <a:rPr lang="ru-RU" sz="1600" b="1" u="sng" dirty="0">
                <a:solidFill>
                  <a:schemeClr val="tx1"/>
                </a:solidFill>
                <a:latin typeface="Calibri" panose="020F0502020204030204" pitchFamily="34" charset="0"/>
                <a:cs typeface="Calibri" panose="020F0502020204030204" pitchFamily="34" charset="0"/>
              </a:rPr>
              <a:t>Защитените територии </a:t>
            </a:r>
            <a:r>
              <a:rPr lang="ru-RU" sz="1600" dirty="0">
                <a:solidFill>
                  <a:schemeClr val="tx1"/>
                </a:solidFill>
                <a:latin typeface="Calibri" panose="020F0502020204030204" pitchFamily="34" charset="0"/>
                <a:cs typeface="Calibri" panose="020F0502020204030204" pitchFamily="34" charset="0"/>
              </a:rPr>
              <a:t>са с по-строги режими по отношение ползването на ресурсите и строителството. Тези режими се запазват в случаите, когато защитените територии попадат в границите на Натура 2000 места.</a:t>
            </a:r>
          </a:p>
          <a:p>
            <a:pPr algn="l"/>
            <a:r>
              <a:rPr lang="ru-RU" sz="1600" dirty="0">
                <a:solidFill>
                  <a:schemeClr val="tx1"/>
                </a:solidFill>
                <a:latin typeface="Calibri" panose="020F0502020204030204" pitchFamily="34" charset="0"/>
                <a:cs typeface="Calibri" panose="020F0502020204030204" pitchFamily="34" charset="0"/>
              </a:rPr>
              <a:t>Режимите в </a:t>
            </a:r>
            <a:r>
              <a:rPr lang="ru-RU" sz="1600" b="1" u="sng" dirty="0">
                <a:solidFill>
                  <a:schemeClr val="tx1"/>
                </a:solidFill>
                <a:latin typeface="Calibri" panose="020F0502020204030204" pitchFamily="34" charset="0"/>
                <a:cs typeface="Calibri" panose="020F0502020204030204" pitchFamily="34" charset="0"/>
              </a:rPr>
              <a:t>защитените зони </a:t>
            </a:r>
            <a:r>
              <a:rPr lang="ru-RU" sz="1600" dirty="0">
                <a:solidFill>
                  <a:schemeClr val="tx1"/>
                </a:solidFill>
                <a:latin typeface="Calibri" panose="020F0502020204030204" pitchFamily="34" charset="0"/>
                <a:cs typeface="Calibri" panose="020F0502020204030204" pitchFamily="34" charset="0"/>
              </a:rPr>
              <a:t>от Натура 2000, в случаи, когато се наложат такива, се отнасят за конкретно местообитание или вид, които са предмет на опазване</a:t>
            </a:r>
            <a:r>
              <a:rPr lang="ru-RU" dirty="0">
                <a:solidFill>
                  <a:schemeClr val="tx1"/>
                </a:solidFill>
                <a:latin typeface="Calibri" panose="020F0502020204030204" pitchFamily="34" charset="0"/>
                <a:cs typeface="Calibri" panose="020F0502020204030204" pitchFamily="34" charset="0"/>
              </a:rPr>
              <a:t>.</a:t>
            </a:r>
          </a:p>
          <a:p>
            <a:pPr algn="l"/>
            <a:r>
              <a:rPr lang="ru-RU" dirty="0" smtClean="0">
                <a:solidFill>
                  <a:schemeClr val="tx1"/>
                </a:solidFill>
                <a:latin typeface="Calibri" panose="020F0502020204030204" pitchFamily="34" charset="0"/>
                <a:cs typeface="Calibri" panose="020F0502020204030204" pitchFamily="34" charset="0"/>
              </a:rPr>
              <a:t>.</a:t>
            </a:r>
            <a:endParaRPr lang="ru-RU" dirty="0">
              <a:solidFill>
                <a:schemeClr val="tx1"/>
              </a:solidFill>
              <a:latin typeface="Calibri" panose="020F0502020204030204" pitchFamily="34" charset="0"/>
              <a:cs typeface="Calibri" panose="020F0502020204030204" pitchFamily="34" charset="0"/>
            </a:endParaRPr>
          </a:p>
        </p:txBody>
      </p:sp>
      <p:sp>
        <p:nvSpPr>
          <p:cNvPr id="4" name="Rectangle 3"/>
          <p:cNvSpPr/>
          <p:nvPr/>
        </p:nvSpPr>
        <p:spPr>
          <a:xfrm>
            <a:off x="530575" y="1002570"/>
            <a:ext cx="9302046" cy="400110"/>
          </a:xfrm>
          <a:prstGeom prst="rect">
            <a:avLst/>
          </a:prstGeom>
        </p:spPr>
        <p:txBody>
          <a:bodyPr wrap="square">
            <a:spAutoFit/>
          </a:bodyPr>
          <a:lstStyle/>
          <a:p>
            <a:r>
              <a:rPr lang="ru-RU" sz="2000" b="1" u="sng" dirty="0">
                <a:latin typeface="Calibri" panose="020F0502020204030204" pitchFamily="34" charset="0"/>
                <a:cs typeface="Calibri" panose="020F0502020204030204" pitchFamily="34" charset="0"/>
              </a:rPr>
              <a:t>ЕКОЛОГИЧНАТА МРЕЖА НАТУРА 2000</a:t>
            </a:r>
            <a:endParaRPr lang="bg-BG" sz="20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19133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409" y="79022"/>
            <a:ext cx="8012379" cy="843763"/>
          </a:xfrm>
        </p:spPr>
        <p:txBody>
          <a:bodyPr/>
          <a:lstStyle/>
          <a:p>
            <a:pPr algn="ctr"/>
            <a:r>
              <a:rPr lang="ru-RU" sz="2400" b="1" dirty="0">
                <a:latin typeface="Calibri" panose="020F0502020204030204" pitchFamily="34" charset="0"/>
                <a:cs typeface="Calibri" panose="020F0502020204030204" pitchFamily="34" charset="0"/>
              </a:rPr>
              <a:t/>
            </a:r>
            <a:br>
              <a:rPr lang="ru-RU" sz="2400" b="1" dirty="0">
                <a:latin typeface="Calibri" panose="020F0502020204030204" pitchFamily="34" charset="0"/>
                <a:cs typeface="Calibri" panose="020F0502020204030204" pitchFamily="34" charset="0"/>
              </a:rPr>
            </a:br>
            <a:r>
              <a:rPr lang="ru-RU" sz="2400" b="1" dirty="0">
                <a:latin typeface="Calibri" panose="020F0502020204030204" pitchFamily="34" charset="0"/>
                <a:cs typeface="Calibri" panose="020F0502020204030204" pitchFamily="34" charset="0"/>
              </a:rPr>
              <a:t>Европейска и национална нормативна рамка в областта на „Натура 2000“ и биоразнообразието</a:t>
            </a:r>
            <a:endParaRPr lang="bg-BG" sz="24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530575" y="1402680"/>
            <a:ext cx="9980094" cy="5375534"/>
          </a:xfrm>
        </p:spPr>
        <p:txBody>
          <a:bodyPr>
            <a:noAutofit/>
          </a:bodyPr>
          <a:lstStyle/>
          <a:p>
            <a:pPr algn="l"/>
            <a:r>
              <a:rPr lang="ru-RU" sz="2000" b="1" u="sng" dirty="0" smtClean="0">
                <a:solidFill>
                  <a:schemeClr val="accent1"/>
                </a:solidFill>
                <a:latin typeface="Calibri" panose="020F0502020204030204" pitchFamily="34" charset="0"/>
                <a:cs typeface="Calibri" panose="020F0502020204030204" pitchFamily="34" charset="0"/>
              </a:rPr>
              <a:t>Какво </a:t>
            </a:r>
            <a:r>
              <a:rPr lang="ru-RU" sz="2000" b="1" u="sng" dirty="0">
                <a:solidFill>
                  <a:schemeClr val="accent1"/>
                </a:solidFill>
                <a:latin typeface="Calibri" panose="020F0502020204030204" pitchFamily="34" charset="0"/>
                <a:cs typeface="Calibri" panose="020F0502020204030204" pitchFamily="34" charset="0"/>
              </a:rPr>
              <a:t>представлява Натура 2000?</a:t>
            </a:r>
            <a:endParaRPr lang="ru-RU" sz="2000" b="1" u="sng" dirty="0" smtClean="0">
              <a:solidFill>
                <a:schemeClr val="accent1"/>
              </a:solidFill>
              <a:latin typeface="Calibri" panose="020F0502020204030204" pitchFamily="34" charset="0"/>
              <a:cs typeface="Calibri" panose="020F0502020204030204" pitchFamily="34" charset="0"/>
            </a:endParaRPr>
          </a:p>
          <a:p>
            <a:pPr algn="l"/>
            <a:r>
              <a:rPr lang="ru-RU" sz="2000" u="sng" dirty="0" smtClean="0">
                <a:solidFill>
                  <a:schemeClr val="tx1"/>
                </a:solidFill>
                <a:latin typeface="Calibri" panose="020F0502020204030204" pitchFamily="34" charset="0"/>
                <a:cs typeface="Calibri" panose="020F0502020204030204" pitchFamily="34" charset="0"/>
              </a:rPr>
              <a:t>•</a:t>
            </a:r>
            <a:r>
              <a:rPr lang="ru-RU" sz="2000" u="sng" dirty="0">
                <a:solidFill>
                  <a:schemeClr val="tx1"/>
                </a:solidFill>
                <a:latin typeface="Calibri" panose="020F0502020204030204" pitchFamily="34" charset="0"/>
                <a:cs typeface="Calibri" panose="020F0502020204030204" pitchFamily="34" charset="0"/>
              </a:rPr>
              <a:t>	</a:t>
            </a:r>
            <a:r>
              <a:rPr lang="ru-RU" sz="2000" u="sng" dirty="0" smtClean="0">
                <a:solidFill>
                  <a:schemeClr val="tx1"/>
                </a:solidFill>
                <a:latin typeface="Calibri" panose="020F0502020204030204" pitchFamily="34" charset="0"/>
                <a:cs typeface="Calibri" panose="020F0502020204030204" pitchFamily="34" charset="0"/>
              </a:rPr>
              <a:t>Границите </a:t>
            </a:r>
            <a:r>
              <a:rPr lang="ru-RU" sz="2000" u="sng" dirty="0">
                <a:solidFill>
                  <a:schemeClr val="tx1"/>
                </a:solidFill>
                <a:latin typeface="Calibri" panose="020F0502020204030204" pitchFamily="34" charset="0"/>
                <a:cs typeface="Calibri" panose="020F0502020204030204" pitchFamily="34" charset="0"/>
              </a:rPr>
              <a:t>на защитените зони подлежат ли на промяна в последствие или са вече определени</a:t>
            </a:r>
            <a:r>
              <a:rPr lang="ru-RU" sz="2000" u="sng" dirty="0" smtClean="0">
                <a:solidFill>
                  <a:schemeClr val="tx1"/>
                </a:solidFill>
                <a:latin typeface="Calibri" panose="020F0502020204030204" pitchFamily="34" charset="0"/>
                <a:cs typeface="Calibri" panose="020F0502020204030204" pitchFamily="34" charset="0"/>
              </a:rPr>
              <a:t>?</a:t>
            </a:r>
          </a:p>
          <a:p>
            <a:pPr algn="l"/>
            <a:r>
              <a:rPr lang="ru-RU" dirty="0">
                <a:solidFill>
                  <a:schemeClr val="tx1"/>
                </a:solidFill>
                <a:latin typeface="Calibri" panose="020F0502020204030204" pitchFamily="34" charset="0"/>
                <a:cs typeface="Calibri" panose="020F0502020204030204" pitchFamily="34" charset="0"/>
              </a:rPr>
              <a:t>Законът за биологичното разнообразие /чл. 16/ предвижда възможности за промени в НАТУРА 2000-местата, свързани с увеличение или намаление на площта, заличаване, промени в режима. Тези промени могат да се осъществят при спазване на същите процедури, предвидени за обявяването на нови защитени зони. Намаляването на площта или заличаването на цяла защитена зона на практика би било възможно само ако тя в значителна степен или цялата е унищожена или увредена по някакви причини и в резултат на това е загубила предмета си на опазване</a:t>
            </a:r>
            <a:r>
              <a:rPr lang="ru-RU" dirty="0" smtClean="0">
                <a:solidFill>
                  <a:schemeClr val="tx1"/>
                </a:solidFill>
                <a:latin typeface="Calibri" panose="020F0502020204030204" pitchFamily="34" charset="0"/>
                <a:cs typeface="Calibri" panose="020F0502020204030204" pitchFamily="34" charset="0"/>
              </a:rPr>
              <a:t>.</a:t>
            </a:r>
          </a:p>
          <a:p>
            <a:pPr algn="l"/>
            <a:r>
              <a:rPr lang="ru-RU" sz="2000" u="sng" dirty="0" smtClean="0">
                <a:solidFill>
                  <a:schemeClr val="tx1"/>
                </a:solidFill>
                <a:latin typeface="Calibri" panose="020F0502020204030204" pitchFamily="34" charset="0"/>
                <a:cs typeface="Calibri" panose="020F0502020204030204" pitchFamily="34" charset="0"/>
              </a:rPr>
              <a:t>•</a:t>
            </a:r>
            <a:r>
              <a:rPr lang="ru-RU" sz="2000" u="sng" dirty="0">
                <a:solidFill>
                  <a:schemeClr val="tx1"/>
                </a:solidFill>
                <a:latin typeface="Calibri" panose="020F0502020204030204" pitchFamily="34" charset="0"/>
                <a:cs typeface="Calibri" panose="020F0502020204030204" pitchFamily="34" charset="0"/>
              </a:rPr>
              <a:t>	</a:t>
            </a:r>
            <a:r>
              <a:rPr lang="ru-RU" sz="2000" u="sng" dirty="0" smtClean="0">
                <a:solidFill>
                  <a:schemeClr val="tx1"/>
                </a:solidFill>
                <a:latin typeface="Calibri" panose="020F0502020204030204" pitchFamily="34" charset="0"/>
                <a:cs typeface="Calibri" panose="020F0502020204030204" pitchFamily="34" charset="0"/>
              </a:rPr>
              <a:t>Как  </a:t>
            </a:r>
            <a:r>
              <a:rPr lang="ru-RU" sz="2000" u="sng" dirty="0">
                <a:solidFill>
                  <a:schemeClr val="tx1"/>
                </a:solidFill>
                <a:latin typeface="Calibri" panose="020F0502020204030204" pitchFamily="34" charset="0"/>
                <a:cs typeface="Calibri" panose="020F0502020204030204" pitchFamily="34" charset="0"/>
              </a:rPr>
              <a:t>се осъществява контрол дали собствениците на земи и гори спазват ограниченията? Предвиждат ли се санкции за неспазването на тези режими и какви са те</a:t>
            </a:r>
            <a:r>
              <a:rPr lang="ru-RU" sz="2000" u="sng" dirty="0" smtClean="0">
                <a:solidFill>
                  <a:schemeClr val="tx1"/>
                </a:solidFill>
                <a:latin typeface="Calibri" panose="020F0502020204030204" pitchFamily="34" charset="0"/>
                <a:cs typeface="Calibri" panose="020F0502020204030204" pitchFamily="34" charset="0"/>
              </a:rPr>
              <a:t>?</a:t>
            </a:r>
          </a:p>
          <a:p>
            <a:pPr algn="l"/>
            <a:r>
              <a:rPr lang="ru-RU" dirty="0">
                <a:solidFill>
                  <a:schemeClr val="tx1"/>
                </a:solidFill>
                <a:latin typeface="Calibri" panose="020F0502020204030204" pitchFamily="34" charset="0"/>
                <a:cs typeface="Calibri" panose="020F0502020204030204" pitchFamily="34" charset="0"/>
              </a:rPr>
              <a:t>Законът за биологичното разнообразие делегира контролни функции на органите на МОСВ по отношение на спазването на въведените режими. За нарушения в закона са предвидени санкции от 100 до 1000 лв. за физически лица и от 200 до 5000 лв. – за юридически лица. </a:t>
            </a:r>
            <a:endParaRPr lang="ru-RU" dirty="0" smtClean="0">
              <a:solidFill>
                <a:schemeClr val="tx1"/>
              </a:solidFill>
              <a:latin typeface="Calibri" panose="020F0502020204030204" pitchFamily="34" charset="0"/>
              <a:cs typeface="Calibri" panose="020F0502020204030204" pitchFamily="34" charset="0"/>
            </a:endParaRPr>
          </a:p>
          <a:p>
            <a:pPr algn="l"/>
            <a:endParaRPr lang="ru-RU" dirty="0">
              <a:solidFill>
                <a:schemeClr val="tx1"/>
              </a:solidFill>
              <a:latin typeface="Calibri" panose="020F0502020204030204" pitchFamily="34" charset="0"/>
              <a:cs typeface="Calibri" panose="020F0502020204030204" pitchFamily="34" charset="0"/>
            </a:endParaRPr>
          </a:p>
        </p:txBody>
      </p:sp>
      <p:sp>
        <p:nvSpPr>
          <p:cNvPr id="4" name="Rectangle 3"/>
          <p:cNvSpPr/>
          <p:nvPr/>
        </p:nvSpPr>
        <p:spPr>
          <a:xfrm>
            <a:off x="530575" y="1002570"/>
            <a:ext cx="9302046" cy="400110"/>
          </a:xfrm>
          <a:prstGeom prst="rect">
            <a:avLst/>
          </a:prstGeom>
        </p:spPr>
        <p:txBody>
          <a:bodyPr wrap="square">
            <a:spAutoFit/>
          </a:bodyPr>
          <a:lstStyle/>
          <a:p>
            <a:r>
              <a:rPr lang="ru-RU" sz="2000" b="1" u="sng" dirty="0">
                <a:latin typeface="Calibri" panose="020F0502020204030204" pitchFamily="34" charset="0"/>
                <a:cs typeface="Calibri" panose="020F0502020204030204" pitchFamily="34" charset="0"/>
              </a:rPr>
              <a:t>ЕКОЛОГИЧНАТА МРЕЖА НАТУРА 2000</a:t>
            </a:r>
            <a:endParaRPr lang="bg-BG" sz="20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79087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409" y="79022"/>
            <a:ext cx="8012379" cy="843763"/>
          </a:xfrm>
        </p:spPr>
        <p:txBody>
          <a:bodyPr/>
          <a:lstStyle/>
          <a:p>
            <a:pPr algn="ctr"/>
            <a:r>
              <a:rPr lang="ru-RU" sz="2400" b="1" dirty="0">
                <a:latin typeface="Calibri" panose="020F0502020204030204" pitchFamily="34" charset="0"/>
                <a:cs typeface="Calibri" panose="020F0502020204030204" pitchFamily="34" charset="0"/>
              </a:rPr>
              <a:t/>
            </a:r>
            <a:br>
              <a:rPr lang="ru-RU" sz="2400" b="1" dirty="0">
                <a:latin typeface="Calibri" panose="020F0502020204030204" pitchFamily="34" charset="0"/>
                <a:cs typeface="Calibri" panose="020F0502020204030204" pitchFamily="34" charset="0"/>
              </a:rPr>
            </a:br>
            <a:r>
              <a:rPr lang="ru-RU" sz="2400" b="1" dirty="0">
                <a:latin typeface="Calibri" panose="020F0502020204030204" pitchFamily="34" charset="0"/>
                <a:cs typeface="Calibri" panose="020F0502020204030204" pitchFamily="34" charset="0"/>
              </a:rPr>
              <a:t>Европейска и национална нормативна рамка в областта на „Натура 2000“ и биоразнообразието</a:t>
            </a:r>
            <a:endParaRPr lang="bg-BG" sz="24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530575" y="1402680"/>
            <a:ext cx="9980094" cy="5375534"/>
          </a:xfrm>
        </p:spPr>
        <p:txBody>
          <a:bodyPr>
            <a:noAutofit/>
          </a:bodyPr>
          <a:lstStyle/>
          <a:p>
            <a:pPr algn="l"/>
            <a:r>
              <a:rPr lang="ru-RU" sz="2000" b="1" u="sng" dirty="0" smtClean="0">
                <a:solidFill>
                  <a:schemeClr val="accent1"/>
                </a:solidFill>
                <a:latin typeface="Calibri" panose="020F0502020204030204" pitchFamily="34" charset="0"/>
                <a:cs typeface="Calibri" panose="020F0502020204030204" pitchFamily="34" charset="0"/>
              </a:rPr>
              <a:t>Какво </a:t>
            </a:r>
            <a:r>
              <a:rPr lang="ru-RU" sz="2000" b="1" u="sng" dirty="0">
                <a:solidFill>
                  <a:schemeClr val="accent1"/>
                </a:solidFill>
                <a:latin typeface="Calibri" panose="020F0502020204030204" pitchFamily="34" charset="0"/>
                <a:cs typeface="Calibri" panose="020F0502020204030204" pitchFamily="34" charset="0"/>
              </a:rPr>
              <a:t>представлява Натура 2000?</a:t>
            </a:r>
            <a:endParaRPr lang="ru-RU" sz="2000" b="1" u="sng" dirty="0" smtClean="0">
              <a:solidFill>
                <a:schemeClr val="accent1"/>
              </a:solidFill>
              <a:latin typeface="Calibri" panose="020F0502020204030204" pitchFamily="34" charset="0"/>
              <a:cs typeface="Calibri" panose="020F0502020204030204" pitchFamily="34" charset="0"/>
            </a:endParaRPr>
          </a:p>
          <a:p>
            <a:pPr algn="l"/>
            <a:r>
              <a:rPr lang="ru-RU" sz="2000" u="sng" dirty="0" smtClean="0">
                <a:solidFill>
                  <a:schemeClr val="tx1"/>
                </a:solidFill>
                <a:latin typeface="Calibri" panose="020F0502020204030204" pitchFamily="34" charset="0"/>
                <a:cs typeface="Calibri" panose="020F0502020204030204" pitchFamily="34" charset="0"/>
              </a:rPr>
              <a:t>•</a:t>
            </a:r>
            <a:r>
              <a:rPr lang="ru-RU" sz="2000" u="sng" dirty="0">
                <a:solidFill>
                  <a:schemeClr val="tx1"/>
                </a:solidFill>
                <a:latin typeface="Calibri" panose="020F0502020204030204" pitchFamily="34" charset="0"/>
                <a:cs typeface="Calibri" panose="020F0502020204030204" pitchFamily="34" charset="0"/>
              </a:rPr>
              <a:t>	</a:t>
            </a:r>
            <a:r>
              <a:rPr lang="ru-RU" sz="2000" u="sng" dirty="0" smtClean="0">
                <a:solidFill>
                  <a:schemeClr val="tx1"/>
                </a:solidFill>
                <a:latin typeface="Calibri" panose="020F0502020204030204" pitchFamily="34" charset="0"/>
                <a:cs typeface="Calibri" panose="020F0502020204030204" pitchFamily="34" charset="0"/>
              </a:rPr>
              <a:t>Какви </a:t>
            </a:r>
            <a:r>
              <a:rPr lang="ru-RU" sz="2000" u="sng" dirty="0">
                <a:solidFill>
                  <a:schemeClr val="tx1"/>
                </a:solidFill>
                <a:latin typeface="Calibri" panose="020F0502020204030204" pitchFamily="34" charset="0"/>
                <a:cs typeface="Calibri" panose="020F0502020204030204" pitchFamily="34" charset="0"/>
              </a:rPr>
              <a:t>са възможностите за финансиране на проекти</a:t>
            </a:r>
            <a:r>
              <a:rPr lang="ru-RU" sz="2000" u="sng" dirty="0" smtClean="0">
                <a:solidFill>
                  <a:schemeClr val="tx1"/>
                </a:solidFill>
                <a:latin typeface="Calibri" panose="020F0502020204030204" pitchFamily="34" charset="0"/>
                <a:cs typeface="Calibri" panose="020F0502020204030204" pitchFamily="34" charset="0"/>
              </a:rPr>
              <a:t>?</a:t>
            </a:r>
          </a:p>
          <a:p>
            <a:pPr marL="285750" indent="-285750" algn="l">
              <a:buFont typeface="Wingdings" panose="05000000000000000000" pitchFamily="2" charset="2"/>
              <a:buChar char="Ø"/>
            </a:pPr>
            <a:r>
              <a:rPr lang="ru-RU" dirty="0">
                <a:solidFill>
                  <a:schemeClr val="tx1"/>
                </a:solidFill>
                <a:latin typeface="Calibri" panose="020F0502020204030204" pitchFamily="34" charset="0"/>
                <a:cs typeface="Calibri" panose="020F0502020204030204" pitchFamily="34" charset="0"/>
              </a:rPr>
              <a:t>Рамка за приоритетни действия (РПД) за Натура 2000 в България за многогодишна финансова рамка за периода 2021 – 2027 г. (проект)</a:t>
            </a:r>
          </a:p>
          <a:p>
            <a:pPr algn="l"/>
            <a:r>
              <a:rPr lang="ru-RU" sz="1600" dirty="0">
                <a:solidFill>
                  <a:schemeClr val="tx1"/>
                </a:solidFill>
                <a:latin typeface="Calibri" panose="020F0502020204030204" pitchFamily="34" charset="0"/>
                <a:cs typeface="Calibri" panose="020F0502020204030204" pitchFamily="34" charset="0"/>
              </a:rPr>
              <a:t>Рамките за приоритетни действия (РПД) представляват инструменти за стратегическо многогодишно планиране, чиято цел е да осигурят всеобхватен преглед на необходимите мерки за изграждането на мрежата „Натура 2000“ в целия ЕС и свързаната с нея екологосъобразна инфраструктура, като се уточняват потребностите от финансиране за тези мерки и се свързват със съответстващите програми на ЕС за финансиране. </a:t>
            </a:r>
            <a:endParaRPr lang="ru-RU" sz="1600" dirty="0" smtClean="0">
              <a:solidFill>
                <a:schemeClr val="tx1"/>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Ø"/>
            </a:pPr>
            <a:r>
              <a:rPr lang="ru-RU" dirty="0">
                <a:solidFill>
                  <a:schemeClr val="tx1"/>
                </a:solidFill>
                <a:latin typeface="Calibri" panose="020F0502020204030204" pitchFamily="34" charset="0"/>
                <a:cs typeface="Calibri" panose="020F0502020204030204" pitchFamily="34" charset="0"/>
              </a:rPr>
              <a:t>В Националната приоритетна рамка за действие за „Натура 2000 се разработват приоритетни мерки и потребности за финансиране  за периода 2021 – 2027 г. Към този момент е налична Първа  работна версия  - вариант 3 на НПРД. В нея са включени 73 мерки. Мерките са групирани логически в следните </a:t>
            </a:r>
            <a:r>
              <a:rPr lang="ru-RU" dirty="0" smtClean="0">
                <a:solidFill>
                  <a:schemeClr val="tx1"/>
                </a:solidFill>
                <a:latin typeface="Calibri" panose="020F0502020204030204" pitchFamily="34" charset="0"/>
                <a:cs typeface="Calibri" panose="020F0502020204030204" pitchFamily="34" charset="0"/>
              </a:rPr>
              <a:t>направления:</a:t>
            </a:r>
          </a:p>
          <a:p>
            <a:pPr marL="285750" indent="-285750" algn="l">
              <a:buFont typeface="Wingdings" panose="05000000000000000000" pitchFamily="2" charset="2"/>
              <a:buChar char="§"/>
            </a:pPr>
            <a:r>
              <a:rPr lang="ru-RU" sz="1600" dirty="0" smtClean="0">
                <a:solidFill>
                  <a:schemeClr val="tx1"/>
                </a:solidFill>
                <a:latin typeface="Calibri" panose="020F0502020204030204" pitchFamily="34" charset="0"/>
                <a:cs typeface="Calibri" panose="020F0502020204030204" pitchFamily="34" charset="0"/>
              </a:rPr>
              <a:t>Хоризонтални </a:t>
            </a:r>
            <a:r>
              <a:rPr lang="ru-RU" sz="1600" dirty="0">
                <a:solidFill>
                  <a:schemeClr val="tx1"/>
                </a:solidFill>
                <a:latin typeface="Calibri" panose="020F0502020204030204" pitchFamily="34" charset="0"/>
                <a:cs typeface="Calibri" panose="020F0502020204030204" pitchFamily="34" charset="0"/>
              </a:rPr>
              <a:t>мерки и административни разходи, свързани с „Натура 2000</a:t>
            </a:r>
            <a:r>
              <a:rPr lang="ru-RU" sz="1600" dirty="0" smtClean="0">
                <a:solidFill>
                  <a:schemeClr val="tx1"/>
                </a:solidFill>
                <a:latin typeface="Calibri" panose="020F0502020204030204" pitchFamily="34" charset="0"/>
                <a:cs typeface="Calibri" panose="020F0502020204030204" pitchFamily="34" charset="0"/>
              </a:rPr>
              <a:t>“</a:t>
            </a:r>
          </a:p>
          <a:p>
            <a:pPr marL="285750" indent="-285750" algn="l">
              <a:buFont typeface="Wingdings" panose="05000000000000000000" pitchFamily="2" charset="2"/>
              <a:buChar char="§"/>
            </a:pPr>
            <a:r>
              <a:rPr lang="ru-RU" sz="1600" dirty="0" smtClean="0">
                <a:solidFill>
                  <a:schemeClr val="tx1"/>
                </a:solidFill>
                <a:latin typeface="Calibri" panose="020F0502020204030204" pitchFamily="34" charset="0"/>
                <a:cs typeface="Calibri" panose="020F0502020204030204" pitchFamily="34" charset="0"/>
              </a:rPr>
              <a:t>Свързани </a:t>
            </a:r>
            <a:r>
              <a:rPr lang="ru-RU" sz="1600" dirty="0">
                <a:solidFill>
                  <a:schemeClr val="tx1"/>
                </a:solidFill>
                <a:latin typeface="Calibri" panose="020F0502020204030204" pitchFamily="34" charset="0"/>
                <a:cs typeface="Calibri" panose="020F0502020204030204" pitchFamily="34" charset="0"/>
              </a:rPr>
              <a:t>с обекти мерки за запазване и възстановяване в рамките на „Натура 2000“ и извън </a:t>
            </a:r>
            <a:r>
              <a:rPr lang="ru-RU" sz="1600" dirty="0" smtClean="0">
                <a:solidFill>
                  <a:schemeClr val="tx1"/>
                </a:solidFill>
                <a:latin typeface="Calibri" panose="020F0502020204030204" pitchFamily="34" charset="0"/>
                <a:cs typeface="Calibri" panose="020F0502020204030204" pitchFamily="34" charset="0"/>
              </a:rPr>
              <a:t>нея</a:t>
            </a:r>
          </a:p>
          <a:p>
            <a:pPr marL="285750" indent="-285750" algn="l">
              <a:buFont typeface="Wingdings" panose="05000000000000000000" pitchFamily="2" charset="2"/>
              <a:buChar char="§"/>
            </a:pPr>
            <a:r>
              <a:rPr lang="ru-RU" sz="1600" dirty="0" smtClean="0">
                <a:solidFill>
                  <a:schemeClr val="tx1"/>
                </a:solidFill>
                <a:latin typeface="Calibri" panose="020F0502020204030204" pitchFamily="34" charset="0"/>
                <a:cs typeface="Calibri" panose="020F0502020204030204" pitchFamily="34" charset="0"/>
              </a:rPr>
              <a:t>Допълнителни </a:t>
            </a:r>
            <a:r>
              <a:rPr lang="ru-RU" sz="1600" dirty="0">
                <a:solidFill>
                  <a:schemeClr val="tx1"/>
                </a:solidFill>
                <a:latin typeface="Calibri" panose="020F0502020204030204" pitchFamily="34" charset="0"/>
                <a:cs typeface="Calibri" panose="020F0502020204030204" pitchFamily="34" charset="0"/>
              </a:rPr>
              <a:t>мерки за конкретни видове, които не са свързани със специфични екосистеми или местообитания</a:t>
            </a:r>
          </a:p>
        </p:txBody>
      </p:sp>
      <p:sp>
        <p:nvSpPr>
          <p:cNvPr id="4" name="Rectangle 3"/>
          <p:cNvSpPr/>
          <p:nvPr/>
        </p:nvSpPr>
        <p:spPr>
          <a:xfrm>
            <a:off x="530575" y="1002570"/>
            <a:ext cx="9302046" cy="400110"/>
          </a:xfrm>
          <a:prstGeom prst="rect">
            <a:avLst/>
          </a:prstGeom>
        </p:spPr>
        <p:txBody>
          <a:bodyPr wrap="square">
            <a:spAutoFit/>
          </a:bodyPr>
          <a:lstStyle/>
          <a:p>
            <a:r>
              <a:rPr lang="ru-RU" sz="2000" b="1" u="sng" dirty="0">
                <a:latin typeface="Calibri" panose="020F0502020204030204" pitchFamily="34" charset="0"/>
                <a:cs typeface="Calibri" panose="020F0502020204030204" pitchFamily="34" charset="0"/>
              </a:rPr>
              <a:t>ЕКОЛОГИЧНАТА МРЕЖА НАТУРА 2000</a:t>
            </a:r>
            <a:endParaRPr lang="bg-BG" sz="20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17465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409" y="79022"/>
            <a:ext cx="8012379" cy="843763"/>
          </a:xfrm>
        </p:spPr>
        <p:txBody>
          <a:bodyPr/>
          <a:lstStyle/>
          <a:p>
            <a:pPr algn="ctr"/>
            <a:r>
              <a:rPr lang="ru-RU" sz="2400" b="1" dirty="0">
                <a:latin typeface="Calibri" panose="020F0502020204030204" pitchFamily="34" charset="0"/>
                <a:cs typeface="Calibri" panose="020F0502020204030204" pitchFamily="34" charset="0"/>
              </a:rPr>
              <a:t/>
            </a:r>
            <a:br>
              <a:rPr lang="ru-RU" sz="2400" b="1" dirty="0">
                <a:latin typeface="Calibri" panose="020F0502020204030204" pitchFamily="34" charset="0"/>
                <a:cs typeface="Calibri" panose="020F0502020204030204" pitchFamily="34" charset="0"/>
              </a:rPr>
            </a:br>
            <a:r>
              <a:rPr lang="ru-RU" sz="2400" b="1" dirty="0">
                <a:latin typeface="Calibri" panose="020F0502020204030204" pitchFamily="34" charset="0"/>
                <a:cs typeface="Calibri" panose="020F0502020204030204" pitchFamily="34" charset="0"/>
              </a:rPr>
              <a:t>Европейска и национална нормативна рамка в областта на „Натура 2000“ и биоразнообразието</a:t>
            </a:r>
            <a:endParaRPr lang="bg-BG" sz="24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530575" y="1402680"/>
            <a:ext cx="9980094" cy="5375534"/>
          </a:xfrm>
        </p:spPr>
        <p:txBody>
          <a:bodyPr>
            <a:noAutofit/>
          </a:bodyPr>
          <a:lstStyle/>
          <a:p>
            <a:pPr algn="l"/>
            <a:r>
              <a:rPr lang="ru-RU" sz="2000" b="1" u="sng" dirty="0" smtClean="0">
                <a:solidFill>
                  <a:schemeClr val="accent1"/>
                </a:solidFill>
                <a:latin typeface="Calibri" panose="020F0502020204030204" pitchFamily="34" charset="0"/>
                <a:cs typeface="Calibri" panose="020F0502020204030204" pitchFamily="34" charset="0"/>
              </a:rPr>
              <a:t>Какво </a:t>
            </a:r>
            <a:r>
              <a:rPr lang="ru-RU" sz="2000" b="1" u="sng" dirty="0">
                <a:solidFill>
                  <a:schemeClr val="accent1"/>
                </a:solidFill>
                <a:latin typeface="Calibri" panose="020F0502020204030204" pitchFamily="34" charset="0"/>
                <a:cs typeface="Calibri" panose="020F0502020204030204" pitchFamily="34" charset="0"/>
              </a:rPr>
              <a:t>представлява Натура 2000?</a:t>
            </a:r>
            <a:endParaRPr lang="ru-RU" sz="2000" b="1" u="sng" dirty="0" smtClean="0">
              <a:solidFill>
                <a:schemeClr val="accent1"/>
              </a:solidFill>
              <a:latin typeface="Calibri" panose="020F0502020204030204" pitchFamily="34" charset="0"/>
              <a:cs typeface="Calibri" panose="020F0502020204030204" pitchFamily="34" charset="0"/>
            </a:endParaRPr>
          </a:p>
          <a:p>
            <a:pPr algn="l"/>
            <a:r>
              <a:rPr lang="ru-RU" sz="2000" u="sng" dirty="0" smtClean="0">
                <a:solidFill>
                  <a:schemeClr val="tx1"/>
                </a:solidFill>
                <a:latin typeface="Calibri" panose="020F0502020204030204" pitchFamily="34" charset="0"/>
                <a:cs typeface="Calibri" panose="020F0502020204030204" pitchFamily="34" charset="0"/>
              </a:rPr>
              <a:t>•</a:t>
            </a:r>
            <a:r>
              <a:rPr lang="ru-RU" sz="2000" u="sng" dirty="0">
                <a:solidFill>
                  <a:schemeClr val="tx1"/>
                </a:solidFill>
                <a:latin typeface="Calibri" panose="020F0502020204030204" pitchFamily="34" charset="0"/>
                <a:cs typeface="Calibri" panose="020F0502020204030204" pitchFamily="34" charset="0"/>
              </a:rPr>
              <a:t>	</a:t>
            </a:r>
            <a:r>
              <a:rPr lang="ru-RU" sz="2000" u="sng" dirty="0" smtClean="0">
                <a:solidFill>
                  <a:schemeClr val="tx1"/>
                </a:solidFill>
                <a:latin typeface="Calibri" panose="020F0502020204030204" pitchFamily="34" charset="0"/>
                <a:cs typeface="Calibri" panose="020F0502020204030204" pitchFamily="34" charset="0"/>
              </a:rPr>
              <a:t>Какви </a:t>
            </a:r>
            <a:r>
              <a:rPr lang="ru-RU" sz="2000" u="sng" dirty="0">
                <a:solidFill>
                  <a:schemeClr val="tx1"/>
                </a:solidFill>
                <a:latin typeface="Calibri" panose="020F0502020204030204" pitchFamily="34" charset="0"/>
                <a:cs typeface="Calibri" panose="020F0502020204030204" pitchFamily="34" charset="0"/>
              </a:rPr>
              <a:t>са възможностите за финансиране на проекти</a:t>
            </a:r>
            <a:r>
              <a:rPr lang="ru-RU" sz="2000" u="sng" dirty="0" smtClean="0">
                <a:solidFill>
                  <a:schemeClr val="tx1"/>
                </a:solidFill>
                <a:latin typeface="Calibri" panose="020F0502020204030204" pitchFamily="34" charset="0"/>
                <a:cs typeface="Calibri" panose="020F0502020204030204" pitchFamily="34" charset="0"/>
              </a:rPr>
              <a:t>?</a:t>
            </a:r>
          </a:p>
          <a:p>
            <a:pPr algn="l"/>
            <a:r>
              <a:rPr lang="ru-RU" sz="2000" dirty="0">
                <a:solidFill>
                  <a:schemeClr val="tx1"/>
                </a:solidFill>
                <a:latin typeface="Calibri" panose="020F0502020204030204" pitchFamily="34" charset="0"/>
                <a:cs typeface="Calibri" panose="020F0502020204030204" pitchFamily="34" charset="0"/>
              </a:rPr>
              <a:t>Възможен източник на съфинансиране от ЕС са:</a:t>
            </a:r>
          </a:p>
          <a:p>
            <a:pPr marL="285750" indent="-285750" algn="l">
              <a:buFont typeface="Wingdings" panose="05000000000000000000" pitchFamily="2" charset="2"/>
              <a:buChar char="Ø"/>
            </a:pPr>
            <a:r>
              <a:rPr lang="ru-RU" sz="2000" dirty="0" smtClean="0">
                <a:solidFill>
                  <a:schemeClr val="tx1"/>
                </a:solidFill>
                <a:latin typeface="Calibri" panose="020F0502020204030204" pitchFamily="34" charset="0"/>
                <a:cs typeface="Calibri" panose="020F0502020204030204" pitchFamily="34" charset="0"/>
              </a:rPr>
              <a:t>Кохезионен </a:t>
            </a:r>
            <a:r>
              <a:rPr lang="ru-RU" sz="2000" dirty="0">
                <a:solidFill>
                  <a:schemeClr val="tx1"/>
                </a:solidFill>
                <a:latin typeface="Calibri" panose="020F0502020204030204" pitchFamily="34" charset="0"/>
                <a:cs typeface="Calibri" panose="020F0502020204030204" pitchFamily="34" charset="0"/>
              </a:rPr>
              <a:t>фонд</a:t>
            </a:r>
          </a:p>
          <a:p>
            <a:pPr marL="285750" indent="-285750" algn="l">
              <a:buFont typeface="Wingdings" panose="05000000000000000000" pitchFamily="2" charset="2"/>
              <a:buChar char="Ø"/>
            </a:pPr>
            <a:r>
              <a:rPr lang="ru-RU" sz="2000" dirty="0" smtClean="0">
                <a:solidFill>
                  <a:schemeClr val="tx1"/>
                </a:solidFill>
                <a:latin typeface="Calibri" panose="020F0502020204030204" pitchFamily="34" charset="0"/>
                <a:cs typeface="Calibri" panose="020F0502020204030204" pitchFamily="34" charset="0"/>
              </a:rPr>
              <a:t>Европейски </a:t>
            </a:r>
            <a:r>
              <a:rPr lang="ru-RU" sz="2000" dirty="0">
                <a:solidFill>
                  <a:schemeClr val="tx1"/>
                </a:solidFill>
                <a:latin typeface="Calibri" panose="020F0502020204030204" pitchFamily="34" charset="0"/>
                <a:cs typeface="Calibri" panose="020F0502020204030204" pitchFamily="34" charset="0"/>
              </a:rPr>
              <a:t>социален фонд (ЕСФ)</a:t>
            </a:r>
          </a:p>
          <a:p>
            <a:pPr marL="285750" indent="-285750" algn="l">
              <a:buFont typeface="Wingdings" panose="05000000000000000000" pitchFamily="2" charset="2"/>
              <a:buChar char="Ø"/>
            </a:pPr>
            <a:r>
              <a:rPr lang="ru-RU" sz="2000" dirty="0" smtClean="0">
                <a:solidFill>
                  <a:schemeClr val="tx1"/>
                </a:solidFill>
                <a:latin typeface="Calibri" panose="020F0502020204030204" pitchFamily="34" charset="0"/>
                <a:cs typeface="Calibri" panose="020F0502020204030204" pitchFamily="34" charset="0"/>
              </a:rPr>
              <a:t>Европейски </a:t>
            </a:r>
            <a:r>
              <a:rPr lang="ru-RU" sz="2000" dirty="0">
                <a:solidFill>
                  <a:schemeClr val="tx1"/>
                </a:solidFill>
                <a:latin typeface="Calibri" panose="020F0502020204030204" pitchFamily="34" charset="0"/>
                <a:cs typeface="Calibri" panose="020F0502020204030204" pitchFamily="34" charset="0"/>
              </a:rPr>
              <a:t>земеделски фонд за развитие на селските райони (ЕЗФРСР),</a:t>
            </a:r>
          </a:p>
          <a:p>
            <a:pPr marL="285750" indent="-285750" algn="l">
              <a:buFont typeface="Wingdings" panose="05000000000000000000" pitchFamily="2" charset="2"/>
              <a:buChar char="Ø"/>
            </a:pPr>
            <a:r>
              <a:rPr lang="ru-RU" sz="2000" dirty="0" smtClean="0">
                <a:solidFill>
                  <a:schemeClr val="tx1"/>
                </a:solidFill>
                <a:latin typeface="Calibri" panose="020F0502020204030204" pitchFamily="34" charset="0"/>
                <a:cs typeface="Calibri" panose="020F0502020204030204" pitchFamily="34" charset="0"/>
              </a:rPr>
              <a:t>Европейски </a:t>
            </a:r>
            <a:r>
              <a:rPr lang="ru-RU" sz="2000" dirty="0">
                <a:solidFill>
                  <a:schemeClr val="tx1"/>
                </a:solidFill>
                <a:latin typeface="Calibri" panose="020F0502020204030204" pitchFamily="34" charset="0"/>
                <a:cs typeface="Calibri" panose="020F0502020204030204" pitchFamily="34" charset="0"/>
              </a:rPr>
              <a:t>фонд за морско дело и рибарство (ЕФМДР</a:t>
            </a:r>
            <a:r>
              <a:rPr lang="ru-RU" sz="2000" dirty="0" smtClean="0">
                <a:solidFill>
                  <a:schemeClr val="tx1"/>
                </a:solidFill>
                <a:latin typeface="Calibri" panose="020F0502020204030204" pitchFamily="34" charset="0"/>
                <a:cs typeface="Calibri" panose="020F0502020204030204" pitchFamily="34" charset="0"/>
              </a:rPr>
              <a:t>)</a:t>
            </a:r>
          </a:p>
          <a:p>
            <a:pPr marL="285750" indent="-285750" algn="l">
              <a:buFont typeface="Wingdings" panose="05000000000000000000" pitchFamily="2" charset="2"/>
              <a:buChar char="Ø"/>
            </a:pPr>
            <a:r>
              <a:rPr lang="ru-RU" sz="2000" dirty="0" smtClean="0">
                <a:solidFill>
                  <a:schemeClr val="tx1"/>
                </a:solidFill>
                <a:latin typeface="Calibri" panose="020F0502020204030204" pitchFamily="34" charset="0"/>
                <a:cs typeface="Calibri" panose="020F0502020204030204" pitchFamily="34" charset="0"/>
              </a:rPr>
              <a:t>Европейски </a:t>
            </a:r>
            <a:r>
              <a:rPr lang="ru-RU" sz="2000" dirty="0">
                <a:solidFill>
                  <a:schemeClr val="tx1"/>
                </a:solidFill>
                <a:latin typeface="Calibri" panose="020F0502020204030204" pitchFamily="34" charset="0"/>
                <a:cs typeface="Calibri" panose="020F0502020204030204" pitchFamily="34" charset="0"/>
              </a:rPr>
              <a:t>фонд за регионално развитие (ЕФРР)</a:t>
            </a:r>
          </a:p>
        </p:txBody>
      </p:sp>
      <p:sp>
        <p:nvSpPr>
          <p:cNvPr id="4" name="Rectangle 3"/>
          <p:cNvSpPr/>
          <p:nvPr/>
        </p:nvSpPr>
        <p:spPr>
          <a:xfrm>
            <a:off x="530575" y="1002570"/>
            <a:ext cx="9302046" cy="400110"/>
          </a:xfrm>
          <a:prstGeom prst="rect">
            <a:avLst/>
          </a:prstGeom>
        </p:spPr>
        <p:txBody>
          <a:bodyPr wrap="square">
            <a:spAutoFit/>
          </a:bodyPr>
          <a:lstStyle/>
          <a:p>
            <a:r>
              <a:rPr lang="ru-RU" sz="2000" b="1" u="sng" dirty="0">
                <a:latin typeface="Calibri" panose="020F0502020204030204" pitchFamily="34" charset="0"/>
                <a:cs typeface="Calibri" panose="020F0502020204030204" pitchFamily="34" charset="0"/>
              </a:rPr>
              <a:t>ЕКОЛОГИЧНАТА МРЕЖА НАТУРА 2000</a:t>
            </a:r>
            <a:endParaRPr lang="bg-BG" sz="20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68076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409" y="79022"/>
            <a:ext cx="8012379" cy="843763"/>
          </a:xfrm>
        </p:spPr>
        <p:txBody>
          <a:bodyPr/>
          <a:lstStyle/>
          <a:p>
            <a:pPr algn="ctr"/>
            <a:r>
              <a:rPr lang="ru-RU" sz="2400" b="1" dirty="0">
                <a:latin typeface="Calibri" panose="020F0502020204030204" pitchFamily="34" charset="0"/>
                <a:cs typeface="Calibri" panose="020F0502020204030204" pitchFamily="34" charset="0"/>
              </a:rPr>
              <a:t/>
            </a:r>
            <a:br>
              <a:rPr lang="ru-RU" sz="2400" b="1" dirty="0">
                <a:latin typeface="Calibri" panose="020F0502020204030204" pitchFamily="34" charset="0"/>
                <a:cs typeface="Calibri" panose="020F0502020204030204" pitchFamily="34" charset="0"/>
              </a:rPr>
            </a:br>
            <a:r>
              <a:rPr lang="ru-RU" sz="2400" b="1" dirty="0">
                <a:latin typeface="Calibri" panose="020F0502020204030204" pitchFamily="34" charset="0"/>
                <a:cs typeface="Calibri" panose="020F0502020204030204" pitchFamily="34" charset="0"/>
              </a:rPr>
              <a:t>Европейска и национална нормативна рамка в областта на „Натура 2000“ и биоразнообразието</a:t>
            </a:r>
            <a:endParaRPr lang="bg-BG" sz="24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530575" y="1402680"/>
            <a:ext cx="9980094" cy="5375534"/>
          </a:xfrm>
        </p:spPr>
        <p:txBody>
          <a:bodyPr>
            <a:noAutofit/>
          </a:bodyPr>
          <a:lstStyle/>
          <a:p>
            <a:pPr algn="l"/>
            <a:r>
              <a:rPr lang="ru-RU" sz="2000" u="sng" dirty="0" smtClean="0">
                <a:solidFill>
                  <a:schemeClr val="tx1"/>
                </a:solidFill>
                <a:latin typeface="Calibri" panose="020F0502020204030204" pitchFamily="34" charset="0"/>
                <a:cs typeface="Calibri" panose="020F0502020204030204" pitchFamily="34" charset="0"/>
              </a:rPr>
              <a:t>•</a:t>
            </a:r>
            <a:r>
              <a:rPr lang="ru-RU" sz="2000" u="sng" dirty="0">
                <a:solidFill>
                  <a:schemeClr val="tx1"/>
                </a:solidFill>
                <a:latin typeface="Calibri" panose="020F0502020204030204" pitchFamily="34" charset="0"/>
                <a:cs typeface="Calibri" panose="020F0502020204030204" pitchFamily="34" charset="0"/>
              </a:rPr>
              <a:t>	</a:t>
            </a:r>
            <a:r>
              <a:rPr lang="ru-RU" sz="2000" u="sng" dirty="0" smtClean="0">
                <a:solidFill>
                  <a:schemeClr val="tx1"/>
                </a:solidFill>
                <a:latin typeface="Calibri" panose="020F0502020204030204" pitchFamily="34" charset="0"/>
                <a:cs typeface="Calibri" panose="020F0502020204030204" pitchFamily="34" charset="0"/>
              </a:rPr>
              <a:t>Какви </a:t>
            </a:r>
            <a:r>
              <a:rPr lang="ru-RU" sz="2000" u="sng" dirty="0">
                <a:solidFill>
                  <a:schemeClr val="tx1"/>
                </a:solidFill>
                <a:latin typeface="Calibri" panose="020F0502020204030204" pitchFamily="34" charset="0"/>
                <a:cs typeface="Calibri" panose="020F0502020204030204" pitchFamily="34" charset="0"/>
              </a:rPr>
              <a:t>са възможностите за финансиране на проекти</a:t>
            </a:r>
            <a:r>
              <a:rPr lang="ru-RU" sz="2000" u="sng" dirty="0" smtClean="0">
                <a:solidFill>
                  <a:schemeClr val="tx1"/>
                </a:solidFill>
                <a:latin typeface="Calibri" panose="020F0502020204030204" pitchFamily="34" charset="0"/>
                <a:cs typeface="Calibri" panose="020F0502020204030204" pitchFamily="34" charset="0"/>
              </a:rPr>
              <a:t>?</a:t>
            </a:r>
          </a:p>
          <a:p>
            <a:pPr algn="l"/>
            <a:r>
              <a:rPr lang="ru-RU" dirty="0">
                <a:solidFill>
                  <a:schemeClr val="tx1"/>
                </a:solidFill>
                <a:latin typeface="Calibri" panose="020F0502020204030204" pitchFamily="34" charset="0"/>
                <a:cs typeface="Calibri" panose="020F0502020204030204" pitchFamily="34" charset="0"/>
              </a:rPr>
              <a:t>Програма околна среда 2021 – 2027 г. </a:t>
            </a:r>
            <a:endParaRPr lang="ru-RU" dirty="0" smtClean="0">
              <a:solidFill>
                <a:schemeClr val="tx1"/>
              </a:solidFill>
              <a:latin typeface="Calibri" panose="020F0502020204030204" pitchFamily="34" charset="0"/>
              <a:cs typeface="Calibri" panose="020F0502020204030204" pitchFamily="34" charset="0"/>
            </a:endParaRPr>
          </a:p>
          <a:p>
            <a:pPr algn="l"/>
            <a:r>
              <a:rPr lang="ru-RU" dirty="0" smtClean="0">
                <a:solidFill>
                  <a:schemeClr val="tx1"/>
                </a:solidFill>
                <a:latin typeface="Calibri" panose="020F0502020204030204" pitchFamily="34" charset="0"/>
                <a:cs typeface="Calibri" panose="020F0502020204030204" pitchFamily="34" charset="0"/>
              </a:rPr>
              <a:t>ПОС 2021-2027 г.  идентифицира пет основни области („Води“, „Отпадъци“, Доклад за екологична оценка на проект на Програма „Околна среда“ 2021-2027 г. „Биологично разнообразие“, „Риск и изменение на климата“ и „Въздух“).</a:t>
            </a:r>
          </a:p>
          <a:p>
            <a:pPr algn="l"/>
            <a:r>
              <a:rPr lang="ru-RU" sz="1600" dirty="0" smtClean="0">
                <a:solidFill>
                  <a:schemeClr val="tx1"/>
                </a:solidFill>
                <a:latin typeface="Calibri" panose="020F0502020204030204" pitchFamily="34" charset="0"/>
                <a:cs typeface="Calibri" panose="020F0502020204030204" pitchFamily="34" charset="0"/>
              </a:rPr>
              <a:t>По приоритет 3 Биологично разнообразие са допустими мерки за изпълнение на  ангажиментите на страната, произтичащи от европейското природозащитно законодателство, описани в стратегически и планови документи на европейско и национално ниво:</a:t>
            </a:r>
          </a:p>
          <a:p>
            <a:pPr marL="285750" indent="-285750" algn="l">
              <a:buFont typeface="Wingdings" panose="05000000000000000000" pitchFamily="2" charset="2"/>
              <a:buChar char="ü"/>
            </a:pPr>
            <a:r>
              <a:rPr lang="ru-RU" sz="1600" dirty="0" smtClean="0">
                <a:solidFill>
                  <a:schemeClr val="tx1"/>
                </a:solidFill>
                <a:latin typeface="Calibri" panose="020F0502020204030204" pitchFamily="34" charset="0"/>
                <a:cs typeface="Calibri" panose="020F0502020204030204" pitchFamily="34" charset="0"/>
              </a:rPr>
              <a:t>Мерки</a:t>
            </a:r>
            <a:r>
              <a:rPr lang="ru-RU" sz="1600" dirty="0">
                <a:solidFill>
                  <a:schemeClr val="tx1"/>
                </a:solidFill>
                <a:latin typeface="Calibri" panose="020F0502020204030204" pitchFamily="34" charset="0"/>
                <a:cs typeface="Calibri" panose="020F0502020204030204" pitchFamily="34" charset="0"/>
              </a:rPr>
              <a:t>, свързани с развитие на мрежата Натура </a:t>
            </a:r>
            <a:r>
              <a:rPr lang="ru-RU" sz="1600" dirty="0" smtClean="0">
                <a:solidFill>
                  <a:schemeClr val="tx1"/>
                </a:solidFill>
                <a:latin typeface="Calibri" panose="020F0502020204030204" pitchFamily="34" charset="0"/>
                <a:cs typeface="Calibri" panose="020F0502020204030204" pitchFamily="34" charset="0"/>
              </a:rPr>
              <a:t>2000</a:t>
            </a:r>
          </a:p>
          <a:p>
            <a:pPr marL="285750" indent="-285750" algn="l">
              <a:buFont typeface="Wingdings" panose="05000000000000000000" pitchFamily="2" charset="2"/>
              <a:buChar char="ü"/>
            </a:pPr>
            <a:r>
              <a:rPr lang="ru-RU" sz="1600" dirty="0" smtClean="0">
                <a:solidFill>
                  <a:schemeClr val="tx1"/>
                </a:solidFill>
                <a:latin typeface="Calibri" panose="020F0502020204030204" pitchFamily="34" charset="0"/>
                <a:cs typeface="Calibri" panose="020F0502020204030204" pitchFamily="34" charset="0"/>
              </a:rPr>
              <a:t>Мерки</a:t>
            </a:r>
            <a:r>
              <a:rPr lang="ru-RU" sz="1600" dirty="0">
                <a:solidFill>
                  <a:schemeClr val="tx1"/>
                </a:solidFill>
                <a:latin typeface="Calibri" panose="020F0502020204030204" pitchFamily="34" charset="0"/>
                <a:cs typeface="Calibri" panose="020F0502020204030204" pitchFamily="34" charset="0"/>
              </a:rPr>
              <a:t>, насочени към подобряване природозащитното състояние на природни местообитания и видове (вкл. птици, риби, прилепи, влечуги, васкуларни растения, както и типове природни местообитания – крайбрежни, скали, дюни, сладководни, храстовидни и др.), предмет на опазване в мрежата Натура </a:t>
            </a:r>
            <a:r>
              <a:rPr lang="ru-RU" sz="1600" dirty="0" smtClean="0">
                <a:solidFill>
                  <a:schemeClr val="tx1"/>
                </a:solidFill>
                <a:latin typeface="Calibri" panose="020F0502020204030204" pitchFamily="34" charset="0"/>
                <a:cs typeface="Calibri" panose="020F0502020204030204" pitchFamily="34" charset="0"/>
              </a:rPr>
              <a:t>2000</a:t>
            </a:r>
          </a:p>
          <a:p>
            <a:pPr marL="285750" indent="-285750" algn="l">
              <a:buFont typeface="Wingdings" panose="05000000000000000000" pitchFamily="2" charset="2"/>
              <a:buChar char="ü"/>
            </a:pPr>
            <a:r>
              <a:rPr lang="ru-RU" sz="1600" dirty="0" smtClean="0">
                <a:solidFill>
                  <a:schemeClr val="tx1"/>
                </a:solidFill>
                <a:latin typeface="Calibri" panose="020F0502020204030204" pitchFamily="34" charset="0"/>
                <a:cs typeface="Calibri" panose="020F0502020204030204" pitchFamily="34" charset="0"/>
              </a:rPr>
              <a:t>Мерки </a:t>
            </a:r>
            <a:r>
              <a:rPr lang="ru-RU" sz="1600" dirty="0">
                <a:solidFill>
                  <a:schemeClr val="tx1"/>
                </a:solidFill>
                <a:latin typeface="Calibri" panose="020F0502020204030204" pitchFamily="34" charset="0"/>
                <a:cs typeface="Calibri" panose="020F0502020204030204" pitchFamily="34" charset="0"/>
              </a:rPr>
              <a:t>за опазване/възстановяване на екосистемите и присъщото им биологичното разнообразие извън Натура 2000 – изпълнение на мерки от Стратегия за биологичното разнообразие в Република България и Национален план за опазване и устойчиво ползване на биологичното разнообразие и генетичните ресурси 2020 – 2024 г., мерки от планове за управление на защитени територии и планове за действие за видове</a:t>
            </a:r>
            <a:r>
              <a:rPr lang="ru-RU" sz="1600" dirty="0" smtClean="0">
                <a:solidFill>
                  <a:schemeClr val="tx1"/>
                </a:solidFill>
                <a:latin typeface="Calibri" panose="020F0502020204030204" pitchFamily="34" charset="0"/>
                <a:cs typeface="Calibri" panose="020F0502020204030204" pitchFamily="34" charset="0"/>
              </a:rPr>
              <a:t>.</a:t>
            </a:r>
          </a:p>
          <a:p>
            <a:pPr algn="l"/>
            <a:r>
              <a:rPr lang="ru-RU" sz="1600" b="1" u="sng" dirty="0">
                <a:solidFill>
                  <a:schemeClr val="tx1"/>
                </a:solidFill>
                <a:latin typeface="Calibri" panose="020F0502020204030204" pitchFamily="34" charset="0"/>
                <a:cs typeface="Calibri" panose="020F0502020204030204" pitchFamily="34" charset="0"/>
              </a:rPr>
              <a:t>За приоритет 3 Биологично разнообразие са предвидени средства в размер на 97 060 540 евро.</a:t>
            </a:r>
          </a:p>
        </p:txBody>
      </p:sp>
      <p:sp>
        <p:nvSpPr>
          <p:cNvPr id="4" name="Rectangle 3"/>
          <p:cNvSpPr/>
          <p:nvPr/>
        </p:nvSpPr>
        <p:spPr>
          <a:xfrm>
            <a:off x="530575" y="1002570"/>
            <a:ext cx="9302046" cy="400110"/>
          </a:xfrm>
          <a:prstGeom prst="rect">
            <a:avLst/>
          </a:prstGeom>
        </p:spPr>
        <p:txBody>
          <a:bodyPr wrap="square">
            <a:spAutoFit/>
          </a:bodyPr>
          <a:lstStyle/>
          <a:p>
            <a:r>
              <a:rPr lang="ru-RU" sz="2000" b="1" u="sng" dirty="0">
                <a:latin typeface="Calibri" panose="020F0502020204030204" pitchFamily="34" charset="0"/>
                <a:cs typeface="Calibri" panose="020F0502020204030204" pitchFamily="34" charset="0"/>
              </a:rPr>
              <a:t>ЕКОЛОГИЧНАТА МРЕЖА НАТУРА 2000</a:t>
            </a:r>
            <a:endParaRPr lang="bg-BG" sz="20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0710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5333" y="135467"/>
            <a:ext cx="8012379" cy="843763"/>
          </a:xfrm>
        </p:spPr>
        <p:txBody>
          <a:bodyPr/>
          <a:lstStyle/>
          <a:p>
            <a:pPr algn="ctr"/>
            <a:r>
              <a:rPr lang="ru-RU" sz="2400" b="1" dirty="0">
                <a:latin typeface="Calibri" panose="020F0502020204030204" pitchFamily="34" charset="0"/>
                <a:cs typeface="Calibri" panose="020F0502020204030204" pitchFamily="34" charset="0"/>
              </a:rPr>
              <a:t/>
            </a:r>
            <a:br>
              <a:rPr lang="ru-RU" sz="2400" b="1" dirty="0">
                <a:latin typeface="Calibri" panose="020F0502020204030204" pitchFamily="34" charset="0"/>
                <a:cs typeface="Calibri" panose="020F0502020204030204" pitchFamily="34" charset="0"/>
              </a:rPr>
            </a:br>
            <a:r>
              <a:rPr lang="ru-RU" sz="2400" b="1" dirty="0">
                <a:latin typeface="Calibri" panose="020F0502020204030204" pitchFamily="34" charset="0"/>
                <a:cs typeface="Calibri" panose="020F0502020204030204" pitchFamily="34" charset="0"/>
              </a:rPr>
              <a:t>Европейска и национална нормативна рамка в областта на „Натура 2000“ и биоразнообразието</a:t>
            </a:r>
            <a:endParaRPr lang="bg-BG" sz="24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530576" y="1806222"/>
            <a:ext cx="8997243" cy="4741335"/>
          </a:xfrm>
        </p:spPr>
        <p:txBody>
          <a:bodyPr>
            <a:normAutofit fontScale="85000" lnSpcReduction="20000"/>
          </a:bodyPr>
          <a:lstStyle/>
          <a:p>
            <a:pPr marL="342900" indent="-342900" algn="l">
              <a:buFont typeface="Wingdings" panose="05000000000000000000" pitchFamily="2" charset="2"/>
              <a:buChar char="Ø"/>
            </a:pPr>
            <a:r>
              <a:rPr lang="ru-RU" sz="2200" dirty="0">
                <a:solidFill>
                  <a:schemeClr val="tx1"/>
                </a:solidFill>
                <a:latin typeface="Calibri" panose="020F0502020204030204" pitchFamily="34" charset="0"/>
                <a:cs typeface="Calibri" panose="020F0502020204030204" pitchFamily="34" charset="0"/>
              </a:rPr>
              <a:t>Биологично разнообразие или биоразнообразие е термин, определящ разнообразието на живота на Земята и различните модели, формирани от него. Биоразнообразието, което виждаме днес е резултат от милиарди години еволюция. То формира паяжината на живота, неотменна част от която сме ние и от която напълно зависим</a:t>
            </a:r>
            <a:r>
              <a:rPr lang="ru-RU" sz="2200" dirty="0" smtClean="0">
                <a:solidFill>
                  <a:schemeClr val="tx1"/>
                </a:solidFill>
                <a:latin typeface="Calibri" panose="020F0502020204030204" pitchFamily="34" charset="0"/>
                <a:cs typeface="Calibri" panose="020F0502020204030204" pitchFamily="34" charset="0"/>
              </a:rPr>
              <a:t>.</a:t>
            </a:r>
          </a:p>
          <a:p>
            <a:pPr marL="342900" indent="-342900" algn="l">
              <a:buFont typeface="Wingdings" panose="05000000000000000000" pitchFamily="2" charset="2"/>
              <a:buChar char="Ø"/>
            </a:pPr>
            <a:r>
              <a:rPr lang="ru-RU" sz="2200" dirty="0">
                <a:solidFill>
                  <a:schemeClr val="tx1"/>
                </a:solidFill>
                <a:latin typeface="Calibri" panose="020F0502020204030204" pitchFamily="34" charset="0"/>
                <a:cs typeface="Calibri" panose="020F0502020204030204" pitchFamily="34" charset="0"/>
              </a:rPr>
              <a:t>Това което е направило Земята уникално обитаемо място за хората, е комбинацията от форми на живота, тяхното взаимодействие едни с други или с останалата част от околната им среда. Биоразнообразието ни предлага и големия брой продукти и нематериални блага, които поддържат живота ни.</a:t>
            </a:r>
          </a:p>
          <a:p>
            <a:pPr algn="l"/>
            <a:r>
              <a:rPr lang="ru-RU" sz="2400" b="1" u="sng" dirty="0" smtClean="0">
                <a:solidFill>
                  <a:schemeClr val="tx1"/>
                </a:solidFill>
                <a:latin typeface="Calibri" panose="020F0502020204030204" pitchFamily="34" charset="0"/>
                <a:cs typeface="Calibri" panose="020F0502020204030204" pitchFamily="34" charset="0"/>
              </a:rPr>
              <a:t>КОЛКО БИОЛОГИЧНИ ВИДА СЪЩЕСТВУВАТ?</a:t>
            </a:r>
          </a:p>
          <a:p>
            <a:pPr marL="342900" indent="-342900" algn="l">
              <a:buFont typeface="Wingdings" panose="05000000000000000000" pitchFamily="2" charset="2"/>
              <a:buChar char="Ø"/>
            </a:pPr>
            <a:r>
              <a:rPr lang="ru-RU" sz="2200" dirty="0">
                <a:solidFill>
                  <a:schemeClr val="tx1"/>
                </a:solidFill>
                <a:latin typeface="Calibri" panose="020F0502020204030204" pitchFamily="34" charset="0"/>
                <a:cs typeface="Calibri" panose="020F0502020204030204" pitchFamily="34" charset="0"/>
              </a:rPr>
              <a:t>Колкото и да е изненадващо, учените имат по-добро разбиране за това колко звезди има в галактиката, отколкото за това колко вида има на Земята. Оценките на световното видово разнообразие варират от 2 милиона до 100 милиона вида, с най-вероятно приближение от около почти 10 милиона, а само 1.4 милиона всъщност са наименувани. Тези проблеми произтичат от границите на съвременното познание за видово разнообразие и се подхранват от липсата на централизирана база данни или списък на видовете в света.</a:t>
            </a:r>
            <a:endParaRPr lang="ru-RU" sz="2200" dirty="0">
              <a:solidFill>
                <a:schemeClr val="tx1"/>
              </a:solidFill>
              <a:latin typeface="Calibri" panose="020F0502020204030204" pitchFamily="34" charset="0"/>
              <a:cs typeface="Calibri" panose="020F0502020204030204" pitchFamily="34" charset="0"/>
            </a:endParaRPr>
          </a:p>
        </p:txBody>
      </p:sp>
      <p:sp>
        <p:nvSpPr>
          <p:cNvPr id="4" name="Rectangle 3"/>
          <p:cNvSpPr/>
          <p:nvPr/>
        </p:nvSpPr>
        <p:spPr>
          <a:xfrm>
            <a:off x="530576" y="1278424"/>
            <a:ext cx="8997243" cy="400110"/>
          </a:xfrm>
          <a:prstGeom prst="rect">
            <a:avLst/>
          </a:prstGeom>
        </p:spPr>
        <p:txBody>
          <a:bodyPr wrap="square">
            <a:spAutoFit/>
          </a:bodyPr>
          <a:lstStyle/>
          <a:p>
            <a:r>
              <a:rPr lang="bg-BG" sz="2000" b="1" u="sng" dirty="0" smtClean="0">
                <a:latin typeface="Calibri" panose="020F0502020204030204" pitchFamily="34" charset="0"/>
                <a:cs typeface="Calibri" panose="020F0502020204030204" pitchFamily="34" charset="0"/>
              </a:rPr>
              <a:t>КАКВО Е БИОРАЗНООБРАЗИЕ?</a:t>
            </a:r>
            <a:endParaRPr lang="bg-BG" sz="20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42075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409" y="79022"/>
            <a:ext cx="8012379" cy="843763"/>
          </a:xfrm>
        </p:spPr>
        <p:txBody>
          <a:bodyPr/>
          <a:lstStyle/>
          <a:p>
            <a:pPr algn="ctr"/>
            <a:r>
              <a:rPr lang="ru-RU" sz="2400" b="1" dirty="0">
                <a:latin typeface="Calibri" panose="020F0502020204030204" pitchFamily="34" charset="0"/>
                <a:cs typeface="Calibri" panose="020F0502020204030204" pitchFamily="34" charset="0"/>
              </a:rPr>
              <a:t/>
            </a:r>
            <a:br>
              <a:rPr lang="ru-RU" sz="2400" b="1" dirty="0">
                <a:latin typeface="Calibri" panose="020F0502020204030204" pitchFamily="34" charset="0"/>
                <a:cs typeface="Calibri" panose="020F0502020204030204" pitchFamily="34" charset="0"/>
              </a:rPr>
            </a:br>
            <a:r>
              <a:rPr lang="ru-RU" sz="2400" b="1" dirty="0">
                <a:latin typeface="Calibri" panose="020F0502020204030204" pitchFamily="34" charset="0"/>
                <a:cs typeface="Calibri" panose="020F0502020204030204" pitchFamily="34" charset="0"/>
              </a:rPr>
              <a:t>Европейска и национална нормативна рамка в областта на „Натура 2000“ и биоразнообразието</a:t>
            </a:r>
            <a:endParaRPr lang="bg-BG" sz="24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530575" y="1402680"/>
            <a:ext cx="9980094" cy="5375534"/>
          </a:xfrm>
        </p:spPr>
        <p:txBody>
          <a:bodyPr>
            <a:noAutofit/>
          </a:bodyPr>
          <a:lstStyle/>
          <a:p>
            <a:pPr algn="l"/>
            <a:endParaRPr lang="ru-RU" sz="2000" b="1" u="sng" dirty="0" smtClean="0">
              <a:solidFill>
                <a:schemeClr val="accent1"/>
              </a:solidFill>
              <a:latin typeface="Calibri" panose="020F0502020204030204" pitchFamily="34" charset="0"/>
              <a:cs typeface="Calibri" panose="020F0502020204030204" pitchFamily="34" charset="0"/>
            </a:endParaRPr>
          </a:p>
          <a:p>
            <a:pPr algn="l"/>
            <a:r>
              <a:rPr lang="ru-RU" sz="2000" b="1" u="sng" dirty="0" smtClean="0">
                <a:solidFill>
                  <a:schemeClr val="accent1"/>
                </a:solidFill>
                <a:latin typeface="Calibri" panose="020F0502020204030204" pitchFamily="34" charset="0"/>
                <a:cs typeface="Calibri" panose="020F0502020204030204" pitchFamily="34" charset="0"/>
              </a:rPr>
              <a:t>По </a:t>
            </a:r>
            <a:r>
              <a:rPr lang="ru-RU" sz="2000" b="1" u="sng" dirty="0">
                <a:solidFill>
                  <a:schemeClr val="accent1"/>
                </a:solidFill>
                <a:latin typeface="Calibri" panose="020F0502020204030204" pitchFamily="34" charset="0"/>
                <a:cs typeface="Calibri" panose="020F0502020204030204" pitchFamily="34" charset="0"/>
              </a:rPr>
              <a:t>Закона за опазване на околната среда </a:t>
            </a:r>
            <a:endParaRPr lang="ru-RU" sz="2000" b="1" u="sng" dirty="0" smtClean="0">
              <a:solidFill>
                <a:schemeClr val="accent1"/>
              </a:solidFill>
              <a:latin typeface="Calibri" panose="020F0502020204030204" pitchFamily="34" charset="0"/>
              <a:cs typeface="Calibri" panose="020F0502020204030204" pitchFamily="34" charset="0"/>
            </a:endParaRPr>
          </a:p>
          <a:p>
            <a:pPr algn="l"/>
            <a:r>
              <a:rPr lang="ru-RU" dirty="0" smtClean="0">
                <a:solidFill>
                  <a:schemeClr val="tx1"/>
                </a:solidFill>
                <a:latin typeface="Calibri" panose="020F0502020204030204" pitchFamily="34" charset="0"/>
                <a:cs typeface="Calibri" panose="020F0502020204030204" pitchFamily="34" charset="0"/>
              </a:rPr>
              <a:t>Чл</a:t>
            </a:r>
            <a:r>
              <a:rPr lang="ru-RU" dirty="0">
                <a:solidFill>
                  <a:schemeClr val="tx1"/>
                </a:solidFill>
                <a:latin typeface="Calibri" panose="020F0502020204030204" pitchFamily="34" charset="0"/>
                <a:cs typeface="Calibri" panose="020F0502020204030204" pitchFamily="34" charset="0"/>
              </a:rPr>
              <a:t>. 15, ал. 1 – Кметовете на </a:t>
            </a:r>
            <a:r>
              <a:rPr lang="ru-RU" dirty="0" smtClean="0">
                <a:solidFill>
                  <a:schemeClr val="tx1"/>
                </a:solidFill>
                <a:latin typeface="Calibri" panose="020F0502020204030204" pitchFamily="34" charset="0"/>
                <a:cs typeface="Calibri" panose="020F0502020204030204" pitchFamily="34" charset="0"/>
              </a:rPr>
              <a:t>общини:</a:t>
            </a:r>
            <a:endParaRPr lang="ru-RU" dirty="0">
              <a:solidFill>
                <a:schemeClr val="tx1"/>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
            </a:pPr>
            <a:r>
              <a:rPr lang="ru-RU" dirty="0" smtClean="0">
                <a:solidFill>
                  <a:schemeClr val="tx1"/>
                </a:solidFill>
                <a:latin typeface="Calibri" panose="020F0502020204030204" pitchFamily="34" charset="0"/>
                <a:cs typeface="Calibri" panose="020F0502020204030204" pitchFamily="34" charset="0"/>
              </a:rPr>
              <a:t>организират </a:t>
            </a:r>
            <a:r>
              <a:rPr lang="ru-RU" dirty="0">
                <a:solidFill>
                  <a:schemeClr val="tx1"/>
                </a:solidFill>
                <a:latin typeface="Calibri" panose="020F0502020204030204" pitchFamily="34" charset="0"/>
                <a:cs typeface="Calibri" panose="020F0502020204030204" pitchFamily="34" charset="0"/>
              </a:rPr>
              <a:t>и контролират чистотата, поддържането, опазването и разширяването на селищните зелени системи в населените места и крайселищните територии, както и опазването на биологичното разнообразие, на ландшафта и на природното и културното наследство в тях;</a:t>
            </a:r>
          </a:p>
          <a:p>
            <a:pPr marL="285750" indent="-285750" algn="l">
              <a:buFont typeface="Wingdings" panose="05000000000000000000" pitchFamily="2" charset="2"/>
              <a:buChar char="§"/>
            </a:pPr>
            <a:r>
              <a:rPr lang="ru-RU" dirty="0">
                <a:solidFill>
                  <a:schemeClr val="tx1"/>
                </a:solidFill>
                <a:latin typeface="Calibri" panose="020F0502020204030204" pitchFamily="34" charset="0"/>
                <a:cs typeface="Calibri" panose="020F0502020204030204" pitchFamily="34" charset="0"/>
              </a:rPr>
              <a:t>определят длъжностните лица, които могат да съставят актове за установяване на административните нарушения по този закон;</a:t>
            </a:r>
          </a:p>
          <a:p>
            <a:pPr marL="285750" indent="-285750" algn="l">
              <a:buFont typeface="Wingdings" panose="05000000000000000000" pitchFamily="2" charset="2"/>
              <a:buChar char="§"/>
            </a:pPr>
            <a:r>
              <a:rPr lang="ru-RU" dirty="0">
                <a:solidFill>
                  <a:schemeClr val="tx1"/>
                </a:solidFill>
                <a:latin typeface="Calibri" panose="020F0502020204030204" pitchFamily="34" charset="0"/>
                <a:cs typeface="Calibri" panose="020F0502020204030204" pitchFamily="34" charset="0"/>
              </a:rPr>
              <a:t>осъществяват правомощията си по специалните закони в областта на околната среда;</a:t>
            </a:r>
          </a:p>
          <a:p>
            <a:pPr marL="285750" indent="-285750" algn="l">
              <a:buFont typeface="Wingdings" panose="05000000000000000000" pitchFamily="2" charset="2"/>
              <a:buChar char="§"/>
            </a:pPr>
            <a:r>
              <a:rPr lang="ru-RU" dirty="0">
                <a:solidFill>
                  <a:schemeClr val="tx1"/>
                </a:solidFill>
                <a:latin typeface="Calibri" panose="020F0502020204030204" pitchFamily="34" charset="0"/>
                <a:cs typeface="Calibri" panose="020F0502020204030204" pitchFamily="34" charset="0"/>
              </a:rPr>
              <a:t> определят лицата в общинската администрация, притежаващи необходимата професионална квалификация за осъществяване на дейностите по управление на околната среда.</a:t>
            </a:r>
          </a:p>
          <a:p>
            <a:pPr algn="l"/>
            <a:endParaRPr lang="ru-RU" sz="2000" b="1" u="sng" dirty="0" smtClean="0">
              <a:solidFill>
                <a:schemeClr val="accent1"/>
              </a:solidFill>
              <a:latin typeface="Calibri" panose="020F0502020204030204" pitchFamily="34" charset="0"/>
              <a:cs typeface="Calibri" panose="020F0502020204030204" pitchFamily="34" charset="0"/>
            </a:endParaRPr>
          </a:p>
        </p:txBody>
      </p:sp>
      <p:sp>
        <p:nvSpPr>
          <p:cNvPr id="4" name="Rectangle 3"/>
          <p:cNvSpPr/>
          <p:nvPr/>
        </p:nvSpPr>
        <p:spPr>
          <a:xfrm>
            <a:off x="530575" y="1002570"/>
            <a:ext cx="9302046" cy="400110"/>
          </a:xfrm>
          <a:prstGeom prst="rect">
            <a:avLst/>
          </a:prstGeom>
        </p:spPr>
        <p:txBody>
          <a:bodyPr wrap="square">
            <a:spAutoFit/>
          </a:bodyPr>
          <a:lstStyle/>
          <a:p>
            <a:r>
              <a:rPr lang="ru-RU" sz="2000" b="1" u="sng" dirty="0">
                <a:latin typeface="Calibri" panose="020F0502020204030204" pitchFamily="34" charset="0"/>
                <a:cs typeface="Calibri" panose="020F0502020204030204" pitchFamily="34" charset="0"/>
              </a:rPr>
              <a:t>Правомощия на общините в областта на „Натура 2000“ и биоразнообразието</a:t>
            </a:r>
            <a:endParaRPr lang="bg-BG" sz="20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20418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409" y="79022"/>
            <a:ext cx="8012379" cy="843763"/>
          </a:xfrm>
        </p:spPr>
        <p:txBody>
          <a:bodyPr/>
          <a:lstStyle/>
          <a:p>
            <a:pPr algn="ctr"/>
            <a:r>
              <a:rPr lang="ru-RU" sz="2400" b="1" dirty="0">
                <a:latin typeface="Calibri" panose="020F0502020204030204" pitchFamily="34" charset="0"/>
                <a:cs typeface="Calibri" panose="020F0502020204030204" pitchFamily="34" charset="0"/>
              </a:rPr>
              <a:t/>
            </a:r>
            <a:br>
              <a:rPr lang="ru-RU" sz="2400" b="1" dirty="0">
                <a:latin typeface="Calibri" panose="020F0502020204030204" pitchFamily="34" charset="0"/>
                <a:cs typeface="Calibri" panose="020F0502020204030204" pitchFamily="34" charset="0"/>
              </a:rPr>
            </a:br>
            <a:r>
              <a:rPr lang="ru-RU" sz="2400" b="1" dirty="0">
                <a:latin typeface="Calibri" panose="020F0502020204030204" pitchFamily="34" charset="0"/>
                <a:cs typeface="Calibri" panose="020F0502020204030204" pitchFamily="34" charset="0"/>
              </a:rPr>
              <a:t>Европейска и национална нормативна рамка в областта на „Натура 2000“ и биоразнообразието</a:t>
            </a:r>
            <a:endParaRPr lang="bg-BG" sz="24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530575" y="1402680"/>
            <a:ext cx="9980094" cy="5375534"/>
          </a:xfrm>
        </p:spPr>
        <p:txBody>
          <a:bodyPr>
            <a:noAutofit/>
          </a:bodyPr>
          <a:lstStyle/>
          <a:p>
            <a:pPr algn="l"/>
            <a:endParaRPr lang="ru-RU" sz="2000" b="1" u="sng" dirty="0" smtClean="0">
              <a:solidFill>
                <a:schemeClr val="accent1"/>
              </a:solidFill>
              <a:latin typeface="Calibri" panose="020F0502020204030204" pitchFamily="34" charset="0"/>
              <a:cs typeface="Calibri" panose="020F0502020204030204" pitchFamily="34" charset="0"/>
            </a:endParaRPr>
          </a:p>
          <a:p>
            <a:pPr algn="l"/>
            <a:r>
              <a:rPr lang="ru-RU" sz="2000" b="1" u="sng" dirty="0" smtClean="0">
                <a:solidFill>
                  <a:schemeClr val="accent1"/>
                </a:solidFill>
                <a:latin typeface="Calibri" panose="020F0502020204030204" pitchFamily="34" charset="0"/>
                <a:cs typeface="Calibri" panose="020F0502020204030204" pitchFamily="34" charset="0"/>
              </a:rPr>
              <a:t>По </a:t>
            </a:r>
            <a:r>
              <a:rPr lang="ru-RU" sz="2000" b="1" u="sng" dirty="0">
                <a:solidFill>
                  <a:schemeClr val="accent1"/>
                </a:solidFill>
                <a:latin typeface="Calibri" panose="020F0502020204030204" pitchFamily="34" charset="0"/>
                <a:cs typeface="Calibri" panose="020F0502020204030204" pitchFamily="34" charset="0"/>
              </a:rPr>
              <a:t>Закона за опазване на околната среда </a:t>
            </a:r>
            <a:endParaRPr lang="ru-RU" sz="2000" b="1" u="sng" dirty="0" smtClean="0">
              <a:solidFill>
                <a:schemeClr val="accent1"/>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
            </a:pPr>
            <a:r>
              <a:rPr lang="ru-RU" dirty="0" smtClean="0">
                <a:solidFill>
                  <a:schemeClr val="tx1"/>
                </a:solidFill>
                <a:latin typeface="Calibri" panose="020F0502020204030204" pitchFamily="34" charset="0"/>
                <a:cs typeface="Calibri" panose="020F0502020204030204" pitchFamily="34" charset="0"/>
              </a:rPr>
              <a:t>Чл</a:t>
            </a:r>
            <a:r>
              <a:rPr lang="ru-RU" dirty="0">
                <a:solidFill>
                  <a:schemeClr val="tx1"/>
                </a:solidFill>
                <a:latin typeface="Calibri" panose="020F0502020204030204" pitchFamily="34" charset="0"/>
                <a:cs typeface="Calibri" panose="020F0502020204030204" pitchFamily="34" charset="0"/>
              </a:rPr>
              <a:t>. 79, ал. 1 – Кметовете на общини разработват програми за опазване на околната среда за съответната община в съответствие с указания на Министъра на ОСВ. Програмите за опазване на околната среда задължително включват Раздел лечебни растения. </a:t>
            </a:r>
          </a:p>
          <a:p>
            <a:pPr marL="285750" indent="-285750" algn="l">
              <a:buFont typeface="Wingdings" panose="05000000000000000000" pitchFamily="2" charset="2"/>
              <a:buChar char="§"/>
            </a:pPr>
            <a:r>
              <a:rPr lang="ru-RU" dirty="0">
                <a:solidFill>
                  <a:schemeClr val="tx1"/>
                </a:solidFill>
                <a:latin typeface="Calibri" panose="020F0502020204030204" pitchFamily="34" charset="0"/>
                <a:cs typeface="Calibri" panose="020F0502020204030204" pitchFamily="34" charset="0"/>
              </a:rPr>
              <a:t>Чл. 79, ал. 2 – програмите по ал. 1 обхващат период на изпълнение не по-малък от 3 години.</a:t>
            </a:r>
          </a:p>
          <a:p>
            <a:pPr marL="285750" indent="-285750" algn="l">
              <a:buFont typeface="Wingdings" panose="05000000000000000000" pitchFamily="2" charset="2"/>
              <a:buChar char="§"/>
            </a:pPr>
            <a:r>
              <a:rPr lang="ru-RU" dirty="0">
                <a:solidFill>
                  <a:schemeClr val="tx1"/>
                </a:solidFill>
                <a:latin typeface="Calibri" panose="020F0502020204030204" pitchFamily="34" charset="0"/>
                <a:cs typeface="Calibri" panose="020F0502020204030204" pitchFamily="34" charset="0"/>
              </a:rPr>
              <a:t>Чл. 79, ал. 4 – програмите се приемат от Общ. съвети, които контролират изпълнението им.</a:t>
            </a:r>
          </a:p>
          <a:p>
            <a:pPr marL="285750" indent="-285750" algn="l">
              <a:buFont typeface="Wingdings" panose="05000000000000000000" pitchFamily="2" charset="2"/>
              <a:buChar char="§"/>
            </a:pPr>
            <a:r>
              <a:rPr lang="ru-RU" dirty="0">
                <a:solidFill>
                  <a:schemeClr val="tx1"/>
                </a:solidFill>
                <a:latin typeface="Calibri" panose="020F0502020204030204" pitchFamily="34" charset="0"/>
                <a:cs typeface="Calibri" panose="020F0502020204030204" pitchFamily="34" charset="0"/>
              </a:rPr>
              <a:t>Чл. 79, ал. 5 – кметът на общината внася ежегодно в общинския съвет отчет за изпълнението на програмите за околната среда, а при необходимост и  предложения за нейното допълване и актуализиране.</a:t>
            </a:r>
          </a:p>
          <a:p>
            <a:pPr marL="285750" indent="-285750" algn="l">
              <a:buFont typeface="Wingdings" panose="05000000000000000000" pitchFamily="2" charset="2"/>
              <a:buChar char="§"/>
            </a:pPr>
            <a:r>
              <a:rPr lang="ru-RU" dirty="0">
                <a:solidFill>
                  <a:schemeClr val="tx1"/>
                </a:solidFill>
                <a:latin typeface="Calibri" panose="020F0502020204030204" pitchFamily="34" charset="0"/>
                <a:cs typeface="Calibri" panose="020F0502020204030204" pitchFamily="34" charset="0"/>
              </a:rPr>
              <a:t>Чл. 79, ал. 6 – Отчетите по ал. 5 се представят за информация в РИОСВ.</a:t>
            </a:r>
          </a:p>
          <a:p>
            <a:pPr marL="285750" indent="-285750" algn="l">
              <a:buFont typeface="Wingdings" panose="05000000000000000000" pitchFamily="2" charset="2"/>
              <a:buChar char="§"/>
            </a:pPr>
            <a:r>
              <a:rPr lang="ru-RU" dirty="0">
                <a:solidFill>
                  <a:schemeClr val="tx1"/>
                </a:solidFill>
                <a:latin typeface="Calibri" panose="020F0502020204030204" pitchFamily="34" charset="0"/>
                <a:cs typeface="Calibri" panose="020F0502020204030204" pitchFamily="34" charset="0"/>
              </a:rPr>
              <a:t>Чл. 162, ал. 1 -  За нарушенията по този закон физическите лица, областните управители, кметовете на общини, кметовете на райони, кметовете на кметства и длъжностните лица се наказват с глоби от 200 до 20 000 лв.</a:t>
            </a:r>
          </a:p>
          <a:p>
            <a:pPr algn="l"/>
            <a:endParaRPr lang="ru-RU" sz="2000" b="1" u="sng" dirty="0" smtClean="0">
              <a:solidFill>
                <a:schemeClr val="accent1"/>
              </a:solidFill>
              <a:latin typeface="Calibri" panose="020F0502020204030204" pitchFamily="34" charset="0"/>
              <a:cs typeface="Calibri" panose="020F0502020204030204" pitchFamily="34" charset="0"/>
            </a:endParaRPr>
          </a:p>
        </p:txBody>
      </p:sp>
      <p:sp>
        <p:nvSpPr>
          <p:cNvPr id="4" name="Rectangle 3"/>
          <p:cNvSpPr/>
          <p:nvPr/>
        </p:nvSpPr>
        <p:spPr>
          <a:xfrm>
            <a:off x="530575" y="1002570"/>
            <a:ext cx="9302046" cy="400110"/>
          </a:xfrm>
          <a:prstGeom prst="rect">
            <a:avLst/>
          </a:prstGeom>
        </p:spPr>
        <p:txBody>
          <a:bodyPr wrap="square">
            <a:spAutoFit/>
          </a:bodyPr>
          <a:lstStyle/>
          <a:p>
            <a:r>
              <a:rPr lang="ru-RU" sz="2000" b="1" u="sng" dirty="0">
                <a:latin typeface="Calibri" panose="020F0502020204030204" pitchFamily="34" charset="0"/>
                <a:cs typeface="Calibri" panose="020F0502020204030204" pitchFamily="34" charset="0"/>
              </a:rPr>
              <a:t>Правомощия на общините в областта на „Натура 2000“ и биоразнообразието</a:t>
            </a:r>
            <a:endParaRPr lang="bg-BG" sz="20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12346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409" y="79022"/>
            <a:ext cx="8012379" cy="843763"/>
          </a:xfrm>
        </p:spPr>
        <p:txBody>
          <a:bodyPr/>
          <a:lstStyle/>
          <a:p>
            <a:pPr algn="ctr"/>
            <a:r>
              <a:rPr lang="ru-RU" sz="2400" b="1" dirty="0">
                <a:latin typeface="Calibri" panose="020F0502020204030204" pitchFamily="34" charset="0"/>
                <a:cs typeface="Calibri" panose="020F0502020204030204" pitchFamily="34" charset="0"/>
              </a:rPr>
              <a:t/>
            </a:r>
            <a:br>
              <a:rPr lang="ru-RU" sz="2400" b="1" dirty="0">
                <a:latin typeface="Calibri" panose="020F0502020204030204" pitchFamily="34" charset="0"/>
                <a:cs typeface="Calibri" panose="020F0502020204030204" pitchFamily="34" charset="0"/>
              </a:rPr>
            </a:br>
            <a:r>
              <a:rPr lang="ru-RU" sz="2400" b="1" dirty="0">
                <a:latin typeface="Calibri" panose="020F0502020204030204" pitchFamily="34" charset="0"/>
                <a:cs typeface="Calibri" panose="020F0502020204030204" pitchFamily="34" charset="0"/>
              </a:rPr>
              <a:t>Европейска и национална нормативна рамка в областта на „Натура 2000“ и биоразнообразието</a:t>
            </a:r>
            <a:endParaRPr lang="bg-BG" sz="24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530575" y="1402680"/>
            <a:ext cx="9980094" cy="5375534"/>
          </a:xfrm>
        </p:spPr>
        <p:txBody>
          <a:bodyPr>
            <a:noAutofit/>
          </a:bodyPr>
          <a:lstStyle/>
          <a:p>
            <a:pPr algn="l"/>
            <a:endParaRPr lang="ru-RU" sz="2000" b="1" u="sng" dirty="0" smtClean="0">
              <a:solidFill>
                <a:schemeClr val="accent1"/>
              </a:solidFill>
              <a:latin typeface="Calibri" panose="020F0502020204030204" pitchFamily="34" charset="0"/>
              <a:cs typeface="Calibri" panose="020F0502020204030204" pitchFamily="34" charset="0"/>
            </a:endParaRPr>
          </a:p>
          <a:p>
            <a:pPr algn="l"/>
            <a:r>
              <a:rPr lang="ru-RU" sz="2000" b="1" u="sng" dirty="0">
                <a:solidFill>
                  <a:schemeClr val="accent1"/>
                </a:solidFill>
                <a:latin typeface="Calibri" panose="020F0502020204030204" pitchFamily="34" charset="0"/>
                <a:cs typeface="Calibri" panose="020F0502020204030204" pitchFamily="34" charset="0"/>
              </a:rPr>
              <a:t>По Закона за защитените </a:t>
            </a:r>
            <a:r>
              <a:rPr lang="ru-RU" sz="2000" b="1" u="sng" dirty="0" smtClean="0">
                <a:solidFill>
                  <a:schemeClr val="accent1"/>
                </a:solidFill>
                <a:latin typeface="Calibri" panose="020F0502020204030204" pitchFamily="34" charset="0"/>
                <a:cs typeface="Calibri" panose="020F0502020204030204" pitchFamily="34" charset="0"/>
              </a:rPr>
              <a:t>територии</a:t>
            </a:r>
          </a:p>
          <a:p>
            <a:pPr marL="285750" indent="-285750" algn="l">
              <a:buFont typeface="Wingdings" panose="05000000000000000000" pitchFamily="2" charset="2"/>
              <a:buChar char="§"/>
            </a:pPr>
            <a:r>
              <a:rPr lang="ru-RU" dirty="0">
                <a:solidFill>
                  <a:schemeClr val="tx1"/>
                </a:solidFill>
                <a:latin typeface="Calibri" panose="020F0502020204030204" pitchFamily="34" charset="0"/>
                <a:cs typeface="Calibri" panose="020F0502020204030204" pitchFamily="34" charset="0"/>
              </a:rPr>
              <a:t>Чл.36, ал. 1 - Кметовете на общините правят предложения за обявяване на национални и природни паркове.</a:t>
            </a:r>
          </a:p>
          <a:p>
            <a:pPr marL="285750" indent="-285750" algn="l">
              <a:buFont typeface="Wingdings" panose="05000000000000000000" pitchFamily="2" charset="2"/>
              <a:buChar char="§"/>
            </a:pPr>
            <a:r>
              <a:rPr lang="ru-RU" dirty="0">
                <a:solidFill>
                  <a:schemeClr val="tx1"/>
                </a:solidFill>
                <a:latin typeface="Calibri" panose="020F0502020204030204" pitchFamily="34" charset="0"/>
                <a:cs typeface="Calibri" panose="020F0502020204030204" pitchFamily="34" charset="0"/>
              </a:rPr>
              <a:t>Чл. 38., ал. 2  -  Представители на общините участват в комисии, назначени от Министъра на околната среда и водите за обявяване на защитени територии.</a:t>
            </a:r>
          </a:p>
          <a:p>
            <a:pPr marL="285750" indent="-285750" algn="l">
              <a:buFont typeface="Wingdings" panose="05000000000000000000" pitchFamily="2" charset="2"/>
              <a:buChar char="§"/>
            </a:pPr>
            <a:r>
              <a:rPr lang="ru-RU" dirty="0">
                <a:solidFill>
                  <a:schemeClr val="tx1"/>
                </a:solidFill>
                <a:latin typeface="Calibri" panose="020F0502020204030204" pitchFamily="34" charset="0"/>
                <a:cs typeface="Calibri" panose="020F0502020204030204" pitchFamily="34" charset="0"/>
              </a:rPr>
              <a:t>Чл. 52, ал. 2 -  Общините - собственици на гори, земи и водни площи в защитените територии извън тези, които са обект на изключителна държавна собственост, осъществяват тяхното стопанисване, опазване и охрана, съгласно разпоредбите на този и други специални закони.</a:t>
            </a:r>
          </a:p>
          <a:p>
            <a:pPr marL="285750" indent="-285750" algn="l">
              <a:buFont typeface="Wingdings" panose="05000000000000000000" pitchFamily="2" charset="2"/>
              <a:buChar char="§"/>
            </a:pPr>
            <a:r>
              <a:rPr lang="ru-RU" dirty="0">
                <a:solidFill>
                  <a:schemeClr val="tx1"/>
                </a:solidFill>
                <a:latin typeface="Calibri" panose="020F0502020204030204" pitchFamily="34" charset="0"/>
                <a:cs typeface="Calibri" panose="020F0502020204030204" pitchFamily="34" charset="0"/>
              </a:rPr>
              <a:t>Чл. 61 - Съответните общини съгласуват плановете за управление на резервати и поддържани резервати, природни забележителности и защитени местности преди тяхното утвърждаване от министъра на околната среда и водите</a:t>
            </a:r>
            <a:r>
              <a:rPr lang="ru-RU" dirty="0" smtClean="0">
                <a:solidFill>
                  <a:schemeClr val="tx1"/>
                </a:solidFill>
                <a:latin typeface="Calibri" panose="020F0502020204030204" pitchFamily="34" charset="0"/>
                <a:cs typeface="Calibri" panose="020F0502020204030204" pitchFamily="34" charset="0"/>
              </a:rPr>
              <a:t>.</a:t>
            </a:r>
            <a:endParaRPr lang="ru-RU" dirty="0">
              <a:solidFill>
                <a:schemeClr val="tx1"/>
              </a:solidFill>
              <a:latin typeface="Calibri" panose="020F0502020204030204" pitchFamily="34" charset="0"/>
              <a:cs typeface="Calibri" panose="020F0502020204030204" pitchFamily="34" charset="0"/>
            </a:endParaRPr>
          </a:p>
        </p:txBody>
      </p:sp>
      <p:sp>
        <p:nvSpPr>
          <p:cNvPr id="4" name="Rectangle 3"/>
          <p:cNvSpPr/>
          <p:nvPr/>
        </p:nvSpPr>
        <p:spPr>
          <a:xfrm>
            <a:off x="530575" y="1002570"/>
            <a:ext cx="9302046" cy="400110"/>
          </a:xfrm>
          <a:prstGeom prst="rect">
            <a:avLst/>
          </a:prstGeom>
        </p:spPr>
        <p:txBody>
          <a:bodyPr wrap="square">
            <a:spAutoFit/>
          </a:bodyPr>
          <a:lstStyle/>
          <a:p>
            <a:r>
              <a:rPr lang="ru-RU" sz="2000" b="1" u="sng" dirty="0">
                <a:latin typeface="Calibri" panose="020F0502020204030204" pitchFamily="34" charset="0"/>
                <a:cs typeface="Calibri" panose="020F0502020204030204" pitchFamily="34" charset="0"/>
              </a:rPr>
              <a:t>Правомощия на общините в областта на „Натура 2000“ и биоразнообразието</a:t>
            </a:r>
            <a:endParaRPr lang="bg-BG" sz="20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67700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409" y="79022"/>
            <a:ext cx="8012379" cy="843763"/>
          </a:xfrm>
        </p:spPr>
        <p:txBody>
          <a:bodyPr/>
          <a:lstStyle/>
          <a:p>
            <a:pPr algn="ctr"/>
            <a:r>
              <a:rPr lang="ru-RU" sz="2400" b="1" dirty="0">
                <a:latin typeface="Calibri" panose="020F0502020204030204" pitchFamily="34" charset="0"/>
                <a:cs typeface="Calibri" panose="020F0502020204030204" pitchFamily="34" charset="0"/>
              </a:rPr>
              <a:t/>
            </a:r>
            <a:br>
              <a:rPr lang="ru-RU" sz="2400" b="1" dirty="0">
                <a:latin typeface="Calibri" panose="020F0502020204030204" pitchFamily="34" charset="0"/>
                <a:cs typeface="Calibri" panose="020F0502020204030204" pitchFamily="34" charset="0"/>
              </a:rPr>
            </a:br>
            <a:r>
              <a:rPr lang="ru-RU" sz="2400" b="1" dirty="0">
                <a:latin typeface="Calibri" panose="020F0502020204030204" pitchFamily="34" charset="0"/>
                <a:cs typeface="Calibri" panose="020F0502020204030204" pitchFamily="34" charset="0"/>
              </a:rPr>
              <a:t>Европейска и национална нормативна рамка в областта на „Натура 2000“ и биоразнообразието</a:t>
            </a:r>
            <a:endParaRPr lang="bg-BG" sz="24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530575" y="1402680"/>
            <a:ext cx="9980094" cy="5375534"/>
          </a:xfrm>
        </p:spPr>
        <p:txBody>
          <a:bodyPr>
            <a:noAutofit/>
          </a:bodyPr>
          <a:lstStyle/>
          <a:p>
            <a:pPr algn="l"/>
            <a:endParaRPr lang="ru-RU" sz="2000" b="1" u="sng" dirty="0" smtClean="0">
              <a:solidFill>
                <a:schemeClr val="accent1"/>
              </a:solidFill>
              <a:latin typeface="Calibri" panose="020F0502020204030204" pitchFamily="34" charset="0"/>
              <a:cs typeface="Calibri" panose="020F0502020204030204" pitchFamily="34" charset="0"/>
            </a:endParaRPr>
          </a:p>
          <a:p>
            <a:pPr algn="l"/>
            <a:r>
              <a:rPr lang="ru-RU" sz="2000" b="1" u="sng" dirty="0">
                <a:solidFill>
                  <a:schemeClr val="accent1"/>
                </a:solidFill>
                <a:latin typeface="Calibri" panose="020F0502020204030204" pitchFamily="34" charset="0"/>
                <a:cs typeface="Calibri" panose="020F0502020204030204" pitchFamily="34" charset="0"/>
              </a:rPr>
              <a:t>По Закона за защитените </a:t>
            </a:r>
            <a:r>
              <a:rPr lang="ru-RU" sz="2000" b="1" u="sng" dirty="0" smtClean="0">
                <a:solidFill>
                  <a:schemeClr val="accent1"/>
                </a:solidFill>
                <a:latin typeface="Calibri" panose="020F0502020204030204" pitchFamily="34" charset="0"/>
                <a:cs typeface="Calibri" panose="020F0502020204030204" pitchFamily="34" charset="0"/>
              </a:rPr>
              <a:t>територии</a:t>
            </a:r>
          </a:p>
          <a:p>
            <a:pPr marL="285750" indent="-285750" algn="l">
              <a:buFont typeface="Wingdings" panose="05000000000000000000" pitchFamily="2" charset="2"/>
              <a:buChar char="§"/>
            </a:pPr>
            <a:r>
              <a:rPr lang="ru-RU" dirty="0" smtClean="0">
                <a:solidFill>
                  <a:schemeClr val="tx1"/>
                </a:solidFill>
                <a:latin typeface="Calibri" panose="020F0502020204030204" pitchFamily="34" charset="0"/>
                <a:cs typeface="Calibri" panose="020F0502020204030204" pitchFamily="34" charset="0"/>
              </a:rPr>
              <a:t>Чл</a:t>
            </a:r>
            <a:r>
              <a:rPr lang="ru-RU" dirty="0">
                <a:solidFill>
                  <a:schemeClr val="tx1"/>
                </a:solidFill>
                <a:latin typeface="Calibri" panose="020F0502020204030204" pitchFamily="34" charset="0"/>
                <a:cs typeface="Calibri" panose="020F0502020204030204" pitchFamily="34" charset="0"/>
              </a:rPr>
              <a:t>. 73 -  Органите на местната власт се задължават да оказват съдействие на служителите от парковата охрана при изпълнение на служебните им задължения.</a:t>
            </a:r>
          </a:p>
          <a:p>
            <a:pPr marL="285750" indent="-285750" algn="l">
              <a:buFont typeface="Wingdings" panose="05000000000000000000" pitchFamily="2" charset="2"/>
              <a:buChar char="§"/>
            </a:pPr>
            <a:r>
              <a:rPr lang="ru-RU" dirty="0">
                <a:solidFill>
                  <a:schemeClr val="tx1"/>
                </a:solidFill>
                <a:latin typeface="Calibri" panose="020F0502020204030204" pitchFamily="34" charset="0"/>
                <a:cs typeface="Calibri" panose="020F0502020204030204" pitchFamily="34" charset="0"/>
              </a:rPr>
              <a:t>Чл. 79, ал. 3 - Кметовете на общини са длъжни да спират дейности и строителство в предоставени за ползване гори, земи и водни площи в защитени територии - държавна, общинска и частна собственост, извършвани в нарушение на утвърдените планове за управление и устройствени и технически планове и проекти.</a:t>
            </a:r>
          </a:p>
          <a:p>
            <a:pPr marL="285750" indent="-285750" algn="l">
              <a:buFont typeface="Wingdings" panose="05000000000000000000" pitchFamily="2" charset="2"/>
              <a:buChar char="§"/>
            </a:pPr>
            <a:r>
              <a:rPr lang="ru-RU" dirty="0">
                <a:solidFill>
                  <a:schemeClr val="tx1"/>
                </a:solidFill>
                <a:latin typeface="Calibri" panose="020F0502020204030204" pitchFamily="34" charset="0"/>
                <a:cs typeface="Calibri" panose="020F0502020204030204" pitchFamily="34" charset="0"/>
              </a:rPr>
              <a:t>Чл. 85, ал. 1 - Нарушенията по чл. 81 и 83 се установяват с акт на длъжностно лице, определено от министъра на околната среда и водите или от министъра на земеделието, храните и горите, или от изпълнителния директор на Изпълнителната агенция по горите, или от кмета на общината. Наказателните постановления се издават съответно от министъра на околната среда и водите, от министъра на земеделието, храните и горите, или от кмета на общината, или от упълномощени от тях лица.</a:t>
            </a:r>
          </a:p>
        </p:txBody>
      </p:sp>
      <p:sp>
        <p:nvSpPr>
          <p:cNvPr id="4" name="Rectangle 3"/>
          <p:cNvSpPr/>
          <p:nvPr/>
        </p:nvSpPr>
        <p:spPr>
          <a:xfrm>
            <a:off x="530575" y="1002570"/>
            <a:ext cx="9302046" cy="400110"/>
          </a:xfrm>
          <a:prstGeom prst="rect">
            <a:avLst/>
          </a:prstGeom>
        </p:spPr>
        <p:txBody>
          <a:bodyPr wrap="square">
            <a:spAutoFit/>
          </a:bodyPr>
          <a:lstStyle/>
          <a:p>
            <a:r>
              <a:rPr lang="ru-RU" sz="2000" b="1" u="sng" dirty="0">
                <a:latin typeface="Calibri" panose="020F0502020204030204" pitchFamily="34" charset="0"/>
                <a:cs typeface="Calibri" panose="020F0502020204030204" pitchFamily="34" charset="0"/>
              </a:rPr>
              <a:t>Правомощия на общините в областта на „Натура 2000“ и биоразнообразието</a:t>
            </a:r>
            <a:endParaRPr lang="bg-BG" sz="20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28285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409" y="79022"/>
            <a:ext cx="8012379" cy="843763"/>
          </a:xfrm>
        </p:spPr>
        <p:txBody>
          <a:bodyPr/>
          <a:lstStyle/>
          <a:p>
            <a:pPr algn="ctr"/>
            <a:r>
              <a:rPr lang="ru-RU" sz="2400" b="1" dirty="0">
                <a:latin typeface="Calibri" panose="020F0502020204030204" pitchFamily="34" charset="0"/>
                <a:cs typeface="Calibri" panose="020F0502020204030204" pitchFamily="34" charset="0"/>
              </a:rPr>
              <a:t/>
            </a:r>
            <a:br>
              <a:rPr lang="ru-RU" sz="2400" b="1" dirty="0">
                <a:latin typeface="Calibri" panose="020F0502020204030204" pitchFamily="34" charset="0"/>
                <a:cs typeface="Calibri" panose="020F0502020204030204" pitchFamily="34" charset="0"/>
              </a:rPr>
            </a:br>
            <a:r>
              <a:rPr lang="ru-RU" sz="2400" b="1" dirty="0">
                <a:latin typeface="Calibri" panose="020F0502020204030204" pitchFamily="34" charset="0"/>
                <a:cs typeface="Calibri" panose="020F0502020204030204" pitchFamily="34" charset="0"/>
              </a:rPr>
              <a:t>Европейска и национална нормативна рамка в областта на „Натура 2000“ и биоразнообразието</a:t>
            </a:r>
            <a:endParaRPr lang="bg-BG" sz="24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530575" y="1402680"/>
            <a:ext cx="9980094" cy="5375534"/>
          </a:xfrm>
        </p:spPr>
        <p:txBody>
          <a:bodyPr>
            <a:noAutofit/>
          </a:bodyPr>
          <a:lstStyle/>
          <a:p>
            <a:pPr algn="l"/>
            <a:endParaRPr lang="ru-RU" sz="2000" b="1" u="sng" dirty="0" smtClean="0">
              <a:solidFill>
                <a:schemeClr val="accent1"/>
              </a:solidFill>
              <a:latin typeface="Calibri" panose="020F0502020204030204" pitchFamily="34" charset="0"/>
              <a:cs typeface="Calibri" panose="020F0502020204030204" pitchFamily="34" charset="0"/>
            </a:endParaRPr>
          </a:p>
          <a:p>
            <a:pPr algn="l"/>
            <a:r>
              <a:rPr lang="ru-RU" sz="2000" b="1" u="sng" dirty="0">
                <a:solidFill>
                  <a:schemeClr val="accent1"/>
                </a:solidFill>
                <a:latin typeface="Calibri" panose="020F0502020204030204" pitchFamily="34" charset="0"/>
                <a:cs typeface="Calibri" panose="020F0502020204030204" pitchFamily="34" charset="0"/>
              </a:rPr>
              <a:t>По Закона за биологичното </a:t>
            </a:r>
            <a:r>
              <a:rPr lang="ru-RU" sz="2000" b="1" u="sng" dirty="0" smtClean="0">
                <a:solidFill>
                  <a:schemeClr val="accent1"/>
                </a:solidFill>
                <a:latin typeface="Calibri" panose="020F0502020204030204" pitchFamily="34" charset="0"/>
                <a:cs typeface="Calibri" panose="020F0502020204030204" pitchFamily="34" charset="0"/>
              </a:rPr>
              <a:t>разнообразие</a:t>
            </a:r>
          </a:p>
          <a:p>
            <a:pPr algn="l"/>
            <a:r>
              <a:rPr lang="ru-RU" dirty="0">
                <a:solidFill>
                  <a:schemeClr val="tx1"/>
                </a:solidFill>
                <a:latin typeface="Calibri" panose="020F0502020204030204" pitchFamily="34" charset="0"/>
                <a:cs typeface="Calibri" panose="020F0502020204030204" pitchFamily="34" charset="0"/>
              </a:rPr>
              <a:t>Чл. 118, ал. 1 - Общините, в сферата на своята компетентност: </a:t>
            </a:r>
          </a:p>
          <a:p>
            <a:pPr marL="285750" indent="-285750" algn="l">
              <a:buFont typeface="Wingdings" panose="05000000000000000000" pitchFamily="2" charset="2"/>
              <a:buChar char="§"/>
            </a:pPr>
            <a:r>
              <a:rPr lang="ru-RU" dirty="0">
                <a:solidFill>
                  <a:schemeClr val="tx1"/>
                </a:solidFill>
                <a:latin typeface="Calibri" panose="020F0502020204030204" pitchFamily="34" charset="0"/>
                <a:cs typeface="Calibri" panose="020F0502020204030204" pitchFamily="34" charset="0"/>
              </a:rPr>
              <a:t>осъществяват дейности по опазване на биологичното разнообразие;</a:t>
            </a:r>
          </a:p>
          <a:p>
            <a:pPr marL="285750" indent="-285750" algn="l">
              <a:buFont typeface="Wingdings" panose="05000000000000000000" pitchFamily="2" charset="2"/>
              <a:buChar char="§"/>
            </a:pPr>
            <a:r>
              <a:rPr lang="ru-RU" dirty="0">
                <a:solidFill>
                  <a:schemeClr val="tx1"/>
                </a:solidFill>
                <a:latin typeface="Calibri" panose="020F0502020204030204" pitchFamily="34" charset="0"/>
                <a:cs typeface="Calibri" panose="020F0502020204030204" pitchFamily="34" charset="0"/>
              </a:rPr>
              <a:t>интегрират опазването на биологичното разнообразие и устойчивото управление на биологичните ресурси във всички планове, проекти, програми, политики и стратегии в съответния сектор</a:t>
            </a:r>
          </a:p>
          <a:p>
            <a:pPr marL="285750" indent="-285750" algn="l">
              <a:buFont typeface="Wingdings" panose="05000000000000000000" pitchFamily="2" charset="2"/>
              <a:buChar char="§"/>
            </a:pPr>
            <a:r>
              <a:rPr lang="ru-RU" dirty="0">
                <a:solidFill>
                  <a:schemeClr val="tx1"/>
                </a:solidFill>
                <a:latin typeface="Calibri" panose="020F0502020204030204" pitchFamily="34" charset="0"/>
                <a:cs typeface="Calibri" panose="020F0502020204030204" pitchFamily="34" charset="0"/>
              </a:rPr>
              <a:t>разработват и внедряват планове за управление на защитени зони и планове за действие за приоритетни растителни и животински видове;</a:t>
            </a:r>
          </a:p>
          <a:p>
            <a:pPr marL="285750" indent="-285750" algn="l">
              <a:buFont typeface="Wingdings" panose="05000000000000000000" pitchFamily="2" charset="2"/>
              <a:buChar char="§"/>
            </a:pPr>
            <a:r>
              <a:rPr lang="ru-RU" dirty="0">
                <a:solidFill>
                  <a:schemeClr val="tx1"/>
                </a:solidFill>
                <a:latin typeface="Calibri" panose="020F0502020204030204" pitchFamily="34" charset="0"/>
                <a:cs typeface="Calibri" panose="020F0502020204030204" pitchFamily="34" charset="0"/>
              </a:rPr>
              <a:t>сътрудничат с други компетентни органи, когато дейностите имат взаимосвързани или натрупани ефекти върху биологичното разнообразие или когато тяхната компетентност засяга един и същ обект или територия</a:t>
            </a:r>
            <a:r>
              <a:rPr lang="ru-RU" dirty="0" smtClean="0">
                <a:solidFill>
                  <a:schemeClr val="tx1"/>
                </a:solidFill>
                <a:latin typeface="Calibri" panose="020F0502020204030204" pitchFamily="34" charset="0"/>
                <a:cs typeface="Calibri" panose="020F0502020204030204" pitchFamily="34" charset="0"/>
              </a:rPr>
              <a:t>;</a:t>
            </a:r>
          </a:p>
          <a:p>
            <a:pPr marL="285750" indent="-285750" algn="l">
              <a:buFont typeface="Wingdings" panose="05000000000000000000" pitchFamily="2" charset="2"/>
              <a:buChar char="§"/>
            </a:pPr>
            <a:r>
              <a:rPr lang="ru-RU" dirty="0">
                <a:solidFill>
                  <a:schemeClr val="tx1"/>
                </a:solidFill>
                <a:latin typeface="Calibri" panose="020F0502020204030204" pitchFamily="34" charset="0"/>
                <a:cs typeface="Calibri" panose="020F0502020204030204" pitchFamily="34" charset="0"/>
              </a:rPr>
              <a:t>организират отраслови системи за мониторинг на състоянието на биологичното  разнообразие и на защитените зони и създават бази от данни и географски информационни системи за характеристиките им;</a:t>
            </a:r>
          </a:p>
          <a:p>
            <a:pPr algn="l"/>
            <a:endParaRPr lang="ru-RU" dirty="0">
              <a:solidFill>
                <a:schemeClr val="tx1"/>
              </a:solidFill>
              <a:latin typeface="Calibri" panose="020F0502020204030204" pitchFamily="34" charset="0"/>
              <a:cs typeface="Calibri" panose="020F0502020204030204" pitchFamily="34" charset="0"/>
            </a:endParaRPr>
          </a:p>
        </p:txBody>
      </p:sp>
      <p:sp>
        <p:nvSpPr>
          <p:cNvPr id="4" name="Rectangle 3"/>
          <p:cNvSpPr/>
          <p:nvPr/>
        </p:nvSpPr>
        <p:spPr>
          <a:xfrm>
            <a:off x="530575" y="1002570"/>
            <a:ext cx="9302046" cy="400110"/>
          </a:xfrm>
          <a:prstGeom prst="rect">
            <a:avLst/>
          </a:prstGeom>
        </p:spPr>
        <p:txBody>
          <a:bodyPr wrap="square">
            <a:spAutoFit/>
          </a:bodyPr>
          <a:lstStyle/>
          <a:p>
            <a:r>
              <a:rPr lang="ru-RU" sz="2000" b="1" u="sng" dirty="0">
                <a:latin typeface="Calibri" panose="020F0502020204030204" pitchFamily="34" charset="0"/>
                <a:cs typeface="Calibri" panose="020F0502020204030204" pitchFamily="34" charset="0"/>
              </a:rPr>
              <a:t>Правомощия на общините в областта на „Натура 2000“ и биоразнообразието</a:t>
            </a:r>
            <a:endParaRPr lang="bg-BG" sz="20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6161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409" y="79022"/>
            <a:ext cx="8012379" cy="843763"/>
          </a:xfrm>
        </p:spPr>
        <p:txBody>
          <a:bodyPr/>
          <a:lstStyle/>
          <a:p>
            <a:pPr algn="ctr"/>
            <a:r>
              <a:rPr lang="ru-RU" sz="2400" b="1" dirty="0">
                <a:latin typeface="Calibri" panose="020F0502020204030204" pitchFamily="34" charset="0"/>
                <a:cs typeface="Calibri" panose="020F0502020204030204" pitchFamily="34" charset="0"/>
              </a:rPr>
              <a:t/>
            </a:r>
            <a:br>
              <a:rPr lang="ru-RU" sz="2400" b="1" dirty="0">
                <a:latin typeface="Calibri" panose="020F0502020204030204" pitchFamily="34" charset="0"/>
                <a:cs typeface="Calibri" panose="020F0502020204030204" pitchFamily="34" charset="0"/>
              </a:rPr>
            </a:br>
            <a:r>
              <a:rPr lang="ru-RU" sz="2400" b="1" dirty="0">
                <a:latin typeface="Calibri" panose="020F0502020204030204" pitchFamily="34" charset="0"/>
                <a:cs typeface="Calibri" panose="020F0502020204030204" pitchFamily="34" charset="0"/>
              </a:rPr>
              <a:t>Европейска и национална нормативна рамка в областта на „Натура 2000“ и биоразнообразието</a:t>
            </a:r>
            <a:endParaRPr lang="bg-BG" sz="24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530575" y="1402680"/>
            <a:ext cx="9980094" cy="5375534"/>
          </a:xfrm>
        </p:spPr>
        <p:txBody>
          <a:bodyPr>
            <a:noAutofit/>
          </a:bodyPr>
          <a:lstStyle/>
          <a:p>
            <a:pPr algn="l"/>
            <a:endParaRPr lang="ru-RU" sz="2000" b="1" u="sng" dirty="0" smtClean="0">
              <a:solidFill>
                <a:schemeClr val="accent1"/>
              </a:solidFill>
              <a:latin typeface="Calibri" panose="020F0502020204030204" pitchFamily="34" charset="0"/>
              <a:cs typeface="Calibri" panose="020F0502020204030204" pitchFamily="34" charset="0"/>
            </a:endParaRPr>
          </a:p>
          <a:p>
            <a:pPr algn="l"/>
            <a:r>
              <a:rPr lang="ru-RU" sz="2000" b="1" u="sng" dirty="0">
                <a:solidFill>
                  <a:schemeClr val="accent1"/>
                </a:solidFill>
                <a:latin typeface="Calibri" panose="020F0502020204030204" pitchFamily="34" charset="0"/>
                <a:cs typeface="Calibri" panose="020F0502020204030204" pitchFamily="34" charset="0"/>
              </a:rPr>
              <a:t>По Закона за биологичното </a:t>
            </a:r>
            <a:r>
              <a:rPr lang="ru-RU" sz="2000" b="1" u="sng" dirty="0" smtClean="0">
                <a:solidFill>
                  <a:schemeClr val="accent1"/>
                </a:solidFill>
                <a:latin typeface="Calibri" panose="020F0502020204030204" pitchFamily="34" charset="0"/>
                <a:cs typeface="Calibri" panose="020F0502020204030204" pitchFamily="34" charset="0"/>
              </a:rPr>
              <a:t>разнообразие</a:t>
            </a:r>
          </a:p>
          <a:p>
            <a:pPr algn="l"/>
            <a:r>
              <a:rPr lang="ru-RU" dirty="0">
                <a:solidFill>
                  <a:schemeClr val="tx1"/>
                </a:solidFill>
                <a:latin typeface="Calibri" panose="020F0502020204030204" pitchFamily="34" charset="0"/>
                <a:cs typeface="Calibri" panose="020F0502020204030204" pitchFamily="34" charset="0"/>
              </a:rPr>
              <a:t>Чл. 118, ал. 1 - Общините, в сферата на своята компетентност: </a:t>
            </a:r>
          </a:p>
          <a:p>
            <a:pPr marL="285750" indent="-285750" algn="l">
              <a:buFont typeface="Wingdings" panose="05000000000000000000" pitchFamily="2" charset="2"/>
              <a:buChar char="§"/>
            </a:pPr>
            <a:r>
              <a:rPr lang="ru-RU" dirty="0" smtClean="0">
                <a:solidFill>
                  <a:schemeClr val="tx1"/>
                </a:solidFill>
                <a:latin typeface="Calibri" panose="020F0502020204030204" pitchFamily="34" charset="0"/>
                <a:cs typeface="Calibri" panose="020F0502020204030204" pitchFamily="34" charset="0"/>
              </a:rPr>
              <a:t>финансират </a:t>
            </a:r>
            <a:r>
              <a:rPr lang="ru-RU" dirty="0">
                <a:solidFill>
                  <a:schemeClr val="tx1"/>
                </a:solidFill>
                <a:latin typeface="Calibri" panose="020F0502020204030204" pitchFamily="34" charset="0"/>
                <a:cs typeface="Calibri" panose="020F0502020204030204" pitchFamily="34" charset="0"/>
              </a:rPr>
              <a:t>приоритетно научни изследвания и дейности, свързани с опазване на биологичното разнообразие и устойчивото управление на биологичните ресурси;</a:t>
            </a:r>
          </a:p>
          <a:p>
            <a:pPr marL="285750" indent="-285750" algn="l">
              <a:buFont typeface="Wingdings" panose="05000000000000000000" pitchFamily="2" charset="2"/>
              <a:buChar char="§"/>
            </a:pPr>
            <a:r>
              <a:rPr lang="ru-RU" dirty="0">
                <a:solidFill>
                  <a:schemeClr val="tx1"/>
                </a:solidFill>
                <a:latin typeface="Calibri" panose="020F0502020204030204" pitchFamily="34" charset="0"/>
                <a:cs typeface="Calibri" panose="020F0502020204030204" pitchFamily="34" charset="0"/>
              </a:rPr>
              <a:t>използват резултатите от проучването на биологичното разнообразие при изготвянето на планове, проекти, програми и политики в сектора или между секторите;</a:t>
            </a:r>
          </a:p>
          <a:p>
            <a:pPr marL="285750" indent="-285750" algn="l">
              <a:buFont typeface="Wingdings" panose="05000000000000000000" pitchFamily="2" charset="2"/>
              <a:buChar char="§"/>
            </a:pPr>
            <a:r>
              <a:rPr lang="ru-RU" dirty="0">
                <a:solidFill>
                  <a:schemeClr val="tx1"/>
                </a:solidFill>
                <a:latin typeface="Calibri" panose="020F0502020204030204" pitchFamily="34" charset="0"/>
                <a:cs typeface="Calibri" panose="020F0502020204030204" pitchFamily="34" charset="0"/>
              </a:rPr>
              <a:t>контролират дейността на собствениците или ползвателите на земи, горски територии и водни площи, включени в Националната екологична мрежа;</a:t>
            </a:r>
          </a:p>
          <a:p>
            <a:pPr marL="285750" indent="-285750" algn="l">
              <a:buFont typeface="Wingdings" panose="05000000000000000000" pitchFamily="2" charset="2"/>
              <a:buChar char="§"/>
            </a:pPr>
            <a:r>
              <a:rPr lang="ru-RU" dirty="0">
                <a:solidFill>
                  <a:schemeClr val="tx1"/>
                </a:solidFill>
                <a:latin typeface="Calibri" panose="020F0502020204030204" pitchFamily="34" charset="0"/>
                <a:cs typeface="Calibri" panose="020F0502020204030204" pitchFamily="34" charset="0"/>
              </a:rPr>
              <a:t>санкционират нарушители в предвидените в този закон случаи;</a:t>
            </a:r>
          </a:p>
          <a:p>
            <a:pPr marL="285750" indent="-285750" algn="l">
              <a:buFont typeface="Wingdings" panose="05000000000000000000" pitchFamily="2" charset="2"/>
              <a:buChar char="§"/>
            </a:pPr>
            <a:r>
              <a:rPr lang="ru-RU" dirty="0">
                <a:solidFill>
                  <a:schemeClr val="tx1"/>
                </a:solidFill>
                <a:latin typeface="Calibri" panose="020F0502020204030204" pitchFamily="34" charset="0"/>
                <a:cs typeface="Calibri" panose="020F0502020204030204" pitchFamily="34" charset="0"/>
              </a:rPr>
              <a:t> осъществяват международно сътрудничество по въпроси от обща загриженост, свързани с опазване на биологичното разнообразие и защитените зони.</a:t>
            </a:r>
          </a:p>
        </p:txBody>
      </p:sp>
      <p:sp>
        <p:nvSpPr>
          <p:cNvPr id="4" name="Rectangle 3"/>
          <p:cNvSpPr/>
          <p:nvPr/>
        </p:nvSpPr>
        <p:spPr>
          <a:xfrm>
            <a:off x="530575" y="1002570"/>
            <a:ext cx="9302046" cy="400110"/>
          </a:xfrm>
          <a:prstGeom prst="rect">
            <a:avLst/>
          </a:prstGeom>
        </p:spPr>
        <p:txBody>
          <a:bodyPr wrap="square">
            <a:spAutoFit/>
          </a:bodyPr>
          <a:lstStyle/>
          <a:p>
            <a:r>
              <a:rPr lang="ru-RU" sz="2000" b="1" u="sng" dirty="0">
                <a:latin typeface="Calibri" panose="020F0502020204030204" pitchFamily="34" charset="0"/>
                <a:cs typeface="Calibri" panose="020F0502020204030204" pitchFamily="34" charset="0"/>
              </a:rPr>
              <a:t>Правомощия на общините в областта на „Натура 2000“ и биоразнообразието</a:t>
            </a:r>
            <a:endParaRPr lang="bg-BG" sz="20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5072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409" y="79022"/>
            <a:ext cx="8012379" cy="843763"/>
          </a:xfrm>
        </p:spPr>
        <p:txBody>
          <a:bodyPr/>
          <a:lstStyle/>
          <a:p>
            <a:pPr algn="ctr"/>
            <a:r>
              <a:rPr lang="ru-RU" sz="2400" b="1" dirty="0">
                <a:latin typeface="Calibri" panose="020F0502020204030204" pitchFamily="34" charset="0"/>
                <a:cs typeface="Calibri" panose="020F0502020204030204" pitchFamily="34" charset="0"/>
              </a:rPr>
              <a:t/>
            </a:r>
            <a:br>
              <a:rPr lang="ru-RU" sz="2400" b="1" dirty="0">
                <a:latin typeface="Calibri" panose="020F0502020204030204" pitchFamily="34" charset="0"/>
                <a:cs typeface="Calibri" panose="020F0502020204030204" pitchFamily="34" charset="0"/>
              </a:rPr>
            </a:br>
            <a:r>
              <a:rPr lang="ru-RU" sz="2400" b="1" dirty="0">
                <a:latin typeface="Calibri" panose="020F0502020204030204" pitchFamily="34" charset="0"/>
                <a:cs typeface="Calibri" panose="020F0502020204030204" pitchFamily="34" charset="0"/>
              </a:rPr>
              <a:t>Европейска и национална нормативна рамка в областта на „Натура 2000“ и биоразнообразието</a:t>
            </a:r>
            <a:endParaRPr lang="bg-BG" sz="24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530575" y="1402680"/>
            <a:ext cx="9980094" cy="5375534"/>
          </a:xfrm>
        </p:spPr>
        <p:txBody>
          <a:bodyPr>
            <a:noAutofit/>
          </a:bodyPr>
          <a:lstStyle/>
          <a:p>
            <a:pPr algn="l"/>
            <a:r>
              <a:rPr lang="ru-RU" sz="2000" b="1" u="sng" dirty="0" smtClean="0">
                <a:solidFill>
                  <a:schemeClr val="accent1"/>
                </a:solidFill>
                <a:latin typeface="Calibri" panose="020F0502020204030204" pitchFamily="34" charset="0"/>
                <a:cs typeface="Calibri" panose="020F0502020204030204" pitchFamily="34" charset="0"/>
              </a:rPr>
              <a:t>По </a:t>
            </a:r>
            <a:r>
              <a:rPr lang="ru-RU" sz="2000" b="1" u="sng" dirty="0">
                <a:solidFill>
                  <a:schemeClr val="accent1"/>
                </a:solidFill>
                <a:latin typeface="Calibri" panose="020F0502020204030204" pitchFamily="34" charset="0"/>
                <a:cs typeface="Calibri" panose="020F0502020204030204" pitchFamily="34" charset="0"/>
              </a:rPr>
              <a:t>Закона за биологичното </a:t>
            </a:r>
            <a:r>
              <a:rPr lang="ru-RU" sz="2000" b="1" u="sng" dirty="0" smtClean="0">
                <a:solidFill>
                  <a:schemeClr val="accent1"/>
                </a:solidFill>
                <a:latin typeface="Calibri" panose="020F0502020204030204" pitchFamily="34" charset="0"/>
                <a:cs typeface="Calibri" panose="020F0502020204030204" pitchFamily="34" charset="0"/>
              </a:rPr>
              <a:t>разнообразие</a:t>
            </a:r>
          </a:p>
          <a:p>
            <a:pPr marL="285750" indent="-285750" algn="l">
              <a:buFont typeface="Wingdings" panose="05000000000000000000" pitchFamily="2" charset="2"/>
              <a:buChar char="§"/>
            </a:pPr>
            <a:r>
              <a:rPr lang="ru-RU" sz="1700" dirty="0">
                <a:solidFill>
                  <a:schemeClr val="tx1"/>
                </a:solidFill>
                <a:latin typeface="Calibri" panose="020F0502020204030204" pitchFamily="34" charset="0"/>
                <a:cs typeface="Calibri" panose="020F0502020204030204" pitchFamily="34" charset="0"/>
              </a:rPr>
              <a:t>Чл. 119, ал. 1 – общините - собственици и ползватели на горски територии, земи и водни площи в Националната екологична мрежа, осъществяват тяхното стопанисване и охрана съгласно разпоредбите на този закон и другите специални закони</a:t>
            </a:r>
          </a:p>
          <a:p>
            <a:pPr marL="285750" indent="-285750" algn="l">
              <a:buFont typeface="Wingdings" panose="05000000000000000000" pitchFamily="2" charset="2"/>
              <a:buChar char="§"/>
            </a:pPr>
            <a:r>
              <a:rPr lang="ru-RU" sz="1700" dirty="0">
                <a:solidFill>
                  <a:schemeClr val="tx1"/>
                </a:solidFill>
                <a:latin typeface="Calibri" panose="020F0502020204030204" pitchFamily="34" charset="0"/>
                <a:cs typeface="Calibri" panose="020F0502020204030204" pitchFamily="34" charset="0"/>
              </a:rPr>
              <a:t>Чл. 122, ал. 3 - кметовете на общини спират дейности и строителство в гори, земи и водни площи - държавна, общинска и частна собственост, извършвани в нарушение на утвърдените планове за управление и устройствени и технически планове и проекти.</a:t>
            </a:r>
          </a:p>
          <a:p>
            <a:pPr marL="285750" indent="-285750" algn="l">
              <a:buFont typeface="Wingdings" panose="05000000000000000000" pitchFamily="2" charset="2"/>
              <a:buChar char="§"/>
            </a:pPr>
            <a:r>
              <a:rPr lang="ru-RU" sz="1700" dirty="0">
                <a:solidFill>
                  <a:schemeClr val="tx1"/>
                </a:solidFill>
                <a:latin typeface="Calibri" panose="020F0502020204030204" pitchFamily="34" charset="0"/>
                <a:cs typeface="Calibri" panose="020F0502020204030204" pitchFamily="34" charset="0"/>
              </a:rPr>
              <a:t>Чл. 130, ал. 1 - Нарушенията по чл. 124, ал. 1 и 3, чл. 125 и чл. 128 в се установяват с акт на длъжностно лице, определено от Министъра на ОСВ, или от изпълнителния директор на Изпълнителната агенция по горите, от областния управител или от кмета на общината. Наказателните постановления се издават съответно от министъра на околната среда и водите, от министъра на земеделието, храните и горите, от областния управител или от кмета на общината, или от оправомощени от тях лица.</a:t>
            </a:r>
          </a:p>
          <a:p>
            <a:pPr marL="285750" indent="-285750" algn="l">
              <a:buFont typeface="Wingdings" panose="05000000000000000000" pitchFamily="2" charset="2"/>
              <a:buChar char="§"/>
            </a:pPr>
            <a:r>
              <a:rPr lang="ru-RU" sz="1700" dirty="0">
                <a:solidFill>
                  <a:schemeClr val="tx1"/>
                </a:solidFill>
                <a:latin typeface="Calibri" panose="020F0502020204030204" pitchFamily="34" charset="0"/>
                <a:cs typeface="Calibri" panose="020F0502020204030204" pitchFamily="34" charset="0"/>
              </a:rPr>
              <a:t>Особено важно е да не пропуснете при разработването на планове, проекти, програми, политики и стратегии във вашата община да включвате в тях преди всичко дейности по опазване на биологичното разнообразие, в съответствие с приоритетите на ЗБР, на Националната стратегия и на Националния план за опазване на биологичното разнообразие. Опазването на биологичното разнообразие и устойчивото управление на биологичните ресурси трябва да бъде интегрирано в тези документи. </a:t>
            </a:r>
          </a:p>
          <a:p>
            <a:pPr algn="l"/>
            <a:endParaRPr lang="ru-RU" dirty="0">
              <a:solidFill>
                <a:schemeClr val="tx1"/>
              </a:solidFill>
              <a:latin typeface="Calibri" panose="020F0502020204030204" pitchFamily="34" charset="0"/>
              <a:cs typeface="Calibri" panose="020F0502020204030204" pitchFamily="34" charset="0"/>
            </a:endParaRPr>
          </a:p>
        </p:txBody>
      </p:sp>
      <p:sp>
        <p:nvSpPr>
          <p:cNvPr id="4" name="Rectangle 3"/>
          <p:cNvSpPr/>
          <p:nvPr/>
        </p:nvSpPr>
        <p:spPr>
          <a:xfrm>
            <a:off x="530575" y="1002570"/>
            <a:ext cx="9302046" cy="400110"/>
          </a:xfrm>
          <a:prstGeom prst="rect">
            <a:avLst/>
          </a:prstGeom>
        </p:spPr>
        <p:txBody>
          <a:bodyPr wrap="square">
            <a:spAutoFit/>
          </a:bodyPr>
          <a:lstStyle/>
          <a:p>
            <a:r>
              <a:rPr lang="ru-RU" sz="2000" b="1" u="sng" dirty="0">
                <a:latin typeface="Calibri" panose="020F0502020204030204" pitchFamily="34" charset="0"/>
                <a:cs typeface="Calibri" panose="020F0502020204030204" pitchFamily="34" charset="0"/>
              </a:rPr>
              <a:t>Правомощия на общините в областта на „Натура 2000“ и биоразнообразието</a:t>
            </a:r>
            <a:endParaRPr lang="bg-BG" sz="20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03237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409" y="79022"/>
            <a:ext cx="8012379" cy="843763"/>
          </a:xfrm>
        </p:spPr>
        <p:txBody>
          <a:bodyPr/>
          <a:lstStyle/>
          <a:p>
            <a:pPr algn="ctr"/>
            <a:r>
              <a:rPr lang="ru-RU" sz="2400" b="1" dirty="0">
                <a:latin typeface="Calibri" panose="020F0502020204030204" pitchFamily="34" charset="0"/>
                <a:cs typeface="Calibri" panose="020F0502020204030204" pitchFamily="34" charset="0"/>
              </a:rPr>
              <a:t/>
            </a:r>
            <a:br>
              <a:rPr lang="ru-RU" sz="2400" b="1" dirty="0">
                <a:latin typeface="Calibri" panose="020F0502020204030204" pitchFamily="34" charset="0"/>
                <a:cs typeface="Calibri" panose="020F0502020204030204" pitchFamily="34" charset="0"/>
              </a:rPr>
            </a:br>
            <a:r>
              <a:rPr lang="ru-RU" sz="2400" b="1" dirty="0">
                <a:latin typeface="Calibri" panose="020F0502020204030204" pitchFamily="34" charset="0"/>
                <a:cs typeface="Calibri" panose="020F0502020204030204" pitchFamily="34" charset="0"/>
              </a:rPr>
              <a:t>Европейска и национална нормативна рамка в областта на „Натура 2000“ и биоразнообразието</a:t>
            </a:r>
            <a:endParaRPr lang="bg-BG" sz="24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530575" y="1402680"/>
            <a:ext cx="9980094" cy="5375534"/>
          </a:xfrm>
        </p:spPr>
        <p:txBody>
          <a:bodyPr>
            <a:noAutofit/>
          </a:bodyPr>
          <a:lstStyle/>
          <a:p>
            <a:pPr algn="l"/>
            <a:endParaRPr lang="ru-RU" sz="2000" b="1" u="sng" dirty="0" smtClean="0">
              <a:solidFill>
                <a:schemeClr val="accent1"/>
              </a:solidFill>
              <a:latin typeface="Calibri" panose="020F0502020204030204" pitchFamily="34" charset="0"/>
              <a:cs typeface="Calibri" panose="020F0502020204030204" pitchFamily="34" charset="0"/>
            </a:endParaRPr>
          </a:p>
          <a:p>
            <a:pPr algn="l"/>
            <a:r>
              <a:rPr lang="ru-RU" sz="2000" b="1" u="sng" dirty="0" smtClean="0">
                <a:solidFill>
                  <a:schemeClr val="accent1"/>
                </a:solidFill>
                <a:latin typeface="Calibri" panose="020F0502020204030204" pitchFamily="34" charset="0"/>
                <a:cs typeface="Calibri" panose="020F0502020204030204" pitchFamily="34" charset="0"/>
              </a:rPr>
              <a:t>По </a:t>
            </a:r>
            <a:r>
              <a:rPr lang="ru-RU" sz="2000" b="1" u="sng" dirty="0">
                <a:solidFill>
                  <a:schemeClr val="accent1"/>
                </a:solidFill>
                <a:latin typeface="Calibri" panose="020F0502020204030204" pitchFamily="34" charset="0"/>
                <a:cs typeface="Calibri" panose="020F0502020204030204" pitchFamily="34" charset="0"/>
              </a:rPr>
              <a:t>Закона за лечебните </a:t>
            </a:r>
            <a:r>
              <a:rPr lang="ru-RU" sz="2000" b="1" u="sng" dirty="0" smtClean="0">
                <a:solidFill>
                  <a:schemeClr val="accent1"/>
                </a:solidFill>
                <a:latin typeface="Calibri" panose="020F0502020204030204" pitchFamily="34" charset="0"/>
                <a:cs typeface="Calibri" panose="020F0502020204030204" pitchFamily="34" charset="0"/>
              </a:rPr>
              <a:t>растения</a:t>
            </a:r>
          </a:p>
          <a:p>
            <a:pPr algn="l"/>
            <a:r>
              <a:rPr lang="ru-RU" sz="2000" dirty="0">
                <a:solidFill>
                  <a:schemeClr val="tx1"/>
                </a:solidFill>
                <a:latin typeface="Calibri" panose="020F0502020204030204" pitchFamily="34" charset="0"/>
                <a:cs typeface="Calibri" panose="020F0502020204030204" pitchFamily="34" charset="0"/>
              </a:rPr>
              <a:t>Чл. 22, т. 2 - Позволително за ползване на лечебните растения се издава от:  кмета на общината, когато ползването е от: а) земеделски земи от поземления фонд и такива, включени в строителните граници на населените места - общинска собственост, след заплащане на такса в общината; б) територии в строителните граници на населените места - общинска собственост, независимо от предназначението им, след заплащане на такса в общината; в) земеделски земи от поземления фонд - частна собственост; </a:t>
            </a:r>
          </a:p>
          <a:p>
            <a:pPr algn="l"/>
            <a:r>
              <a:rPr lang="ru-RU" sz="2000" dirty="0">
                <a:solidFill>
                  <a:schemeClr val="tx1"/>
                </a:solidFill>
                <a:latin typeface="Calibri" panose="020F0502020204030204" pitchFamily="34" charset="0"/>
                <a:cs typeface="Calibri" panose="020F0502020204030204" pitchFamily="34" charset="0"/>
              </a:rPr>
              <a:t>т. 5 лице с висше лесовъдско образование, оправомощено от кмета на съответната община и регистрирано в публичния регистър за упражняване на лесовъдска практика - за горските територии - общинска собственост, след заплащане на такса в общината, както и за такива, предоставени на общината за управление въз основа на договор;</a:t>
            </a:r>
          </a:p>
          <a:p>
            <a:pPr algn="l"/>
            <a:r>
              <a:rPr lang="ru-RU" sz="2000" dirty="0">
                <a:solidFill>
                  <a:schemeClr val="tx1"/>
                </a:solidFill>
                <a:latin typeface="Calibri" panose="020F0502020204030204" pitchFamily="34" charset="0"/>
                <a:cs typeface="Calibri" panose="020F0502020204030204" pitchFamily="34" charset="0"/>
              </a:rPr>
              <a:t>Чл. 42 - Управлението на дейностите по опазване и устойчиво ползване на лечебните растения и култивирането на лечебните растения се осъществява от: кметовете на общините.</a:t>
            </a:r>
          </a:p>
          <a:p>
            <a:pPr algn="l"/>
            <a:endParaRPr lang="ru-RU" sz="2000" dirty="0">
              <a:solidFill>
                <a:schemeClr val="tx1"/>
              </a:solidFill>
              <a:latin typeface="Calibri" panose="020F0502020204030204" pitchFamily="34" charset="0"/>
              <a:cs typeface="Calibri" panose="020F0502020204030204" pitchFamily="34" charset="0"/>
            </a:endParaRPr>
          </a:p>
        </p:txBody>
      </p:sp>
      <p:sp>
        <p:nvSpPr>
          <p:cNvPr id="4" name="Rectangle 3"/>
          <p:cNvSpPr/>
          <p:nvPr/>
        </p:nvSpPr>
        <p:spPr>
          <a:xfrm>
            <a:off x="530575" y="1002570"/>
            <a:ext cx="9302046" cy="400110"/>
          </a:xfrm>
          <a:prstGeom prst="rect">
            <a:avLst/>
          </a:prstGeom>
        </p:spPr>
        <p:txBody>
          <a:bodyPr wrap="square">
            <a:spAutoFit/>
          </a:bodyPr>
          <a:lstStyle/>
          <a:p>
            <a:r>
              <a:rPr lang="ru-RU" sz="2000" b="1" u="sng" dirty="0">
                <a:latin typeface="Calibri" panose="020F0502020204030204" pitchFamily="34" charset="0"/>
                <a:cs typeface="Calibri" panose="020F0502020204030204" pitchFamily="34" charset="0"/>
              </a:rPr>
              <a:t>Правомощия на общините в областта на „Натура 2000“ и биоразнообразието</a:t>
            </a:r>
            <a:endParaRPr lang="bg-BG" sz="20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20848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409" y="79022"/>
            <a:ext cx="8012379" cy="843763"/>
          </a:xfrm>
        </p:spPr>
        <p:txBody>
          <a:bodyPr/>
          <a:lstStyle/>
          <a:p>
            <a:pPr algn="ctr"/>
            <a:r>
              <a:rPr lang="ru-RU" sz="2400" b="1" dirty="0">
                <a:latin typeface="Calibri" panose="020F0502020204030204" pitchFamily="34" charset="0"/>
                <a:cs typeface="Calibri" panose="020F0502020204030204" pitchFamily="34" charset="0"/>
              </a:rPr>
              <a:t/>
            </a:r>
            <a:br>
              <a:rPr lang="ru-RU" sz="2400" b="1" dirty="0">
                <a:latin typeface="Calibri" panose="020F0502020204030204" pitchFamily="34" charset="0"/>
                <a:cs typeface="Calibri" panose="020F0502020204030204" pitchFamily="34" charset="0"/>
              </a:rPr>
            </a:br>
            <a:r>
              <a:rPr lang="ru-RU" sz="2400" b="1" dirty="0">
                <a:latin typeface="Calibri" panose="020F0502020204030204" pitchFamily="34" charset="0"/>
                <a:cs typeface="Calibri" panose="020F0502020204030204" pitchFamily="34" charset="0"/>
              </a:rPr>
              <a:t>Европейска и национална нормативна рамка в областта на „Натура 2000“ и биоразнообразието</a:t>
            </a:r>
            <a:endParaRPr lang="bg-BG" sz="24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530575" y="1402680"/>
            <a:ext cx="9980094" cy="5375534"/>
          </a:xfrm>
        </p:spPr>
        <p:txBody>
          <a:bodyPr>
            <a:noAutofit/>
          </a:bodyPr>
          <a:lstStyle/>
          <a:p>
            <a:pPr algn="l"/>
            <a:endParaRPr lang="ru-RU" sz="2000" b="1" u="sng" dirty="0" smtClean="0">
              <a:solidFill>
                <a:schemeClr val="accent1"/>
              </a:solidFill>
              <a:latin typeface="Calibri" panose="020F0502020204030204" pitchFamily="34" charset="0"/>
              <a:cs typeface="Calibri" panose="020F0502020204030204" pitchFamily="34" charset="0"/>
            </a:endParaRPr>
          </a:p>
          <a:p>
            <a:pPr algn="l"/>
            <a:r>
              <a:rPr lang="ru-RU" sz="2000" b="1" u="sng" dirty="0" smtClean="0">
                <a:solidFill>
                  <a:schemeClr val="accent1"/>
                </a:solidFill>
                <a:latin typeface="Calibri" panose="020F0502020204030204" pitchFamily="34" charset="0"/>
                <a:cs typeface="Calibri" panose="020F0502020204030204" pitchFamily="34" charset="0"/>
              </a:rPr>
              <a:t>По </a:t>
            </a:r>
            <a:r>
              <a:rPr lang="ru-RU" sz="2000" b="1" u="sng" dirty="0">
                <a:solidFill>
                  <a:schemeClr val="accent1"/>
                </a:solidFill>
                <a:latin typeface="Calibri" panose="020F0502020204030204" pitchFamily="34" charset="0"/>
                <a:cs typeface="Calibri" panose="020F0502020204030204" pitchFamily="34" charset="0"/>
              </a:rPr>
              <a:t>Закона за лечебните </a:t>
            </a:r>
            <a:r>
              <a:rPr lang="ru-RU" sz="2000" b="1" u="sng" dirty="0" smtClean="0">
                <a:solidFill>
                  <a:schemeClr val="accent1"/>
                </a:solidFill>
                <a:latin typeface="Calibri" panose="020F0502020204030204" pitchFamily="34" charset="0"/>
                <a:cs typeface="Calibri" panose="020F0502020204030204" pitchFamily="34" charset="0"/>
              </a:rPr>
              <a:t>растения</a:t>
            </a:r>
          </a:p>
          <a:p>
            <a:pPr algn="l"/>
            <a:r>
              <a:rPr lang="ru-RU" sz="2000" dirty="0" smtClean="0">
                <a:solidFill>
                  <a:schemeClr val="tx1"/>
                </a:solidFill>
                <a:latin typeface="Calibri" panose="020F0502020204030204" pitchFamily="34" charset="0"/>
                <a:cs typeface="Calibri" panose="020F0502020204030204" pitchFamily="34" charset="0"/>
              </a:rPr>
              <a:t>Чл</a:t>
            </a:r>
            <a:r>
              <a:rPr lang="ru-RU" sz="2000" dirty="0">
                <a:solidFill>
                  <a:schemeClr val="tx1"/>
                </a:solidFill>
                <a:latin typeface="Calibri" panose="020F0502020204030204" pitchFamily="34" charset="0"/>
                <a:cs typeface="Calibri" panose="020F0502020204030204" pitchFamily="34" charset="0"/>
              </a:rPr>
              <a:t>. 46 - Кметът на общината ръководи изпълнителната дейност на общината във връзка с ползването, опазването и култивирането на лечебните растения</a:t>
            </a:r>
          </a:p>
          <a:p>
            <a:pPr algn="l"/>
            <a:r>
              <a:rPr lang="ru-RU" sz="2000" dirty="0">
                <a:solidFill>
                  <a:schemeClr val="tx1"/>
                </a:solidFill>
                <a:latin typeface="Calibri" panose="020F0502020204030204" pitchFamily="34" charset="0"/>
                <a:cs typeface="Calibri" panose="020F0502020204030204" pitchFamily="34" charset="0"/>
              </a:rPr>
              <a:t>При осъществяване на правомощията на общината по закона за лечебните растения от особена важност е разработване на качествена програма за опазване на околната  среда, съответно раздел лечебни растения към нея. В този раздел следва да се опишат местоположението на естествените находища на лечебните растения, условията в местообитанията, количество и състояние на ресурсите. Трябва да бъде включен анализ на дейностите за опазване на екосистемите, включващи лечебни растения, за осигуряване на устойчивото им ползване.  Предлагат се приоритетни мерки за опазване на ресурсите и разнообразието на лечебните растения, включително и редки или застрашени от изчезване видове. </a:t>
            </a:r>
          </a:p>
          <a:p>
            <a:pPr algn="l"/>
            <a:endParaRPr lang="ru-RU" dirty="0">
              <a:solidFill>
                <a:schemeClr val="tx1"/>
              </a:solidFill>
              <a:latin typeface="Calibri" panose="020F0502020204030204" pitchFamily="34" charset="0"/>
              <a:cs typeface="Calibri" panose="020F0502020204030204" pitchFamily="34" charset="0"/>
            </a:endParaRPr>
          </a:p>
        </p:txBody>
      </p:sp>
      <p:sp>
        <p:nvSpPr>
          <p:cNvPr id="4" name="Rectangle 3"/>
          <p:cNvSpPr/>
          <p:nvPr/>
        </p:nvSpPr>
        <p:spPr>
          <a:xfrm>
            <a:off x="530575" y="1002570"/>
            <a:ext cx="9302046" cy="400110"/>
          </a:xfrm>
          <a:prstGeom prst="rect">
            <a:avLst/>
          </a:prstGeom>
        </p:spPr>
        <p:txBody>
          <a:bodyPr wrap="square">
            <a:spAutoFit/>
          </a:bodyPr>
          <a:lstStyle/>
          <a:p>
            <a:r>
              <a:rPr lang="ru-RU" sz="2000" b="1" u="sng" dirty="0">
                <a:latin typeface="Calibri" panose="020F0502020204030204" pitchFamily="34" charset="0"/>
                <a:cs typeface="Calibri" panose="020F0502020204030204" pitchFamily="34" charset="0"/>
              </a:rPr>
              <a:t>Правомощия на общините в областта на „Натура 2000“ и биоразнообразието</a:t>
            </a:r>
            <a:endParaRPr lang="bg-BG" sz="20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3656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409" y="79022"/>
            <a:ext cx="8012379" cy="843763"/>
          </a:xfrm>
        </p:spPr>
        <p:txBody>
          <a:bodyPr/>
          <a:lstStyle/>
          <a:p>
            <a:pPr algn="ctr"/>
            <a:r>
              <a:rPr lang="ru-RU" sz="2400" b="1" dirty="0">
                <a:latin typeface="Calibri" panose="020F0502020204030204" pitchFamily="34" charset="0"/>
                <a:cs typeface="Calibri" panose="020F0502020204030204" pitchFamily="34" charset="0"/>
              </a:rPr>
              <a:t/>
            </a:r>
            <a:br>
              <a:rPr lang="ru-RU" sz="2400" b="1" dirty="0">
                <a:latin typeface="Calibri" panose="020F0502020204030204" pitchFamily="34" charset="0"/>
                <a:cs typeface="Calibri" panose="020F0502020204030204" pitchFamily="34" charset="0"/>
              </a:rPr>
            </a:br>
            <a:r>
              <a:rPr lang="ru-RU" sz="2400" b="1" dirty="0">
                <a:latin typeface="Calibri" panose="020F0502020204030204" pitchFamily="34" charset="0"/>
                <a:cs typeface="Calibri" panose="020F0502020204030204" pitchFamily="34" charset="0"/>
              </a:rPr>
              <a:t>Европейска и национална нормативна рамка в областта на „Натура 2000“ и биоразнообразието</a:t>
            </a:r>
            <a:endParaRPr lang="bg-BG" sz="24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530575" y="1402680"/>
            <a:ext cx="9980094" cy="5375534"/>
          </a:xfrm>
        </p:spPr>
        <p:txBody>
          <a:bodyPr>
            <a:noAutofit/>
          </a:bodyPr>
          <a:lstStyle/>
          <a:p>
            <a:pPr algn="l"/>
            <a:r>
              <a:rPr lang="ru-RU" sz="2000" dirty="0" smtClean="0">
                <a:solidFill>
                  <a:schemeClr val="tx1"/>
                </a:solidFill>
                <a:latin typeface="Calibri" panose="020F0502020204030204" pitchFamily="34" charset="0"/>
                <a:cs typeface="Calibri" panose="020F0502020204030204" pitchFamily="34" charset="0"/>
              </a:rPr>
              <a:t>В </a:t>
            </a:r>
            <a:r>
              <a:rPr lang="ru-RU" sz="2000" dirty="0">
                <a:solidFill>
                  <a:schemeClr val="tx1"/>
                </a:solidFill>
                <a:latin typeface="Calibri" panose="020F0502020204030204" pitchFamily="34" charset="0"/>
                <a:cs typeface="Calibri" panose="020F0502020204030204" pitchFamily="34" charset="0"/>
              </a:rPr>
              <a:t>настоящия раздел са представени няколко добри практически примера, свързани с изпълнение на проекти от общините финансирани  по Оперативна програма „Околна среда 2014 – 2020“, приоритетна ос „Натура и биоразнообразие“:</a:t>
            </a:r>
          </a:p>
          <a:p>
            <a:pPr algn="l"/>
            <a:r>
              <a:rPr lang="ru-RU" sz="2000" b="1" u="sng" dirty="0">
                <a:solidFill>
                  <a:schemeClr val="accent1"/>
                </a:solidFill>
                <a:latin typeface="Calibri" panose="020F0502020204030204" pitchFamily="34" charset="0"/>
                <a:cs typeface="Calibri" panose="020F0502020204030204" pitchFamily="34" charset="0"/>
              </a:rPr>
              <a:t>Община Кърджали</a:t>
            </a:r>
            <a:r>
              <a:rPr lang="ru-RU" sz="2000" dirty="0">
                <a:solidFill>
                  <a:schemeClr val="tx1"/>
                </a:solidFill>
                <a:latin typeface="Calibri" panose="020F0502020204030204" pitchFamily="34" charset="0"/>
                <a:cs typeface="Calibri" panose="020F0502020204030204" pitchFamily="34" charset="0"/>
              </a:rPr>
              <a:t>  изпълнява проект "Подобряване на природозащитното състояние на три вида прилепи на територията на МИГ "Стамболово-Кърджали 54" ОПОС 2014-2020“ на обща стойност 186 644,28 лв. Основна цел на проекта "Подобряване на природозащитното състояние на три вида прилепи на територията на МИГ "Стамболово-Кърджали 54" е да се подобри природозащитното състояние на видове с "неблагоприятен- незадоволителен" статус.</a:t>
            </a:r>
          </a:p>
          <a:p>
            <a:pPr algn="l"/>
            <a:r>
              <a:rPr lang="ru-RU" sz="2000" b="1" u="sng" dirty="0">
                <a:solidFill>
                  <a:schemeClr val="accent1"/>
                </a:solidFill>
                <a:latin typeface="Calibri" panose="020F0502020204030204" pitchFamily="34" charset="0"/>
                <a:cs typeface="Calibri" panose="020F0502020204030204" pitchFamily="34" charset="0"/>
              </a:rPr>
              <a:t>Община Маджарово </a:t>
            </a:r>
            <a:r>
              <a:rPr lang="ru-RU" sz="2000" dirty="0">
                <a:solidFill>
                  <a:schemeClr val="tx1"/>
                </a:solidFill>
                <a:latin typeface="Calibri" panose="020F0502020204030204" pitchFamily="34" charset="0"/>
                <a:cs typeface="Calibri" panose="020F0502020204030204" pitchFamily="34" charset="0"/>
              </a:rPr>
              <a:t>изпълнява проект „Натура 2000 в област Хасково“  на обща стойност 71 400,00 лв. Той е насочен към работа с основни заинтересовани страни в регион Хасково, определени въз основа на предварителен анализ, а именно представители на туристическия бранш (туристически агенции, хотелиери, ресторантьори и др.) и представители на местни власти и административни структури, имащи отношение към управлението на защитените зони в регион Хасково.</a:t>
            </a:r>
          </a:p>
          <a:p>
            <a:pPr algn="l"/>
            <a:endParaRPr lang="ru-RU" dirty="0">
              <a:solidFill>
                <a:schemeClr val="tx1"/>
              </a:solidFill>
              <a:latin typeface="Calibri" panose="020F0502020204030204" pitchFamily="34" charset="0"/>
              <a:cs typeface="Calibri" panose="020F0502020204030204" pitchFamily="34" charset="0"/>
            </a:endParaRPr>
          </a:p>
        </p:txBody>
      </p:sp>
      <p:sp>
        <p:nvSpPr>
          <p:cNvPr id="4" name="Rectangle 3"/>
          <p:cNvSpPr/>
          <p:nvPr/>
        </p:nvSpPr>
        <p:spPr>
          <a:xfrm>
            <a:off x="530575" y="1002570"/>
            <a:ext cx="9302046" cy="400110"/>
          </a:xfrm>
          <a:prstGeom prst="rect">
            <a:avLst/>
          </a:prstGeom>
        </p:spPr>
        <p:txBody>
          <a:bodyPr wrap="square">
            <a:spAutoFit/>
          </a:bodyPr>
          <a:lstStyle/>
          <a:p>
            <a:r>
              <a:rPr lang="ru-RU" sz="2000" b="1" u="sng" dirty="0">
                <a:latin typeface="Calibri" panose="020F0502020204030204" pitchFamily="34" charset="0"/>
                <a:cs typeface="Calibri" panose="020F0502020204030204" pitchFamily="34" charset="0"/>
              </a:rPr>
              <a:t>Добри практики в областта на „Натура 2000“ и биоразнообразието</a:t>
            </a:r>
            <a:endParaRPr lang="bg-BG" sz="20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6916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5333" y="135467"/>
            <a:ext cx="8012379" cy="843763"/>
          </a:xfrm>
        </p:spPr>
        <p:txBody>
          <a:bodyPr/>
          <a:lstStyle/>
          <a:p>
            <a:pPr algn="ctr"/>
            <a:r>
              <a:rPr lang="ru-RU" sz="2400" b="1" dirty="0">
                <a:latin typeface="Calibri" panose="020F0502020204030204" pitchFamily="34" charset="0"/>
                <a:cs typeface="Calibri" panose="020F0502020204030204" pitchFamily="34" charset="0"/>
              </a:rPr>
              <a:t/>
            </a:r>
            <a:br>
              <a:rPr lang="ru-RU" sz="2400" b="1" dirty="0">
                <a:latin typeface="Calibri" panose="020F0502020204030204" pitchFamily="34" charset="0"/>
                <a:cs typeface="Calibri" panose="020F0502020204030204" pitchFamily="34" charset="0"/>
              </a:rPr>
            </a:br>
            <a:r>
              <a:rPr lang="ru-RU" sz="2400" b="1" dirty="0">
                <a:latin typeface="Calibri" panose="020F0502020204030204" pitchFamily="34" charset="0"/>
                <a:cs typeface="Calibri" panose="020F0502020204030204" pitchFamily="34" charset="0"/>
              </a:rPr>
              <a:t>Европейска и национална нормативна рамка в областта на „Натура 2000“ и биоразнообразието</a:t>
            </a:r>
            <a:endParaRPr lang="bg-BG" sz="24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530576" y="1879104"/>
            <a:ext cx="9302046" cy="4600718"/>
          </a:xfrm>
        </p:spPr>
        <p:txBody>
          <a:bodyPr>
            <a:noAutofit/>
          </a:bodyPr>
          <a:lstStyle/>
          <a:p>
            <a:pPr marL="342900" indent="-342900" algn="l">
              <a:buFont typeface="Wingdings" panose="05000000000000000000" pitchFamily="2" charset="2"/>
              <a:buChar char="Ø"/>
            </a:pPr>
            <a:r>
              <a:rPr lang="ru-RU" dirty="0">
                <a:solidFill>
                  <a:schemeClr val="tx1"/>
                </a:solidFill>
                <a:latin typeface="Calibri" panose="020F0502020204030204" pitchFamily="34" charset="0"/>
                <a:cs typeface="Calibri" panose="020F0502020204030204" pitchFamily="34" charset="0"/>
              </a:rPr>
              <a:t>Европейският съюз играе важна международна роля за търсенето на решения на проблеми като загубата на биологично разнообразие, обезлесяването и изменението на климата</a:t>
            </a:r>
            <a:r>
              <a:rPr lang="ru-RU" dirty="0" smtClean="0">
                <a:solidFill>
                  <a:schemeClr val="tx1"/>
                </a:solidFill>
                <a:latin typeface="Calibri" panose="020F0502020204030204" pitchFamily="34" charset="0"/>
                <a:cs typeface="Calibri" panose="020F0502020204030204" pitchFamily="34" charset="0"/>
              </a:rPr>
              <a:t>.</a:t>
            </a:r>
          </a:p>
          <a:p>
            <a:pPr marL="342900" indent="-342900" algn="l">
              <a:buFont typeface="Wingdings" panose="05000000000000000000" pitchFamily="2" charset="2"/>
              <a:buChar char="Ø"/>
            </a:pPr>
            <a:r>
              <a:rPr lang="ru-RU" dirty="0" smtClean="0">
                <a:solidFill>
                  <a:schemeClr val="tx1"/>
                </a:solidFill>
                <a:latin typeface="Calibri" panose="020F0502020204030204" pitchFamily="34" charset="0"/>
                <a:cs typeface="Calibri" panose="020F0502020204030204" pitchFamily="34" charset="0"/>
              </a:rPr>
              <a:t> </a:t>
            </a:r>
            <a:r>
              <a:rPr lang="ru-RU" dirty="0">
                <a:solidFill>
                  <a:schemeClr val="tx1"/>
                </a:solidFill>
                <a:latin typeface="Calibri" panose="020F0502020204030204" pitchFamily="34" charset="0"/>
                <a:cs typeface="Calibri" panose="020F0502020204030204" pitchFamily="34" charset="0"/>
              </a:rPr>
              <a:t>Конференцията на ООН по околна среда и развитие (UNCED) през 1992 г. отбелязва важна стъпка напред за съхранението на биологичното разнообразие и опазването на природата благодарение на приемането на Конвенцията за биологичното разнообразие</a:t>
            </a:r>
            <a:r>
              <a:rPr lang="ru-RU" dirty="0" smtClean="0">
                <a:solidFill>
                  <a:schemeClr val="tx1"/>
                </a:solidFill>
                <a:latin typeface="Calibri" panose="020F0502020204030204" pitchFamily="34" charset="0"/>
                <a:cs typeface="Calibri" panose="020F0502020204030204" pitchFamily="34" charset="0"/>
              </a:rPr>
              <a:t>.</a:t>
            </a:r>
          </a:p>
          <a:p>
            <a:pPr marL="342900" indent="-342900" algn="l">
              <a:buFont typeface="Wingdings" panose="05000000000000000000" pitchFamily="2" charset="2"/>
              <a:buChar char="Ø"/>
            </a:pPr>
            <a:r>
              <a:rPr lang="ru-RU" dirty="0" smtClean="0">
                <a:solidFill>
                  <a:schemeClr val="tx1"/>
                </a:solidFill>
                <a:latin typeface="Calibri" panose="020F0502020204030204" pitchFamily="34" charset="0"/>
                <a:cs typeface="Calibri" panose="020F0502020204030204" pitchFamily="34" charset="0"/>
              </a:rPr>
              <a:t> </a:t>
            </a:r>
            <a:r>
              <a:rPr lang="ru-RU" dirty="0">
                <a:solidFill>
                  <a:schemeClr val="tx1"/>
                </a:solidFill>
                <a:latin typeface="Calibri" panose="020F0502020204030204" pitchFamily="34" charset="0"/>
                <a:cs typeface="Calibri" panose="020F0502020204030204" pitchFamily="34" charset="0"/>
              </a:rPr>
              <a:t>През 2011 г. ЕС се ангажира със спирането на загубата на биологично разнообразие и на влошаването на екосистемните услуги в ЕС до 2020 г</a:t>
            </a:r>
            <a:r>
              <a:rPr lang="ru-RU" dirty="0" smtClean="0">
                <a:solidFill>
                  <a:schemeClr val="tx1"/>
                </a:solidFill>
                <a:latin typeface="Calibri" panose="020F0502020204030204" pitchFamily="34" charset="0"/>
                <a:cs typeface="Calibri" panose="020F0502020204030204" pitchFamily="34" charset="0"/>
              </a:rPr>
              <a:t>.</a:t>
            </a:r>
          </a:p>
          <a:p>
            <a:pPr marL="342900" indent="-342900" algn="l">
              <a:buFont typeface="Wingdings" panose="05000000000000000000" pitchFamily="2" charset="2"/>
              <a:buChar char="Ø"/>
            </a:pPr>
            <a:r>
              <a:rPr lang="ru-RU" dirty="0" smtClean="0">
                <a:solidFill>
                  <a:schemeClr val="tx1"/>
                </a:solidFill>
                <a:latin typeface="Calibri" panose="020F0502020204030204" pitchFamily="34" charset="0"/>
                <a:cs typeface="Calibri" panose="020F0502020204030204" pitchFamily="34" charset="0"/>
              </a:rPr>
              <a:t> </a:t>
            </a:r>
            <a:r>
              <a:rPr lang="ru-RU" dirty="0">
                <a:solidFill>
                  <a:schemeClr val="tx1"/>
                </a:solidFill>
                <a:latin typeface="Calibri" panose="020F0502020204030204" pitchFamily="34" charset="0"/>
                <a:cs typeface="Calibri" panose="020F0502020204030204" pitchFamily="34" charset="0"/>
              </a:rPr>
              <a:t>В Парижкото споразумение относно изменението на климата от 2015 г. се отбелязва, че е важно да се гарантира целостта на всички екосистеми и опазването на биологичното разнообразие</a:t>
            </a:r>
            <a:r>
              <a:rPr lang="ru-RU" dirty="0" smtClean="0">
                <a:solidFill>
                  <a:schemeClr val="tx1"/>
                </a:solidFill>
                <a:latin typeface="Calibri" panose="020F0502020204030204" pitchFamily="34" charset="0"/>
                <a:cs typeface="Calibri" panose="020F0502020204030204" pitchFamily="34" charset="0"/>
              </a:rPr>
              <a:t>.</a:t>
            </a:r>
          </a:p>
          <a:p>
            <a:pPr marL="342900" indent="-342900" algn="l">
              <a:buFont typeface="Wingdings" panose="05000000000000000000" pitchFamily="2" charset="2"/>
              <a:buChar char="Ø"/>
            </a:pPr>
            <a:r>
              <a:rPr lang="ru-RU" dirty="0" smtClean="0">
                <a:solidFill>
                  <a:schemeClr val="tx1"/>
                </a:solidFill>
                <a:latin typeface="Calibri" panose="020F0502020204030204" pitchFamily="34" charset="0"/>
                <a:cs typeface="Calibri" panose="020F0502020204030204" pitchFamily="34" charset="0"/>
              </a:rPr>
              <a:t> </a:t>
            </a:r>
            <a:r>
              <a:rPr lang="ru-RU" dirty="0">
                <a:solidFill>
                  <a:schemeClr val="tx1"/>
                </a:solidFill>
                <a:latin typeface="Calibri" panose="020F0502020204030204" pitchFamily="34" charset="0"/>
                <a:cs typeface="Calibri" panose="020F0502020204030204" pitchFamily="34" charset="0"/>
              </a:rPr>
              <a:t>Като част от Европейския зелен пакт Комисията предложи нова стратегия за биологичното разнообразие, която има за цел да насочи биологичното разнообразие в Европа към възстановяване до 2030 г. в полза на хората, климата и планетата</a:t>
            </a:r>
            <a:endParaRPr lang="ru-RU" dirty="0">
              <a:solidFill>
                <a:schemeClr val="tx1"/>
              </a:solidFill>
              <a:latin typeface="Calibri" panose="020F0502020204030204" pitchFamily="34" charset="0"/>
              <a:cs typeface="Calibri" panose="020F0502020204030204" pitchFamily="34" charset="0"/>
            </a:endParaRPr>
          </a:p>
        </p:txBody>
      </p:sp>
      <p:sp>
        <p:nvSpPr>
          <p:cNvPr id="4" name="Rectangle 3"/>
          <p:cNvSpPr/>
          <p:nvPr/>
        </p:nvSpPr>
        <p:spPr>
          <a:xfrm>
            <a:off x="530576" y="1278424"/>
            <a:ext cx="9302046" cy="400110"/>
          </a:xfrm>
          <a:prstGeom prst="rect">
            <a:avLst/>
          </a:prstGeom>
        </p:spPr>
        <p:txBody>
          <a:bodyPr wrap="square">
            <a:spAutoFit/>
          </a:bodyPr>
          <a:lstStyle/>
          <a:p>
            <a:r>
              <a:rPr lang="ru-RU" sz="2000" b="1" u="sng" dirty="0">
                <a:latin typeface="Calibri" panose="020F0502020204030204" pitchFamily="34" charset="0"/>
                <a:cs typeface="Calibri" panose="020F0502020204030204" pitchFamily="34" charset="0"/>
              </a:rPr>
              <a:t>Европейска нормативна рамка в областта на „Натура 2000“ и биоразнообразието</a:t>
            </a:r>
            <a:endParaRPr lang="bg-BG" sz="20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248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409" y="79022"/>
            <a:ext cx="8012379" cy="843763"/>
          </a:xfrm>
        </p:spPr>
        <p:txBody>
          <a:bodyPr/>
          <a:lstStyle/>
          <a:p>
            <a:pPr algn="ctr"/>
            <a:r>
              <a:rPr lang="ru-RU" sz="2400" b="1" dirty="0">
                <a:latin typeface="Calibri" panose="020F0502020204030204" pitchFamily="34" charset="0"/>
                <a:cs typeface="Calibri" panose="020F0502020204030204" pitchFamily="34" charset="0"/>
              </a:rPr>
              <a:t/>
            </a:r>
            <a:br>
              <a:rPr lang="ru-RU" sz="2400" b="1" dirty="0">
                <a:latin typeface="Calibri" panose="020F0502020204030204" pitchFamily="34" charset="0"/>
                <a:cs typeface="Calibri" panose="020F0502020204030204" pitchFamily="34" charset="0"/>
              </a:rPr>
            </a:br>
            <a:r>
              <a:rPr lang="ru-RU" sz="2400" b="1" dirty="0">
                <a:latin typeface="Calibri" panose="020F0502020204030204" pitchFamily="34" charset="0"/>
                <a:cs typeface="Calibri" panose="020F0502020204030204" pitchFamily="34" charset="0"/>
              </a:rPr>
              <a:t>Европейска и национална нормативна рамка в областта на „Натура 2000“ и биоразнообразието</a:t>
            </a:r>
            <a:endParaRPr lang="bg-BG" sz="24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609599" y="1482464"/>
            <a:ext cx="9901069" cy="5295749"/>
          </a:xfrm>
        </p:spPr>
        <p:txBody>
          <a:bodyPr>
            <a:noAutofit/>
          </a:bodyPr>
          <a:lstStyle/>
          <a:p>
            <a:pPr algn="l"/>
            <a:r>
              <a:rPr lang="ru-RU" sz="2000" b="1" u="sng" dirty="0">
                <a:solidFill>
                  <a:schemeClr val="accent1"/>
                </a:solidFill>
                <a:latin typeface="Calibri" panose="020F0502020204030204" pitchFamily="34" charset="0"/>
                <a:cs typeface="Calibri" panose="020F0502020204030204" pitchFamily="34" charset="0"/>
              </a:rPr>
              <a:t>Община Поморие </a:t>
            </a:r>
            <a:r>
              <a:rPr lang="ru-RU" dirty="0">
                <a:solidFill>
                  <a:schemeClr val="tx1"/>
                </a:solidFill>
                <a:latin typeface="Calibri" panose="020F0502020204030204" pitchFamily="34" charset="0"/>
                <a:cs typeface="Calibri" panose="020F0502020204030204" pitchFamily="34" charset="0"/>
              </a:rPr>
              <a:t>изпълнява проект „Интегрирани мерки за осигуряване на принос към поддържане/подобряване на природозащитното състояние на видове и типове природни местообитания от мрежата Натура 2000, целящи намаляване на установени заплахи и влияния за видовете и местообитанията на територията на МИГ Поморие“ на обща стойност 1 119 867.17 лева. Проектът се основава на интегриран подход и комплексни мерки, насочени към опазване и подобряване на природозащитно състояние на животински видове и природни местообитания в следните четири ЗЗ от мрежата Натура 2000 в рамките на териториалния обхват на МИГ Поморие, в които се предвижда изпълнението на предвидените в проекта дейности - ЗЗ Айтоска планина; ЗЗ Ахелой-Равда-Несебър; ЗЗ Камчийска и Еменска планина и ЗЗ Поморие</a:t>
            </a:r>
            <a:r>
              <a:rPr lang="ru-RU" dirty="0" smtClean="0">
                <a:solidFill>
                  <a:schemeClr val="tx1"/>
                </a:solidFill>
                <a:latin typeface="Calibri" panose="020F0502020204030204" pitchFamily="34" charset="0"/>
                <a:cs typeface="Calibri" panose="020F0502020204030204" pitchFamily="34" charset="0"/>
              </a:rPr>
              <a:t>".</a:t>
            </a:r>
          </a:p>
          <a:p>
            <a:pPr algn="l"/>
            <a:r>
              <a:rPr lang="ru-RU" sz="2000" b="1" u="sng" dirty="0">
                <a:solidFill>
                  <a:schemeClr val="accent1"/>
                </a:solidFill>
                <a:latin typeface="Calibri" panose="020F0502020204030204" pitchFamily="34" charset="0"/>
                <a:cs typeface="Calibri" panose="020F0502020204030204" pitchFamily="34" charset="0"/>
              </a:rPr>
              <a:t>Община Самоков </a:t>
            </a:r>
            <a:r>
              <a:rPr lang="ru-RU" dirty="0">
                <a:solidFill>
                  <a:schemeClr val="tx1"/>
                </a:solidFill>
                <a:latin typeface="Calibri" panose="020F0502020204030204" pitchFamily="34" charset="0"/>
                <a:cs typeface="Calibri" panose="020F0502020204030204" pitchFamily="34" charset="0"/>
              </a:rPr>
              <a:t>изпълнява проект „Изпълнение на дейности за осигуряване на подкрепа за подобряване природозащитното състояние на видове, включени в стратегията за ВОМР на МИГ Самоков“ на обща стойност 1 120 646.00 лева. Проектът предвижда изпълнение на дейности за осигуряване на подкрепа за подобряване природозащитното състояние на животински видове, докладвани в „неблагоприятно - незадоволително“ състояние през 2013 г. съгласно чл. 17 от Директивата за местообитанията. Проектът ще се осъществява във всички защитени зони от мрежата Натура 2000 по директивата за местообитанията, попадащи в рамките на териториалния обхват на местна инициативна група (МИГ) Самоков, а именно: ЗЗ „Витоша“; ЗЗ „Река Палакария“, ЗЗ „Плана“ и ЗЗ „Верила“.</a:t>
            </a:r>
          </a:p>
          <a:p>
            <a:pPr algn="l"/>
            <a:endParaRPr lang="ru-RU" sz="2000" dirty="0">
              <a:solidFill>
                <a:schemeClr val="tx1"/>
              </a:solidFill>
              <a:latin typeface="Calibri" panose="020F0502020204030204" pitchFamily="34" charset="0"/>
              <a:cs typeface="Calibri" panose="020F0502020204030204" pitchFamily="34" charset="0"/>
            </a:endParaRPr>
          </a:p>
        </p:txBody>
      </p:sp>
      <p:sp>
        <p:nvSpPr>
          <p:cNvPr id="4" name="Rectangle 3"/>
          <p:cNvSpPr/>
          <p:nvPr/>
        </p:nvSpPr>
        <p:spPr>
          <a:xfrm>
            <a:off x="530575" y="1002570"/>
            <a:ext cx="9302046" cy="400110"/>
          </a:xfrm>
          <a:prstGeom prst="rect">
            <a:avLst/>
          </a:prstGeom>
        </p:spPr>
        <p:txBody>
          <a:bodyPr wrap="square">
            <a:spAutoFit/>
          </a:bodyPr>
          <a:lstStyle/>
          <a:p>
            <a:r>
              <a:rPr lang="ru-RU" sz="2000" b="1" u="sng" dirty="0">
                <a:latin typeface="Calibri" panose="020F0502020204030204" pitchFamily="34" charset="0"/>
                <a:cs typeface="Calibri" panose="020F0502020204030204" pitchFamily="34" charset="0"/>
              </a:rPr>
              <a:t>Добри практики в областта на „Натура 2000“ и биоразнообразието</a:t>
            </a:r>
            <a:endParaRPr lang="bg-BG" sz="20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59927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409" y="79022"/>
            <a:ext cx="8012379" cy="843763"/>
          </a:xfrm>
        </p:spPr>
        <p:txBody>
          <a:bodyPr/>
          <a:lstStyle/>
          <a:p>
            <a:pPr algn="ctr"/>
            <a:r>
              <a:rPr lang="ru-RU" sz="2400" b="1" dirty="0">
                <a:latin typeface="Calibri" panose="020F0502020204030204" pitchFamily="34" charset="0"/>
                <a:cs typeface="Calibri" panose="020F0502020204030204" pitchFamily="34" charset="0"/>
              </a:rPr>
              <a:t/>
            </a:r>
            <a:br>
              <a:rPr lang="ru-RU" sz="2400" b="1" dirty="0">
                <a:latin typeface="Calibri" panose="020F0502020204030204" pitchFamily="34" charset="0"/>
                <a:cs typeface="Calibri" panose="020F0502020204030204" pitchFamily="34" charset="0"/>
              </a:rPr>
            </a:br>
            <a:r>
              <a:rPr lang="ru-RU" sz="2400" b="1" dirty="0">
                <a:latin typeface="Calibri" panose="020F0502020204030204" pitchFamily="34" charset="0"/>
                <a:cs typeface="Calibri" panose="020F0502020204030204" pitchFamily="34" charset="0"/>
              </a:rPr>
              <a:t>Европейска и национална нормативна рамка в областта на „Натура 2000“ и биоразнообразието</a:t>
            </a:r>
            <a:endParaRPr lang="bg-BG" sz="24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609599" y="1482464"/>
            <a:ext cx="9901069" cy="5295749"/>
          </a:xfrm>
        </p:spPr>
        <p:txBody>
          <a:bodyPr>
            <a:noAutofit/>
          </a:bodyPr>
          <a:lstStyle/>
          <a:p>
            <a:pPr algn="l"/>
            <a:r>
              <a:rPr lang="ru-RU" sz="2000" b="1" u="sng" dirty="0">
                <a:solidFill>
                  <a:schemeClr val="accent1"/>
                </a:solidFill>
                <a:latin typeface="Calibri" panose="020F0502020204030204" pitchFamily="34" charset="0"/>
                <a:cs typeface="Calibri" panose="020F0502020204030204" pitchFamily="34" charset="0"/>
              </a:rPr>
              <a:t>Община Чупрене </a:t>
            </a:r>
            <a:r>
              <a:rPr lang="ru-RU" sz="2000" dirty="0">
                <a:solidFill>
                  <a:schemeClr val="tx1"/>
                </a:solidFill>
                <a:latin typeface="Calibri" panose="020F0502020204030204" pitchFamily="34" charset="0"/>
                <a:cs typeface="Calibri" panose="020F0502020204030204" pitchFamily="34" charset="0"/>
              </a:rPr>
              <a:t>изпълнява проект „Организиране и провеждане на информационна кампания за Натура 2000 зоните на територията на област с административен център Видин“ на обща стойност 71 400.00 лева. Проектът включва организирането и провеждането на информационна кампания за Натура 2000 зоните на територията на област Видин и е насочена към три големи целеви групи - заинтересовани страни, ученици и широка общественост. Като краен резултат ще бъда създаден капацитет в заинтересованите страни за мрежата и нейните възможности и в крайна сметка изградена и поддържана споделена визия за Натура 2000 в </a:t>
            </a:r>
            <a:r>
              <a:rPr lang="ru-RU" sz="2000" dirty="0" smtClean="0">
                <a:solidFill>
                  <a:schemeClr val="tx1"/>
                </a:solidFill>
                <a:latin typeface="Calibri" panose="020F0502020204030204" pitchFamily="34" charset="0"/>
                <a:cs typeface="Calibri" panose="020F0502020204030204" pitchFamily="34" charset="0"/>
              </a:rPr>
              <a:t>областта.</a:t>
            </a:r>
          </a:p>
          <a:p>
            <a:pPr algn="l"/>
            <a:r>
              <a:rPr lang="ru-RU" sz="2000" b="1" u="sng" dirty="0">
                <a:solidFill>
                  <a:schemeClr val="accent1"/>
                </a:solidFill>
                <a:latin typeface="Calibri" panose="020F0502020204030204" pitchFamily="34" charset="0"/>
                <a:cs typeface="Calibri" panose="020F0502020204030204" pitchFamily="34" charset="0"/>
              </a:rPr>
              <a:t>Община Шабла </a:t>
            </a:r>
            <a:r>
              <a:rPr lang="ru-RU" sz="2000" dirty="0">
                <a:solidFill>
                  <a:schemeClr val="tx1"/>
                </a:solidFill>
                <a:latin typeface="Calibri" panose="020F0502020204030204" pitchFamily="34" charset="0"/>
                <a:cs typeface="Calibri" panose="020F0502020204030204" pitchFamily="34" charset="0"/>
              </a:rPr>
              <a:t>изпълнява проект „Подобряване природозащитното състояние на червеногушата гъска (Branta ruficollis, Pallas, 1769) чрез изпълнение на мерки от Плана за действие за вида“ на обща стойност 1 079 127.52 лева. в проекта са предвидени провеждането на 5 проучвания свързани с екологичните изисквания, ежедневни и сезонни миграции, "тесните места" в жизнения цикъл на вида и факторите на безпокойство, което ще създаде условия за подобряване на опазването на вида у нас. Значителна част от мерките за опазване на всеки вид са свързани с ангажиране на широката общественост към неговото опазване. </a:t>
            </a:r>
          </a:p>
          <a:p>
            <a:pPr algn="l"/>
            <a:endParaRPr lang="ru-RU" sz="2000" dirty="0">
              <a:solidFill>
                <a:schemeClr val="tx1"/>
              </a:solidFill>
              <a:latin typeface="Calibri" panose="020F0502020204030204" pitchFamily="34" charset="0"/>
              <a:cs typeface="Calibri" panose="020F0502020204030204" pitchFamily="34" charset="0"/>
            </a:endParaRPr>
          </a:p>
        </p:txBody>
      </p:sp>
      <p:sp>
        <p:nvSpPr>
          <p:cNvPr id="4" name="Rectangle 3"/>
          <p:cNvSpPr/>
          <p:nvPr/>
        </p:nvSpPr>
        <p:spPr>
          <a:xfrm>
            <a:off x="530575" y="1002570"/>
            <a:ext cx="9302046" cy="400110"/>
          </a:xfrm>
          <a:prstGeom prst="rect">
            <a:avLst/>
          </a:prstGeom>
        </p:spPr>
        <p:txBody>
          <a:bodyPr wrap="square">
            <a:spAutoFit/>
          </a:bodyPr>
          <a:lstStyle/>
          <a:p>
            <a:r>
              <a:rPr lang="ru-RU" sz="2000" b="1" u="sng" dirty="0">
                <a:latin typeface="Calibri" panose="020F0502020204030204" pitchFamily="34" charset="0"/>
                <a:cs typeface="Calibri" panose="020F0502020204030204" pitchFamily="34" charset="0"/>
              </a:rPr>
              <a:t>Добри практики в областта на „Натура 2000“ и биоразнообразието</a:t>
            </a:r>
            <a:endParaRPr lang="bg-BG" sz="20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91001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409" y="79022"/>
            <a:ext cx="8012379" cy="843763"/>
          </a:xfrm>
        </p:spPr>
        <p:txBody>
          <a:bodyPr/>
          <a:lstStyle/>
          <a:p>
            <a:pPr algn="ctr"/>
            <a:r>
              <a:rPr lang="ru-RU" sz="2400" b="1" dirty="0">
                <a:latin typeface="Calibri" panose="020F0502020204030204" pitchFamily="34" charset="0"/>
                <a:cs typeface="Calibri" panose="020F0502020204030204" pitchFamily="34" charset="0"/>
              </a:rPr>
              <a:t/>
            </a:r>
            <a:br>
              <a:rPr lang="ru-RU" sz="2400" b="1" dirty="0">
                <a:latin typeface="Calibri" panose="020F0502020204030204" pitchFamily="34" charset="0"/>
                <a:cs typeface="Calibri" panose="020F0502020204030204" pitchFamily="34" charset="0"/>
              </a:rPr>
            </a:br>
            <a:r>
              <a:rPr lang="ru-RU" sz="2400" b="1" dirty="0">
                <a:latin typeface="Calibri" panose="020F0502020204030204" pitchFamily="34" charset="0"/>
                <a:cs typeface="Calibri" panose="020F0502020204030204" pitchFamily="34" charset="0"/>
              </a:rPr>
              <a:t>Европейска и национална нормативна рамка в областта на „Натура 2000“ и биоразнообразието</a:t>
            </a:r>
            <a:endParaRPr lang="bg-BG" sz="24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609599" y="1482464"/>
            <a:ext cx="9901069" cy="5295749"/>
          </a:xfrm>
        </p:spPr>
        <p:txBody>
          <a:bodyPr>
            <a:noAutofit/>
          </a:bodyPr>
          <a:lstStyle/>
          <a:p>
            <a:pPr algn="l"/>
            <a:r>
              <a:rPr lang="ru-RU" sz="2000" b="1" u="sng" dirty="0">
                <a:solidFill>
                  <a:schemeClr val="accent1"/>
                </a:solidFill>
                <a:latin typeface="Calibri" panose="020F0502020204030204" pitchFamily="34" charset="0"/>
                <a:cs typeface="Calibri" panose="020F0502020204030204" pitchFamily="34" charset="0"/>
              </a:rPr>
              <a:t>Практика на Столична </a:t>
            </a:r>
            <a:r>
              <a:rPr lang="ru-RU" sz="2000" b="1" u="sng" dirty="0" smtClean="0">
                <a:solidFill>
                  <a:schemeClr val="accent1"/>
                </a:solidFill>
                <a:latin typeface="Calibri" panose="020F0502020204030204" pitchFamily="34" charset="0"/>
                <a:cs typeface="Calibri" panose="020F0502020204030204" pitchFamily="34" charset="0"/>
              </a:rPr>
              <a:t>община</a:t>
            </a:r>
            <a:endParaRPr lang="ru-RU" sz="2000" b="1" u="sng" dirty="0">
              <a:solidFill>
                <a:schemeClr val="accent1"/>
              </a:solidFill>
              <a:latin typeface="Calibri" panose="020F0502020204030204" pitchFamily="34" charset="0"/>
              <a:cs typeface="Calibri" panose="020F0502020204030204" pitchFamily="34" charset="0"/>
            </a:endParaRPr>
          </a:p>
          <a:p>
            <a:pPr algn="l"/>
            <a:r>
              <a:rPr lang="ru-RU" sz="2000" dirty="0" smtClean="0">
                <a:solidFill>
                  <a:schemeClr val="tx1"/>
                </a:solidFill>
                <a:latin typeface="Calibri" panose="020F0502020204030204" pitchFamily="34" charset="0"/>
                <a:cs typeface="Calibri" panose="020F0502020204030204" pitchFamily="34" charset="0"/>
              </a:rPr>
              <a:t>“Визия </a:t>
            </a:r>
            <a:r>
              <a:rPr lang="ru-RU" sz="2000" dirty="0">
                <a:solidFill>
                  <a:schemeClr val="tx1"/>
                </a:solidFill>
                <a:latin typeface="Calibri" panose="020F0502020204030204" pitchFamily="34" charset="0"/>
                <a:cs typeface="Calibri" panose="020F0502020204030204" pitchFamily="34" charset="0"/>
              </a:rPr>
              <a:t>за София” е инициатива на Столична община за създаването на споделена и дългосрочна стратегия за развитието на столицата и крайградските територии до 2050 г. Проектът има амбицията да анализира моментното състояние на София и да предложи конкретни стъпки, мерки и цели за бъдещото устойчиво развитие на града. Постигането на тази задача е възможно само с обединените усилия на гражданите, бизнеса, науката, неправителствените организации и администрацията.  Едно от направленията във визията е Околна среда. Изследване в направление Околна среда на общинската инициатива Визия за София разглежда биоразнообразието на територията на Столична община (СО). Биологичните видове взаимодействат с околната среда и поддържат редица екосистемни услуги, важни за функционирането на града.</a:t>
            </a:r>
          </a:p>
          <a:p>
            <a:pPr algn="l"/>
            <a:endParaRPr lang="ru-RU" sz="2000" dirty="0">
              <a:solidFill>
                <a:schemeClr val="tx1"/>
              </a:solidFill>
              <a:latin typeface="Calibri" panose="020F0502020204030204" pitchFamily="34" charset="0"/>
              <a:cs typeface="Calibri" panose="020F0502020204030204" pitchFamily="34" charset="0"/>
            </a:endParaRPr>
          </a:p>
          <a:p>
            <a:pPr algn="l"/>
            <a:endParaRPr lang="ru-RU" sz="2000" dirty="0">
              <a:solidFill>
                <a:schemeClr val="tx1"/>
              </a:solidFill>
              <a:latin typeface="Calibri" panose="020F0502020204030204" pitchFamily="34" charset="0"/>
              <a:cs typeface="Calibri" panose="020F0502020204030204" pitchFamily="34" charset="0"/>
            </a:endParaRPr>
          </a:p>
        </p:txBody>
      </p:sp>
      <p:sp>
        <p:nvSpPr>
          <p:cNvPr id="4" name="Rectangle 3"/>
          <p:cNvSpPr/>
          <p:nvPr/>
        </p:nvSpPr>
        <p:spPr>
          <a:xfrm>
            <a:off x="530575" y="1002570"/>
            <a:ext cx="9302046" cy="400110"/>
          </a:xfrm>
          <a:prstGeom prst="rect">
            <a:avLst/>
          </a:prstGeom>
        </p:spPr>
        <p:txBody>
          <a:bodyPr wrap="square">
            <a:spAutoFit/>
          </a:bodyPr>
          <a:lstStyle/>
          <a:p>
            <a:r>
              <a:rPr lang="ru-RU" sz="2000" b="1" u="sng" dirty="0">
                <a:latin typeface="Calibri" panose="020F0502020204030204" pitchFamily="34" charset="0"/>
                <a:cs typeface="Calibri" panose="020F0502020204030204" pitchFamily="34" charset="0"/>
              </a:rPr>
              <a:t>Добри практики в областта на „Натура 2000“ и биоразнообразието</a:t>
            </a:r>
            <a:endParaRPr lang="bg-BG" sz="20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6268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5333" y="135467"/>
            <a:ext cx="8012379" cy="843763"/>
          </a:xfrm>
        </p:spPr>
        <p:txBody>
          <a:bodyPr/>
          <a:lstStyle/>
          <a:p>
            <a:pPr algn="ctr"/>
            <a:r>
              <a:rPr lang="ru-RU" sz="2400" b="1" dirty="0">
                <a:latin typeface="Calibri" panose="020F0502020204030204" pitchFamily="34" charset="0"/>
                <a:cs typeface="Calibri" panose="020F0502020204030204" pitchFamily="34" charset="0"/>
              </a:rPr>
              <a:t/>
            </a:r>
            <a:br>
              <a:rPr lang="ru-RU" sz="2400" b="1" dirty="0">
                <a:latin typeface="Calibri" panose="020F0502020204030204" pitchFamily="34" charset="0"/>
                <a:cs typeface="Calibri" panose="020F0502020204030204" pitchFamily="34" charset="0"/>
              </a:rPr>
            </a:br>
            <a:r>
              <a:rPr lang="ru-RU" sz="2400" b="1" dirty="0">
                <a:latin typeface="Calibri" panose="020F0502020204030204" pitchFamily="34" charset="0"/>
                <a:cs typeface="Calibri" panose="020F0502020204030204" pitchFamily="34" charset="0"/>
              </a:rPr>
              <a:t>Европейска и национална нормативна рамка в областта на „Натура 2000“ и биоразнообразието</a:t>
            </a:r>
            <a:endParaRPr lang="bg-BG" sz="24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530576" y="1879104"/>
            <a:ext cx="9302046" cy="4600718"/>
          </a:xfrm>
        </p:spPr>
        <p:txBody>
          <a:bodyPr>
            <a:noAutofit/>
          </a:bodyPr>
          <a:lstStyle/>
          <a:p>
            <a:pPr marL="285750" indent="-285750" algn="l">
              <a:buFont typeface="Wingdings" panose="05000000000000000000" pitchFamily="2" charset="2"/>
              <a:buChar char="q"/>
            </a:pPr>
            <a:r>
              <a:rPr lang="ru-RU" dirty="0">
                <a:solidFill>
                  <a:schemeClr val="tx1"/>
                </a:solidFill>
                <a:latin typeface="Calibri" panose="020F0502020204030204" pitchFamily="34" charset="0"/>
                <a:cs typeface="Calibri" panose="020F0502020204030204" pitchFamily="34" charset="0"/>
              </a:rPr>
              <a:t>През 2010 г. в Нагоя (префектура Аичи, Япония) страните по КБР приеха също така преразгледан стратегически план, включващ целите за биологично разнообразие от Аичи: 20 амбициозни цели, организирани в пет стратегически цели за постигане на опазване на биологичното разнообразие до 2020 г., като част от стратегически план за биологично разнообразие </a:t>
            </a:r>
            <a:r>
              <a:rPr lang="ru-RU" dirty="0" smtClean="0">
                <a:solidFill>
                  <a:schemeClr val="tx1"/>
                </a:solidFill>
                <a:latin typeface="Calibri" panose="020F0502020204030204" pitchFamily="34" charset="0"/>
                <a:cs typeface="Calibri" panose="020F0502020204030204" pitchFamily="34" charset="0"/>
              </a:rPr>
              <a:t>за </a:t>
            </a:r>
            <a:r>
              <a:rPr lang="ru-RU" dirty="0">
                <a:solidFill>
                  <a:schemeClr val="tx1"/>
                </a:solidFill>
                <a:latin typeface="Calibri" panose="020F0502020204030204" pitchFamily="34" charset="0"/>
                <a:cs typeface="Calibri" panose="020F0502020204030204" pitchFamily="34" charset="0"/>
              </a:rPr>
              <a:t>периода 2011—2020 г</a:t>
            </a:r>
            <a:r>
              <a:rPr lang="ru-RU" dirty="0" smtClean="0">
                <a:solidFill>
                  <a:schemeClr val="tx1"/>
                </a:solidFill>
                <a:latin typeface="Calibri" panose="020F0502020204030204" pitchFamily="34" charset="0"/>
                <a:cs typeface="Calibri" panose="020F0502020204030204" pitchFamily="34" charset="0"/>
              </a:rPr>
              <a:t>.</a:t>
            </a:r>
          </a:p>
          <a:p>
            <a:pPr marL="285750" indent="-285750" algn="l">
              <a:buFont typeface="Wingdings" panose="05000000000000000000" pitchFamily="2" charset="2"/>
              <a:buChar char="ü"/>
            </a:pPr>
            <a:r>
              <a:rPr lang="ru-RU" sz="1700" b="1" u="sng" dirty="0">
                <a:solidFill>
                  <a:schemeClr val="accent1"/>
                </a:solidFill>
                <a:latin typeface="Calibri" panose="020F0502020204030204" pitchFamily="34" charset="0"/>
                <a:cs typeface="Calibri" panose="020F0502020204030204" pitchFamily="34" charset="0"/>
              </a:rPr>
              <a:t>Стратегическа цел А </a:t>
            </a:r>
            <a:r>
              <a:rPr lang="ru-RU" sz="1700" dirty="0">
                <a:solidFill>
                  <a:schemeClr val="tx1"/>
                </a:solidFill>
                <a:latin typeface="Calibri" panose="020F0502020204030204" pitchFamily="34" charset="0"/>
                <a:cs typeface="Calibri" panose="020F0502020204030204" pitchFamily="34" charset="0"/>
              </a:rPr>
              <a:t>– Справяне с основните причини за намаляване на биоразнообразието, чрез интегриране на биоразнообразието в работата на правителството и обществото.</a:t>
            </a:r>
          </a:p>
          <a:p>
            <a:pPr marL="285750" indent="-285750" algn="l">
              <a:buFont typeface="Wingdings" panose="05000000000000000000" pitchFamily="2" charset="2"/>
              <a:buChar char="ü"/>
            </a:pPr>
            <a:r>
              <a:rPr lang="ru-RU" sz="1700" b="1" u="sng" dirty="0">
                <a:solidFill>
                  <a:schemeClr val="accent1"/>
                </a:solidFill>
                <a:latin typeface="Calibri" panose="020F0502020204030204" pitchFamily="34" charset="0"/>
                <a:cs typeface="Calibri" panose="020F0502020204030204" pitchFamily="34" charset="0"/>
              </a:rPr>
              <a:t>Стратегическа цел В </a:t>
            </a:r>
            <a:r>
              <a:rPr lang="ru-RU" sz="1700" dirty="0">
                <a:solidFill>
                  <a:schemeClr val="tx1"/>
                </a:solidFill>
                <a:latin typeface="Calibri" panose="020F0502020204030204" pitchFamily="34" charset="0"/>
                <a:cs typeface="Calibri" panose="020F0502020204030204" pitchFamily="34" charset="0"/>
              </a:rPr>
              <a:t>– Да се намали прекият натиск върху биоразнообразието и да се насърчава устойчивото ползване.</a:t>
            </a:r>
          </a:p>
          <a:p>
            <a:pPr marL="285750" indent="-285750" algn="l">
              <a:buFont typeface="Wingdings" panose="05000000000000000000" pitchFamily="2" charset="2"/>
              <a:buChar char="ü"/>
            </a:pPr>
            <a:r>
              <a:rPr lang="ru-RU" sz="1700" b="1" u="sng" dirty="0">
                <a:solidFill>
                  <a:schemeClr val="accent1"/>
                </a:solidFill>
                <a:latin typeface="Calibri" panose="020F0502020204030204" pitchFamily="34" charset="0"/>
                <a:cs typeface="Calibri" panose="020F0502020204030204" pitchFamily="34" charset="0"/>
              </a:rPr>
              <a:t>Стратегическа цел С </a:t>
            </a:r>
            <a:r>
              <a:rPr lang="ru-RU" sz="1700" dirty="0">
                <a:solidFill>
                  <a:schemeClr val="tx1"/>
                </a:solidFill>
                <a:latin typeface="Calibri" panose="020F0502020204030204" pitchFamily="34" charset="0"/>
                <a:cs typeface="Calibri" panose="020F0502020204030204" pitchFamily="34" charset="0"/>
              </a:rPr>
              <a:t>– Да се подобри състоянието на биоразнообразието, чрез опазване  на екосистемите, видовете и генетичното разнообразие.</a:t>
            </a:r>
          </a:p>
          <a:p>
            <a:pPr marL="285750" indent="-285750" algn="l">
              <a:buFont typeface="Wingdings" panose="05000000000000000000" pitchFamily="2" charset="2"/>
              <a:buChar char="ü"/>
            </a:pPr>
            <a:r>
              <a:rPr lang="ru-RU" sz="1700" b="1" u="sng" dirty="0">
                <a:solidFill>
                  <a:schemeClr val="accent1"/>
                </a:solidFill>
                <a:latin typeface="Calibri" panose="020F0502020204030204" pitchFamily="34" charset="0"/>
                <a:cs typeface="Calibri" panose="020F0502020204030204" pitchFamily="34" charset="0"/>
              </a:rPr>
              <a:t>Стратегическа цел D </a:t>
            </a:r>
            <a:r>
              <a:rPr lang="ru-RU" sz="1700" dirty="0">
                <a:solidFill>
                  <a:schemeClr val="tx1"/>
                </a:solidFill>
                <a:latin typeface="Calibri" panose="020F0502020204030204" pitchFamily="34" charset="0"/>
                <a:cs typeface="Calibri" panose="020F0502020204030204" pitchFamily="34" charset="0"/>
              </a:rPr>
              <a:t>– Да се увеличат ползите от биоразнообразието и екосистемните услуги за всички.</a:t>
            </a:r>
          </a:p>
          <a:p>
            <a:pPr marL="285750" indent="-285750" algn="l">
              <a:buFont typeface="Wingdings" panose="05000000000000000000" pitchFamily="2" charset="2"/>
              <a:buChar char="ü"/>
            </a:pPr>
            <a:r>
              <a:rPr lang="ru-RU" sz="1700" b="1" u="sng" dirty="0">
                <a:solidFill>
                  <a:schemeClr val="accent1"/>
                </a:solidFill>
                <a:latin typeface="Calibri" panose="020F0502020204030204" pitchFamily="34" charset="0"/>
                <a:cs typeface="Calibri" panose="020F0502020204030204" pitchFamily="34" charset="0"/>
              </a:rPr>
              <a:t>Стратегическа цел Е </a:t>
            </a:r>
            <a:r>
              <a:rPr lang="ru-RU" sz="1700" dirty="0">
                <a:solidFill>
                  <a:schemeClr val="tx1"/>
                </a:solidFill>
                <a:latin typeface="Calibri" panose="020F0502020204030204" pitchFamily="34" charset="0"/>
                <a:cs typeface="Calibri" panose="020F0502020204030204" pitchFamily="34" charset="0"/>
              </a:rPr>
              <a:t>– Подобряване на прилагането чрез обществено планиране, управление на знанията и укрепване на капацитета.</a:t>
            </a:r>
          </a:p>
          <a:p>
            <a:pPr marL="285750" indent="-285750" algn="l">
              <a:buFont typeface="Wingdings" panose="05000000000000000000" pitchFamily="2" charset="2"/>
              <a:buChar char="q"/>
            </a:pPr>
            <a:endParaRPr lang="ru-RU" dirty="0">
              <a:solidFill>
                <a:schemeClr val="tx1"/>
              </a:solidFill>
              <a:latin typeface="Calibri" panose="020F0502020204030204" pitchFamily="34" charset="0"/>
              <a:cs typeface="Calibri" panose="020F0502020204030204" pitchFamily="34" charset="0"/>
            </a:endParaRPr>
          </a:p>
        </p:txBody>
      </p:sp>
      <p:sp>
        <p:nvSpPr>
          <p:cNvPr id="4" name="Rectangle 3"/>
          <p:cNvSpPr/>
          <p:nvPr/>
        </p:nvSpPr>
        <p:spPr>
          <a:xfrm>
            <a:off x="530576" y="1278424"/>
            <a:ext cx="9302046" cy="400110"/>
          </a:xfrm>
          <a:prstGeom prst="rect">
            <a:avLst/>
          </a:prstGeom>
        </p:spPr>
        <p:txBody>
          <a:bodyPr wrap="square">
            <a:spAutoFit/>
          </a:bodyPr>
          <a:lstStyle/>
          <a:p>
            <a:r>
              <a:rPr lang="ru-RU" sz="2000" b="1" u="sng" dirty="0">
                <a:latin typeface="Calibri" panose="020F0502020204030204" pitchFamily="34" charset="0"/>
                <a:cs typeface="Calibri" panose="020F0502020204030204" pitchFamily="34" charset="0"/>
              </a:rPr>
              <a:t>Европейска нормативна рамка в областта на „Натура 2000“ и биоразнообразието</a:t>
            </a:r>
            <a:endParaRPr lang="bg-BG" sz="20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8013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409" y="79022"/>
            <a:ext cx="8012379" cy="843763"/>
          </a:xfrm>
        </p:spPr>
        <p:txBody>
          <a:bodyPr/>
          <a:lstStyle/>
          <a:p>
            <a:pPr algn="ctr"/>
            <a:r>
              <a:rPr lang="ru-RU" sz="2400" b="1" dirty="0">
                <a:latin typeface="Calibri" panose="020F0502020204030204" pitchFamily="34" charset="0"/>
                <a:cs typeface="Calibri" panose="020F0502020204030204" pitchFamily="34" charset="0"/>
              </a:rPr>
              <a:t/>
            </a:r>
            <a:br>
              <a:rPr lang="ru-RU" sz="2400" b="1" dirty="0">
                <a:latin typeface="Calibri" panose="020F0502020204030204" pitchFamily="34" charset="0"/>
                <a:cs typeface="Calibri" panose="020F0502020204030204" pitchFamily="34" charset="0"/>
              </a:rPr>
            </a:br>
            <a:r>
              <a:rPr lang="ru-RU" sz="2400" b="1" dirty="0">
                <a:latin typeface="Calibri" panose="020F0502020204030204" pitchFamily="34" charset="0"/>
                <a:cs typeface="Calibri" panose="020F0502020204030204" pitchFamily="34" charset="0"/>
              </a:rPr>
              <a:t>Европейска и национална нормативна рамка в областта на „Натура 2000“ и биоразнообразието</a:t>
            </a:r>
            <a:endParaRPr lang="bg-BG" sz="24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417689" y="1482466"/>
            <a:ext cx="9414932" cy="5375534"/>
          </a:xfrm>
        </p:spPr>
        <p:txBody>
          <a:bodyPr>
            <a:noAutofit/>
          </a:bodyPr>
          <a:lstStyle/>
          <a:p>
            <a:pPr algn="l"/>
            <a:r>
              <a:rPr lang="ru-RU" dirty="0">
                <a:solidFill>
                  <a:schemeClr val="tx1"/>
                </a:solidFill>
                <a:latin typeface="Calibri" panose="020F0502020204030204" pitchFamily="34" charset="0"/>
                <a:cs typeface="Calibri" panose="020F0502020204030204" pitchFamily="34" charset="0"/>
              </a:rPr>
              <a:t>За опазване на биологичното разнообразие ЕС  приема редица планове, директиви и </a:t>
            </a:r>
            <a:r>
              <a:rPr lang="ru-RU" dirty="0" smtClean="0">
                <a:solidFill>
                  <a:schemeClr val="tx1"/>
                </a:solidFill>
                <a:latin typeface="Calibri" panose="020F0502020204030204" pitchFamily="34" charset="0"/>
                <a:cs typeface="Calibri" panose="020F0502020204030204" pitchFamily="34" charset="0"/>
              </a:rPr>
              <a:t>стратегии.</a:t>
            </a:r>
          </a:p>
          <a:p>
            <a:pPr marL="285750" indent="-285750" algn="l">
              <a:buFont typeface="Wingdings" panose="05000000000000000000" pitchFamily="2" charset="2"/>
              <a:buChar char="q"/>
            </a:pPr>
            <a:r>
              <a:rPr lang="ru-RU" b="1" u="sng" dirty="0">
                <a:solidFill>
                  <a:schemeClr val="accent1"/>
                </a:solidFill>
                <a:latin typeface="Calibri" panose="020F0502020204030204" pitchFamily="34" charset="0"/>
                <a:cs typeface="Calibri" panose="020F0502020204030204" pitchFamily="34" charset="0"/>
              </a:rPr>
              <a:t>Планове за действие в областта на биологичното разнообразие  </a:t>
            </a:r>
            <a:endParaRPr lang="ru-RU" dirty="0" smtClean="0">
              <a:solidFill>
                <a:schemeClr val="tx1"/>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Ø"/>
            </a:pPr>
            <a:r>
              <a:rPr lang="ru-RU" dirty="0" smtClean="0">
                <a:solidFill>
                  <a:schemeClr val="tx1"/>
                </a:solidFill>
                <a:latin typeface="Calibri" panose="020F0502020204030204" pitchFamily="34" charset="0"/>
                <a:cs typeface="Calibri" panose="020F0502020204030204" pitchFamily="34" charset="0"/>
              </a:rPr>
              <a:t> </a:t>
            </a:r>
            <a:r>
              <a:rPr lang="ru-RU" sz="1600" dirty="0">
                <a:solidFill>
                  <a:schemeClr val="tx1"/>
                </a:solidFill>
                <a:latin typeface="Calibri" panose="020F0502020204030204" pitchFamily="34" charset="0"/>
                <a:cs typeface="Calibri" panose="020F0502020204030204" pitchFamily="34" charset="0"/>
              </a:rPr>
              <a:t>През май 2006 г. Комисията прие съобщение и план за действие, озаглавен „Спиране на загубата на биологично разнообразие до 2010 г. и след това: Запазване на услугите, предлагани от екосистемите, за благото на човека“. Тъй като изглеждаше невероятно ЕС да изпълни своята стратегия от 2010 г. за спиране на загубата на биологично разнообразие, нова стратегия беше приета от Комисията през юни 2011 г. с цел „спирането на загубата на биологично разнообразие и влошаването на екосистемните услуги в ЕС до 2020 г., </a:t>
            </a:r>
            <a:endParaRPr lang="ru-RU" sz="1600" dirty="0" smtClean="0">
              <a:solidFill>
                <a:schemeClr val="tx1"/>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Ø"/>
            </a:pPr>
            <a:r>
              <a:rPr lang="ru-RU" sz="1600" dirty="0" smtClean="0">
                <a:solidFill>
                  <a:schemeClr val="tx1"/>
                </a:solidFill>
                <a:latin typeface="Calibri" panose="020F0502020204030204" pitchFamily="34" charset="0"/>
                <a:cs typeface="Calibri" panose="020F0502020204030204" pitchFamily="34" charset="0"/>
              </a:rPr>
              <a:t>През </a:t>
            </a:r>
            <a:r>
              <a:rPr lang="ru-RU" sz="1600" dirty="0">
                <a:solidFill>
                  <a:schemeClr val="tx1"/>
                </a:solidFill>
                <a:latin typeface="Calibri" panose="020F0502020204030204" pitchFamily="34" charset="0"/>
                <a:cs typeface="Calibri" panose="020F0502020204030204" pitchFamily="34" charset="0"/>
              </a:rPr>
              <a:t>декември 2011 г. Съветът одобри стратегията на ЕС за биологично разнообразие до 2020 г., като включи и следните шест </a:t>
            </a:r>
            <a:r>
              <a:rPr lang="ru-RU" sz="1600" dirty="0" smtClean="0">
                <a:solidFill>
                  <a:schemeClr val="tx1"/>
                </a:solidFill>
                <a:latin typeface="Calibri" panose="020F0502020204030204" pitchFamily="34" charset="0"/>
                <a:cs typeface="Calibri" panose="020F0502020204030204" pitchFamily="34" charset="0"/>
              </a:rPr>
              <a:t>цели:</a:t>
            </a:r>
          </a:p>
          <a:p>
            <a:pPr marL="285750" indent="-285750" algn="l">
              <a:buFont typeface="Wingdings" panose="05000000000000000000" pitchFamily="2" charset="2"/>
              <a:buChar char="§"/>
            </a:pPr>
            <a:r>
              <a:rPr lang="ru-RU" sz="1500" dirty="0" smtClean="0">
                <a:solidFill>
                  <a:schemeClr val="tx1"/>
                </a:solidFill>
                <a:latin typeface="Calibri" panose="020F0502020204030204" pitchFamily="34" charset="0"/>
                <a:cs typeface="Calibri" panose="020F0502020204030204" pitchFamily="34" charset="0"/>
              </a:rPr>
              <a:t>пълно </a:t>
            </a:r>
            <a:r>
              <a:rPr lang="ru-RU" sz="1500" dirty="0">
                <a:solidFill>
                  <a:schemeClr val="tx1"/>
                </a:solidFill>
                <a:latin typeface="Calibri" panose="020F0502020204030204" pitchFamily="34" charset="0"/>
                <a:cs typeface="Calibri" panose="020F0502020204030204" pitchFamily="34" charset="0"/>
              </a:rPr>
              <a:t>прилагане на законодателството на ЕС за опазване на биоразнообразието; </a:t>
            </a:r>
            <a:endParaRPr lang="ru-RU" sz="1500" dirty="0" smtClean="0">
              <a:solidFill>
                <a:schemeClr val="tx1"/>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
            </a:pPr>
            <a:r>
              <a:rPr lang="ru-RU" sz="1500" dirty="0" smtClean="0">
                <a:solidFill>
                  <a:schemeClr val="tx1"/>
                </a:solidFill>
                <a:latin typeface="Calibri" panose="020F0502020204030204" pitchFamily="34" charset="0"/>
                <a:cs typeface="Calibri" panose="020F0502020204030204" pitchFamily="34" charset="0"/>
              </a:rPr>
              <a:t>по-добра </a:t>
            </a:r>
            <a:r>
              <a:rPr lang="ru-RU" sz="1500" dirty="0">
                <a:solidFill>
                  <a:schemeClr val="tx1"/>
                </a:solidFill>
                <a:latin typeface="Calibri" panose="020F0502020204030204" pitchFamily="34" charset="0"/>
                <a:cs typeface="Calibri" panose="020F0502020204030204" pitchFamily="34" charset="0"/>
              </a:rPr>
              <a:t>защита на екосистемите и по-широко използване на екологосъобразни </a:t>
            </a:r>
            <a:r>
              <a:rPr lang="ru-RU" sz="1500" dirty="0" smtClean="0">
                <a:solidFill>
                  <a:schemeClr val="tx1"/>
                </a:solidFill>
                <a:latin typeface="Calibri" panose="020F0502020204030204" pitchFamily="34" charset="0"/>
                <a:cs typeface="Calibri" panose="020F0502020204030204" pitchFamily="34" charset="0"/>
              </a:rPr>
              <a:t>инфраструктури;</a:t>
            </a:r>
          </a:p>
          <a:p>
            <a:pPr marL="285750" indent="-285750" algn="l">
              <a:buFont typeface="Wingdings" panose="05000000000000000000" pitchFamily="2" charset="2"/>
              <a:buChar char="§"/>
            </a:pPr>
            <a:r>
              <a:rPr lang="ru-RU" sz="1500" dirty="0" smtClean="0">
                <a:solidFill>
                  <a:schemeClr val="tx1"/>
                </a:solidFill>
                <a:latin typeface="Calibri" panose="020F0502020204030204" pitchFamily="34" charset="0"/>
                <a:cs typeface="Calibri" panose="020F0502020204030204" pitchFamily="34" charset="0"/>
              </a:rPr>
              <a:t>по-устойчиво </a:t>
            </a:r>
            <a:r>
              <a:rPr lang="ru-RU" sz="1500" dirty="0">
                <a:solidFill>
                  <a:schemeClr val="tx1"/>
                </a:solidFill>
                <a:latin typeface="Calibri" panose="020F0502020204030204" pitchFamily="34" charset="0"/>
                <a:cs typeface="Calibri" panose="020F0502020204030204" pitchFamily="34" charset="0"/>
              </a:rPr>
              <a:t>земеделие и горско стопанство; </a:t>
            </a:r>
            <a:endParaRPr lang="ru-RU" sz="1500" dirty="0" smtClean="0">
              <a:solidFill>
                <a:schemeClr val="tx1"/>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
            </a:pPr>
            <a:r>
              <a:rPr lang="ru-RU" sz="1500" dirty="0" smtClean="0">
                <a:solidFill>
                  <a:schemeClr val="tx1"/>
                </a:solidFill>
                <a:latin typeface="Calibri" panose="020F0502020204030204" pitchFamily="34" charset="0"/>
                <a:cs typeface="Calibri" panose="020F0502020204030204" pitchFamily="34" charset="0"/>
              </a:rPr>
              <a:t>по-добро </a:t>
            </a:r>
            <a:r>
              <a:rPr lang="ru-RU" sz="1500" dirty="0">
                <a:solidFill>
                  <a:schemeClr val="tx1"/>
                </a:solidFill>
                <a:latin typeface="Calibri" panose="020F0502020204030204" pitchFamily="34" charset="0"/>
                <a:cs typeface="Calibri" panose="020F0502020204030204" pitchFamily="34" charset="0"/>
              </a:rPr>
              <a:t>управление на рибните запаси; </a:t>
            </a:r>
            <a:endParaRPr lang="ru-RU" sz="1500" dirty="0" smtClean="0">
              <a:solidFill>
                <a:schemeClr val="tx1"/>
              </a:solidFill>
              <a:latin typeface="Calibri" panose="020F0502020204030204" pitchFamily="34" charset="0"/>
              <a:cs typeface="Calibri" panose="020F0502020204030204" pitchFamily="34" charset="0"/>
            </a:endParaRPr>
          </a:p>
          <a:p>
            <a:pPr marL="285750" indent="-285750" algn="l">
              <a:buFont typeface="Wingdings" panose="05000000000000000000" pitchFamily="2" charset="2"/>
              <a:buChar char="§"/>
            </a:pPr>
            <a:r>
              <a:rPr lang="ru-RU" sz="1500" dirty="0" smtClean="0">
                <a:solidFill>
                  <a:schemeClr val="tx1"/>
                </a:solidFill>
                <a:latin typeface="Calibri" panose="020F0502020204030204" pitchFamily="34" charset="0"/>
                <a:cs typeface="Calibri" panose="020F0502020204030204" pitchFamily="34" charset="0"/>
              </a:rPr>
              <a:t>по-строг </a:t>
            </a:r>
            <a:r>
              <a:rPr lang="ru-RU" sz="1500" dirty="0">
                <a:solidFill>
                  <a:schemeClr val="tx1"/>
                </a:solidFill>
                <a:latin typeface="Calibri" panose="020F0502020204030204" pitchFamily="34" charset="0"/>
                <a:cs typeface="Calibri" panose="020F0502020204030204" pitchFamily="34" charset="0"/>
              </a:rPr>
              <a:t>контрол върху инвазивни чуждоземни видове</a:t>
            </a:r>
            <a:r>
              <a:rPr lang="ru-RU" sz="1500" dirty="0" smtClean="0">
                <a:solidFill>
                  <a:schemeClr val="tx1"/>
                </a:solidFill>
                <a:latin typeface="Calibri" panose="020F0502020204030204" pitchFamily="34" charset="0"/>
                <a:cs typeface="Calibri" panose="020F0502020204030204" pitchFamily="34" charset="0"/>
              </a:rPr>
              <a:t>;</a:t>
            </a:r>
          </a:p>
          <a:p>
            <a:pPr marL="285750" indent="-285750" algn="l">
              <a:buFont typeface="Wingdings" panose="05000000000000000000" pitchFamily="2" charset="2"/>
              <a:buChar char="§"/>
            </a:pPr>
            <a:r>
              <a:rPr lang="ru-RU" sz="1500" dirty="0" smtClean="0">
                <a:solidFill>
                  <a:schemeClr val="tx1"/>
                </a:solidFill>
                <a:latin typeface="Calibri" panose="020F0502020204030204" pitchFamily="34" charset="0"/>
                <a:cs typeface="Calibri" panose="020F0502020204030204" pitchFamily="34" charset="0"/>
              </a:rPr>
              <a:t> </a:t>
            </a:r>
            <a:r>
              <a:rPr lang="ru-RU" sz="1500" dirty="0">
                <a:solidFill>
                  <a:schemeClr val="tx1"/>
                </a:solidFill>
                <a:latin typeface="Calibri" panose="020F0502020204030204" pitchFamily="34" charset="0"/>
                <a:cs typeface="Calibri" panose="020F0502020204030204" pitchFamily="34" charset="0"/>
              </a:rPr>
              <a:t>и по-голям приносна ЕС за предотвратяване на загуба на биологично разнообразие в световен мащаб. </a:t>
            </a:r>
            <a:endParaRPr lang="ru-RU" sz="1500" dirty="0">
              <a:solidFill>
                <a:schemeClr val="tx1"/>
              </a:solidFill>
              <a:latin typeface="Calibri" panose="020F0502020204030204" pitchFamily="34" charset="0"/>
              <a:cs typeface="Calibri" panose="020F0502020204030204" pitchFamily="34" charset="0"/>
            </a:endParaRPr>
          </a:p>
        </p:txBody>
      </p:sp>
      <p:sp>
        <p:nvSpPr>
          <p:cNvPr id="4" name="Rectangle 3"/>
          <p:cNvSpPr/>
          <p:nvPr/>
        </p:nvSpPr>
        <p:spPr>
          <a:xfrm>
            <a:off x="643465" y="1082356"/>
            <a:ext cx="9302046" cy="400110"/>
          </a:xfrm>
          <a:prstGeom prst="rect">
            <a:avLst/>
          </a:prstGeom>
        </p:spPr>
        <p:txBody>
          <a:bodyPr wrap="square">
            <a:spAutoFit/>
          </a:bodyPr>
          <a:lstStyle/>
          <a:p>
            <a:r>
              <a:rPr lang="ru-RU" sz="2000" b="1" u="sng" dirty="0">
                <a:latin typeface="Calibri" panose="020F0502020204030204" pitchFamily="34" charset="0"/>
                <a:cs typeface="Calibri" panose="020F0502020204030204" pitchFamily="34" charset="0"/>
              </a:rPr>
              <a:t>Европейска нормативна рамка в областта на „Натура 2000“ и биоразнообразието</a:t>
            </a:r>
            <a:endParaRPr lang="bg-BG" sz="20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363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409" y="79022"/>
            <a:ext cx="8012379" cy="843763"/>
          </a:xfrm>
        </p:spPr>
        <p:txBody>
          <a:bodyPr/>
          <a:lstStyle/>
          <a:p>
            <a:pPr algn="ctr"/>
            <a:r>
              <a:rPr lang="ru-RU" sz="2400" b="1" dirty="0">
                <a:latin typeface="Calibri" panose="020F0502020204030204" pitchFamily="34" charset="0"/>
                <a:cs typeface="Calibri" panose="020F0502020204030204" pitchFamily="34" charset="0"/>
              </a:rPr>
              <a:t/>
            </a:r>
            <a:br>
              <a:rPr lang="ru-RU" sz="2400" b="1" dirty="0">
                <a:latin typeface="Calibri" panose="020F0502020204030204" pitchFamily="34" charset="0"/>
                <a:cs typeface="Calibri" panose="020F0502020204030204" pitchFamily="34" charset="0"/>
              </a:rPr>
            </a:br>
            <a:r>
              <a:rPr lang="ru-RU" sz="2400" b="1" dirty="0">
                <a:latin typeface="Calibri" panose="020F0502020204030204" pitchFamily="34" charset="0"/>
                <a:cs typeface="Calibri" panose="020F0502020204030204" pitchFamily="34" charset="0"/>
              </a:rPr>
              <a:t>Европейска и национална нормативна рамка в областта на „Натура 2000“ и биоразнообразието</a:t>
            </a:r>
            <a:endParaRPr lang="bg-BG" sz="24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417689" y="1482466"/>
            <a:ext cx="9414932" cy="5375534"/>
          </a:xfrm>
        </p:spPr>
        <p:txBody>
          <a:bodyPr>
            <a:noAutofit/>
          </a:bodyPr>
          <a:lstStyle/>
          <a:p>
            <a:pPr algn="l"/>
            <a:r>
              <a:rPr lang="ru-RU" dirty="0">
                <a:solidFill>
                  <a:schemeClr val="tx1"/>
                </a:solidFill>
                <a:latin typeface="Calibri" panose="020F0502020204030204" pitchFamily="34" charset="0"/>
                <a:cs typeface="Calibri" panose="020F0502020204030204" pitchFamily="34" charset="0"/>
              </a:rPr>
              <a:t>За опазване на биологичното разнообразие ЕС  приема редица планове, директиви и </a:t>
            </a:r>
            <a:r>
              <a:rPr lang="ru-RU" dirty="0" smtClean="0">
                <a:solidFill>
                  <a:schemeClr val="tx1"/>
                </a:solidFill>
                <a:latin typeface="Calibri" panose="020F0502020204030204" pitchFamily="34" charset="0"/>
                <a:cs typeface="Calibri" panose="020F0502020204030204" pitchFamily="34" charset="0"/>
              </a:rPr>
              <a:t>стратегии.</a:t>
            </a:r>
          </a:p>
          <a:p>
            <a:pPr marL="285750" indent="-285750" algn="l">
              <a:buFont typeface="Wingdings" panose="05000000000000000000" pitchFamily="2" charset="2"/>
              <a:buChar char="q"/>
            </a:pPr>
            <a:r>
              <a:rPr lang="ru-RU" b="1" u="sng" dirty="0">
                <a:solidFill>
                  <a:schemeClr val="accent1"/>
                </a:solidFill>
                <a:latin typeface="Calibri" panose="020F0502020204030204" pitchFamily="34" charset="0"/>
                <a:cs typeface="Calibri" panose="020F0502020204030204" pitchFamily="34" charset="0"/>
              </a:rPr>
              <a:t>Опазване на естествените местообитания и на дивата флора и фауна</a:t>
            </a:r>
            <a:r>
              <a:rPr lang="ru-RU" dirty="0" smtClean="0">
                <a:solidFill>
                  <a:schemeClr val="tx1"/>
                </a:solidFill>
                <a:latin typeface="Calibri" panose="020F0502020204030204" pitchFamily="34" charset="0"/>
                <a:cs typeface="Calibri" panose="020F0502020204030204" pitchFamily="34" charset="0"/>
              </a:rPr>
              <a:t>-</a:t>
            </a:r>
          </a:p>
          <a:p>
            <a:pPr algn="l"/>
            <a:r>
              <a:rPr lang="ru-RU" sz="1600" dirty="0" smtClean="0">
                <a:solidFill>
                  <a:schemeClr val="tx1"/>
                </a:solidFill>
                <a:latin typeface="Calibri" panose="020F0502020204030204" pitchFamily="34" charset="0"/>
                <a:cs typeface="Calibri" panose="020F0502020204030204" pitchFamily="34" charset="0"/>
              </a:rPr>
              <a:t>Директивата </a:t>
            </a:r>
            <a:r>
              <a:rPr lang="ru-RU" sz="1600" dirty="0">
                <a:solidFill>
                  <a:schemeClr val="tx1"/>
                </a:solidFill>
                <a:latin typeface="Calibri" panose="020F0502020204030204" pitchFamily="34" charset="0"/>
                <a:cs typeface="Calibri" panose="020F0502020204030204" pitchFamily="34" charset="0"/>
              </a:rPr>
              <a:t>за местообитанията (Директива № 92/43/ЕИО на Съвета за опазване на естествените местообитания и на дивата флора и фауна, изменена с Директива 97/62/ЕО) създава европейска мрежа — „Натура 2000“. Тя включва територии от значение за Общността/специални защитени зони“, определени от държавите членки, както и „специални защитени зони“, класифицирани съгласно Директива № 79/409/ЕИО относно опазването на дивите птици. С обща площ от 850 000 кв. км. това е най-голямата съгласувана мрежа от защитени зони в света</a:t>
            </a:r>
            <a:r>
              <a:rPr lang="ru-RU" sz="1600" dirty="0" smtClean="0">
                <a:solidFill>
                  <a:schemeClr val="tx1"/>
                </a:solidFill>
                <a:latin typeface="Calibri" panose="020F0502020204030204" pitchFamily="34" charset="0"/>
                <a:cs typeface="Calibri" panose="020F0502020204030204" pitchFamily="34" charset="0"/>
              </a:rPr>
              <a:t>.</a:t>
            </a:r>
          </a:p>
          <a:p>
            <a:pPr marL="285750" indent="-285750" algn="l">
              <a:buFont typeface="Wingdings" panose="05000000000000000000" pitchFamily="2" charset="2"/>
              <a:buChar char="q"/>
            </a:pPr>
            <a:r>
              <a:rPr lang="ru-RU" b="1" u="sng" dirty="0">
                <a:solidFill>
                  <a:schemeClr val="accent1"/>
                </a:solidFill>
                <a:latin typeface="Calibri" panose="020F0502020204030204" pitchFamily="34" charset="0"/>
                <a:cs typeface="Calibri" panose="020F0502020204030204" pitchFamily="34" charset="0"/>
              </a:rPr>
              <a:t>Инвазивни чужди </a:t>
            </a:r>
            <a:r>
              <a:rPr lang="ru-RU" b="1" u="sng" dirty="0" smtClean="0">
                <a:solidFill>
                  <a:schemeClr val="accent1"/>
                </a:solidFill>
                <a:latin typeface="Calibri" panose="020F0502020204030204" pitchFamily="34" charset="0"/>
                <a:cs typeface="Calibri" panose="020F0502020204030204" pitchFamily="34" charset="0"/>
              </a:rPr>
              <a:t>видове </a:t>
            </a:r>
          </a:p>
          <a:p>
            <a:pPr algn="l"/>
            <a:r>
              <a:rPr lang="ru-RU" sz="1600" dirty="0">
                <a:solidFill>
                  <a:schemeClr val="tx1"/>
                </a:solidFill>
                <a:latin typeface="Calibri" panose="020F0502020204030204" pitchFamily="34" charset="0"/>
                <a:cs typeface="Calibri" panose="020F0502020204030204" pitchFamily="34" charset="0"/>
              </a:rPr>
              <a:t>По-строгите проверки на инвазивните чужди видове са една от шестте цели на стратегията на ЕС за биологичното разнообразие до 2020 г. Инвазивните чужди видове причиняват вреди в размер на милиарди евро всяка година в ЕС, не само за екосистемите, но и за културите и добитъка, разрушават местната екология и оказват влияние върху здравето на човека. Регламентът има за цел — чрез превенция, ранно предупреждаване и бързо реагиране — да защитава местното биологично разнообразие и да сведе до минимум и смекчава въздействието на такива видове върху човешкото здраве и икономиката. По-конкретно, държавите членки ще трябва да установят системи за наблюдение и планове за действие.</a:t>
            </a:r>
            <a:endParaRPr lang="ru-RU" sz="1600" dirty="0" smtClean="0">
              <a:solidFill>
                <a:schemeClr val="tx1"/>
              </a:solidFill>
              <a:latin typeface="Calibri" panose="020F0502020204030204" pitchFamily="34" charset="0"/>
              <a:cs typeface="Calibri" panose="020F0502020204030204" pitchFamily="34" charset="0"/>
            </a:endParaRPr>
          </a:p>
        </p:txBody>
      </p:sp>
      <p:sp>
        <p:nvSpPr>
          <p:cNvPr id="4" name="Rectangle 3"/>
          <p:cNvSpPr/>
          <p:nvPr/>
        </p:nvSpPr>
        <p:spPr>
          <a:xfrm>
            <a:off x="643465" y="1082356"/>
            <a:ext cx="9302046" cy="400110"/>
          </a:xfrm>
          <a:prstGeom prst="rect">
            <a:avLst/>
          </a:prstGeom>
        </p:spPr>
        <p:txBody>
          <a:bodyPr wrap="square">
            <a:spAutoFit/>
          </a:bodyPr>
          <a:lstStyle/>
          <a:p>
            <a:r>
              <a:rPr lang="ru-RU" sz="2000" b="1" u="sng" dirty="0">
                <a:latin typeface="Calibri" panose="020F0502020204030204" pitchFamily="34" charset="0"/>
                <a:cs typeface="Calibri" panose="020F0502020204030204" pitchFamily="34" charset="0"/>
              </a:rPr>
              <a:t>Европейска нормативна рамка в областта на „Натура 2000“ и биоразнообразието</a:t>
            </a:r>
            <a:endParaRPr lang="bg-BG" sz="20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465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409" y="79022"/>
            <a:ext cx="8012379" cy="843763"/>
          </a:xfrm>
        </p:spPr>
        <p:txBody>
          <a:bodyPr/>
          <a:lstStyle/>
          <a:p>
            <a:pPr algn="ctr"/>
            <a:r>
              <a:rPr lang="ru-RU" sz="2400" b="1" dirty="0">
                <a:latin typeface="Calibri" panose="020F0502020204030204" pitchFamily="34" charset="0"/>
                <a:cs typeface="Calibri" panose="020F0502020204030204" pitchFamily="34" charset="0"/>
              </a:rPr>
              <a:t/>
            </a:r>
            <a:br>
              <a:rPr lang="ru-RU" sz="2400" b="1" dirty="0">
                <a:latin typeface="Calibri" panose="020F0502020204030204" pitchFamily="34" charset="0"/>
                <a:cs typeface="Calibri" panose="020F0502020204030204" pitchFamily="34" charset="0"/>
              </a:rPr>
            </a:br>
            <a:r>
              <a:rPr lang="ru-RU" sz="2400" b="1" dirty="0">
                <a:latin typeface="Calibri" panose="020F0502020204030204" pitchFamily="34" charset="0"/>
                <a:cs typeface="Calibri" panose="020F0502020204030204" pitchFamily="34" charset="0"/>
              </a:rPr>
              <a:t>Европейска и национална нормативна рамка в областта на „Натура 2000“ и биоразнообразието</a:t>
            </a:r>
            <a:endParaRPr lang="bg-BG" sz="24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417689" y="1482466"/>
            <a:ext cx="9414932" cy="5375534"/>
          </a:xfrm>
        </p:spPr>
        <p:txBody>
          <a:bodyPr>
            <a:noAutofit/>
          </a:bodyPr>
          <a:lstStyle/>
          <a:p>
            <a:pPr algn="l"/>
            <a:r>
              <a:rPr lang="ru-RU" dirty="0">
                <a:solidFill>
                  <a:schemeClr val="tx1"/>
                </a:solidFill>
                <a:latin typeface="Calibri" panose="020F0502020204030204" pitchFamily="34" charset="0"/>
                <a:cs typeface="Calibri" panose="020F0502020204030204" pitchFamily="34" charset="0"/>
              </a:rPr>
              <a:t>За опазване на биологичното разнообразие ЕС  приема редица планове, директиви и </a:t>
            </a:r>
            <a:r>
              <a:rPr lang="ru-RU" dirty="0" smtClean="0">
                <a:solidFill>
                  <a:schemeClr val="tx1"/>
                </a:solidFill>
                <a:latin typeface="Calibri" panose="020F0502020204030204" pitchFamily="34" charset="0"/>
                <a:cs typeface="Calibri" panose="020F0502020204030204" pitchFamily="34" charset="0"/>
              </a:rPr>
              <a:t>стратегии.</a:t>
            </a:r>
          </a:p>
          <a:p>
            <a:pPr marL="285750" indent="-285750" algn="l">
              <a:buFont typeface="Wingdings" panose="05000000000000000000" pitchFamily="2" charset="2"/>
              <a:buChar char="q"/>
            </a:pPr>
            <a:r>
              <a:rPr lang="ru-RU" b="1" u="sng" dirty="0">
                <a:solidFill>
                  <a:schemeClr val="accent1"/>
                </a:solidFill>
                <a:latin typeface="Calibri" panose="020F0502020204030204" pitchFamily="34" charset="0"/>
                <a:cs typeface="Calibri" panose="020F0502020204030204" pitchFamily="34" charset="0"/>
              </a:rPr>
              <a:t>Достъп и поделяне на </a:t>
            </a:r>
            <a:r>
              <a:rPr lang="ru-RU" b="1" u="sng" dirty="0" smtClean="0">
                <a:solidFill>
                  <a:schemeClr val="accent1"/>
                </a:solidFill>
                <a:latin typeface="Calibri" panose="020F0502020204030204" pitchFamily="34" charset="0"/>
                <a:cs typeface="Calibri" panose="020F0502020204030204" pitchFamily="34" charset="0"/>
              </a:rPr>
              <a:t>ползите</a:t>
            </a:r>
          </a:p>
          <a:p>
            <a:pPr algn="l"/>
            <a:r>
              <a:rPr lang="ru-RU" sz="1600" dirty="0">
                <a:solidFill>
                  <a:schemeClr val="tx1"/>
                </a:solidFill>
                <a:latin typeface="Calibri" panose="020F0502020204030204" pitchFamily="34" charset="0"/>
                <a:cs typeface="Calibri" panose="020F0502020204030204" pitchFamily="34" charset="0"/>
              </a:rPr>
              <a:t>Регламент (ЕС) № 511/2014 -  Съобразно този регламент, генетични ресурси и традиционни знания във връзка с такива ресурси могат да се прехвърлят и да се използват единствено в съответствие с условия, които са съвместно договорени от ползвателите (предприятия, частни колекционерски центрове и институции) и органите на страната на произход</a:t>
            </a:r>
            <a:r>
              <a:rPr lang="ru-RU" sz="1600" dirty="0" smtClean="0">
                <a:solidFill>
                  <a:schemeClr val="tx1"/>
                </a:solidFill>
                <a:latin typeface="Calibri" panose="020F0502020204030204" pitchFamily="34" charset="0"/>
                <a:cs typeface="Calibri" panose="020F0502020204030204" pitchFamily="34" charset="0"/>
              </a:rPr>
              <a:t>.</a:t>
            </a:r>
          </a:p>
          <a:p>
            <a:pPr marL="285750" indent="-285750" algn="l">
              <a:buFont typeface="Wingdings" panose="05000000000000000000" pitchFamily="2" charset="2"/>
              <a:buChar char="q"/>
            </a:pPr>
            <a:r>
              <a:rPr lang="ru-RU" b="1" u="sng" dirty="0">
                <a:solidFill>
                  <a:schemeClr val="accent1"/>
                </a:solidFill>
                <a:latin typeface="Calibri" panose="020F0502020204030204" pitchFamily="34" charset="0"/>
                <a:cs typeface="Calibri" panose="020F0502020204030204" pitchFamily="34" charset="0"/>
              </a:rPr>
              <a:t>Използване на дивата флора и фауна и търговия с </a:t>
            </a:r>
            <a:r>
              <a:rPr lang="ru-RU" b="1" u="sng" dirty="0" smtClean="0">
                <a:solidFill>
                  <a:schemeClr val="accent1"/>
                </a:solidFill>
                <a:latin typeface="Calibri" panose="020F0502020204030204" pitchFamily="34" charset="0"/>
                <a:cs typeface="Calibri" panose="020F0502020204030204" pitchFamily="34" charset="0"/>
              </a:rPr>
              <a:t>нея</a:t>
            </a:r>
          </a:p>
          <a:p>
            <a:pPr algn="l"/>
            <a:r>
              <a:rPr lang="ru-RU" sz="1600" dirty="0">
                <a:solidFill>
                  <a:schemeClr val="tx1"/>
                </a:solidFill>
                <a:latin typeface="Calibri" panose="020F0502020204030204" pitchFamily="34" charset="0"/>
                <a:cs typeface="Calibri" panose="020F0502020204030204" pitchFamily="34" charset="0"/>
              </a:rPr>
              <a:t>Основният Регламент (ЕО) № 338/97 относно защитата на видовете от дивата флора и фауна чрез регулиране на търговията с тях въвежда в правото на ЕС целите, принципите и разпоредбите на Конвенцията CITES. Когато бъде направена промяна в списъка на видовете, изброени в приложенията към Регламент (ЕО) № 338/97 на Съвета, например с цел да се изпълнят решенията за включване в списъка на Конференцията на страните по CITES, това се извършва посредством регламент за изпълнение на Комисията, като Регламент (ЕС) 2017/1915, който забранява въвеждането в ЕС на екземпляри от някои видове от дивата фауна и флора</a:t>
            </a:r>
            <a:r>
              <a:rPr lang="ru-RU" sz="1600" dirty="0" smtClean="0">
                <a:solidFill>
                  <a:schemeClr val="tx1"/>
                </a:solidFill>
                <a:latin typeface="Calibri" panose="020F0502020204030204" pitchFamily="34" charset="0"/>
                <a:cs typeface="Calibri" panose="020F0502020204030204" pitchFamily="34" charset="0"/>
              </a:rPr>
              <a:t>.</a:t>
            </a:r>
          </a:p>
        </p:txBody>
      </p:sp>
      <p:sp>
        <p:nvSpPr>
          <p:cNvPr id="4" name="Rectangle 3"/>
          <p:cNvSpPr/>
          <p:nvPr/>
        </p:nvSpPr>
        <p:spPr>
          <a:xfrm>
            <a:off x="643465" y="1082356"/>
            <a:ext cx="9302046" cy="400110"/>
          </a:xfrm>
          <a:prstGeom prst="rect">
            <a:avLst/>
          </a:prstGeom>
        </p:spPr>
        <p:txBody>
          <a:bodyPr wrap="square">
            <a:spAutoFit/>
          </a:bodyPr>
          <a:lstStyle/>
          <a:p>
            <a:r>
              <a:rPr lang="ru-RU" sz="2000" b="1" u="sng" dirty="0">
                <a:latin typeface="Calibri" panose="020F0502020204030204" pitchFamily="34" charset="0"/>
                <a:cs typeface="Calibri" panose="020F0502020204030204" pitchFamily="34" charset="0"/>
              </a:rPr>
              <a:t>Европейска нормативна рамка в областта на „Натура 2000“ и биоразнообразието</a:t>
            </a:r>
            <a:endParaRPr lang="bg-BG" sz="20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0986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409" y="79022"/>
            <a:ext cx="8012379" cy="843763"/>
          </a:xfrm>
        </p:spPr>
        <p:txBody>
          <a:bodyPr/>
          <a:lstStyle/>
          <a:p>
            <a:pPr algn="ctr"/>
            <a:r>
              <a:rPr lang="ru-RU" sz="2400" b="1" dirty="0">
                <a:latin typeface="Calibri" panose="020F0502020204030204" pitchFamily="34" charset="0"/>
                <a:cs typeface="Calibri" panose="020F0502020204030204" pitchFamily="34" charset="0"/>
              </a:rPr>
              <a:t/>
            </a:r>
            <a:br>
              <a:rPr lang="ru-RU" sz="2400" b="1" dirty="0">
                <a:latin typeface="Calibri" panose="020F0502020204030204" pitchFamily="34" charset="0"/>
                <a:cs typeface="Calibri" panose="020F0502020204030204" pitchFamily="34" charset="0"/>
              </a:rPr>
            </a:br>
            <a:r>
              <a:rPr lang="ru-RU" sz="2400" b="1" dirty="0">
                <a:latin typeface="Calibri" panose="020F0502020204030204" pitchFamily="34" charset="0"/>
                <a:cs typeface="Calibri" panose="020F0502020204030204" pitchFamily="34" charset="0"/>
              </a:rPr>
              <a:t>Европейска и национална нормативна рамка в областта на „Натура 2000“ и биоразнообразието</a:t>
            </a:r>
            <a:endParaRPr lang="bg-BG" sz="24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417689" y="1482466"/>
            <a:ext cx="9414932" cy="5375534"/>
          </a:xfrm>
        </p:spPr>
        <p:txBody>
          <a:bodyPr>
            <a:noAutofit/>
          </a:bodyPr>
          <a:lstStyle/>
          <a:p>
            <a:pPr algn="l"/>
            <a:r>
              <a:rPr lang="ru-RU" dirty="0">
                <a:solidFill>
                  <a:schemeClr val="tx1"/>
                </a:solidFill>
                <a:latin typeface="Calibri" panose="020F0502020204030204" pitchFamily="34" charset="0"/>
                <a:cs typeface="Calibri" panose="020F0502020204030204" pitchFamily="34" charset="0"/>
              </a:rPr>
              <a:t>За опазване на биологичното разнообразие ЕС  приема редица планове, директиви и </a:t>
            </a:r>
            <a:r>
              <a:rPr lang="ru-RU" dirty="0" smtClean="0">
                <a:solidFill>
                  <a:schemeClr val="tx1"/>
                </a:solidFill>
                <a:latin typeface="Calibri" panose="020F0502020204030204" pitchFamily="34" charset="0"/>
                <a:cs typeface="Calibri" panose="020F0502020204030204" pitchFamily="34" charset="0"/>
              </a:rPr>
              <a:t>стратегии.</a:t>
            </a:r>
          </a:p>
          <a:p>
            <a:pPr marL="285750" indent="-285750" algn="l">
              <a:buFont typeface="Wingdings" panose="05000000000000000000" pitchFamily="2" charset="2"/>
              <a:buChar char="q"/>
            </a:pPr>
            <a:r>
              <a:rPr lang="ru-RU" b="1" u="sng" dirty="0">
                <a:solidFill>
                  <a:schemeClr val="accent1"/>
                </a:solidFill>
                <a:latin typeface="Calibri" panose="020F0502020204030204" pitchFamily="34" charset="0"/>
                <a:cs typeface="Calibri" panose="020F0502020204030204" pitchFamily="34" charset="0"/>
              </a:rPr>
              <a:t>Биологично разнообразие във връзка с хуманното отношение към </a:t>
            </a:r>
            <a:r>
              <a:rPr lang="ru-RU" b="1" u="sng" dirty="0" smtClean="0">
                <a:solidFill>
                  <a:schemeClr val="accent1"/>
                </a:solidFill>
                <a:latin typeface="Calibri" panose="020F0502020204030204" pitchFamily="34" charset="0"/>
                <a:cs typeface="Calibri" panose="020F0502020204030204" pitchFamily="34" charset="0"/>
              </a:rPr>
              <a:t>животните</a:t>
            </a:r>
          </a:p>
          <a:p>
            <a:pPr algn="l"/>
            <a:r>
              <a:rPr lang="ru-RU" sz="1600" dirty="0">
                <a:solidFill>
                  <a:schemeClr val="tx1"/>
                </a:solidFill>
                <a:latin typeface="Calibri" panose="020F0502020204030204" pitchFamily="34" charset="0"/>
                <a:cs typeface="Calibri" panose="020F0502020204030204" pitchFamily="34" charset="0"/>
              </a:rPr>
              <a:t>План за действие за защита и хуманно отношение към животните 2006 - 2010 г. (COM(2006)0013) в подкрепа на принципа на „трите R-а“ (заместване, намаляване и облекчаване) на използването на животни за научни изследвания. Директива 2010/63/ЕС относно защитата на животните, използвани за научни цели (отменяща Директива № 86/609/ЕИО), се основавана този принцип и влезе в сила от 1 януари 2013 г. Освен това Регламент (ЕО)№ 1007/2009 има за цел да гарантира, че продуктите, произведени от тюлени, вече не се намират на пазара на </a:t>
            </a:r>
            <a:r>
              <a:rPr lang="ru-RU" sz="1600" dirty="0" smtClean="0">
                <a:solidFill>
                  <a:schemeClr val="tx1"/>
                </a:solidFill>
                <a:latin typeface="Calibri" panose="020F0502020204030204" pitchFamily="34" charset="0"/>
                <a:cs typeface="Calibri" panose="020F0502020204030204" pitchFamily="34" charset="0"/>
              </a:rPr>
              <a:t>ЕС</a:t>
            </a:r>
          </a:p>
          <a:p>
            <a:pPr marL="285750" indent="-285750" algn="l">
              <a:buFont typeface="Wingdings" panose="05000000000000000000" pitchFamily="2" charset="2"/>
              <a:buChar char="q"/>
            </a:pPr>
            <a:r>
              <a:rPr lang="ru-RU" b="1" u="sng" dirty="0">
                <a:solidFill>
                  <a:schemeClr val="accent1"/>
                </a:solidFill>
                <a:latin typeface="Calibri" panose="020F0502020204030204" pitchFamily="34" charset="0"/>
                <a:cs typeface="Calibri" panose="020F0502020204030204" pitchFamily="34" charset="0"/>
              </a:rPr>
              <a:t>Морско биологично </a:t>
            </a:r>
            <a:r>
              <a:rPr lang="ru-RU" b="1" u="sng" dirty="0" smtClean="0">
                <a:solidFill>
                  <a:schemeClr val="accent1"/>
                </a:solidFill>
                <a:latin typeface="Calibri" panose="020F0502020204030204" pitchFamily="34" charset="0"/>
                <a:cs typeface="Calibri" panose="020F0502020204030204" pitchFamily="34" charset="0"/>
              </a:rPr>
              <a:t>разнообразие</a:t>
            </a:r>
          </a:p>
          <a:p>
            <a:pPr algn="l"/>
            <a:r>
              <a:rPr lang="ru-RU" sz="1600" dirty="0">
                <a:solidFill>
                  <a:schemeClr val="tx1"/>
                </a:solidFill>
                <a:latin typeface="Calibri" panose="020F0502020204030204" pitchFamily="34" charset="0"/>
                <a:cs typeface="Calibri" panose="020F0502020204030204" pitchFamily="34" charset="0"/>
              </a:rPr>
              <a:t>Морското биологично разнообразие попада в обхвата на плановете за действие в областта на биологичното разнообразие на природните ресурси и рибарството. Прегледът на Стратегията на ЕС за биологичното разнообразие подчертава значението на „доброто екологично състояние“ на моретата и крайбрежните ивици, за да могат да подпомагат биологичното разнообразие. Нещо повече, през юли 2008 г. влезе в сила Рамковата директива за морската стратегия (2008/56/ЕО) относно защитата и опазването на морската среда. Нейната цел е до 2020 г. да се гарантира доброто състояние на морските води на ЕС и да се защити ресурсната база, от която зависят свързаните с морето икономически и социални дейности.</a:t>
            </a:r>
            <a:endParaRPr lang="ru-RU" sz="1600" dirty="0" smtClean="0">
              <a:solidFill>
                <a:schemeClr val="tx1"/>
              </a:solidFill>
              <a:latin typeface="Calibri" panose="020F0502020204030204" pitchFamily="34" charset="0"/>
              <a:cs typeface="Calibri" panose="020F0502020204030204" pitchFamily="34" charset="0"/>
            </a:endParaRPr>
          </a:p>
        </p:txBody>
      </p:sp>
      <p:sp>
        <p:nvSpPr>
          <p:cNvPr id="4" name="Rectangle 3"/>
          <p:cNvSpPr/>
          <p:nvPr/>
        </p:nvSpPr>
        <p:spPr>
          <a:xfrm>
            <a:off x="643465" y="1082356"/>
            <a:ext cx="9302046" cy="400110"/>
          </a:xfrm>
          <a:prstGeom prst="rect">
            <a:avLst/>
          </a:prstGeom>
        </p:spPr>
        <p:txBody>
          <a:bodyPr wrap="square">
            <a:spAutoFit/>
          </a:bodyPr>
          <a:lstStyle/>
          <a:p>
            <a:r>
              <a:rPr lang="ru-RU" sz="2000" b="1" u="sng" dirty="0">
                <a:latin typeface="Calibri" panose="020F0502020204030204" pitchFamily="34" charset="0"/>
                <a:cs typeface="Calibri" panose="020F0502020204030204" pitchFamily="34" charset="0"/>
              </a:rPr>
              <a:t>Европейска нормативна рамка в областта на „Натура 2000“ и биоразнообразието</a:t>
            </a:r>
            <a:endParaRPr lang="bg-BG" sz="20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1113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1071</TotalTime>
  <Words>5485</Words>
  <Application>Microsoft Office PowerPoint</Application>
  <PresentationFormat>Widescreen</PresentationFormat>
  <Paragraphs>324</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Trebuchet MS</vt:lpstr>
      <vt:lpstr>Wingdings</vt:lpstr>
      <vt:lpstr>Wingdings 3</vt:lpstr>
      <vt:lpstr>1_Facet</vt:lpstr>
      <vt:lpstr>PowerPoint Presentation</vt:lpstr>
      <vt:lpstr>Цели на занятието</vt:lpstr>
      <vt:lpstr> Европейска и национална нормативна рамка в областта на „Натура 2000“ и биоразнообразието</vt:lpstr>
      <vt:lpstr> Европейска и национална нормативна рамка в областта на „Натура 2000“ и биоразнообразието</vt:lpstr>
      <vt:lpstr> Европейска и национална нормативна рамка в областта на „Натура 2000“ и биоразнообразието</vt:lpstr>
      <vt:lpstr> Европейска и национална нормативна рамка в областта на „Натура 2000“ и биоразнообразието</vt:lpstr>
      <vt:lpstr> Европейска и национална нормативна рамка в областта на „Натура 2000“ и биоразнообразието</vt:lpstr>
      <vt:lpstr> Европейска и национална нормативна рамка в областта на „Натура 2000“ и биоразнообразието</vt:lpstr>
      <vt:lpstr> Европейска и национална нормативна рамка в областта на „Натура 2000“ и биоразнообразието</vt:lpstr>
      <vt:lpstr> Европейска и национална нормативна рамка в областта на „Натура 2000“ и биоразнообразието</vt:lpstr>
      <vt:lpstr> Европейска и национална нормативна рамка в областта на „Натура 2000“ и биоразнообразието</vt:lpstr>
      <vt:lpstr> Европейска и национална нормативна рамка в областта на „Натура 2000“ и биоразнообразието</vt:lpstr>
      <vt:lpstr> Европейска и национална нормативна рамка в областта на „Натура 2000“ и биоразнообразието</vt:lpstr>
      <vt:lpstr> Европейска и национална нормативна рамка в областта на „Натура 2000“ и биоразнообразието</vt:lpstr>
      <vt:lpstr> Европейска и национална нормативна рамка в областта на „Натура 2000“ и биоразнообразието</vt:lpstr>
      <vt:lpstr> Европейска и национална нормативна рамка в областта на „Натура 2000“ и биоразнообразието</vt:lpstr>
      <vt:lpstr> Европейска и национална нормативна рамка в областта на „Натура 2000“ и биоразнообразието</vt:lpstr>
      <vt:lpstr> Европейска и национална нормативна рамка в областта на „Натура 2000“ и биоразнообразието</vt:lpstr>
      <vt:lpstr> Европейска и национална нормативна рамка в областта на „Натура 2000“ и биоразнообразието</vt:lpstr>
      <vt:lpstr> Европейска и национална нормативна рамка в областта на „Натура 2000“ и биоразнообразието</vt:lpstr>
      <vt:lpstr> Европейска и национална нормативна рамка в областта на „Натура 2000“ и биоразнообразието</vt:lpstr>
      <vt:lpstr> Европейска и национална нормативна рамка в областта на „Натура 2000“ и биоразнообразието</vt:lpstr>
      <vt:lpstr> Европейска и национална нормативна рамка в областта на „Натура 2000“ и биоразнообразието</vt:lpstr>
      <vt:lpstr> Европейска и национална нормативна рамка в областта на „Натура 2000“ и биоразнообразието</vt:lpstr>
      <vt:lpstr> Европейска и национална нормативна рамка в областта на „Натура 2000“ и биоразнообразието</vt:lpstr>
      <vt:lpstr> Европейска и национална нормативна рамка в областта на „Натура 2000“ и биоразнообразието</vt:lpstr>
      <vt:lpstr> Европейска и национална нормативна рамка в областта на „Натура 2000“ и биоразнообразието</vt:lpstr>
      <vt:lpstr> Европейска и национална нормативна рамка в областта на „Натура 2000“ и биоразнообразието</vt:lpstr>
      <vt:lpstr> Европейска и национална нормативна рамка в областта на „Натура 2000“ и биоразнообразието</vt:lpstr>
      <vt:lpstr> Европейска и национална нормативна рамка в областта на „Натура 2000“ и биоразнообразието</vt:lpstr>
      <vt:lpstr> Европейска и национална нормативна рамка в областта на „Натура 2000“ и биоразнообразието</vt:lpstr>
      <vt:lpstr> Европейска и национална нормативна рамка в областта на „Натура 2000“ и биоразнообразието</vt:lpstr>
      <vt:lpstr> Европейска и национална нормативна рамка в областта на „Натура 2000“ и биоразнообразието</vt:lpstr>
      <vt:lpstr> Европейска и национална нормативна рамка в областта на „Натура 2000“ и биоразнообразието</vt:lpstr>
      <vt:lpstr> Европейска и национална нормативна рамка в областта на „Натура 2000“ и биоразнообразието</vt:lpstr>
      <vt:lpstr> Европейска и национална нормативна рамка в областта на „Натура 2000“ и биоразнообразието</vt:lpstr>
      <vt:lpstr> Европейска и национална нормативна рамка в областта на „Натура 2000“ и биоразнообразието</vt:lpstr>
      <vt:lpstr> Европейска и национална нормативна рамка в областта на „Натура 2000“ и биоразнообразието</vt:lpstr>
      <vt:lpstr> Европейска и национална нормативна рамка в областта на „Натура 2000“ и биоразнообразието</vt:lpstr>
      <vt:lpstr> Европейска и национална нормативна рамка в областта на „Натура 2000“ и биоразнообразието</vt:lpstr>
      <vt:lpstr> Европейска и национална нормативна рамка в областта на „Натура 2000“ и биоразнообразието</vt:lpstr>
      <vt:lpstr> Европейска и национална нормативна рамка в областта на „Натура 2000“ и биоразнообразието</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Европейска зелена сделка</dc:title>
  <dc:creator>Katya</dc:creator>
  <cp:lastModifiedBy>Katya</cp:lastModifiedBy>
  <cp:revision>229</cp:revision>
  <dcterms:created xsi:type="dcterms:W3CDTF">2021-07-12T09:13:43Z</dcterms:created>
  <dcterms:modified xsi:type="dcterms:W3CDTF">2021-08-09T14:46:09Z</dcterms:modified>
</cp:coreProperties>
</file>