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ppt/comments/comment18.xml" ContentType="application/vnd.openxmlformats-officedocument.presentationml.comments+xml"/>
  <Override PartName="/ppt/comments/comment19.xml" ContentType="application/vnd.openxmlformats-officedocument.presentationml.comments+xml"/>
  <Override PartName="/ppt/comments/comment20.xml" ContentType="application/vnd.openxmlformats-officedocument.presentationml.comments+xml"/>
  <Override PartName="/ppt/comments/comment21.xml" ContentType="application/vnd.openxmlformats-officedocument.presentationml.comments+xml"/>
  <Override PartName="/ppt/comments/comment22.xml" ContentType="application/vnd.openxmlformats-officedocument.presentationml.comments+xml"/>
  <Override PartName="/ppt/comments/comment23.xml" ContentType="application/vnd.openxmlformats-officedocument.presentationml.comments+xml"/>
  <Override PartName="/ppt/comments/comment24.xml" ContentType="application/vnd.openxmlformats-officedocument.presentationml.comments+xml"/>
  <Override PartName="/ppt/comments/comment25.xml" ContentType="application/vnd.openxmlformats-officedocument.presentationml.comments+xml"/>
  <Override PartName="/ppt/comments/comment26.xml" ContentType="application/vnd.openxmlformats-officedocument.presentationml.comments+xml"/>
  <Override PartName="/ppt/comments/comment27.xml" ContentType="application/vnd.openxmlformats-officedocument.presentationml.comments+xml"/>
  <Override PartName="/ppt/comments/comment28.xml" ContentType="application/vnd.openxmlformats-officedocument.presentationml.comments+xml"/>
  <Override PartName="/ppt/comments/comment29.xml" ContentType="application/vnd.openxmlformats-officedocument.presentationml.comments+xml"/>
  <Override PartName="/ppt/comments/comment30.xml" ContentType="application/vnd.openxmlformats-officedocument.presentationml.comments+xml"/>
  <Override PartName="/ppt/comments/comment31.xml" ContentType="application/vnd.openxmlformats-officedocument.presentationml.comments+xml"/>
  <Override PartName="/ppt/comments/comment32.xml" ContentType="application/vnd.openxmlformats-officedocument.presentationml.comments+xml"/>
  <Override PartName="/ppt/comments/comment33.xml" ContentType="application/vnd.openxmlformats-officedocument.presentationml.comments+xml"/>
  <Override PartName="/ppt/comments/comment34.xml" ContentType="application/vnd.openxmlformats-officedocument.presentationml.comments+xml"/>
  <Override PartName="/ppt/comments/comment35.xml" ContentType="application/vnd.openxmlformats-officedocument.presentationml.comments+xml"/>
  <Override PartName="/ppt/comments/comment36.xml" ContentType="application/vnd.openxmlformats-officedocument.presentationml.comments+xml"/>
  <Override PartName="/ppt/comments/comment37.xml" ContentType="application/vnd.openxmlformats-officedocument.presentationml.comments+xml"/>
  <Override PartName="/ppt/comments/comment38.xml" ContentType="application/vnd.openxmlformats-officedocument.presentationml.comments+xml"/>
  <Override PartName="/ppt/comments/comment39.xml" ContentType="application/vnd.openxmlformats-officedocument.presentationml.comments+xml"/>
  <Override PartName="/ppt/comments/comment40.xml" ContentType="application/vnd.openxmlformats-officedocument.presentationml.comments+xml"/>
  <Override PartName="/ppt/comments/comment41.xml" ContentType="application/vnd.openxmlformats-officedocument.presentationml.comments+xml"/>
  <Override PartName="/ppt/comments/comment4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45"/>
  </p:notesMasterIdLst>
  <p:sldIdLst>
    <p:sldId id="298" r:id="rId2"/>
    <p:sldId id="299" r:id="rId3"/>
    <p:sldId id="312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70" r:id="rId20"/>
    <p:sldId id="471" r:id="rId21"/>
    <p:sldId id="472" r:id="rId22"/>
    <p:sldId id="473" r:id="rId23"/>
    <p:sldId id="474" r:id="rId24"/>
    <p:sldId id="475" r:id="rId25"/>
    <p:sldId id="476" r:id="rId26"/>
    <p:sldId id="477" r:id="rId27"/>
    <p:sldId id="478" r:id="rId28"/>
    <p:sldId id="479" r:id="rId29"/>
    <p:sldId id="480" r:id="rId30"/>
    <p:sldId id="481" r:id="rId31"/>
    <p:sldId id="482" r:id="rId32"/>
    <p:sldId id="483" r:id="rId33"/>
    <p:sldId id="484" r:id="rId34"/>
    <p:sldId id="485" r:id="rId35"/>
    <p:sldId id="486" r:id="rId36"/>
    <p:sldId id="487" r:id="rId37"/>
    <p:sldId id="488" r:id="rId38"/>
    <p:sldId id="489" r:id="rId39"/>
    <p:sldId id="490" r:id="rId40"/>
    <p:sldId id="491" r:id="rId41"/>
    <p:sldId id="492" r:id="rId42"/>
    <p:sldId id="493" r:id="rId43"/>
    <p:sldId id="494" r:id="rId4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ya" initials="K" lastIdx="2" clrIdx="0">
    <p:extLst>
      <p:ext uri="{19B8F6BF-5375-455C-9EA6-DF929625EA0E}">
        <p15:presenceInfo xmlns:p15="http://schemas.microsoft.com/office/powerpoint/2012/main" userId="Katy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22T15:18:45.537" idx="2">
    <p:pos x="10" y="10"/>
    <p:text>Повече информация по темата може да се получи от наръчник за управление на отпадъците, стр.5</p:text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A56B0-30E3-49B5-97C9-DEA24A2FFC68}" type="datetimeFigureOut">
              <a:rPr lang="bg-BG" smtClean="0"/>
              <a:t>9.8.2021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D279E-6179-43EC-9D09-309445A2FFD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476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71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69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3120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62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6595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68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1162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42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1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1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21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55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10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65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81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9.8.2021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156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E689-2E08-4D99-9FE1-3367F21E573D}" type="datetimeFigureOut">
              <a:rPr lang="bg-BG" smtClean="0"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51182C-8687-49AB-9EB7-DEFD2E91513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8745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86" y="18604"/>
            <a:ext cx="8596312" cy="118199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52857"/>
            <a:ext cx="10281420" cy="10051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9244" y="1456265"/>
            <a:ext cx="87037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ТЕМА 3</a:t>
            </a:r>
          </a:p>
          <a:p>
            <a:pPr lvl="0" algn="ctr">
              <a:defRPr/>
            </a:pPr>
            <a:r>
              <a:rPr lang="ru-RU" sz="36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Европейска и национална нормативна рамка и общински правомощия в областта на опазването чистотата на атмосферния въздух.</a:t>
            </a:r>
          </a:p>
        </p:txBody>
      </p:sp>
    </p:spTree>
    <p:extLst>
      <p:ext uri="{BB962C8B-B14F-4D97-AF65-F5344CB8AC3E}">
        <p14:creationId xmlns:p14="http://schemas.microsoft.com/office/powerpoint/2010/main" val="593248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09422"/>
            <a:ext cx="10216444" cy="473004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400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 </a:t>
            </a:r>
            <a:r>
              <a:rPr lang="ru-RU" sz="2400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опазване на околната среда (ЗООС), в сила от 25.09.2002г, посл.изм. </a:t>
            </a:r>
            <a:endParaRPr lang="ru-RU" sz="2400" u="sng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400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ДВ</a:t>
            </a:r>
            <a:r>
              <a:rPr lang="ru-RU" sz="2400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21 от 12 Март 2021г</a:t>
            </a:r>
            <a:r>
              <a:rPr lang="ru-RU" sz="2400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.;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Законът за опазване на околна среда (ЗООС) е рамковия закон на екологичното законодателство в България, който урежда принципните общи постановки (ОВОС, интегрирано предотвратяване и контрол на замърсяването, право на обществен достъп до екологична информация, икономически регулатори и др.), и специалните секторни изисквания към компонентите на околната среда (въздух, води, почви, отпадъци и др.). Със ЗООС се уреждат обществените отношения свързани с опазване на околната среда за сегашните и бъдещите поколения и защита здравето на хората, съхраняване на биологичното разнообразие, опазване и ползването на компонентите на околната среда, контрол и управление на факторите увреждащи околната среда и източниците на замърсяване; предотвратяване и ограничаване на замърсяването; създаване и функциониране на Национална система за мониторинг на околната среда; стратегиите, програмите и плановете за опазване на околната среда; събирането и достъпа до информация за околната среда; правата и задълженията на държавата, общините, юридическите и физическите лица по опазване на околната среда.</a:t>
            </a:r>
          </a:p>
        </p:txBody>
      </p:sp>
      <p:sp>
        <p:nvSpPr>
          <p:cNvPr id="4" name="Rectangle 3"/>
          <p:cNvSpPr/>
          <p:nvPr/>
        </p:nvSpPr>
        <p:spPr>
          <a:xfrm>
            <a:off x="733778" y="1370738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ПРАВНА РАМКА – ОБЩ ПРЕГЛЕД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44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888" y="1832404"/>
            <a:ext cx="10385779" cy="490706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sz="29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прилагане на ефективни мерки за опазване на околната среда, ЗООС залага на спазването на </a:t>
            </a:r>
            <a:endParaRPr lang="ru-RU" sz="2900" b="1" u="sng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9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принципите </a:t>
            </a:r>
            <a:r>
              <a:rPr lang="ru-RU" sz="29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ru-RU" sz="29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sz="2400" u="sng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Устойчиво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развитие;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Предотвратяване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намаляване на риска за човешкото здраве;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Предимство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предотвратяване на замърсяването пред последващо отстраняване на вредите, причинени от него; участие на обществеността и прозрачност в процеса на вземане на решения в областта на околната среда;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Информиране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гражданите за състоянието на околната среда;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Замърсителя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плаща;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Съхранение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развитие и опазване на екосистемите и присъщото им биологично разнообразие;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Възстановяване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подобряване на качеството на околната среда в замърсените и увредени райони;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Предотвратяване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замърсяването и увреждането на чисти райони и на други неблагоприятни въздействия  върху тях;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Интегриране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политики по опазване на околната среда в секторните и регионалните политики за развитие на икономиката и обществените отношения; достъп до правосъдие по въпроси, отнасящи се до околната среда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ru-RU" sz="3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3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местно </a:t>
            </a:r>
            <a:r>
              <a:rPr lang="ru-RU" sz="3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ниво, Закона за опазване на околната среда делегира права и задължения на кмета на общината да информира населението за състояние на околната среда, да поддържа чистотата на улици, тротоари и други места за обществено ползване, да разработва заедно с други органи, планове за ликвидиране на последствията от залпови замърсявания на територията на общината и др.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ru-RU" sz="3300" u="sng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3778" y="1370738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ПРАВНА РАМКА – ОБЩ ПРЕГЛЕД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80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09422"/>
            <a:ext cx="10216444" cy="473004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29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прилагане на ефективни мерки за опазване на околната среда, ЗООС залага на спазването на принципите за</a:t>
            </a:r>
            <a:r>
              <a:rPr lang="ru-RU" sz="29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sz="2400" u="sng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Устойчиво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развитие;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Предотвратяване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намаляване на риска за човешкото здраве;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Предимство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предотвратяване на замърсяването пред последващо отстраняване на вредите, причинени от него; участие на обществеността и прозрачност в процеса на вземане на решения в областта на околната среда;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Информиране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гражданите за състоянието на околната среда;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Замърсителя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плаща;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Съхранение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развитие и опазване на екосистемите и присъщото им биологично разнообразие;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Възстановяване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подобряване на качеството на околната среда в замърсените и увредени райони;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Предотвратяване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замърсяването и увреждането на чисти райони и на други неблагоприятни въздействия  върху тях;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Интегриране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политики по опазване на околната среда в секторните и регионалните политики за развитие на икономиката и обществените отношения; достъп до правосъдие по въпроси, отнасящи се до околната среда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endParaRPr lang="ru-RU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ru-RU" sz="2400" u="sng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3778" y="1370738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ПРАВНА РАМКА – ОБЩ ПРЕГЛЕД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80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24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 за чистотата на атмосферния въздух (ЗЧАВ), в сила от 09.06.1996 г., обн. ДВ, бр. </a:t>
            </a:r>
            <a:r>
              <a:rPr lang="ru-RU" sz="24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 </a:t>
            </a:r>
            <a:r>
              <a:rPr lang="ru-RU" sz="24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2 Март 2021 г</a:t>
            </a:r>
            <a:r>
              <a:rPr lang="ru-RU" sz="24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Законът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чистотата на атмосферния въздух 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определя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специфичните разпоредби за управление и планиране на качеството на въздуха на национално и на общинско ниво. Закона цели да защити здравето на хората и на тяхното потомство, животните и растенията, техните съобщества и местообитания, природните и културни ценности от вредни въздействия, както и да предотврати настъпването на опасности и щети за обществото при изменение качеството на атмосферния въздух в резултат от различни дейности. </a:t>
            </a:r>
            <a:endParaRPr lang="ru-RU" sz="26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Със </a:t>
            </a:r>
            <a:r>
              <a:rPr lang="ru-RU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закона се уреждат: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	Показателите и нормите за качеството на атмосферния въздух;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	Ограничаването на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емисиите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	Правата и задълженията на местните и контролните органи по контрола, управлението и поддържането на качеството на атмосферния въздух на местно, регионално и национално ниво;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	Ограничаването на емисии на вредни вещества от подвижни и неподвижни източници;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	Проектиране, изграждане и експлоатация на обекти с източници на емисии;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	Такси върху течните горива за националния фонд за опазване на околната среда.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	Административнонаказателни разпоредби (глоби, санкции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местно ниво, Закона за честотата на атмосферния въздух (ЗЧАВ), регламентира отговорностите на кмета (когато е приложимо) да изготвя и изпълнява Програми за качество на атмосферния въздух (ПКАВ), както и възможностите за налагане на санкции и глоби, в случаите когато се нарушава явно чистотата на атмосферния въздух и/или когато не се спазват мерки, забрани и ограничения определени за съответни зони/територии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ПРАВНА РАМКА – ОБЩ ПРЕГЛЕД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3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Съвременното българско законодателство в сферата на управление и подобрение на КАВ се изгражда и развива в периода 1996 – до момента. В началото на този период е приет Закона за чистотата на атмосферния въздух, указващ принципните общи положения по управление и подобрение на КАВ. Впоследствие ЗЧАВ е изменян, допълван и поправян общо 38 пъти в рамките на 25 година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Последните изменения в ЗЧАВ са от м. март 2021 г., се оправомощават кметовете на общините да: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създадат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въведени зони с ниски емисии на вредни вещества на територията на цялата община или на част от нея, когато видът и степента на замърсяване на атмосферния въздух увеличава значително риска за човешкото здраве и/или за околната среда или при непостигане на нормите за вредни вещества (чл. 28а, ал.1 от ЗЧАВ)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ограничават употребата на определени видове горива или уреди за отопление в тези зони (чл.28а, ал.2)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ограничават движението на моторни превозни средства или на определени категории моторни превозни средства и/или на определени екологични групи моторни превозни средства на територията на съответната община и/или в създадени и въведени зони с ниски емисии на вредни вещества. (чл.28а, ал.3)</a:t>
            </a: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ПРЕДСТОЯЩИ ПРОМЕНИ В ЗАКОНОДАТЕЛСТВОТО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51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цел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постигане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пълно транспониране на Пакета за чист въздух в ЕС, ЗЧАВ се подкрепя от набор от подзаконови нормативни актове и наредби. Голяма част от тези подзаконови нормативни актове са фокусирана върху конкретни дейности (напр. изграждане и експлоатация на обекти с източници на емисии, съхранение, товарене и разтоварване на бензини и др.) Няколко от подзаконовите нормативни актове обаче засягат пряко въпросите, свързани с планирането на качеството на въздуха на местно ниво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Наредба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№7 от 3.05.1999 г. относно оценката и управлението на качеството на атмосферния въздух (ДВ бр. 45/1999г., в сила от 01.01.2000г.)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Наредба №12 от 15.07.2010 г. относно пределно допустимите стойности за серен диоксид, азотен диоксид, фини прахови частици, олово, бензен, въглероден окис и озон в атмосферния въздух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Наредба №14 от 23. 09. 1997г. за нормите за пределно допустими концентрации на вредни вещества в атмосферния въздух на населените места;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Наредба за изискванията за качеството на твърдите горива, използвани за битово отопление, условията, реда и начина за техния контрол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Наредба № 6 от 7 октомври 2019 г. за изискванията и контрола върху дървесината, която се използва за битово отопление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ПОДЗАКОНОВИ НОРМАТИВНИ АКТОВЕ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6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Инструкции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разработване на програми за намаляване на емисиите и достигане на установените норми за вредни вещества, в райони за оценка и управление качеството на атмосферния въздух, в който е налице превишаване на установените норми - Наредба №7 от 3.05.1999 г. относно оценката и управлението на качеството на атмосферния въздух (ДВ бр. 45/1999г., в сила от 01.01.2000г.) </a:t>
            </a:r>
            <a:endParaRPr lang="ru-RU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Инструкцията включва: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Редът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условия за разработване на програмите за КАВ;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Основните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етапи при разработването на програмите за КАВ;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Информацията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която трябва да се включи в програмите за КАВ;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Анализ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причините за съществуващото КАВ;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Формулиране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мерки и/или проекти за подобряване на КАВ.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РЪКОВОДСТВА, ИНСТРУКЦИИ и МЕТОДИКИ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Инструкция за предварителна оценка на качеството на атмосферния въздух - утвърдена със Заповед №РД-76/07.2002 . на Министерство на околната среда и водите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Наръчник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оценка и управление на качеството на атмосферния въздух на местно ниво за SO2, PM10, Pb и NO2, разработен в рамките на съвместен проект по Програма ФАР 1999г. за административно изграждане (с Немското министерство на околната среда)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Ръководство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Разработване на Програми за Качеството на Атмосферния въздух, разработено в резултат от проект: “Трансфер на знания относно прилагането на Директива 2008/50/ЕО в България: разработване, изпълнение, оценяване и адаптиране на програмите за качество на въздуха и мерки, заложени в тях”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РЪКОВОДСТВА, ИНСТРУКЦИИ и МЕТОДИКИ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3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 </a:t>
            </a:r>
            <a:r>
              <a:rPr lang="ru-RU" sz="23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програма за подобряване качеството на атмосферния въздух (2018-2024г.), </a:t>
            </a:r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приета с Решение №334 на Министерски съвет на 07.06.2019г. – разработването на програмата е извършено посредством договор за консултантски услуги между  Световната банка и Министерство на околната среда и водите (МОСВ). Поради неспазване на нормите за качество на въздуха, правителството на България понастоящем е обект на процедура по нарушение пред Съда на ЕС. По-специално, това се отнася до двадесет и осем общини, в които се наблюдава неспазване на изискванията на директивата за по-чист въздух за Европа (директива CAFE) по отношение на ФПЧ10. В програмата е направен преглед на резултатите от мониторинга на качеството на въздуха на общините, които не са отговаряли на директива CAFE в някакъв момент в периода 2011-2016г. Прегледа показва, че основния проблем за българските общини е броят на дните, в които средноденонощната норма от 50 µg/m3 е превишена. Поради тази причина, в програмата са заложени мерки, които да бъдат изпълнени до края на 2024г., за да се постигне съответствие с изискванията на директивата за по-чист въздух за Европа по отношение на нивата на ФПЧ10.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Предложени са четири мерки за намаляване на емисиите на ФПЧ10 от битовото отопление: те се отнасят до вида гориво, качествата на горивата и технологиите, които се използват за преобразуване на енергия от горивата в полезна топлина. В областта на транспорта са предложение две мерки за намаляване на емисиите на ФПЧ10: подобряване на качеството на периодичните технически прегледи,  както при първоначална регистрация на автомобила, така и по време на нормалната му употреба, комбинирани със санкции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СТРАТЕГИЧЕСКИ ДОКУМЕНТИ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18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90310"/>
            <a:ext cx="8726308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 </a:t>
            </a:r>
            <a:r>
              <a:rPr lang="ru-RU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програма за контрол на замърсяването на въздуха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(2020-2030г.), приета с Решение на Министерски съвет от 13.09.2019г. – програмата е изготвена от екип на Световната банка за оказване на консултантска помощ на Министерство на околната среда и водите в България. В програмата са разгледани възможни политики за спазване на ангажиментите за намаляване на емисиите на България, които са насочени към отраслите: битово отопление, сухопътен транспорт и селско стопанство.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Националната програма за контрол на замърсяването на въздуха включва всички обсъждани политики, които биха спомогнали за спазване на ангажимента за намаляване на емисиите. Избраните политики и мерки изцяло съответстват на установените планове и програми в други области, като настоящата Национална енергийна стратегия, прогнози на емисиите на България за парниковите газове, Програма за климатичните промени и Закона за енергийна ефективност.</a:t>
            </a:r>
          </a:p>
          <a:p>
            <a:pPr algn="l"/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СТРАТЕГИЧЕСКИ ДОКУМЕНТИ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6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846" y="209006"/>
            <a:ext cx="8059157" cy="600892"/>
          </a:xfrm>
        </p:spPr>
        <p:txBody>
          <a:bodyPr/>
          <a:lstStyle/>
          <a:p>
            <a:pPr algn="ctr"/>
            <a:r>
              <a:rPr lang="bg-BG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Цели на занятието</a:t>
            </a:r>
            <a:endParaRPr lang="bg-BG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062" y="1554803"/>
            <a:ext cx="8203474" cy="4545874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Целта  на обучението по тема </a:t>
            </a:r>
            <a:r>
              <a:rPr lang="bg-BG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bg-BG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 участниците в обучението да се </a:t>
            </a:r>
            <a:r>
              <a:rPr lang="bg-BG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запознаят с :</a:t>
            </a:r>
            <a:endParaRPr lang="bg-BG" sz="2400" b="1" u="sng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bg-BG" dirty="0"/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основните 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цели и принципи на политиката и законодателството на Европейския съюз и Република България в областта на опазване и подобряване на качеството на атмосферния въздух в България;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основни 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задължения и правомощия на общините за опазване и подобряване на качеството на атмосферния въздух;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практики на общинско и европейско ниво по опазване и подобряване на качеството на атмосферния въздух.</a:t>
            </a:r>
            <a:endParaRPr lang="ru-RU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3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Правомощията и задълженията на местната власт по отношение опазване и подобряване на КАВ, съгласно ЗООС са разписани към чл. 15, ал. 1 и се свеждат до: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Информират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населението за състоянието на околната среда, съгласно изискванията на закона.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Разработват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контролират заедно с другите органи планове за ликвидиране последствията от аварийни и залпови замърсявания на територията на общината.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Организират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контролират чистотата, поддържането, опазването и разширяването на селищните зелени системи, биологичното разнообразие, ландшафта и природното и културното наследство в тях.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Определят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оповестяват публично лицата, отговорни за поддържането на чистотата на улиците, тротоарите и други места за обществено ползване, и контролират изпълнението на техните задължения.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Организират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дейността на създадени с решение на Общ. съвет екоинспекции, включително на обюествени начала, които имат право да съставят актове за установяване на административни нарушения.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Определят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длъжностни лица, които имат право да съставят актове за установяване на административни нарушения по реда на ЗООС.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Осъществяват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правомощията си по специални закони в областта на околната среда.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Определят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лицата в общинската администрация, притежаващи професионалната квалификация за осъществяване на дейностите по управление на околната среда.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ОПАЗВАНЕ НА ОКОЛНАТА СРЕДА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6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Съгласно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ЗООС (чл. 79, ал. 1), кметовете на общини разработват и програми за опазване на околната среда за съответната община в съответствие с указания на Министъра на 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ОСВ.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Програмите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обхващат период на изпълнение не по-малък от 3 години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Териториалните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административни звена към съответните министерства и държавни агенции, които събират и разполагат с информация за околната среда, подпомагат разработването на програмите чрез участие на свои експерти и предоставяне на информация.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разработването, допълването и актуализирането на програмите се привличат и представители на неправителствени организации, на фирми и на браншови организации.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Програмите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 приемат от общинските съвети, които контролират изпълнението им.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Кметът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общината ежегодно внася в общинския съвет отчет за изпълнението на програмата за околна среда, а при необходимост - и предложения за нейното допълване и актуализиране.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Отчетите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изпълнение на програмите се представят за информация и в РИОСВ</a:t>
            </a:r>
          </a:p>
          <a:p>
            <a:pPr algn="l"/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ОПАЗВАНЕ НА ОКОЛНАТА СРЕДА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41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Законът за чистотата на атмосферния въздух определя специфичните разпоредби за управление и планиране на качеството на атмосферния въздуха както на национално, така и на местно/общинско ниво. Съгласно последните изменения и разпоредби на ЗЧАВ (ДВ, бр. 18 от 2 Март 2021 г), основните делегирани права и отговорности на местната власт по отношение подобрение и опазване на КАВ 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са:</a:t>
            </a:r>
          </a:p>
          <a:p>
            <a:pPr algn="l"/>
            <a:r>
              <a:rPr lang="ru-RU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Разработване, прилагане и изпълнение на Програми за качеството на атмосферния въздух (</a:t>
            </a:r>
            <a:r>
              <a:rPr lang="ru-RU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ПКАВ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Отделните етапи при разработката на програмите за КАВ най-общо включват: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Предварителна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подготовка;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Консултации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обществеността и заинтересованите органи;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Изготвяне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ПКАВ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Процедура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екологична оценка и оценка на съвместимостта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Приемане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общинската програма за КАВ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Отчитане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общинската програма за КАВ</a:t>
            </a:r>
          </a:p>
          <a:p>
            <a:pPr algn="l"/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ЧИСТОТАТА НА АТМОСФЕРНИЯ ВЪЗДУХ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6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тапи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разработката на програмите за 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КАВ: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20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Предварителна подготовка</a:t>
            </a:r>
            <a:endParaRPr lang="ru-RU" sz="20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Като начален етап от подготовката на програмата е необходимо кмета на община да вземе решение за административния подход за изготвянето ѝ – от общинската администрация и/или външен консултант избран по реда на ЗОП. </a:t>
            </a:r>
            <a:endParaRPr lang="ru-RU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Който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подход да изберете е необходимо кмета на вашата общината да назначи със своя заповед експертна работна група от общинската администрация, която да има отговорност за организация и координация на дейностите по разработване на програмата. </a:t>
            </a:r>
            <a:endParaRPr lang="ru-RU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работната група могат да бъдат включени и външни за администрацията експерти.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ЧИСТОТАТА НА АТМОСФЕРНИЯ ВЪЗДУХ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9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тапи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разработката на програмите за 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КАВ: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20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Консултации с обществеността и заинтересованите </a:t>
            </a:r>
            <a:r>
              <a:rPr lang="ru-RU" sz="20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Процеса на консултиране протича паралелно с изготвянето на програмата, като за целта още в началния етап от изготвяне на програмата е необходимо да изготвите схема и график за консултациите, като проведе консултации както в процеса на изготвяне, така и при финализиране на проекта на програмата. </a:t>
            </a:r>
            <a:r>
              <a:rPr lang="ru-RU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Консултирането на обществеността при изготвянето на общинската програма за КАВ е от особено значение,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тъй като повишава информираността на жителите по въпросите, свързани с управлението и подобряването на КАВ и дава възможност на заинтересованите лица да участват с идеи и предложения в тази 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област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Друга задължителна стъпка при разработването на програмата е провеждането на обществено консултации на етап преценка необходимостта от изготвяне на екологична, съгласно Наредбата за условията и реда за извършване на екологична оценка на планове и програми (Наредба за ЕО). Съгласно чл. 19 от Наредбата за ЕО, в ролята си на възложител следва да организирате консултации с обществеността, заинтересованите органи и трети лица, които има възможност да бъдат засегнати от програмата през различните фази на нейната подготовка</a:t>
            </a:r>
            <a:endParaRPr lang="ru-RU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ЧИСТОТАТА НА АТМОСФЕРНИЯ ВЪЗДУХ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578" y="1738489"/>
            <a:ext cx="10295466" cy="502355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тапи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разработката на програмите за 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КАВ:</a:t>
            </a:r>
            <a:endParaRPr lang="ru-RU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26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Изготвяне на </a:t>
            </a:r>
            <a:r>
              <a:rPr lang="ru-RU" sz="26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ПКАВ</a:t>
            </a:r>
          </a:p>
          <a:p>
            <a:pPr algn="l"/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Обхвата и съдържанието на програмата за подобряване на КАВ се изготвя в съответствие със съдържанието на Приложение № 15  към чл. 38, ал.1 и чл. 40, ал. 2 от Наредба № 12 от 15 юли 2010 г. за норми за серен диоксид, азотен диоксид, фини прахови частици, олово, бензен, въглероден оксид и озон в атмосферния въздух</a:t>
            </a:r>
            <a:r>
              <a:rPr lang="ru-RU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ru-RU" sz="23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Този етап, условно може да бъде разделена на следните подетапи, чието изпълнение води до финализиране на ПКАВ, в съответствие със законодателната уредба в областта</a:t>
            </a:r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/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Набиране на наличната информация, отнасяща се до процеса на оценка и управление на КАВ;</a:t>
            </a:r>
          </a:p>
          <a:p>
            <a:pPr algn="l"/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Проучване и анализ на пълнотата на наличната информация.</a:t>
            </a:r>
          </a:p>
          <a:p>
            <a:pPr algn="l"/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При необходимост, набиране и анализ на необходимата допълнителна информация, отнасяща се до оценката и управлението на КАВ</a:t>
            </a:r>
          </a:p>
          <a:p>
            <a:pPr algn="l"/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Комплексна оценка на КАВ в района за оценка и управление;</a:t>
            </a:r>
          </a:p>
          <a:p>
            <a:pPr algn="l"/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Анализ на причините за превишаване на нормите за КАВ</a:t>
            </a:r>
          </a:p>
          <a:p>
            <a:pPr algn="l"/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Анализ на вече планираните и/или прилагани мерки за подобряване на </a:t>
            </a:r>
            <a:r>
              <a:rPr lang="ru-RU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</a:t>
            </a:r>
            <a:endParaRPr lang="ru-RU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ЧИСТОТАТА НА АТМОСФЕРНИЯ ВЪЗДУХ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sz="3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тапи </a:t>
            </a:r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разработката на програмите за </a:t>
            </a:r>
            <a:r>
              <a:rPr lang="ru-RU" sz="3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КАВ:</a:t>
            </a:r>
            <a:endParaRPr lang="ru-RU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32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Изготвяне на </a:t>
            </a:r>
            <a:r>
              <a:rPr lang="ru-RU" sz="32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ПКАВ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Дисперсионно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моделиране на разпространението на замърсяването и приноса на отделните източници на емисии, извършено за определената базова година., включително анализ на резултатите от моделирането;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Формулиране на мерки и/или проекти за подобряване на КАВ в краткосрочна, средносрочна и дългосрочна перспектива в план за действие към програмата.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Прогнозно моделиране на въздействието на мерките върху нивата на атмосферните замърсители за целевата (крайна) година на програмата, въз основа на разработения сценарий за постигане на нормите;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Прогнозно моделиране на въздействието на мерките върху нивата на атмосферните замърсителите за междинна година.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Определяне и използване на количествени показатели за въздействието на бъдещите мерки върху нивата на замърсителите/намаление на годишните емисии в резултат на приложената мярка (тона/година)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Определяне на прогнозни разходи и източници на финансиране за реализация на мерките в плана за действие към програмата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Изготвяне на предварителен вариант на програмата за КАВ и съгласуване със съответната РИОСВ, заинтересованите лица и екологични организации или движения.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Изготвяне на окончателен вариант на програмата за КАВ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ЧИСТОТАТА НА АТМОСФЕРНИЯ ВЪЗДУХ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11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sz="3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тапи </a:t>
            </a:r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разработката на програмите за </a:t>
            </a:r>
            <a:r>
              <a:rPr lang="ru-RU" sz="3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КАВ:</a:t>
            </a:r>
            <a:endParaRPr lang="ru-RU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32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Екологична оценка и оценка на </a:t>
            </a:r>
            <a:r>
              <a:rPr lang="ru-RU" sz="32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съвместимостта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Към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този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етап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 включва подготовката на информация за провеждане на процедура по екологична оценка и оценка на съвместимостта с предмета и целите за опазване на защитените зони, по реда на Закона за опазване на околната среда (ЗООС) и Закона за биологичното разнообразие (ЗБР). Процедурата по екологична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оценка 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регламентирана в Наредбата за ЕО, и включва следната последователност: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Уведомяване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компетентния орган за определяне на приложимата процедура по ЕО;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Преценяване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необходимостта от ЕО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l"/>
            <a:r>
              <a:rPr lang="ru-RU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поставено решение от компетентния орган „да се извърши екологична оценка“ на ПКАВ се изготвя: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	Задание за обхвата и съдържанието на доклада за ЕО и схема за провеждане на консултации в съответствие с изискванията на чл. 19а от Наредбата за ЕО;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	Изготвяне на доклад за ЕО и доклад за оценка степента на въздействие (при необходимост);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3.Провеждане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консултации с обществеността, заинтересованите органи и трети лица, които има вероятност да бъдат засегнати от програмата по реда на чл. 20 от Наредбата за ЕО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	Отразяване резултатите от проведените консултациите по Доклада за ЕО;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	Издаване на становище по ЕО от компетентния орган (РИОСВ);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	Наблюдение и контрол при прилагането на Програмата</a:t>
            </a:r>
          </a:p>
          <a:p>
            <a:pPr marL="457200" indent="-457200" algn="l">
              <a:buAutoNum type="arabicPeriod" startAt="3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 startAt="2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ЧИСТОТАТА НА АТМОСФЕРНИЯ ВЪЗДУХ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83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216444" cy="4989689"/>
          </a:xfrm>
        </p:spPr>
        <p:txBody>
          <a:bodyPr>
            <a:normAutofit fontScale="92500"/>
          </a:bodyPr>
          <a:lstStyle/>
          <a:p>
            <a:pPr algn="l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тапи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разработката на програмите за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КАВ: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22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Приемане на общинската програма за </a:t>
            </a:r>
            <a:r>
              <a:rPr lang="ru-RU" sz="22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този етап се приема окончателния вариант на програма, като е възможно тя да бъде допълнена в резултат на проведените консултации по екологична оценка и оценка на съвместимостта и обществените консултации, и се внася от кмета на общината в общинския съвет за разглеждане и приемане. Програмата се приема с решение на общинския съвет и се публикува на интернет страницата на общината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2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Отчитане на общинската програма за </a:t>
            </a:r>
            <a:r>
              <a:rPr lang="ru-RU" sz="22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КАВ</a:t>
            </a:r>
            <a:endParaRPr lang="ru-RU" sz="22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Кметът на общината е длъжен ежегодно да края на месец март да информира общинския съвет и съответната РИОСВ за изпълнението на мерките от програмата за предходната календарна година. Годишният отчет за изпълнение на програмата се публикува на интернет страницата на общината с цел информирането на гражданите и бизнеса.</a:t>
            </a:r>
          </a:p>
          <a:p>
            <a:pPr algn="l"/>
            <a:endParaRPr lang="ru-RU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 startAt="3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 startAt="2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ЗАКОН ЗА ЧИСТОТАТА НА АТМОСФЕРНИЯ ВЪЗДУХ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3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ревизиран вариант и Съгласно ЗЧАВ, представяме задълженията на местните власти, ангажирани с планирането, изготвянето и реализацията на Програмата за КАВ: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Кмета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общината разработва ПКАВ, която се приема от общинския съвет. ПКАВ трябва да обърнат внимание на лошото качество на въздуха, като идентифицират подходящ набор от мерки, които да бъдат приложени и финансово подсигурени;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Кмета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общината ежегодно до 31 март внасят в общинския съвети отчет за изпълнението на програмата  за предходната календарна година. Екземпляр от отчета се представя в съответната РИОСВ.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Отчетът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изпълнение на програмата се публикува на интернет страницата на общината след одобрение от общинския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съвет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Програмите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може да се коригират в случаите, когато са се променили условията, при които са съставени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Важно е да се отбележи, че ако ПКАВ не бъде разработена в законоустановения срок;  мерките от програмата не се изпълняват ефективно и/или не водят до достатъчно намаление на броя на превишенията на норми за вредни вещества, кмета на общината носи персонална финансова отговорност.</a:t>
            </a:r>
          </a:p>
          <a:p>
            <a:pPr algn="l"/>
            <a:endParaRPr lang="ru-RU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 startAt="3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 startAt="2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Задължения на общините, съгласно ЗЧАВ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7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8" y="90310"/>
            <a:ext cx="8001091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577" y="1946951"/>
            <a:ext cx="8997242" cy="4600605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Законодателството на ЕС в областта на атмосферния въздух е разработено с цел да бъдат гарантирани и постигнати стратегическите цели, определени от Програмата за чист въздух за Европа. В тази връзка най-важните правни инструменти в момента са: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 2001/81/EО на Европейския парламент и на Съвета от 23 октомври 2001 г. относно националните тавани за емисии на някои атмосферни замърсители (Директива НТЕ).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 2008/50/ЕО на Европейския парламент и на Съвета от 21 май 2008 г. за качеството на атмосферния въздух и за по-чист въздух за Европа (Директива CAFE).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 (ЕС) 2016/2284 на Европейския парламент и на Съвета от 14 декември 2016 г., относно намаляването на националните емисии на някои замърсители на атмосферния въздух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577" y="1385669"/>
            <a:ext cx="8997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КАЧЕСТВО НА АТМОСФЕРНИЯ ВЪЗДУХ – ПОЛИТИКИ И ЗАКОНОДАТЕЛСТВО НА </a:t>
            </a:r>
            <a:r>
              <a:rPr lang="ru-RU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ЕС</a:t>
            </a:r>
            <a:endParaRPr lang="bg-BG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20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Последните изменения в Закона за чистотата на атмосферния въздух от месец март 2021 г., предоставят на местната власт по-големи правомощия за справяне с наднорменото атмосферно замърсяване, посредством създаването на т.нар „зони с ниски емисии“. </a:t>
            </a:r>
            <a:endParaRPr lang="ru-RU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Възможността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въвеждане на зоните с „ниски емисии“ влиза в сила от 2022 г., като се предвижда в тях да се въвеждат временни забрани за ползването на определен вид горива и/или забрани за обществено ползване на пътища, участъци от пътища или определени зони от пътната мрежа. </a:t>
            </a:r>
            <a:endParaRPr lang="ru-RU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Очаква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 това да доведе до ограничаване на емисиите от определен вид източник (напр. битово отопление или автотранспорт), както и концентрациите на фини прахови частици в градовете в дните със завишени нива на замърсители в атмосферния въздух. </a:t>
            </a:r>
            <a:endParaRPr lang="ru-RU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Предвижда се зоните с ниски емисии да могат да бъдат въвеждани във всяка община, която има проблеми с качеството на въздуха, като това не поставя ограничения ЗНЕ да имат едни и същи характеристики във всички общини.</a:t>
            </a:r>
            <a:endParaRPr lang="ru-RU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 startAt="3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 startAt="2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Създаване на зони с „ниски емисии“ (ЗНЕ)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60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Най-важната особеност при създаването на ЗНЕ е, че </a:t>
            </a:r>
            <a:r>
              <a:rPr lang="ru-RU" sz="20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трябва да бъдат анализирани местните условия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във вашата община с което да бъдат 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идентифицирани: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Необходимостта от ЗНЕ: в случай, че нормите за качество на въздуха се превишават непрекъснато, тогава ЗНЕ може да бъде добра мярка за справяне с наднорменото замърсяване от общината;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Обхват на ЗНЕ: какви ще бъдат специфичните ограничения (дали са ограничения по отношение на използваното гориво и/или на уреди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Граници на ЗНЕ: дали зоната покрива територията на цялата община или на определени райони/квартали от нея.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Времева рамка на ЗНЕ: дали ЗНЕ е в сила за целия отоплителен сезон и/или само за дните с превишения или за различен период от време;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Въвеждане на ЗНЕ: кой ще въведе ЗНЕ и контролира спазването на ограниченията в нея – отдел от общината или друг орган. </a:t>
            </a:r>
          </a:p>
          <a:p>
            <a:pPr marL="457200" indent="-457200" algn="l">
              <a:buAutoNum type="arabicPeriod" startAt="2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Създаване на зони с „ниски емисии“ (ЗНЕ)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7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Най-общо правомощията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общините по отношение създаването на ЗНЕ, съгласно последните изменения в ЗЧАВ от 2021 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г.могат да се обобщят като: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Общинските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съвети могат да създават и въведат зони с ниски емисии на вредни вещества на територията на цялата община или на част от нея;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Общинските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съвети могат да ограничават употребата на определени видове горива или уреди за отопление в създадената ЗНЕ;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Общинските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 могат да ограничават движението на моторни превозни средства или на определени категории моторни превозни средства и/или на определени екологични групи моторни превозни средства на територията на съответната община и/или в създадени и въведени зони с ниски емисии на вредни вещества.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Зоните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ниски емисии на вредни вещества могат да се въвеждат чрез налагане на мерки, забрани, такси и ограничения.</a:t>
            </a:r>
          </a:p>
          <a:p>
            <a:pPr marL="457200" indent="-457200" algn="l">
              <a:buAutoNum type="arabicPeriod" startAt="2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Правомощия на общините, съгласно ЗЧАВ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/>
          </a:bodyPr>
          <a:lstStyle/>
          <a:p>
            <a:pPr algn="l"/>
            <a:r>
              <a:rPr lang="ru-RU" sz="2200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Други правомощия, съгласно </a:t>
            </a:r>
            <a:r>
              <a:rPr lang="ru-RU" sz="2200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ЗЧАВ</a:t>
            </a:r>
          </a:p>
          <a:p>
            <a:pPr algn="l"/>
            <a:r>
              <a:rPr lang="ru-RU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Промишлени </a:t>
            </a:r>
            <a:r>
              <a:rPr lang="ru-RU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други дейности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Други правомощия по отношение опазване чистотата на атмосферния въздух е непосредствения контрол върху състоянието и експлоатацията на обектите с източници на емисии в атмосферния въздух в т.ч. работа на пречиствателни съоръжения и емисиите от отделните източници на територията на вашата община. МОСВ, РИОСВ и Общинските органи в рамките на своята компетентност, регламентирана в чл. 19 от ЗЧАВ могат да ограничават или да спират производствени и други дейности в случаите, когато: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видът и степента на замърсяването на атмосферния въздух от източника увеличават значително риска за човешкото здраве и за околната среда;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не се изпълняват предписанията по чл. 26 (предписания дадени от компетентните органи по околна среда при констатирани нарушения);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не се спазват мерките от програмата за КАВ;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Правомощия на общините, съгласно ЗЧАВ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ПРАВОМОЩИЯ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ЗАДЪЛЖЕНИЯ НА ОБЩИНИТЕ ЗА ПОДОБРЯВАНЕ И ОПАЗВАНЕ НА АТМОСФЕРНИЯ ВЪЗДУХ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200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Други правомощия, съгласно </a:t>
            </a:r>
            <a:r>
              <a:rPr lang="ru-RU" sz="2200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ЗЧАВ</a:t>
            </a:r>
          </a:p>
          <a:p>
            <a:pPr algn="l"/>
            <a:r>
              <a:rPr lang="ru-RU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Дейности по управление и </a:t>
            </a:r>
            <a:r>
              <a:rPr lang="ru-RU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контрол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Правомощията и задълженията на общините по отношение осигуряване чистотата на атмосферния въздух 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изключение на изготвянето ПКАВ и създаването на ЗНЕ), обхващат и дейности по: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Управление и поддържане на елементите на техническата инфраструктура вкл. общински дейности с цел осигуряване на чистотата на атмосферния въздух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Oперативен план за действие, определящ мерките, които трябва да бъдат предприети с цел намаляване на посочения риск и ограничаване продължителността на подобни явления.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Регулират движението на автомобилния транспорт в населените места с оглед осигуряване качество на атмосферния въздух, отговарящо на установените норми за вредни вещества (замърсители);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Общинските органи съгласувано с министъра на околната среда и водите могат да изграждат местни системи за наблюдение и контрол на качеството на атмосферния въздух в райони на тяхната територия.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съответствие с Наредба № 6 от 7 октомври 2019 г. за изискванията и контрола върху дървесината, която се използва за битово отопление и в рамките на своите правомощия общината може да осигури/изисква за определени райони да бъдат доставяни и предлагани дърва с определено влагосъдържание.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Правомощия на общините, съгласно ЗЧАВ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2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ОБЩИНСКИ ПРАКТИКИ ПО ОПАЗВАНЕ И ПОДОБРЯВАНЕ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Добри общински практики за подобрение и опазване на КАВ към настоящият момент се реализират предимно в големите градове на страната, където респ. проблемите със замърсяването на въздуха са най-ясно проявени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Столична община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Града, който предоставя най-широк набор от добри общински практики по опазване и подобряване на КАВ е столица София. За намаляване на замърсяването с ФПЧ10, при неблагоприятни метеорологични условия и регистрирани нива на ФПЧ10 над 200 µg/m3, Столична община въведе т.нар. „зелени билети“ за обществен градски транспорт. Друга мярка, която изпълнява Столична община е подмяна на отоплителните устройства на твърдо гориво по проект „Подобряване качеството на атмосферния въздух в Столична община чрез подмяна на отоплителните устройства на твърдо гориво с екологични алтернативи“ по процедура BG16M1OP002-5.003, финансиран по Оперативна програма „Околна среда“ 2014 -2020 г.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общински практики в България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3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ОБЩИНСКИ ПРАКТИКИ ПО ОПАЗВАНЕ И ПОДОБРЯВАНЕ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Добри общински практики за подобрение и опазване на КАВ към настоящият момент се реализират предимно в големите градове на страната, където респ. проблемите със замърсяването на въздуха са най-ясно проявени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4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Община Бургас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Към настоящият момент, Община Бургас осигурява изпълнение на мерки за подмяна на старите отоплителни уреди по проект BG16M1OP002-5.003-0003 „Намаляване на замърсяването на атмосферния въздух с фини прахови частици в кв. Долно Езерово, гр. Бургас“, финансиран по Оперативна програма „Околна среда 2014-2020 г.“, Кохезионния фонд на Европейския съюз и националния бюджет на Република България.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Друг проект в който участва община Бургас е  „Пилотната фаза на Интегрирания проект по Програма LIFE“, който предвижда преход към алтернативни форми на отопление на домакинствата. 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общински практики в България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1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ОБЩИНСКИ ПРАКТИКИ ПО ОПАЗВАНЕ И ПОДОБРЯВАНЕ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 fontScale="92500"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Добри общински практики за подобрение и опазване на КАВ към настоящият момент се реализират предимно в големите градове на страната, където респ. проблемите със замърсяването на въздуха са най-ясно проявени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6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Община Варна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подобряване на КАВ, през 2020 г. Община Варна в партньорство с „Градски транспорт“ ЕАД, е сключила Административен договор за предоставяне на безвъзмездна финансова помощ № BG16M1OP002-5.004-0008-C01, за проект: „Екологично чист транспорт за Варна“, финансиран с подкрепата на Оперативна програма „Околна среда 2014-2020“, съфинансиран от ЕС, чрез Кохезионния фонд и от държавния бюджет на Република България. Проектът включва доставка на 40 броя електрически автобуси тип „соло“, 20 броя електрически автобуси тип „съчленен“ и доставка и монтаж на 62 броя станции за бавно и бързо зареждане на автобуси.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През 2020 г. Община Варна е кандидатствала и в партньорство с Националният доверителен екофонд с проект: „Прилагане на иновативни мерки за смекчаване и адаптация към изменението на климата в общините в България“ по Програма „Опазване на околната среда и климатични промени“.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общински практики в България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88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ОБЩИНСКИ ПРАКТИКИ ПО ОПАЗВАНЕ И ПОДОБРЯВАНЕ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38489"/>
            <a:ext cx="10543822" cy="4989689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По-голямата част от общините в България, ежедневно информират населението за състоянието на атмосферния въздух, чрез интернет сайта си или чрез изградена междуведомствена Система за мониторинг на КАВ.  В някой общини е изграден WEB базиран информационен портал за мониторинг на околна среда, в частност по компонент въздух (напр. община Пловдив). Информацията за състояние на КАВ е публично достъпно и предоставя неограничен достъп информация в реално време на всеки час.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територията на Столична община, на всички спирки от СГТ са изградени електронни табла, които информират гражданите за трафика за пристигане на транспортните средства. В допълнение са поставени и информационни табели с променливо съдържание, които улесняват шофьорите в навлизането в зоните за почасово платено паркиране като показват свободните места в най-близките паркинг локации на “Синя 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зона</a:t>
            </a:r>
            <a:r>
              <a:rPr lang="bg-BG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193719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Добри </a:t>
            </a:r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общински практики в България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0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ПРАКТИКИ ЗА ПОДОБРЯВАНЕ И ОПАЗВАНЕ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444" y="1162755"/>
            <a:ext cx="10543822" cy="498968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Настоящият анализ обръща внимание на държавите и градовете с едни от най-добрите иновационни практики в Европа по отношение на подобряването и опазването качеството на градския въздух.  Целта е да се идентифицират европейските държави и градовете, въвели успешни местни решения за намаляване на атмосферния въздух и възможността да предадат своя опит и знания на общините в България с проблемно КАВ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ru-RU" sz="26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Цюрих, Швейцария </a:t>
            </a:r>
          </a:p>
          <a:p>
            <a:pPr algn="l"/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всички съществуващи превозни средства в града е наложена мярка да бъдат оборудвани с филтри за твърди частици към края на 2010 г. Градът въвежда разпоредби, които изискват налагане на най- строгите европейски стандарти за новите превозни средства. Градът е определил обществения транспорт като свой приоритет от десетилетия. Пуснати са в експлоатация няколко нови трамвайни линии и нова бърза линия “S- Bahn” (градски влак), наречена „Durchmesserline”. </a:t>
            </a:r>
          </a:p>
          <a:p>
            <a:pPr algn="l"/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Предвижда се изграждането на допълнителна трамвайна линия, свързваща различни части на града. Като цяло се предвижда до 2025 г. да  бъдат изразходвани около 570 милиона евро, които да бъдат вложени в обществения транспорт на Цюрих.</a:t>
            </a:r>
          </a:p>
          <a:p>
            <a:pPr algn="l"/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отношение на популяризирането на ходенето пеш, градът стартира програма, наречена „Züri z’Fuess“ (разговорно за „Цюрих пеш“), която предоставя пешеходни пътеки и мобилно приложение за планиране на маршрути за интерактивно планиране на маршрута за разходки и колоездене.</a:t>
            </a:r>
          </a:p>
          <a:p>
            <a:pPr algn="l"/>
            <a:endParaRPr lang="ru-RU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43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8" y="90310"/>
            <a:ext cx="8001091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576" y="1946951"/>
            <a:ext cx="10058401" cy="4792516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 </a:t>
            </a:r>
            <a:r>
              <a:rPr lang="ru-RU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2001/81/EО на Европейския парламент и на Съвета от 23 октомври 2001 г. относно националните тавани за емисии на някои атмосферни замърсители (Директива НТЕ). </a:t>
            </a:r>
            <a:endParaRPr lang="ru-RU" sz="23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Целта на Директивата за националните тавани за емисии е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 ограничи емисиите на киселинни и еутрофични замърсители и прекурсори на озон. В срок до 2010 г. държавите-членки трябваше да ограничат годишните национални емисии на серен диоксид (SO2 ), азотни оксиди (NOx), неметанови летливи органични съединения (НМЛОС) и амоняк (NH3 ) до нива, които да не надскачат таваните за емисии, установени в Приложение I. Държавите-членки се задължиха да приемат мерки да не се надвишават описаните в Приложение I тавани за емисии след 2010 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Български актове, осигуряващи </a:t>
            </a:r>
            <a:r>
              <a:rPr lang="ru-RU" sz="2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транспониране/прилагане са:</a:t>
            </a:r>
            <a:endParaRPr lang="ru-RU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1.Закон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опазване на околната среда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Закон за чистотата на атмосферния въздух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Закон за ограничаване изменението на климата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Наредба № 6 за реда и начина за измерване на емисиите на вредни вещества, изпускани в атмосферния въздух от обекти с неподвижни източници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Наредба за изискванията за качеството на течните горива, условията, реда и начина за техния контрол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Наредба за норми за допустими емисии на серен диоксид, азотни оксиди и прах, изпускани в атмосферата от големи горивни инсталации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577" y="1385669"/>
            <a:ext cx="8997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КАЧЕСТВО НА АТМОСФЕРНИЯ ВЪЗДУХ – ПОЛИТИКИ И ЗАКОНОДАТЕЛСТВО НА </a:t>
            </a:r>
            <a:r>
              <a:rPr lang="ru-RU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ЕС</a:t>
            </a:r>
            <a:endParaRPr lang="bg-BG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8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ПРАКТИКИ ЗА ПОДОБРЯВАНЕ И ОПАЗВАНЕ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444" y="1162755"/>
            <a:ext cx="10543822" cy="4989689"/>
          </a:xfrm>
        </p:spPr>
        <p:txBody>
          <a:bodyPr>
            <a:normAutofit/>
          </a:bodyPr>
          <a:lstStyle/>
          <a:p>
            <a:pPr algn="l"/>
            <a:r>
              <a:rPr lang="ru-RU" sz="26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Берлин</a:t>
            </a:r>
            <a:r>
              <a:rPr lang="ru-RU" sz="26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Германия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намаляване на замърсяването от транспортния сектор в Берлин вече са въведени т.нар. „зони с ниски емисии“, които представляват част от градската зона, в която често се превишават граничните стойности на атмосферните замърсители и където могат да се движат само превозни средства с ниски емисии. </a:t>
            </a:r>
            <a:endParaRPr lang="ru-RU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Берлин, това е областта около градския железопътен ринг, където живеят малко над 1 мил. души. За нарушителите се налага глоба, която към настоящият момент е 80 евро. Превозните средства получават стикер на предното стъкло в различни цветове, за да покажат към коя категория принадлежи автомобила им. По преценка на местните власти и въз основа на местните условия на замърсяване се определя за коя категория превозни средства трябва да бъдат въведени ограничения за влизане в зоната. </a:t>
            </a:r>
            <a:endParaRPr lang="ru-RU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6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ПРАКТИКИ ЗА ПОДОБРЯВАНЕ И ОПАЗВАНЕ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444" y="1162755"/>
            <a:ext cx="10543822" cy="498968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31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Лондон</a:t>
            </a:r>
            <a:r>
              <a:rPr lang="ru-RU" sz="31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31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Великобритания</a:t>
            </a:r>
          </a:p>
          <a:p>
            <a:pPr algn="l"/>
            <a:endParaRPr lang="ru-RU" sz="26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2019 г. в Лондон е въведена услугата „транспорт на повикване“. Услугата се стреми да осигури по-удобен, достъпен и екологичен начин на жителите на града за по-удобно и лесно придвижване, с основна цел намаляване на градския трафик. Услугата се основава на: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Използвайки мобилно приложение или номер за набиране, пътниците могат да резервират местата си за пътуване в автобуси на градски транспорт, както и да посочат точното си местоположение на взимане и качване;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Технология насочва пътниците към близките виртуални автобусни спирки за вземане и качване, като по този начин динамично насочва превозното средство в реално време към точното местоположение на пътника, позволявайки бързи и ефективни споделени пътувания без продължителни отклонения или неудобни графици;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Услугата позволява възрастните граждани да се возят безплатно;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Услугата обхваща зона от  9 km2  с работно време от 06:30 до 21:30 ч (делнични дни);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Услугата включва 8 автомобила (Euro 4, Mercedes-Benz с 14 пътници).</a:t>
            </a:r>
          </a:p>
        </p:txBody>
      </p:sp>
    </p:spTree>
    <p:extLst>
      <p:ext uri="{BB962C8B-B14F-4D97-AF65-F5344CB8AC3E}">
        <p14:creationId xmlns:p14="http://schemas.microsoft.com/office/powerpoint/2010/main" val="26977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ПРАКТИКИ ЗА ПОДОБРЯВАНЕ И ОПАЗВАНЕ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444" y="1162755"/>
            <a:ext cx="10543822" cy="4989689"/>
          </a:xfrm>
        </p:spPr>
        <p:txBody>
          <a:bodyPr>
            <a:normAutofit/>
          </a:bodyPr>
          <a:lstStyle/>
          <a:p>
            <a:pPr algn="l"/>
            <a:r>
              <a:rPr lang="ru-RU" sz="31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Стокхолм, Швеция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Иновативно решение за подобряване на градския трафик е въвеждането на „такси за задръстване“. Преди въвеждането на такси за задръстване, през града са преминавали средно по 530 000 превозни средства и 800 000 транзитни пътници всеки ден.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Дизайнът на системата е прост. Състои се от контролни точки, в които при преминава на дадено превозно средство се начислява една и съща сума пари, както за сутрешните, така и за следобедните пикови периоди. Целите на проекта са: да бъде намален обема на трафика по най-натоварените пътища с 10-15%; да се подобри движението по улиците и пътищата; да се намалят емисиите на вредни във въздуха; да се подобри градска среда; да осигуряват повече ресурси за обществен транспорт</a:t>
            </a:r>
          </a:p>
        </p:txBody>
      </p:sp>
    </p:spTree>
    <p:extLst>
      <p:ext uri="{BB962C8B-B14F-4D97-AF65-F5344CB8AC3E}">
        <p14:creationId xmlns:p14="http://schemas.microsoft.com/office/powerpoint/2010/main" val="253954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56" y="124178"/>
            <a:ext cx="8726308" cy="855052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ПРАКТИКИ ЗА ПОДОБРЯВАНЕ И ОПАЗВАНЕ НА КАВ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444" y="1162755"/>
            <a:ext cx="10543822" cy="4989689"/>
          </a:xfrm>
        </p:spPr>
        <p:txBody>
          <a:bodyPr>
            <a:normAutofit/>
          </a:bodyPr>
          <a:lstStyle/>
          <a:p>
            <a:pPr algn="l"/>
            <a:r>
              <a:rPr lang="ru-RU" sz="24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Република Италия</a:t>
            </a:r>
          </a:p>
          <a:p>
            <a:pPr algn="l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Един от най-замърсените градове в Италия е град Милано, област Ломбардия, в които системно са превишавани нормите за качество на атмосферния въздух. За подобряване качеството на атмосферния въздух и намаляване на транспортното замърсяване от април 2020г. община Милано започна изграждане на 35 км велосипедна алея.</a:t>
            </a:r>
          </a:p>
          <a:p>
            <a:pPr algn="l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2007г. в областта Ломбардия на Република Италия се забранява през зимните месеци (и в някой райони където са налични алтернативни отоплителни системи) използваното на камини и печки на дърва с КПД по-малък от 63%. От 2015г. новите печки за отопление в Италия е необходимо да имат ефективност поне 75%.</a:t>
            </a:r>
          </a:p>
          <a:p>
            <a:pPr algn="l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Към 2018г. проверката за съответствие се е извършвала от местната полиция (“virgili urbani”), като се предвижда проверката да бъде по-опростена чрез периодичен контрол на определен процент от отоплителни уреди. </a:t>
            </a:r>
          </a:p>
        </p:txBody>
      </p:sp>
    </p:spTree>
    <p:extLst>
      <p:ext uri="{BB962C8B-B14F-4D97-AF65-F5344CB8AC3E}">
        <p14:creationId xmlns:p14="http://schemas.microsoft.com/office/powerpoint/2010/main" val="387982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8" y="90310"/>
            <a:ext cx="8001091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577" y="1946951"/>
            <a:ext cx="9595556" cy="4792516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2001/81/EО на Европейския парламент и на Съвета от 23 октомври 2001 г. относно националните тавани за емисии на някои атмосферни замърсители (Директива НТЕ). </a:t>
            </a:r>
            <a:endParaRPr lang="ru-RU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Български </a:t>
            </a:r>
            <a:r>
              <a:rPr lang="ru-RU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актове, осигуряващи </a:t>
            </a:r>
            <a:r>
              <a:rPr lang="ru-RU" sz="2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транспониране/прилагане са:</a:t>
            </a:r>
            <a:endParaRPr lang="ru-RU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Наредба № 16 от 12.08.1999 г. за ограничаване емисиите на летливи органични съединения при съхранение, товарене или разтоварване и превоз на бензини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Наредба № 7 от 21.10.2003 г. за норми за допустими емисии на летливи органични съединения, изпускани в околната среда, главно в атмосферния въздух в резултат на употребата на разтворители в определени инсталации;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Наредба за ограничаване емисиите на летливи органични съединения при употребата на органични разтворители в определени бои, лакове и авторепаратурни продукти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Наредба № 1 от 27.06.2005 г. за норми за допустими емисии на вредни вещества (замърсители), изпускани в атмосферата от обекти и дейности с неподвижни източници на емисии;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 Наредба № 4 от 5.04.2013 г. за условията и изискванията за изграждането и експлоатацията на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577" y="1385669"/>
            <a:ext cx="8997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КАЧЕСТВО НА АТМОСФЕРНИЯ ВЪЗДУХ – ПОЛИТИКИ И ЗАКОНОДАТЕЛСТВО НА </a:t>
            </a:r>
            <a:r>
              <a:rPr lang="ru-RU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ЕС</a:t>
            </a:r>
            <a:endParaRPr lang="bg-BG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22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8" y="90310"/>
            <a:ext cx="8001091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577" y="1625600"/>
            <a:ext cx="9922934" cy="5113867"/>
          </a:xfrm>
        </p:spPr>
        <p:txBody>
          <a:bodyPr>
            <a:normAutofit fontScale="250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7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 </a:t>
            </a:r>
            <a:r>
              <a:rPr lang="ru-RU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2008/50/ЕО на Европейския парламент и на Съвета от 21 май 2008 г. за качеството на атмосферния въздух и за по-чист въздух за Европа (Директива CAFE). </a:t>
            </a:r>
            <a:endParaRPr lang="ru-RU" sz="3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6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Директивата преразглежда режима за националните тавани за емисии</a:t>
            </a:r>
            <a:r>
              <a:rPr lang="ru-RU" sz="6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установен от Директива 2001/81/ЕО, за да го приравни към международните ангажименти на ЕС и държавите-членки. За целта в изменената ДНТЕ задълженията за намаляване на националните емисии през която и да е година в периода 2020-2029 г. са същите като тези, установени в изменения Протокол от Гьотеборг (изменената ДНТЕ, съображение 7). Директивата поставя актуализирани цели за намаляване националните емисии на серен диоксид, азотни оксиди, НМЛОС и амоняк от всички източници на емисии, които надминават целите, поставени в оригиналната НТЕ Директива (2001/81/ЕО). Директива (ЕС) 2016/2284 също така включва таван за ФПЧ2.5 като допълнение към четирите замърсителя, включени в Директива 2001/81/ЕО. Целите, поставени в изменената ДНТЕ следва да бъдат постигнати до 2030 г.Български актове, осигуряващи </a:t>
            </a:r>
            <a:r>
              <a:rPr lang="ru-RU" sz="6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транспониране/прилагане са:</a:t>
            </a:r>
            <a:endParaRPr lang="ru-RU" sz="3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5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Български актове, осигуряващи транспониране/прилагане са:</a:t>
            </a:r>
          </a:p>
          <a:p>
            <a:pPr algn="l"/>
            <a:r>
              <a:rPr lang="ru-RU" sz="5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1.Закон </a:t>
            </a:r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опазване на околната среда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2.Закон за чистотата на атмосферния въздух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Закон за ограничаване изменението на климата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Наредба за намаляване на националните емисии на определени атмосферни замърсители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Наредба № 6 за реда и начина за измерване на емисиите на вредни вещества, изпускани в атмосферния въздух от обекти с неподвижни източници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Наредба за изискванията за качеството на течните горива, условията, реда и начина за техния контрол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577" y="1193719"/>
            <a:ext cx="8997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КАЧЕСТВО НА АТМОСФЕРНИЯ ВЪЗДУХ – ПОЛИТИКИ И ЗАКОНОДАТЕЛСТВО НА </a:t>
            </a:r>
            <a:r>
              <a:rPr lang="ru-RU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ЕС</a:t>
            </a:r>
            <a:endParaRPr lang="bg-BG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74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8" y="90310"/>
            <a:ext cx="8001091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577" y="1625600"/>
            <a:ext cx="9922934" cy="5113867"/>
          </a:xfrm>
        </p:spPr>
        <p:txBody>
          <a:bodyPr>
            <a:normAutofit fontScale="250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7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 </a:t>
            </a:r>
            <a:r>
              <a:rPr lang="ru-RU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2008/50/ЕО на Европейския парламент и на Съвета от 21 май 2008 г. за качеството на атмосферния въздух и за по-чист въздух за Европа (Директива CAFE). </a:t>
            </a:r>
            <a:endParaRPr lang="ru-RU" sz="3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6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Български актове, осигуряващи транспониране/прилагане са</a:t>
            </a:r>
            <a:r>
              <a:rPr lang="ru-RU" sz="6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sz="6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5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Наредба за норми за допустими емисии на серен диоксид, азотни оксиди и прах, изпускани в атмосферата от големи горивни инсталации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Наредба № 16 от 12.08.1999 г. за ограничаване емисиите на летливи органични съединения при съхранение, товарене или разтоварване и превоз на бензини </a:t>
            </a:r>
            <a:endParaRPr lang="ru-RU" sz="56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Наредба № 7 от 21.10.2003 г. за норми за допустими емисии на летливи органични съединения, изпускани в околната среда, главно в атмосферния въздух в резултат на употребата на разтворители в определени инсталации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Наредба за ограничаване емисиите на летливиорганични съединения при употребата на органични разтворители в определени бои, лакове и авторепаратурни продукти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 Наредба № 1 от 27.06.2005 г. за норми за допустими емисии на вредни вещества (замърсители), изпускани в атмосферата от обекти и дейности с неподвижни източници на емисии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12. Наредба № 4 от 5.04.2013 г. за условията и изискванията за изграждането и експлоатацията на инсталации за изгаряне и инсталации за съвместно изгаряне на отпадъци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13. Наредба № 12 от 15.07.2010 г. за норми на серен диоксид, азотен диоксид, фини прахови частици, олово, бензен, въглероден оксид и озон в атмосферния въздух;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14. Наредба за реда и начина за организиране на националните инвентаризации на емисиите на вредни вещества и парникови газове в атмосферата</a:t>
            </a:r>
          </a:p>
          <a:p>
            <a:pPr algn="l"/>
            <a:endParaRPr lang="ru-RU" sz="5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577" y="1193719"/>
            <a:ext cx="8997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КАЧЕСТВО НА АТМОСФЕРНИЯ ВЪЗДУХ – ПОЛИТИКИ И ЗАКОНОДАТЕЛСТВО НА </a:t>
            </a:r>
            <a:r>
              <a:rPr lang="ru-RU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ЕС</a:t>
            </a:r>
            <a:endParaRPr lang="bg-BG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08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8" y="90310"/>
            <a:ext cx="8001091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3822" y="1625600"/>
            <a:ext cx="10069689" cy="5113867"/>
          </a:xfrm>
        </p:spPr>
        <p:txBody>
          <a:bodyPr>
            <a:normAutofit fontScale="3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ru-RU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 2008/50/ЕО на Европейския парламент и на Съвета от 21 май 2008 г. за качеството на атмосферния въздух и за по-чист въздух за Европа (Директива CAFE</a:t>
            </a:r>
            <a:r>
              <a:rPr lang="ru-RU" sz="7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ru-RU" sz="5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Директивата </a:t>
            </a:r>
            <a:r>
              <a:rPr lang="ru-RU" sz="5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2008/50/ЕО определя горните и долните прагове за различни замърсители (SO2, NO, NO2, CO, ФПЧ10, ФПЧ2.5, приземен озон, бензен, олово) и включва изисквания за мониторинг на качеството на </a:t>
            </a:r>
            <a:r>
              <a:rPr lang="ru-RU" sz="5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въздух.</a:t>
            </a:r>
            <a:endParaRPr lang="ru-RU" sz="6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ru-RU" sz="56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Български </a:t>
            </a:r>
            <a:r>
              <a:rPr lang="ru-RU" sz="5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актове, осигуряващи транспониране/прилагане са:</a:t>
            </a:r>
          </a:p>
          <a:p>
            <a:pPr algn="l"/>
            <a:r>
              <a:rPr lang="ru-RU" sz="5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1.Закон </a:t>
            </a:r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опазване на околната среда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2.Закон за чистотата на атмосферния въздух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3.Наредба № 14 от 23.09.1997 г. за норми за пределно допустимите концентрации на вредни вещества в атмосферния въздух на населените места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4.Наредба № 7 от 3.05.1999 г. за оценка и управление качеството на атмосферния въздух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5.Наредба № 11 от 14.05.2007 г. за норми за арсен, кадмий, никел и полициклични въглеводороди в атмосферния въздух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6.Наредба № 12 от 15.07.2010 г. за норми за серен диоксид, азотен диоксид, фини прахови частици, олово, бензен, въглероден оксид и озон в атмосферния въздух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577" y="1193719"/>
            <a:ext cx="8997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Calibri" panose="020F0502020204030204" pitchFamily="34" charset="0"/>
                <a:cs typeface="Calibri" panose="020F0502020204030204" pitchFamily="34" charset="0"/>
              </a:rPr>
              <a:t>КАЧЕСТВО НА АТМОСФЕРНИЯ ВЪЗДУХ – ПОЛИТИКИ И ЗАКОНОДАТЕЛСТВО НА </a:t>
            </a:r>
            <a:r>
              <a:rPr lang="ru-RU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ЕС</a:t>
            </a:r>
            <a:endParaRPr lang="bg-BG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8" y="90310"/>
            <a:ext cx="8001091" cy="1103409"/>
          </a:xfrm>
        </p:spPr>
        <p:txBody>
          <a:bodyPr/>
          <a:lstStyle/>
          <a:p>
            <a:pPr algn="ctr"/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 НАЦИОНАЛНА НОРМАТИВНА РАМКА ПО ОПАЗВАНЕ НА ЧИСТОТАТА НА АТМОСФЕРНИЯ ВЪЗДУХ И ОЧАКВАНИ БЪДЕЩИ ПРОМЕНИ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09422"/>
            <a:ext cx="10216444" cy="4730045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ОСНОВНИ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ЗАКОНОДАТЕЛНИ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АКТОВЕ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България двата основополагащи закона в областта на качеството на атмосферния </a:t>
            </a:r>
            <a:endParaRPr lang="ru-RU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въздух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са: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опазване на околната среда (ЗООС), в сила от 25.09.2002г, посл.изм. ДВ. 21 от 12 Март 2021г.;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чистотата на атмосферния въздух (ЗЧАВ), в сила от 09.06.1996 г., обн. ДВ, бр. 18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Март 2021 г.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485135"/>
            <a:ext cx="8974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ПРАВНА РАМКА – ОБЩ ПРЕГЛЕД</a:t>
            </a:r>
            <a:endParaRPr lang="bg-BG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08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960</TotalTime>
  <Words>6834</Words>
  <Application>Microsoft Office PowerPoint</Application>
  <PresentationFormat>Widescreen</PresentationFormat>
  <Paragraphs>374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Trebuchet MS</vt:lpstr>
      <vt:lpstr>Wingdings</vt:lpstr>
      <vt:lpstr>Wingdings 3</vt:lpstr>
      <vt:lpstr>1_Facet</vt:lpstr>
      <vt:lpstr>PowerPoint Presentation</vt:lpstr>
      <vt:lpstr>Цели на занятието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 ЕВРОПЕЙСКА И НАЦИОНАЛНА НОРМАТИВНА РАМКА ПО ОПАЗВАНЕ НА ЧИСТОТАТА НА АТМОСФЕРНИЯ ВЪЗДУХ И ОЧАКВАНИ БЪДЕЩИ ПРОМЕНИ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ПРАВОМОЩИЯ  И ЗАДЪЛЖЕНИЯ НА ОБЩИНИТЕ ЗА ПОДОБРЯВАНЕ И ОПАЗВАНЕ НА АТМОСФЕРНИЯ ВЪЗДУХ</vt:lpstr>
      <vt:lpstr>ДОБРИ ОБЩИНСКИ ПРАКТИКИ ПО ОПАЗВАНЕ И ПОДОБРЯВАНЕ НА КАВ</vt:lpstr>
      <vt:lpstr>ДОБРИ ОБЩИНСКИ ПРАКТИКИ ПО ОПАЗВАНЕ И ПОДОБРЯВАНЕ НА КАВ</vt:lpstr>
      <vt:lpstr>ДОБРИ ОБЩИНСКИ ПРАКТИКИ ПО ОПАЗВАНЕ И ПОДОБРЯВАНЕ НА КАВ</vt:lpstr>
      <vt:lpstr>ДОБРИ ОБЩИНСКИ ПРАКТИКИ ПО ОПАЗВАНЕ И ПОДОБРЯВАНЕ НА КАВ</vt:lpstr>
      <vt:lpstr>ЕВРОПЕЙСКИ ПРАКТИКИ ЗА ПОДОБРЯВАНЕ И ОПАЗВАНЕ НА КАВ</vt:lpstr>
      <vt:lpstr>ЕВРОПЕЙСКИ ПРАКТИКИ ЗА ПОДОБРЯВАНЕ И ОПАЗВАНЕ НА КАВ</vt:lpstr>
      <vt:lpstr>ЕВРОПЕЙСКИ ПРАКТИКИ ЗА ПОДОБРЯВАНЕ И ОПАЗВАНЕ НА КАВ</vt:lpstr>
      <vt:lpstr>ЕВРОПЕЙСКИ ПРАКТИКИ ЗА ПОДОБРЯВАНЕ И ОПАЗВАНЕ НА КАВ</vt:lpstr>
      <vt:lpstr>ЕВРОПЕЙСКИ ПРАКТИКИ ЗА ПОДОБРЯВАНЕ И ОПАЗВАНЕ НА КАВ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Европейска зелена сделка</dc:title>
  <dc:creator>Katya</dc:creator>
  <cp:lastModifiedBy>Katya</cp:lastModifiedBy>
  <cp:revision>201</cp:revision>
  <dcterms:created xsi:type="dcterms:W3CDTF">2021-07-12T09:13:43Z</dcterms:created>
  <dcterms:modified xsi:type="dcterms:W3CDTF">2021-08-09T07:59:18Z</dcterms:modified>
</cp:coreProperties>
</file>