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ppt/comments/comment29.xml" ContentType="application/vnd.openxmlformats-officedocument.presentationml.comments+xml"/>
  <Override PartName="/ppt/comments/comment30.xml" ContentType="application/vnd.openxmlformats-officedocument.presentationml.comments+xml"/>
  <Override PartName="/ppt/comments/comment31.xml" ContentType="application/vnd.openxmlformats-officedocument.presentationml.comments+xml"/>
  <Override PartName="/ppt/comments/comment32.xml" ContentType="application/vnd.openxmlformats-officedocument.presentationml.comments+xml"/>
  <Override PartName="/ppt/comments/comment33.xml" ContentType="application/vnd.openxmlformats-officedocument.presentationml.comments+xml"/>
  <Override PartName="/ppt/comments/comment34.xml" ContentType="application/vnd.openxmlformats-officedocument.presentationml.comments+xml"/>
  <Override PartName="/ppt/comments/comment35.xml" ContentType="application/vnd.openxmlformats-officedocument.presentationml.comments+xml"/>
  <Override PartName="/ppt/comments/comment36.xml" ContentType="application/vnd.openxmlformats-officedocument.presentationml.comments+xml"/>
  <Override PartName="/ppt/comments/comment37.xml" ContentType="application/vnd.openxmlformats-officedocument.presentationml.comments+xml"/>
  <Override PartName="/ppt/comments/comment38.xml" ContentType="application/vnd.openxmlformats-officedocument.presentationml.comments+xml"/>
  <Override PartName="/ppt/comments/comment39.xml" ContentType="application/vnd.openxmlformats-officedocument.presentationml.comments+xml"/>
  <Override PartName="/ppt/comments/comment40.xml" ContentType="application/vnd.openxmlformats-officedocument.presentationml.comments+xml"/>
  <Override PartName="/ppt/comments/comment41.xml" ContentType="application/vnd.openxmlformats-officedocument.presentationml.comments+xml"/>
  <Override PartName="/ppt/comments/comment42.xml" ContentType="application/vnd.openxmlformats-officedocument.presentationml.comments+xml"/>
  <Override PartName="/ppt/comments/comment43.xml" ContentType="application/vnd.openxmlformats-officedocument.presentationml.comments+xml"/>
  <Override PartName="/ppt/comments/comment44.xml" ContentType="application/vnd.openxmlformats-officedocument.presentationml.comments+xml"/>
  <Override PartName="/ppt/comments/comment45.xml" ContentType="application/vnd.openxmlformats-officedocument.presentationml.comments+xml"/>
  <Override PartName="/ppt/comments/comment46.xml" ContentType="application/vnd.openxmlformats-officedocument.presentationml.comments+xml"/>
  <Override PartName="/ppt/comments/comment47.xml" ContentType="application/vnd.openxmlformats-officedocument.presentationml.comments+xml"/>
  <Override PartName="/ppt/comments/comment48.xml" ContentType="application/vnd.openxmlformats-officedocument.presentationml.comments+xml"/>
  <Override PartName="/ppt/comments/comment49.xml" ContentType="application/vnd.openxmlformats-officedocument.presentationml.comments+xml"/>
  <Override PartName="/ppt/comments/comment50.xml" ContentType="application/vnd.openxmlformats-officedocument.presentationml.comments+xml"/>
  <Override PartName="/ppt/comments/comment51.xml" ContentType="application/vnd.openxmlformats-officedocument.presentationml.comments+xml"/>
  <Override PartName="/ppt/comments/comment52.xml" ContentType="application/vnd.openxmlformats-officedocument.presentationml.comments+xml"/>
  <Override PartName="/ppt/comments/comment53.xml" ContentType="application/vnd.openxmlformats-officedocument.presentationml.comments+xml"/>
  <Override PartName="/ppt/comments/comment54.xml" ContentType="application/vnd.openxmlformats-officedocument.presentationml.comments+xml"/>
  <Override PartName="/ppt/comments/comment55.xml" ContentType="application/vnd.openxmlformats-officedocument.presentationml.comments+xml"/>
  <Override PartName="/ppt/comments/comment5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60"/>
  </p:notesMasterIdLst>
  <p:sldIdLst>
    <p:sldId id="298" r:id="rId2"/>
    <p:sldId id="299" r:id="rId3"/>
    <p:sldId id="312" r:id="rId4"/>
    <p:sldId id="395" r:id="rId5"/>
    <p:sldId id="396" r:id="rId6"/>
    <p:sldId id="397" r:id="rId7"/>
    <p:sldId id="398" r:id="rId8"/>
    <p:sldId id="399" r:id="rId9"/>
    <p:sldId id="400" r:id="rId10"/>
    <p:sldId id="401" r:id="rId11"/>
    <p:sldId id="402" r:id="rId12"/>
    <p:sldId id="403" r:id="rId13"/>
    <p:sldId id="404" r:id="rId14"/>
    <p:sldId id="405" r:id="rId15"/>
    <p:sldId id="407" r:id="rId16"/>
    <p:sldId id="408" r:id="rId17"/>
    <p:sldId id="409" r:id="rId18"/>
    <p:sldId id="411" r:id="rId19"/>
    <p:sldId id="412" r:id="rId20"/>
    <p:sldId id="413" r:id="rId21"/>
    <p:sldId id="414" r:id="rId22"/>
    <p:sldId id="415" r:id="rId23"/>
    <p:sldId id="416" r:id="rId24"/>
    <p:sldId id="417" r:id="rId25"/>
    <p:sldId id="418" r:id="rId26"/>
    <p:sldId id="419" r:id="rId27"/>
    <p:sldId id="420" r:id="rId28"/>
    <p:sldId id="421" r:id="rId29"/>
    <p:sldId id="422" r:id="rId30"/>
    <p:sldId id="423" r:id="rId31"/>
    <p:sldId id="424" r:id="rId32"/>
    <p:sldId id="425" r:id="rId33"/>
    <p:sldId id="426" r:id="rId34"/>
    <p:sldId id="427" r:id="rId35"/>
    <p:sldId id="428" r:id="rId36"/>
    <p:sldId id="429" r:id="rId37"/>
    <p:sldId id="430" r:id="rId38"/>
    <p:sldId id="431" r:id="rId39"/>
    <p:sldId id="434" r:id="rId40"/>
    <p:sldId id="435" r:id="rId41"/>
    <p:sldId id="436" r:id="rId42"/>
    <p:sldId id="438" r:id="rId43"/>
    <p:sldId id="439" r:id="rId44"/>
    <p:sldId id="441" r:id="rId45"/>
    <p:sldId id="442" r:id="rId46"/>
    <p:sldId id="443" r:id="rId47"/>
    <p:sldId id="444" r:id="rId48"/>
    <p:sldId id="445" r:id="rId49"/>
    <p:sldId id="446" r:id="rId50"/>
    <p:sldId id="447" r:id="rId51"/>
    <p:sldId id="448" r:id="rId52"/>
    <p:sldId id="449" r:id="rId53"/>
    <p:sldId id="450" r:id="rId54"/>
    <p:sldId id="451" r:id="rId55"/>
    <p:sldId id="452" r:id="rId56"/>
    <p:sldId id="453" r:id="rId57"/>
    <p:sldId id="454" r:id="rId58"/>
    <p:sldId id="437" r:id="rId59"/>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2"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3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4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0.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3.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4.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5.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5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A56B0-30E3-49B5-97C9-DEA24A2FFC68}" type="datetimeFigureOut">
              <a:rPr lang="bg-BG" smtClean="0"/>
              <a:t>6.8.2021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D279E-6179-43EC-9D09-309445A2FFDC}" type="slidenum">
              <a:rPr lang="bg-BG" smtClean="0"/>
              <a:t>‹#›</a:t>
            </a:fld>
            <a:endParaRPr lang="bg-BG"/>
          </a:p>
        </p:txBody>
      </p:sp>
    </p:spTree>
    <p:extLst>
      <p:ext uri="{BB962C8B-B14F-4D97-AF65-F5344CB8AC3E}">
        <p14:creationId xmlns:p14="http://schemas.microsoft.com/office/powerpoint/2010/main" val="69476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8071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7369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3120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84629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6595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7468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51162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4542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951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901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5221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25553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2010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77656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9813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6.8.2021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1156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76E689-2E08-4D99-9FE1-3367F21E573D}" type="datetimeFigureOut">
              <a:rPr lang="bg-BG" smtClean="0"/>
              <a:t>6.8.2021 г.</a:t>
            </a:fld>
            <a:endParaRPr lang="bg-BG"/>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51182C-8687-49AB-9EB7-DEFD2E915136}" type="slidenum">
              <a:rPr lang="bg-BG" smtClean="0"/>
              <a:t>‹#›</a:t>
            </a:fld>
            <a:endParaRPr lang="bg-BG"/>
          </a:p>
        </p:txBody>
      </p:sp>
    </p:spTree>
    <p:extLst>
      <p:ext uri="{BB962C8B-B14F-4D97-AF65-F5344CB8AC3E}">
        <p14:creationId xmlns:p14="http://schemas.microsoft.com/office/powerpoint/2010/main" val="258745468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omments" Target="../comments/comment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comments" Target="../comments/comment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comments" Target="../comments/comment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omments" Target="../comments/comment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comments" Target="../comments/comment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comments" Target="../comments/comment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comments" Target="../comments/comment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comments" Target="../comments/comment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comments" Target="../comments/comment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comments" Target="../comments/comment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comments" Target="../comments/comment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omments" Target="../comments/comment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comments" Target="../comments/comment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comments" Target="../comments/comment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comments" Target="../comments/comment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comments" Target="../comments/comment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comments" Target="../comments/comment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comments" Target="../comments/comment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869244" y="1456265"/>
            <a:ext cx="8703734" cy="397031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600" b="0" i="0" u="none" strike="noStrike" kern="1200" cap="none" spc="0" normalizeH="0" baseline="0" noProof="0" dirty="0" smtClean="0">
                <a:ln>
                  <a:noFill/>
                </a:ln>
                <a:solidFill>
                  <a:schemeClr val="accent1"/>
                </a:solidFill>
                <a:effectLst/>
                <a:uLnTx/>
                <a:uFillTx/>
                <a:latin typeface="Calibri" panose="020F0502020204030204" pitchFamily="34" charset="0"/>
                <a:cs typeface="Calibri" panose="020F0502020204030204" pitchFamily="34" charset="0"/>
              </a:rPr>
              <a:t>Тема 1</a:t>
            </a:r>
          </a:p>
          <a:p>
            <a:pPr algn="ctr"/>
            <a:r>
              <a:rPr lang="ru-RU" sz="3600" b="1" dirty="0" smtClean="0">
                <a:solidFill>
                  <a:schemeClr val="accent1"/>
                </a:solidFill>
                <a:latin typeface="Calibri" panose="020F0502020204030204" pitchFamily="34" charset="0"/>
                <a:cs typeface="Calibri" panose="020F0502020204030204" pitchFamily="34" charset="0"/>
              </a:rPr>
              <a:t>ФОРМИ </a:t>
            </a:r>
            <a:r>
              <a:rPr lang="ru-RU" sz="3600" b="1" dirty="0">
                <a:solidFill>
                  <a:schemeClr val="accent1"/>
                </a:solidFill>
                <a:latin typeface="Calibri" panose="020F0502020204030204" pitchFamily="34" charset="0"/>
                <a:cs typeface="Calibri" panose="020F0502020204030204" pitchFamily="34" charset="0"/>
              </a:rPr>
              <a:t>И МЕТОДИ ЗА ЗАЩИТА ИНТЕРЕСА НА ПОТРЕБИТЕЛИТЕ НА ВИК УСЛУГИТЕ – ЦЕНИ И РЕГУЛАЦИЯ. МЕТОДИ ЗА ОБЩИНСКО ВЪЗДЕЙСТВИЕ И КОНТРОЛ ПРИ ВЗАИМОДЕЙСТВИЕ МЕЖДУ СОБСТВЕНИЦИТЕ И ОПЕРАТОРА</a:t>
            </a:r>
          </a:p>
        </p:txBody>
      </p:sp>
    </p:spTree>
    <p:extLst>
      <p:ext uri="{BB962C8B-B14F-4D97-AF65-F5344CB8AC3E}">
        <p14:creationId xmlns:p14="http://schemas.microsoft.com/office/powerpoint/2010/main" val="59324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fontScale="925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Стратегически насоки и предложения на Стратегията</a:t>
            </a:r>
            <a:r>
              <a:rPr lang="ru-RU" sz="2100" b="1" u="sng"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За </a:t>
            </a:r>
            <a:r>
              <a:rPr lang="ru-RU" sz="1900" dirty="0">
                <a:solidFill>
                  <a:schemeClr val="tx1"/>
                </a:solidFill>
                <a:latin typeface="Calibri" panose="020F0502020204030204" pitchFamily="34" charset="0"/>
                <a:cs typeface="Calibri" panose="020F0502020204030204" pitchFamily="34" charset="0"/>
              </a:rPr>
              <a:t>уязвимите социални групи да се търсят възможности за осигуряване на тяхната социална закрила при увеличаване цената на ВиК услугите.</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Принципът на солидарност ще намали неравнопоставеността в системата на ВиК. Стратегията препоръчва въвеждане на единна цена на водата за едно ВиК дружество.</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Изграждане на консолидиран отрасъл с най-много 28 регионални дружества като важна стъпка към постигане на ефективност и високо качество на услугите.</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Асоциациите по ВиК да станат напълно функционални. Асоциациите трябва да развият капацитет и знания, за да изпълняват своите нормативни задължения, вкл. контролни функции.</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Изменение на специфични законови изисквания, включително на разпоредбата, че при липса на централизирани канализационни системи битовите отпадъчни води се заустват във водоплътни изгребни ями, тъй като това е по- строго от съществуващите изисквания в други страни от ЕС.</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Въвеждане на задължително изискване към домакинствата за присъединяване към новоизградена канализация при едновременно отчитане на фактора социална поносимост чрез механизъм, позволяващ на потребителите да заплащат на вноски за определен период първоначалните разходи за присъединяване към новоизградена канализация.</a:t>
            </a:r>
          </a:p>
        </p:txBody>
      </p:sp>
    </p:spTree>
    <p:extLst>
      <p:ext uri="{BB962C8B-B14F-4D97-AF65-F5344CB8AC3E}">
        <p14:creationId xmlns:p14="http://schemas.microsoft.com/office/powerpoint/2010/main" val="1809791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Стратегически насоки и предложения на Стратегията</a:t>
            </a:r>
            <a:r>
              <a:rPr lang="ru-RU" sz="2100" b="1" u="sng"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Изменение в Закона за общинския дълг (увеличаване на тавана) от гледна точка на необходимите инвестиции в общинска инфраструктура за постигане на съответствие. </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Наредба за минималните изисквания към ВиКО за гарантиране способността на операторите да изпълняват техническите, финансовите и екологичните изисквания.</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Промяна в ЗВ, целяща да уеднакви цените за водоснабдяване в рамките на обособената територия (заедно с консолидацията на ВиК операторите). </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Национални указания за „прекомерни разходи“ и преразглеждане границите на агломерациите за постигане на разходно ефективно съответствие с европейските изисквания за пречистване на отпадъчните води от населените места.</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Анализ за въвеждането на задължителна система за преференциално ценообразуване за определен таван на консумация.</a:t>
            </a:r>
          </a:p>
        </p:txBody>
      </p:sp>
    </p:spTree>
    <p:extLst>
      <p:ext uri="{BB962C8B-B14F-4D97-AF65-F5344CB8AC3E}">
        <p14:creationId xmlns:p14="http://schemas.microsoft.com/office/powerpoint/2010/main" val="364840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endParaRPr lang="ru-RU" sz="2100" b="1" u="sng" dirty="0" smtClean="0">
              <a:solidFill>
                <a:schemeClr val="tx1"/>
              </a:solidFill>
              <a:latin typeface="Calibri" panose="020F0502020204030204" pitchFamily="34" charset="0"/>
              <a:cs typeface="Calibri" panose="020F0502020204030204" pitchFamily="34" charset="0"/>
            </a:endParaRPr>
          </a:p>
          <a:p>
            <a:pPr algn="l"/>
            <a:r>
              <a:rPr lang="ru-RU" sz="2100" b="1" u="sng" dirty="0" smtClean="0">
                <a:solidFill>
                  <a:schemeClr val="tx1"/>
                </a:solidFill>
                <a:latin typeface="Calibri" panose="020F0502020204030204" pitchFamily="34" charset="0"/>
                <a:cs typeface="Calibri" panose="020F0502020204030204" pitchFamily="34" charset="0"/>
              </a:rPr>
              <a:t>Политиката </a:t>
            </a:r>
            <a:r>
              <a:rPr lang="ru-RU" sz="2100" b="1" u="sng" dirty="0">
                <a:solidFill>
                  <a:schemeClr val="tx1"/>
                </a:solidFill>
                <a:latin typeface="Calibri" panose="020F0502020204030204" pitchFamily="34" charset="0"/>
                <a:cs typeface="Calibri" panose="020F0502020204030204" pitchFamily="34" charset="0"/>
              </a:rPr>
              <a:t>в отрасъла водоснабдяване и канализация се провежда от:</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министъра </a:t>
            </a:r>
            <a:r>
              <a:rPr lang="ru-RU" sz="2100" dirty="0">
                <a:solidFill>
                  <a:schemeClr val="tx1"/>
                </a:solidFill>
                <a:latin typeface="Calibri" panose="020F0502020204030204" pitchFamily="34" charset="0"/>
                <a:cs typeface="Calibri" panose="020F0502020204030204" pitchFamily="34" charset="0"/>
              </a:rPr>
              <a:t>на регионалното развитие и благоустройството – на национално </a:t>
            </a:r>
            <a:r>
              <a:rPr lang="ru-RU" sz="2100" dirty="0" smtClean="0">
                <a:solidFill>
                  <a:schemeClr val="tx1"/>
                </a:solidFill>
                <a:latin typeface="Calibri" panose="020F0502020204030204" pitchFamily="34" charset="0"/>
                <a:cs typeface="Calibri" panose="020F0502020204030204" pitchFamily="34" charset="0"/>
              </a:rPr>
              <a:t>ниво;</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общинските </a:t>
            </a:r>
            <a:r>
              <a:rPr lang="ru-RU" sz="2100" dirty="0">
                <a:solidFill>
                  <a:schemeClr val="tx1"/>
                </a:solidFill>
                <a:latin typeface="Calibri" panose="020F0502020204030204" pitchFamily="34" charset="0"/>
                <a:cs typeface="Calibri" panose="020F0502020204030204" pitchFamily="34" charset="0"/>
              </a:rPr>
              <a:t>съвети и кметовете на общини.</a:t>
            </a:r>
          </a:p>
          <a:p>
            <a:pPr algn="l"/>
            <a:r>
              <a:rPr lang="ru-RU" sz="2100" b="1" u="sng" dirty="0">
                <a:solidFill>
                  <a:schemeClr val="tx1"/>
                </a:solidFill>
                <a:latin typeface="Calibri" panose="020F0502020204030204" pitchFamily="34" charset="0"/>
                <a:cs typeface="Calibri" panose="020F0502020204030204" pitchFamily="34" charset="0"/>
              </a:rPr>
              <a:t>Планирането на развитието на ВиК системите и съоръженията се извършва чрез:</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регионални </a:t>
            </a:r>
            <a:r>
              <a:rPr lang="ru-RU" sz="2100" dirty="0">
                <a:solidFill>
                  <a:schemeClr val="tx1"/>
                </a:solidFill>
                <a:latin typeface="Calibri" panose="020F0502020204030204" pitchFamily="34" charset="0"/>
                <a:cs typeface="Calibri" panose="020F0502020204030204" pitchFamily="34" charset="0"/>
              </a:rPr>
              <a:t>генерални планове (РГП) на ВиК, </a:t>
            </a:r>
            <a:r>
              <a:rPr lang="ru-RU" sz="2100" dirty="0" smtClean="0">
                <a:solidFill>
                  <a:schemeClr val="tx1"/>
                </a:solidFill>
                <a:latin typeface="Calibri" panose="020F0502020204030204" pitchFamily="34" charset="0"/>
                <a:cs typeface="Calibri" panose="020F0502020204030204" pitchFamily="34" charset="0"/>
              </a:rPr>
              <a:t>и</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генерални </a:t>
            </a:r>
            <a:r>
              <a:rPr lang="ru-RU" sz="2100" dirty="0">
                <a:solidFill>
                  <a:schemeClr val="tx1"/>
                </a:solidFill>
                <a:latin typeface="Calibri" panose="020F0502020204030204" pitchFamily="34" charset="0"/>
                <a:cs typeface="Calibri" panose="020F0502020204030204" pitchFamily="34" charset="0"/>
              </a:rPr>
              <a:t>планове за ВиК на агломерации над 10 000 е. ж.</a:t>
            </a:r>
          </a:p>
        </p:txBody>
      </p:sp>
    </p:spTree>
    <p:extLst>
      <p:ext uri="{BB962C8B-B14F-4D97-AF65-F5344CB8AC3E}">
        <p14:creationId xmlns:p14="http://schemas.microsoft.com/office/powerpoint/2010/main" val="1053468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РГП се изготвят за период 25 години и съдържат: </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анализ </a:t>
            </a:r>
            <a:r>
              <a:rPr lang="ru-RU" dirty="0">
                <a:solidFill>
                  <a:schemeClr val="tx1"/>
                </a:solidFill>
                <a:latin typeface="Calibri" panose="020F0502020204030204" pitchFamily="34" charset="0"/>
                <a:cs typeface="Calibri" panose="020F0502020204030204" pitchFamily="34" charset="0"/>
              </a:rPr>
              <a:t>на състоянието и нуждите на ВиК системите и </a:t>
            </a:r>
            <a:r>
              <a:rPr lang="ru-RU" dirty="0" smtClean="0">
                <a:solidFill>
                  <a:schemeClr val="tx1"/>
                </a:solidFill>
                <a:latin typeface="Calibri" panose="020F0502020204030204" pitchFamily="34" charset="0"/>
                <a:cs typeface="Calibri" panose="020F0502020204030204" pitchFamily="34" charset="0"/>
              </a:rPr>
              <a:t>съоръженията;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анализ </a:t>
            </a:r>
            <a:r>
              <a:rPr lang="ru-RU" dirty="0">
                <a:solidFill>
                  <a:schemeClr val="tx1"/>
                </a:solidFill>
                <a:latin typeface="Calibri" panose="020F0502020204030204" pitchFamily="34" charset="0"/>
                <a:cs typeface="Calibri" panose="020F0502020204030204" pitchFamily="34" charset="0"/>
              </a:rPr>
              <a:t>на цената и качеството на предоставените ВиК услуги и прогноза за развитие на ВиК услугата с цел удовлетворяване на потребителите, намаляване на загубите на вода и осигуряване на добро качество на услугата при социална поносимост на </a:t>
            </a:r>
            <a:r>
              <a:rPr lang="ru-RU" dirty="0" smtClean="0">
                <a:solidFill>
                  <a:schemeClr val="tx1"/>
                </a:solidFill>
                <a:latin typeface="Calibri" panose="020F0502020204030204" pitchFamily="34" charset="0"/>
                <a:cs typeface="Calibri" panose="020F0502020204030204" pitchFamily="34" charset="0"/>
              </a:rPr>
              <a:t>цената;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цели </a:t>
            </a:r>
            <a:r>
              <a:rPr lang="ru-RU" dirty="0">
                <a:solidFill>
                  <a:schemeClr val="tx1"/>
                </a:solidFill>
                <a:latin typeface="Calibri" panose="020F0502020204030204" pitchFamily="34" charset="0"/>
                <a:cs typeface="Calibri" panose="020F0502020204030204" pitchFamily="34" charset="0"/>
              </a:rPr>
              <a:t>и приоритети за развитие на ВиК системите и съоръженията в обособената територия, чрез които се постига съответствие с правото на Европейския съюз и с планираните в съответния план за управление на речния басейн програми от мерки по събиране, отвеждане и пречистване на отпадъчните води от урбанизираните </a:t>
            </a:r>
            <a:r>
              <a:rPr lang="ru-RU" dirty="0" smtClean="0">
                <a:solidFill>
                  <a:schemeClr val="tx1"/>
                </a:solidFill>
                <a:latin typeface="Calibri" panose="020F0502020204030204" pitchFamily="34" charset="0"/>
                <a:cs typeface="Calibri" panose="020F0502020204030204" pitchFamily="34" charset="0"/>
              </a:rPr>
              <a:t>територии;</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населени </a:t>
            </a:r>
            <a:r>
              <a:rPr lang="ru-RU" dirty="0">
                <a:solidFill>
                  <a:schemeClr val="tx1"/>
                </a:solidFill>
                <a:latin typeface="Calibri" panose="020F0502020204030204" pitchFamily="34" charset="0"/>
                <a:cs typeface="Calibri" panose="020F0502020204030204" pitchFamily="34" charset="0"/>
              </a:rPr>
              <a:t>места над 10 000 е. ж., за които се изготвят генерални планове на агломерации и график за приемането </a:t>
            </a:r>
            <a:r>
              <a:rPr lang="ru-RU" dirty="0" smtClean="0">
                <a:solidFill>
                  <a:schemeClr val="tx1"/>
                </a:solidFill>
                <a:latin typeface="Calibri" panose="020F0502020204030204" pitchFamily="34" charset="0"/>
                <a:cs typeface="Calibri" panose="020F0502020204030204" pitchFamily="34" charset="0"/>
              </a:rPr>
              <a:t>им;</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дългосрочна </a:t>
            </a:r>
            <a:r>
              <a:rPr lang="ru-RU" dirty="0">
                <a:solidFill>
                  <a:schemeClr val="tx1"/>
                </a:solidFill>
                <a:latin typeface="Calibri" panose="020F0502020204030204" pitchFamily="34" charset="0"/>
                <a:cs typeface="Calibri" panose="020F0502020204030204" pitchFamily="34" charset="0"/>
              </a:rPr>
              <a:t>инвестиционна програма за изпълнението на плана и краткосрочна инвестиционна програма за първия 5-годишен период.</a:t>
            </a:r>
          </a:p>
        </p:txBody>
      </p:sp>
    </p:spTree>
    <p:extLst>
      <p:ext uri="{BB962C8B-B14F-4D97-AF65-F5344CB8AC3E}">
        <p14:creationId xmlns:p14="http://schemas.microsoft.com/office/powerpoint/2010/main" val="3247324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575733" y="1061156"/>
            <a:ext cx="9776178" cy="5655733"/>
          </a:xfrm>
        </p:spPr>
        <p:txBody>
          <a:bodyPr>
            <a:normAutofit fontScale="925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В зависимост от стойността на общия претеглен процент на специфичните условия се определят следните групи ВиК оператори, имащи обособени територии по смисъла на ЗВ:</a:t>
            </a:r>
          </a:p>
          <a:p>
            <a:pPr marL="342900" indent="-342900" algn="l">
              <a:buFont typeface="Wingdings" panose="05000000000000000000" pitchFamily="2" charset="2"/>
              <a:buChar char="ü"/>
            </a:pPr>
            <a:r>
              <a:rPr lang="ru-RU" sz="2100" dirty="0" smtClean="0">
                <a:solidFill>
                  <a:schemeClr val="tx1"/>
                </a:solidFill>
                <a:latin typeface="Calibri" panose="020F0502020204030204" pitchFamily="34" charset="0"/>
                <a:cs typeface="Calibri" panose="020F0502020204030204" pitchFamily="34" charset="0"/>
              </a:rPr>
              <a:t>Големи </a:t>
            </a:r>
            <a:r>
              <a:rPr lang="ru-RU" sz="2100" dirty="0">
                <a:solidFill>
                  <a:schemeClr val="tx1"/>
                </a:solidFill>
                <a:latin typeface="Calibri" panose="020F0502020204030204" pitchFamily="34" charset="0"/>
                <a:cs typeface="Calibri" panose="020F0502020204030204" pitchFamily="34" charset="0"/>
              </a:rPr>
              <a:t>ВиК оператори, в която попадат ВиК оператори със стойност на ОППСУ, по-голяма или равна на 3.00 </a:t>
            </a:r>
            <a:r>
              <a:rPr lang="ru-RU" sz="21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ü"/>
            </a:pPr>
            <a:r>
              <a:rPr lang="ru-RU" sz="2100" dirty="0" smtClean="0">
                <a:solidFill>
                  <a:schemeClr val="tx1"/>
                </a:solidFill>
                <a:latin typeface="Calibri" panose="020F0502020204030204" pitchFamily="34" charset="0"/>
                <a:cs typeface="Calibri" panose="020F0502020204030204" pitchFamily="34" charset="0"/>
              </a:rPr>
              <a:t>Средни </a:t>
            </a:r>
            <a:r>
              <a:rPr lang="ru-RU" sz="2100" dirty="0">
                <a:solidFill>
                  <a:schemeClr val="tx1"/>
                </a:solidFill>
                <a:latin typeface="Calibri" panose="020F0502020204030204" pitchFamily="34" charset="0"/>
                <a:cs typeface="Calibri" panose="020F0502020204030204" pitchFamily="34" charset="0"/>
              </a:rPr>
              <a:t>ВиК оператори, в която попадат ВиК оператори със стойност на ОППСУ, по-малка от 3.00% и по-голяма или равна на 0.95</a:t>
            </a:r>
            <a:r>
              <a:rPr lang="ru-RU" sz="21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ü"/>
            </a:pPr>
            <a:r>
              <a:rPr lang="ru-RU" sz="2100" dirty="0" smtClean="0">
                <a:solidFill>
                  <a:schemeClr val="tx1"/>
                </a:solidFill>
                <a:latin typeface="Calibri" panose="020F0502020204030204" pitchFamily="34" charset="0"/>
                <a:cs typeface="Calibri" panose="020F0502020204030204" pitchFamily="34" charset="0"/>
              </a:rPr>
              <a:t>Малки </a:t>
            </a:r>
            <a:r>
              <a:rPr lang="ru-RU" sz="2100" dirty="0">
                <a:solidFill>
                  <a:schemeClr val="tx1"/>
                </a:solidFill>
                <a:latin typeface="Calibri" panose="020F0502020204030204" pitchFamily="34" charset="0"/>
                <a:cs typeface="Calibri" panose="020F0502020204030204" pitchFamily="34" charset="0"/>
              </a:rPr>
              <a:t>ВиК оператори, в която попадат ВиК оператори със стойност на ОППСУ, по-малка от 0.95 % и по-голяма или равна на 0.2</a:t>
            </a:r>
            <a:r>
              <a:rPr lang="ru-RU" sz="21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ü"/>
            </a:pPr>
            <a:r>
              <a:rPr lang="ru-RU" sz="2100" dirty="0" smtClean="0">
                <a:solidFill>
                  <a:schemeClr val="tx1"/>
                </a:solidFill>
                <a:latin typeface="Calibri" panose="020F0502020204030204" pitchFamily="34" charset="0"/>
                <a:cs typeface="Calibri" panose="020F0502020204030204" pitchFamily="34" charset="0"/>
              </a:rPr>
              <a:t>Микро </a:t>
            </a:r>
            <a:r>
              <a:rPr lang="ru-RU" sz="2100" dirty="0">
                <a:solidFill>
                  <a:schemeClr val="tx1"/>
                </a:solidFill>
                <a:latin typeface="Calibri" panose="020F0502020204030204" pitchFamily="34" charset="0"/>
                <a:cs typeface="Calibri" panose="020F0502020204030204" pitchFamily="34" charset="0"/>
              </a:rPr>
              <a:t>ВиК оператори, в която попадат ВиК оператори със стойност на ОППСУ, по-малка от 0.2</a:t>
            </a:r>
            <a:r>
              <a:rPr lang="ru-RU" sz="2100" dirty="0" smtClean="0">
                <a:solidFill>
                  <a:schemeClr val="tx1"/>
                </a:solidFill>
                <a:latin typeface="Calibri" panose="020F0502020204030204" pitchFamily="34" charset="0"/>
                <a:cs typeface="Calibri" panose="020F0502020204030204" pitchFamily="34" charset="0"/>
              </a:rPr>
              <a:t>%.</a:t>
            </a:r>
            <a:endParaRPr lang="ru-RU" sz="2100" dirty="0">
              <a:solidFill>
                <a:schemeClr val="tx1"/>
              </a:solidFill>
              <a:latin typeface="Calibri" panose="020F0502020204030204" pitchFamily="34" charset="0"/>
              <a:cs typeface="Calibri" panose="020F0502020204030204" pitchFamily="34" charset="0"/>
            </a:endParaRPr>
          </a:p>
          <a:p>
            <a:pPr algn="l"/>
            <a:r>
              <a:rPr lang="ru-RU" sz="2100" dirty="0" smtClean="0">
                <a:solidFill>
                  <a:schemeClr val="tx1"/>
                </a:solidFill>
                <a:latin typeface="Calibri" panose="020F0502020204030204" pitchFamily="34" charset="0"/>
                <a:cs typeface="Calibri" panose="020F0502020204030204" pitchFamily="34" charset="0"/>
              </a:rPr>
              <a:t>*За </a:t>
            </a:r>
            <a:r>
              <a:rPr lang="ru-RU" sz="2100" dirty="0">
                <a:solidFill>
                  <a:schemeClr val="tx1"/>
                </a:solidFill>
                <a:latin typeface="Calibri" panose="020F0502020204030204" pitchFamily="34" charset="0"/>
                <a:cs typeface="Calibri" panose="020F0502020204030204" pitchFamily="34" charset="0"/>
              </a:rPr>
              <a:t>дружествата, които нямат обособени територии по смисъла на ЗВ, и предоставят </a:t>
            </a:r>
            <a:r>
              <a:rPr lang="ru-RU" sz="2100" dirty="0" smtClean="0">
                <a:solidFill>
                  <a:schemeClr val="tx1"/>
                </a:solidFill>
                <a:latin typeface="Calibri" panose="020F0502020204030204" pitchFamily="34" charset="0"/>
                <a:cs typeface="Calibri" panose="020F0502020204030204" pitchFamily="34" charset="0"/>
              </a:rPr>
              <a:t>ВиК услуги </a:t>
            </a:r>
            <a:r>
              <a:rPr lang="ru-RU" sz="2100" dirty="0">
                <a:solidFill>
                  <a:schemeClr val="tx1"/>
                </a:solidFill>
                <a:latin typeface="Calibri" panose="020F0502020204030204" pitchFamily="34" charset="0"/>
                <a:cs typeface="Calibri" panose="020F0502020204030204" pitchFamily="34" charset="0"/>
              </a:rPr>
              <a:t>по реда на чл. 2, ал. 3 от ЗРВКУ и чл. 198о, ал. 6 от ЗВ, се извършва анализ в коя група попадат с оглед определянето на норма на възвръщаемост и цикъл на оборотния капитал</a:t>
            </a:r>
            <a:r>
              <a:rPr lang="ru-RU" sz="2100" dirty="0" smtClean="0">
                <a:solidFill>
                  <a:schemeClr val="tx1"/>
                </a:solidFill>
                <a:latin typeface="Calibri" panose="020F0502020204030204" pitchFamily="34" charset="0"/>
                <a:cs typeface="Calibri" panose="020F0502020204030204" pitchFamily="34" charset="0"/>
              </a:rPr>
              <a:t>.</a:t>
            </a:r>
          </a:p>
          <a:p>
            <a:pPr algn="l"/>
            <a:r>
              <a:rPr lang="ru-RU" sz="2100" dirty="0">
                <a:solidFill>
                  <a:schemeClr val="tx1"/>
                </a:solidFill>
                <a:latin typeface="Calibri" panose="020F0502020204030204" pitchFamily="34" charset="0"/>
                <a:cs typeface="Calibri" panose="020F0502020204030204" pitchFamily="34" charset="0"/>
              </a:rPr>
              <a:t>*Групите ВиК оператори се определят с решение на Комисията и се публикуват на интернет страницата й съгласно чл. 23, ал. 3 от НРКВКУ. </a:t>
            </a:r>
          </a:p>
        </p:txBody>
      </p:sp>
    </p:spTree>
    <p:extLst>
      <p:ext uri="{BB962C8B-B14F-4D97-AF65-F5344CB8AC3E}">
        <p14:creationId xmlns:p14="http://schemas.microsoft.com/office/powerpoint/2010/main" val="22959476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625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600" b="1" u="sng" dirty="0">
                <a:solidFill>
                  <a:schemeClr val="tx1"/>
                </a:solidFill>
                <a:latin typeface="Calibri" panose="020F0502020204030204" pitchFamily="34" charset="0"/>
                <a:cs typeface="Calibri" panose="020F0502020204030204" pitchFamily="34" charset="0"/>
              </a:rPr>
              <a:t>Публичност на информацията и отношения с потребителите</a:t>
            </a:r>
          </a:p>
          <a:p>
            <a:pPr algn="l"/>
            <a:r>
              <a:rPr lang="ru-RU" sz="2600" dirty="0">
                <a:solidFill>
                  <a:schemeClr val="tx1"/>
                </a:solidFill>
                <a:latin typeface="Calibri" panose="020F0502020204030204" pitchFamily="34" charset="0"/>
                <a:cs typeface="Calibri" panose="020F0502020204030204" pitchFamily="34" charset="0"/>
              </a:rPr>
              <a:t>ВиК операторите, включително дружествата, които нямат обособени територии по смисъла на ЗВ, и предоставят ВиК услуги по реда на чл. 2, ал. 3 от ЗРВКУ и чл. 198о, ал. 6 от ЗВ, създават, поддържат и обновяват текущо интернет страница на български език, която отговаря на следните изисквания:</a:t>
            </a:r>
          </a:p>
          <a:p>
            <a:pPr algn="l"/>
            <a:r>
              <a:rPr lang="ru-RU" sz="2300" dirty="0">
                <a:solidFill>
                  <a:schemeClr val="tx1"/>
                </a:solidFill>
                <a:latin typeface="Calibri" panose="020F0502020204030204" pitchFamily="34" charset="0"/>
                <a:cs typeface="Calibri" panose="020F0502020204030204" pitchFamily="34" charset="0"/>
              </a:rPr>
              <a:t>а. Достъпна е за всички потребители на територията на страната;</a:t>
            </a:r>
          </a:p>
          <a:p>
            <a:pPr algn="l"/>
            <a:r>
              <a:rPr lang="ru-RU" sz="2300" dirty="0">
                <a:solidFill>
                  <a:schemeClr val="tx1"/>
                </a:solidFill>
                <a:latin typeface="Calibri" panose="020F0502020204030204" pitchFamily="34" charset="0"/>
                <a:cs typeface="Calibri" panose="020F0502020204030204" pitchFamily="34" charset="0"/>
              </a:rPr>
              <a:t>б. Не събира лични данни от потребителите, освен за целите на предоставяне на електронни услуги;</a:t>
            </a:r>
          </a:p>
          <a:p>
            <a:pPr algn="l"/>
            <a:r>
              <a:rPr lang="ru-RU" sz="2300" dirty="0">
                <a:solidFill>
                  <a:schemeClr val="tx1"/>
                </a:solidFill>
                <a:latin typeface="Calibri" panose="020F0502020204030204" pitchFamily="34" charset="0"/>
                <a:cs typeface="Calibri" panose="020F0502020204030204" pitchFamily="34" charset="0"/>
              </a:rPr>
              <a:t>в. Предоставя своевременна информация за всички планирани и аварийни ремонти, включително относно тяхната очаквана продължителност;</a:t>
            </a:r>
          </a:p>
          <a:p>
            <a:pPr algn="l"/>
            <a:r>
              <a:rPr lang="ru-RU" sz="2300" dirty="0">
                <a:solidFill>
                  <a:schemeClr val="tx1"/>
                </a:solidFill>
                <a:latin typeface="Calibri" panose="020F0502020204030204" pitchFamily="34" charset="0"/>
                <a:cs typeface="Calibri" panose="020F0502020204030204" pitchFamily="34" charset="0"/>
              </a:rPr>
              <a:t>г. Съдържа информация за контакт с ВиК оператора, включително телефон, </a:t>
            </a:r>
            <a:r>
              <a:rPr lang="ru-RU" sz="2300" dirty="0" smtClean="0">
                <a:solidFill>
                  <a:schemeClr val="tx1"/>
                </a:solidFill>
                <a:latin typeface="Calibri" panose="020F0502020204030204" pitchFamily="34" charset="0"/>
                <a:cs typeface="Calibri" panose="020F0502020204030204" pitchFamily="34" charset="0"/>
              </a:rPr>
              <a:t>електронен адрес </a:t>
            </a:r>
            <a:r>
              <a:rPr lang="ru-RU" sz="2300" dirty="0">
                <a:solidFill>
                  <a:schemeClr val="tx1"/>
                </a:solidFill>
                <a:latin typeface="Calibri" panose="020F0502020204030204" pitchFamily="34" charset="0"/>
                <a:cs typeface="Calibri" panose="020F0502020204030204" pitchFamily="34" charset="0"/>
              </a:rPr>
              <a:t>и приемно време за среща с физически и юридически лица по жалби, въпроси и консултации;</a:t>
            </a:r>
          </a:p>
          <a:p>
            <a:pPr algn="l"/>
            <a:r>
              <a:rPr lang="ru-RU" sz="2300" dirty="0">
                <a:solidFill>
                  <a:schemeClr val="tx1"/>
                </a:solidFill>
                <a:latin typeface="Calibri" panose="020F0502020204030204" pitchFamily="34" charset="0"/>
                <a:cs typeface="Calibri" panose="020F0502020204030204" pitchFamily="34" charset="0"/>
              </a:rPr>
              <a:t>д. Дава възможност за подаване на жалби, молби и сигнали от физически и юридически лица, като ги регистрира с входящ номер;</a:t>
            </a:r>
          </a:p>
          <a:p>
            <a:pPr algn="l"/>
            <a:r>
              <a:rPr lang="ru-RU" sz="2300" dirty="0">
                <a:solidFill>
                  <a:schemeClr val="tx1"/>
                </a:solidFill>
                <a:latin typeface="Calibri" panose="020F0502020204030204" pitchFamily="34" charset="0"/>
                <a:cs typeface="Calibri" panose="020F0502020204030204" pitchFamily="34" charset="0"/>
              </a:rPr>
              <a:t>е. Дава възможност на потребителите да извършват проверка за фактурирани ВиК услуги и срокове за заплащането им, периода на извършване на следващ отчет, както и да подават самоотчет;</a:t>
            </a:r>
          </a:p>
          <a:p>
            <a:pPr algn="l"/>
            <a:r>
              <a:rPr lang="ru-RU" sz="2300" dirty="0">
                <a:solidFill>
                  <a:schemeClr val="tx1"/>
                </a:solidFill>
                <a:latin typeface="Calibri" panose="020F0502020204030204" pitchFamily="34" charset="0"/>
                <a:cs typeface="Calibri" panose="020F0502020204030204" pitchFamily="34" charset="0"/>
              </a:rPr>
              <a:t>ж. Съдържа друга информация, посочена в нормативен акт</a:t>
            </a:r>
            <a:r>
              <a:rPr lang="ru-RU" sz="2300" dirty="0" smtClean="0">
                <a:solidFill>
                  <a:schemeClr val="tx1"/>
                </a:solidFill>
                <a:latin typeface="Calibri" panose="020F0502020204030204" pitchFamily="34" charset="0"/>
                <a:cs typeface="Calibri" panose="020F0502020204030204" pitchFamily="34" charset="0"/>
              </a:rPr>
              <a:t>.</a:t>
            </a:r>
          </a:p>
          <a:p>
            <a:pPr algn="l"/>
            <a:r>
              <a:rPr lang="ru-RU" sz="2300" u="sng" dirty="0" smtClean="0">
                <a:solidFill>
                  <a:schemeClr val="tx1"/>
                </a:solidFill>
                <a:latin typeface="Calibri" panose="020F0502020204030204" pitchFamily="34" charset="0"/>
                <a:cs typeface="Calibri" panose="020F0502020204030204" pitchFamily="34" charset="0"/>
              </a:rPr>
              <a:t>Други:</a:t>
            </a:r>
            <a:endParaRPr lang="ru-RU" sz="2300" u="sng" dirty="0">
              <a:solidFill>
                <a:schemeClr val="tx1"/>
              </a:solidFill>
              <a:latin typeface="Calibri" panose="020F0502020204030204" pitchFamily="34" charset="0"/>
              <a:cs typeface="Calibri" panose="020F0502020204030204" pitchFamily="34" charset="0"/>
            </a:endParaRPr>
          </a:p>
          <a:p>
            <a:pPr algn="l"/>
            <a:r>
              <a:rPr lang="ru-RU" sz="2300" dirty="0">
                <a:solidFill>
                  <a:schemeClr val="tx1"/>
                </a:solidFill>
                <a:latin typeface="Calibri" panose="020F0502020204030204" pitchFamily="34" charset="0"/>
                <a:cs typeface="Calibri" panose="020F0502020204030204" pitchFamily="34" charset="0"/>
              </a:rPr>
              <a:t>ВиК операторите поддържат 24-часова телефонна линия за връзка с потребители.</a:t>
            </a:r>
          </a:p>
          <a:p>
            <a:pPr algn="l"/>
            <a:r>
              <a:rPr lang="ru-RU" sz="2300" dirty="0">
                <a:solidFill>
                  <a:schemeClr val="tx1"/>
                </a:solidFill>
                <a:latin typeface="Calibri" panose="020F0502020204030204" pitchFamily="34" charset="0"/>
                <a:cs typeface="Calibri" panose="020F0502020204030204" pitchFamily="34" charset="0"/>
              </a:rPr>
              <a:t>Всички тези изисквания са в интерес на потребителите за пълен достъп до обществената информация, свързана с оператора, както и възможността за въздействие при необходимост (подаване на сигнали, аварии и т.н.)</a:t>
            </a:r>
          </a:p>
          <a:p>
            <a:pPr algn="l"/>
            <a:endParaRPr lang="ru-RU" sz="23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4313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850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Планове за управление на речните басейни </a:t>
            </a:r>
          </a:p>
          <a:p>
            <a:pPr algn="l"/>
            <a:r>
              <a:rPr lang="ru-RU" sz="2400" u="sng" dirty="0" smtClean="0">
                <a:solidFill>
                  <a:schemeClr val="tx1"/>
                </a:solidFill>
                <a:latin typeface="Calibri" panose="020F0502020204030204" pitchFamily="34" charset="0"/>
                <a:cs typeface="Calibri" panose="020F0502020204030204" pitchFamily="34" charset="0"/>
              </a:rPr>
              <a:t>Цикъл на изготвяне на ПУРБ:</a:t>
            </a:r>
            <a:endParaRPr lang="ru-RU" sz="2400" u="sng" dirty="0">
              <a:solidFill>
                <a:schemeClr val="tx1"/>
              </a:solidFill>
              <a:latin typeface="Calibri" panose="020F0502020204030204" pitchFamily="34" charset="0"/>
              <a:cs typeface="Calibri" panose="020F0502020204030204" pitchFamily="34" charset="0"/>
            </a:endParaRPr>
          </a:p>
          <a:p>
            <a:pPr algn="l"/>
            <a:r>
              <a:rPr lang="ru-RU" dirty="0">
                <a:solidFill>
                  <a:schemeClr val="tx1"/>
                </a:solidFill>
                <a:latin typeface="Calibri" panose="020F0502020204030204" pitchFamily="34" charset="0"/>
                <a:cs typeface="Calibri" panose="020F0502020204030204" pitchFamily="34" charset="0"/>
              </a:rPr>
              <a:t>ПУРБ се разработват и актуализират на етапи, като на всеки етап се провеждат консултации с обществеността и заинтересованите страни, както следва: </a:t>
            </a:r>
          </a:p>
          <a:p>
            <a:pPr algn="l"/>
            <a:r>
              <a:rPr lang="ru-RU" dirty="0">
                <a:solidFill>
                  <a:schemeClr val="tx1"/>
                </a:solidFill>
                <a:latin typeface="Calibri" panose="020F0502020204030204" pitchFamily="34" charset="0"/>
                <a:cs typeface="Calibri" panose="020F0502020204030204" pitchFamily="34" charset="0"/>
              </a:rPr>
              <a:t>•	график и работна програма за разработването на плана за управление на речния басейн и обществените обсъждания, които е необходимо да се проведат</a:t>
            </a:r>
          </a:p>
          <a:p>
            <a:pPr algn="l"/>
            <a:r>
              <a:rPr lang="ru-RU" dirty="0" smtClean="0">
                <a:solidFill>
                  <a:schemeClr val="tx1"/>
                </a:solidFill>
                <a:latin typeface="Calibri" panose="020F0502020204030204" pitchFamily="34" charset="0"/>
                <a:cs typeface="Calibri" panose="020F0502020204030204" pitchFamily="34" charset="0"/>
              </a:rPr>
              <a:t>Информацията се предоставя на обществеността за срок от 6 месеца най-малко три години преди началото на периода, за който се отнася планът.</a:t>
            </a:r>
            <a:endParaRPr lang="ru-RU" dirty="0">
              <a:solidFill>
                <a:schemeClr val="tx1"/>
              </a:solidFill>
              <a:latin typeface="Calibri" panose="020F0502020204030204" pitchFamily="34" charset="0"/>
              <a:cs typeface="Calibri" panose="020F0502020204030204" pitchFamily="34" charset="0"/>
            </a:endParaRPr>
          </a:p>
          <a:p>
            <a:pPr algn="l"/>
            <a:r>
              <a:rPr lang="ru-RU" dirty="0">
                <a:solidFill>
                  <a:schemeClr val="tx1"/>
                </a:solidFill>
                <a:latin typeface="Calibri" panose="020F0502020204030204" pitchFamily="34" charset="0"/>
                <a:cs typeface="Calibri" panose="020F0502020204030204" pitchFamily="34" charset="0"/>
              </a:rPr>
              <a:t>•	междинен преглед на значимите проблеми в управлението на водите </a:t>
            </a:r>
          </a:p>
          <a:p>
            <a:pPr algn="l"/>
            <a:r>
              <a:rPr lang="ru-RU" dirty="0">
                <a:solidFill>
                  <a:schemeClr val="tx1"/>
                </a:solidFill>
                <a:latin typeface="Calibri" panose="020F0502020204030204" pitchFamily="34" charset="0"/>
                <a:cs typeface="Calibri" panose="020F0502020204030204" pitchFamily="34" charset="0"/>
              </a:rPr>
              <a:t>Информацията се предоставя на обществеността за срок от 6 месеца най-малко две години преди началото на периода, за който се отнася планът.</a:t>
            </a:r>
          </a:p>
          <a:p>
            <a:pPr algn="l"/>
            <a:r>
              <a:rPr lang="ru-RU" dirty="0">
                <a:solidFill>
                  <a:schemeClr val="tx1"/>
                </a:solidFill>
                <a:latin typeface="Calibri" panose="020F0502020204030204" pitchFamily="34" charset="0"/>
                <a:cs typeface="Calibri" panose="020F0502020204030204" pitchFamily="34" charset="0"/>
              </a:rPr>
              <a:t>•	проект на ПУРБ и програма от мерки</a:t>
            </a:r>
          </a:p>
          <a:p>
            <a:pPr algn="l"/>
            <a:r>
              <a:rPr lang="ru-RU" dirty="0">
                <a:solidFill>
                  <a:schemeClr val="tx1"/>
                </a:solidFill>
                <a:latin typeface="Calibri" panose="020F0502020204030204" pitchFamily="34" charset="0"/>
                <a:cs typeface="Calibri" panose="020F0502020204030204" pitchFamily="34" charset="0"/>
              </a:rPr>
              <a:t>Информацията се предоставя на обществеността за срок от 6 месеца най-малко една година преди началото на периода, за който се отнася планът</a:t>
            </a:r>
            <a:r>
              <a:rPr lang="ru-RU" dirty="0" smtClean="0">
                <a:solidFill>
                  <a:schemeClr val="tx1"/>
                </a:solidFill>
                <a:latin typeface="Calibri" panose="020F0502020204030204" pitchFamily="34" charset="0"/>
                <a:cs typeface="Calibri" panose="020F0502020204030204" pitchFamily="34" charset="0"/>
              </a:rPr>
              <a:t>.</a:t>
            </a:r>
          </a:p>
          <a:p>
            <a:pPr algn="l"/>
            <a:r>
              <a:rPr lang="ru-RU" sz="2100" b="1" dirty="0">
                <a:solidFill>
                  <a:schemeClr val="tx1"/>
                </a:solidFill>
                <a:latin typeface="Calibri" panose="020F0502020204030204" pitchFamily="34" charset="0"/>
                <a:cs typeface="Calibri" panose="020F0502020204030204" pitchFamily="34" charset="0"/>
              </a:rPr>
              <a:t>Към момента са в действие вторите ПУРБ 2016-2021 г. и би следвало съгласно сроковете на Рамковата директива да са обявени за обсъждане проектите на третите ПУРБ, които е необходимо да влязат в сила от 2022 година. Това обаче все още не е факт.</a:t>
            </a:r>
          </a:p>
          <a:p>
            <a:pPr algn="l"/>
            <a:r>
              <a:rPr lang="ru-RU" sz="2100" b="1" dirty="0">
                <a:solidFill>
                  <a:schemeClr val="tx1"/>
                </a:solidFill>
                <a:latin typeface="Calibri" panose="020F0502020204030204" pitchFamily="34" charset="0"/>
                <a:cs typeface="Calibri" panose="020F0502020204030204" pitchFamily="34" charset="0"/>
              </a:rPr>
              <a:t>Плановете за управление на речните басейни за следващия цикъл се актуализират чрез проект BG16M10P002-1.017-0001-C01 ПУРБ 2022 – 2027, финансиран чрез ОП „Околна среда“ 2014- 2020</a:t>
            </a:r>
            <a:r>
              <a:rPr lang="ru-RU" sz="2100" dirty="0">
                <a:solidFill>
                  <a:schemeClr val="tx1"/>
                </a:solidFill>
                <a:latin typeface="Calibri" panose="020F0502020204030204" pitchFamily="34" charset="0"/>
                <a:cs typeface="Calibri" panose="020F0502020204030204" pitchFamily="34" charset="0"/>
              </a:rPr>
              <a:t>.</a:t>
            </a:r>
          </a:p>
          <a:p>
            <a:pPr algn="l"/>
            <a:endParaRPr lang="ru-RU"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5246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850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Планове за управление на речните басейни </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Консултация </a:t>
            </a:r>
            <a:r>
              <a:rPr lang="ru-RU" dirty="0">
                <a:solidFill>
                  <a:schemeClr val="tx1"/>
                </a:solidFill>
                <a:latin typeface="Calibri" panose="020F0502020204030204" pitchFamily="34" charset="0"/>
                <a:cs typeface="Calibri" panose="020F0502020204030204" pitchFamily="34" charset="0"/>
              </a:rPr>
              <a:t>със заинтересованите страни и обществеността по проекта на ПУРБ и програма от мерки по график трябва да стартира от месец януари 2022 г. Почти паралелно се извършва и Екологичната оценка на проекта на ПУРБ 2022-2027г. и ОС. Следват консултации със заинтересованите страни и обществеността по ЕО  на ПУРБ и програма от мерки, след нанесени корекции, вследствие на консултациите.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Паралелно </a:t>
            </a:r>
            <a:r>
              <a:rPr lang="ru-RU" dirty="0">
                <a:solidFill>
                  <a:schemeClr val="tx1"/>
                </a:solidFill>
                <a:latin typeface="Calibri" panose="020F0502020204030204" pitchFamily="34" charset="0"/>
                <a:cs typeface="Calibri" panose="020F0502020204030204" pitchFamily="34" charset="0"/>
              </a:rPr>
              <a:t>през целия период се извършва Трансгранична координация със съседни държави за международните речни басейни (Румъния, Гърция, РТурция, РСърбия и РМакедония). Финално изготвяне на актуализиран ПУРБ 2022-2027 г., приемане от Министерски съвет и публикуване на ПУРБ до края на 2022 </a:t>
            </a:r>
            <a:r>
              <a:rPr lang="ru-RU" dirty="0" smtClean="0">
                <a:solidFill>
                  <a:schemeClr val="tx1"/>
                </a:solidFill>
                <a:latin typeface="Calibri" panose="020F0502020204030204" pitchFamily="34" charset="0"/>
                <a:cs typeface="Calibri" panose="020F0502020204030204" pitchFamily="34" charset="0"/>
              </a:rPr>
              <a:t>година.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Както </a:t>
            </a:r>
            <a:r>
              <a:rPr lang="ru-RU" dirty="0">
                <a:solidFill>
                  <a:schemeClr val="tx1"/>
                </a:solidFill>
                <a:latin typeface="Calibri" panose="020F0502020204030204" pitchFamily="34" charset="0"/>
                <a:cs typeface="Calibri" panose="020F0502020204030204" pitchFamily="34" charset="0"/>
              </a:rPr>
              <a:t>стана ясно, все още не можем да говорим за следващия цикъл на ПУРБ 2022-2027 г., но за да обективирам възможностите за въздействие върху ПУРБ от заинтересованите страни, в т.ч. общините ще покажа кратка справка за проведените срещи и дадените предложения за отразяване в сега действащите ПУРБ.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ПУРБ </a:t>
            </a:r>
            <a:r>
              <a:rPr lang="ru-RU" dirty="0">
                <a:solidFill>
                  <a:schemeClr val="tx1"/>
                </a:solidFill>
                <a:latin typeface="Calibri" panose="020F0502020204030204" pitchFamily="34" charset="0"/>
                <a:cs typeface="Calibri" panose="020F0502020204030204" pitchFamily="34" charset="0"/>
              </a:rPr>
              <a:t>за периода 2016-2021 г. са публикувани на 01.12.2015 г. за обществени консултации за срок от 6 месеца съгласно ЗВ. В последствие консултацията е удължена с цел съвместяване с процедурата по ЕО. За всички ПУРБ са изготвени доклади за оценка съвместимостта със защитените зони по Натура 2000 и доклади по екологична оценка, които са публикувани за консултация</a:t>
            </a:r>
            <a:r>
              <a:rPr lang="ru-RU"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Ø"/>
            </a:pPr>
            <a:r>
              <a:rPr lang="ru-RU" dirty="0">
                <a:solidFill>
                  <a:schemeClr val="tx1"/>
                </a:solidFill>
                <a:latin typeface="Calibri" panose="020F0502020204030204" pitchFamily="34" charset="0"/>
                <a:cs typeface="Calibri" panose="020F0502020204030204" pitchFamily="34" charset="0"/>
              </a:rPr>
              <a:t>Едновременно с изготвянето и публикуването на проектите на ПУРБ се изготвя и екологичната им оценка съгласно Закона за опазване на околната среда и оценка на съвместимост, съгласно Закона за биологичното разнообразие, която да бъде обсъдена с обществеността в периода на обществените консултации по ПУРБ. Задължителен елемент е процедурата по консултации по изготвени </a:t>
            </a:r>
            <a:r>
              <a:rPr lang="ru-RU" dirty="0" smtClean="0">
                <a:solidFill>
                  <a:schemeClr val="tx1"/>
                </a:solidFill>
                <a:latin typeface="Calibri" panose="020F0502020204030204" pitchFamily="34" charset="0"/>
                <a:cs typeface="Calibri" panose="020F0502020204030204" pitchFamily="34" charset="0"/>
              </a:rPr>
              <a:t>доклади</a:t>
            </a:r>
            <a:endParaRPr lang="ru-RU"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48383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850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Планове за управление на речните </a:t>
            </a:r>
            <a:r>
              <a:rPr lang="ru-RU" sz="2900" b="1" u="sng" dirty="0" smtClean="0">
                <a:solidFill>
                  <a:schemeClr val="accent1"/>
                </a:solidFill>
                <a:latin typeface="Calibri" panose="020F0502020204030204" pitchFamily="34" charset="0"/>
                <a:cs typeface="Calibri" panose="020F0502020204030204" pitchFamily="34" charset="0"/>
              </a:rPr>
              <a:t>басейни</a:t>
            </a:r>
          </a:p>
          <a:p>
            <a:pPr algn="l"/>
            <a:r>
              <a:rPr lang="ru-RU" sz="2900" b="1" u="sng" dirty="0">
                <a:solidFill>
                  <a:schemeClr val="accent1"/>
                </a:solidFill>
                <a:latin typeface="Calibri" panose="020F0502020204030204" pitchFamily="34" charset="0"/>
                <a:cs typeface="Calibri" panose="020F0502020204030204" pitchFamily="34" charset="0"/>
              </a:rPr>
              <a:t> </a:t>
            </a:r>
            <a:r>
              <a:rPr lang="ru-RU" sz="2100" b="1" u="sng" dirty="0">
                <a:solidFill>
                  <a:schemeClr val="tx1"/>
                </a:solidFill>
                <a:latin typeface="Calibri" panose="020F0502020204030204" pitchFamily="34" charset="0"/>
                <a:cs typeface="Calibri" panose="020F0502020204030204" pitchFamily="34" charset="0"/>
              </a:rPr>
              <a:t>Програма за изпълнение на ПУРБ</a:t>
            </a:r>
          </a:p>
          <a:p>
            <a:pPr algn="l"/>
            <a:r>
              <a:rPr lang="ru-RU" dirty="0">
                <a:solidFill>
                  <a:schemeClr val="tx1"/>
                </a:solidFill>
                <a:latin typeface="Calibri" panose="020F0502020204030204" pitchFamily="34" charset="0"/>
                <a:cs typeface="Calibri" panose="020F0502020204030204" pitchFamily="34" charset="0"/>
              </a:rPr>
              <a:t>Всеки ПУРБ съдържа програма за изпълнение, която се представя в табличен вид и включва мерките за постигане на целите на Рамковата Директива за водите 2000/60. За всяка мярка в програма са посочени:</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данни </a:t>
            </a:r>
            <a:r>
              <a:rPr lang="ru-RU" dirty="0">
                <a:solidFill>
                  <a:schemeClr val="tx1"/>
                </a:solidFill>
                <a:latin typeface="Calibri" panose="020F0502020204030204" pitchFamily="34" charset="0"/>
                <a:cs typeface="Calibri" panose="020F0502020204030204" pitchFamily="34" charset="0"/>
              </a:rPr>
              <a:t>за водните тела - код на водното тяло, име на ВТ, повърхностно/подземно, химично състояние, Екологично състояние за повърхностните ВТ/ Количествено състояние за подземните ВТ, движеща сила, натиск, цел на водното тяло;</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данни </a:t>
            </a:r>
            <a:r>
              <a:rPr lang="ru-RU" dirty="0">
                <a:solidFill>
                  <a:schemeClr val="tx1"/>
                </a:solidFill>
                <a:latin typeface="Calibri" panose="020F0502020204030204" pitchFamily="34" charset="0"/>
                <a:cs typeface="Calibri" panose="020F0502020204030204" pitchFamily="34" charset="0"/>
              </a:rPr>
              <a:t>за мерките – код, тип на мярката – основна или допълваща, вид на мярката (инвестиционна/административна), действие за изпълнение на мярката, година на стартиране, очакван резултат, място на прилагане и др</a:t>
            </a:r>
            <a:r>
              <a:rPr lang="ru-RU"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отговорни </a:t>
            </a:r>
            <a:r>
              <a:rPr lang="ru-RU" dirty="0">
                <a:solidFill>
                  <a:schemeClr val="tx1"/>
                </a:solidFill>
                <a:latin typeface="Calibri" panose="020F0502020204030204" pitchFamily="34" charset="0"/>
                <a:cs typeface="Calibri" panose="020F0502020204030204" pitchFamily="34" charset="0"/>
              </a:rPr>
              <a:t>за изпълнението - отговорна институция, партнираща институция;</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политика </a:t>
            </a:r>
            <a:r>
              <a:rPr lang="ru-RU" dirty="0">
                <a:solidFill>
                  <a:schemeClr val="tx1"/>
                </a:solidFill>
                <a:latin typeface="Calibri" panose="020F0502020204030204" pitchFamily="34" charset="0"/>
                <a:cs typeface="Calibri" panose="020F0502020204030204" pitchFamily="34" charset="0"/>
              </a:rPr>
              <a:t>– ВиК, енергетика, общински политики, земеделие, околна среда, индустрия, транспорт, здравеопазване, други (напр. ПУРН);</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източник </a:t>
            </a:r>
            <a:r>
              <a:rPr lang="ru-RU" dirty="0">
                <a:solidFill>
                  <a:schemeClr val="tx1"/>
                </a:solidFill>
                <a:latin typeface="Calibri" panose="020F0502020204030204" pitchFamily="34" charset="0"/>
                <a:cs typeface="Calibri" panose="020F0502020204030204" pitchFamily="34" charset="0"/>
              </a:rPr>
              <a:t>на финансиране;</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стойност </a:t>
            </a:r>
            <a:r>
              <a:rPr lang="ru-RU" dirty="0">
                <a:solidFill>
                  <a:schemeClr val="tx1"/>
                </a:solidFill>
                <a:latin typeface="Calibri" panose="020F0502020204030204" pitchFamily="34" charset="0"/>
                <a:cs typeface="Calibri" panose="020F0502020204030204" pitchFamily="34" charset="0"/>
              </a:rPr>
              <a:t>на мярката за целия период на ПУРБ и разходи по години по източници – ЕСИФ, национално съфинансиране, държавен бюджет, общински бюджет, МФИ, ПУДООС, частни инвестиции и за голяма част от мерките е посочено, че не е осигурено финансиране.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v"/>
            </a:pPr>
            <a:r>
              <a:rPr lang="ru-RU" b="1" dirty="0">
                <a:solidFill>
                  <a:schemeClr val="tx1"/>
                </a:solidFill>
                <a:latin typeface="Calibri" panose="020F0502020204030204" pitchFamily="34" charset="0"/>
                <a:cs typeface="Calibri" panose="020F0502020204030204" pitchFamily="34" charset="0"/>
              </a:rPr>
              <a:t>Може да се направи извода, че общините имат съществена роля при изпълнението на мерките в ПУРБ. </a:t>
            </a:r>
          </a:p>
        </p:txBody>
      </p:sp>
    </p:spTree>
    <p:extLst>
      <p:ext uri="{BB962C8B-B14F-4D97-AF65-F5344CB8AC3E}">
        <p14:creationId xmlns:p14="http://schemas.microsoft.com/office/powerpoint/2010/main" val="3564509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925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Планове за управление на речните </a:t>
            </a:r>
            <a:r>
              <a:rPr lang="ru-RU" sz="2900" b="1" u="sng" dirty="0" smtClean="0">
                <a:solidFill>
                  <a:schemeClr val="accent1"/>
                </a:solidFill>
                <a:latin typeface="Calibri" panose="020F0502020204030204" pitchFamily="34" charset="0"/>
                <a:cs typeface="Calibri" panose="020F0502020204030204" pitchFamily="34" charset="0"/>
              </a:rPr>
              <a:t>басейни</a:t>
            </a:r>
          </a:p>
          <a:p>
            <a:pPr algn="l"/>
            <a:r>
              <a:rPr lang="ru-RU" sz="2400" b="1" u="sng" dirty="0">
                <a:solidFill>
                  <a:schemeClr val="tx1"/>
                </a:solidFill>
                <a:latin typeface="Calibri" panose="020F0502020204030204" pitchFamily="34" charset="0"/>
                <a:cs typeface="Calibri" panose="020F0502020204030204" pitchFamily="34" charset="0"/>
              </a:rPr>
              <a:t>Основните мерки, които са отговорност на общините съгласно ПУРБ, са: </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Изграждане </a:t>
            </a:r>
            <a:r>
              <a:rPr lang="ru-RU" sz="2300" dirty="0">
                <a:solidFill>
                  <a:schemeClr val="tx1"/>
                </a:solidFill>
                <a:latin typeface="Calibri" panose="020F0502020204030204" pitchFamily="34" charset="0"/>
                <a:cs typeface="Calibri" panose="020F0502020204030204" pitchFamily="34" charset="0"/>
              </a:rPr>
              <a:t>и/или реконструкция на канализационна мрежа за населено място; </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Изграждане </a:t>
            </a:r>
            <a:r>
              <a:rPr lang="ru-RU" sz="2300" dirty="0">
                <a:solidFill>
                  <a:schemeClr val="tx1"/>
                </a:solidFill>
                <a:latin typeface="Calibri" panose="020F0502020204030204" pitchFamily="34" charset="0"/>
                <a:cs typeface="Calibri" panose="020F0502020204030204" pitchFamily="34" charset="0"/>
              </a:rPr>
              <a:t>или разширение на ПСОВ ;</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Изпълнение </a:t>
            </a:r>
            <a:r>
              <a:rPr lang="ru-RU" sz="2300" dirty="0">
                <a:solidFill>
                  <a:schemeClr val="tx1"/>
                </a:solidFill>
                <a:latin typeface="Calibri" panose="020F0502020204030204" pitchFamily="34" charset="0"/>
                <a:cs typeface="Calibri" panose="020F0502020204030204" pitchFamily="34" charset="0"/>
              </a:rPr>
              <a:t>на проекти за закриване на общинските депа за битови отпадъци, които не отговарят на нормативните изисквания;</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Преустановяване </a:t>
            </a:r>
            <a:r>
              <a:rPr lang="ru-RU" sz="2300" dirty="0">
                <a:solidFill>
                  <a:schemeClr val="tx1"/>
                </a:solidFill>
                <a:latin typeface="Calibri" panose="020F0502020204030204" pitchFamily="34" charset="0"/>
                <a:cs typeface="Calibri" panose="020F0502020204030204" pitchFamily="34" charset="0"/>
              </a:rPr>
              <a:t>на експлоатацията на нерегламентирани сметища, които са причина за влошаване на състоянието на водите;</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Изпълнение </a:t>
            </a:r>
            <a:r>
              <a:rPr lang="ru-RU" sz="2300" dirty="0">
                <a:solidFill>
                  <a:schemeClr val="tx1"/>
                </a:solidFill>
                <a:latin typeface="Calibri" panose="020F0502020204030204" pitchFamily="34" charset="0"/>
                <a:cs typeface="Calibri" panose="020F0502020204030204" pitchFamily="34" charset="0"/>
              </a:rPr>
              <a:t>на собствен мониторинг на повърхностните, подземните и отпадъчните води в района на общинските депа за битови отпадъци и осигуряване на информация за натиска върху водите;</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Възстановяване </a:t>
            </a:r>
            <a:r>
              <a:rPr lang="ru-RU" sz="2300" dirty="0">
                <a:solidFill>
                  <a:schemeClr val="tx1"/>
                </a:solidFill>
                <a:latin typeface="Calibri" panose="020F0502020204030204" pitchFamily="34" charset="0"/>
                <a:cs typeface="Calibri" panose="020F0502020204030204" pitchFamily="34" charset="0"/>
              </a:rPr>
              <a:t>на меандри и ръкави на реки;</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Реконструкция </a:t>
            </a:r>
            <a:r>
              <a:rPr lang="ru-RU" sz="2300" dirty="0">
                <a:solidFill>
                  <a:schemeClr val="tx1"/>
                </a:solidFill>
                <a:latin typeface="Calibri" panose="020F0502020204030204" pitchFamily="34" charset="0"/>
                <a:cs typeface="Calibri" panose="020F0502020204030204" pitchFamily="34" charset="0"/>
              </a:rPr>
              <a:t>на бентове/прагове (чрез намаляване на височината или дължината им) за осигуряване миграцията на рибите</a:t>
            </a:r>
            <a:r>
              <a:rPr lang="ru-RU" sz="2900" dirty="0" smtClean="0">
                <a:solidFill>
                  <a:schemeClr val="tx1"/>
                </a:solidFill>
                <a:latin typeface="Calibri" panose="020F0502020204030204" pitchFamily="34" charset="0"/>
                <a:cs typeface="Calibri" panose="020F0502020204030204" pitchFamily="34" charset="0"/>
              </a:rPr>
              <a:t>.</a:t>
            </a:r>
            <a:endParaRPr lang="ru-RU" sz="2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0331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846" y="209006"/>
            <a:ext cx="8059157" cy="600892"/>
          </a:xfrm>
        </p:spPr>
        <p:txBody>
          <a:bodyPr/>
          <a:lstStyle/>
          <a:p>
            <a:pPr algn="ctr"/>
            <a:r>
              <a:rPr lang="bg-BG" sz="4000" dirty="0" smtClean="0">
                <a:latin typeface="Calibri" panose="020F0502020204030204" pitchFamily="34" charset="0"/>
                <a:cs typeface="Calibri" panose="020F0502020204030204" pitchFamily="34" charset="0"/>
              </a:rPr>
              <a:t>Цели на занятието</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935062" y="1554803"/>
            <a:ext cx="8203474" cy="4545874"/>
          </a:xfrm>
        </p:spPr>
        <p:txBody>
          <a:bodyPr>
            <a:normAutofit/>
          </a:bodyPr>
          <a:lstStyle/>
          <a:p>
            <a:pPr algn="l"/>
            <a:r>
              <a:rPr lang="bg-BG" sz="2400" b="1" dirty="0">
                <a:solidFill>
                  <a:schemeClr val="tx1"/>
                </a:solidFill>
                <a:latin typeface="Calibri" panose="020F0502020204030204" pitchFamily="34" charset="0"/>
                <a:cs typeface="Calibri" panose="020F0502020204030204" pitchFamily="34" charset="0"/>
              </a:rPr>
              <a:t>Целта  на обучението по тема </a:t>
            </a:r>
            <a:r>
              <a:rPr lang="bg-BG" sz="2400" b="1" dirty="0" smtClean="0">
                <a:solidFill>
                  <a:schemeClr val="tx1"/>
                </a:solidFill>
                <a:latin typeface="Calibri" panose="020F0502020204030204" pitchFamily="34" charset="0"/>
                <a:cs typeface="Calibri" panose="020F0502020204030204" pitchFamily="34" charset="0"/>
              </a:rPr>
              <a:t>2 </a:t>
            </a:r>
            <a:r>
              <a:rPr lang="bg-BG" sz="2400" b="1" dirty="0">
                <a:solidFill>
                  <a:schemeClr val="tx1"/>
                </a:solidFill>
                <a:latin typeface="Calibri" panose="020F0502020204030204" pitchFamily="34" charset="0"/>
                <a:cs typeface="Calibri" panose="020F0502020204030204" pitchFamily="34" charset="0"/>
              </a:rPr>
              <a:t>е участниците в обучението да се </a:t>
            </a:r>
            <a:r>
              <a:rPr lang="bg-BG" sz="2400" b="1" dirty="0" smtClean="0">
                <a:solidFill>
                  <a:schemeClr val="tx1"/>
                </a:solidFill>
                <a:latin typeface="Calibri" panose="020F0502020204030204" pitchFamily="34" charset="0"/>
                <a:cs typeface="Calibri" panose="020F0502020204030204" pitchFamily="34" charset="0"/>
              </a:rPr>
              <a:t>запознаят с :</a:t>
            </a:r>
            <a:endParaRPr lang="bg-BG" sz="2400" b="1" u="sng" dirty="0" smtClean="0">
              <a:solidFill>
                <a:schemeClr val="tx1"/>
              </a:solidFill>
              <a:latin typeface="Calibri" panose="020F0502020204030204" pitchFamily="34" charset="0"/>
              <a:cs typeface="Calibri" panose="020F0502020204030204" pitchFamily="34" charset="0"/>
            </a:endParaRPr>
          </a:p>
          <a:p>
            <a:pPr algn="l"/>
            <a:endParaRPr lang="bg-BG" dirty="0"/>
          </a:p>
          <a:p>
            <a:pPr marL="285750" lvl="0" indent="-285750" algn="l">
              <a:buFont typeface="Wingdings" panose="05000000000000000000" pitchFamily="2" charset="2"/>
              <a:buChar char="Ø"/>
            </a:pPr>
            <a:r>
              <a:rPr lang="ru-RU" sz="2000" b="1" dirty="0">
                <a:solidFill>
                  <a:schemeClr val="tx1"/>
                </a:solidFill>
                <a:latin typeface="Calibri" panose="020F0502020204030204" pitchFamily="34" charset="0"/>
                <a:cs typeface="Calibri" panose="020F0502020204030204" pitchFamily="34" charset="0"/>
              </a:rPr>
              <a:t>1.	Формите и методите за защита интереса на потребители на ВиК услугите;</a:t>
            </a:r>
          </a:p>
          <a:p>
            <a:pPr marL="285750" lvl="0" indent="-285750" algn="l">
              <a:buFont typeface="Wingdings" panose="05000000000000000000" pitchFamily="2" charset="2"/>
              <a:buChar char="Ø"/>
            </a:pPr>
            <a:r>
              <a:rPr lang="ru-RU" sz="2000" b="1" dirty="0">
                <a:solidFill>
                  <a:schemeClr val="tx1"/>
                </a:solidFill>
                <a:latin typeface="Calibri" panose="020F0502020204030204" pitchFamily="34" charset="0"/>
                <a:cs typeface="Calibri" panose="020F0502020204030204" pitchFamily="34" charset="0"/>
              </a:rPr>
              <a:t>2.	Ангажименти за общините - видове и организация на изпълнението;</a:t>
            </a:r>
          </a:p>
          <a:p>
            <a:pPr marL="285750" lvl="0" indent="-285750" algn="l">
              <a:buFont typeface="Wingdings" panose="05000000000000000000" pitchFamily="2" charset="2"/>
              <a:buChar char="Ø"/>
            </a:pPr>
            <a:r>
              <a:rPr lang="ru-RU" sz="2000" b="1" dirty="0">
                <a:solidFill>
                  <a:schemeClr val="tx1"/>
                </a:solidFill>
                <a:latin typeface="Calibri" panose="020F0502020204030204" pitchFamily="34" charset="0"/>
                <a:cs typeface="Calibri" panose="020F0502020204030204" pitchFamily="34" charset="0"/>
              </a:rPr>
              <a:t>3.	Методи за общинско въздействие и контрол при взаимодействие между собствениците и оператора</a:t>
            </a:r>
          </a:p>
        </p:txBody>
      </p:sp>
    </p:spTree>
    <p:extLst>
      <p:ext uri="{BB962C8B-B14F-4D97-AF65-F5344CB8AC3E}">
        <p14:creationId xmlns:p14="http://schemas.microsoft.com/office/powerpoint/2010/main" val="215634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850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Планове за управление на речните </a:t>
            </a:r>
            <a:r>
              <a:rPr lang="ru-RU" sz="2900" b="1" u="sng" dirty="0" smtClean="0">
                <a:solidFill>
                  <a:schemeClr val="accent1"/>
                </a:solidFill>
                <a:latin typeface="Calibri" panose="020F0502020204030204" pitchFamily="34" charset="0"/>
                <a:cs typeface="Calibri" panose="020F0502020204030204" pitchFamily="34" charset="0"/>
              </a:rPr>
              <a:t>басейни</a:t>
            </a:r>
          </a:p>
          <a:p>
            <a:pPr algn="l"/>
            <a:r>
              <a:rPr lang="ru-RU" sz="2400" b="1" u="sng" dirty="0">
                <a:solidFill>
                  <a:schemeClr val="tx1"/>
                </a:solidFill>
                <a:latin typeface="Calibri" panose="020F0502020204030204" pitchFamily="34" charset="0"/>
                <a:cs typeface="Calibri" panose="020F0502020204030204" pitchFamily="34" charset="0"/>
              </a:rPr>
              <a:t>Мониторинг на изпълнението на мерките</a:t>
            </a:r>
          </a:p>
          <a:p>
            <a:pPr algn="l"/>
            <a:r>
              <a:rPr lang="ru-RU" sz="2400" dirty="0">
                <a:solidFill>
                  <a:schemeClr val="tx1"/>
                </a:solidFill>
                <a:latin typeface="Calibri" panose="020F0502020204030204" pitchFamily="34" charset="0"/>
                <a:cs typeface="Calibri" panose="020F0502020204030204" pitchFamily="34" charset="0"/>
              </a:rPr>
              <a:t>Ежегодно в периода на прилагане на ПУРБ (2016-2021 година) басейновите дирекции събират информация за</a:t>
            </a:r>
            <a:r>
              <a:rPr lang="ru-RU" sz="24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 </a:t>
            </a:r>
            <a:r>
              <a:rPr lang="ru-RU" sz="2400" dirty="0">
                <a:solidFill>
                  <a:schemeClr val="tx1"/>
                </a:solidFill>
                <a:latin typeface="Calibri" panose="020F0502020204030204" pitchFamily="34" charset="0"/>
                <a:cs typeface="Calibri" panose="020F0502020204030204" pitchFamily="34" charset="0"/>
              </a:rPr>
              <a:t>степента на изпълнение на всяка мярката (планирана, стартирала, в процес на изпълнение, завършена);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средства</a:t>
            </a:r>
            <a:r>
              <a:rPr lang="ru-RU" sz="2400" dirty="0">
                <a:solidFill>
                  <a:schemeClr val="tx1"/>
                </a:solidFill>
                <a:latin typeface="Calibri" panose="020F0502020204030204" pitchFamily="34" charset="0"/>
                <a:cs typeface="Calibri" panose="020F0502020204030204" pitchFamily="34" charset="0"/>
              </a:rPr>
              <a:t>, които са заложени за изпълнение на мярката;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средства</a:t>
            </a:r>
            <a:r>
              <a:rPr lang="ru-RU" sz="2400" dirty="0">
                <a:solidFill>
                  <a:schemeClr val="tx1"/>
                </a:solidFill>
                <a:latin typeface="Calibri" panose="020F0502020204030204" pitchFamily="34" charset="0"/>
                <a:cs typeface="Calibri" panose="020F0502020204030204" pitchFamily="34" charset="0"/>
              </a:rPr>
              <a:t>, които са вложени при изпълнение на мярката до момента;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източник </a:t>
            </a:r>
            <a:r>
              <a:rPr lang="ru-RU" sz="2400" dirty="0">
                <a:solidFill>
                  <a:schemeClr val="tx1"/>
                </a:solidFill>
                <a:latin typeface="Calibri" panose="020F0502020204030204" pitchFamily="34" charset="0"/>
                <a:cs typeface="Calibri" panose="020F0502020204030204" pitchFamily="34" charset="0"/>
              </a:rPr>
              <a:t>на финансиране</a:t>
            </a:r>
            <a:r>
              <a:rPr lang="ru-RU" sz="24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 </a:t>
            </a:r>
            <a:r>
              <a:rPr lang="ru-RU" sz="2400" dirty="0">
                <a:solidFill>
                  <a:schemeClr val="tx1"/>
                </a:solidFill>
                <a:latin typeface="Calibri" panose="020F0502020204030204" pitchFamily="34" charset="0"/>
                <a:cs typeface="Calibri" panose="020F0502020204030204" pitchFamily="34" charset="0"/>
              </a:rPr>
              <a:t>стойност на определения индикатор за ключовия тип мярка (КТМ</a:t>
            </a:r>
            <a:r>
              <a:rPr lang="ru-RU" sz="24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информация </a:t>
            </a:r>
            <a:r>
              <a:rPr lang="ru-RU" sz="2400" dirty="0">
                <a:solidFill>
                  <a:schemeClr val="tx1"/>
                </a:solidFill>
                <a:latin typeface="Calibri" panose="020F0502020204030204" pitchFamily="34" charset="0"/>
                <a:cs typeface="Calibri" panose="020F0502020204030204" pitchFamily="34" charset="0"/>
              </a:rPr>
              <a:t>за проекта (характеристики, обхват, засегнати екв. жители, големина на участъци, брой и т.н.);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r>
              <a:rPr lang="ru-RU" sz="2400" dirty="0" smtClean="0">
                <a:solidFill>
                  <a:schemeClr val="tx1"/>
                </a:solidFill>
                <a:latin typeface="Calibri" panose="020F0502020204030204" pitchFamily="34" charset="0"/>
                <a:cs typeface="Calibri" panose="020F0502020204030204" pitchFamily="34" charset="0"/>
              </a:rPr>
              <a:t>място </a:t>
            </a:r>
            <a:r>
              <a:rPr lang="ru-RU" sz="2400" dirty="0">
                <a:solidFill>
                  <a:schemeClr val="tx1"/>
                </a:solidFill>
                <a:latin typeface="Calibri" panose="020F0502020204030204" pitchFamily="34" charset="0"/>
                <a:cs typeface="Calibri" panose="020F0502020204030204" pitchFamily="34" charset="0"/>
              </a:rPr>
              <a:t>на прилагане на мярката (описателно или по възможност с географски координати), като анкетират институциите, отговорни за изпълнение на мярката.</a:t>
            </a:r>
          </a:p>
        </p:txBody>
      </p:sp>
    </p:spTree>
    <p:extLst>
      <p:ext uri="{BB962C8B-B14F-4D97-AF65-F5344CB8AC3E}">
        <p14:creationId xmlns:p14="http://schemas.microsoft.com/office/powerpoint/2010/main" val="2543713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fontScale="625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Планове за управление на речните </a:t>
            </a:r>
            <a:r>
              <a:rPr lang="ru-RU" sz="2900" b="1" u="sng" dirty="0" smtClean="0">
                <a:solidFill>
                  <a:schemeClr val="accent1"/>
                </a:solidFill>
                <a:latin typeface="Calibri" panose="020F0502020204030204" pitchFamily="34" charset="0"/>
                <a:cs typeface="Calibri" panose="020F0502020204030204" pitchFamily="34" charset="0"/>
              </a:rPr>
              <a:t>басейни</a:t>
            </a:r>
          </a:p>
          <a:p>
            <a:pPr algn="l"/>
            <a:r>
              <a:rPr lang="ru-RU" sz="2400" b="1" u="sng" dirty="0">
                <a:solidFill>
                  <a:schemeClr val="tx1"/>
                </a:solidFill>
                <a:latin typeface="Calibri" panose="020F0502020204030204" pitchFamily="34" charset="0"/>
                <a:cs typeface="Calibri" panose="020F0502020204030204" pitchFamily="34" charset="0"/>
              </a:rPr>
              <a:t>Мониторинг на изпълнението на мерките</a:t>
            </a:r>
          </a:p>
          <a:p>
            <a:pPr marL="342900" indent="-342900" algn="l">
              <a:buFont typeface="Wingdings" panose="05000000000000000000" pitchFamily="2" charset="2"/>
              <a:buChar char="ü"/>
            </a:pPr>
            <a:r>
              <a:rPr lang="ru-RU" sz="2400" dirty="0">
                <a:solidFill>
                  <a:schemeClr val="tx1"/>
                </a:solidFill>
                <a:latin typeface="Calibri" panose="020F0502020204030204" pitchFamily="34" charset="0"/>
                <a:cs typeface="Calibri" panose="020F0502020204030204" pitchFamily="34" charset="0"/>
              </a:rPr>
              <a:t>Ангажиментите на общините при изпълнението на ПУРБ и ПУРН са с различен характер</a:t>
            </a:r>
            <a:r>
              <a:rPr lang="ru-RU" sz="24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ü"/>
            </a:pPr>
            <a:r>
              <a:rPr lang="ru-RU" sz="2400" dirty="0" smtClean="0">
                <a:solidFill>
                  <a:schemeClr val="tx1"/>
                </a:solidFill>
                <a:latin typeface="Calibri" panose="020F0502020204030204" pitchFamily="34" charset="0"/>
                <a:cs typeface="Calibri" panose="020F0502020204030204" pitchFamily="34" charset="0"/>
              </a:rPr>
              <a:t> </a:t>
            </a:r>
            <a:r>
              <a:rPr lang="ru-RU" sz="2400" dirty="0">
                <a:solidFill>
                  <a:schemeClr val="tx1"/>
                </a:solidFill>
                <a:latin typeface="Calibri" panose="020F0502020204030204" pitchFamily="34" charset="0"/>
                <a:cs typeface="Calibri" panose="020F0502020204030204" pitchFamily="34" charset="0"/>
              </a:rPr>
              <a:t>В ПУРБ например основните ангажименти на общините са свързани с изграждане, модернизация и реконструкция на канализационни системи и пречиствателни станции за отпадъчните води.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ü"/>
            </a:pPr>
            <a:r>
              <a:rPr lang="ru-RU" sz="2400" dirty="0" smtClean="0">
                <a:solidFill>
                  <a:schemeClr val="tx1"/>
                </a:solidFill>
                <a:latin typeface="Calibri" panose="020F0502020204030204" pitchFamily="34" charset="0"/>
                <a:cs typeface="Calibri" panose="020F0502020204030204" pitchFamily="34" charset="0"/>
              </a:rPr>
              <a:t>Съгласно </a:t>
            </a:r>
            <a:r>
              <a:rPr lang="ru-RU" sz="2400" dirty="0">
                <a:solidFill>
                  <a:schemeClr val="tx1"/>
                </a:solidFill>
                <a:latin typeface="Calibri" panose="020F0502020204030204" pitchFamily="34" charset="0"/>
                <a:cs typeface="Calibri" panose="020F0502020204030204" pitchFamily="34" charset="0"/>
              </a:rPr>
              <a:t>изискванията на законодателството стопанисването, поддържането и експлоатацията на ВиК системите и съоръженията, както и предоставянето на ВиК услуги на потребителите срещу заплащане, се извършват </a:t>
            </a:r>
            <a:r>
              <a:rPr lang="ru-RU" sz="2400" b="1" u="sng" dirty="0">
                <a:solidFill>
                  <a:schemeClr val="accent1"/>
                </a:solidFill>
                <a:latin typeface="Calibri" panose="020F0502020204030204" pitchFamily="34" charset="0"/>
                <a:cs typeface="Calibri" panose="020F0502020204030204" pitchFamily="34" charset="0"/>
              </a:rPr>
              <a:t>от ВиК оператор</a:t>
            </a:r>
            <a:r>
              <a:rPr lang="ru-RU" sz="2400" dirty="0">
                <a:solidFill>
                  <a:schemeClr val="tx1"/>
                </a:solidFill>
                <a:latin typeface="Calibri" panose="020F0502020204030204" pitchFamily="34" charset="0"/>
                <a:cs typeface="Calibri" panose="020F0502020204030204" pitchFamily="34" charset="0"/>
              </a:rPr>
              <a:t>.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ü"/>
            </a:pPr>
            <a:r>
              <a:rPr lang="ru-RU" sz="2400" dirty="0" smtClean="0">
                <a:solidFill>
                  <a:schemeClr val="tx1"/>
                </a:solidFill>
                <a:latin typeface="Calibri" panose="020F0502020204030204" pitchFamily="34" charset="0"/>
                <a:cs typeface="Calibri" panose="020F0502020204030204" pitchFamily="34" charset="0"/>
              </a:rPr>
              <a:t>В </a:t>
            </a:r>
            <a:r>
              <a:rPr lang="ru-RU" sz="2400" dirty="0">
                <a:solidFill>
                  <a:schemeClr val="tx1"/>
                </a:solidFill>
                <a:latin typeface="Calibri" panose="020F0502020204030204" pitchFamily="34" charset="0"/>
                <a:cs typeface="Calibri" panose="020F0502020204030204" pitchFamily="34" charset="0"/>
              </a:rPr>
              <a:t>настоящия програмен период ВиК операторите са бенефициент по Приоритетна ос 1 на ОПОС 2014-2020</a:t>
            </a:r>
            <a:r>
              <a:rPr lang="ru-RU" sz="24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ü"/>
            </a:pPr>
            <a:r>
              <a:rPr lang="ru-RU" sz="2400" dirty="0">
                <a:solidFill>
                  <a:schemeClr val="tx1"/>
                </a:solidFill>
                <a:latin typeface="Calibri" panose="020F0502020204030204" pitchFamily="34" charset="0"/>
                <a:cs typeface="Calibri" panose="020F0502020204030204" pitchFamily="34" charset="0"/>
              </a:rPr>
              <a:t>За новия програмен период 2021-2027 г., за да се даде възможност за получаване на средства по европейските фондове беше заложено условие за изготвяне и приемане на Национален план за водоснабдяване и канализация. </a:t>
            </a:r>
          </a:p>
          <a:p>
            <a:pPr marL="342900" indent="-342900" algn="l">
              <a:buFont typeface="Wingdings" panose="05000000000000000000" pitchFamily="2" charset="2"/>
              <a:buChar char="ü"/>
            </a:pPr>
            <a:r>
              <a:rPr lang="ru-RU" sz="2400" dirty="0">
                <a:solidFill>
                  <a:schemeClr val="tx1"/>
                </a:solidFill>
                <a:latin typeface="Calibri" panose="020F0502020204030204" pitchFamily="34" charset="0"/>
                <a:cs typeface="Calibri" panose="020F0502020204030204" pitchFamily="34" charset="0"/>
              </a:rPr>
              <a:t>В тази връзка на 31.03.2021 г., Министерският съвет прие Национален инвестиционен план за водоснабдяване и канализация, който е изготвен в изпълнение на заложеното изискване в рамките на тематичните отключващи условия за средствата от Европейския фонд за регионално развитие, Европейския социален фонд+ и Кохезионния фонд за програмен период 2021-2027 г. </a:t>
            </a:r>
            <a:endParaRPr lang="ru-RU" sz="24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ü"/>
            </a:pPr>
            <a:r>
              <a:rPr lang="ru-RU" sz="2400" dirty="0">
                <a:solidFill>
                  <a:schemeClr val="tx1"/>
                </a:solidFill>
                <a:latin typeface="Calibri" panose="020F0502020204030204" pitchFamily="34" charset="0"/>
                <a:cs typeface="Calibri" panose="020F0502020204030204" pitchFamily="34" charset="0"/>
              </a:rPr>
              <a:t>С Националния инвестиционен план ще се постигне съответствие с изискванията на Директива 91/271/ЕИО за пречистването на градските отпадъчни води и на Директива 98/83/ЕО за качеството на водите, предназначени за консумация от човека, както и поддържане на устойчивото функциониране на изградената ВиК инфраструктура в дългосрочен план. </a:t>
            </a:r>
          </a:p>
          <a:p>
            <a:pPr marL="342900" indent="-342900" algn="l">
              <a:buFont typeface="Wingdings" panose="05000000000000000000" pitchFamily="2" charset="2"/>
              <a:buChar char="ü"/>
            </a:pPr>
            <a:r>
              <a:rPr lang="ru-RU" sz="2400" dirty="0">
                <a:solidFill>
                  <a:schemeClr val="tx1"/>
                </a:solidFill>
                <a:latin typeface="Calibri" panose="020F0502020204030204" pitchFamily="34" charset="0"/>
                <a:cs typeface="Calibri" panose="020F0502020204030204" pitchFamily="34" charset="0"/>
              </a:rPr>
              <a:t>В инвестиционния план е направена индикативна оценка на инвестициите, които са необходими за постигане на съответствие с двете директиви, като агломерациите и населените места, където следва да се насочат средствата, са подредени по приоритет на база критерии. Посочени са и потенциалните източници на публично финансиране.</a:t>
            </a:r>
          </a:p>
          <a:p>
            <a:pPr marL="342900" indent="-342900" algn="l">
              <a:buFont typeface="Wingdings" panose="05000000000000000000" pitchFamily="2" charset="2"/>
              <a:buChar char="ü"/>
            </a:pPr>
            <a:endParaRPr lang="ru-RU" sz="2400" dirty="0">
              <a:solidFill>
                <a:schemeClr val="tx1"/>
              </a:solidFill>
              <a:latin typeface="Calibri" panose="020F0502020204030204" pitchFamily="34" charset="0"/>
              <a:cs typeface="Calibri" panose="020F0502020204030204" pitchFamily="34" charset="0"/>
            </a:endParaRP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1312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56799" cy="5317066"/>
          </a:xfrm>
        </p:spPr>
        <p:txBody>
          <a:bodyPr>
            <a:normAutofit/>
          </a:bodyPr>
          <a:lstStyle/>
          <a:p>
            <a:pPr algn="l"/>
            <a:r>
              <a:rPr lang="ru-RU" sz="2400" b="1" u="sng" dirty="0">
                <a:solidFill>
                  <a:schemeClr val="accent1"/>
                </a:solidFill>
                <a:latin typeface="Calibri" panose="020F0502020204030204" pitchFamily="34" charset="0"/>
                <a:cs typeface="Calibri" panose="020F0502020204030204" pitchFamily="34" charset="0"/>
              </a:rPr>
              <a:t>Планове за управление на речните </a:t>
            </a:r>
            <a:r>
              <a:rPr lang="ru-RU" sz="2400" b="1" u="sng" dirty="0" smtClean="0">
                <a:solidFill>
                  <a:schemeClr val="accent1"/>
                </a:solidFill>
                <a:latin typeface="Calibri" panose="020F0502020204030204" pitchFamily="34" charset="0"/>
                <a:cs typeface="Calibri" panose="020F0502020204030204" pitchFamily="34" charset="0"/>
              </a:rPr>
              <a:t>басейни</a:t>
            </a:r>
          </a:p>
          <a:p>
            <a:pPr algn="l"/>
            <a:r>
              <a:rPr lang="ru-RU" sz="2400" b="1" u="sng" dirty="0">
                <a:solidFill>
                  <a:schemeClr val="tx1"/>
                </a:solidFill>
                <a:latin typeface="Calibri" panose="020F0502020204030204" pitchFamily="34" charset="0"/>
                <a:cs typeface="Calibri" panose="020F0502020204030204" pitchFamily="34" charset="0"/>
              </a:rPr>
              <a:t>Мониторинг на изпълнението на мерките</a:t>
            </a:r>
          </a:p>
          <a:p>
            <a:pPr algn="l"/>
            <a:r>
              <a:rPr lang="ru-RU" sz="1900" dirty="0" smtClean="0">
                <a:solidFill>
                  <a:schemeClr val="tx1"/>
                </a:solidFill>
                <a:latin typeface="Calibri" panose="020F0502020204030204" pitchFamily="34" charset="0"/>
                <a:cs typeface="Calibri" panose="020F0502020204030204" pitchFamily="34" charset="0"/>
              </a:rPr>
              <a:t>Изпълнението на останалите </a:t>
            </a:r>
            <a:r>
              <a:rPr lang="ru-RU" sz="1900" dirty="0">
                <a:solidFill>
                  <a:schemeClr val="tx1"/>
                </a:solidFill>
                <a:latin typeface="Calibri" panose="020F0502020204030204" pitchFamily="34" charset="0"/>
                <a:cs typeface="Calibri" panose="020F0502020204030204" pitchFamily="34" charset="0"/>
              </a:rPr>
              <a:t>мерки в ПУРБ и ПУРН, общините могат да осигуряват </a:t>
            </a:r>
            <a:r>
              <a:rPr lang="ru-RU" sz="1900" dirty="0" smtClean="0">
                <a:solidFill>
                  <a:schemeClr val="tx1"/>
                </a:solidFill>
                <a:latin typeface="Calibri" panose="020F0502020204030204" pitchFamily="34" charset="0"/>
                <a:cs typeface="Calibri" panose="020F0502020204030204" pitchFamily="34" charset="0"/>
              </a:rPr>
              <a:t>чрез:</a:t>
            </a:r>
            <a:endParaRPr lang="ru-RU" sz="1900"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Чрез </a:t>
            </a:r>
            <a:r>
              <a:rPr lang="ru-RU" sz="1900" dirty="0">
                <a:solidFill>
                  <a:schemeClr val="tx1"/>
                </a:solidFill>
                <a:latin typeface="Calibri" panose="020F0502020204030204" pitchFamily="34" charset="0"/>
                <a:cs typeface="Calibri" panose="020F0502020204030204" pitchFamily="34" charset="0"/>
              </a:rPr>
              <a:t>избор на изпълнител за съответната дейност по реда на Закона за обществените поръчки;</a:t>
            </a:r>
          </a:p>
          <a:p>
            <a:pPr marL="342900" indent="-34290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Чрез </a:t>
            </a:r>
            <a:r>
              <a:rPr lang="ru-RU" sz="1900" dirty="0">
                <a:solidFill>
                  <a:schemeClr val="tx1"/>
                </a:solidFill>
                <a:latin typeface="Calibri" panose="020F0502020204030204" pitchFamily="34" charset="0"/>
                <a:cs typeface="Calibri" panose="020F0502020204030204" pitchFamily="34" charset="0"/>
              </a:rPr>
              <a:t>общинско предприятие, създадено по реда на чл. 51 от Закона за общинската собственост; </a:t>
            </a:r>
          </a:p>
          <a:p>
            <a:pPr marL="342900" indent="-34290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Чрез </a:t>
            </a:r>
            <a:r>
              <a:rPr lang="ru-RU" sz="1900" dirty="0">
                <a:solidFill>
                  <a:schemeClr val="tx1"/>
                </a:solidFill>
                <a:latin typeface="Calibri" panose="020F0502020204030204" pitchFamily="34" charset="0"/>
                <a:cs typeface="Calibri" panose="020F0502020204030204" pitchFamily="34" charset="0"/>
              </a:rPr>
              <a:t>включване в обхвата на дейност на структурни звена от общинската администрация, респективно в длъжностните характеристики на служители от тези звена осъществяването на някои от тези дейности</a:t>
            </a:r>
            <a:r>
              <a:rPr lang="ru-RU" sz="1900" dirty="0" smtClean="0">
                <a:solidFill>
                  <a:schemeClr val="tx1"/>
                </a:solidFill>
                <a:latin typeface="Calibri" panose="020F0502020204030204" pitchFamily="34" charset="0"/>
                <a:cs typeface="Calibri" panose="020F0502020204030204" pitchFamily="34" charset="0"/>
              </a:rPr>
              <a:t>.</a:t>
            </a:r>
          </a:p>
          <a:p>
            <a:pPr algn="l"/>
            <a:r>
              <a:rPr lang="ru-RU" sz="1900" dirty="0">
                <a:solidFill>
                  <a:schemeClr val="tx1"/>
                </a:solidFill>
                <a:latin typeface="Calibri" panose="020F0502020204030204" pitchFamily="34" charset="0"/>
                <a:cs typeface="Calibri" panose="020F0502020204030204" pitchFamily="34" charset="0"/>
              </a:rPr>
              <a:t>Предвидените за изпълнение мерки се включват в инвестиционната програма на общината, в която се посочва годишен план бюджет, вкл. по източници на финансиране – средства от държавния бюджет, преходен остатък, собствени проходи, европейски средства  и др. </a:t>
            </a: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9391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68089" cy="5317066"/>
          </a:xfrm>
        </p:spPr>
        <p:txBody>
          <a:bodyPr>
            <a:normAutofit/>
          </a:bodyPr>
          <a:lstStyle/>
          <a:p>
            <a:pPr algn="l"/>
            <a:r>
              <a:rPr lang="ru-RU" sz="2400" b="1" u="sng" dirty="0">
                <a:solidFill>
                  <a:schemeClr val="accent1"/>
                </a:solidFill>
                <a:latin typeface="Calibri" panose="020F0502020204030204" pitchFamily="34" charset="0"/>
                <a:cs typeface="Calibri" panose="020F0502020204030204" pitchFamily="34" charset="0"/>
              </a:rPr>
              <a:t>Планове за управление на речните </a:t>
            </a:r>
            <a:r>
              <a:rPr lang="ru-RU" sz="2400" b="1" u="sng" dirty="0" smtClean="0">
                <a:solidFill>
                  <a:schemeClr val="accent1"/>
                </a:solidFill>
                <a:latin typeface="Calibri" panose="020F0502020204030204" pitchFamily="34" charset="0"/>
                <a:cs typeface="Calibri" panose="020F0502020204030204" pitchFamily="34" charset="0"/>
              </a:rPr>
              <a:t>басейни</a:t>
            </a:r>
          </a:p>
          <a:p>
            <a:pPr algn="l"/>
            <a:r>
              <a:rPr lang="ru-RU" sz="2400" b="1" u="sng" dirty="0">
                <a:solidFill>
                  <a:schemeClr val="tx1"/>
                </a:solidFill>
                <a:latin typeface="Calibri" panose="020F0502020204030204" pitchFamily="34" charset="0"/>
                <a:cs typeface="Calibri" panose="020F0502020204030204" pitchFamily="34" charset="0"/>
              </a:rPr>
              <a:t>Мониторинг на изпълнението на мерките</a:t>
            </a:r>
          </a:p>
          <a:p>
            <a:pPr algn="l"/>
            <a:r>
              <a:rPr lang="ru-RU" sz="1900" dirty="0">
                <a:solidFill>
                  <a:schemeClr val="tx1"/>
                </a:solidFill>
                <a:latin typeface="Calibri" panose="020F0502020204030204" pitchFamily="34" charset="0"/>
                <a:cs typeface="Calibri" panose="020F0502020204030204" pitchFamily="34" charset="0"/>
              </a:rPr>
              <a:t>Дейностите по поддържане проводимостта на речните легла, чието осъществяване се осигурява от областните управители и кметовете, се финансират и от Междуведомствената комисия за възстановяване и подпомагане към Министерския съвет, при условие че са включени в Годишния план за изпълнение на Националната програма за намаляване на риска от бедствия, и включват:</a:t>
            </a:r>
          </a:p>
          <a:p>
            <a:pPr algn="l"/>
            <a:r>
              <a:rPr lang="ru-RU" sz="1900" dirty="0">
                <a:solidFill>
                  <a:schemeClr val="tx1"/>
                </a:solidFill>
                <a:latin typeface="Calibri" panose="020F0502020204030204" pitchFamily="34" charset="0"/>
                <a:cs typeface="Calibri" panose="020F0502020204030204" pitchFamily="34" charset="0"/>
              </a:rPr>
              <a:t>-	премахване на израсналите във водното течение дървета, дънери, храсти и всички паднали или с опасност да паднат дървета;</a:t>
            </a:r>
          </a:p>
          <a:p>
            <a:pPr algn="l"/>
            <a:r>
              <a:rPr lang="ru-RU" sz="1900" dirty="0">
                <a:solidFill>
                  <a:schemeClr val="tx1"/>
                </a:solidFill>
                <a:latin typeface="Calibri" panose="020F0502020204030204" pitchFamily="34" charset="0"/>
                <a:cs typeface="Calibri" panose="020F0502020204030204" pitchFamily="34" charset="0"/>
              </a:rPr>
              <a:t>-	опазване на бреговете на реките от ерозия, укрепване на бреговете и защита на крайбрежната растителност;</a:t>
            </a:r>
          </a:p>
          <a:p>
            <a:pPr algn="l"/>
            <a:r>
              <a:rPr lang="ru-RU" sz="1900" dirty="0">
                <a:solidFill>
                  <a:schemeClr val="tx1"/>
                </a:solidFill>
                <a:latin typeface="Calibri" panose="020F0502020204030204" pitchFamily="34" charset="0"/>
                <a:cs typeface="Calibri" panose="020F0502020204030204" pitchFamily="34" charset="0"/>
              </a:rPr>
              <a:t>-	почистване на речните легла от наносни отложения за осигуряване нормалната им проводимост.</a:t>
            </a: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2708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68089" cy="5317066"/>
          </a:xfrm>
        </p:spPr>
        <p:txBody>
          <a:bodyPr>
            <a:normAutofit fontScale="850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Планове за управление на речните басейни</a:t>
            </a:r>
          </a:p>
          <a:p>
            <a:pPr algn="l"/>
            <a:r>
              <a:rPr lang="ru-RU" sz="2400" b="1" u="sng" dirty="0" smtClean="0">
                <a:solidFill>
                  <a:schemeClr val="tx1"/>
                </a:solidFill>
                <a:latin typeface="Calibri" panose="020F0502020204030204" pitchFamily="34" charset="0"/>
                <a:cs typeface="Calibri" panose="020F0502020204030204" pitchFamily="34" charset="0"/>
              </a:rPr>
              <a:t>Мониторинг на изпълнението на мерките</a:t>
            </a:r>
          </a:p>
          <a:p>
            <a:pPr algn="l"/>
            <a:r>
              <a:rPr lang="ru-RU" sz="2100" b="1" dirty="0" smtClean="0">
                <a:solidFill>
                  <a:schemeClr val="accent1"/>
                </a:solidFill>
                <a:latin typeface="Calibri" panose="020F0502020204030204" pitchFamily="34" charset="0"/>
                <a:cs typeface="Calibri" panose="020F0502020204030204" pitchFamily="34" charset="0"/>
              </a:rPr>
              <a:t>Когато почистването на речните легла е в границите на урбанизирана територия:</a:t>
            </a:r>
          </a:p>
          <a:p>
            <a:pPr algn="l"/>
            <a:r>
              <a:rPr lang="ru-RU" sz="1900" dirty="0" smtClean="0">
                <a:solidFill>
                  <a:schemeClr val="tx1"/>
                </a:solidFill>
                <a:latin typeface="Calibri" panose="020F0502020204030204" pitchFamily="34" charset="0"/>
                <a:cs typeface="Calibri" panose="020F0502020204030204" pitchFamily="34" charset="0"/>
              </a:rPr>
              <a:t>1. </a:t>
            </a:r>
            <a:r>
              <a:rPr lang="ru-RU" sz="2100" u="sng" dirty="0" smtClean="0">
                <a:solidFill>
                  <a:schemeClr val="tx1"/>
                </a:solidFill>
                <a:latin typeface="Calibri" panose="020F0502020204030204" pitchFamily="34" charset="0"/>
                <a:cs typeface="Calibri" panose="020F0502020204030204" pitchFamily="34" charset="0"/>
              </a:rPr>
              <a:t>Кметът на общината назначава със заповед междуведомствена комисия, включваща представители на Главна дирекция "Пожарна безопасност и защита на населението" </a:t>
            </a:r>
            <a:r>
              <a:rPr lang="ru-RU" sz="1900" dirty="0" smtClean="0">
                <a:solidFill>
                  <a:schemeClr val="tx1"/>
                </a:solidFill>
                <a:latin typeface="Calibri" panose="020F0502020204030204" pitchFamily="34" charset="0"/>
                <a:cs typeface="Calibri" panose="020F0502020204030204" pitchFamily="34" charset="0"/>
              </a:rPr>
              <a:t>- МВР, съответната басейнова дирекция, съответната РИОСВ, Изпълнителната агенция по горите, общината, експерти-еколози и други технически лица;</a:t>
            </a:r>
          </a:p>
          <a:p>
            <a:pPr algn="l"/>
            <a:r>
              <a:rPr lang="ru-RU" sz="1900" dirty="0" smtClean="0">
                <a:solidFill>
                  <a:schemeClr val="tx1"/>
                </a:solidFill>
                <a:latin typeface="Calibri" panose="020F0502020204030204" pitchFamily="34" charset="0"/>
                <a:cs typeface="Calibri" panose="020F0502020204030204" pitchFamily="34" charset="0"/>
              </a:rPr>
              <a:t>2</a:t>
            </a:r>
            <a:r>
              <a:rPr lang="ru-RU" sz="2100" dirty="0" smtClean="0">
                <a:solidFill>
                  <a:schemeClr val="tx1"/>
                </a:solidFill>
                <a:latin typeface="Calibri" panose="020F0502020204030204" pitchFamily="34" charset="0"/>
                <a:cs typeface="Calibri" panose="020F0502020204030204" pitchFamily="34" charset="0"/>
              </a:rPr>
              <a:t>. </a:t>
            </a:r>
            <a:r>
              <a:rPr lang="ru-RU" sz="2100" u="sng" dirty="0" smtClean="0">
                <a:solidFill>
                  <a:schemeClr val="tx1"/>
                </a:solidFill>
                <a:latin typeface="Calibri" panose="020F0502020204030204" pitchFamily="34" charset="0"/>
                <a:cs typeface="Calibri" panose="020F0502020204030204" pitchFamily="34" charset="0"/>
              </a:rPr>
              <a:t>Кметът на общината ежегодно със заповед определя участъците от реката, чиято проводимост е намалена по причини, изискващи горните дейности</a:t>
            </a:r>
            <a:r>
              <a:rPr lang="ru-RU" sz="1900" dirty="0" smtClean="0">
                <a:solidFill>
                  <a:schemeClr val="tx1"/>
                </a:solidFill>
                <a:latin typeface="Calibri" panose="020F0502020204030204" pitchFamily="34" charset="0"/>
                <a:cs typeface="Calibri" panose="020F0502020204030204" pitchFamily="34" charset="0"/>
              </a:rPr>
              <a:t>, въз основа на констативен протокол, получен чрез оглед от общинската администрация на състоянието на речните легла в границите на населените места;</a:t>
            </a:r>
          </a:p>
          <a:p>
            <a:pPr algn="l"/>
            <a:r>
              <a:rPr lang="ru-RU" sz="1900" dirty="0" smtClean="0">
                <a:solidFill>
                  <a:schemeClr val="tx1"/>
                </a:solidFill>
                <a:latin typeface="Calibri" panose="020F0502020204030204" pitchFamily="34" charset="0"/>
                <a:cs typeface="Calibri" panose="020F0502020204030204" pitchFamily="34" charset="0"/>
              </a:rPr>
              <a:t>3. </a:t>
            </a:r>
            <a:r>
              <a:rPr lang="ru-RU" sz="2100" u="sng" dirty="0" smtClean="0">
                <a:solidFill>
                  <a:schemeClr val="tx1"/>
                </a:solidFill>
                <a:latin typeface="Calibri" panose="020F0502020204030204" pitchFamily="34" charset="0"/>
                <a:cs typeface="Calibri" panose="020F0502020204030204" pitchFamily="34" charset="0"/>
              </a:rPr>
              <a:t>Междуведомствената комисия </a:t>
            </a:r>
            <a:r>
              <a:rPr lang="ru-RU" sz="1900" dirty="0" smtClean="0">
                <a:solidFill>
                  <a:schemeClr val="tx1"/>
                </a:solidFill>
                <a:latin typeface="Calibri" panose="020F0502020204030204" pitchFamily="34" charset="0"/>
                <a:cs typeface="Calibri" panose="020F0502020204030204" pitchFamily="34" charset="0"/>
              </a:rPr>
              <a:t>:извършва оглед на участъците; определя видовете работи за почистване и количествата им; идентифицира и маркира дърветата за премахване; определя участъците за залесителни и други укрепителни и противоерозионни дейности по бреговете на реките; изготвя констативен протокол и подготвя програма за планово почистване на речните участъци; приема с протокол почистените участъци.</a:t>
            </a:r>
          </a:p>
          <a:p>
            <a:pPr algn="l"/>
            <a:r>
              <a:rPr lang="ru-RU" sz="1900" dirty="0" smtClean="0">
                <a:solidFill>
                  <a:schemeClr val="tx1"/>
                </a:solidFill>
                <a:latin typeface="Calibri" panose="020F0502020204030204" pitchFamily="34" charset="0"/>
                <a:cs typeface="Calibri" panose="020F0502020204030204" pitchFamily="34" charset="0"/>
              </a:rPr>
              <a:t>4</a:t>
            </a:r>
            <a:r>
              <a:rPr lang="ru-RU" sz="1900" u="sng" dirty="0" smtClean="0">
                <a:solidFill>
                  <a:schemeClr val="tx1"/>
                </a:solidFill>
                <a:latin typeface="Calibri" panose="020F0502020204030204" pitchFamily="34" charset="0"/>
                <a:cs typeface="Calibri" panose="020F0502020204030204" pitchFamily="34" charset="0"/>
              </a:rPr>
              <a:t>. </a:t>
            </a:r>
            <a:r>
              <a:rPr lang="ru-RU" sz="2100" u="sng" dirty="0" smtClean="0">
                <a:solidFill>
                  <a:schemeClr val="tx1"/>
                </a:solidFill>
                <a:latin typeface="Calibri" panose="020F0502020204030204" pitchFamily="34" charset="0"/>
                <a:cs typeface="Calibri" panose="020F0502020204030204" pitchFamily="34" charset="0"/>
              </a:rPr>
              <a:t>Кметът на общината</a:t>
            </a:r>
            <a:r>
              <a:rPr lang="ru-RU" sz="1900" dirty="0" smtClean="0">
                <a:solidFill>
                  <a:schemeClr val="tx1"/>
                </a:solidFill>
                <a:latin typeface="Calibri" panose="020F0502020204030204" pitchFamily="34" charset="0"/>
                <a:cs typeface="Calibri" panose="020F0502020204030204" pitchFamily="34" charset="0"/>
              </a:rPr>
              <a:t>:одобрява протокола и програмата; уведомява </a:t>
            </a:r>
            <a:r>
              <a:rPr lang="ru-RU" sz="1900" dirty="0">
                <a:solidFill>
                  <a:schemeClr val="tx1"/>
                </a:solidFill>
                <a:latin typeface="Calibri" panose="020F0502020204030204" pitchFamily="34" charset="0"/>
                <a:cs typeface="Calibri" panose="020F0502020204030204" pitchFamily="34" charset="0"/>
              </a:rPr>
              <a:t>областния управител, ако с протокола е установено, че е необходимо почистване на некоригирани </a:t>
            </a:r>
            <a:r>
              <a:rPr lang="ru-RU" sz="1900" dirty="0" smtClean="0">
                <a:solidFill>
                  <a:schemeClr val="tx1"/>
                </a:solidFill>
                <a:latin typeface="Calibri" panose="020F0502020204030204" pitchFamily="34" charset="0"/>
                <a:cs typeface="Calibri" panose="020F0502020204030204" pitchFamily="34" charset="0"/>
              </a:rPr>
              <a:t>участъци;възлага </a:t>
            </a:r>
            <a:r>
              <a:rPr lang="ru-RU" sz="1900" dirty="0">
                <a:solidFill>
                  <a:schemeClr val="tx1"/>
                </a:solidFill>
                <a:latin typeface="Calibri" panose="020F0502020204030204" pitchFamily="34" charset="0"/>
                <a:cs typeface="Calibri" panose="020F0502020204030204" pitchFamily="34" charset="0"/>
              </a:rPr>
              <a:t>обществена поръчка по реда на Закона за обществените поръчки за избор на изпълнители, за изпълнение на програмата за почистване по обособени позиции; в договорите за възлагане се определят и местата за извозване на отстранените отпадъци; за всяка обособена позиция се сключва договор за инвеститорски контрол.</a:t>
            </a:r>
          </a:p>
          <a:p>
            <a:pPr marL="342900" indent="-342900" algn="l">
              <a:buFontTx/>
              <a:buChar char="-"/>
            </a:pPr>
            <a:endParaRPr lang="ru-RU" sz="1900" dirty="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6071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68089" cy="5317066"/>
          </a:xfrm>
        </p:spPr>
        <p:txBody>
          <a:bodyPr>
            <a:normAutofit fontScale="925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Ангажименти за общините от плановете за ВиК – видове и организация на изпълнението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dirty="0">
                <a:solidFill>
                  <a:schemeClr val="tx1"/>
                </a:solidFill>
                <a:latin typeface="Calibri" panose="020F0502020204030204" pitchFamily="34" charset="0"/>
                <a:cs typeface="Calibri" panose="020F0502020204030204" pitchFamily="34" charset="0"/>
              </a:rPr>
              <a:t>Ангажиментите за общините от плановете за ВиК са разписани подробно в Закона за водите и Закона за регулиране на водоснабдителните и канализационните услуги. Изготвен е проект на закон за регулиране на водоснабдителните и канализационните услуги, който да отмени до сега действащия закон. В хода на описване на ангажиментите по този закон ще се покажат и предвидените промени</a:t>
            </a:r>
            <a:r>
              <a:rPr lang="ru-RU" dirty="0" smtClean="0">
                <a:solidFill>
                  <a:schemeClr val="tx1"/>
                </a:solidFill>
                <a:latin typeface="Calibri" panose="020F0502020204030204" pitchFamily="34" charset="0"/>
                <a:cs typeface="Calibri" panose="020F0502020204030204" pitchFamily="34" charset="0"/>
              </a:rPr>
              <a:t>.</a:t>
            </a:r>
          </a:p>
          <a:p>
            <a:pPr algn="l"/>
            <a:r>
              <a:rPr lang="ru-RU" b="1" u="sng" dirty="0">
                <a:solidFill>
                  <a:schemeClr val="accent1"/>
                </a:solidFill>
                <a:latin typeface="Calibri" panose="020F0502020204030204" pitchFamily="34" charset="0"/>
                <a:cs typeface="Calibri" panose="020F0502020204030204" pitchFamily="34" charset="0"/>
              </a:rPr>
              <a:t>Съгласно Закона за водите общинският съвет:</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приема </a:t>
            </a:r>
            <a:r>
              <a:rPr lang="ru-RU" dirty="0">
                <a:solidFill>
                  <a:schemeClr val="tx1"/>
                </a:solidFill>
                <a:latin typeface="Calibri" panose="020F0502020204030204" pitchFamily="34" charset="0"/>
                <a:cs typeface="Calibri" panose="020F0502020204030204" pitchFamily="34" charset="0"/>
              </a:rPr>
              <a:t>програма за развитието на водоснабдяването и канализацията на територията на общината в съответствие с Плановете за управление на речните басейни, Стратегията за развитие и управление на водоснабдяването и канализацията, общинския план за развитие и програмата за реализация на общинския план за развитие, с регионалния генерален план на ВиК системите и съоръженията на обособената територия и генералните планове на агломерации над 10 000 е. ж. на ВиК системите и съоръженията;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приема </a:t>
            </a:r>
            <a:r>
              <a:rPr lang="ru-RU" dirty="0">
                <a:solidFill>
                  <a:schemeClr val="tx1"/>
                </a:solidFill>
                <a:latin typeface="Calibri" panose="020F0502020204030204" pitchFamily="34" charset="0"/>
                <a:cs typeface="Calibri" panose="020F0502020204030204" pitchFamily="34" charset="0"/>
              </a:rPr>
              <a:t>програма за преструктуриране на търговските дружества - ВиК оператори, в които общината е едноличен собственик на капитала;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приема </a:t>
            </a:r>
            <a:r>
              <a:rPr lang="ru-RU" dirty="0">
                <a:solidFill>
                  <a:schemeClr val="tx1"/>
                </a:solidFill>
                <a:latin typeface="Calibri" panose="020F0502020204030204" pitchFamily="34" charset="0"/>
                <a:cs typeface="Calibri" panose="020F0502020204030204" pitchFamily="34" charset="0"/>
              </a:rPr>
              <a:t>и предлага за одобряване от съответните общи събрания на търговските дружества - ВиК оператори, с общинско участие в капитала, програми за преструктурирането им;</a:t>
            </a:r>
          </a:p>
          <a:p>
            <a:pPr marL="285750" indent="-285750" algn="l">
              <a:buFont typeface="Wingdings" panose="05000000000000000000" pitchFamily="2" charset="2"/>
              <a:buChar char="Ø"/>
            </a:pPr>
            <a:endParaRPr lang="ru-RU" dirty="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7371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68089" cy="5317066"/>
          </a:xfrm>
        </p:spPr>
        <p:txBody>
          <a:bodyPr>
            <a:normAutofit fontScale="925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Ангажименти за общините от плановете за ВиК – видове и организация на изпълнението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dirty="0">
                <a:solidFill>
                  <a:schemeClr val="tx1"/>
                </a:solidFill>
                <a:latin typeface="Calibri" panose="020F0502020204030204" pitchFamily="34" charset="0"/>
                <a:cs typeface="Calibri" panose="020F0502020204030204" pitchFamily="34" charset="0"/>
              </a:rPr>
              <a:t>Ангажиментите за общините от плановете за ВиК са разписани подробно в Закона за водите и Закона за регулиране на водоснабдителните и канализационните услуги. Изготвен е проект на закон за регулиране на водоснабдителните и канализационните услуги, който да отмени до сега действащия закон. В хода на описване на ангажиментите по този закон ще се покажат и предвидените промени</a:t>
            </a:r>
            <a:r>
              <a:rPr lang="ru-RU" dirty="0" smtClean="0">
                <a:solidFill>
                  <a:schemeClr val="tx1"/>
                </a:solidFill>
                <a:latin typeface="Calibri" panose="020F0502020204030204" pitchFamily="34" charset="0"/>
                <a:cs typeface="Calibri" panose="020F0502020204030204" pitchFamily="34" charset="0"/>
              </a:rPr>
              <a:t>.</a:t>
            </a:r>
          </a:p>
          <a:p>
            <a:pPr algn="l"/>
            <a:r>
              <a:rPr lang="ru-RU" b="1" u="sng" dirty="0">
                <a:solidFill>
                  <a:schemeClr val="accent1"/>
                </a:solidFill>
                <a:latin typeface="Calibri" panose="020F0502020204030204" pitchFamily="34" charset="0"/>
                <a:cs typeface="Calibri" panose="020F0502020204030204" pitchFamily="34" charset="0"/>
              </a:rPr>
              <a:t>Съгласно Закона за водите общинският съвет:</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одобрява </a:t>
            </a:r>
            <a:r>
              <a:rPr lang="ru-RU" dirty="0">
                <a:solidFill>
                  <a:schemeClr val="tx1"/>
                </a:solidFill>
                <a:latin typeface="Calibri" panose="020F0502020204030204" pitchFamily="34" charset="0"/>
                <a:cs typeface="Calibri" panose="020F0502020204030204" pitchFamily="34" charset="0"/>
              </a:rPr>
              <a:t>договорите за възлагане и за контрол на управлението на търговските дружества - ВиК оператори, в които общината е едноличен собственик на капитала;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изразява </a:t>
            </a:r>
            <a:r>
              <a:rPr lang="ru-RU" dirty="0">
                <a:solidFill>
                  <a:schemeClr val="tx1"/>
                </a:solidFill>
                <a:latin typeface="Calibri" panose="020F0502020204030204" pitchFamily="34" charset="0"/>
                <a:cs typeface="Calibri" panose="020F0502020204030204" pitchFamily="34" charset="0"/>
              </a:rPr>
              <a:t>становище по разработените от ВиК операторите бизнес планове;</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определя </a:t>
            </a:r>
            <a:r>
              <a:rPr lang="ru-RU" dirty="0">
                <a:solidFill>
                  <a:schemeClr val="tx1"/>
                </a:solidFill>
                <a:latin typeface="Calibri" panose="020F0502020204030204" pitchFamily="34" charset="0"/>
                <a:cs typeface="Calibri" panose="020F0502020204030204" pitchFamily="34" charset="0"/>
              </a:rPr>
              <a:t>представители на общината в органите за управление на търговските дружества - ВиК оператори, с общинско участие в капитала;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определя </a:t>
            </a:r>
            <a:r>
              <a:rPr lang="ru-RU" dirty="0">
                <a:solidFill>
                  <a:schemeClr val="tx1"/>
                </a:solidFill>
                <a:latin typeface="Calibri" panose="020F0502020204030204" pitchFamily="34" charset="0"/>
                <a:cs typeface="Calibri" panose="020F0502020204030204" pitchFamily="34" charset="0"/>
              </a:rPr>
              <a:t>представител на общината в съответната асоциация по ВиК и съгласува мандата му;</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отговаря </a:t>
            </a:r>
            <a:r>
              <a:rPr lang="ru-RU" dirty="0">
                <a:solidFill>
                  <a:schemeClr val="tx1"/>
                </a:solidFill>
                <a:latin typeface="Calibri" panose="020F0502020204030204" pitchFamily="34" charset="0"/>
                <a:cs typeface="Calibri" panose="020F0502020204030204" pitchFamily="34" charset="0"/>
              </a:rPr>
              <a:t>за координирането на управлението на ВиК системите и съоръженията на обособената територия в предвидените в закона случаи.</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съгласува </a:t>
            </a:r>
            <a:r>
              <a:rPr lang="ru-RU" dirty="0">
                <a:solidFill>
                  <a:schemeClr val="tx1"/>
                </a:solidFill>
                <a:latin typeface="Calibri" panose="020F0502020204030204" pitchFamily="34" charset="0"/>
                <a:cs typeface="Calibri" panose="020F0502020204030204" pitchFamily="34" charset="0"/>
              </a:rPr>
              <a:t>бизнес плана на ВиК оператора;</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приема </a:t>
            </a:r>
            <a:r>
              <a:rPr lang="ru-RU" dirty="0">
                <a:solidFill>
                  <a:schemeClr val="tx1"/>
                </a:solidFill>
                <a:latin typeface="Calibri" panose="020F0502020204030204" pitchFamily="34" charset="0"/>
                <a:cs typeface="Calibri" panose="020F0502020204030204" pitchFamily="34" charset="0"/>
              </a:rPr>
              <a:t>решения за промяна на границите на обособената територия.</a:t>
            </a: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41882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553157" y="1388534"/>
            <a:ext cx="10092266" cy="5469466"/>
          </a:xfrm>
        </p:spPr>
        <p:txBody>
          <a:bodyPr>
            <a:normAutofit fontScale="700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Ангажименти за общините от плановете за ВиК – видове и организация на изпълнението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300" b="1" u="sng" dirty="0">
                <a:solidFill>
                  <a:schemeClr val="accent1"/>
                </a:solidFill>
                <a:latin typeface="Calibri" panose="020F0502020204030204" pitchFamily="34" charset="0"/>
                <a:cs typeface="Calibri" panose="020F0502020204030204" pitchFamily="34" charset="0"/>
              </a:rPr>
              <a:t>Кметът на общината:</a:t>
            </a:r>
          </a:p>
          <a:p>
            <a:pPr marL="285750" indent="-28575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разработва </a:t>
            </a:r>
            <a:r>
              <a:rPr lang="ru-RU" sz="2100" dirty="0">
                <a:solidFill>
                  <a:schemeClr val="tx1"/>
                </a:solidFill>
                <a:latin typeface="Calibri" panose="020F0502020204030204" pitchFamily="34" charset="0"/>
                <a:cs typeface="Calibri" panose="020F0502020204030204" pitchFamily="34" charset="0"/>
              </a:rPr>
              <a:t>и предлага за одобрение от общинския съвет програмите за развитието на водоснабдяването и канализацията на територията на </a:t>
            </a:r>
            <a:r>
              <a:rPr lang="ru-RU" sz="2100" dirty="0" smtClean="0">
                <a:solidFill>
                  <a:schemeClr val="tx1"/>
                </a:solidFill>
                <a:latin typeface="Calibri" panose="020F0502020204030204" pitchFamily="34" charset="0"/>
                <a:cs typeface="Calibri" panose="020F0502020204030204" pitchFamily="34" charset="0"/>
              </a:rPr>
              <a:t>общината;</a:t>
            </a:r>
          </a:p>
          <a:p>
            <a:pPr marL="285750" indent="-28575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осъществява </a:t>
            </a:r>
            <a:r>
              <a:rPr lang="ru-RU" sz="2100" dirty="0">
                <a:solidFill>
                  <a:schemeClr val="tx1"/>
                </a:solidFill>
                <a:latin typeface="Calibri" panose="020F0502020204030204" pitchFamily="34" charset="0"/>
                <a:cs typeface="Calibri" panose="020F0502020204030204" pitchFamily="34" charset="0"/>
              </a:rPr>
              <a:t>координацията по подготовката и реализацията на проектите за ВиК инфраструктура, които се реализират с безвъзмездна помощ чрез оперативните програми, финансирани от Кохезионния и Структурните фондове на Европейския </a:t>
            </a:r>
            <a:r>
              <a:rPr lang="ru-RU" sz="2100" dirty="0" smtClean="0">
                <a:solidFill>
                  <a:schemeClr val="tx1"/>
                </a:solidFill>
                <a:latin typeface="Calibri" panose="020F0502020204030204" pitchFamily="34" charset="0"/>
                <a:cs typeface="Calibri" panose="020F0502020204030204" pitchFamily="34" charset="0"/>
              </a:rPr>
              <a:t>съюз;</a:t>
            </a:r>
          </a:p>
          <a:p>
            <a:pPr marL="285750" indent="-28575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предвижда </a:t>
            </a:r>
            <a:r>
              <a:rPr lang="ru-RU" sz="2100" dirty="0">
                <a:solidFill>
                  <a:schemeClr val="tx1"/>
                </a:solidFill>
                <a:latin typeface="Calibri" panose="020F0502020204030204" pitchFamily="34" charset="0"/>
                <a:cs typeface="Calibri" panose="020F0502020204030204" pitchFamily="34" charset="0"/>
              </a:rPr>
              <a:t>в общите и подробните устройствени планове мероприятията, необходими за развитието на водоснабдяването и канализацията в общината, в съответствие с регионалните генерални планове и генералните планове на агломерациите над 10 000 е. ж.;</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сключва </a:t>
            </a:r>
            <a:r>
              <a:rPr lang="ru-RU" sz="2100" dirty="0">
                <a:solidFill>
                  <a:schemeClr val="tx1"/>
                </a:solidFill>
                <a:latin typeface="Calibri" panose="020F0502020204030204" pitchFamily="34" charset="0"/>
                <a:cs typeface="Calibri" panose="020F0502020204030204" pitchFamily="34" charset="0"/>
              </a:rPr>
              <a:t>договорите за възлагане на управлението на търговските дружества - ВиК оператори, в които общината е едноличен собственик, или когато е собственик на над 50 на сто от капитала, ако е оправомощен от общото им събрание;</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определя </a:t>
            </a:r>
            <a:r>
              <a:rPr lang="ru-RU" sz="2100" dirty="0">
                <a:solidFill>
                  <a:schemeClr val="tx1"/>
                </a:solidFill>
                <a:latin typeface="Calibri" panose="020F0502020204030204" pitchFamily="34" charset="0"/>
                <a:cs typeface="Calibri" panose="020F0502020204030204" pitchFamily="34" charset="0"/>
              </a:rPr>
              <a:t>основните показатели за дейността на ВиК операторите и за развитието им в съответствие с одобрените от КЕВР бизнес планове, контролира изпълнението им и го отчита пред общинския съвет;</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участва </a:t>
            </a:r>
            <a:r>
              <a:rPr lang="ru-RU" sz="2100" dirty="0">
                <a:solidFill>
                  <a:schemeClr val="tx1"/>
                </a:solidFill>
                <a:latin typeface="Calibri" panose="020F0502020204030204" pitchFamily="34" charset="0"/>
                <a:cs typeface="Calibri" panose="020F0502020204030204" pitchFamily="34" charset="0"/>
              </a:rPr>
              <a:t>като представител на общината в съответната асоциация по ВиК;</a:t>
            </a:r>
          </a:p>
          <a:p>
            <a:pPr marL="342900" indent="-342900" algn="l">
              <a:buFont typeface="Wingdings" panose="05000000000000000000" pitchFamily="2" charset="2"/>
              <a:buChar char="Ø"/>
            </a:pPr>
            <a:r>
              <a:rPr lang="ru-RU" sz="2100" dirty="0" smtClean="0">
                <a:solidFill>
                  <a:schemeClr val="tx1"/>
                </a:solidFill>
                <a:latin typeface="Calibri" panose="020F0502020204030204" pitchFamily="34" charset="0"/>
                <a:cs typeface="Calibri" panose="020F0502020204030204" pitchFamily="34" charset="0"/>
              </a:rPr>
              <a:t>осъществява </a:t>
            </a:r>
            <a:r>
              <a:rPr lang="ru-RU" sz="2100" dirty="0">
                <a:solidFill>
                  <a:schemeClr val="tx1"/>
                </a:solidFill>
                <a:latin typeface="Calibri" panose="020F0502020204030204" pitchFamily="34" charset="0"/>
                <a:cs typeface="Calibri" panose="020F0502020204030204" pitchFamily="34" charset="0"/>
              </a:rPr>
              <a:t>контрол в предвидените от закона случаи</a:t>
            </a:r>
            <a:r>
              <a:rPr lang="ru-RU" sz="2100"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v"/>
            </a:pPr>
            <a:r>
              <a:rPr lang="ru-RU" sz="2300" dirty="0">
                <a:solidFill>
                  <a:schemeClr val="tx1"/>
                </a:solidFill>
                <a:latin typeface="Calibri" panose="020F0502020204030204" pitchFamily="34" charset="0"/>
                <a:cs typeface="Calibri" panose="020F0502020204030204" pitchFamily="34" charset="0"/>
              </a:rPr>
              <a:t>Както беше посочено планирането в отрасъл ВиК се осъществява чрез регионални генерални планове и генерални планове, които генерални планове на агломерации се изготвят от асоциацията по ВиК или от общинския съвет. Плановете се преглеждат и анализират и при необходимост се актуализират на периоди не по-дълги от 5 години.</a:t>
            </a:r>
          </a:p>
          <a:p>
            <a:pPr algn="l"/>
            <a:endParaRPr lang="ru-RU" sz="2300" dirty="0" smtClean="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16142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77333" y="1388534"/>
            <a:ext cx="9968089" cy="5317066"/>
          </a:xfrm>
        </p:spPr>
        <p:txBody>
          <a:bodyPr>
            <a:normAutofit fontScale="925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Ангажименти за общините от плановете за ВиК – видове и организация на изпълнението </a:t>
            </a:r>
            <a:endParaRPr lang="ru-RU" sz="2900" b="1" u="sng" dirty="0" smtClean="0">
              <a:solidFill>
                <a:schemeClr val="accent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q"/>
            </a:pPr>
            <a:r>
              <a:rPr lang="ru-RU" dirty="0">
                <a:solidFill>
                  <a:schemeClr val="tx1"/>
                </a:solidFill>
                <a:latin typeface="Calibri" panose="020F0502020204030204" pitchFamily="34" charset="0"/>
                <a:cs typeface="Calibri" panose="020F0502020204030204" pitchFamily="34" charset="0"/>
              </a:rPr>
              <a:t>Проектите, заложени в инвестиционната програма, съответстват на целите, приоритетите и прогнозите в съответния регионален генерален план или в съответния генерален план на агломерация и на програмите от мерки в съответния план за управление на речния </a:t>
            </a:r>
            <a:r>
              <a:rPr lang="ru-RU" dirty="0" smtClean="0">
                <a:solidFill>
                  <a:schemeClr val="tx1"/>
                </a:solidFill>
                <a:latin typeface="Calibri" panose="020F0502020204030204" pitchFamily="34" charset="0"/>
                <a:cs typeface="Calibri" panose="020F0502020204030204" pitchFamily="34" charset="0"/>
              </a:rPr>
              <a:t>басейн.</a:t>
            </a:r>
          </a:p>
          <a:p>
            <a:pPr marL="285750" indent="-285750" algn="l">
              <a:buFont typeface="Wingdings" panose="05000000000000000000" pitchFamily="2" charset="2"/>
              <a:buChar char="q"/>
            </a:pPr>
            <a:r>
              <a:rPr lang="ru-RU" dirty="0" smtClean="0">
                <a:solidFill>
                  <a:schemeClr val="tx1"/>
                </a:solidFill>
                <a:latin typeface="Calibri" panose="020F0502020204030204" pitchFamily="34" charset="0"/>
                <a:cs typeface="Calibri" panose="020F0502020204030204" pitchFamily="34" charset="0"/>
              </a:rPr>
              <a:t>Министърът </a:t>
            </a:r>
            <a:r>
              <a:rPr lang="ru-RU" dirty="0">
                <a:solidFill>
                  <a:schemeClr val="tx1"/>
                </a:solidFill>
                <a:latin typeface="Calibri" panose="020F0502020204030204" pitchFamily="34" charset="0"/>
                <a:cs typeface="Calibri" panose="020F0502020204030204" pitchFamily="34" charset="0"/>
              </a:rPr>
              <a:t>на регионалното развитие и благоустройството дава методически указания за разработването на регионалните генерални планове на ВиК системите и генералните планове на агломерации над 10 000 еквивалентни жители (е. ж.) на ВиК системите и инвестиционните програми към </a:t>
            </a:r>
            <a:r>
              <a:rPr lang="ru-RU" dirty="0" smtClean="0">
                <a:solidFill>
                  <a:schemeClr val="tx1"/>
                </a:solidFill>
                <a:latin typeface="Calibri" panose="020F0502020204030204" pitchFamily="34" charset="0"/>
                <a:cs typeface="Calibri" panose="020F0502020204030204" pitchFamily="34" charset="0"/>
              </a:rPr>
              <a:t>тях.</a:t>
            </a:r>
          </a:p>
          <a:p>
            <a:pPr marL="285750" indent="-285750" algn="l">
              <a:buFont typeface="Wingdings" panose="05000000000000000000" pitchFamily="2" charset="2"/>
              <a:buChar char="q"/>
            </a:pPr>
            <a:r>
              <a:rPr lang="ru-RU" dirty="0" smtClean="0">
                <a:solidFill>
                  <a:schemeClr val="tx1"/>
                </a:solidFill>
                <a:latin typeface="Calibri" panose="020F0502020204030204" pitchFamily="34" charset="0"/>
                <a:cs typeface="Calibri" panose="020F0502020204030204" pitchFamily="34" charset="0"/>
              </a:rPr>
              <a:t>Преди </a:t>
            </a:r>
            <a:r>
              <a:rPr lang="ru-RU" dirty="0">
                <a:solidFill>
                  <a:schemeClr val="tx1"/>
                </a:solidFill>
                <a:latin typeface="Calibri" panose="020F0502020204030204" pitchFamily="34" charset="0"/>
                <a:cs typeface="Calibri" panose="020F0502020204030204" pitchFamily="34" charset="0"/>
              </a:rPr>
              <a:t>приемането им регионалните генерални планове, генералните планове на агломерации и инвестиционните програми към тях:</a:t>
            </a:r>
          </a:p>
          <a:p>
            <a:pPr algn="l"/>
            <a:r>
              <a:rPr lang="ru-RU" dirty="0">
                <a:solidFill>
                  <a:schemeClr val="tx1"/>
                </a:solidFill>
                <a:latin typeface="Calibri" panose="020F0502020204030204" pitchFamily="34" charset="0"/>
                <a:cs typeface="Calibri" panose="020F0502020204030204" pitchFamily="34" charset="0"/>
              </a:rPr>
              <a:t>•	подлежат на екологична оценка по реда на Закона за опазване на околната среда;</a:t>
            </a:r>
          </a:p>
          <a:p>
            <a:pPr algn="l"/>
            <a:r>
              <a:rPr lang="ru-RU" dirty="0">
                <a:solidFill>
                  <a:schemeClr val="tx1"/>
                </a:solidFill>
                <a:latin typeface="Calibri" panose="020F0502020204030204" pitchFamily="34" charset="0"/>
                <a:cs typeface="Calibri" panose="020F0502020204030204" pitchFamily="34" charset="0"/>
              </a:rPr>
              <a:t>•	се разглеждат и съгласуват с компетентната басейнова дирекция за управление на водите, а когато обхващат територията на повече от една басейнова дирекция за управление на водите - с министъра на околната среда и водите;</a:t>
            </a:r>
          </a:p>
          <a:p>
            <a:pPr algn="l"/>
            <a:r>
              <a:rPr lang="ru-RU" dirty="0">
                <a:solidFill>
                  <a:schemeClr val="tx1"/>
                </a:solidFill>
                <a:latin typeface="Calibri" panose="020F0502020204030204" pitchFamily="34" charset="0"/>
                <a:cs typeface="Calibri" panose="020F0502020204030204" pitchFamily="34" charset="0"/>
              </a:rPr>
              <a:t>•	се съгласуват с областните съвети за развитие, а когато съответната обособена територия попада на територията на две или повече административни области - с всеки областен съвет за развитие</a:t>
            </a:r>
          </a:p>
          <a:p>
            <a:pPr algn="l"/>
            <a:endParaRPr lang="ru-RU" sz="1900" dirty="0" smtClean="0">
              <a:solidFill>
                <a:schemeClr val="tx1"/>
              </a:solidFill>
              <a:latin typeface="Calibri" panose="020F0502020204030204" pitchFamily="34" charset="0"/>
              <a:cs typeface="Calibri" panose="020F0502020204030204" pitchFamily="34" charset="0"/>
            </a:endParaRPr>
          </a:p>
          <a:p>
            <a:pPr marL="342900" indent="-342900" algn="l">
              <a:buFontTx/>
              <a:buChar char="-"/>
            </a:pPr>
            <a:endParaRPr lang="ru-RU" sz="1900" dirty="0" smtClean="0">
              <a:solidFill>
                <a:schemeClr val="tx1"/>
              </a:solidFill>
              <a:latin typeface="Calibri" panose="020F0502020204030204" pitchFamily="34" charset="0"/>
              <a:cs typeface="Calibri" panose="020F0502020204030204" pitchFamily="34" charset="0"/>
            </a:endParaRPr>
          </a:p>
          <a:p>
            <a:pPr algn="l"/>
            <a:endParaRPr lang="ru-RU"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02782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485423" y="1286933"/>
            <a:ext cx="10013244" cy="5429955"/>
          </a:xfrm>
        </p:spPr>
        <p:txBody>
          <a:bodyPr>
            <a:normAutofit fontScale="92500" lnSpcReduction="20000"/>
          </a:bodyPr>
          <a:lstStyle/>
          <a:p>
            <a:pPr algn="l"/>
            <a:r>
              <a:rPr lang="ru-RU" sz="2200" b="1" u="sng" dirty="0">
                <a:solidFill>
                  <a:schemeClr val="accent1"/>
                </a:solidFill>
                <a:latin typeface="Calibri" panose="020F0502020204030204" pitchFamily="34" charset="0"/>
                <a:cs typeface="Calibri" panose="020F0502020204030204" pitchFamily="34" charset="0"/>
              </a:rPr>
              <a:t>Ангажименти за общините от плановете за ВиК – видове и организация на изпълнението </a:t>
            </a:r>
            <a:endParaRPr lang="ru-RU" sz="2200" b="1" u="sng" dirty="0" smtClean="0">
              <a:solidFill>
                <a:schemeClr val="accent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q"/>
            </a:pPr>
            <a:r>
              <a:rPr lang="ru-RU" dirty="0">
                <a:solidFill>
                  <a:schemeClr val="tx1"/>
                </a:solidFill>
                <a:latin typeface="Calibri" panose="020F0502020204030204" pitchFamily="34" charset="0"/>
                <a:cs typeface="Calibri" panose="020F0502020204030204" pitchFamily="34" charset="0"/>
              </a:rPr>
              <a:t>Новата многогодишна финансова рамка 2021-2027 г. на ЕС е така наречената програмата </a:t>
            </a:r>
            <a:r>
              <a:rPr lang="ru-RU" b="1" u="sng" dirty="0">
                <a:solidFill>
                  <a:schemeClr val="accent1"/>
                </a:solidFill>
                <a:latin typeface="Calibri" panose="020F0502020204030204" pitchFamily="34" charset="0"/>
                <a:cs typeface="Calibri" panose="020F0502020204030204" pitchFamily="34" charset="0"/>
              </a:rPr>
              <a:t>InvestEU. </a:t>
            </a:r>
            <a:r>
              <a:rPr lang="ru-RU" dirty="0">
                <a:solidFill>
                  <a:schemeClr val="tx1"/>
                </a:solidFill>
                <a:latin typeface="Calibri" panose="020F0502020204030204" pitchFamily="34" charset="0"/>
                <a:cs typeface="Calibri" panose="020F0502020204030204" pitchFamily="34" charset="0"/>
              </a:rPr>
              <a:t>Предвижда се програмата да стартира от 1 януари 2021 г., като общата стойност на гаранцията от бюджета на ЕС се предлага да бъде в размер на близо 75 млрд. евро, индикативно разпределена в следните области:</a:t>
            </a:r>
          </a:p>
          <a:p>
            <a:pPr algn="l"/>
            <a:r>
              <a:rPr lang="ru-RU" dirty="0" smtClean="0">
                <a:solidFill>
                  <a:schemeClr val="tx1"/>
                </a:solidFill>
                <a:latin typeface="Calibri" panose="020F0502020204030204" pitchFamily="34" charset="0"/>
                <a:cs typeface="Calibri" panose="020F0502020204030204" pitchFamily="34" charset="0"/>
              </a:rPr>
              <a:t>•Европейски </a:t>
            </a:r>
            <a:r>
              <a:rPr lang="ru-RU" dirty="0">
                <a:solidFill>
                  <a:schemeClr val="tx1"/>
                </a:solidFill>
                <a:latin typeface="Calibri" panose="020F0502020204030204" pitchFamily="34" charset="0"/>
                <a:cs typeface="Calibri" panose="020F0502020204030204" pitchFamily="34" charset="0"/>
              </a:rPr>
              <a:t>стратегически инвестиции – до 31 млрд. евро</a:t>
            </a:r>
          </a:p>
          <a:p>
            <a:pPr algn="l"/>
            <a:r>
              <a:rPr lang="ru-RU" dirty="0" smtClean="0">
                <a:solidFill>
                  <a:schemeClr val="tx1"/>
                </a:solidFill>
                <a:latin typeface="Calibri" panose="020F0502020204030204" pitchFamily="34" charset="0"/>
                <a:cs typeface="Calibri" panose="020F0502020204030204" pitchFamily="34" charset="0"/>
              </a:rPr>
              <a:t>•Устойчива </a:t>
            </a:r>
            <a:r>
              <a:rPr lang="ru-RU" dirty="0">
                <a:solidFill>
                  <a:schemeClr val="tx1"/>
                </a:solidFill>
                <a:latin typeface="Calibri" panose="020F0502020204030204" pitchFamily="34" charset="0"/>
                <a:cs typeface="Calibri" panose="020F0502020204030204" pitchFamily="34" charset="0"/>
              </a:rPr>
              <a:t>инфраструктура – до 20.05 млрд. евро</a:t>
            </a:r>
          </a:p>
          <a:p>
            <a:pPr algn="l"/>
            <a:r>
              <a:rPr lang="ru-RU" dirty="0" smtClean="0">
                <a:solidFill>
                  <a:schemeClr val="tx1"/>
                </a:solidFill>
                <a:latin typeface="Calibri" panose="020F0502020204030204" pitchFamily="34" charset="0"/>
                <a:cs typeface="Calibri" panose="020F0502020204030204" pitchFamily="34" charset="0"/>
              </a:rPr>
              <a:t>•Научни </a:t>
            </a:r>
            <a:r>
              <a:rPr lang="ru-RU" dirty="0">
                <a:solidFill>
                  <a:schemeClr val="tx1"/>
                </a:solidFill>
                <a:latin typeface="Calibri" panose="020F0502020204030204" pitchFamily="34" charset="0"/>
                <a:cs typeface="Calibri" panose="020F0502020204030204" pitchFamily="34" charset="0"/>
              </a:rPr>
              <a:t>изследвания, иновации и цифровизация – до10.17 млрд. евро</a:t>
            </a:r>
          </a:p>
          <a:p>
            <a:pPr algn="l"/>
            <a:r>
              <a:rPr lang="ru-RU" dirty="0" smtClean="0">
                <a:solidFill>
                  <a:schemeClr val="tx1"/>
                </a:solidFill>
                <a:latin typeface="Calibri" panose="020F0502020204030204" pitchFamily="34" charset="0"/>
                <a:cs typeface="Calibri" panose="020F0502020204030204" pitchFamily="34" charset="0"/>
              </a:rPr>
              <a:t>•МСП </a:t>
            </a:r>
            <a:r>
              <a:rPr lang="ru-RU" dirty="0">
                <a:solidFill>
                  <a:schemeClr val="tx1"/>
                </a:solidFill>
                <a:latin typeface="Calibri" panose="020F0502020204030204" pitchFamily="34" charset="0"/>
                <a:cs typeface="Calibri" panose="020F0502020204030204" pitchFamily="34" charset="0"/>
              </a:rPr>
              <a:t>и малки дружества със средна пазарна капитализация – до 10.17 млрд. евро</a:t>
            </a:r>
          </a:p>
          <a:p>
            <a:pPr marL="285750" indent="-285750" algn="l">
              <a:buFont typeface="Wingdings" panose="05000000000000000000" pitchFamily="2" charset="2"/>
              <a:buChar char="q"/>
            </a:pPr>
            <a:r>
              <a:rPr lang="ru-RU" dirty="0">
                <a:solidFill>
                  <a:schemeClr val="tx1"/>
                </a:solidFill>
                <a:latin typeface="Calibri" panose="020F0502020204030204" pitchFamily="34" charset="0"/>
                <a:cs typeface="Calibri" panose="020F0502020204030204" pitchFamily="34" charset="0"/>
              </a:rPr>
              <a:t>Именно в направление „Устойчива инфраструктура“ се предвижда финансиране на проекти за развитие на устойчив енергиен сектор и транспортна инфраструктура, цифрова свързаност, кръгова икономика, ВиК и друга инфраструктура за опазване на околната среда и т.н.</a:t>
            </a:r>
          </a:p>
          <a:p>
            <a:pPr marL="285750" indent="-285750" algn="l">
              <a:buFont typeface="Wingdings" panose="05000000000000000000" pitchFamily="2" charset="2"/>
              <a:buChar char="q"/>
            </a:pPr>
            <a:r>
              <a:rPr lang="ru-RU" dirty="0">
                <a:solidFill>
                  <a:schemeClr val="tx1"/>
                </a:solidFill>
                <a:latin typeface="Calibri" panose="020F0502020204030204" pitchFamily="34" charset="0"/>
                <a:cs typeface="Calibri" panose="020F0502020204030204" pitchFamily="34" charset="0"/>
              </a:rPr>
              <a:t>Предстои МРРБ да обяви процедура за избор на изпълнители за изготвянето на още 6 регионални пред инвестиционни проучвания в ново консолидираните области - Велико Търново, Габрово, Плевен, Софийска област, Търговище и Хасково.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q"/>
            </a:pPr>
            <a:r>
              <a:rPr lang="ru-RU" dirty="0" smtClean="0">
                <a:solidFill>
                  <a:schemeClr val="tx1"/>
                </a:solidFill>
                <a:latin typeface="Calibri" panose="020F0502020204030204" pitchFamily="34" charset="0"/>
                <a:cs typeface="Calibri" panose="020F0502020204030204" pitchFamily="34" charset="0"/>
              </a:rPr>
              <a:t>Дефинираните </a:t>
            </a:r>
            <a:r>
              <a:rPr lang="ru-RU" dirty="0">
                <a:solidFill>
                  <a:schemeClr val="tx1"/>
                </a:solidFill>
                <a:latin typeface="Calibri" panose="020F0502020204030204" pitchFamily="34" charset="0"/>
                <a:cs typeface="Calibri" panose="020F0502020204030204" pitchFamily="34" charset="0"/>
              </a:rPr>
              <a:t>в тях нужди от инвестиции ще бъдат финансирани през следващия програмен период 2021-2027 г. Одобрен е работният проект за ОПРР за следващия програмен период 2021-2027 г., като той ще е с бюджет 3 млрд. лв.. Промяната обаче ще е в начина, по който се финансират градовете - този път десетте най-големи ще имат отделна програма</a:t>
            </a:r>
            <a:r>
              <a:rPr lang="ru-RU" dirty="0" smtClean="0">
                <a:solidFill>
                  <a:schemeClr val="tx1"/>
                </a:solidFill>
                <a:latin typeface="Calibri" panose="020F0502020204030204" pitchFamily="34" charset="0"/>
                <a:cs typeface="Calibri" panose="020F0502020204030204" pitchFamily="34" charset="0"/>
              </a:rPr>
              <a:t>.</a:t>
            </a:r>
            <a:endParaRPr lang="ru-RU"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8089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fontScale="775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Политика за защита на потребителите </a:t>
            </a:r>
            <a:r>
              <a:rPr lang="ru-RU" sz="2900" b="1" u="sng" dirty="0" smtClean="0">
                <a:solidFill>
                  <a:schemeClr val="accent1"/>
                </a:solidFill>
                <a:latin typeface="Calibri" panose="020F0502020204030204" pitchFamily="34" charset="0"/>
                <a:cs typeface="Calibri" panose="020F0502020204030204" pitchFamily="34" charset="0"/>
              </a:rPr>
              <a:t>– въведение</a:t>
            </a:r>
          </a:p>
          <a:p>
            <a:pPr algn="l"/>
            <a:endParaRPr lang="ru-RU" sz="2900" b="1" u="sng" dirty="0" smtClean="0">
              <a:solidFill>
                <a:schemeClr val="accent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Европейският парламент приема редица правила, чрез които да допринесе за ефективната политика за защита на потребителите като гаранция, че единният пазар може да функционира правилно и ефикасно.</a:t>
            </a: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 С тази политика се цели да се гарантират правата на потребителите в отношенията им с търговците, както и да има по-силна защита за уязвимите потребители.</a:t>
            </a: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 Правилата за защита на потребителите имат потенциала да подобрят пазарните резултати за цялата икономика. Те правят пазарите по-справедливи, а когато се подобрява качеството на информацията, давана на потребителите, тези </a:t>
            </a:r>
            <a:r>
              <a:rPr lang="ru-RU" sz="2300" dirty="0">
                <a:solidFill>
                  <a:schemeClr val="tx1"/>
                </a:solidFill>
                <a:latin typeface="Calibri" panose="020F0502020204030204" pitchFamily="34" charset="0"/>
                <a:cs typeface="Calibri" panose="020F0502020204030204" pitchFamily="34" charset="0"/>
              </a:rPr>
              <a:t>правила могат да доведат до по-екологосъобразни и по-социални пазарни резултати. </a:t>
            </a:r>
            <a:endParaRPr lang="ru-RU" sz="23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ru-RU" sz="2300" u="sng" dirty="0" smtClean="0">
                <a:solidFill>
                  <a:schemeClr val="accent2">
                    <a:lumMod val="75000"/>
                  </a:schemeClr>
                </a:solidFill>
                <a:latin typeface="Calibri" panose="020F0502020204030204" pitchFamily="34" charset="0"/>
                <a:cs typeface="Calibri" panose="020F0502020204030204" pitchFamily="34" charset="0"/>
              </a:rPr>
              <a:t>Овластяването </a:t>
            </a:r>
            <a:r>
              <a:rPr lang="ru-RU" sz="2300" u="sng" dirty="0">
                <a:solidFill>
                  <a:schemeClr val="accent2">
                    <a:lumMod val="75000"/>
                  </a:schemeClr>
                </a:solidFill>
                <a:latin typeface="Calibri" panose="020F0502020204030204" pitchFamily="34" charset="0"/>
                <a:cs typeface="Calibri" panose="020F0502020204030204" pitchFamily="34" charset="0"/>
              </a:rPr>
              <a:t>на потребителите </a:t>
            </a:r>
            <a:r>
              <a:rPr lang="ru-RU" sz="2300" dirty="0">
                <a:solidFill>
                  <a:schemeClr val="tx1"/>
                </a:solidFill>
                <a:latin typeface="Calibri" panose="020F0502020204030204" pitchFamily="34" charset="0"/>
                <a:cs typeface="Calibri" panose="020F0502020204030204" pitchFamily="34" charset="0"/>
              </a:rPr>
              <a:t>и ефективната защита на тяхната безопасност и техните икономически интереси се превърнаха в съществени цели на политиката на </a:t>
            </a:r>
            <a:r>
              <a:rPr lang="ru-RU" sz="2300" dirty="0" smtClean="0">
                <a:solidFill>
                  <a:schemeClr val="tx1"/>
                </a:solidFill>
                <a:latin typeface="Calibri" panose="020F0502020204030204" pitchFamily="34" charset="0"/>
                <a:cs typeface="Calibri" panose="020F0502020204030204" pitchFamily="34" charset="0"/>
              </a:rPr>
              <a:t>ЕС.</a:t>
            </a: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Комисия </a:t>
            </a:r>
            <a:r>
              <a:rPr lang="ru-RU" sz="2300" dirty="0">
                <a:solidFill>
                  <a:schemeClr val="tx1"/>
                </a:solidFill>
                <a:latin typeface="Calibri" panose="020F0502020204030204" pitchFamily="34" charset="0"/>
                <a:cs typeface="Calibri" panose="020F0502020204030204" pitchFamily="34" charset="0"/>
              </a:rPr>
              <a:t>за защита на потребителите има контролни функции по над 16 закона, както и по прилагането и на редица наредби, правилници и други. Но в областта на ползването на услугите на ВиК операторите, компетентен орган с регулаторни и контролни функции има </a:t>
            </a:r>
            <a:r>
              <a:rPr lang="ru-RU" sz="2300" b="1" u="sng" dirty="0">
                <a:solidFill>
                  <a:schemeClr val="accent2">
                    <a:lumMod val="75000"/>
                  </a:schemeClr>
                </a:solidFill>
                <a:latin typeface="Calibri" panose="020F0502020204030204" pitchFamily="34" charset="0"/>
                <a:cs typeface="Calibri" panose="020F0502020204030204" pitchFamily="34" charset="0"/>
              </a:rPr>
              <a:t>Комисията за енергийно и водно регулиране</a:t>
            </a:r>
            <a:r>
              <a:rPr lang="ru-RU" sz="2300" dirty="0">
                <a:solidFill>
                  <a:schemeClr val="tx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0642075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485423" y="1286933"/>
            <a:ext cx="10295466" cy="5429955"/>
          </a:xfrm>
        </p:spPr>
        <p:txBody>
          <a:bodyPr>
            <a:normAutofit fontScale="85000" lnSpcReduction="20000"/>
          </a:bodyPr>
          <a:lstStyle/>
          <a:p>
            <a:pPr algn="l"/>
            <a:r>
              <a:rPr lang="ru-RU" sz="2200" b="1" u="sng" dirty="0">
                <a:solidFill>
                  <a:schemeClr val="accent1"/>
                </a:solidFill>
                <a:latin typeface="Calibri" panose="020F0502020204030204" pitchFamily="34" charset="0"/>
                <a:cs typeface="Calibri" panose="020F0502020204030204" pitchFamily="34" charset="0"/>
              </a:rPr>
              <a:t>Програма „Околна среда“ 2021-2027 </a:t>
            </a:r>
            <a:r>
              <a:rPr lang="ru-RU" sz="2200" b="1" u="sng" dirty="0" smtClean="0">
                <a:solidFill>
                  <a:schemeClr val="accent1"/>
                </a:solidFill>
                <a:latin typeface="Calibri" panose="020F0502020204030204" pitchFamily="34" charset="0"/>
                <a:cs typeface="Calibri" panose="020F0502020204030204" pitchFamily="34" charset="0"/>
              </a:rPr>
              <a:t>година</a:t>
            </a:r>
          </a:p>
          <a:p>
            <a:pPr algn="l"/>
            <a:r>
              <a:rPr lang="ru-RU" u="sng" dirty="0">
                <a:solidFill>
                  <a:schemeClr val="tx1"/>
                </a:solidFill>
                <a:latin typeface="Calibri" panose="020F0502020204030204" pitchFamily="34" charset="0"/>
                <a:cs typeface="Calibri" panose="020F0502020204030204" pitchFamily="34" charset="0"/>
              </a:rPr>
              <a:t>Програмна стратегия в областта на водите по „Околна среда“ </a:t>
            </a:r>
          </a:p>
          <a:p>
            <a:pPr algn="l"/>
            <a:r>
              <a:rPr lang="ru-RU" dirty="0">
                <a:solidFill>
                  <a:schemeClr val="tx1"/>
                </a:solidFill>
                <a:latin typeface="Calibri" panose="020F0502020204030204" pitchFamily="34" charset="0"/>
                <a:cs typeface="Calibri" panose="020F0502020204030204" pitchFamily="34" charset="0"/>
              </a:rPr>
              <a:t>В резултат на анализ, предвид специфичните за страната препоръки в Годишния доклад на ЕК за България за 2019 г. и отчитайки хоризонталния характер на политиките по околна среда и изменение на климата, като приоритетни за финансиране за периода 2021 – 2027 г. по ОПОС се идентифицират 5 области: води, отпадъци, биологично разнообразие, риск и изменение на климата и въздух. За всяка една от областите подкрепата ще е в рамките на отделна приоритетна ос. </a:t>
            </a:r>
            <a:endParaRPr lang="ru-RU" dirty="0" smtClean="0">
              <a:solidFill>
                <a:schemeClr val="tx1"/>
              </a:solidFill>
              <a:latin typeface="Calibri" panose="020F0502020204030204" pitchFamily="34" charset="0"/>
              <a:cs typeface="Calibri" panose="020F0502020204030204" pitchFamily="34" charset="0"/>
            </a:endParaRPr>
          </a:p>
          <a:p>
            <a:pPr algn="l"/>
            <a:r>
              <a:rPr lang="ru-RU" dirty="0">
                <a:solidFill>
                  <a:schemeClr val="tx1"/>
                </a:solidFill>
                <a:latin typeface="Calibri" panose="020F0502020204030204" pitchFamily="34" charset="0"/>
                <a:cs typeface="Calibri" panose="020F0502020204030204" pitchFamily="34" charset="0"/>
              </a:rPr>
              <a:t>Програмата сходно на настоящата ще е двуфондова, т.е. финансирана от Европейския фонд за регионално развитие (ЕФРР) и от Кохезионния фонд. </a:t>
            </a:r>
          </a:p>
          <a:p>
            <a:pPr algn="l"/>
            <a:r>
              <a:rPr lang="ru-RU" b="1" u="sng" dirty="0">
                <a:solidFill>
                  <a:schemeClr val="tx1"/>
                </a:solidFill>
                <a:latin typeface="Calibri" panose="020F0502020204030204" pitchFamily="34" charset="0"/>
                <a:cs typeface="Calibri" panose="020F0502020204030204" pitchFamily="34" charset="0"/>
              </a:rPr>
              <a:t>Описание на приоритетите:</a:t>
            </a:r>
          </a:p>
          <a:p>
            <a:pPr algn="l"/>
            <a:r>
              <a:rPr lang="ru-RU" b="1" dirty="0" smtClean="0">
                <a:solidFill>
                  <a:schemeClr val="accent1"/>
                </a:solidFill>
                <a:latin typeface="Calibri" panose="020F0502020204030204" pitchFamily="34" charset="0"/>
                <a:cs typeface="Calibri" panose="020F0502020204030204" pitchFamily="34" charset="0"/>
              </a:rPr>
              <a:t>Приоритет </a:t>
            </a:r>
            <a:r>
              <a:rPr lang="ru-RU" b="1" dirty="0">
                <a:solidFill>
                  <a:schemeClr val="accent1"/>
                </a:solidFill>
                <a:latin typeface="Calibri" panose="020F0502020204030204" pitchFamily="34" charset="0"/>
                <a:cs typeface="Calibri" panose="020F0502020204030204" pitchFamily="34" charset="0"/>
              </a:rPr>
              <a:t>1 „Води“:</a:t>
            </a:r>
          </a:p>
          <a:p>
            <a:pPr algn="l"/>
            <a:r>
              <a:rPr lang="ru-RU" dirty="0">
                <a:solidFill>
                  <a:schemeClr val="tx1"/>
                </a:solidFill>
                <a:latin typeface="Calibri" panose="020F0502020204030204" pitchFamily="34" charset="0"/>
                <a:cs typeface="Calibri" panose="020F0502020204030204" pitchFamily="34" charset="0"/>
              </a:rPr>
              <a:t>Допустими мерки:</a:t>
            </a:r>
          </a:p>
          <a:p>
            <a:pPr algn="l"/>
            <a:r>
              <a:rPr lang="ru-RU" dirty="0">
                <a:solidFill>
                  <a:schemeClr val="tx1"/>
                </a:solidFill>
                <a:latin typeface="Calibri" panose="020F0502020204030204" pitchFamily="34" charset="0"/>
                <a:cs typeface="Calibri" panose="020F0502020204030204" pitchFamily="34" charset="0"/>
              </a:rPr>
              <a:t>•	Изграждане и реконструкция на ВиК инфраструктура въз основа на РПИП в съответствие с нормативната база, приоритетно в агломерации с над 10 000 екв.ж., а при наличен финансов ресурс и в агломерации с между 2 000 и 10 000 екв. ж.;</a:t>
            </a:r>
          </a:p>
          <a:p>
            <a:pPr algn="l"/>
            <a:r>
              <a:rPr lang="ru-RU" dirty="0">
                <a:solidFill>
                  <a:schemeClr val="tx1"/>
                </a:solidFill>
                <a:latin typeface="Calibri" panose="020F0502020204030204" pitchFamily="34" charset="0"/>
                <a:cs typeface="Calibri" panose="020F0502020204030204" pitchFamily="34" charset="0"/>
              </a:rPr>
              <a:t>•	Разработване на стратегически документи в сектор „Води“ и за отрасъл „ВиК“, вкл. ПУРБ;</a:t>
            </a:r>
          </a:p>
          <a:p>
            <a:pPr algn="l"/>
            <a:r>
              <a:rPr lang="ru-RU" dirty="0">
                <a:solidFill>
                  <a:schemeClr val="tx1"/>
                </a:solidFill>
                <a:latin typeface="Calibri" panose="020F0502020204030204" pitchFamily="34" charset="0"/>
                <a:cs typeface="Calibri" panose="020F0502020204030204" pitchFamily="34" charset="0"/>
              </a:rPr>
              <a:t>•	Мерки за оптимизиране или надграждане на мрежите за мониторинг на водите и на системата за мониторинг и оценка на качеството на водите;</a:t>
            </a:r>
          </a:p>
          <a:p>
            <a:pPr algn="l"/>
            <a:r>
              <a:rPr lang="ru-RU" dirty="0">
                <a:solidFill>
                  <a:schemeClr val="tx1"/>
                </a:solidFill>
                <a:latin typeface="Calibri" panose="020F0502020204030204" pitchFamily="34" charset="0"/>
                <a:cs typeface="Calibri" panose="020F0502020204030204" pitchFamily="34" charset="0"/>
              </a:rPr>
              <a:t>•	Засилване капацитета за планиране, управление и изпълнение на задълженията в сектор „Води“ и отрасъл ВиК;</a:t>
            </a:r>
          </a:p>
          <a:p>
            <a:pPr algn="l"/>
            <a:r>
              <a:rPr lang="ru-RU" dirty="0">
                <a:solidFill>
                  <a:schemeClr val="tx1"/>
                </a:solidFill>
                <a:latin typeface="Calibri" panose="020F0502020204030204" pitchFamily="34" charset="0"/>
                <a:cs typeface="Calibri" panose="020F0502020204030204" pitchFamily="34" charset="0"/>
              </a:rPr>
              <a:t>•	Мерки от ПУРБ за подобряване на състоянието на водите; опазване качеството на водите, предназначени за питейно-битово водоснабдяване, вкл. установяване на зони за опазването им в района на съоръженията за водовземане, др.</a:t>
            </a:r>
          </a:p>
          <a:p>
            <a:pPr algn="l"/>
            <a:endParaRPr lang="ru-RU"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20883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22489" y="1013098"/>
            <a:ext cx="10555111" cy="5715080"/>
          </a:xfrm>
        </p:spPr>
        <p:txBody>
          <a:bodyPr>
            <a:normAutofit fontScale="92500" lnSpcReduction="20000"/>
          </a:bodyPr>
          <a:lstStyle/>
          <a:p>
            <a:pPr algn="l"/>
            <a:r>
              <a:rPr lang="ru-RU" sz="2200" b="1" u="sng" dirty="0">
                <a:solidFill>
                  <a:schemeClr val="accent1"/>
                </a:solidFill>
                <a:latin typeface="Calibri" panose="020F0502020204030204" pitchFamily="34" charset="0"/>
                <a:cs typeface="Calibri" panose="020F0502020204030204" pitchFamily="34" charset="0"/>
              </a:rPr>
              <a:t>Програма „Околна среда“ 2021-2027 </a:t>
            </a:r>
            <a:r>
              <a:rPr lang="ru-RU" sz="2200" b="1" u="sng" dirty="0" smtClean="0">
                <a:solidFill>
                  <a:schemeClr val="accent1"/>
                </a:solidFill>
                <a:latin typeface="Calibri" panose="020F0502020204030204" pitchFamily="34" charset="0"/>
                <a:cs typeface="Calibri" panose="020F0502020204030204" pitchFamily="34" charset="0"/>
              </a:rPr>
              <a:t>година</a:t>
            </a:r>
          </a:p>
          <a:p>
            <a:pPr algn="l"/>
            <a:r>
              <a:rPr lang="ru-RU" u="sng" dirty="0">
                <a:solidFill>
                  <a:schemeClr val="tx1"/>
                </a:solidFill>
                <a:latin typeface="Calibri" panose="020F0502020204030204" pitchFamily="34" charset="0"/>
                <a:cs typeface="Calibri" panose="020F0502020204030204" pitchFamily="34" charset="0"/>
              </a:rPr>
              <a:t>Програмна стратегия в областта на водите по „Околна среда“ </a:t>
            </a:r>
          </a:p>
          <a:p>
            <a:pPr algn="l"/>
            <a:r>
              <a:rPr lang="ru-RU" b="1" u="sng" dirty="0" smtClean="0">
                <a:solidFill>
                  <a:schemeClr val="tx1"/>
                </a:solidFill>
                <a:latin typeface="Calibri" panose="020F0502020204030204" pitchFamily="34" charset="0"/>
                <a:cs typeface="Calibri" panose="020F0502020204030204" pitchFamily="34" charset="0"/>
              </a:rPr>
              <a:t>Описание </a:t>
            </a:r>
            <a:r>
              <a:rPr lang="ru-RU" b="1" u="sng" dirty="0">
                <a:solidFill>
                  <a:schemeClr val="tx1"/>
                </a:solidFill>
                <a:latin typeface="Calibri" panose="020F0502020204030204" pitchFamily="34" charset="0"/>
                <a:cs typeface="Calibri" panose="020F0502020204030204" pitchFamily="34" charset="0"/>
              </a:rPr>
              <a:t>на приоритетите:</a:t>
            </a:r>
          </a:p>
          <a:p>
            <a:pPr algn="l"/>
            <a:r>
              <a:rPr lang="ru-RU" b="1" dirty="0" smtClean="0">
                <a:solidFill>
                  <a:schemeClr val="accent1"/>
                </a:solidFill>
                <a:latin typeface="Calibri" panose="020F0502020204030204" pitchFamily="34" charset="0"/>
                <a:cs typeface="Calibri" panose="020F0502020204030204" pitchFamily="34" charset="0"/>
              </a:rPr>
              <a:t>Приоритет </a:t>
            </a:r>
            <a:r>
              <a:rPr lang="ru-RU" b="1" dirty="0">
                <a:solidFill>
                  <a:schemeClr val="accent1"/>
                </a:solidFill>
                <a:latin typeface="Calibri" panose="020F0502020204030204" pitchFamily="34" charset="0"/>
                <a:cs typeface="Calibri" panose="020F0502020204030204" pitchFamily="34" charset="0"/>
              </a:rPr>
              <a:t>1 „Води“:</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Допустими бенефициенти: ВиК дружества, Столична община, Български ВиК Холдинг  ЕАД, Министерство на регионалното развитие и благоустройството, структури на/в Министерство на околната среда и водите, структури на/в Министерство на здравеопазването.</a:t>
            </a:r>
          </a:p>
          <a:p>
            <a:pPr marL="285750" indent="-285750" algn="l">
              <a:buFont typeface="Wingdings" panose="05000000000000000000" pitchFamily="2" charset="2"/>
              <a:buChar char="§"/>
            </a:pPr>
            <a:r>
              <a:rPr lang="ru-RU" b="1" u="sng" dirty="0">
                <a:solidFill>
                  <a:schemeClr val="tx1"/>
                </a:solidFill>
                <a:latin typeface="Calibri" panose="020F0502020204030204" pitchFamily="34" charset="0"/>
                <a:cs typeface="Calibri" panose="020F0502020204030204" pitchFamily="34" charset="0"/>
              </a:rPr>
              <a:t>Принос към териториалния подход</a:t>
            </a:r>
            <a:r>
              <a:rPr lang="ru-RU" dirty="0">
                <a:solidFill>
                  <a:schemeClr val="tx1"/>
                </a:solidFill>
                <a:latin typeface="Calibri" panose="020F0502020204030204" pitchFamily="34" charset="0"/>
                <a:cs typeface="Calibri" panose="020F0502020204030204" pitchFamily="34" charset="0"/>
              </a:rPr>
              <a:t>: Мерки ще могат да бъдат изпълнявани на териториално ниво чрез подхода за интегрирани териториални инвестиции (ИТИ) на ниво район за планиране. Допустима ще е подкрепа за изграждане на индустриални зони/паркове в случаите, в които необходимата ВиК инфраструктура е индентифицирана в разработено РПИП за обособената територия. </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На предложените в РПИП инвестиционни намерения се извършва преценка на необходимостта от екологична оценка, както и оценка на въздействието на околната среда. </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Общините могат да участват в обсъжданията на инвестиционните намерения или да подават възражения спрямо излезлите решения за ЕО и ОВОС, оповестявани на страницата на МОСВ - превантивна дейност</a:t>
            </a:r>
            <a:r>
              <a:rPr lang="ru-RU"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Операторът изготвя подробна инвестиционна програма като част от Бизнес плана. Подробната инвестиционна програма се изготвя по начин, който да гарантира поетапно изпълнение на Задължителното ниво на инвестициите за срока на Договора. </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Подробната инвестиционна програма не може да съдържа инвестиционни проекти, които не са предвидени в Основните инвестиционни програми към РГП. </a:t>
            </a:r>
          </a:p>
          <a:p>
            <a:pPr marL="285750" indent="-285750" algn="l">
              <a:buFont typeface="Wingdings" panose="05000000000000000000" pitchFamily="2" charset="2"/>
              <a:buChar char="§"/>
            </a:pPr>
            <a:endParaRPr lang="ru-RU" dirty="0">
              <a:solidFill>
                <a:schemeClr val="tx1"/>
              </a:solidFill>
              <a:latin typeface="Calibri" panose="020F0502020204030204" pitchFamily="34" charset="0"/>
              <a:cs typeface="Calibri" panose="020F0502020204030204" pitchFamily="34" charset="0"/>
            </a:endParaRPr>
          </a:p>
          <a:p>
            <a:pPr algn="l"/>
            <a:endParaRPr lang="ru-RU"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42327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99912" y="922787"/>
            <a:ext cx="10408356" cy="5816680"/>
          </a:xfrm>
        </p:spPr>
        <p:txBody>
          <a:bodyPr>
            <a:normAutofit fontScale="85000" lnSpcReduction="20000"/>
          </a:bodyPr>
          <a:lstStyle/>
          <a:p>
            <a:pPr algn="l"/>
            <a:r>
              <a:rPr lang="ru-RU" sz="2200" b="1" u="sng" dirty="0">
                <a:solidFill>
                  <a:schemeClr val="accent1"/>
                </a:solidFill>
                <a:latin typeface="Calibri" panose="020F0502020204030204" pitchFamily="34" charset="0"/>
                <a:cs typeface="Calibri" panose="020F0502020204030204" pitchFamily="34" charset="0"/>
              </a:rPr>
              <a:t>Програма „Околна среда“ 2021-2027 </a:t>
            </a:r>
            <a:r>
              <a:rPr lang="ru-RU" sz="2200" b="1" u="sng" dirty="0" smtClean="0">
                <a:solidFill>
                  <a:schemeClr val="accent1"/>
                </a:solidFill>
                <a:latin typeface="Calibri" panose="020F0502020204030204" pitchFamily="34" charset="0"/>
                <a:cs typeface="Calibri" panose="020F0502020204030204" pitchFamily="34" charset="0"/>
              </a:rPr>
              <a:t>година</a:t>
            </a:r>
          </a:p>
          <a:p>
            <a:pPr algn="l"/>
            <a:r>
              <a:rPr lang="ru-RU" u="sng" dirty="0">
                <a:solidFill>
                  <a:schemeClr val="tx1"/>
                </a:solidFill>
                <a:latin typeface="Calibri" panose="020F0502020204030204" pitchFamily="34" charset="0"/>
                <a:cs typeface="Calibri" panose="020F0502020204030204" pitchFamily="34" charset="0"/>
              </a:rPr>
              <a:t>Програмна стратегия в областта на водите по „Околна среда“ </a:t>
            </a:r>
          </a:p>
          <a:p>
            <a:pPr algn="l"/>
            <a:r>
              <a:rPr lang="ru-RU" b="1" u="sng" dirty="0" smtClean="0">
                <a:solidFill>
                  <a:schemeClr val="tx1"/>
                </a:solidFill>
                <a:latin typeface="Calibri" panose="020F0502020204030204" pitchFamily="34" charset="0"/>
                <a:cs typeface="Calibri" panose="020F0502020204030204" pitchFamily="34" charset="0"/>
              </a:rPr>
              <a:t>Описание </a:t>
            </a:r>
            <a:r>
              <a:rPr lang="ru-RU" b="1" u="sng" dirty="0">
                <a:solidFill>
                  <a:schemeClr val="tx1"/>
                </a:solidFill>
                <a:latin typeface="Calibri" panose="020F0502020204030204" pitchFamily="34" charset="0"/>
                <a:cs typeface="Calibri" panose="020F0502020204030204" pitchFamily="34" charset="0"/>
              </a:rPr>
              <a:t>на приоритетите:</a:t>
            </a:r>
          </a:p>
          <a:p>
            <a:pPr algn="l"/>
            <a:r>
              <a:rPr lang="ru-RU" b="1" dirty="0" smtClean="0">
                <a:solidFill>
                  <a:schemeClr val="accent1"/>
                </a:solidFill>
                <a:latin typeface="Calibri" panose="020F0502020204030204" pitchFamily="34" charset="0"/>
                <a:cs typeface="Calibri" panose="020F0502020204030204" pitchFamily="34" charset="0"/>
              </a:rPr>
              <a:t>Приоритет </a:t>
            </a:r>
            <a:r>
              <a:rPr lang="ru-RU" b="1" dirty="0">
                <a:solidFill>
                  <a:schemeClr val="accent1"/>
                </a:solidFill>
                <a:latin typeface="Calibri" panose="020F0502020204030204" pitchFamily="34" charset="0"/>
                <a:cs typeface="Calibri" panose="020F0502020204030204" pitchFamily="34" charset="0"/>
              </a:rPr>
              <a:t>1 „Води“:</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Инвестиционните програми следва да бъдат насочени към постигане на Показателите за качество и изискванията, посочени в Директива 91/271/ЕИО на Съвета от 21 май 1991 г. за пречистването на градските отпадъчни води, Директива 98/83/ЕО на Съвета от 3 ноември 1998 г. за качеството на водите, предназначени за консумация от човека, и Директива 2000/60/ЕС на Европейския парламент и на Съвета от 23 октомври 2000 г., установяваща рамката за действията на Общността в областта на политиката за водите.</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Бизнес планът на съответния ВиК оператор се съгласува от асоциацията по ВиК или от общинския съвет. При несъответствие с генералните планове, инвестиционните програми и договорите за възлагане асоциацията по ВиК или общинският съвет го връща за доработка с мотивирано становище и указания.</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Бизнес плановете на ВиК операторите се одобряват по реда на Закона за регулиране на водоснабдителните и канализационните услуги.</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Държавата и общините възлагат изграждането на ВиК системи и съоръжения - публична държавна или публична общинска собственост, в съответствие с регионалните генерални планове и генералните планове на агломерации и инвестиционните програми към тях. ВиК операторите могат да възлагат изграждането на ВиК системи и съоръжения, ако това им е възложено в договора за извършване на ВиК услуги.</a:t>
            </a:r>
          </a:p>
          <a:p>
            <a:pPr marL="285750" indent="-285750" algn="l">
              <a:buFont typeface="Wingdings" panose="05000000000000000000" pitchFamily="2" charset="2"/>
              <a:buChar char="§"/>
            </a:pPr>
            <a:r>
              <a:rPr lang="ru-RU" dirty="0">
                <a:solidFill>
                  <a:schemeClr val="tx1"/>
                </a:solidFill>
                <a:latin typeface="Calibri" panose="020F0502020204030204" pitchFamily="34" charset="0"/>
                <a:cs typeface="Calibri" panose="020F0502020204030204" pitchFamily="34" charset="0"/>
              </a:rPr>
              <a:t>Общините могат да изграждат и обекти за водоснабдяване и канализация, които са в съответствие с общинския план за развитие, но не са в съответствие с РГП и ГП и инвестиционните програми, като допълнителните разходи за тяхното стопанисване, поддържане и експлоатация не се включват в цените на ВиК услугите, които ВиК операторът формира в обособената територия. Тези допълнителни разходи се поемат от потребителите на ВиК услугите, които се предоставят чрез изградения обект, като ВиК операторите образуват отделни цени</a:t>
            </a:r>
            <a:r>
              <a:rPr lang="ru-RU" dirty="0" smtClean="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6928236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99911" y="922787"/>
            <a:ext cx="10408357" cy="5805391"/>
          </a:xfrm>
        </p:spPr>
        <p:txBody>
          <a:bodyPr>
            <a:normAutofit fontScale="92500" lnSpcReduction="20000"/>
          </a:bodyPr>
          <a:lstStyle/>
          <a:p>
            <a:pPr algn="l"/>
            <a:r>
              <a:rPr lang="ru-RU" sz="2200" b="1" u="sng" dirty="0" smtClean="0">
                <a:solidFill>
                  <a:schemeClr val="accent1"/>
                </a:solidFill>
                <a:latin typeface="Calibri" panose="020F0502020204030204" pitchFamily="34" charset="0"/>
                <a:cs typeface="Calibri" panose="020F0502020204030204" pitchFamily="34" charset="0"/>
              </a:rPr>
              <a:t>Форми </a:t>
            </a:r>
            <a:r>
              <a:rPr lang="ru-RU" sz="2200" b="1" u="sng" dirty="0">
                <a:solidFill>
                  <a:schemeClr val="accent1"/>
                </a:solidFill>
                <a:latin typeface="Calibri" panose="020F0502020204030204" pitchFamily="34" charset="0"/>
                <a:cs typeface="Calibri" panose="020F0502020204030204" pitchFamily="34" charset="0"/>
              </a:rPr>
              <a:t>и механизми за взаимодействие с други институции </a:t>
            </a:r>
            <a:endParaRPr lang="ru-RU" sz="2200" b="1" u="sng" dirty="0" smtClean="0">
              <a:solidFill>
                <a:schemeClr val="accent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dirty="0">
                <a:solidFill>
                  <a:schemeClr val="tx1"/>
                </a:solidFill>
                <a:latin typeface="Calibri" panose="020F0502020204030204" pitchFamily="34" charset="0"/>
                <a:cs typeface="Calibri" panose="020F0502020204030204" pitchFamily="34" charset="0"/>
              </a:rPr>
              <a:t>Сътрудничеството между общините и другите контролни органи е добър механизъм за взаимно допълване усилията на институциите с компетенции за контрол по ЗВ. Общините могат да инициират съвместни тематични и/или сезонни проверки и или да изискват проверки от следните институции:</a:t>
            </a:r>
          </a:p>
          <a:p>
            <a:pPr algn="l"/>
            <a:r>
              <a:rPr lang="ru-RU" dirty="0">
                <a:solidFill>
                  <a:schemeClr val="tx1"/>
                </a:solidFill>
                <a:latin typeface="Calibri" panose="020F0502020204030204" pitchFamily="34" charset="0"/>
                <a:cs typeface="Calibri" panose="020F0502020204030204" pitchFamily="34" charset="0"/>
              </a:rPr>
              <a:t>•	БД – за осъществяване на контролна дейност за проследяване изпълнението на условията на издадените разрешителни. Тези инициативи могат да се реализират не само по отношение на контрол на издадени от общините разрешителни по ЗВ, но и по отношение издадени разрешителни от БД за водовземане и за ползване на воден обект в случаи, в които водовземането или ползването се отнасят до значими за общината въпроси, като например осигуряване на необходимите количества за питейно-битово водоснабдяване на населението; осигуряване на проводимостта на речните легла извън границите на населените места и др.</a:t>
            </a:r>
          </a:p>
          <a:p>
            <a:pPr algn="l"/>
            <a:r>
              <a:rPr lang="ru-RU" dirty="0">
                <a:solidFill>
                  <a:schemeClr val="tx1"/>
                </a:solidFill>
                <a:latin typeface="Calibri" panose="020F0502020204030204" pitchFamily="34" charset="0"/>
                <a:cs typeface="Calibri" panose="020F0502020204030204" pitchFamily="34" charset="0"/>
              </a:rPr>
              <a:t>•	РЗИ – за осъществяване на контрол по отношение на качеството на водите за къпане; качеството на питейните води; минералните води.</a:t>
            </a:r>
          </a:p>
          <a:p>
            <a:pPr algn="l"/>
            <a:r>
              <a:rPr lang="ru-RU" dirty="0">
                <a:solidFill>
                  <a:schemeClr val="tx1"/>
                </a:solidFill>
                <a:latin typeface="Calibri" panose="020F0502020204030204" pitchFamily="34" charset="0"/>
                <a:cs typeface="Calibri" panose="020F0502020204030204" pitchFamily="34" charset="0"/>
              </a:rPr>
              <a:t>•	РИОСВ – изпускане на отпадъчни води във водни обекти;</a:t>
            </a:r>
          </a:p>
          <a:p>
            <a:pPr algn="l"/>
            <a:r>
              <a:rPr lang="ru-RU" dirty="0">
                <a:solidFill>
                  <a:schemeClr val="tx1"/>
                </a:solidFill>
                <a:latin typeface="Calibri" panose="020F0502020204030204" pitchFamily="34" charset="0"/>
                <a:cs typeface="Calibri" panose="020F0502020204030204" pitchFamily="34" charset="0"/>
              </a:rPr>
              <a:t>•	ДАМТН – относно проверки на техническото състояние на язовири. </a:t>
            </a:r>
          </a:p>
          <a:p>
            <a:pPr marL="285750" indent="-285750" algn="l">
              <a:buFont typeface="Wingdings" panose="05000000000000000000" pitchFamily="2" charset="2"/>
              <a:buChar char="Ø"/>
            </a:pPr>
            <a:r>
              <a:rPr lang="ru-RU" dirty="0">
                <a:solidFill>
                  <a:schemeClr val="tx1"/>
                </a:solidFill>
                <a:latin typeface="Calibri" panose="020F0502020204030204" pitchFamily="34" charset="0"/>
                <a:cs typeface="Calibri" panose="020F0502020204030204" pitchFamily="34" charset="0"/>
              </a:rPr>
              <a:t>Целесъобразно е общините да организират регулярни срещи с посочените контролни органи, с които да уточняват възможностите и лицата за оперативен контакт при необходимост от бърза реакция и/или съвместна контролна дейност на институциите</a:t>
            </a:r>
            <a:r>
              <a:rPr lang="ru-RU"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 </a:t>
            </a:r>
            <a:r>
              <a:rPr lang="ru-RU" dirty="0">
                <a:solidFill>
                  <a:schemeClr val="tx1"/>
                </a:solidFill>
                <a:latin typeface="Calibri" panose="020F0502020204030204" pitchFamily="34" charset="0"/>
                <a:cs typeface="Calibri" panose="020F0502020204030204" pitchFamily="34" charset="0"/>
              </a:rPr>
              <a:t>Добра практика би била сключването на доброволни споразумения за сътрудничество при осъществяване на контролна дейност между общината и съответния регионален или централен контролен орган. Сигналите към контролните органи, в т.ч. и за съвместни проверки може да се разглеждат в хипотезата на инструмент или метод на въздействие от страна на общината върху останалите заинтересовани страни. </a:t>
            </a:r>
            <a:endParaRPr lang="ru-RU"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00106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99911" y="922787"/>
            <a:ext cx="10408357" cy="5805391"/>
          </a:xfrm>
        </p:spPr>
        <p:txBody>
          <a:bodyPr>
            <a:normAutofit lnSpcReduction="10000"/>
          </a:bodyPr>
          <a:lstStyle/>
          <a:p>
            <a:pPr algn="l"/>
            <a:r>
              <a:rPr lang="ru-RU" sz="2200" b="1" u="sng" dirty="0" smtClean="0">
                <a:solidFill>
                  <a:schemeClr val="accent1"/>
                </a:solidFill>
                <a:latin typeface="Calibri" panose="020F0502020204030204" pitchFamily="34" charset="0"/>
                <a:cs typeface="Calibri" panose="020F0502020204030204" pitchFamily="34" charset="0"/>
              </a:rPr>
              <a:t>Форми </a:t>
            </a:r>
            <a:r>
              <a:rPr lang="ru-RU" sz="2200" b="1" u="sng" dirty="0">
                <a:solidFill>
                  <a:schemeClr val="accent1"/>
                </a:solidFill>
                <a:latin typeface="Calibri" panose="020F0502020204030204" pitchFamily="34" charset="0"/>
                <a:cs typeface="Calibri" panose="020F0502020204030204" pitchFamily="34" charset="0"/>
              </a:rPr>
              <a:t>и механизми за взаимодействие с други институции </a:t>
            </a:r>
            <a:endParaRPr lang="ru-RU" sz="2200" b="1" u="sng" dirty="0" smtClean="0">
              <a:solidFill>
                <a:schemeClr val="accent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dirty="0">
                <a:solidFill>
                  <a:schemeClr val="tx1"/>
                </a:solidFill>
                <a:latin typeface="Calibri" panose="020F0502020204030204" pitchFamily="34" charset="0"/>
                <a:cs typeface="Calibri" panose="020F0502020204030204" pitchFamily="34" charset="0"/>
              </a:rPr>
              <a:t>Във връзка с оцъществяване на целите във ВиК сектора и подобряване на качеството на водоснабдителните и канализационни услуги е създаден и „Български ВиК холдинг“. Холдингът е държавно еднолично акционерно холдингово дружество. Той се явява принципал на всички дружества с държавно участие и с предмет на дейност водоснабдяване и канализация. Създаването на Дружеството датира в Търговски регистър от 05.05.2020 г.</a:t>
            </a:r>
          </a:p>
          <a:p>
            <a:pPr marL="285750" indent="-285750" algn="l">
              <a:buFont typeface="Wingdings" panose="05000000000000000000" pitchFamily="2" charset="2"/>
              <a:buChar char="Ø"/>
            </a:pPr>
            <a:r>
              <a:rPr lang="ru-RU" dirty="0">
                <a:solidFill>
                  <a:schemeClr val="tx1"/>
                </a:solidFill>
                <a:latin typeface="Calibri" panose="020F0502020204030204" pitchFamily="34" charset="0"/>
                <a:cs typeface="Calibri" panose="020F0502020204030204" pitchFamily="34" charset="0"/>
              </a:rPr>
              <a:t>Основната цел на ВиК холдинга е дългосрочно осигуряване на устойчив модел за финансиране на отрасъл ВиК и свързаните с това стратегически цели, за гарантиране на качествени ВиК услуги при осигуряване на приемлива цена на предоставяната от ВиК операторите обществени услуги на потребителите.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Дружеството </a:t>
            </a:r>
            <a:r>
              <a:rPr lang="ru-RU" dirty="0">
                <a:solidFill>
                  <a:schemeClr val="tx1"/>
                </a:solidFill>
                <a:latin typeface="Calibri" panose="020F0502020204030204" pitchFamily="34" charset="0"/>
                <a:cs typeface="Calibri" panose="020F0502020204030204" pitchFamily="34" charset="0"/>
              </a:rPr>
              <a:t>е учредено въз основа и в изпълнение на Разпореждане №1 на Министерски съвет от 22 януари 2020 година. Създаването на холдинговото дружество е в съответствие и с разпоредбата на чл. 5 от Закона за публичните предприятия.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dirty="0" smtClean="0">
                <a:solidFill>
                  <a:schemeClr val="tx1"/>
                </a:solidFill>
                <a:latin typeface="Calibri" panose="020F0502020204030204" pitchFamily="34" charset="0"/>
                <a:cs typeface="Calibri" panose="020F0502020204030204" pitchFamily="34" charset="0"/>
              </a:rPr>
              <a:t>Очакваните </a:t>
            </a:r>
            <a:r>
              <a:rPr lang="ru-RU" dirty="0">
                <a:solidFill>
                  <a:schemeClr val="tx1"/>
                </a:solidFill>
                <a:latin typeface="Calibri" panose="020F0502020204030204" pitchFamily="34" charset="0"/>
                <a:cs typeface="Calibri" panose="020F0502020204030204" pitchFamily="34" charset="0"/>
              </a:rPr>
              <a:t>резултати от дейностите на Дружеството са постигането на по-ефективен централизиран контрол над ВиК операторите с държавно участие в капитала; създаване на прозрачен и работещ механизъм за своевременно и бързо осигуряване на нужния ресурс, необходим за дружествата ВиК оператори за повишаване на тяхната ефективност, стабилност и устойчивост; ефективност и устойчивост на ВиК системите и съоръженията, така че в дългосрочен план търговските дружества ВиК оператори да се самоиздържат и да започнат да постигат възвръщаемост на направените инвестиции.</a:t>
            </a:r>
          </a:p>
        </p:txBody>
      </p:sp>
    </p:spTree>
    <p:extLst>
      <p:ext uri="{BB962C8B-B14F-4D97-AF65-F5344CB8AC3E}">
        <p14:creationId xmlns:p14="http://schemas.microsoft.com/office/powerpoint/2010/main" val="29101130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85000" lnSpcReduction="10000"/>
          </a:bodyPr>
          <a:lstStyle/>
          <a:p>
            <a:pPr algn="l"/>
            <a:endParaRPr lang="ru-RU" sz="2200" b="1" u="sng" dirty="0" smtClean="0">
              <a:solidFill>
                <a:schemeClr val="accent1"/>
              </a:solidFill>
              <a:latin typeface="Calibri" panose="020F0502020204030204" pitchFamily="34" charset="0"/>
              <a:cs typeface="Calibri" panose="020F0502020204030204" pitchFamily="34" charset="0"/>
            </a:endParaRPr>
          </a:p>
          <a:p>
            <a:pPr algn="l"/>
            <a:r>
              <a:rPr lang="ru-RU" sz="2200" b="1" u="sng" dirty="0" smtClean="0">
                <a:solidFill>
                  <a:schemeClr val="accent1"/>
                </a:solidFill>
                <a:latin typeface="Calibri" panose="020F0502020204030204" pitchFamily="34" charset="0"/>
                <a:cs typeface="Calibri" panose="020F0502020204030204" pitchFamily="34" charset="0"/>
              </a:rPr>
              <a:t>Цени </a:t>
            </a:r>
            <a:r>
              <a:rPr lang="ru-RU" sz="2200" b="1" u="sng" dirty="0">
                <a:solidFill>
                  <a:schemeClr val="accent1"/>
                </a:solidFill>
                <a:latin typeface="Calibri" panose="020F0502020204030204" pitchFamily="34" charset="0"/>
                <a:cs typeface="Calibri" panose="020F0502020204030204" pitchFamily="34" charset="0"/>
              </a:rPr>
              <a:t>и регулация на ВиК услугите</a:t>
            </a:r>
          </a:p>
          <a:p>
            <a:pPr algn="l"/>
            <a:r>
              <a:rPr lang="ru-RU" sz="1900" b="1" u="sng" dirty="0">
                <a:solidFill>
                  <a:schemeClr val="tx1"/>
                </a:solidFill>
                <a:latin typeface="Calibri" panose="020F0502020204030204" pitchFamily="34" charset="0"/>
                <a:cs typeface="Calibri" panose="020F0502020204030204" pitchFamily="34" charset="0"/>
              </a:rPr>
              <a:t>Начин на образуване на тарифите за услугите доставяне на вода, отвеждане </a:t>
            </a:r>
            <a:r>
              <a:rPr lang="ru-RU" sz="1900" b="1" u="sng" dirty="0" smtClean="0">
                <a:solidFill>
                  <a:schemeClr val="tx1"/>
                </a:solidFill>
                <a:latin typeface="Calibri" panose="020F0502020204030204" pitchFamily="34" charset="0"/>
                <a:cs typeface="Calibri" panose="020F0502020204030204" pitchFamily="34" charset="0"/>
              </a:rPr>
              <a:t>на отпадъчни </a:t>
            </a:r>
            <a:r>
              <a:rPr lang="ru-RU" sz="1900" b="1" u="sng" dirty="0">
                <a:solidFill>
                  <a:schemeClr val="tx1"/>
                </a:solidFill>
                <a:latin typeface="Calibri" panose="020F0502020204030204" pitchFamily="34" charset="0"/>
                <a:cs typeface="Calibri" panose="020F0502020204030204" pitchFamily="34" charset="0"/>
              </a:rPr>
              <a:t>води, пречистване на отпадъчни води и присъединяване на потребители към водоснабдителна и към канализационна мрежа</a:t>
            </a:r>
          </a:p>
          <a:p>
            <a:pPr marL="285750" indent="-285750" algn="l">
              <a:buFont typeface="Wingdings" panose="05000000000000000000" pitchFamily="2" charset="2"/>
              <a:buChar char="Ø"/>
            </a:pPr>
            <a:r>
              <a:rPr lang="ru-RU" dirty="0">
                <a:solidFill>
                  <a:schemeClr val="tx1"/>
                </a:solidFill>
                <a:latin typeface="Calibri" panose="020F0502020204030204" pitchFamily="34" charset="0"/>
                <a:cs typeface="Calibri" panose="020F0502020204030204" pitchFamily="34" charset="0"/>
              </a:rPr>
              <a:t>Цените на ВиК услугите, предоставяни от съответния ВиК оператор, се регулират от Комисията за енергийно и водно регулиране с цел създаване на условия за получаването на необходимите приходи за експлоатация, поддържане и развитие на системите и за достигане и поддържане на показателите за качество, определени по реда на Наредбата за регулиране на качеството на водоснабдителните и канализационните услуги. </a:t>
            </a:r>
            <a:endParaRPr lang="ru-RU"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Ø"/>
            </a:pPr>
            <a:r>
              <a:rPr lang="ru-RU" sz="2100" b="1" u="sng" dirty="0" smtClean="0">
                <a:solidFill>
                  <a:schemeClr val="tx1"/>
                </a:solidFill>
                <a:latin typeface="Calibri" panose="020F0502020204030204" pitchFamily="34" charset="0"/>
                <a:cs typeface="Calibri" panose="020F0502020204030204" pitchFamily="34" charset="0"/>
              </a:rPr>
              <a:t>С </a:t>
            </a:r>
            <a:r>
              <a:rPr lang="ru-RU" sz="2100" b="1" u="sng" dirty="0">
                <a:solidFill>
                  <a:schemeClr val="tx1"/>
                </a:solidFill>
                <a:latin typeface="Calibri" panose="020F0502020204030204" pitchFamily="34" charset="0"/>
                <a:cs typeface="Calibri" panose="020F0502020204030204" pitchFamily="34" charset="0"/>
              </a:rPr>
              <a:t>наредбата се уреждат:</a:t>
            </a:r>
          </a:p>
          <a:p>
            <a:pPr algn="l"/>
            <a:r>
              <a:rPr lang="ru-RU" dirty="0">
                <a:solidFill>
                  <a:schemeClr val="tx1"/>
                </a:solidFill>
                <a:latin typeface="Calibri" panose="020F0502020204030204" pitchFamily="34" charset="0"/>
                <a:cs typeface="Calibri" panose="020F0502020204030204" pitchFamily="34" charset="0"/>
              </a:rPr>
              <a:t>1. показателите за качество на водоснабдителните и канализационните (В и К) услуги във връзка с чл. 9, ал. 2 от Закона за регулиране на водоснабдителните и канализационните услуги (ЗРВКУ);</a:t>
            </a:r>
          </a:p>
          <a:p>
            <a:pPr algn="l"/>
            <a:r>
              <a:rPr lang="ru-RU" dirty="0">
                <a:solidFill>
                  <a:schemeClr val="tx1"/>
                </a:solidFill>
                <a:latin typeface="Calibri" panose="020F0502020204030204" pitchFamily="34" charset="0"/>
                <a:cs typeface="Calibri" panose="020F0502020204030204" pitchFamily="34" charset="0"/>
              </a:rPr>
              <a:t>2. дългосрочните нива на показателите за качество на В и К услугите;</a:t>
            </a:r>
          </a:p>
          <a:p>
            <a:pPr algn="l"/>
            <a:r>
              <a:rPr lang="ru-RU" dirty="0">
                <a:solidFill>
                  <a:schemeClr val="tx1"/>
                </a:solidFill>
                <a:latin typeface="Calibri" panose="020F0502020204030204" pitchFamily="34" charset="0"/>
                <a:cs typeface="Calibri" panose="020F0502020204030204" pitchFamily="34" charset="0"/>
              </a:rPr>
              <a:t>3. условията и редът за формиране на годишни целеви нива на показателите за качество</a:t>
            </a:r>
          </a:p>
          <a:p>
            <a:pPr algn="l"/>
            <a:r>
              <a:rPr lang="ru-RU" dirty="0">
                <a:solidFill>
                  <a:schemeClr val="tx1"/>
                </a:solidFill>
                <a:latin typeface="Calibri" panose="020F0502020204030204" pitchFamily="34" charset="0"/>
                <a:cs typeface="Calibri" panose="020F0502020204030204" pitchFamily="34" charset="0"/>
              </a:rPr>
              <a:t>на В и К услугите за всеки В и К оператор съобразно специфичните обстоятелства по дейността му;</a:t>
            </a:r>
          </a:p>
          <a:p>
            <a:pPr algn="l"/>
            <a:r>
              <a:rPr lang="ru-RU" dirty="0">
                <a:solidFill>
                  <a:schemeClr val="tx1"/>
                </a:solidFill>
                <a:latin typeface="Calibri" panose="020F0502020204030204" pitchFamily="34" charset="0"/>
                <a:cs typeface="Calibri" panose="020F0502020204030204" pitchFamily="34" charset="0"/>
              </a:rPr>
              <a:t>4. съдържанието на бизнес плановете на В и К операторите;</a:t>
            </a:r>
          </a:p>
          <a:p>
            <a:pPr algn="l"/>
            <a:r>
              <a:rPr lang="ru-RU" dirty="0">
                <a:solidFill>
                  <a:schemeClr val="tx1"/>
                </a:solidFill>
                <a:latin typeface="Calibri" panose="020F0502020204030204" pitchFamily="34" charset="0"/>
                <a:cs typeface="Calibri" panose="020F0502020204030204" pitchFamily="34" charset="0"/>
              </a:rPr>
              <a:t>5. редът за контрол на изпълнението на бизнес плановете и начинът на отчитане на изпълнението на годишните целеви нива на показателите за качество;</a:t>
            </a:r>
          </a:p>
          <a:p>
            <a:pPr algn="l"/>
            <a:r>
              <a:rPr lang="ru-RU" dirty="0">
                <a:solidFill>
                  <a:schemeClr val="tx1"/>
                </a:solidFill>
                <a:latin typeface="Calibri" panose="020F0502020204030204" pitchFamily="34" charset="0"/>
                <a:cs typeface="Calibri" panose="020F0502020204030204" pitchFamily="34" charset="0"/>
              </a:rPr>
              <a:t>6. редът за предоставяне на публична информация за изпълнение на задълженията на В и К операторите по тази наредба;</a:t>
            </a:r>
          </a:p>
          <a:p>
            <a:pPr algn="l"/>
            <a:r>
              <a:rPr lang="ru-RU" dirty="0">
                <a:solidFill>
                  <a:schemeClr val="tx1"/>
                </a:solidFill>
                <a:latin typeface="Calibri" panose="020F0502020204030204" pitchFamily="34" charset="0"/>
                <a:cs typeface="Calibri" panose="020F0502020204030204" pitchFamily="34" charset="0"/>
              </a:rPr>
              <a:t>7. редът за одобряване на общи условия на договорите за предоставяне на В и К услуги</a:t>
            </a:r>
            <a:r>
              <a:rPr lang="ru-RU" dirty="0" smtClean="0">
                <a:solidFill>
                  <a:schemeClr val="tx1"/>
                </a:solidFill>
                <a:latin typeface="Calibri" panose="020F0502020204030204" pitchFamily="34" charset="0"/>
                <a:cs typeface="Calibri" panose="020F0502020204030204" pitchFamily="34" charset="0"/>
              </a:rPr>
              <a:t>.</a:t>
            </a:r>
            <a:endParaRPr lang="ru-RU"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5928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70000" lnSpcReduction="20000"/>
          </a:bodyPr>
          <a:lstStyle/>
          <a:p>
            <a:pPr algn="l"/>
            <a:endParaRPr lang="ru-RU" sz="2200" b="1" u="sng" dirty="0" smtClean="0">
              <a:solidFill>
                <a:schemeClr val="accent1"/>
              </a:solidFill>
              <a:latin typeface="Calibri" panose="020F0502020204030204" pitchFamily="34" charset="0"/>
              <a:cs typeface="Calibri" panose="020F0502020204030204" pitchFamily="34" charset="0"/>
            </a:endParaRPr>
          </a:p>
          <a:p>
            <a:pPr algn="l"/>
            <a:r>
              <a:rPr lang="ru-RU" sz="2200" b="1" u="sng" dirty="0" smtClean="0">
                <a:solidFill>
                  <a:schemeClr val="accent1"/>
                </a:solidFill>
                <a:latin typeface="Calibri" panose="020F0502020204030204" pitchFamily="34" charset="0"/>
                <a:cs typeface="Calibri" panose="020F0502020204030204" pitchFamily="34" charset="0"/>
              </a:rPr>
              <a:t>Цени </a:t>
            </a:r>
            <a:r>
              <a:rPr lang="ru-RU" sz="2200" b="1" u="sng" dirty="0">
                <a:solidFill>
                  <a:schemeClr val="accent1"/>
                </a:solidFill>
                <a:latin typeface="Calibri" panose="020F0502020204030204" pitchFamily="34" charset="0"/>
                <a:cs typeface="Calibri" panose="020F0502020204030204" pitchFamily="34" charset="0"/>
              </a:rPr>
              <a:t>и регулация на ВиК услугите</a:t>
            </a:r>
          </a:p>
          <a:p>
            <a:pPr algn="l"/>
            <a:r>
              <a:rPr lang="ru-RU" sz="1900" b="1" u="sng" dirty="0" smtClean="0">
                <a:solidFill>
                  <a:schemeClr val="tx1"/>
                </a:solidFill>
                <a:latin typeface="Calibri" panose="020F0502020204030204" pitchFamily="34" charset="0"/>
                <a:cs typeface="Calibri" panose="020F0502020204030204" pitchFamily="34" charset="0"/>
              </a:rPr>
              <a:t>Начин на образуване на тарифите за услугите доставяне на вода, отвеждане на отпадъчни води, пречистване на отпадъчни води и присъединяване на потребители към водоснабдителна и към канализационна мрежа</a:t>
            </a:r>
          </a:p>
          <a:p>
            <a:pPr algn="l"/>
            <a:r>
              <a:rPr lang="ru-RU" dirty="0">
                <a:solidFill>
                  <a:schemeClr val="tx1"/>
                </a:solidFill>
                <a:latin typeface="Calibri" panose="020F0502020204030204" pitchFamily="34" charset="0"/>
                <a:cs typeface="Calibri" panose="020F0502020204030204" pitchFamily="34" charset="0"/>
              </a:rPr>
              <a:t>В Наредбата са определени 15 групи показатели, в т.ч. </a:t>
            </a:r>
          </a:p>
          <a:p>
            <a:pPr algn="l"/>
            <a:r>
              <a:rPr lang="ru-RU" dirty="0">
                <a:solidFill>
                  <a:schemeClr val="tx1"/>
                </a:solidFill>
                <a:latin typeface="Calibri" panose="020F0502020204030204" pitchFamily="34" charset="0"/>
                <a:cs typeface="Calibri" panose="020F0502020204030204" pitchFamily="34" charset="0"/>
              </a:rPr>
              <a:t>1. ниво на покритие с водоснабдителни услуги;</a:t>
            </a:r>
          </a:p>
          <a:p>
            <a:pPr algn="l"/>
            <a:r>
              <a:rPr lang="ru-RU" dirty="0">
                <a:solidFill>
                  <a:schemeClr val="tx1"/>
                </a:solidFill>
                <a:latin typeface="Calibri" panose="020F0502020204030204" pitchFamily="34" charset="0"/>
                <a:cs typeface="Calibri" panose="020F0502020204030204" pitchFamily="34" charset="0"/>
              </a:rPr>
              <a:t>2. качество на питейната вода;</a:t>
            </a:r>
          </a:p>
          <a:p>
            <a:pPr algn="l"/>
            <a:r>
              <a:rPr lang="ru-RU" dirty="0">
                <a:solidFill>
                  <a:schemeClr val="tx1"/>
                </a:solidFill>
                <a:latin typeface="Calibri" panose="020F0502020204030204" pitchFamily="34" charset="0"/>
                <a:cs typeface="Calibri" panose="020F0502020204030204" pitchFamily="34" charset="0"/>
              </a:rPr>
              <a:t>3. непрекъснатост на водоснабдяването (непрекъснатост на водоподаването и времетраене на прекъсванията);</a:t>
            </a:r>
          </a:p>
          <a:p>
            <a:pPr algn="l"/>
            <a:r>
              <a:rPr lang="ru-RU" dirty="0">
                <a:solidFill>
                  <a:schemeClr val="tx1"/>
                </a:solidFill>
                <a:latin typeface="Calibri" panose="020F0502020204030204" pitchFamily="34" charset="0"/>
                <a:cs typeface="Calibri" panose="020F0502020204030204" pitchFamily="34" charset="0"/>
              </a:rPr>
              <a:t>4. общи загуби на вода във водоснабдителните системи и срокове за тяхното намаляване; </a:t>
            </a:r>
          </a:p>
          <a:p>
            <a:pPr algn="l"/>
            <a:r>
              <a:rPr lang="ru-RU" dirty="0">
                <a:solidFill>
                  <a:schemeClr val="tx1"/>
                </a:solidFill>
                <a:latin typeface="Calibri" panose="020F0502020204030204" pitchFamily="34" charset="0"/>
                <a:cs typeface="Calibri" panose="020F0502020204030204" pitchFamily="34" charset="0"/>
              </a:rPr>
              <a:t>5. аварии на водоснабдителната система;</a:t>
            </a:r>
          </a:p>
          <a:p>
            <a:pPr algn="l"/>
            <a:r>
              <a:rPr lang="ru-RU" dirty="0">
                <a:solidFill>
                  <a:schemeClr val="tx1"/>
                </a:solidFill>
                <a:latin typeface="Calibri" panose="020F0502020204030204" pitchFamily="34" charset="0"/>
                <a:cs typeface="Calibri" panose="020F0502020204030204" pitchFamily="34" charset="0"/>
              </a:rPr>
              <a:t>6. налягане във водоснабдителната система;</a:t>
            </a:r>
          </a:p>
          <a:p>
            <a:pPr algn="l"/>
            <a:r>
              <a:rPr lang="ru-RU" dirty="0">
                <a:solidFill>
                  <a:schemeClr val="tx1"/>
                </a:solidFill>
                <a:latin typeface="Calibri" panose="020F0502020204030204" pitchFamily="34" charset="0"/>
                <a:cs typeface="Calibri" panose="020F0502020204030204" pitchFamily="34" charset="0"/>
              </a:rPr>
              <a:t>7. ниво на покритие с канализационни услуги;</a:t>
            </a:r>
          </a:p>
          <a:p>
            <a:pPr algn="l"/>
            <a:r>
              <a:rPr lang="ru-RU" dirty="0">
                <a:solidFill>
                  <a:schemeClr val="tx1"/>
                </a:solidFill>
                <a:latin typeface="Calibri" panose="020F0502020204030204" pitchFamily="34" charset="0"/>
                <a:cs typeface="Calibri" panose="020F0502020204030204" pitchFamily="34" charset="0"/>
              </a:rPr>
              <a:t>8. качество на суровите отпадъчни води и на пречистените отпадъчни води;</a:t>
            </a:r>
          </a:p>
          <a:p>
            <a:pPr algn="l"/>
            <a:r>
              <a:rPr lang="ru-RU" dirty="0">
                <a:solidFill>
                  <a:schemeClr val="tx1"/>
                </a:solidFill>
                <a:latin typeface="Calibri" panose="020F0502020204030204" pitchFamily="34" charset="0"/>
                <a:cs typeface="Calibri" panose="020F0502020204030204" pitchFamily="34" charset="0"/>
              </a:rPr>
              <a:t>9. аварии на канализационната система;</a:t>
            </a:r>
          </a:p>
          <a:p>
            <a:pPr algn="l"/>
            <a:r>
              <a:rPr lang="ru-RU" dirty="0">
                <a:solidFill>
                  <a:schemeClr val="tx1"/>
                </a:solidFill>
                <a:latin typeface="Calibri" panose="020F0502020204030204" pitchFamily="34" charset="0"/>
                <a:cs typeface="Calibri" panose="020F0502020204030204" pitchFamily="34" charset="0"/>
              </a:rPr>
              <a:t>10. наводнения в имоти на трети лица, причинени от канализацията;</a:t>
            </a:r>
          </a:p>
          <a:p>
            <a:pPr algn="l"/>
            <a:r>
              <a:rPr lang="ru-RU" dirty="0">
                <a:solidFill>
                  <a:schemeClr val="tx1"/>
                </a:solidFill>
                <a:latin typeface="Calibri" panose="020F0502020204030204" pitchFamily="34" charset="0"/>
                <a:cs typeface="Calibri" panose="020F0502020204030204" pitchFamily="34" charset="0"/>
              </a:rPr>
              <a:t>11. експлоатационни показатели за ефективност;</a:t>
            </a:r>
          </a:p>
          <a:p>
            <a:pPr algn="l"/>
            <a:r>
              <a:rPr lang="ru-RU" dirty="0">
                <a:solidFill>
                  <a:schemeClr val="tx1"/>
                </a:solidFill>
                <a:latin typeface="Calibri" panose="020F0502020204030204" pitchFamily="34" charset="0"/>
                <a:cs typeface="Calibri" panose="020F0502020204030204" pitchFamily="34" charset="0"/>
              </a:rPr>
              <a:t>12. финансови показатели за ефективност;</a:t>
            </a:r>
          </a:p>
          <a:p>
            <a:pPr algn="l"/>
            <a:r>
              <a:rPr lang="ru-RU" dirty="0">
                <a:solidFill>
                  <a:schemeClr val="tx1"/>
                </a:solidFill>
                <a:latin typeface="Calibri" panose="020F0502020204030204" pitchFamily="34" charset="0"/>
                <a:cs typeface="Calibri" panose="020F0502020204030204" pitchFamily="34" charset="0"/>
              </a:rPr>
              <a:t>13. срок за отговор на писмени жалби на потребителите;</a:t>
            </a:r>
          </a:p>
          <a:p>
            <a:pPr algn="l"/>
            <a:r>
              <a:rPr lang="ru-RU" dirty="0">
                <a:solidFill>
                  <a:schemeClr val="tx1"/>
                </a:solidFill>
                <a:latin typeface="Calibri" panose="020F0502020204030204" pitchFamily="34" charset="0"/>
                <a:cs typeface="Calibri" panose="020F0502020204030204" pitchFamily="34" charset="0"/>
              </a:rPr>
              <a:t>14. срок за присъединяване на нови потребители към В и К системите;</a:t>
            </a:r>
          </a:p>
          <a:p>
            <a:pPr algn="l"/>
            <a:r>
              <a:rPr lang="ru-RU" dirty="0">
                <a:solidFill>
                  <a:schemeClr val="tx1"/>
                </a:solidFill>
                <a:latin typeface="Calibri" panose="020F0502020204030204" pitchFamily="34" charset="0"/>
                <a:cs typeface="Calibri" panose="020F0502020204030204" pitchFamily="34" charset="0"/>
              </a:rPr>
              <a:t>15. численост на персонала спрямо броя на обслужваните потребители;</a:t>
            </a:r>
          </a:p>
        </p:txBody>
      </p:sp>
    </p:spTree>
    <p:extLst>
      <p:ext uri="{BB962C8B-B14F-4D97-AF65-F5344CB8AC3E}">
        <p14:creationId xmlns:p14="http://schemas.microsoft.com/office/powerpoint/2010/main" val="14366770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22489" y="1083734"/>
            <a:ext cx="10329333" cy="5576710"/>
          </a:xfrm>
        </p:spPr>
        <p:txBody>
          <a:bodyPr>
            <a:normAutofit fontScale="32500" lnSpcReduction="20000"/>
          </a:bodyPr>
          <a:lstStyle/>
          <a:p>
            <a:pPr algn="l"/>
            <a:endParaRPr lang="ru-RU" sz="2200" b="1" u="sng" dirty="0" smtClean="0">
              <a:solidFill>
                <a:schemeClr val="accent1"/>
              </a:solidFill>
              <a:latin typeface="Calibri" panose="020F0502020204030204" pitchFamily="34" charset="0"/>
              <a:cs typeface="Calibri" panose="020F0502020204030204" pitchFamily="34" charset="0"/>
            </a:endParaRPr>
          </a:p>
          <a:p>
            <a:pPr algn="l"/>
            <a:r>
              <a:rPr lang="ru-RU" sz="4500" b="1" u="sng" dirty="0" smtClean="0">
                <a:solidFill>
                  <a:schemeClr val="accent1"/>
                </a:solidFill>
                <a:latin typeface="Calibri" panose="020F0502020204030204" pitchFamily="34" charset="0"/>
                <a:cs typeface="Calibri" panose="020F0502020204030204" pitchFamily="34" charset="0"/>
              </a:rPr>
              <a:t>Цени </a:t>
            </a:r>
            <a:r>
              <a:rPr lang="ru-RU" sz="4500" b="1" u="sng" dirty="0">
                <a:solidFill>
                  <a:schemeClr val="accent1"/>
                </a:solidFill>
                <a:latin typeface="Calibri" panose="020F0502020204030204" pitchFamily="34" charset="0"/>
                <a:cs typeface="Calibri" panose="020F0502020204030204" pitchFamily="34" charset="0"/>
              </a:rPr>
              <a:t>и регулация на ВиК услугите</a:t>
            </a:r>
          </a:p>
          <a:p>
            <a:pPr algn="l"/>
            <a:r>
              <a:rPr lang="ru-RU" sz="4500" b="1" u="sng" dirty="0" smtClean="0">
                <a:solidFill>
                  <a:schemeClr val="tx1"/>
                </a:solidFill>
                <a:latin typeface="Calibri" panose="020F0502020204030204" pitchFamily="34" charset="0"/>
                <a:cs typeface="Calibri" panose="020F0502020204030204" pitchFamily="34" charset="0"/>
              </a:rPr>
              <a:t>Начин на образуване на тарифите за услугите доставяне на вода, отвеждане на отпадъчни води, пречистване на отпадъчни води и присъединяване на потребители към водоснабдителна и към канализационна мрежа</a:t>
            </a:r>
          </a:p>
          <a:p>
            <a:pPr marL="342900" indent="-342900" algn="l">
              <a:buFont typeface="Wingdings" panose="05000000000000000000" pitchFamily="2" charset="2"/>
              <a:buChar char="Ø"/>
            </a:pPr>
            <a:r>
              <a:rPr lang="ru-RU" sz="4600" dirty="0">
                <a:solidFill>
                  <a:schemeClr val="tx1"/>
                </a:solidFill>
                <a:latin typeface="Calibri" panose="020F0502020204030204" pitchFamily="34" charset="0"/>
                <a:cs typeface="Calibri" panose="020F0502020204030204" pitchFamily="34" charset="0"/>
              </a:rPr>
              <a:t>Регулирането на В и К услугите се осъществява от Комисията за енергийно и водно регулиране, която се създава по реда на Закона за енергетиката, наричана по-нататък "комисията". Структурата и правомощията на комисията се определят с този закон и със Закона за енергетиката. Комисията регулира цените и качеството на В и К услугите, извършвани от В и К операторите, включително и от предприятията по чл. 2, ал. 3 (Други предприятия, които извършват услуги по доставяне, отвеждане и пречистване на питейни и отпадъчни води, осъществяват тези дейности съгласно изискванията на този закон), независимо от формите на собственост и управление на В и К системите.</a:t>
            </a:r>
          </a:p>
          <a:p>
            <a:pPr marL="342900" indent="-342900" algn="l">
              <a:buFont typeface="Wingdings" panose="05000000000000000000" pitchFamily="2" charset="2"/>
              <a:buChar char="Ø"/>
            </a:pPr>
            <a:r>
              <a:rPr lang="ru-RU" sz="4600" dirty="0">
                <a:solidFill>
                  <a:schemeClr val="tx1"/>
                </a:solidFill>
                <a:latin typeface="Calibri" panose="020F0502020204030204" pitchFamily="34" charset="0"/>
                <a:cs typeface="Calibri" panose="020F0502020204030204" pitchFamily="34" charset="0"/>
              </a:rPr>
              <a:t>При осъществяване на дейността си комисията се ръководи от принципи като един от тях е осигуряване на условия за предоставяне на всеобщ достъп и социална поносимост на В и К услугите.</a:t>
            </a:r>
          </a:p>
          <a:p>
            <a:pPr marL="342900" indent="-342900" algn="l">
              <a:buFont typeface="Wingdings" panose="05000000000000000000" pitchFamily="2" charset="2"/>
              <a:buChar char="Ø"/>
            </a:pPr>
            <a:r>
              <a:rPr lang="ru-RU" sz="4600" dirty="0">
                <a:solidFill>
                  <a:schemeClr val="tx1"/>
                </a:solidFill>
                <a:latin typeface="Calibri" panose="020F0502020204030204" pitchFamily="34" charset="0"/>
                <a:cs typeface="Calibri" panose="020F0502020204030204" pitchFamily="34" charset="0"/>
              </a:rPr>
              <a:t>Съгласно ЗРВКУ (Закон за регулиране на водоснабдителните и канализационните услуги) социална поносимост на цената на Ви К услугите е налице в случаите, когато тяхната стойност, определена на база минимално месечно потребление на вода за питейно-битови нужди от 2,8 куб. м на едно лице, не надхвърля 2,5 на сто от средния месечен доход на домакинство в съответния регион.</a:t>
            </a:r>
          </a:p>
          <a:p>
            <a:pPr marL="342900" indent="-342900" algn="l">
              <a:buFont typeface="Wingdings" panose="05000000000000000000" pitchFamily="2" charset="2"/>
              <a:buChar char="Ø"/>
            </a:pPr>
            <a:r>
              <a:rPr lang="ru-RU" sz="4600" dirty="0">
                <a:solidFill>
                  <a:schemeClr val="tx1"/>
                </a:solidFill>
                <a:latin typeface="Calibri" panose="020F0502020204030204" pitchFamily="34" charset="0"/>
                <a:cs typeface="Calibri" panose="020F0502020204030204" pitchFamily="34" charset="0"/>
              </a:rPr>
              <a:t>В тема 1 в частта „Тарифи“ са разгледани подробно формирането на цените чрез ценообразуващите елементи. Разгледани са основните методи на ценово регулиране по отношение на </a:t>
            </a:r>
            <a:r>
              <a:rPr lang="ru-RU" sz="4600" dirty="0" smtClean="0">
                <a:solidFill>
                  <a:schemeClr val="tx1"/>
                </a:solidFill>
                <a:latin typeface="Calibri" panose="020F0502020204030204" pitchFamily="34" charset="0"/>
                <a:cs typeface="Calibri" panose="020F0502020204030204" pitchFamily="34" charset="0"/>
              </a:rPr>
              <a:t>цените</a:t>
            </a:r>
            <a:r>
              <a:rPr lang="ru-RU" sz="4600" dirty="0">
                <a:solidFill>
                  <a:schemeClr val="tx1"/>
                </a:solidFill>
                <a:latin typeface="Calibri" panose="020F0502020204030204" pitchFamily="34" charset="0"/>
                <a:cs typeface="Calibri" panose="020F0502020204030204" pitchFamily="34" charset="0"/>
              </a:rPr>
              <a:t>;</a:t>
            </a:r>
            <a:endParaRPr lang="ru-RU" sz="46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ru-RU" sz="4600" dirty="0" smtClean="0">
                <a:solidFill>
                  <a:schemeClr val="tx1"/>
                </a:solidFill>
                <a:latin typeface="Calibri" panose="020F0502020204030204" pitchFamily="34" charset="0"/>
                <a:cs typeface="Calibri" panose="020F0502020204030204" pitchFamily="34" charset="0"/>
              </a:rPr>
              <a:t>Всяка </a:t>
            </a:r>
            <a:r>
              <a:rPr lang="ru-RU" sz="4600" dirty="0">
                <a:solidFill>
                  <a:schemeClr val="tx1"/>
                </a:solidFill>
                <a:latin typeface="Calibri" panose="020F0502020204030204" pitchFamily="34" charset="0"/>
                <a:cs typeface="Calibri" panose="020F0502020204030204" pitchFamily="34" charset="0"/>
              </a:rPr>
              <a:t>искана промяна на цената на водата за питейно-битови цели е свързана със заявление от ВиК оператора до Комисията за енергийно и водно регулиране, съпроводено от набор документи и може да бъде въведена едва след утвърждаване от Комисията на новите цени</a:t>
            </a:r>
            <a:r>
              <a:rPr lang="ru-RU" sz="46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Ø"/>
            </a:pPr>
            <a:r>
              <a:rPr lang="ru-RU" sz="4600" dirty="0" smtClean="0">
                <a:solidFill>
                  <a:schemeClr val="tx1"/>
                </a:solidFill>
                <a:latin typeface="Calibri" panose="020F0502020204030204" pitchFamily="34" charset="0"/>
                <a:cs typeface="Calibri" panose="020F0502020204030204" pitchFamily="34" charset="0"/>
              </a:rPr>
              <a:t>В </a:t>
            </a:r>
            <a:r>
              <a:rPr lang="ru-RU" sz="4600" dirty="0">
                <a:solidFill>
                  <a:schemeClr val="tx1"/>
                </a:solidFill>
                <a:latin typeface="Calibri" panose="020F0502020204030204" pitchFamily="34" charset="0"/>
                <a:cs typeface="Calibri" panose="020F0502020204030204" pitchFamily="34" charset="0"/>
              </a:rPr>
              <a:t>процедурата за утвърждаване, определяне и изменение/актуализация на тарифите има възможности на общините за влияят на процеса като бъде публикувана покана за обществено обсъждане от интернет страницата на КЕВР да вземат участие във вземането на решение.</a:t>
            </a:r>
          </a:p>
        </p:txBody>
      </p:sp>
    </p:spTree>
    <p:extLst>
      <p:ext uri="{BB962C8B-B14F-4D97-AF65-F5344CB8AC3E}">
        <p14:creationId xmlns:p14="http://schemas.microsoft.com/office/powerpoint/2010/main" val="36097963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598311" y="922787"/>
            <a:ext cx="10814758" cy="5531556"/>
          </a:xfrm>
        </p:spPr>
        <p:txBody>
          <a:bodyPr>
            <a:normAutofit fontScale="92500" lnSpcReduction="10000"/>
          </a:bodyPr>
          <a:lstStyle/>
          <a:p>
            <a:pPr algn="l"/>
            <a:r>
              <a:rPr lang="ru-RU" sz="3400" b="1" u="sng" dirty="0" smtClean="0">
                <a:solidFill>
                  <a:schemeClr val="accent1"/>
                </a:solidFill>
                <a:latin typeface="Calibri" panose="020F0502020204030204" pitchFamily="34" charset="0"/>
                <a:cs typeface="Calibri" panose="020F0502020204030204" pitchFamily="34" charset="0"/>
              </a:rPr>
              <a:t> </a:t>
            </a:r>
            <a:r>
              <a:rPr lang="ru-RU" sz="2400" b="1" u="sng" dirty="0" smtClean="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собствениците и оператора </a:t>
            </a:r>
          </a:p>
          <a:p>
            <a:pPr algn="l"/>
            <a:r>
              <a:rPr lang="ru-RU" sz="2400" b="1" dirty="0" smtClean="0">
                <a:solidFill>
                  <a:schemeClr val="tx1"/>
                </a:solidFill>
                <a:latin typeface="Calibri" panose="020F0502020204030204" pitchFamily="34" charset="0"/>
                <a:cs typeface="Calibri" panose="020F0502020204030204" pitchFamily="34" charset="0"/>
              </a:rPr>
              <a:t>Общински контролни правомощия върху различните видове водните обекти, разположени на територията на общината</a:t>
            </a: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В ЗВ е обособен специален раздел „Контрол върху водите, водните обекти, водностопанските системи и съоръжения“, който контрол следва да се провежда по отношение на спазване на нормативните изисквания, условията и изискванията по издадените разрешителни, изпълнението на програмите от мерки, включени в плановете за управление на речните басейни, планове и програми, имащи отношение към опазване на водите и околната среда (чл. 185, ал.1 от ЗВ).</a:t>
            </a: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Контролът се осъществява по реда на Закона за водите, наредбите по чл. 135, т. </a:t>
            </a:r>
            <a:r>
              <a:rPr lang="ru-RU" sz="2300" dirty="0">
                <a:solidFill>
                  <a:schemeClr val="tx1"/>
                </a:solidFill>
                <a:latin typeface="Calibri" panose="020F0502020204030204" pitchFamily="34" charset="0"/>
                <a:cs typeface="Calibri" panose="020F0502020204030204" pitchFamily="34" charset="0"/>
              </a:rPr>
              <a:t>1а, 2 и 13 и Закона за опазване на околната среда. </a:t>
            </a:r>
            <a:endParaRPr lang="ru-RU" sz="2300" dirty="0" smtClean="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ЗВ </a:t>
            </a:r>
            <a:r>
              <a:rPr lang="ru-RU" sz="2300" dirty="0">
                <a:solidFill>
                  <a:schemeClr val="tx1"/>
                </a:solidFill>
                <a:latin typeface="Calibri" panose="020F0502020204030204" pitchFamily="34" charset="0"/>
                <a:cs typeface="Calibri" panose="020F0502020204030204" pitchFamily="34" charset="0"/>
              </a:rPr>
              <a:t>е предвидил и специални текстове, уреждащи контролните правомощия на кметовете на общини за следните специфични случаи (чл.191, ал.1), по-конкретно осъществяване на </a:t>
            </a:r>
            <a:r>
              <a:rPr lang="ru-RU" sz="2300" dirty="0" smtClean="0">
                <a:solidFill>
                  <a:schemeClr val="tx1"/>
                </a:solidFill>
                <a:latin typeface="Calibri" panose="020F0502020204030204" pitchFamily="34" charset="0"/>
                <a:cs typeface="Calibri" panose="020F0502020204030204" pitchFamily="34" charset="0"/>
              </a:rPr>
              <a:t>контрол</a:t>
            </a:r>
            <a:endParaRPr lang="ru-RU" sz="23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75868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625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Методи </a:t>
            </a:r>
            <a:r>
              <a:rPr lang="ru-RU" sz="29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2900" b="1" u="sng" dirty="0" smtClean="0">
                <a:solidFill>
                  <a:schemeClr val="accent1"/>
                </a:solidFill>
                <a:latin typeface="Calibri" panose="020F0502020204030204" pitchFamily="34" charset="0"/>
                <a:cs typeface="Calibri" panose="020F0502020204030204" pitchFamily="34" charset="0"/>
              </a:rPr>
              <a:t>собствениците </a:t>
            </a:r>
            <a:r>
              <a:rPr lang="ru-RU" sz="2900" b="1" u="sng" dirty="0">
                <a:solidFill>
                  <a:schemeClr val="accent1"/>
                </a:solidFill>
                <a:latin typeface="Calibri" panose="020F0502020204030204" pitchFamily="34" charset="0"/>
                <a:cs typeface="Calibri" panose="020F0502020204030204" pitchFamily="34" charset="0"/>
              </a:rPr>
              <a:t>и оператора </a:t>
            </a:r>
          </a:p>
          <a:p>
            <a:pPr algn="l"/>
            <a:r>
              <a:rPr lang="ru-RU" sz="2600" b="1" u="sng" dirty="0">
                <a:solidFill>
                  <a:schemeClr val="tx1"/>
                </a:solidFill>
                <a:latin typeface="Calibri" panose="020F0502020204030204" pitchFamily="34" charset="0"/>
                <a:cs typeface="Calibri" panose="020F0502020204030204" pitchFamily="34" charset="0"/>
              </a:rPr>
              <a:t>Общински контролни правомощия върху различните видове водните обекти, разположени на територията на </a:t>
            </a:r>
            <a:r>
              <a:rPr lang="ru-RU" sz="2600" b="1" u="sng" dirty="0" smtClean="0">
                <a:solidFill>
                  <a:schemeClr val="tx1"/>
                </a:solidFill>
                <a:latin typeface="Calibri" panose="020F0502020204030204" pitchFamily="34" charset="0"/>
                <a:cs typeface="Calibri" panose="020F0502020204030204" pitchFamily="34" charset="0"/>
              </a:rPr>
              <a:t>общината</a:t>
            </a:r>
            <a:endParaRPr lang="ru-RU" sz="2200" b="1" u="sng" dirty="0" smtClean="0">
              <a:solidFill>
                <a:schemeClr val="accent1"/>
              </a:solidFill>
              <a:latin typeface="Calibri" panose="020F0502020204030204" pitchFamily="34" charset="0"/>
              <a:cs typeface="Calibri" panose="020F0502020204030204" pitchFamily="34" charset="0"/>
            </a:endParaRPr>
          </a:p>
          <a:p>
            <a:pPr algn="l"/>
            <a:r>
              <a:rPr lang="ru-RU" sz="2600" b="1" u="sng" dirty="0" smtClean="0">
                <a:solidFill>
                  <a:schemeClr val="accent1"/>
                </a:solidFill>
                <a:latin typeface="Calibri" panose="020F0502020204030204" pitchFamily="34" charset="0"/>
                <a:cs typeface="Calibri" panose="020F0502020204030204" pitchFamily="34" charset="0"/>
              </a:rPr>
              <a:t>Кметът </a:t>
            </a:r>
            <a:r>
              <a:rPr lang="ru-RU" sz="2600" b="1" u="sng" dirty="0">
                <a:solidFill>
                  <a:schemeClr val="accent1"/>
                </a:solidFill>
                <a:latin typeface="Calibri" panose="020F0502020204030204" pitchFamily="34" charset="0"/>
                <a:cs typeface="Calibri" panose="020F0502020204030204" pitchFamily="34" charset="0"/>
              </a:rPr>
              <a:t>на общината контролира:</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изграждането, поддържането и правилната експлоатация на канализационните мрежи и съоръженията за пречистване на битови отпадъчни води;</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изграждането, поддържането и експлоатацията на водностопанските системи- публична общинска собственост по чл. 19, т. 4 от ЗВ, а именно - водностопанските системи и съоръжения на територията на общината с изключение на тези, които са включени в имуществото на търговски дружества различни от ВиК операторите с държавно и/или общинско участие в капитала или на сдружения за напояване и които се изграждат със средства или с кредити на търговските дружества или на сдруженията за напояване</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изграждането и регистрацията на кладенците за индивидуално водовземане от подземните води на територията на общината;</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поддържането и спазването на забраните и ограниченията в границите на санитарно-охранителните зони на минералните води, публична общинска собственост.</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земите от пояс І на санитарно-охранителните зони на водовземните съоръжения и съоръженията за водоснабдяване на населените места в общината, с изключение на тези по чл. 15 и чл. 24, т. 11 от ЗВ</a:t>
            </a:r>
            <a:r>
              <a:rPr lang="ru-RU" sz="2600" dirty="0" smtClean="0">
                <a:solidFill>
                  <a:schemeClr val="tx1"/>
                </a:solidFill>
                <a:latin typeface="Calibri" panose="020F0502020204030204" pitchFamily="34" charset="0"/>
                <a:cs typeface="Calibri" panose="020F0502020204030204" pitchFamily="34" charset="0"/>
              </a:rPr>
              <a:t>.</a:t>
            </a:r>
            <a:endParaRPr lang="ru-RU" sz="2200" b="1" u="sng" dirty="0">
              <a:solidFill>
                <a:schemeClr val="accent1"/>
              </a:solidFill>
              <a:latin typeface="Calibri" panose="020F0502020204030204" pitchFamily="34" charset="0"/>
              <a:cs typeface="Calibri" panose="020F0502020204030204" pitchFamily="34" charset="0"/>
            </a:endParaRPr>
          </a:p>
          <a:p>
            <a:pPr algn="l"/>
            <a:r>
              <a:rPr lang="ru-RU" sz="2600" dirty="0">
                <a:solidFill>
                  <a:schemeClr val="tx1"/>
                </a:solidFill>
                <a:latin typeface="Calibri" panose="020F0502020204030204" pitchFamily="34" charset="0"/>
                <a:cs typeface="Calibri" panose="020F0502020204030204" pitchFamily="34" charset="0"/>
              </a:rPr>
              <a:t>Публична общинска собственост, ако не са публична държавна собственост, са и недвижимите имоти и изградените върху тях язовири и съоръжения към тях, чиито собственици са се отказали от правото си на собственост по реда на чл. 100 от Закона за собствеността.Изпълнението на дейностите посочени по-горе се контролират от областните управители.</a:t>
            </a:r>
          </a:p>
          <a:p>
            <a:pPr algn="l"/>
            <a:r>
              <a:rPr lang="ru-RU" sz="2600" dirty="0">
                <a:solidFill>
                  <a:schemeClr val="tx1"/>
                </a:solidFill>
                <a:latin typeface="Calibri" panose="020F0502020204030204" pitchFamily="34" charset="0"/>
                <a:cs typeface="Calibri" panose="020F0502020204030204" pitchFamily="34" charset="0"/>
              </a:rPr>
              <a:t>Областните управители контролират техническото състояние на хидротехническите съоръжения - държавна собственост, на територията на съответната област</a:t>
            </a:r>
          </a:p>
        </p:txBody>
      </p:sp>
    </p:spTree>
    <p:extLst>
      <p:ext uri="{BB962C8B-B14F-4D97-AF65-F5344CB8AC3E}">
        <p14:creationId xmlns:p14="http://schemas.microsoft.com/office/powerpoint/2010/main" val="3840575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8952088" cy="5508977"/>
          </a:xfrm>
        </p:spPr>
        <p:txBody>
          <a:bodyPr>
            <a:normAutofit/>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ru-RU" sz="2300" dirty="0">
                <a:solidFill>
                  <a:schemeClr val="tx1"/>
                </a:solidFill>
                <a:latin typeface="Calibri" panose="020F0502020204030204" pitchFamily="34" charset="0"/>
                <a:cs typeface="Calibri" panose="020F0502020204030204" pitchFamily="34" charset="0"/>
              </a:rPr>
              <a:t>Министерският съвет определя държавната политика за отрасъла водоснабдяване и канализация (ВиК) като част от водостопанската политика на страната и Националната стратегия за управление и развитие на водния сектор в Република България. </a:t>
            </a:r>
            <a:r>
              <a:rPr lang="ru-RU" sz="2300" b="1" u="sng" dirty="0">
                <a:solidFill>
                  <a:schemeClr val="accent1"/>
                </a:solidFill>
                <a:latin typeface="Calibri" panose="020F0502020204030204" pitchFamily="34" charset="0"/>
                <a:cs typeface="Calibri" panose="020F0502020204030204" pitchFamily="34" charset="0"/>
              </a:rPr>
              <a:t>Стратегията</a:t>
            </a:r>
            <a:r>
              <a:rPr lang="ru-RU" sz="2300" dirty="0">
                <a:solidFill>
                  <a:schemeClr val="tx1"/>
                </a:solidFill>
                <a:latin typeface="Calibri" panose="020F0502020204030204" pitchFamily="34" charset="0"/>
                <a:cs typeface="Calibri" panose="020F0502020204030204" pitchFamily="34" charset="0"/>
              </a:rPr>
              <a:t> е разработена от МОСВ в сътрудничество с всички заинтересовани страни и е одобрена от Народното събрание през 2012 г. и е със срок на развитие </a:t>
            </a:r>
            <a:r>
              <a:rPr lang="ru-RU" sz="2300" b="1" u="sng" dirty="0">
                <a:solidFill>
                  <a:schemeClr val="accent1"/>
                </a:solidFill>
                <a:latin typeface="Calibri" panose="020F0502020204030204" pitchFamily="34" charset="0"/>
                <a:cs typeface="Calibri" panose="020F0502020204030204" pitchFamily="34" charset="0"/>
              </a:rPr>
              <a:t>до 2037 година</a:t>
            </a:r>
            <a:r>
              <a:rPr lang="ru-RU" sz="2300" dirty="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Ø"/>
            </a:pPr>
            <a:r>
              <a:rPr lang="ru-RU" sz="2300" b="1" u="sng" dirty="0">
                <a:solidFill>
                  <a:schemeClr val="accent1"/>
                </a:solidFill>
                <a:latin typeface="Calibri" panose="020F0502020204030204" pitchFamily="34" charset="0"/>
                <a:cs typeface="Calibri" panose="020F0502020204030204" pitchFamily="34" charset="0"/>
              </a:rPr>
              <a:t>Основната стратегическа цел на документа е устойчиво ползване на водните ресурси, осигуряващо в оптимална степен сегашните и бъдещите нужди на населението и икономиката на страната, както и на водните екосистеми. Стратегията дава посоката за реформите в сектора, посоката на развитието на законодателството и приоритетите за публично финансиране.</a:t>
            </a:r>
          </a:p>
        </p:txBody>
      </p:sp>
    </p:spTree>
    <p:extLst>
      <p:ext uri="{BB962C8B-B14F-4D97-AF65-F5344CB8AC3E}">
        <p14:creationId xmlns:p14="http://schemas.microsoft.com/office/powerpoint/2010/main" val="39207192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625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Методи </a:t>
            </a:r>
            <a:r>
              <a:rPr lang="ru-RU" sz="29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2900" b="1" u="sng" dirty="0" smtClean="0">
                <a:solidFill>
                  <a:schemeClr val="accent1"/>
                </a:solidFill>
                <a:latin typeface="Calibri" panose="020F0502020204030204" pitchFamily="34" charset="0"/>
                <a:cs typeface="Calibri" panose="020F0502020204030204" pitchFamily="34" charset="0"/>
              </a:rPr>
              <a:t>собствениците </a:t>
            </a:r>
            <a:r>
              <a:rPr lang="ru-RU" sz="2900" b="1" u="sng" dirty="0">
                <a:solidFill>
                  <a:schemeClr val="accent1"/>
                </a:solidFill>
                <a:latin typeface="Calibri" panose="020F0502020204030204" pitchFamily="34" charset="0"/>
                <a:cs typeface="Calibri" panose="020F0502020204030204" pitchFamily="34" charset="0"/>
              </a:rPr>
              <a:t>и оператора </a:t>
            </a:r>
          </a:p>
          <a:p>
            <a:pPr algn="l"/>
            <a:r>
              <a:rPr lang="ru-RU" sz="2600" b="1" u="sng" dirty="0">
                <a:solidFill>
                  <a:schemeClr val="tx1"/>
                </a:solidFill>
                <a:latin typeface="Calibri" panose="020F0502020204030204" pitchFamily="34" charset="0"/>
                <a:cs typeface="Calibri" panose="020F0502020204030204" pitchFamily="34" charset="0"/>
              </a:rPr>
              <a:t>Общински контролни правомощия върху различните видове водните обекти, разположени на територията на </a:t>
            </a:r>
            <a:r>
              <a:rPr lang="ru-RU" sz="2600" b="1" u="sng" dirty="0" smtClean="0">
                <a:solidFill>
                  <a:schemeClr val="tx1"/>
                </a:solidFill>
                <a:latin typeface="Calibri" panose="020F0502020204030204" pitchFamily="34" charset="0"/>
                <a:cs typeface="Calibri" panose="020F0502020204030204" pitchFamily="34" charset="0"/>
              </a:rPr>
              <a:t>общината</a:t>
            </a:r>
            <a:endParaRPr lang="ru-RU" sz="2200" b="1" u="sng" dirty="0" smtClean="0">
              <a:solidFill>
                <a:schemeClr val="accent1"/>
              </a:solidFill>
              <a:latin typeface="Calibri" panose="020F0502020204030204" pitchFamily="34" charset="0"/>
              <a:cs typeface="Calibri" panose="020F0502020204030204" pitchFamily="34" charset="0"/>
            </a:endParaRPr>
          </a:p>
          <a:p>
            <a:pPr algn="l"/>
            <a:r>
              <a:rPr lang="ru-RU" sz="2600" b="1" u="sng" dirty="0" smtClean="0">
                <a:solidFill>
                  <a:schemeClr val="accent1"/>
                </a:solidFill>
                <a:latin typeface="Calibri" panose="020F0502020204030204" pitchFamily="34" charset="0"/>
                <a:cs typeface="Calibri" panose="020F0502020204030204" pitchFamily="34" charset="0"/>
              </a:rPr>
              <a:t>Кметът </a:t>
            </a:r>
            <a:r>
              <a:rPr lang="ru-RU" sz="2600" b="1" u="sng" dirty="0">
                <a:solidFill>
                  <a:schemeClr val="accent1"/>
                </a:solidFill>
                <a:latin typeface="Calibri" panose="020F0502020204030204" pitchFamily="34" charset="0"/>
                <a:cs typeface="Calibri" panose="020F0502020204030204" pitchFamily="34" charset="0"/>
              </a:rPr>
              <a:t>на общината контролира:</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Кладенци за задоволяване на собствените потребности на гражданите:</a:t>
            </a:r>
          </a:p>
          <a:p>
            <a:pPr algn="l"/>
            <a:r>
              <a:rPr lang="ru-RU" sz="2600" dirty="0">
                <a:solidFill>
                  <a:schemeClr val="tx1"/>
                </a:solidFill>
                <a:latin typeface="Calibri" panose="020F0502020204030204" pitchFamily="34" charset="0"/>
                <a:cs typeface="Calibri" panose="020F0502020204030204" pitchFamily="34" charset="0"/>
              </a:rPr>
              <a:t>Допълнителни разпоредби на ЗВ, § 1, т.71. "собствени потребности на гражданите" са потребностите от вода за домакински цели, както и за водопой на животни и за поливане в границите на собствения имот, с изключение на потребностите от вода за извършването на стопанска дейност и упражняване професия или занаят</a:t>
            </a:r>
            <a:r>
              <a:rPr lang="ru-RU" sz="2600" dirty="0" smtClean="0">
                <a:solidFill>
                  <a:schemeClr val="tx1"/>
                </a:solidFill>
                <a:latin typeface="Calibri" panose="020F0502020204030204" pitchFamily="34" charset="0"/>
                <a:cs typeface="Calibri" panose="020F0502020204030204" pitchFamily="34" charset="0"/>
              </a:rPr>
              <a:t>.</a:t>
            </a:r>
          </a:p>
          <a:p>
            <a:pPr algn="l"/>
            <a:r>
              <a:rPr lang="ru-RU" sz="2600" dirty="0" smtClean="0">
                <a:solidFill>
                  <a:schemeClr val="tx1"/>
                </a:solidFill>
                <a:latin typeface="Calibri" panose="020F0502020204030204" pitchFamily="34" charset="0"/>
                <a:cs typeface="Calibri" panose="020F0502020204030204" pitchFamily="34" charset="0"/>
              </a:rPr>
              <a:t> </a:t>
            </a:r>
            <a:r>
              <a:rPr lang="ru-RU" sz="2600" dirty="0">
                <a:solidFill>
                  <a:schemeClr val="tx1"/>
                </a:solidFill>
                <a:latin typeface="Calibri" panose="020F0502020204030204" pitchFamily="34" charset="0"/>
                <a:cs typeface="Calibri" panose="020F0502020204030204" pitchFamily="34" charset="0"/>
              </a:rPr>
              <a:t>Кладенецът се регистрира, като:</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1.	се уведоми басейнова дирекция (БД) за намерението за изграждане на кладенец и дълбочината му, за да може БД да уведоми собственика ако при предвидената дълбочина ще се навлезе и в друго водно тяло;</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2.	след изграждането, кладенецът се регистрира в БД.</a:t>
            </a:r>
          </a:p>
          <a:p>
            <a:pPr algn="l"/>
            <a:r>
              <a:rPr lang="ru-RU" sz="2600" dirty="0">
                <a:solidFill>
                  <a:schemeClr val="tx1"/>
                </a:solidFill>
                <a:latin typeface="Calibri" panose="020F0502020204030204" pitchFamily="34" charset="0"/>
                <a:cs typeface="Calibri" panose="020F0502020204030204" pitchFamily="34" charset="0"/>
              </a:rPr>
              <a:t>Кметът на община, чрез кметовете на населени места, следва да разяснява на населението защо трябва да се регистрират кладенците:</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Законът за водите разрешава водовземане от подземни води за задоволяване на собствени потребности на гражданите в рамките на определените в плановете за управление на речните басейни и обявени в интернет страниците на басейновите дирекции максимални водни обеми за землището на всяко населено място, които не могат да бъдат по-големи от 50 на сто от разполагаемите ресурси на първото от повърхността подземно водно тяло. </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Останалите 50% от разполагаемите ресурси се разпределят, чрез издаване на разрешителни по реда на Закона за водите за питейно-битово водоснабдяване, селскостопански, промишлени и други цели.</a:t>
            </a:r>
          </a:p>
        </p:txBody>
      </p:sp>
    </p:spTree>
    <p:extLst>
      <p:ext uri="{BB962C8B-B14F-4D97-AF65-F5344CB8AC3E}">
        <p14:creationId xmlns:p14="http://schemas.microsoft.com/office/powerpoint/2010/main" val="40257159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47500" lnSpcReduction="20000"/>
          </a:bodyPr>
          <a:lstStyle/>
          <a:p>
            <a:pPr algn="l"/>
            <a:endParaRPr lang="ru-RU" sz="4200" b="1" u="sng" dirty="0" smtClean="0">
              <a:solidFill>
                <a:schemeClr val="accent1"/>
              </a:solidFill>
              <a:latin typeface="Calibri" panose="020F0502020204030204" pitchFamily="34" charset="0"/>
              <a:cs typeface="Calibri" panose="020F0502020204030204" pitchFamily="34" charset="0"/>
            </a:endParaRPr>
          </a:p>
          <a:p>
            <a:pPr algn="l"/>
            <a:r>
              <a:rPr lang="ru-RU" sz="4200" b="1" u="sng" dirty="0" smtClean="0">
                <a:solidFill>
                  <a:schemeClr val="accent1"/>
                </a:solidFill>
                <a:latin typeface="Calibri" panose="020F0502020204030204" pitchFamily="34" charset="0"/>
                <a:cs typeface="Calibri" panose="020F0502020204030204" pitchFamily="34" charset="0"/>
              </a:rPr>
              <a:t>Методи </a:t>
            </a:r>
            <a:r>
              <a:rPr lang="ru-RU" sz="42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4200" b="1" u="sng" dirty="0" smtClean="0">
                <a:solidFill>
                  <a:schemeClr val="accent1"/>
                </a:solidFill>
                <a:latin typeface="Calibri" panose="020F0502020204030204" pitchFamily="34" charset="0"/>
                <a:cs typeface="Calibri" panose="020F0502020204030204" pitchFamily="34" charset="0"/>
              </a:rPr>
              <a:t>собствениците </a:t>
            </a:r>
            <a:r>
              <a:rPr lang="ru-RU" sz="4200" b="1" u="sng" dirty="0">
                <a:solidFill>
                  <a:schemeClr val="accent1"/>
                </a:solidFill>
                <a:latin typeface="Calibri" panose="020F0502020204030204" pitchFamily="34" charset="0"/>
                <a:cs typeface="Calibri" panose="020F0502020204030204" pitchFamily="34" charset="0"/>
              </a:rPr>
              <a:t>и оператора </a:t>
            </a:r>
          </a:p>
          <a:p>
            <a:pPr algn="l"/>
            <a:r>
              <a:rPr lang="ru-RU" sz="3800" b="1" u="sng" dirty="0">
                <a:solidFill>
                  <a:schemeClr val="tx1"/>
                </a:solidFill>
                <a:latin typeface="Calibri" panose="020F0502020204030204" pitchFamily="34" charset="0"/>
                <a:cs typeface="Calibri" panose="020F0502020204030204" pitchFamily="34" charset="0"/>
              </a:rPr>
              <a:t>Общински контролни правомощия върху различните видове водните обекти, разположени на територията на </a:t>
            </a:r>
            <a:r>
              <a:rPr lang="ru-RU" sz="3800" b="1" u="sng" dirty="0" smtClean="0">
                <a:solidFill>
                  <a:schemeClr val="tx1"/>
                </a:solidFill>
                <a:latin typeface="Calibri" panose="020F0502020204030204" pitchFamily="34" charset="0"/>
                <a:cs typeface="Calibri" panose="020F0502020204030204" pitchFamily="34" charset="0"/>
              </a:rPr>
              <a:t>общината</a:t>
            </a:r>
            <a:endParaRPr lang="ru-RU" sz="3800" b="1" u="sng" dirty="0" smtClean="0">
              <a:solidFill>
                <a:schemeClr val="accent1"/>
              </a:solidFill>
              <a:latin typeface="Calibri" panose="020F0502020204030204" pitchFamily="34" charset="0"/>
              <a:cs typeface="Calibri" panose="020F0502020204030204" pitchFamily="34" charset="0"/>
            </a:endParaRPr>
          </a:p>
          <a:p>
            <a:pPr algn="l"/>
            <a:r>
              <a:rPr lang="ru-RU" sz="3300" b="1" u="sng" dirty="0" smtClean="0">
                <a:solidFill>
                  <a:schemeClr val="accent1"/>
                </a:solidFill>
                <a:latin typeface="Calibri" panose="020F0502020204030204" pitchFamily="34" charset="0"/>
                <a:cs typeface="Calibri" panose="020F0502020204030204" pitchFamily="34" charset="0"/>
              </a:rPr>
              <a:t>Кметът </a:t>
            </a:r>
            <a:r>
              <a:rPr lang="ru-RU" sz="3300" b="1" u="sng" dirty="0">
                <a:solidFill>
                  <a:schemeClr val="accent1"/>
                </a:solidFill>
                <a:latin typeface="Calibri" panose="020F0502020204030204" pitchFamily="34" charset="0"/>
                <a:cs typeface="Calibri" panose="020F0502020204030204" pitchFamily="34" charset="0"/>
              </a:rPr>
              <a:t>на общината контролира:</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Към обектите на контрол от страна на кмета следва да се добавят и новите му функции, уредени с изменението на §. 133 от ПЗР на Закона за водите относно предоставените на общините за управление за 25 години находища на минерални води по Приложение 2 към ЗВ.</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Тези правомощия се уреждат в ал. 9., т.2 на §. 133 от ПЗР, (правомощия на кмета) чрез създадените през 2018 година нови букви, където кметът на общината:</a:t>
            </a:r>
          </a:p>
          <a:p>
            <a:pPr algn="l"/>
            <a:r>
              <a:rPr lang="ru-RU" sz="2600" dirty="0">
                <a:solidFill>
                  <a:schemeClr val="tx1"/>
                </a:solidFill>
                <a:latin typeface="Calibri" panose="020F0502020204030204" pitchFamily="34" charset="0"/>
                <a:cs typeface="Calibri" panose="020F0502020204030204" pitchFamily="34" charset="0"/>
              </a:rPr>
              <a:t>а) стопанисва и поддържа в изправност съоръженията в съответствие с изискванията на наредбата по чл. 135, ал. 1, т. 2;</a:t>
            </a:r>
          </a:p>
          <a:p>
            <a:pPr algn="l"/>
            <a:r>
              <a:rPr lang="ru-RU" sz="2600" dirty="0">
                <a:solidFill>
                  <a:schemeClr val="tx1"/>
                </a:solidFill>
                <a:latin typeface="Calibri" panose="020F0502020204030204" pitchFamily="34" charset="0"/>
                <a:cs typeface="Calibri" panose="020F0502020204030204" pitchFamily="34" charset="0"/>
              </a:rPr>
              <a:t>б) осигурява ползването на минералната вода, без да нарушава обществените интереси </a:t>
            </a:r>
            <a:r>
              <a:rPr lang="ru-RU" sz="2600" dirty="0" smtClean="0">
                <a:solidFill>
                  <a:schemeClr val="tx1"/>
                </a:solidFill>
                <a:latin typeface="Calibri" panose="020F0502020204030204" pitchFamily="34" charset="0"/>
                <a:cs typeface="Calibri" panose="020F0502020204030204" pitchFamily="34" charset="0"/>
              </a:rPr>
              <a:t>и в </a:t>
            </a:r>
            <a:r>
              <a:rPr lang="ru-RU" sz="2600" dirty="0">
                <a:solidFill>
                  <a:schemeClr val="tx1"/>
                </a:solidFill>
                <a:latin typeface="Calibri" panose="020F0502020204030204" pitchFamily="34" charset="0"/>
                <a:cs typeface="Calibri" panose="020F0502020204030204" pitchFamily="34" charset="0"/>
              </a:rPr>
              <a:t>интерес на населението;</a:t>
            </a:r>
          </a:p>
          <a:p>
            <a:pPr algn="l"/>
            <a:r>
              <a:rPr lang="ru-RU" sz="2600" dirty="0">
                <a:solidFill>
                  <a:schemeClr val="tx1"/>
                </a:solidFill>
                <a:latin typeface="Calibri" panose="020F0502020204030204" pitchFamily="34" charset="0"/>
                <a:cs typeface="Calibri" panose="020F0502020204030204" pitchFamily="34" charset="0"/>
              </a:rPr>
              <a:t>в) издава разрешителните за водовземане по чл. 52, ал. 1, т. 3, буква "а" от ЗВ;</a:t>
            </a:r>
          </a:p>
          <a:p>
            <a:pPr algn="l"/>
            <a:r>
              <a:rPr lang="ru-RU" sz="2600" dirty="0">
                <a:solidFill>
                  <a:schemeClr val="tx1"/>
                </a:solidFill>
                <a:latin typeface="Calibri" panose="020F0502020204030204" pitchFamily="34" charset="0"/>
                <a:cs typeface="Calibri" panose="020F0502020204030204" pitchFamily="34" charset="0"/>
              </a:rPr>
              <a:t>г) изменя, продължава, преиздава, прекратява или отнема разрешителни, издадени преди предоставяне на находището на минерална вода за управление и ползване от общината;</a:t>
            </a:r>
          </a:p>
          <a:p>
            <a:pPr algn="l"/>
            <a:r>
              <a:rPr lang="ru-RU" sz="2600" dirty="0">
                <a:solidFill>
                  <a:schemeClr val="tx1"/>
                </a:solidFill>
                <a:latin typeface="Calibri" panose="020F0502020204030204" pitchFamily="34" charset="0"/>
                <a:cs typeface="Calibri" panose="020F0502020204030204" pitchFamily="34" charset="0"/>
              </a:rPr>
              <a:t>д) </a:t>
            </a:r>
            <a:r>
              <a:rPr lang="ru-RU" sz="2600" dirty="0" smtClean="0">
                <a:solidFill>
                  <a:schemeClr val="tx1"/>
                </a:solidFill>
                <a:latin typeface="Calibri" panose="020F0502020204030204" pitchFamily="34" charset="0"/>
                <a:cs typeface="Calibri" panose="020F0502020204030204" pitchFamily="34" charset="0"/>
              </a:rPr>
              <a:t>контролира:изпълнението </a:t>
            </a:r>
            <a:r>
              <a:rPr lang="ru-RU" sz="2600" dirty="0">
                <a:solidFill>
                  <a:schemeClr val="tx1"/>
                </a:solidFill>
                <a:latin typeface="Calibri" panose="020F0502020204030204" pitchFamily="34" charset="0"/>
                <a:cs typeface="Calibri" panose="020F0502020204030204" pitchFamily="34" charset="0"/>
              </a:rPr>
              <a:t>на параметрите и условията в издадените разрешителни за водовземане от находището или участъка от находище на минерална вода</a:t>
            </a:r>
            <a:r>
              <a:rPr lang="ru-RU" sz="2600" dirty="0" smtClean="0">
                <a:solidFill>
                  <a:schemeClr val="tx1"/>
                </a:solidFill>
                <a:latin typeface="Calibri" panose="020F0502020204030204" pitchFamily="34" charset="0"/>
                <a:cs typeface="Calibri" panose="020F0502020204030204" pitchFamily="34" charset="0"/>
              </a:rPr>
              <a:t>; </a:t>
            </a:r>
            <a:r>
              <a:rPr lang="ru-RU" sz="2600" dirty="0">
                <a:solidFill>
                  <a:schemeClr val="tx1"/>
                </a:solidFill>
                <a:latin typeface="Calibri" panose="020F0502020204030204" pitchFamily="34" charset="0"/>
                <a:cs typeface="Calibri" panose="020F0502020204030204" pitchFamily="34" charset="0"/>
              </a:rPr>
              <a:t>поддържането и спазването на забраните в поясите и зоните за опазване на находището или участъка от находище на минерална вода;</a:t>
            </a:r>
          </a:p>
          <a:p>
            <a:pPr algn="l"/>
            <a:r>
              <a:rPr lang="ru-RU" sz="2600" dirty="0">
                <a:solidFill>
                  <a:schemeClr val="tx1"/>
                </a:solidFill>
                <a:latin typeface="Calibri" panose="020F0502020204030204" pitchFamily="34" charset="0"/>
                <a:cs typeface="Calibri" panose="020F0502020204030204" pitchFamily="34" charset="0"/>
              </a:rPr>
              <a:t>е) събира таксите за водовземане от минерални води;</a:t>
            </a:r>
          </a:p>
          <a:p>
            <a:pPr algn="l"/>
            <a:r>
              <a:rPr lang="ru-RU" sz="2600" dirty="0">
                <a:solidFill>
                  <a:schemeClr val="tx1"/>
                </a:solidFill>
                <a:latin typeface="Calibri" panose="020F0502020204030204" pitchFamily="34" charset="0"/>
                <a:cs typeface="Calibri" panose="020F0502020204030204" pitchFamily="34" charset="0"/>
              </a:rPr>
              <a:t>ж) разходва събраните такси за водовземане от минерални води от находищата или участъците по ал. 1 за целите по ал. 15, т. 2; изпраща копия на издадените административни актове по букви "в" и "г" и констативните протоколи за изпълнения контрол по буква "д" в Министерството на околната среда и водите и ги публикува на интернет страницата на съответната община;</a:t>
            </a:r>
          </a:p>
          <a:p>
            <a:pPr algn="l"/>
            <a:r>
              <a:rPr lang="ru-RU" sz="2600" dirty="0">
                <a:solidFill>
                  <a:schemeClr val="tx1"/>
                </a:solidFill>
                <a:latin typeface="Calibri" panose="020F0502020204030204" pitchFamily="34" charset="0"/>
                <a:cs typeface="Calibri" panose="020F0502020204030204" pitchFamily="34" charset="0"/>
              </a:rPr>
              <a:t>и) ежегодно до 31 март </a:t>
            </a:r>
            <a:r>
              <a:rPr lang="ru-RU" sz="2600" dirty="0" smtClean="0">
                <a:solidFill>
                  <a:schemeClr val="tx1"/>
                </a:solidFill>
                <a:latin typeface="Calibri" panose="020F0502020204030204" pitchFamily="34" charset="0"/>
                <a:cs typeface="Calibri" panose="020F0502020204030204" pitchFamily="34" charset="0"/>
              </a:rPr>
              <a:t>представя отчет на министъра </a:t>
            </a:r>
            <a:r>
              <a:rPr lang="ru-RU" sz="2600" dirty="0">
                <a:solidFill>
                  <a:schemeClr val="tx1"/>
                </a:solidFill>
                <a:latin typeface="Calibri" panose="020F0502020204030204" pitchFamily="34" charset="0"/>
                <a:cs typeface="Calibri" panose="020F0502020204030204" pitchFamily="34" charset="0"/>
              </a:rPr>
              <a:t>на околната среда и водите</a:t>
            </a:r>
            <a:endParaRPr lang="ru-RU" sz="2600" dirty="0" smtClean="0">
              <a:solidFill>
                <a:schemeClr val="tx1"/>
              </a:solidFill>
              <a:latin typeface="Calibri" panose="020F0502020204030204" pitchFamily="34" charset="0"/>
              <a:cs typeface="Calibri" panose="020F0502020204030204" pitchFamily="34" charset="0"/>
            </a:endParaRPr>
          </a:p>
          <a:p>
            <a:pPr algn="l"/>
            <a:r>
              <a:rPr lang="ru-RU" sz="2600" dirty="0" smtClean="0">
                <a:solidFill>
                  <a:schemeClr val="tx1"/>
                </a:solidFill>
                <a:latin typeface="Calibri" panose="020F0502020204030204" pitchFamily="34" charset="0"/>
                <a:cs typeface="Calibri" panose="020F0502020204030204" pitchFamily="34" charset="0"/>
              </a:rPr>
              <a:t> </a:t>
            </a:r>
            <a:endParaRPr lang="ru-RU" sz="2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08028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850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Методи </a:t>
            </a:r>
            <a:r>
              <a:rPr lang="ru-RU" sz="29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2900" b="1" u="sng" dirty="0" smtClean="0">
                <a:solidFill>
                  <a:schemeClr val="accent1"/>
                </a:solidFill>
                <a:latin typeface="Calibri" panose="020F0502020204030204" pitchFamily="34" charset="0"/>
                <a:cs typeface="Calibri" panose="020F0502020204030204" pitchFamily="34" charset="0"/>
              </a:rPr>
              <a:t>собствениците </a:t>
            </a:r>
            <a:r>
              <a:rPr lang="ru-RU" sz="2900" b="1" u="sng" dirty="0">
                <a:solidFill>
                  <a:schemeClr val="accent1"/>
                </a:solidFill>
                <a:latin typeface="Calibri" panose="020F0502020204030204" pitchFamily="34" charset="0"/>
                <a:cs typeface="Calibri" panose="020F0502020204030204" pitchFamily="34" charset="0"/>
              </a:rPr>
              <a:t>и оператора </a:t>
            </a:r>
          </a:p>
          <a:p>
            <a:pPr algn="l"/>
            <a:r>
              <a:rPr lang="ru-RU" sz="2600" b="1" u="sng" dirty="0" smtClean="0">
                <a:solidFill>
                  <a:schemeClr val="tx1"/>
                </a:solidFill>
                <a:latin typeface="Calibri" panose="020F0502020204030204" pitchFamily="34" charset="0"/>
                <a:cs typeface="Calibri" panose="020F0502020204030204" pitchFamily="34" charset="0"/>
              </a:rPr>
              <a:t>Видове контрол</a:t>
            </a:r>
            <a:endParaRPr lang="ru-RU" sz="2600" b="1" u="sng" dirty="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Ø"/>
            </a:pPr>
            <a:r>
              <a:rPr lang="ru-RU" sz="2600" dirty="0">
                <a:solidFill>
                  <a:schemeClr val="tx1"/>
                </a:solidFill>
                <a:latin typeface="Calibri" panose="020F0502020204030204" pitchFamily="34" charset="0"/>
                <a:cs typeface="Calibri" panose="020F0502020204030204" pitchFamily="34" charset="0"/>
              </a:rPr>
              <a:t>Наредбата за ползване на повърхностните води детайлизира видовете контрол и процедурите при осъществяване на контролната дейност. В чл.1, ал.1 от Наредбата са разписани реда и условията за издаване на разрешителни, стопанисване и контрол по водовземане и ползване от повърхностни водни обекти и повърхностни води.</a:t>
            </a:r>
          </a:p>
          <a:p>
            <a:pPr marL="457200" indent="-457200" algn="l">
              <a:buFont typeface="Wingdings" panose="05000000000000000000" pitchFamily="2" charset="2"/>
              <a:buChar char="Ø"/>
            </a:pPr>
            <a:r>
              <a:rPr lang="ru-RU" sz="2600" dirty="0">
                <a:solidFill>
                  <a:schemeClr val="tx1"/>
                </a:solidFill>
                <a:latin typeface="Calibri" panose="020F0502020204030204" pitchFamily="34" charset="0"/>
                <a:cs typeface="Calibri" panose="020F0502020204030204" pitchFamily="34" charset="0"/>
              </a:rPr>
              <a:t>Съгласно чл.66., ал.2 в зависимост от целта са разграничени три вида контрол:</a:t>
            </a:r>
          </a:p>
          <a:p>
            <a:pPr algn="l"/>
            <a:r>
              <a:rPr lang="ru-RU" sz="2600" dirty="0">
                <a:solidFill>
                  <a:schemeClr val="tx1"/>
                </a:solidFill>
                <a:latin typeface="Calibri" panose="020F0502020204030204" pitchFamily="34" charset="0"/>
                <a:cs typeface="Calibri" panose="020F0502020204030204" pitchFamily="34" charset="0"/>
              </a:rPr>
              <a:t>1.	Превантивен контрол</a:t>
            </a:r>
          </a:p>
          <a:p>
            <a:pPr algn="l"/>
            <a:r>
              <a:rPr lang="ru-RU" sz="2600" dirty="0">
                <a:solidFill>
                  <a:schemeClr val="tx1"/>
                </a:solidFill>
                <a:latin typeface="Calibri" panose="020F0502020204030204" pitchFamily="34" charset="0"/>
                <a:cs typeface="Calibri" panose="020F0502020204030204" pitchFamily="34" charset="0"/>
              </a:rPr>
              <a:t>2.	Текущ контрол</a:t>
            </a:r>
          </a:p>
          <a:p>
            <a:pPr algn="l"/>
            <a:r>
              <a:rPr lang="ru-RU" sz="2600" dirty="0">
                <a:solidFill>
                  <a:schemeClr val="tx1"/>
                </a:solidFill>
                <a:latin typeface="Calibri" panose="020F0502020204030204" pitchFamily="34" charset="0"/>
                <a:cs typeface="Calibri" panose="020F0502020204030204" pitchFamily="34" charset="0"/>
              </a:rPr>
              <a:t>3.	Последващ контрол.</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Превантивният контрол има за цел недопускане увреждане на повърхностните води и повърхностните водни обекти преди осъществяване на дейността и се изпълнява чрез проверки за спазване на нормативните изисквания и чрез процедурите по издаване на разрешителни за водовземане и/или ползване на воден обект.</a:t>
            </a:r>
          </a:p>
        </p:txBody>
      </p:sp>
    </p:spTree>
    <p:extLst>
      <p:ext uri="{BB962C8B-B14F-4D97-AF65-F5344CB8AC3E}">
        <p14:creationId xmlns:p14="http://schemas.microsoft.com/office/powerpoint/2010/main" val="22306207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775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Методи </a:t>
            </a:r>
            <a:r>
              <a:rPr lang="ru-RU" sz="29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2900" b="1" u="sng" dirty="0" smtClean="0">
                <a:solidFill>
                  <a:schemeClr val="accent1"/>
                </a:solidFill>
                <a:latin typeface="Calibri" panose="020F0502020204030204" pitchFamily="34" charset="0"/>
                <a:cs typeface="Calibri" panose="020F0502020204030204" pitchFamily="34" charset="0"/>
              </a:rPr>
              <a:t>собствениците </a:t>
            </a:r>
            <a:r>
              <a:rPr lang="ru-RU" sz="2900" b="1" u="sng" dirty="0">
                <a:solidFill>
                  <a:schemeClr val="accent1"/>
                </a:solidFill>
                <a:latin typeface="Calibri" panose="020F0502020204030204" pitchFamily="34" charset="0"/>
                <a:cs typeface="Calibri" panose="020F0502020204030204" pitchFamily="34" charset="0"/>
              </a:rPr>
              <a:t>и оператора </a:t>
            </a:r>
          </a:p>
          <a:p>
            <a:pPr algn="l"/>
            <a:r>
              <a:rPr lang="ru-RU" sz="2600" b="1" u="sng" dirty="0" smtClean="0">
                <a:solidFill>
                  <a:schemeClr val="tx1"/>
                </a:solidFill>
                <a:latin typeface="Calibri" panose="020F0502020204030204" pitchFamily="34" charset="0"/>
                <a:cs typeface="Calibri" panose="020F0502020204030204" pitchFamily="34" charset="0"/>
              </a:rPr>
              <a:t>Видове контрол</a:t>
            </a:r>
            <a:endParaRPr lang="ru-RU" sz="2600" b="1" u="sng" dirty="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Текущият контрол обхваща контрола по спазване на нормативните изисквания и контрола по изпълнението на условията и изискванията в издадените разрешителни.</a:t>
            </a:r>
          </a:p>
          <a:p>
            <a:pPr marL="457200" indent="-457200" algn="l">
              <a:buFont typeface="Wingdings" panose="05000000000000000000" pitchFamily="2" charset="2"/>
              <a:buChar char="§"/>
            </a:pPr>
            <a:r>
              <a:rPr lang="ru-RU" sz="2600" dirty="0">
                <a:solidFill>
                  <a:schemeClr val="tx1"/>
                </a:solidFill>
                <a:latin typeface="Calibri" panose="020F0502020204030204" pitchFamily="34" charset="0"/>
                <a:cs typeface="Calibri" panose="020F0502020204030204" pitchFamily="34" charset="0"/>
              </a:rPr>
              <a:t>Последващ контрол се осъществява чрез проследяване изпълнението на предписанията, дадени на титулярите на разрешителни за използване на повърхностни води и повърхностни водни обекти, по време на извършения превантивен и текущ контрол.</a:t>
            </a:r>
          </a:p>
          <a:p>
            <a:pPr marL="457200" indent="-457200" algn="l">
              <a:buFont typeface="Wingdings" panose="05000000000000000000" pitchFamily="2" charset="2"/>
              <a:buChar char="Ø"/>
            </a:pPr>
            <a:r>
              <a:rPr lang="ru-RU" sz="2600" dirty="0">
                <a:solidFill>
                  <a:schemeClr val="tx1"/>
                </a:solidFill>
                <a:latin typeface="Calibri" panose="020F0502020204030204" pitchFamily="34" charset="0"/>
                <a:cs typeface="Calibri" panose="020F0502020204030204" pitchFamily="34" charset="0"/>
              </a:rPr>
              <a:t>За извършения текущ и последващ контрол се съставят констативни протоколи, в които се отразяват факти и обстоятелства, свързани със спазване/неспазване на условия на издадени разрешителни и факти и обстоятелства, които могат да доведат до замърсяване и/или увреждане на водния обект. Копие от констативния протокол от проверката се изпраща на титуляря на разрешителното.</a:t>
            </a:r>
          </a:p>
          <a:p>
            <a:pPr marL="457200" indent="-457200" algn="l">
              <a:buFont typeface="Wingdings" panose="05000000000000000000" pitchFamily="2" charset="2"/>
              <a:buChar char="Ø"/>
            </a:pPr>
            <a:r>
              <a:rPr lang="ru-RU" sz="2600" dirty="0">
                <a:solidFill>
                  <a:schemeClr val="tx1"/>
                </a:solidFill>
                <a:latin typeface="Calibri" panose="020F0502020204030204" pitchFamily="34" charset="0"/>
                <a:cs typeface="Calibri" panose="020F0502020204030204" pitchFamily="34" charset="0"/>
              </a:rPr>
              <a:t>Контролът по изпълнението на програмите от мерки, включени в ПУРБ, ПУРН, планове и програми, имащи отношение към опазване на водите и околната среда, се осъществява и чрез проследяване осъществяването на дейности в процеса на актуализиране на ПУРБ и ПУРН.</a:t>
            </a:r>
          </a:p>
          <a:p>
            <a:pPr marL="457200" indent="-457200" algn="l">
              <a:buFont typeface="Wingdings" panose="05000000000000000000" pitchFamily="2" charset="2"/>
              <a:buChar char="Ø"/>
            </a:pPr>
            <a:r>
              <a:rPr lang="ru-RU" sz="2600" dirty="0">
                <a:solidFill>
                  <a:schemeClr val="tx1"/>
                </a:solidFill>
                <a:latin typeface="Calibri" panose="020F0502020204030204" pitchFamily="34" charset="0"/>
                <a:cs typeface="Calibri" panose="020F0502020204030204" pitchFamily="34" charset="0"/>
              </a:rPr>
              <a:t>Съставянето на актове за установени административни нарушения и издаването на наказателни постановления са част от текущия и последващия контрол.</a:t>
            </a:r>
          </a:p>
        </p:txBody>
      </p:sp>
    </p:spTree>
    <p:extLst>
      <p:ext uri="{BB962C8B-B14F-4D97-AF65-F5344CB8AC3E}">
        <p14:creationId xmlns:p14="http://schemas.microsoft.com/office/powerpoint/2010/main" val="6039627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519288" y="1430787"/>
            <a:ext cx="10351913" cy="5263524"/>
          </a:xfrm>
        </p:spPr>
        <p:txBody>
          <a:bodyPr>
            <a:normAutofit fontScale="625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Методи </a:t>
            </a:r>
            <a:r>
              <a:rPr lang="ru-RU" sz="29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2900" b="1" u="sng" dirty="0" smtClean="0">
                <a:solidFill>
                  <a:schemeClr val="accent1"/>
                </a:solidFill>
                <a:latin typeface="Calibri" panose="020F0502020204030204" pitchFamily="34" charset="0"/>
                <a:cs typeface="Calibri" panose="020F0502020204030204" pitchFamily="34" charset="0"/>
              </a:rPr>
              <a:t>собствениците </a:t>
            </a:r>
            <a:r>
              <a:rPr lang="ru-RU" sz="2900" b="1" u="sng" dirty="0">
                <a:solidFill>
                  <a:schemeClr val="accent1"/>
                </a:solidFill>
                <a:latin typeface="Calibri" panose="020F0502020204030204" pitchFamily="34" charset="0"/>
                <a:cs typeface="Calibri" panose="020F0502020204030204" pitchFamily="34" charset="0"/>
              </a:rPr>
              <a:t>и оператора </a:t>
            </a:r>
          </a:p>
          <a:p>
            <a:pPr algn="l"/>
            <a:r>
              <a:rPr lang="ru-RU" sz="2600" b="1" u="sng" dirty="0" smtClean="0">
                <a:solidFill>
                  <a:schemeClr val="tx1"/>
                </a:solidFill>
                <a:latin typeface="Calibri" panose="020F0502020204030204" pitchFamily="34" charset="0"/>
                <a:cs typeface="Calibri" panose="020F0502020204030204" pitchFamily="34" charset="0"/>
              </a:rPr>
              <a:t>Видове контрол</a:t>
            </a:r>
            <a:endParaRPr lang="ru-RU" sz="2600" b="1" u="sng" dirty="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Ø"/>
            </a:pPr>
            <a:r>
              <a:rPr lang="ru-RU" sz="2600" u="sng" dirty="0">
                <a:solidFill>
                  <a:schemeClr val="tx1"/>
                </a:solidFill>
                <a:latin typeface="Calibri" panose="020F0502020204030204" pitchFamily="34" charset="0"/>
                <a:cs typeface="Calibri" panose="020F0502020204030204" pitchFamily="34" charset="0"/>
              </a:rPr>
              <a:t>Контрол по документи и на </a:t>
            </a:r>
            <a:r>
              <a:rPr lang="ru-RU" sz="2600" u="sng" dirty="0" smtClean="0">
                <a:solidFill>
                  <a:schemeClr val="tx1"/>
                </a:solidFill>
                <a:latin typeface="Calibri" panose="020F0502020204030204" pitchFamily="34" charset="0"/>
                <a:cs typeface="Calibri" panose="020F0502020204030204" pitchFamily="34" charset="0"/>
              </a:rPr>
              <a:t>място</a:t>
            </a:r>
          </a:p>
          <a:p>
            <a:pPr marL="457200" indent="-457200" algn="l">
              <a:buFont typeface="Wingdings" panose="05000000000000000000" pitchFamily="2" charset="2"/>
              <a:buChar char="Ø"/>
            </a:pPr>
            <a:r>
              <a:rPr lang="ru-RU" sz="2600" u="sng" dirty="0">
                <a:solidFill>
                  <a:schemeClr val="tx1"/>
                </a:solidFill>
                <a:latin typeface="Calibri" panose="020F0502020204030204" pitchFamily="34" charset="0"/>
                <a:cs typeface="Calibri" panose="020F0502020204030204" pitchFamily="34" charset="0"/>
              </a:rPr>
              <a:t>Планов контрол и контрол по жалби и </a:t>
            </a:r>
            <a:r>
              <a:rPr lang="ru-RU" sz="2600" u="sng" dirty="0" smtClean="0">
                <a:solidFill>
                  <a:schemeClr val="tx1"/>
                </a:solidFill>
                <a:latin typeface="Calibri" panose="020F0502020204030204" pitchFamily="34" charset="0"/>
                <a:cs typeface="Calibri" panose="020F0502020204030204" pitchFamily="34" charset="0"/>
              </a:rPr>
              <a:t>сигнали</a:t>
            </a:r>
            <a:endParaRPr lang="ru-RU" sz="2600" u="sng"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Контролът в зависимост от начина на осъществяването му може да бъде, както по документи, така и на място.</a:t>
            </a:r>
          </a:p>
          <a:p>
            <a:pPr marL="457200" indent="-4572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Контролиращият орган извършва проверка по документи, като изисква еднократно и/или периодично представяне на писмени отчети, документи за платени такси и други писмени уведомления и документи съгласно действащата нормативна уредба.</a:t>
            </a:r>
          </a:p>
          <a:p>
            <a:pPr marL="457200" indent="-4572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Контролиращият орган извършва проверка на място, като проверява фактите и обстоятелствата в границите на проверявания обект по спазване на изискванията на нормативните актове, условията, изискванията и параметрите на издадените разрешителни, включително при необходимост провежда различни наблюдения и/или измервания.</a:t>
            </a:r>
          </a:p>
          <a:p>
            <a:pPr marL="457200" indent="-4572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Проверката на терен на обекта включва мястото на водовземане и/или ползване, както и мястото за извършване на стопанската дейност и се провежда в присъствието на проверявания или на лица, които работят за него. В отсъствие на тези лицата проверката се извършва с участието на поне един свидетел. </a:t>
            </a:r>
            <a:endParaRPr lang="ru-RU" sz="2100" dirty="0" smtClean="0">
              <a:solidFill>
                <a:schemeClr val="tx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Длъжностните лица, осъществяващи проверка на място, имат право:</a:t>
            </a:r>
          </a:p>
          <a:p>
            <a:pPr marL="457200" indent="-4572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1. на достъп в обекта, в който се извършва стопанската дейност;</a:t>
            </a:r>
          </a:p>
          <a:p>
            <a:pPr marL="457200" indent="-4572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2. да изискват представянето на документи относими към предмета на проверката;</a:t>
            </a:r>
          </a:p>
          <a:p>
            <a:pPr marL="457200" indent="-457200" algn="l">
              <a:buFont typeface="Wingdings" panose="05000000000000000000" pitchFamily="2" charset="2"/>
              <a:buChar char="§"/>
            </a:pPr>
            <a:r>
              <a:rPr lang="ru-RU" sz="2100" dirty="0">
                <a:solidFill>
                  <a:schemeClr val="tx1"/>
                </a:solidFill>
                <a:latin typeface="Calibri" panose="020F0502020204030204" pitchFamily="34" charset="0"/>
                <a:cs typeface="Calibri" panose="020F0502020204030204" pitchFamily="34" charset="0"/>
              </a:rPr>
              <a:t>3. да изискват съдействие от органите на Министерството на вътрешните работи (МВР), от държавни учреждения, организации, юридически и физически </a:t>
            </a:r>
            <a:r>
              <a:rPr lang="ru-RU" sz="2100" dirty="0" smtClean="0">
                <a:solidFill>
                  <a:schemeClr val="tx1"/>
                </a:solidFill>
                <a:latin typeface="Calibri" panose="020F0502020204030204" pitchFamily="34" charset="0"/>
                <a:cs typeface="Calibri" panose="020F0502020204030204" pitchFamily="34" charset="0"/>
              </a:rPr>
              <a:t>лица;</a:t>
            </a:r>
          </a:p>
          <a:p>
            <a:pPr algn="l"/>
            <a:r>
              <a:rPr lang="ru-RU" sz="2100" dirty="0">
                <a:solidFill>
                  <a:schemeClr val="tx1"/>
                </a:solidFill>
                <a:latin typeface="Calibri" panose="020F0502020204030204" pitchFamily="34" charset="0"/>
                <a:cs typeface="Calibri" panose="020F0502020204030204" pitchFamily="34" charset="0"/>
              </a:rPr>
              <a:t>Когато при проверката на място се констатира липса на документи, удостоверяващи спазването на установените изисквания, на титуляра на разрешителното се определя подходящ срок за представянето им пред контролиращия орган.</a:t>
            </a:r>
          </a:p>
        </p:txBody>
      </p:sp>
    </p:spTree>
    <p:extLst>
      <p:ext uri="{BB962C8B-B14F-4D97-AF65-F5344CB8AC3E}">
        <p14:creationId xmlns:p14="http://schemas.microsoft.com/office/powerpoint/2010/main" val="32421447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54757" y="922787"/>
            <a:ext cx="10453512" cy="5850546"/>
          </a:xfrm>
        </p:spPr>
        <p:txBody>
          <a:bodyPr>
            <a:normAutofit fontScale="77500" lnSpcReduction="20000"/>
          </a:bodyPr>
          <a:lstStyle/>
          <a:p>
            <a:pPr algn="l"/>
            <a:r>
              <a:rPr lang="ru-RU" sz="2900" b="1" u="sng" dirty="0" smtClean="0">
                <a:solidFill>
                  <a:schemeClr val="accent1"/>
                </a:solidFill>
                <a:latin typeface="Calibri" panose="020F0502020204030204" pitchFamily="34" charset="0"/>
                <a:cs typeface="Calibri" panose="020F0502020204030204" pitchFamily="34" charset="0"/>
              </a:rPr>
              <a:t>Методи </a:t>
            </a:r>
            <a:r>
              <a:rPr lang="ru-RU" sz="29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r>
              <a:rPr lang="ru-RU" sz="2900" b="1" u="sng" dirty="0" smtClean="0">
                <a:solidFill>
                  <a:schemeClr val="accent1"/>
                </a:solidFill>
                <a:latin typeface="Calibri" panose="020F0502020204030204" pitchFamily="34" charset="0"/>
                <a:cs typeface="Calibri" panose="020F0502020204030204" pitchFamily="34" charset="0"/>
              </a:rPr>
              <a:t>собствениците </a:t>
            </a:r>
            <a:r>
              <a:rPr lang="ru-RU" sz="2900" b="1" u="sng" dirty="0">
                <a:solidFill>
                  <a:schemeClr val="accent1"/>
                </a:solidFill>
                <a:latin typeface="Calibri" panose="020F0502020204030204" pitchFamily="34" charset="0"/>
                <a:cs typeface="Calibri" panose="020F0502020204030204" pitchFamily="34" charset="0"/>
              </a:rPr>
              <a:t>и оператора </a:t>
            </a:r>
          </a:p>
          <a:p>
            <a:pPr algn="l"/>
            <a:r>
              <a:rPr lang="ru-RU" sz="2600" b="1" u="sng" dirty="0">
                <a:solidFill>
                  <a:schemeClr val="tx1"/>
                </a:solidFill>
                <a:latin typeface="Calibri" panose="020F0502020204030204" pitchFamily="34" charset="0"/>
                <a:cs typeface="Calibri" panose="020F0502020204030204" pitchFamily="34" charset="0"/>
              </a:rPr>
              <a:t>Организация на контролните </a:t>
            </a:r>
            <a:r>
              <a:rPr lang="ru-RU" sz="2600" b="1" u="sng" dirty="0" smtClean="0">
                <a:solidFill>
                  <a:schemeClr val="tx1"/>
                </a:solidFill>
                <a:latin typeface="Calibri" panose="020F0502020204030204" pitchFamily="34" charset="0"/>
                <a:cs typeface="Calibri" panose="020F0502020204030204" pitchFamily="34" charset="0"/>
              </a:rPr>
              <a:t>дейности</a:t>
            </a:r>
          </a:p>
          <a:p>
            <a:pPr algn="l"/>
            <a:r>
              <a:rPr lang="ru-RU" sz="2600" dirty="0">
                <a:solidFill>
                  <a:schemeClr val="tx1"/>
                </a:solidFill>
                <a:latin typeface="Calibri" panose="020F0502020204030204" pitchFamily="34" charset="0"/>
                <a:cs typeface="Calibri" panose="020F0502020204030204" pitchFamily="34" charset="0"/>
              </a:rPr>
              <a:t>В практически аспект, за да се осъществява реално контрол от общините е необходимо да се създаде необходимата за целта организация, което основно включва:</a:t>
            </a:r>
          </a:p>
          <a:p>
            <a:pPr algn="l"/>
            <a:r>
              <a:rPr lang="ru-RU" sz="2600" b="1" u="sng" dirty="0">
                <a:solidFill>
                  <a:schemeClr val="accent1"/>
                </a:solidFill>
                <a:latin typeface="Calibri" panose="020F0502020204030204" pitchFamily="34" charset="0"/>
                <a:cs typeface="Calibri" panose="020F0502020204030204" pitchFamily="34" charset="0"/>
              </a:rPr>
              <a:t>Нормативна основа</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Необходимо е в правилника за устройството и дейността на общината да се определи звеното, което осъществява контрол от страна на общината, в т.ч. по реда на Закона за водите</a:t>
            </a:r>
            <a:r>
              <a:rPr lang="ru-RU" sz="2600" dirty="0" smtClean="0">
                <a:solidFill>
                  <a:schemeClr val="tx1"/>
                </a:solidFill>
                <a:latin typeface="Calibri" panose="020F0502020204030204" pitchFamily="34" charset="0"/>
                <a:cs typeface="Calibri" panose="020F0502020204030204" pitchFamily="34" charset="0"/>
              </a:rPr>
              <a:t>.</a:t>
            </a:r>
            <a:endParaRPr lang="ru-RU" sz="2600" dirty="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В допълнение, е целесъобразно задълженията за осъществяване на контролните правомощия да се впишат като функция в длъжностните характеристики, както и кметът на общината да упълномощи съответните длъжностни лица.</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В по-малките общини контролът се възлага на звена или отделни служители от дирекциите, съгласно тяхната компетентност. </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Предвид ограничените възможности на общините за увеличаване числеността на тяхната администрация, много важно е контролната дейност в сферата на управление на водите да бъде добре планирана и информационно обезпечена.</a:t>
            </a:r>
          </a:p>
          <a:p>
            <a:pPr marL="457200" indent="-457200" algn="l">
              <a:buFont typeface="Wingdings" panose="05000000000000000000" pitchFamily="2" charset="2"/>
              <a:buChar char="ü"/>
            </a:pPr>
            <a:endParaRPr lang="ru-RU" sz="2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82485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32178" y="1137276"/>
            <a:ext cx="10453513" cy="5410280"/>
          </a:xfrm>
        </p:spPr>
        <p:txBody>
          <a:bodyPr>
            <a:normAutofit fontScale="55000" lnSpcReduction="20000"/>
          </a:bodyPr>
          <a:lstStyle/>
          <a:p>
            <a:pPr algn="l"/>
            <a:r>
              <a:rPr lang="ru-RU" sz="3600" b="1" u="sng" dirty="0" smtClean="0">
                <a:solidFill>
                  <a:schemeClr val="accent1"/>
                </a:solidFill>
                <a:latin typeface="Calibri" panose="020F0502020204030204" pitchFamily="34" charset="0"/>
                <a:cs typeface="Calibri" panose="020F0502020204030204" pitchFamily="34" charset="0"/>
              </a:rPr>
              <a:t>Методи </a:t>
            </a:r>
            <a:r>
              <a:rPr lang="ru-RU" sz="3600" b="1" u="sng" dirty="0">
                <a:solidFill>
                  <a:schemeClr val="accent1"/>
                </a:solidFill>
                <a:latin typeface="Calibri" panose="020F0502020204030204" pitchFamily="34" charset="0"/>
                <a:cs typeface="Calibri" panose="020F0502020204030204" pitchFamily="34" charset="0"/>
              </a:rPr>
              <a:t>за общинско въздействие и контрол при взаимодействие между </a:t>
            </a:r>
            <a:endParaRPr lang="ru-RU" sz="3600" b="1" u="sng" dirty="0" smtClean="0">
              <a:solidFill>
                <a:schemeClr val="accent1"/>
              </a:solidFill>
              <a:latin typeface="Calibri" panose="020F0502020204030204" pitchFamily="34" charset="0"/>
              <a:cs typeface="Calibri" panose="020F0502020204030204" pitchFamily="34" charset="0"/>
            </a:endParaRPr>
          </a:p>
          <a:p>
            <a:pPr algn="l"/>
            <a:r>
              <a:rPr lang="ru-RU" sz="3600" b="1" u="sng" dirty="0" smtClean="0">
                <a:solidFill>
                  <a:schemeClr val="accent1"/>
                </a:solidFill>
                <a:latin typeface="Calibri" panose="020F0502020204030204" pitchFamily="34" charset="0"/>
                <a:cs typeface="Calibri" panose="020F0502020204030204" pitchFamily="34" charset="0"/>
              </a:rPr>
              <a:t>собствениците </a:t>
            </a:r>
            <a:r>
              <a:rPr lang="ru-RU" sz="3600" b="1" u="sng" dirty="0">
                <a:solidFill>
                  <a:schemeClr val="accent1"/>
                </a:solidFill>
                <a:latin typeface="Calibri" panose="020F0502020204030204" pitchFamily="34" charset="0"/>
                <a:cs typeface="Calibri" panose="020F0502020204030204" pitchFamily="34" charset="0"/>
              </a:rPr>
              <a:t>и оператора </a:t>
            </a:r>
          </a:p>
          <a:p>
            <a:pPr algn="l"/>
            <a:r>
              <a:rPr lang="ru-RU" sz="3600" b="1" u="sng" dirty="0">
                <a:solidFill>
                  <a:schemeClr val="tx1"/>
                </a:solidFill>
                <a:latin typeface="Calibri" panose="020F0502020204030204" pitchFamily="34" charset="0"/>
                <a:cs typeface="Calibri" panose="020F0502020204030204" pitchFamily="34" charset="0"/>
              </a:rPr>
              <a:t>Организация на контролните </a:t>
            </a:r>
            <a:r>
              <a:rPr lang="ru-RU" sz="3600" b="1" u="sng" dirty="0" smtClean="0">
                <a:solidFill>
                  <a:schemeClr val="tx1"/>
                </a:solidFill>
                <a:latin typeface="Calibri" panose="020F0502020204030204" pitchFamily="34" charset="0"/>
                <a:cs typeface="Calibri" panose="020F0502020204030204" pitchFamily="34" charset="0"/>
              </a:rPr>
              <a:t>дейности</a:t>
            </a:r>
          </a:p>
          <a:p>
            <a:pPr algn="l"/>
            <a:endParaRPr lang="ru-RU" sz="2900" b="1" u="sng" dirty="0" smtClean="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Препоръчително е със заповед на кмета да се утвърдят образци, в съответствие с които се съставят констативни и предупредителни протоколи от проверки, както и образци на наказателни постановления. На интернет страницата на МОСВ са публикувани такива образци, които не са задължителни за общините, но могат да служат като добра практика.</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Необходимо е ежегодно да се съставят годишни планове за проверки по обекти, както и да се изготвя отчет до кмета на общината за резултатите от осъществените проверки, които да включват освен резултатите от плановите проверки и резултатите от проверки по жалби и сигнали на граждани.</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С цел обхващане на всички обекти, които следва да бъдат проверявани, е целесъобразно в общината да се изготви и актуализира периодично регистър на обектите, които подлежат на контрол</a:t>
            </a:r>
            <a:r>
              <a:rPr lang="ru-RU" sz="2600" dirty="0" smtClean="0">
                <a:solidFill>
                  <a:schemeClr val="tx1"/>
                </a:solidFill>
                <a:latin typeface="Calibri" panose="020F0502020204030204" pitchFamily="34" charset="0"/>
                <a:cs typeface="Calibri" panose="020F0502020204030204" pitchFamily="34" charset="0"/>
              </a:rPr>
              <a:t>.</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В базата данни следва да се отразяват и резултатите от проверките за изпълнение на дадените предписания, информация за процедури по обжалване и резултатите, информация за платените глоби или имуществени санкции.</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Препоръчително е в общината да бъде одобрена инструкция за осъществяване на контролните дейности. </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Като минимум техническото обезпечаване на проверките изисква на длъжностните лица да бъде осигурен автомобил за осъществяване на проверките и компютър за поддържане на регистрите, свързани с контролната дейност. </a:t>
            </a:r>
          </a:p>
          <a:p>
            <a:pPr marL="457200" indent="-457200" algn="l">
              <a:buFont typeface="Wingdings" panose="05000000000000000000" pitchFamily="2" charset="2"/>
              <a:buChar char="ü"/>
            </a:pPr>
            <a:r>
              <a:rPr lang="ru-RU" sz="2600" dirty="0">
                <a:solidFill>
                  <a:schemeClr val="tx1"/>
                </a:solidFill>
                <a:latin typeface="Calibri" panose="020F0502020204030204" pitchFamily="34" charset="0"/>
                <a:cs typeface="Calibri" panose="020F0502020204030204" pitchFamily="34" charset="0"/>
              </a:rPr>
              <a:t>В допълнение, в помощ на общината при изпълнение на контролните й функции може да бъде създаването на „зелен телефон”, на който гражданите  да могат да подават сигнали за нарушения на екологичното законодателство, в т.ч. на ЗВ. Препоръчително е на интернет страницата на съответната община да се обяви зеления телефон като периодично се публикува информация за предприетите действия от общината по сигналите от зеления телефон.</a:t>
            </a:r>
          </a:p>
          <a:p>
            <a:pPr marL="457200" indent="-457200" algn="l">
              <a:buFont typeface="Wingdings" panose="05000000000000000000" pitchFamily="2" charset="2"/>
              <a:buChar char="ü"/>
            </a:pPr>
            <a:endParaRPr lang="ru-RU" sz="2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95943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8974666" cy="4905182"/>
          </a:xfrm>
        </p:spPr>
        <p:txBody>
          <a:bodyPr>
            <a:normAutofit fontScale="77500" lnSpcReduction="20000"/>
          </a:bodyPr>
          <a:lstStyle/>
          <a:p>
            <a:pPr algn="l"/>
            <a:r>
              <a:rPr lang="ru-RU" sz="2300" b="1" dirty="0" smtClean="0">
                <a:solidFill>
                  <a:schemeClr val="tx1"/>
                </a:solidFill>
                <a:latin typeface="Calibri" panose="020F0502020204030204" pitchFamily="34" charset="0"/>
                <a:cs typeface="Calibri" panose="020F0502020204030204" pitchFamily="34" charset="0"/>
              </a:rPr>
              <a:t>Форми </a:t>
            </a:r>
            <a:r>
              <a:rPr lang="ru-RU" sz="2300" b="1" dirty="0">
                <a:solidFill>
                  <a:schemeClr val="tx1"/>
                </a:solidFill>
                <a:latin typeface="Calibri" panose="020F0502020204030204" pitchFamily="34" charset="0"/>
                <a:cs typeface="Calibri" panose="020F0502020204030204" pitchFamily="34" charset="0"/>
              </a:rPr>
              <a:t>и механизми за взаимодействие с други институции при контролната </a:t>
            </a:r>
            <a:r>
              <a:rPr lang="ru-RU" sz="2300" b="1" dirty="0" smtClean="0">
                <a:solidFill>
                  <a:schemeClr val="tx1"/>
                </a:solidFill>
                <a:latin typeface="Calibri" panose="020F0502020204030204" pitchFamily="34" charset="0"/>
                <a:cs typeface="Calibri" panose="020F0502020204030204" pitchFamily="34" charset="0"/>
              </a:rPr>
              <a:t>дейност</a:t>
            </a:r>
          </a:p>
          <a:p>
            <a:pPr marL="342900" indent="-342900" algn="l">
              <a:buFont typeface="Wingdings" panose="05000000000000000000" pitchFamily="2" charset="2"/>
              <a:buChar char="q"/>
            </a:pPr>
            <a:r>
              <a:rPr lang="ru-RU" sz="2100" dirty="0">
                <a:solidFill>
                  <a:schemeClr val="tx1"/>
                </a:solidFill>
                <a:latin typeface="Calibri" panose="020F0502020204030204" pitchFamily="34" charset="0"/>
                <a:cs typeface="Calibri" panose="020F0502020204030204" pitchFamily="34" charset="0"/>
              </a:rPr>
              <a:t>Сътрудничеството между общините и другите контролни органи е добър механизъм за взаимно допълване усилията на институциите с компетенции за контрол по ЗВ. Общините могат да инициират съвместни тематични и/или сезонни проверки и или да изискват проверки от следните институции:</a:t>
            </a:r>
          </a:p>
          <a:p>
            <a:pPr algn="l"/>
            <a:r>
              <a:rPr lang="ru-RU" sz="1900" dirty="0">
                <a:solidFill>
                  <a:schemeClr val="tx1"/>
                </a:solidFill>
                <a:latin typeface="Calibri" panose="020F0502020204030204" pitchFamily="34" charset="0"/>
                <a:cs typeface="Calibri" panose="020F0502020204030204" pitchFamily="34" charset="0"/>
              </a:rPr>
              <a:t>•	БД – за осъществяване на контролна дейност за проследяване изпълнението на условията на издадените разрешителни. Тези инициативи могат да се реализират не само по отношение на контрол на издадени от общините разрешителни по ЗВ, но и по отношение издадени разрешителни от БД за водовземане и за ползване на воден обект в случаи, в които водовземането или ползването се отнасят до значими за общината въпроси, като например осигуряване на необходимите количества за питейно-битово водоснабдяване на населението; осигуряване на проводимостта на речните легла извън границите на населените места и др.</a:t>
            </a:r>
          </a:p>
          <a:p>
            <a:pPr algn="l"/>
            <a:r>
              <a:rPr lang="ru-RU" sz="1900" dirty="0">
                <a:solidFill>
                  <a:schemeClr val="tx1"/>
                </a:solidFill>
                <a:latin typeface="Calibri" panose="020F0502020204030204" pitchFamily="34" charset="0"/>
                <a:cs typeface="Calibri" panose="020F0502020204030204" pitchFamily="34" charset="0"/>
              </a:rPr>
              <a:t>•	РЗИ – за осъществяване на контрол по отношение на качеството на водите за къпане; качеството на питейните води; минералните води.</a:t>
            </a:r>
          </a:p>
          <a:p>
            <a:pPr algn="l"/>
            <a:r>
              <a:rPr lang="ru-RU" sz="1900" dirty="0">
                <a:solidFill>
                  <a:schemeClr val="tx1"/>
                </a:solidFill>
                <a:latin typeface="Calibri" panose="020F0502020204030204" pitchFamily="34" charset="0"/>
                <a:cs typeface="Calibri" panose="020F0502020204030204" pitchFamily="34" charset="0"/>
              </a:rPr>
              <a:t>•	РИОСВ – изпускане на отпадъчни води във водни обекти;</a:t>
            </a:r>
          </a:p>
          <a:p>
            <a:pPr algn="l"/>
            <a:r>
              <a:rPr lang="ru-RU" sz="1900" dirty="0">
                <a:solidFill>
                  <a:schemeClr val="tx1"/>
                </a:solidFill>
                <a:latin typeface="Calibri" panose="020F0502020204030204" pitchFamily="34" charset="0"/>
                <a:cs typeface="Calibri" panose="020F0502020204030204" pitchFamily="34" charset="0"/>
              </a:rPr>
              <a:t>•	ДАМТН – относно проверки на техническото състояние на язовири.  </a:t>
            </a:r>
          </a:p>
          <a:p>
            <a:pPr marL="342900" indent="-342900" algn="l">
              <a:buFont typeface="Wingdings" panose="05000000000000000000" pitchFamily="2" charset="2"/>
              <a:buChar char="q"/>
            </a:pPr>
            <a:r>
              <a:rPr lang="ru-RU" sz="2100" dirty="0">
                <a:solidFill>
                  <a:schemeClr val="tx1"/>
                </a:solidFill>
                <a:latin typeface="Calibri" panose="020F0502020204030204" pitchFamily="34" charset="0"/>
                <a:cs typeface="Calibri" panose="020F0502020204030204" pitchFamily="34" charset="0"/>
              </a:rPr>
              <a:t>Целесъобразно е общините да организират регулярни срещи с посочените контролни органи, с които да уточняват възможностите и лицата за оперативен контакт при необходимост от бърза реакция и/или съвместна контролна дейност на институциите. Добра практика би била сключването на доброволни споразумения за сътрудничество при осъществяване на контролна дейност между общината и съответния регионален или централен контролен орган.</a:t>
            </a:r>
          </a:p>
          <a:p>
            <a:pPr algn="l"/>
            <a:endParaRPr lang="bg-BG" sz="1900"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2799583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8974666" cy="4905182"/>
          </a:xfrm>
        </p:spPr>
        <p:txBody>
          <a:bodyPr>
            <a:normAutofit fontScale="92500" lnSpcReduction="20000"/>
          </a:bodyPr>
          <a:lstStyle/>
          <a:p>
            <a:pPr algn="l"/>
            <a:r>
              <a:rPr lang="ru-RU" sz="1900" b="1" dirty="0">
                <a:solidFill>
                  <a:schemeClr val="tx1"/>
                </a:solidFill>
                <a:latin typeface="Calibri" panose="020F0502020204030204" pitchFamily="34" charset="0"/>
                <a:cs typeface="Calibri" panose="020F0502020204030204" pitchFamily="34" charset="0"/>
              </a:rPr>
              <a:t>Участие на общините в асоциации по ВиК, взаимодействие с ВиК операторите, областни управители и други компетентни институции </a:t>
            </a:r>
            <a:endParaRPr lang="ru-RU" sz="1900" b="1" dirty="0" smtClean="0">
              <a:solidFill>
                <a:schemeClr val="tx1"/>
              </a:solidFill>
              <a:latin typeface="Calibri" panose="020F0502020204030204" pitchFamily="34" charset="0"/>
              <a:cs typeface="Calibri" panose="020F0502020204030204" pitchFamily="34" charset="0"/>
            </a:endParaRPr>
          </a:p>
          <a:p>
            <a:pPr algn="l"/>
            <a:r>
              <a:rPr lang="ru-RU" sz="1900" dirty="0">
                <a:solidFill>
                  <a:schemeClr val="tx1"/>
                </a:solidFill>
                <a:latin typeface="Calibri" panose="020F0502020204030204" pitchFamily="34" charset="0"/>
                <a:cs typeface="Calibri" panose="020F0502020204030204" pitchFamily="34" charset="0"/>
              </a:rPr>
              <a:t>Съгласно Закона за водите територията на страната за нуждите на управлението, планирането и изграждането на ВиК системи и за предоставянето на ВиК услуги се разделя на обособени територии.</a:t>
            </a:r>
          </a:p>
          <a:p>
            <a:pPr algn="l"/>
            <a:r>
              <a:rPr lang="ru-RU" sz="1900" u="sng" dirty="0">
                <a:solidFill>
                  <a:schemeClr val="tx1"/>
                </a:solidFill>
                <a:latin typeface="Calibri" panose="020F0502020204030204" pitchFamily="34" charset="0"/>
                <a:cs typeface="Calibri" panose="020F0502020204030204" pitchFamily="34" charset="0"/>
              </a:rPr>
              <a:t>Управлението на ВиК системите се осъществява от:</a:t>
            </a:r>
          </a:p>
          <a:p>
            <a:pPr algn="l"/>
            <a:r>
              <a:rPr lang="ru-RU" sz="2100" dirty="0">
                <a:solidFill>
                  <a:schemeClr val="tx1"/>
                </a:solidFill>
                <a:latin typeface="Calibri" panose="020F0502020204030204" pitchFamily="34" charset="0"/>
                <a:cs typeface="Calibri" panose="020F0502020204030204" pitchFamily="34" charset="0"/>
              </a:rPr>
              <a:t>•	</a:t>
            </a:r>
            <a:r>
              <a:rPr lang="ru-RU" sz="1900" dirty="0">
                <a:solidFill>
                  <a:schemeClr val="tx1"/>
                </a:solidFill>
                <a:latin typeface="Calibri" panose="020F0502020204030204" pitchFamily="34" charset="0"/>
                <a:cs typeface="Calibri" panose="020F0502020204030204" pitchFamily="34" charset="0"/>
              </a:rPr>
              <a:t>Министъра на регионалното развитие и благоустройството, който координира управлението на ВиК системите на национално ниво;</a:t>
            </a:r>
          </a:p>
          <a:p>
            <a:pPr algn="l"/>
            <a:r>
              <a:rPr lang="ru-RU" sz="1900" dirty="0">
                <a:solidFill>
                  <a:schemeClr val="tx1"/>
                </a:solidFill>
                <a:latin typeface="Calibri" panose="020F0502020204030204" pitchFamily="34" charset="0"/>
                <a:cs typeface="Calibri" panose="020F0502020204030204" pitchFamily="34" charset="0"/>
              </a:rPr>
              <a:t>•	Асоциацията по ВиК (АВиК), в която участват държавата и една или повече общини - когато собствеността на ВиК системите в границите на обособената територия е разпределена между държавата и общините или между няколко общини;</a:t>
            </a:r>
          </a:p>
          <a:p>
            <a:pPr algn="l"/>
            <a:r>
              <a:rPr lang="ru-RU" sz="1900" dirty="0">
                <a:solidFill>
                  <a:schemeClr val="tx1"/>
                </a:solidFill>
                <a:latin typeface="Calibri" panose="020F0502020204030204" pitchFamily="34" charset="0"/>
                <a:cs typeface="Calibri" panose="020F0502020204030204" pitchFamily="34" charset="0"/>
              </a:rPr>
              <a:t>•	Общинския съвет - когато в границите на обособената територия попадат ВиК системи - собственост само на една община.</a:t>
            </a:r>
          </a:p>
          <a:p>
            <a:pPr algn="l"/>
            <a:r>
              <a:rPr lang="ru-RU" sz="1900" dirty="0">
                <a:solidFill>
                  <a:schemeClr val="tx1"/>
                </a:solidFill>
                <a:latin typeface="Calibri" panose="020F0502020204030204" pitchFamily="34" charset="0"/>
                <a:cs typeface="Calibri" panose="020F0502020204030204" pitchFamily="34" charset="0"/>
              </a:rPr>
              <a:t>Създаването и функционирането на Асоциациите по ВиК се урежда със Закона за водите и по-конкретно с текстовете на закона, приети през юни 2009 г. Асоциацията по ВиК е юридическо лице със седалище и адрес в областната администрация на съответната обособена територия, не е търговско дружество, не формира и не разпределя печалба.</a:t>
            </a:r>
          </a:p>
          <a:p>
            <a:pPr algn="l"/>
            <a:endParaRPr lang="bg-BG" sz="1900"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21983352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8974666" cy="4905182"/>
          </a:xfrm>
        </p:spPr>
        <p:txBody>
          <a:bodyPr>
            <a:normAutofit fontScale="92500" lnSpcReduction="20000"/>
          </a:bodyPr>
          <a:lstStyle/>
          <a:p>
            <a:pPr algn="l"/>
            <a:r>
              <a:rPr lang="ru-RU" sz="1900" b="1" dirty="0">
                <a:solidFill>
                  <a:schemeClr val="tx1"/>
                </a:solidFill>
                <a:latin typeface="Calibri" panose="020F0502020204030204" pitchFamily="34" charset="0"/>
                <a:cs typeface="Calibri" panose="020F0502020204030204" pitchFamily="34" charset="0"/>
              </a:rPr>
              <a:t>Участие на общините в асоциации по ВиК, взаимодействие с ВиК операторите, областни управители и други компетентни институции </a:t>
            </a:r>
            <a:endParaRPr lang="ru-RU" sz="1900" b="1" dirty="0" smtClean="0">
              <a:solidFill>
                <a:schemeClr val="tx1"/>
              </a:solidFill>
              <a:latin typeface="Calibri" panose="020F0502020204030204" pitchFamily="34" charset="0"/>
              <a:cs typeface="Calibri" panose="020F0502020204030204" pitchFamily="34" charset="0"/>
            </a:endParaRPr>
          </a:p>
          <a:p>
            <a:pPr algn="l"/>
            <a:r>
              <a:rPr lang="ru-RU" sz="1900" u="sng" dirty="0">
                <a:solidFill>
                  <a:schemeClr val="tx1"/>
                </a:solidFill>
                <a:latin typeface="Calibri" panose="020F0502020204030204" pitchFamily="34" charset="0"/>
                <a:cs typeface="Calibri" panose="020F0502020204030204" pitchFamily="34" charset="0"/>
              </a:rPr>
              <a:t>Общинският съвет в ролята на АВиК:</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определя ВиК оператора по реда на този Закона за водите;</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приема решение за сключване на договора с ВиК оператора за възлагане на дейностите по предоставяне на ВиК услугата и поддържане на ВиК системите, включително за поемане на финансови задължения;</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контролира изпълнението на задълженията на ВиК оператора съгласно договора;</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изработва и приема регионалния генерален план на ВиК системите и съоръженията и генералния план на агломерации над 10 000 е. ж. на ВиК системите на съответната обособена територия;</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изработва и приема дългосрочната инвестиционна програма към регионалния генерален план на ВиК системите и съоръженията и дългосрочната инвестиционна програма към генералния план на агломерации над 10 000 е. ж. на ВиК системите и съоръженията на съответната обособена територия;</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съгласува бизнес плана на ВиК оператора;</a:t>
            </a:r>
          </a:p>
          <a:p>
            <a:pPr marL="342900" indent="-342900" algn="l">
              <a:buFont typeface="Arial" panose="020B0604020202020204" pitchFamily="34" charset="0"/>
              <a:buChar char="•"/>
            </a:pPr>
            <a:r>
              <a:rPr lang="ru-RU" sz="1900" dirty="0">
                <a:solidFill>
                  <a:schemeClr val="tx1"/>
                </a:solidFill>
                <a:latin typeface="Calibri" panose="020F0502020204030204" pitchFamily="34" charset="0"/>
                <a:cs typeface="Calibri" panose="020F0502020204030204" pitchFamily="34" charset="0"/>
              </a:rPr>
              <a:t>приема решения за промяна на границите на обособената територия.</a:t>
            </a: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2305776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fontScale="62500" lnSpcReduction="20000"/>
          </a:bodyPr>
          <a:lstStyle/>
          <a:p>
            <a:pPr algn="l"/>
            <a:r>
              <a:rPr lang="ru-RU" sz="32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3200" b="1" u="sng" dirty="0" smtClean="0">
              <a:solidFill>
                <a:schemeClr val="accent1"/>
              </a:solidFill>
              <a:latin typeface="Calibri" panose="020F0502020204030204" pitchFamily="34" charset="0"/>
              <a:cs typeface="Calibri" panose="020F0502020204030204" pitchFamily="34" charset="0"/>
            </a:endParaRPr>
          </a:p>
          <a:p>
            <a:pPr algn="l"/>
            <a:r>
              <a:rPr lang="ru-RU" sz="2900" b="1" u="sng" dirty="0">
                <a:solidFill>
                  <a:schemeClr val="tx1"/>
                </a:solidFill>
                <a:latin typeface="Calibri" panose="020F0502020204030204" pitchFamily="34" charset="0"/>
                <a:cs typeface="Calibri" panose="020F0502020204030204" pitchFamily="34" charset="0"/>
              </a:rPr>
              <a:t>Цели и подцели на Националната стратегия за управление и развитие на водния сектор в Република България:</a:t>
            </a:r>
          </a:p>
          <a:p>
            <a:pPr algn="l"/>
            <a:r>
              <a:rPr lang="ru-RU" sz="2900" b="1" u="sng" dirty="0">
                <a:solidFill>
                  <a:schemeClr val="accent1"/>
                </a:solidFill>
                <a:latin typeface="Calibri" panose="020F0502020204030204" pitchFamily="34" charset="0"/>
                <a:cs typeface="Calibri" panose="020F0502020204030204" pitchFamily="34" charset="0"/>
              </a:rPr>
              <a:t>Цел 1: Гарантирано осигуряване на вода за населението и бизнеса в условията на </a:t>
            </a:r>
            <a:r>
              <a:rPr lang="ru-RU" sz="2900" b="1" u="sng" dirty="0" smtClean="0">
                <a:solidFill>
                  <a:schemeClr val="accent1"/>
                </a:solidFill>
                <a:latin typeface="Calibri" panose="020F0502020204030204" pitchFamily="34" charset="0"/>
                <a:cs typeface="Calibri" panose="020F0502020204030204" pitchFamily="34" charset="0"/>
              </a:rPr>
              <a:t>промени</a:t>
            </a:r>
          </a:p>
          <a:p>
            <a:pPr algn="l"/>
            <a:r>
              <a:rPr lang="ru-RU" sz="2900" b="1" u="sng" dirty="0" smtClean="0">
                <a:solidFill>
                  <a:schemeClr val="accent1"/>
                </a:solidFill>
                <a:latin typeface="Calibri" panose="020F0502020204030204" pitchFamily="34" charset="0"/>
                <a:cs typeface="Calibri" panose="020F0502020204030204" pitchFamily="34" charset="0"/>
              </a:rPr>
              <a:t> </a:t>
            </a:r>
            <a:r>
              <a:rPr lang="ru-RU" sz="2900" b="1" u="sng" dirty="0">
                <a:solidFill>
                  <a:schemeClr val="accent1"/>
                </a:solidFill>
                <a:latin typeface="Calibri" panose="020F0502020204030204" pitchFamily="34" charset="0"/>
                <a:cs typeface="Calibri" panose="020F0502020204030204" pitchFamily="34" charset="0"/>
              </a:rPr>
              <a:t>на климата, водещи до засушаване</a:t>
            </a:r>
          </a:p>
          <a:p>
            <a:pPr marL="457200" indent="-457200" algn="l">
              <a:buFont typeface="Wingdings" panose="05000000000000000000" pitchFamily="2" charset="2"/>
              <a:buChar char="Ø"/>
            </a:pPr>
            <a:r>
              <a:rPr lang="ru-RU" sz="2900" dirty="0" smtClean="0">
                <a:solidFill>
                  <a:schemeClr val="tx1"/>
                </a:solidFill>
                <a:latin typeface="Calibri" panose="020F0502020204030204" pitchFamily="34" charset="0"/>
                <a:cs typeface="Calibri" panose="020F0502020204030204" pitchFamily="34" charset="0"/>
              </a:rPr>
              <a:t>Осигуряване </a:t>
            </a:r>
            <a:r>
              <a:rPr lang="ru-RU" sz="2900" dirty="0">
                <a:solidFill>
                  <a:schemeClr val="tx1"/>
                </a:solidFill>
                <a:latin typeface="Calibri" panose="020F0502020204030204" pitchFamily="34" charset="0"/>
                <a:cs typeface="Calibri" panose="020F0502020204030204" pitchFamily="34" charset="0"/>
              </a:rPr>
              <a:t>на непрекъснато водоподаване чрез рехабилитация на съществуващите и изграждане на нови язовири и резервоари, рехабилитация на водопроводната мрежа и </a:t>
            </a:r>
            <a:r>
              <a:rPr lang="ru-RU" sz="2900" dirty="0" smtClean="0">
                <a:solidFill>
                  <a:schemeClr val="tx1"/>
                </a:solidFill>
                <a:latin typeface="Calibri" panose="020F0502020204030204" pitchFamily="34" charset="0"/>
                <a:cs typeface="Calibri" panose="020F0502020204030204" pitchFamily="34" charset="0"/>
              </a:rPr>
              <a:t>водоизточниците.</a:t>
            </a:r>
          </a:p>
          <a:p>
            <a:pPr marL="457200" indent="-457200" algn="l">
              <a:buFont typeface="Wingdings" panose="05000000000000000000" pitchFamily="2" charset="2"/>
              <a:buChar char="Ø"/>
            </a:pPr>
            <a:r>
              <a:rPr lang="ru-RU" sz="2900" dirty="0" smtClean="0">
                <a:solidFill>
                  <a:schemeClr val="tx1"/>
                </a:solidFill>
                <a:latin typeface="Calibri" panose="020F0502020204030204" pitchFamily="34" charset="0"/>
                <a:cs typeface="Calibri" panose="020F0502020204030204" pitchFamily="34" charset="0"/>
              </a:rPr>
              <a:t>Намаляване </a:t>
            </a:r>
            <a:r>
              <a:rPr lang="ru-RU" sz="2900" dirty="0">
                <a:solidFill>
                  <a:schemeClr val="tx1"/>
                </a:solidFill>
                <a:latin typeface="Calibri" panose="020F0502020204030204" pitchFamily="34" charset="0"/>
                <a:cs typeface="Calibri" panose="020F0502020204030204" pitchFamily="34" charset="0"/>
              </a:rPr>
              <a:t>на общите количества използвана вода чрез инвестиции във водностопанската инфраструктура и мерки за подобряване на ефективността при използването на водните ресурси.</a:t>
            </a:r>
          </a:p>
          <a:p>
            <a:pPr algn="l"/>
            <a:r>
              <a:rPr lang="ru-RU" sz="2900" b="1" u="sng" dirty="0">
                <a:solidFill>
                  <a:schemeClr val="accent1"/>
                </a:solidFill>
                <a:latin typeface="Calibri" panose="020F0502020204030204" pitchFamily="34" charset="0"/>
                <a:cs typeface="Calibri" panose="020F0502020204030204" pitchFamily="34" charset="0"/>
              </a:rPr>
              <a:t>Цел 2: Запазване и подобряване на състоянието на повърхностните и подземните води</a:t>
            </a:r>
          </a:p>
          <a:p>
            <a:pPr marL="457200" indent="-457200" algn="l">
              <a:buFont typeface="Wingdings" panose="05000000000000000000" pitchFamily="2" charset="2"/>
              <a:buChar char="Ø"/>
            </a:pPr>
            <a:r>
              <a:rPr lang="ru-RU" sz="2900" dirty="0" smtClean="0">
                <a:solidFill>
                  <a:schemeClr val="tx1"/>
                </a:solidFill>
                <a:latin typeface="Calibri" panose="020F0502020204030204" pitchFamily="34" charset="0"/>
                <a:cs typeface="Calibri" panose="020F0502020204030204" pitchFamily="34" charset="0"/>
              </a:rPr>
              <a:t>Премахване </a:t>
            </a:r>
            <a:r>
              <a:rPr lang="ru-RU" sz="2900" dirty="0">
                <a:solidFill>
                  <a:schemeClr val="tx1"/>
                </a:solidFill>
                <a:latin typeface="Calibri" panose="020F0502020204030204" pitchFamily="34" charset="0"/>
                <a:cs typeface="Calibri" panose="020F0502020204030204" pitchFamily="34" charset="0"/>
              </a:rPr>
              <a:t>на заустването на необработени отпадъчни води чрез изграждане, реконструкция и модернизация на системи за отвеждане и пречистване на отпадъчни </a:t>
            </a:r>
            <a:r>
              <a:rPr lang="ru-RU" sz="2900" dirty="0" smtClean="0">
                <a:solidFill>
                  <a:schemeClr val="tx1"/>
                </a:solidFill>
                <a:latin typeface="Calibri" panose="020F0502020204030204" pitchFamily="34" charset="0"/>
                <a:cs typeface="Calibri" panose="020F0502020204030204" pitchFamily="34" charset="0"/>
              </a:rPr>
              <a:t>води.</a:t>
            </a:r>
          </a:p>
          <a:p>
            <a:pPr marL="457200" indent="-457200" algn="l">
              <a:buFont typeface="Wingdings" panose="05000000000000000000" pitchFamily="2" charset="2"/>
              <a:buChar char="Ø"/>
            </a:pPr>
            <a:r>
              <a:rPr lang="ru-RU" sz="2900" dirty="0" smtClean="0">
                <a:solidFill>
                  <a:schemeClr val="tx1"/>
                </a:solidFill>
                <a:latin typeface="Calibri" panose="020F0502020204030204" pitchFamily="34" charset="0"/>
                <a:cs typeface="Calibri" panose="020F0502020204030204" pitchFamily="34" charset="0"/>
              </a:rPr>
              <a:t>Укрепване </a:t>
            </a:r>
            <a:r>
              <a:rPr lang="ru-RU" sz="2900" dirty="0">
                <a:solidFill>
                  <a:schemeClr val="tx1"/>
                </a:solidFill>
                <a:latin typeface="Calibri" panose="020F0502020204030204" pitchFamily="34" charset="0"/>
                <a:cs typeface="Calibri" panose="020F0502020204030204" pitchFamily="34" charset="0"/>
              </a:rPr>
              <a:t>на институционалната система за мониторинг и контрол, която да гарантира доброто състояние на повърхностните и подземните </a:t>
            </a:r>
            <a:r>
              <a:rPr lang="ru-RU" sz="2900" dirty="0" smtClean="0">
                <a:solidFill>
                  <a:schemeClr val="tx1"/>
                </a:solidFill>
                <a:latin typeface="Calibri" panose="020F0502020204030204" pitchFamily="34" charset="0"/>
                <a:cs typeface="Calibri" panose="020F0502020204030204" pitchFamily="34" charset="0"/>
              </a:rPr>
              <a:t>води.</a:t>
            </a:r>
          </a:p>
          <a:p>
            <a:pPr marL="457200" indent="-457200" algn="l">
              <a:buFont typeface="Wingdings" panose="05000000000000000000" pitchFamily="2" charset="2"/>
              <a:buChar char="Ø"/>
            </a:pPr>
            <a:r>
              <a:rPr lang="ru-RU" sz="2900" dirty="0" smtClean="0">
                <a:solidFill>
                  <a:schemeClr val="tx1"/>
                </a:solidFill>
                <a:latin typeface="Calibri" panose="020F0502020204030204" pitchFamily="34" charset="0"/>
                <a:cs typeface="Calibri" panose="020F0502020204030204" pitchFamily="34" charset="0"/>
              </a:rPr>
              <a:t>Превръщане </a:t>
            </a:r>
            <a:r>
              <a:rPr lang="ru-RU" sz="2900" dirty="0">
                <a:solidFill>
                  <a:schemeClr val="tx1"/>
                </a:solidFill>
                <a:latin typeface="Calibri" panose="020F0502020204030204" pitchFamily="34" charset="0"/>
                <a:cs typeface="Calibri" panose="020F0502020204030204" pitchFamily="34" charset="0"/>
              </a:rPr>
              <a:t>на ПУРБ в основен планов документ при интегрираното управление на водите. </a:t>
            </a:r>
          </a:p>
        </p:txBody>
      </p:sp>
    </p:spTree>
    <p:extLst>
      <p:ext uri="{BB962C8B-B14F-4D97-AF65-F5344CB8AC3E}">
        <p14:creationId xmlns:p14="http://schemas.microsoft.com/office/powerpoint/2010/main" val="19018250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10205156" cy="4905182"/>
          </a:xfrm>
        </p:spPr>
        <p:txBody>
          <a:bodyPr>
            <a:normAutofit fontScale="92500" lnSpcReduction="20000"/>
          </a:bodyPr>
          <a:lstStyle/>
          <a:p>
            <a:pPr algn="l"/>
            <a:r>
              <a:rPr lang="ru-RU" sz="1900" b="1" dirty="0">
                <a:solidFill>
                  <a:schemeClr val="tx1"/>
                </a:solidFill>
                <a:latin typeface="Calibri" panose="020F0502020204030204" pitchFamily="34" charset="0"/>
                <a:cs typeface="Calibri" panose="020F0502020204030204" pitchFamily="34" charset="0"/>
              </a:rPr>
              <a:t>Участие на общините в асоциации по ВиК, взаимодействие с ВиК операторите, областни управители и други компетентни институции </a:t>
            </a:r>
            <a:endParaRPr lang="ru-RU" sz="1900" b="1" dirty="0" smtClean="0">
              <a:solidFill>
                <a:schemeClr val="tx1"/>
              </a:solidFill>
              <a:latin typeface="Calibri" panose="020F0502020204030204" pitchFamily="34" charset="0"/>
              <a:cs typeface="Calibri" panose="020F0502020204030204" pitchFamily="34" charset="0"/>
            </a:endParaRPr>
          </a:p>
          <a:p>
            <a:pPr algn="l"/>
            <a:r>
              <a:rPr lang="ru-RU" sz="1900" u="sng" dirty="0">
                <a:solidFill>
                  <a:schemeClr val="tx1"/>
                </a:solidFill>
                <a:latin typeface="Calibri" panose="020F0502020204030204" pitchFamily="34" charset="0"/>
                <a:cs typeface="Calibri" panose="020F0502020204030204" pitchFamily="34" charset="0"/>
              </a:rPr>
              <a:t>Отношения ВиК оператор и потребителите на ВиК услуги</a:t>
            </a:r>
          </a:p>
          <a:p>
            <a:pPr algn="l"/>
            <a:r>
              <a:rPr lang="ru-RU" dirty="0">
                <a:solidFill>
                  <a:schemeClr val="tx1"/>
                </a:solidFill>
                <a:latin typeface="Calibri" panose="020F0502020204030204" pitchFamily="34" charset="0"/>
                <a:cs typeface="Calibri" panose="020F0502020204030204" pitchFamily="34" charset="0"/>
              </a:rPr>
              <a:t>Договорът на ВиК оператора с Асоциацията по ВиК не бива да се бърка с типовия договор между ВиК оператора и потребителите на услугите и Общите условия на доставка на услугите по типовите договори, които всеки ВиК оператор внася за одобрение в КЕВР. </a:t>
            </a:r>
          </a:p>
          <a:p>
            <a:pPr algn="l"/>
            <a:r>
              <a:rPr lang="ru-RU" dirty="0">
                <a:solidFill>
                  <a:schemeClr val="tx1"/>
                </a:solidFill>
                <a:latin typeface="Calibri" panose="020F0502020204030204" pitchFamily="34" charset="0"/>
                <a:cs typeface="Calibri" panose="020F0502020204030204" pitchFamily="34" charset="0"/>
              </a:rPr>
              <a:t>ВиК операторите публикуват одобрените от КЕВР Общи условия на договорите за предоставяне на ВиК услуги най-малко в един централен и един местен ежедневник. Те влизат в сила в едномесечен срок от публикуването </a:t>
            </a:r>
            <a:r>
              <a:rPr lang="ru-RU" dirty="0" smtClean="0">
                <a:solidFill>
                  <a:schemeClr val="tx1"/>
                </a:solidFill>
                <a:latin typeface="Calibri" panose="020F0502020204030204" pitchFamily="34" charset="0"/>
                <a:cs typeface="Calibri" panose="020F0502020204030204" pitchFamily="34" charset="0"/>
              </a:rPr>
              <a:t>им</a:t>
            </a:r>
          </a:p>
          <a:p>
            <a:pPr algn="l"/>
            <a:r>
              <a:rPr lang="ru-RU" u="sng" dirty="0">
                <a:solidFill>
                  <a:schemeClr val="tx1"/>
                </a:solidFill>
                <a:latin typeface="Calibri" panose="020F0502020204030204" pitchFamily="34" charset="0"/>
                <a:cs typeface="Calibri" panose="020F0502020204030204" pitchFamily="34" charset="0"/>
              </a:rPr>
              <a:t>Взаимодействие с областни управители и други компетентни институции</a:t>
            </a:r>
          </a:p>
          <a:p>
            <a:pPr algn="l"/>
            <a:r>
              <a:rPr lang="ru-RU" dirty="0">
                <a:solidFill>
                  <a:schemeClr val="tx1"/>
                </a:solidFill>
                <a:latin typeface="Calibri" panose="020F0502020204030204" pitchFamily="34" charset="0"/>
                <a:cs typeface="Calibri" panose="020F0502020204030204" pitchFamily="34" charset="0"/>
              </a:rPr>
              <a:t>С областните управители участват заедно в общото събрание на АВиК и изпълняват всички произтичащи от това задължения и отговорности. </a:t>
            </a:r>
          </a:p>
          <a:p>
            <a:pPr algn="l"/>
            <a:r>
              <a:rPr lang="ru-RU" dirty="0">
                <a:solidFill>
                  <a:schemeClr val="tx1"/>
                </a:solidFill>
                <a:latin typeface="Calibri" panose="020F0502020204030204" pitchFamily="34" charset="0"/>
                <a:cs typeface="Calibri" panose="020F0502020204030204" pitchFamily="34" charset="0"/>
              </a:rPr>
              <a:t>Съгласно Закона за водите в границите на една обособена територия само един ВиК оператор може да осъществява дейности (но един ВиК оператор може да осъществява дейност в повече от една обособена територия). </a:t>
            </a:r>
          </a:p>
          <a:p>
            <a:pPr algn="l"/>
            <a:r>
              <a:rPr lang="ru-RU" dirty="0">
                <a:solidFill>
                  <a:schemeClr val="tx1"/>
                </a:solidFill>
                <a:latin typeface="Calibri" panose="020F0502020204030204" pitchFamily="34" charset="0"/>
                <a:cs typeface="Calibri" panose="020F0502020204030204" pitchFamily="34" charset="0"/>
              </a:rPr>
              <a:t>Съгласно Закона за водите границите на обособената територия могат да се променят в зависимост от присъединяването или отпадането на общини от нея, като решенията за промяна на границите на обособената територия се приемат от общото събрание на асоциацията по ВиК или от общинския съвет.</a:t>
            </a: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34748325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10205156" cy="4905182"/>
          </a:xfrm>
        </p:spPr>
        <p:txBody>
          <a:bodyPr>
            <a:normAutofit/>
          </a:bodyPr>
          <a:lstStyle/>
          <a:p>
            <a:pPr algn="l"/>
            <a:r>
              <a:rPr lang="ru-RU" sz="1900" b="1" dirty="0">
                <a:solidFill>
                  <a:schemeClr val="tx1"/>
                </a:solidFill>
                <a:latin typeface="Calibri" panose="020F0502020204030204" pitchFamily="34" charset="0"/>
                <a:cs typeface="Calibri" panose="020F0502020204030204" pitchFamily="34" charset="0"/>
              </a:rPr>
              <a:t>Участие на общините в асоциации по ВиК, взаимодействие с ВиК операторите, областни управители и други компетентни институции </a:t>
            </a:r>
            <a:endParaRPr lang="ru-RU" sz="1900" b="1" dirty="0" smtClean="0">
              <a:solidFill>
                <a:schemeClr val="tx1"/>
              </a:solidFill>
              <a:latin typeface="Calibri" panose="020F0502020204030204" pitchFamily="34" charset="0"/>
              <a:cs typeface="Calibri" panose="020F0502020204030204" pitchFamily="34" charset="0"/>
            </a:endParaRPr>
          </a:p>
          <a:p>
            <a:pPr algn="l"/>
            <a:r>
              <a:rPr lang="ru-RU" sz="1900" u="sng" dirty="0">
                <a:solidFill>
                  <a:schemeClr val="tx1"/>
                </a:solidFill>
                <a:latin typeface="Calibri" panose="020F0502020204030204" pitchFamily="34" charset="0"/>
                <a:cs typeface="Calibri" panose="020F0502020204030204" pitchFamily="34" charset="0"/>
              </a:rPr>
              <a:t>Тенденции в развитието, управлението и финансирането на ВиК сектора </a:t>
            </a:r>
            <a:endParaRPr lang="ru-RU" sz="1900" u="sng" dirty="0" smtClean="0">
              <a:solidFill>
                <a:schemeClr val="tx1"/>
              </a:solidFill>
              <a:latin typeface="Calibri" panose="020F0502020204030204" pitchFamily="34" charset="0"/>
              <a:cs typeface="Calibri" panose="020F0502020204030204" pitchFamily="34" charset="0"/>
            </a:endParaRPr>
          </a:p>
          <a:p>
            <a:pPr algn="l"/>
            <a:r>
              <a:rPr lang="ru-RU" dirty="0">
                <a:solidFill>
                  <a:schemeClr val="tx1"/>
                </a:solidFill>
                <a:latin typeface="Calibri" panose="020F0502020204030204" pitchFamily="34" charset="0"/>
                <a:cs typeface="Calibri" panose="020F0502020204030204" pitchFamily="34" charset="0"/>
              </a:rPr>
              <a:t>През 2009 г. с изменение на Закона за водите е заложена и реформата в отрасъл водоснабдяване и канализация в контекста на реформата във водния сектор. Целта е да се поставят стабилни основи за  управление, планиране и развитие на ВиК системите и услугите чрез определянето и следването на национално отговорни принципи. Промените са в три основни направления:</a:t>
            </a:r>
          </a:p>
          <a:p>
            <a:pPr marL="285750" indent="-285750" algn="l">
              <a:buFont typeface="Wingdings" panose="05000000000000000000" pitchFamily="2" charset="2"/>
              <a:buChar char="ü"/>
            </a:pPr>
            <a:r>
              <a:rPr lang="ru-RU" dirty="0" smtClean="0">
                <a:solidFill>
                  <a:schemeClr val="tx1"/>
                </a:solidFill>
                <a:latin typeface="Calibri" panose="020F0502020204030204" pitchFamily="34" charset="0"/>
                <a:cs typeface="Calibri" panose="020F0502020204030204" pitchFamily="34" charset="0"/>
              </a:rPr>
              <a:t>Ясно </a:t>
            </a:r>
            <a:r>
              <a:rPr lang="ru-RU" dirty="0">
                <a:solidFill>
                  <a:schemeClr val="tx1"/>
                </a:solidFill>
                <a:latin typeface="Calibri" panose="020F0502020204030204" pitchFamily="34" charset="0"/>
                <a:cs typeface="Calibri" panose="020F0502020204030204" pitchFamily="34" charset="0"/>
              </a:rPr>
              <a:t>регламентиране и разделение на собствеността върху ВиК инфраструктурата. Тя става публична собственост - общинска и държавна;</a:t>
            </a:r>
          </a:p>
          <a:p>
            <a:pPr marL="285750" indent="-285750" algn="l">
              <a:buFont typeface="Wingdings" panose="05000000000000000000" pitchFamily="2" charset="2"/>
              <a:buChar char="ü"/>
            </a:pPr>
            <a:r>
              <a:rPr lang="ru-RU" dirty="0" smtClean="0">
                <a:solidFill>
                  <a:schemeClr val="tx1"/>
                </a:solidFill>
                <a:latin typeface="Calibri" panose="020F0502020204030204" pitchFamily="34" charset="0"/>
                <a:cs typeface="Calibri" panose="020F0502020204030204" pitchFamily="34" charset="0"/>
              </a:rPr>
              <a:t>Въвеждане </a:t>
            </a:r>
            <a:r>
              <a:rPr lang="ru-RU" dirty="0">
                <a:solidFill>
                  <a:schemeClr val="tx1"/>
                </a:solidFill>
                <a:latin typeface="Calibri" panose="020F0502020204030204" pitchFamily="34" charset="0"/>
                <a:cs typeface="Calibri" panose="020F0502020204030204" pitchFamily="34" charset="0"/>
              </a:rPr>
              <a:t>на дългосрочни договорни взаимоотношение между публичния собственик и ВиК оператор за стопанисване, поддръжка и експлоатация на ВиК мрежите и съоръженията и предоставяне на ВиК услугите;</a:t>
            </a:r>
          </a:p>
          <a:p>
            <a:pPr marL="285750" indent="-285750" algn="l">
              <a:buFont typeface="Wingdings" panose="05000000000000000000" pitchFamily="2" charset="2"/>
              <a:buChar char="ü"/>
            </a:pPr>
            <a:r>
              <a:rPr lang="ru-RU" dirty="0" smtClean="0">
                <a:solidFill>
                  <a:schemeClr val="tx1"/>
                </a:solidFill>
                <a:latin typeface="Calibri" panose="020F0502020204030204" pitchFamily="34" charset="0"/>
                <a:cs typeface="Calibri" panose="020F0502020204030204" pitchFamily="34" charset="0"/>
              </a:rPr>
              <a:t>Регионално </a:t>
            </a:r>
            <a:r>
              <a:rPr lang="ru-RU" dirty="0">
                <a:solidFill>
                  <a:schemeClr val="tx1"/>
                </a:solidFill>
                <a:latin typeface="Calibri" panose="020F0502020204030204" pitchFamily="34" charset="0"/>
                <a:cs typeface="Calibri" panose="020F0502020204030204" pitchFamily="34" charset="0"/>
              </a:rPr>
              <a:t>планиране на развитието на инфраструктурата с регионални генерални планове за ВиК, които включват краткосрочни и дългосрочни инвестиционни програми.</a:t>
            </a: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41766546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10205156" cy="4905182"/>
          </a:xfrm>
        </p:spPr>
        <p:txBody>
          <a:bodyPr>
            <a:normAutofit fontScale="85000" lnSpcReduction="10000"/>
          </a:bodyPr>
          <a:lstStyle/>
          <a:p>
            <a:pPr algn="l"/>
            <a:r>
              <a:rPr lang="ru-RU" sz="1900" b="1" dirty="0">
                <a:solidFill>
                  <a:schemeClr val="tx1"/>
                </a:solidFill>
                <a:latin typeface="Calibri" panose="020F0502020204030204" pitchFamily="34" charset="0"/>
                <a:cs typeface="Calibri" panose="020F0502020204030204" pitchFamily="34" charset="0"/>
              </a:rPr>
              <a:t>Участие на общините в асоциации по ВиК, взаимодействие с ВиК операторите, областни управители и други компетентни институции </a:t>
            </a:r>
            <a:endParaRPr lang="ru-RU" sz="1900" b="1" dirty="0" smtClean="0">
              <a:solidFill>
                <a:schemeClr val="tx1"/>
              </a:solidFill>
              <a:latin typeface="Calibri" panose="020F0502020204030204" pitchFamily="34" charset="0"/>
              <a:cs typeface="Calibri" panose="020F0502020204030204" pitchFamily="34" charset="0"/>
            </a:endParaRPr>
          </a:p>
          <a:p>
            <a:pPr algn="l"/>
            <a:r>
              <a:rPr lang="ru-RU" sz="1900" u="sng" dirty="0">
                <a:solidFill>
                  <a:schemeClr val="tx1"/>
                </a:solidFill>
                <a:latin typeface="Calibri" panose="020F0502020204030204" pitchFamily="34" charset="0"/>
                <a:cs typeface="Calibri" panose="020F0502020204030204" pitchFamily="34" charset="0"/>
              </a:rPr>
              <a:t>Тенденции в развитието, управлението и финансирането на ВиК сектора </a:t>
            </a:r>
            <a:endParaRPr lang="ru-RU" sz="1900" u="sng" dirty="0" smtClean="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ü"/>
            </a:pPr>
            <a:r>
              <a:rPr lang="ru-RU" dirty="0">
                <a:solidFill>
                  <a:schemeClr val="tx1"/>
                </a:solidFill>
                <a:latin typeface="Calibri" panose="020F0502020204030204" pitchFamily="34" charset="0"/>
                <a:cs typeface="Calibri" panose="020F0502020204030204" pitchFamily="34" charset="0"/>
              </a:rPr>
              <a:t>Инвестиционните нужди за развитие на ВиК сектора, посочени в Стратегията, са около 11 млрд.лв. Но наличния ресурс за финансиране е недостатъчен за изпълнение на целите на стратегията. </a:t>
            </a:r>
          </a:p>
          <a:p>
            <a:pPr marL="285750" indent="-285750" algn="l">
              <a:buFont typeface="Wingdings" panose="05000000000000000000" pitchFamily="2" charset="2"/>
              <a:buChar char="ü"/>
            </a:pPr>
            <a:r>
              <a:rPr lang="ru-RU" dirty="0">
                <a:solidFill>
                  <a:schemeClr val="tx1"/>
                </a:solidFill>
                <a:latin typeface="Calibri" panose="020F0502020204030204" pitchFamily="34" charset="0"/>
                <a:cs typeface="Calibri" panose="020F0502020204030204" pitchFamily="34" charset="0"/>
              </a:rPr>
              <a:t>Основният източник за ВиК инфраструктура е Оперативна програма "Околна среда". През настоящия програмен период 2014-2020 г. обаче има промени в условията за финансиране в програмата на Приоритетна ос 1. Води. Основните мерки, които ще се подкрепят, са свързани със събиране и пречистване на отпадъчните води, като средствата ще бъдат насочени към агломерации с над 10 000 екв.ж. на територията на консолидирани райони. Други мерки, които ще се финансират, са свързани с осигуряване на чиста и безопасна питейна вода за населението, чрез изпълнение на задълженията по Директива 98/83/ЕО</a:t>
            </a:r>
            <a:r>
              <a:rPr lang="ru-RU"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ü"/>
            </a:pPr>
            <a:r>
              <a:rPr lang="ru-RU" dirty="0">
                <a:solidFill>
                  <a:schemeClr val="tx1"/>
                </a:solidFill>
                <a:latin typeface="Calibri" panose="020F0502020204030204" pitchFamily="34" charset="0"/>
                <a:cs typeface="Calibri" panose="020F0502020204030204" pitchFamily="34" charset="0"/>
              </a:rPr>
              <a:t>За развитие на сектора и изпълнение на условията за финансиране по европейските фондове, Министерският съвет прие Национален инвестиционен план за водоснабдяване и канализация, който е изготвен в изпълнение на заложеното изискване в рамките на тематичните отключващи условия за средствата от Европейския фонд за регионално развитие, Европейския социален фонд+ и Кохезионния фонд за програмен период 2021-2027 г. Това съобщиха от Министерството на регионалното развитие и благоустройството (МРРБ).</a:t>
            </a:r>
          </a:p>
          <a:p>
            <a:pPr marL="285750" indent="-285750" algn="l">
              <a:buFont typeface="Wingdings" panose="05000000000000000000" pitchFamily="2" charset="2"/>
              <a:buChar char="ü"/>
            </a:pPr>
            <a:r>
              <a:rPr lang="ru-RU" dirty="0">
                <a:solidFill>
                  <a:schemeClr val="tx1"/>
                </a:solidFill>
                <a:latin typeface="Calibri" panose="020F0502020204030204" pitchFamily="34" charset="0"/>
                <a:cs typeface="Calibri" panose="020F0502020204030204" pitchFamily="34" charset="0"/>
              </a:rPr>
              <a:t>С Националния инвестиционен план ще се постигне съответствие с изискванията на Директива 91/271/ЕИО за пречистването на градските отпадъчни води и на Директива 98/83/ЕО за качеството на водите, предназначени за консумация от човека, както и поддържане на устойчивото функциониране на изградената ВиК инфраструктура в дългосрочен план. </a:t>
            </a: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17168896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10205156" cy="4905182"/>
          </a:xfrm>
        </p:spPr>
        <p:txBody>
          <a:bodyPr>
            <a:normAutofit/>
          </a:bodyPr>
          <a:lstStyle/>
          <a:p>
            <a:pPr algn="l"/>
            <a:r>
              <a:rPr lang="ru-RU" sz="1900" b="1" dirty="0">
                <a:solidFill>
                  <a:schemeClr val="tx1"/>
                </a:solidFill>
                <a:latin typeface="Calibri" panose="020F0502020204030204" pitchFamily="34" charset="0"/>
                <a:cs typeface="Calibri" panose="020F0502020204030204" pitchFamily="34" charset="0"/>
              </a:rPr>
              <a:t>Възможни форми на управление и експлоатация на инфраструктурата за минерални </a:t>
            </a:r>
            <a:r>
              <a:rPr lang="ru-RU" sz="1900" b="1" dirty="0" smtClean="0">
                <a:solidFill>
                  <a:schemeClr val="tx1"/>
                </a:solidFill>
                <a:latin typeface="Calibri" panose="020F0502020204030204" pitchFamily="34" charset="0"/>
                <a:cs typeface="Calibri" panose="020F0502020204030204" pitchFamily="34" charset="0"/>
              </a:rPr>
              <a:t>води</a:t>
            </a:r>
          </a:p>
          <a:p>
            <a:pPr marL="342900" indent="-342900" algn="l">
              <a:buFont typeface="Wingdings" panose="05000000000000000000" pitchFamily="2" charset="2"/>
              <a:buChar char="Ø"/>
            </a:pPr>
            <a:r>
              <a:rPr lang="ru-RU" sz="1900" dirty="0">
                <a:solidFill>
                  <a:schemeClr val="tx1"/>
                </a:solidFill>
                <a:latin typeface="Calibri" panose="020F0502020204030204" pitchFamily="34" charset="0"/>
                <a:cs typeface="Calibri" panose="020F0502020204030204" pitchFamily="34" charset="0"/>
              </a:rPr>
              <a:t>Всяка община може да организира изпълнението на услугите по управление, съответно поддръжка и експлоатация на инфраструктурата за минерални води общинска собственост с решение на общински съвет. Това е възможно чрез различни бизнес модели при управлението на минералните води. </a:t>
            </a:r>
          </a:p>
          <a:p>
            <a:pPr marL="342900" indent="-342900" algn="l">
              <a:buFont typeface="Wingdings" panose="05000000000000000000" pitchFamily="2" charset="2"/>
              <a:buChar char="Ø"/>
            </a:pPr>
            <a:r>
              <a:rPr lang="ru-RU" sz="1900" dirty="0">
                <a:solidFill>
                  <a:schemeClr val="tx1"/>
                </a:solidFill>
                <a:latin typeface="Calibri" panose="020F0502020204030204" pitchFamily="34" charset="0"/>
                <a:cs typeface="Calibri" panose="020F0502020204030204" pitchFamily="34" charset="0"/>
              </a:rPr>
              <a:t>Препоръчително е да се изготви бизнес план, който документ ще задава общата стратегическа рамка за развитие на услугата, свързана с минералните води (в т.ч. отдаване право на ползване на минерален ресурс, право на ползване на общинска водопреносна мрежа за минерални води и др.) в средносрочен период. Това е документът, върху който ще се базират обосновките на всички бъдещи конкретни проекти на общината в сферата на управлението на минералните води. Бизнес планът за управление на минерални води обикновено включва:</a:t>
            </a: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33235477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10205156" cy="4905182"/>
          </a:xfrm>
        </p:spPr>
        <p:txBody>
          <a:bodyPr>
            <a:normAutofit fontScale="92500" lnSpcReduction="20000"/>
          </a:bodyPr>
          <a:lstStyle/>
          <a:p>
            <a:pPr algn="l"/>
            <a:r>
              <a:rPr lang="ru-RU" sz="1900" b="1" dirty="0" smtClean="0">
                <a:solidFill>
                  <a:schemeClr val="tx1"/>
                </a:solidFill>
                <a:latin typeface="Calibri" panose="020F0502020204030204" pitchFamily="34" charset="0"/>
                <a:cs typeface="Calibri" panose="020F0502020204030204" pitchFamily="34" charset="0"/>
              </a:rPr>
              <a:t>Анализ </a:t>
            </a:r>
            <a:r>
              <a:rPr lang="ru-RU" sz="1900" b="1" dirty="0">
                <a:solidFill>
                  <a:schemeClr val="tx1"/>
                </a:solidFill>
                <a:latin typeface="Calibri" panose="020F0502020204030204" pitchFamily="34" charset="0"/>
                <a:cs typeface="Calibri" panose="020F0502020204030204" pitchFamily="34" charset="0"/>
              </a:rPr>
              <a:t>на съществуващото състояние на управлението на минералните води на територията на </a:t>
            </a:r>
            <a:r>
              <a:rPr lang="ru-RU" sz="1900" b="1" dirty="0" smtClean="0">
                <a:solidFill>
                  <a:schemeClr val="tx1"/>
                </a:solidFill>
                <a:latin typeface="Calibri" panose="020F0502020204030204" pitchFamily="34" charset="0"/>
                <a:cs typeface="Calibri" panose="020F0502020204030204" pitchFamily="34" charset="0"/>
              </a:rPr>
              <a:t>общината</a:t>
            </a:r>
          </a:p>
          <a:p>
            <a:pPr algn="l"/>
            <a:r>
              <a:rPr lang="ru-RU" sz="1900" dirty="0" smtClean="0">
                <a:solidFill>
                  <a:schemeClr val="tx1"/>
                </a:solidFill>
                <a:latin typeface="Calibri" panose="020F0502020204030204" pitchFamily="34" charset="0"/>
                <a:cs typeface="Calibri" panose="020F0502020204030204" pitchFamily="34" charset="0"/>
              </a:rPr>
              <a:t>В </a:t>
            </a:r>
            <a:r>
              <a:rPr lang="ru-RU" sz="1900" dirty="0">
                <a:solidFill>
                  <a:schemeClr val="tx1"/>
                </a:solidFill>
                <a:latin typeface="Calibri" panose="020F0502020204030204" pitchFamily="34" charset="0"/>
                <a:cs typeface="Calibri" panose="020F0502020204030204" pitchFamily="34" charset="0"/>
              </a:rPr>
              <a:t>рамките на тази част на бизнес плана се прави анализ на съществуващото състояние на управлението на минералните води на територията на общината, който включва:</a:t>
            </a:r>
          </a:p>
          <a:p>
            <a:pPr marL="342900" indent="-342900" algn="l">
              <a:buFont typeface="Wingdings" panose="05000000000000000000" pitchFamily="2" charset="2"/>
              <a:buChar char="Ø"/>
            </a:pPr>
            <a:r>
              <a:rPr lang="ru-RU" sz="1900" dirty="0">
                <a:solidFill>
                  <a:schemeClr val="tx1"/>
                </a:solidFill>
                <a:latin typeface="Calibri" panose="020F0502020204030204" pitchFamily="34" charset="0"/>
                <a:cs typeface="Calibri" panose="020F0502020204030204" pitchFamily="34" charset="0"/>
              </a:rPr>
              <a:t>Описание на находището/та; каква собственост е находището – изключителна държавна или общинска; има ли то/те с утвърден експлоатационен ресурс и какъв е той; ако няма утвърден експлоатационен ресурс, планира ли общината да кандидатства за такъв.</a:t>
            </a:r>
          </a:p>
          <a:p>
            <a:pPr marL="342900" indent="-342900" algn="l">
              <a:buFont typeface="Wingdings" panose="05000000000000000000" pitchFamily="2" charset="2"/>
              <a:buChar char="Ø"/>
            </a:pPr>
            <a:r>
              <a:rPr lang="ru-RU" sz="1900" dirty="0">
                <a:solidFill>
                  <a:schemeClr val="tx1"/>
                </a:solidFill>
                <a:latin typeface="Calibri" panose="020F0502020204030204" pitchFamily="34" charset="0"/>
                <a:cs typeface="Calibri" panose="020F0502020204030204" pitchFamily="34" charset="0"/>
              </a:rPr>
              <a:t>Какъв вид услуги се предоставят във връзка с находището - отдаване право на ползване на минерален ресурс, право на ползване на общинска водопреносна мрежа за минерални води, издаване на строително разрешително за изграждане на водопреносна мрежа и концесия; какъв е общия размер на ресурса, който е предоставен за ползване и какъв е неговия дял от общо утвърдения размер на експлоатационния ресурс</a:t>
            </a:r>
            <a:r>
              <a:rPr lang="ru-RU" sz="19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Кои </a:t>
            </a:r>
            <a:r>
              <a:rPr lang="ru-RU" sz="1900" dirty="0">
                <a:solidFill>
                  <a:schemeClr val="tx1"/>
                </a:solidFill>
                <a:latin typeface="Calibri" panose="020F0502020204030204" pitchFamily="34" charset="0"/>
                <a:cs typeface="Calibri" panose="020F0502020204030204" pitchFamily="34" charset="0"/>
              </a:rPr>
              <a:t>са потребителите на ресурса от минерални води; за какви цели се използва той и др.</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Каква </a:t>
            </a:r>
            <a:r>
              <a:rPr lang="ru-RU" sz="1900" dirty="0">
                <a:solidFill>
                  <a:schemeClr val="tx1"/>
                </a:solidFill>
                <a:latin typeface="Calibri" panose="020F0502020204030204" pitchFamily="34" charset="0"/>
                <a:cs typeface="Calibri" panose="020F0502020204030204" pitchFamily="34" charset="0"/>
              </a:rPr>
              <a:t>е наличната инфраструктура за водовземане, съхранение (резервоари) и пренос на минерални води на територията на общината; каква е нейната собственост (държавна/общинска), има ли актове за собственост на съответните активи; какво е нейното състояние и др</a:t>
            </a:r>
            <a:r>
              <a:rPr lang="ru-RU" sz="1900" dirty="0" smtClean="0">
                <a:solidFill>
                  <a:schemeClr val="tx1"/>
                </a:solidFill>
                <a:latin typeface="Calibri" panose="020F0502020204030204" pitchFamily="34" charset="0"/>
                <a:cs typeface="Calibri" panose="020F0502020204030204" pitchFamily="34" charset="0"/>
              </a:rPr>
              <a:t>.</a:t>
            </a:r>
          </a:p>
          <a:p>
            <a:pPr marL="342900" indent="-342900" algn="l">
              <a:buFont typeface="Wingdings" panose="05000000000000000000" pitchFamily="2" charset="2"/>
              <a:buChar char="Ø"/>
            </a:pPr>
            <a:r>
              <a:rPr lang="ru-RU" sz="1900" dirty="0" smtClean="0">
                <a:solidFill>
                  <a:schemeClr val="tx1"/>
                </a:solidFill>
                <a:latin typeface="Calibri" panose="020F0502020204030204" pitchFamily="34" charset="0"/>
                <a:cs typeface="Calibri" panose="020F0502020204030204" pitchFamily="34" charset="0"/>
              </a:rPr>
              <a:t>Как </a:t>
            </a:r>
            <a:r>
              <a:rPr lang="ru-RU" sz="1900" dirty="0">
                <a:solidFill>
                  <a:schemeClr val="tx1"/>
                </a:solidFill>
                <a:latin typeface="Calibri" panose="020F0502020204030204" pitchFamily="34" charset="0"/>
                <a:cs typeface="Calibri" panose="020F0502020204030204" pitchFamily="34" charset="0"/>
              </a:rPr>
              <a:t>е организирано предоставянето на услугата понастоящем – пряко предоставяне от общината, общинско предприятие, общинско дружество, публично-частно партньорство и др.</a:t>
            </a:r>
          </a:p>
          <a:p>
            <a:pPr marL="342900" indent="-342900" algn="l">
              <a:buFont typeface="Wingdings" panose="05000000000000000000" pitchFamily="2" charset="2"/>
              <a:buChar char="Ø"/>
            </a:pPr>
            <a:endParaRPr lang="ru-RU" sz="1900" dirty="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33757472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732686"/>
            <a:ext cx="10205156" cy="4905182"/>
          </a:xfrm>
        </p:spPr>
        <p:txBody>
          <a:bodyPr>
            <a:normAutofit fontScale="77500" lnSpcReduction="20000"/>
          </a:bodyPr>
          <a:lstStyle/>
          <a:p>
            <a:pPr algn="l"/>
            <a:r>
              <a:rPr lang="ru-RU" sz="1900" b="1" u="sng" dirty="0" smtClean="0">
                <a:solidFill>
                  <a:schemeClr val="tx1"/>
                </a:solidFill>
                <a:latin typeface="Calibri" panose="020F0502020204030204" pitchFamily="34" charset="0"/>
                <a:cs typeface="Calibri" panose="020F0502020204030204" pitchFamily="34" charset="0"/>
              </a:rPr>
              <a:t>Предоставяне </a:t>
            </a:r>
            <a:r>
              <a:rPr lang="ru-RU" sz="1900" b="1" u="sng" dirty="0">
                <a:solidFill>
                  <a:schemeClr val="tx1"/>
                </a:solidFill>
                <a:latin typeface="Calibri" panose="020F0502020204030204" pitchFamily="34" charset="0"/>
                <a:cs typeface="Calibri" panose="020F0502020204030204" pitchFamily="34" charset="0"/>
              </a:rPr>
              <a:t>на услуги, свързани с управлението на минерални води </a:t>
            </a:r>
          </a:p>
          <a:p>
            <a:pPr algn="l"/>
            <a:r>
              <a:rPr lang="ru-RU" sz="1900" dirty="0">
                <a:solidFill>
                  <a:schemeClr val="tx1"/>
                </a:solidFill>
                <a:latin typeface="Calibri" panose="020F0502020204030204" pitchFamily="34" charset="0"/>
                <a:cs typeface="Calibri" panose="020F0502020204030204" pitchFamily="34" charset="0"/>
              </a:rPr>
              <a:t>В рамките на тази част на бизнес плана се описват вижданията на общинското ръководство по отношение на услугата по управление на минералните води. Могат да бъдат разгледани следните примерни въпроси:</a:t>
            </a:r>
          </a:p>
          <a:p>
            <a:pPr algn="l"/>
            <a:r>
              <a:rPr lang="ru-RU" sz="1900" dirty="0">
                <a:solidFill>
                  <a:schemeClr val="tx1"/>
                </a:solidFill>
                <a:latin typeface="Calibri" panose="020F0502020204030204" pitchFamily="34" charset="0"/>
                <a:cs typeface="Calibri" panose="020F0502020204030204" pitchFamily="34" charset="0"/>
              </a:rPr>
              <a:t>•	Предвижда ли общината да разреши ползването на допълнителен ресурс от минерални води предвид размерите на утвърдения експлоатационен ресурс и вече разрешения за ползване ресурс; за какви цели се предвижда да се използва ресурсът.</a:t>
            </a:r>
          </a:p>
          <a:p>
            <a:pPr algn="l"/>
            <a:r>
              <a:rPr lang="ru-RU" sz="1900" dirty="0">
                <a:solidFill>
                  <a:schemeClr val="tx1"/>
                </a:solidFill>
                <a:latin typeface="Calibri" panose="020F0502020204030204" pitchFamily="34" charset="0"/>
                <a:cs typeface="Calibri" panose="020F0502020204030204" pitchFamily="34" charset="0"/>
              </a:rPr>
              <a:t>•	Какви са плановете на общината с оглед изграждане на нова и/или разширяване и/или реконструкция на общинска мрежа за пренос на минерални води.</a:t>
            </a:r>
          </a:p>
          <a:p>
            <a:pPr algn="l"/>
            <a:r>
              <a:rPr lang="ru-RU" sz="1900" b="1" u="sng" dirty="0">
                <a:solidFill>
                  <a:schemeClr val="tx1"/>
                </a:solidFill>
                <a:latin typeface="Calibri" panose="020F0502020204030204" pitchFamily="34" charset="0"/>
                <a:cs typeface="Calibri" panose="020F0502020204030204" pitchFamily="34" charset="0"/>
              </a:rPr>
              <a:t>Приходи, свързани с управлението на минералните води на територията на общината</a:t>
            </a:r>
          </a:p>
          <a:p>
            <a:pPr algn="l"/>
            <a:r>
              <a:rPr lang="ru-RU" sz="1900" dirty="0">
                <a:solidFill>
                  <a:schemeClr val="tx1"/>
                </a:solidFill>
                <a:latin typeface="Calibri" panose="020F0502020204030204" pitchFamily="34" charset="0"/>
                <a:cs typeface="Calibri" panose="020F0502020204030204" pitchFamily="34" charset="0"/>
              </a:rPr>
              <a:t>В рамките на тази част на бизнес плана могат да се разгледат следните въпроси:</a:t>
            </a:r>
          </a:p>
          <a:p>
            <a:pPr algn="l"/>
            <a:r>
              <a:rPr lang="ru-RU" sz="1900" dirty="0">
                <a:solidFill>
                  <a:schemeClr val="tx1"/>
                </a:solidFill>
                <a:latin typeface="Calibri" panose="020F0502020204030204" pitchFamily="34" charset="0"/>
                <a:cs typeface="Calibri" panose="020F0502020204030204" pitchFamily="34" charset="0"/>
              </a:rPr>
              <a:t>•	Колко и какъв вид разрешителни за ползване на различни услуги, свързани с минералните води са издадени от общината и какви са наблюдаваните тенденции?</a:t>
            </a:r>
          </a:p>
          <a:p>
            <a:pPr algn="l"/>
            <a:r>
              <a:rPr lang="ru-RU" sz="1900" dirty="0">
                <a:solidFill>
                  <a:schemeClr val="tx1"/>
                </a:solidFill>
                <a:latin typeface="Calibri" panose="020F0502020204030204" pitchFamily="34" charset="0"/>
                <a:cs typeface="Calibri" panose="020F0502020204030204" pitchFamily="34" charset="0"/>
              </a:rPr>
              <a:t>•	Какъв е размерът на таксите за тези услуги и въз основа на какъв вид документ се определят те?</a:t>
            </a:r>
          </a:p>
          <a:p>
            <a:pPr algn="l"/>
            <a:r>
              <a:rPr lang="ru-RU" sz="1900" dirty="0">
                <a:solidFill>
                  <a:schemeClr val="tx1"/>
                </a:solidFill>
                <a:latin typeface="Calibri" panose="020F0502020204030204" pitchFamily="34" charset="0"/>
                <a:cs typeface="Calibri" panose="020F0502020204030204" pitchFamily="34" charset="0"/>
              </a:rPr>
              <a:t>•	Какъв е размерът на постъпленията на общината от услуги, свързани с минералните води (общо и по видове) и какви са наблюдаваните тенденции?</a:t>
            </a:r>
          </a:p>
          <a:p>
            <a:pPr algn="l"/>
            <a:r>
              <a:rPr lang="ru-RU" sz="1900" dirty="0">
                <a:solidFill>
                  <a:schemeClr val="tx1"/>
                </a:solidFill>
                <a:latin typeface="Calibri" panose="020F0502020204030204" pitchFamily="34" charset="0"/>
                <a:cs typeface="Calibri" panose="020F0502020204030204" pitchFamily="34" charset="0"/>
              </a:rPr>
              <a:t>•	Предвиждат ли се промени във вида и размера на таксите на услугите, свързани с минералните води с оглед средносрочните планове на общината за развитие на услугата.</a:t>
            </a:r>
          </a:p>
          <a:p>
            <a:pPr algn="l"/>
            <a:r>
              <a:rPr lang="ru-RU" sz="1900" dirty="0">
                <a:solidFill>
                  <a:schemeClr val="tx1"/>
                </a:solidFill>
                <a:latin typeface="Calibri" panose="020F0502020204030204" pitchFamily="34" charset="0"/>
                <a:cs typeface="Calibri" panose="020F0502020204030204" pitchFamily="34" charset="0"/>
              </a:rPr>
              <a:t>•	Какви са прогнозните приходи на общината от услуги, свързани с минералните води с оглед планирани промени в използвания ресурс от минерални води и нивата на съответните такси.</a:t>
            </a: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marL="285750" indent="-285750" algn="l">
              <a:buFont typeface="Wingdings" panose="05000000000000000000" pitchFamily="2" charset="2"/>
              <a:buChar char="ü"/>
            </a:pPr>
            <a:endParaRPr lang="ru-RU" dirty="0">
              <a:solidFill>
                <a:schemeClr val="tx1"/>
              </a:solidFill>
              <a:latin typeface="Calibri" panose="020F0502020204030204" pitchFamily="34" charset="0"/>
              <a:cs typeface="Calibri" panose="020F0502020204030204" pitchFamily="34" charset="0"/>
            </a:endParaRP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27403615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952818"/>
            <a:ext cx="10205156" cy="4905182"/>
          </a:xfrm>
        </p:spPr>
        <p:txBody>
          <a:bodyPr>
            <a:normAutofit/>
          </a:bodyPr>
          <a:lstStyle/>
          <a:p>
            <a:pPr algn="l"/>
            <a:r>
              <a:rPr lang="ru-RU" sz="1900" b="1" u="sng" dirty="0">
                <a:solidFill>
                  <a:schemeClr val="tx1"/>
                </a:solidFill>
                <a:latin typeface="Calibri" panose="020F0502020204030204" pitchFamily="34" charset="0"/>
                <a:cs typeface="Calibri" panose="020F0502020204030204" pitchFamily="34" charset="0"/>
              </a:rPr>
              <a:t>Разходи, свързани с управлението на минералните води на територията на общината</a:t>
            </a:r>
          </a:p>
          <a:p>
            <a:pPr algn="l"/>
            <a:r>
              <a:rPr lang="ru-RU" sz="1900" dirty="0">
                <a:solidFill>
                  <a:schemeClr val="tx1"/>
                </a:solidFill>
                <a:latin typeface="Calibri" panose="020F0502020204030204" pitchFamily="34" charset="0"/>
                <a:cs typeface="Calibri" panose="020F0502020204030204" pitchFamily="34" charset="0"/>
              </a:rPr>
              <a:t>В рамките на тази част на бизнес плана могат да се разгледат следните въпроси:</a:t>
            </a:r>
          </a:p>
          <a:p>
            <a:pPr algn="l"/>
            <a:r>
              <a:rPr lang="ru-RU" sz="1900" dirty="0">
                <a:solidFill>
                  <a:schemeClr val="tx1"/>
                </a:solidFill>
                <a:latin typeface="Calibri" panose="020F0502020204030204" pitchFamily="34" charset="0"/>
                <a:cs typeface="Calibri" panose="020F0502020204030204" pitchFamily="34" charset="0"/>
              </a:rPr>
              <a:t>•	Каква е стойността на дълготрайните активи на общината, свързани с управлението на минералните води?</a:t>
            </a:r>
          </a:p>
          <a:p>
            <a:pPr algn="l"/>
            <a:r>
              <a:rPr lang="ru-RU" sz="1900" dirty="0">
                <a:solidFill>
                  <a:schemeClr val="tx1"/>
                </a:solidFill>
                <a:latin typeface="Calibri" panose="020F0502020204030204" pitchFamily="34" charset="0"/>
                <a:cs typeface="Calibri" panose="020F0502020204030204" pitchFamily="34" charset="0"/>
              </a:rPr>
              <a:t>•	Изпълнявала ли е общината инвестиционни проекти, свързани с управлението на минералните води и ако е изпълнявала – кога са били осъществени проектите и на каква стойност са били те?</a:t>
            </a:r>
          </a:p>
          <a:p>
            <a:pPr algn="l"/>
            <a:r>
              <a:rPr lang="ru-RU" sz="1900" dirty="0">
                <a:solidFill>
                  <a:schemeClr val="tx1"/>
                </a:solidFill>
                <a:latin typeface="Calibri" panose="020F0502020204030204" pitchFamily="34" charset="0"/>
                <a:cs typeface="Calibri" panose="020F0502020204030204" pitchFamily="34" charset="0"/>
              </a:rPr>
              <a:t>•	Какви са общите разходи за управление на услугите, свързани с минерални води и какви са средните разходи на 1 куб.м. минерална вода?</a:t>
            </a:r>
          </a:p>
          <a:p>
            <a:pPr algn="l"/>
            <a:r>
              <a:rPr lang="ru-RU" sz="1900" dirty="0">
                <a:solidFill>
                  <a:schemeClr val="tx1"/>
                </a:solidFill>
                <a:latin typeface="Calibri" panose="020F0502020204030204" pitchFamily="34" charset="0"/>
                <a:cs typeface="Calibri" panose="020F0502020204030204" pitchFamily="34" charset="0"/>
              </a:rPr>
              <a:t>•	Какви са наблюдаваните тенденции при експлоатация на минералните води общинска собственост или дадени правомощия за управление</a:t>
            </a:r>
            <a:r>
              <a:rPr lang="ru-RU" sz="1900" dirty="0" smtClean="0">
                <a:solidFill>
                  <a:schemeClr val="tx1"/>
                </a:solidFill>
                <a:latin typeface="Calibri" panose="020F0502020204030204" pitchFamily="34" charset="0"/>
                <a:cs typeface="Calibri" panose="020F0502020204030204" pitchFamily="34" charset="0"/>
              </a:rPr>
              <a:t>?</a:t>
            </a:r>
            <a:endParaRPr lang="ru-RU" dirty="0">
              <a:solidFill>
                <a:schemeClr val="tx1"/>
              </a:solidFill>
              <a:latin typeface="Calibri" panose="020F0502020204030204" pitchFamily="34" charset="0"/>
              <a:cs typeface="Calibri" panose="020F0502020204030204" pitchFamily="34" charset="0"/>
            </a:endParaRPr>
          </a:p>
          <a:p>
            <a:pPr algn="l"/>
            <a:endParaRPr lang="ru-RU"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12887396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4" name="Subtitle 3"/>
          <p:cNvSpPr>
            <a:spLocks noGrp="1"/>
          </p:cNvSpPr>
          <p:nvPr>
            <p:ph type="subTitle" idx="1"/>
          </p:nvPr>
        </p:nvSpPr>
        <p:spPr>
          <a:xfrm>
            <a:off x="609600" y="1952818"/>
            <a:ext cx="10205156" cy="4905182"/>
          </a:xfrm>
        </p:spPr>
        <p:txBody>
          <a:bodyPr>
            <a:normAutofit lnSpcReduction="10000"/>
          </a:bodyPr>
          <a:lstStyle/>
          <a:p>
            <a:pPr algn="l"/>
            <a:r>
              <a:rPr lang="ru-RU" sz="1900" b="1" u="sng" dirty="0">
                <a:solidFill>
                  <a:schemeClr val="tx1"/>
                </a:solidFill>
                <a:latin typeface="Calibri" panose="020F0502020204030204" pitchFamily="34" charset="0"/>
                <a:cs typeface="Calibri" panose="020F0502020204030204" pitchFamily="34" charset="0"/>
              </a:rPr>
              <a:t>Възможности за финансиране изграждането и поддържането на инфраструктурата за минерални води – общинска собственост, с акцент водопреносната и водоразпределителната </a:t>
            </a:r>
            <a:r>
              <a:rPr lang="ru-RU" sz="1900" b="1" u="sng" dirty="0" smtClean="0">
                <a:solidFill>
                  <a:schemeClr val="tx1"/>
                </a:solidFill>
                <a:latin typeface="Calibri" panose="020F0502020204030204" pitchFamily="34" charset="0"/>
                <a:cs typeface="Calibri" panose="020F0502020204030204" pitchFamily="34" charset="0"/>
              </a:rPr>
              <a:t>мрежа</a:t>
            </a:r>
          </a:p>
          <a:p>
            <a:pPr marL="342900" indent="-342900" algn="l">
              <a:buFont typeface="Wingdings" panose="05000000000000000000" pitchFamily="2" charset="2"/>
              <a:buChar char="Ø"/>
            </a:pPr>
            <a:r>
              <a:rPr lang="ru-RU" sz="1900" dirty="0">
                <a:solidFill>
                  <a:schemeClr val="tx1"/>
                </a:solidFill>
                <a:latin typeface="Calibri" panose="020F0502020204030204" pitchFamily="34" charset="0"/>
                <a:cs typeface="Calibri" panose="020F0502020204030204" pitchFamily="34" charset="0"/>
              </a:rPr>
              <a:t>Изграждането на публична инфраструктура за минерални води  изисква значителни първоначални инвестиции за изследвания, сондажи, енергийни съоръжения, водовземни съоръжения, спомагателно оборудване и разпределителни мрежи. Поради това, от изключително значение е наличието на достатъчен финансов ресурс. </a:t>
            </a:r>
          </a:p>
          <a:p>
            <a:pPr marL="342900" indent="-342900" algn="l">
              <a:buFont typeface="Wingdings" panose="05000000000000000000" pitchFamily="2" charset="2"/>
              <a:buChar char="Ø"/>
            </a:pPr>
            <a:r>
              <a:rPr lang="ru-RU" sz="1900" dirty="0">
                <a:solidFill>
                  <a:schemeClr val="tx1"/>
                </a:solidFill>
                <a:latin typeface="Calibri" panose="020F0502020204030204" pitchFamily="34" charset="0"/>
                <a:cs typeface="Calibri" panose="020F0502020204030204" pitchFamily="34" charset="0"/>
              </a:rPr>
              <a:t>Най-общо възможните по принцип източници за финансиране, според нормативната уредба, могат да се разделят в следните основни групи:</a:t>
            </a:r>
          </a:p>
          <a:p>
            <a:pPr algn="l"/>
            <a:r>
              <a:rPr lang="ru-RU" sz="1900" dirty="0">
                <a:solidFill>
                  <a:schemeClr val="tx1"/>
                </a:solidFill>
                <a:latin typeface="Calibri" panose="020F0502020204030204" pitchFamily="34" charset="0"/>
                <a:cs typeface="Calibri" panose="020F0502020204030204" pitchFamily="34" charset="0"/>
              </a:rPr>
              <a:t>1. Собствени средства на общините; </a:t>
            </a:r>
          </a:p>
          <a:p>
            <a:pPr algn="l"/>
            <a:r>
              <a:rPr lang="ru-RU" sz="1900" dirty="0">
                <a:solidFill>
                  <a:schemeClr val="tx1"/>
                </a:solidFill>
                <a:latin typeface="Calibri" panose="020F0502020204030204" pitchFamily="34" charset="0"/>
                <a:cs typeface="Calibri" panose="020F0502020204030204" pitchFamily="34" charset="0"/>
              </a:rPr>
              <a:t>2. Поемане на общински дълг при спазване на правилата на Закона за общинския дълг;</a:t>
            </a:r>
          </a:p>
          <a:p>
            <a:pPr algn="l"/>
            <a:r>
              <a:rPr lang="ru-RU" sz="1900" dirty="0">
                <a:solidFill>
                  <a:schemeClr val="tx1"/>
                </a:solidFill>
                <a:latin typeface="Calibri" panose="020F0502020204030204" pitchFamily="34" charset="0"/>
                <a:cs typeface="Calibri" panose="020F0502020204030204" pitchFamily="34" charset="0"/>
              </a:rPr>
              <a:t>3. Целеви субсидии от националния бюджет – съгласно чл.198, ал.1 от Закона за водите финансирането на проекти;</a:t>
            </a:r>
          </a:p>
          <a:p>
            <a:pPr algn="l"/>
            <a:r>
              <a:rPr lang="ru-RU" sz="1900" dirty="0">
                <a:solidFill>
                  <a:schemeClr val="tx1"/>
                </a:solidFill>
                <a:latin typeface="Calibri" panose="020F0502020204030204" pitchFamily="34" charset="0"/>
                <a:cs typeface="Calibri" panose="020F0502020204030204" pitchFamily="34" charset="0"/>
              </a:rPr>
              <a:t>4. Национален доверителен екофонд (НДЕФ),  създаден със Закона за опазване на околната среда. </a:t>
            </a:r>
          </a:p>
        </p:txBody>
      </p:sp>
      <p:sp>
        <p:nvSpPr>
          <p:cNvPr id="5" name="Rectangle 4"/>
          <p:cNvSpPr/>
          <p:nvPr/>
        </p:nvSpPr>
        <p:spPr>
          <a:xfrm>
            <a:off x="609600" y="922787"/>
            <a:ext cx="8884354" cy="707886"/>
          </a:xfrm>
          <a:prstGeom prst="rect">
            <a:avLst/>
          </a:prstGeom>
        </p:spPr>
        <p:txBody>
          <a:bodyPr wrap="square">
            <a:spAutoFit/>
          </a:bodyPr>
          <a:lstStyle/>
          <a:p>
            <a:r>
              <a:rPr lang="ru-RU" sz="2000" b="1" u="sng" dirty="0">
                <a:solidFill>
                  <a:schemeClr val="accent1"/>
                </a:solidFill>
                <a:latin typeface="Calibri" panose="020F0502020204030204" pitchFamily="34" charset="0"/>
                <a:cs typeface="Calibri" panose="020F0502020204030204" pitchFamily="34" charset="0"/>
              </a:rPr>
              <a:t>Методи за общинско въздействие и контрол при взаимодействие между </a:t>
            </a:r>
          </a:p>
          <a:p>
            <a:r>
              <a:rPr lang="ru-RU" sz="2000" b="1" u="sng" dirty="0">
                <a:solidFill>
                  <a:schemeClr val="accent1"/>
                </a:solidFill>
                <a:latin typeface="Calibri" panose="020F0502020204030204" pitchFamily="34" charset="0"/>
                <a:cs typeface="Calibri" panose="020F0502020204030204" pitchFamily="34" charset="0"/>
              </a:rPr>
              <a:t>собствениците и оператора </a:t>
            </a:r>
          </a:p>
        </p:txBody>
      </p:sp>
    </p:spTree>
    <p:extLst>
      <p:ext uri="{BB962C8B-B14F-4D97-AF65-F5344CB8AC3E}">
        <p14:creationId xmlns:p14="http://schemas.microsoft.com/office/powerpoint/2010/main" val="248103546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p:txBody>
          <a:bodyPr/>
          <a:lstStyle/>
          <a:p>
            <a:endParaRPr lang="bg-BG"/>
          </a:p>
        </p:txBody>
      </p:sp>
    </p:spTree>
    <p:extLst>
      <p:ext uri="{BB962C8B-B14F-4D97-AF65-F5344CB8AC3E}">
        <p14:creationId xmlns:p14="http://schemas.microsoft.com/office/powerpoint/2010/main" val="1981193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fontScale="70000" lnSpcReduction="20000"/>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Цели и подцели на Националната стратегия за управление и развитие на водния сектор в Република България:</a:t>
            </a:r>
          </a:p>
          <a:p>
            <a:pPr algn="l"/>
            <a:r>
              <a:rPr lang="ru-RU" sz="2400" b="1" u="sng" dirty="0">
                <a:solidFill>
                  <a:schemeClr val="accent1"/>
                </a:solidFill>
                <a:latin typeface="Calibri" panose="020F0502020204030204" pitchFamily="34" charset="0"/>
                <a:cs typeface="Calibri" panose="020F0502020204030204" pitchFamily="34" charset="0"/>
              </a:rPr>
              <a:t>Цел 3: Подобряване на ефективността при интегрираното управление на водата като стопански </a:t>
            </a:r>
            <a:r>
              <a:rPr lang="ru-RU" sz="2400" b="1" u="sng" dirty="0" smtClean="0">
                <a:solidFill>
                  <a:schemeClr val="accent1"/>
                </a:solidFill>
                <a:latin typeface="Calibri" panose="020F0502020204030204" pitchFamily="34" charset="0"/>
                <a:cs typeface="Calibri" panose="020F0502020204030204" pitchFamily="34" charset="0"/>
              </a:rPr>
              <a:t>ресурс</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Създаване </a:t>
            </a:r>
            <a:r>
              <a:rPr lang="ru-RU" sz="2300" dirty="0">
                <a:solidFill>
                  <a:schemeClr val="tx1"/>
                </a:solidFill>
                <a:latin typeface="Calibri" panose="020F0502020204030204" pitchFamily="34" charset="0"/>
                <a:cs typeface="Calibri" panose="020F0502020204030204" pitchFamily="34" charset="0"/>
              </a:rPr>
              <a:t>на институционална рамка, която да гарантира прехвърляне на отговорността за вземането на решения във връзка с развитието на водния сектор на национално, регионално и местно равнище от стопанските субекти към публичните власти – държава и общини. </a:t>
            </a:r>
            <a:endParaRPr lang="ru-RU" sz="2300" dirty="0" smtClean="0">
              <a:solidFill>
                <a:schemeClr val="tx1"/>
              </a:solidFill>
              <a:latin typeface="Calibri" panose="020F0502020204030204" pitchFamily="34" charset="0"/>
              <a:cs typeface="Calibri" panose="020F0502020204030204" pitchFamily="34" charset="0"/>
            </a:endParaRP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Средствата </a:t>
            </a:r>
            <a:r>
              <a:rPr lang="ru-RU" sz="2300" dirty="0">
                <a:solidFill>
                  <a:schemeClr val="tx1"/>
                </a:solidFill>
                <a:latin typeface="Calibri" panose="020F0502020204030204" pitchFamily="34" charset="0"/>
                <a:cs typeface="Calibri" panose="020F0502020204030204" pitchFamily="34" charset="0"/>
              </a:rPr>
              <a:t>от населението и бизнеса, средствата от ЕС и изискваното национално съфинансиране да осигуряват самофинансиране на водния сектор, при спазване на принципа „замърсителят и ползвателят плащат</a:t>
            </a:r>
            <a:r>
              <a:rPr lang="ru-RU" sz="2300" dirty="0" smtClean="0">
                <a:solidFill>
                  <a:schemeClr val="tx1"/>
                </a:solidFill>
                <a:latin typeface="Calibri" panose="020F0502020204030204" pitchFamily="34" charset="0"/>
                <a:cs typeface="Calibri" panose="020F0502020204030204" pitchFamily="34" charset="0"/>
              </a:rPr>
              <a:t>”.</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Повишаване </a:t>
            </a:r>
            <a:r>
              <a:rPr lang="ru-RU" sz="2300" dirty="0">
                <a:solidFill>
                  <a:schemeClr val="tx1"/>
                </a:solidFill>
                <a:latin typeface="Calibri" panose="020F0502020204030204" pitchFamily="34" charset="0"/>
                <a:cs typeface="Calibri" panose="020F0502020204030204" pitchFamily="34" charset="0"/>
              </a:rPr>
              <a:t>на капацитета на всички участници в управлението на водния сектор. </a:t>
            </a:r>
          </a:p>
          <a:p>
            <a:pPr algn="l"/>
            <a:r>
              <a:rPr lang="ru-RU" sz="2400" b="1" u="sng" dirty="0">
                <a:solidFill>
                  <a:schemeClr val="accent1"/>
                </a:solidFill>
                <a:latin typeface="Calibri" panose="020F0502020204030204" pitchFamily="34" charset="0"/>
                <a:cs typeface="Calibri" panose="020F0502020204030204" pitchFamily="34" charset="0"/>
              </a:rPr>
              <a:t>Цел 4. Намаляване на риска от щети при наводнения</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Идентифициране </a:t>
            </a:r>
            <a:r>
              <a:rPr lang="ru-RU" sz="2300" dirty="0">
                <a:solidFill>
                  <a:schemeClr val="tx1"/>
                </a:solidFill>
                <a:latin typeface="Calibri" panose="020F0502020204030204" pitchFamily="34" charset="0"/>
                <a:cs typeface="Calibri" panose="020F0502020204030204" pitchFamily="34" charset="0"/>
              </a:rPr>
              <a:t>на рисковите </a:t>
            </a:r>
            <a:r>
              <a:rPr lang="ru-RU" sz="2300" dirty="0" smtClean="0">
                <a:solidFill>
                  <a:schemeClr val="tx1"/>
                </a:solidFill>
                <a:latin typeface="Calibri" panose="020F0502020204030204" pitchFamily="34" charset="0"/>
                <a:cs typeface="Calibri" panose="020F0502020204030204" pitchFamily="34" charset="0"/>
              </a:rPr>
              <a:t>зони.</a:t>
            </a:r>
          </a:p>
          <a:p>
            <a:pPr marL="457200" indent="-457200" algn="l">
              <a:buFont typeface="Wingdings" panose="05000000000000000000" pitchFamily="2" charset="2"/>
              <a:buChar char="Ø"/>
            </a:pPr>
            <a:r>
              <a:rPr lang="ru-RU" sz="2300" dirty="0" smtClean="0">
                <a:solidFill>
                  <a:schemeClr val="tx1"/>
                </a:solidFill>
                <a:latin typeface="Calibri" panose="020F0502020204030204" pitchFamily="34" charset="0"/>
                <a:cs typeface="Calibri" panose="020F0502020204030204" pitchFamily="34" charset="0"/>
              </a:rPr>
              <a:t>Осъществяване </a:t>
            </a:r>
            <a:r>
              <a:rPr lang="ru-RU" sz="2300" dirty="0">
                <a:solidFill>
                  <a:schemeClr val="tx1"/>
                </a:solidFill>
                <a:latin typeface="Calibri" panose="020F0502020204030204" pitchFamily="34" charset="0"/>
                <a:cs typeface="Calibri" panose="020F0502020204030204" pitchFamily="34" charset="0"/>
              </a:rPr>
              <a:t>на мерките от плановете за защита от </a:t>
            </a:r>
            <a:r>
              <a:rPr lang="ru-RU" sz="2300" dirty="0" smtClean="0">
                <a:solidFill>
                  <a:schemeClr val="tx1"/>
                </a:solidFill>
                <a:latin typeface="Calibri" panose="020F0502020204030204" pitchFamily="34" charset="0"/>
                <a:cs typeface="Calibri" panose="020F0502020204030204" pitchFamily="34" charset="0"/>
              </a:rPr>
              <a:t>наводнения</a:t>
            </a:r>
          </a:p>
          <a:p>
            <a:pPr algn="l"/>
            <a:r>
              <a:rPr lang="ru-RU" sz="2600" b="1" dirty="0">
                <a:solidFill>
                  <a:schemeClr val="tx1"/>
                </a:solidFill>
                <a:latin typeface="Calibri" panose="020F0502020204030204" pitchFamily="34" charset="0"/>
                <a:cs typeface="Calibri" panose="020F0502020204030204" pitchFamily="34" charset="0"/>
              </a:rPr>
              <a:t>От важно практическо значение за общините е, че </a:t>
            </a:r>
            <a:r>
              <a:rPr lang="ru-RU" sz="2600" b="1" dirty="0">
                <a:solidFill>
                  <a:schemeClr val="accent1"/>
                </a:solidFill>
                <a:latin typeface="Calibri" panose="020F0502020204030204" pitchFamily="34" charset="0"/>
                <a:cs typeface="Calibri" panose="020F0502020204030204" pitchFamily="34" charset="0"/>
              </a:rPr>
              <a:t>стратегията въведе принципа</a:t>
            </a:r>
            <a:r>
              <a:rPr lang="ru-RU" sz="2600" b="1" dirty="0">
                <a:solidFill>
                  <a:schemeClr val="tx1"/>
                </a:solidFill>
                <a:latin typeface="Calibri" panose="020F0502020204030204" pitchFamily="34" charset="0"/>
                <a:cs typeface="Calibri" panose="020F0502020204030204" pitchFamily="34" charset="0"/>
              </a:rPr>
              <a:t>, че </a:t>
            </a:r>
            <a:r>
              <a:rPr lang="ru-RU" sz="2600" b="1" dirty="0">
                <a:solidFill>
                  <a:schemeClr val="accent1"/>
                </a:solidFill>
                <a:latin typeface="Calibri" panose="020F0502020204030204" pitchFamily="34" charset="0"/>
                <a:cs typeface="Calibri" panose="020F0502020204030204" pitchFamily="34" charset="0"/>
              </a:rPr>
              <a:t>за всяко съоръжение и инфраструктура </a:t>
            </a:r>
            <a:r>
              <a:rPr lang="ru-RU" sz="2600" b="1" dirty="0">
                <a:solidFill>
                  <a:schemeClr val="tx1"/>
                </a:solidFill>
                <a:latin typeface="Calibri" panose="020F0502020204030204" pitchFamily="34" charset="0"/>
                <a:cs typeface="Calibri" panose="020F0502020204030204" pitchFamily="34" charset="0"/>
              </a:rPr>
              <a:t>във водния сектор следва </a:t>
            </a:r>
            <a:r>
              <a:rPr lang="ru-RU" sz="2600" b="1" dirty="0">
                <a:solidFill>
                  <a:schemeClr val="accent1"/>
                </a:solidFill>
                <a:latin typeface="Calibri" panose="020F0502020204030204" pitchFamily="34" charset="0"/>
                <a:cs typeface="Calibri" panose="020F0502020204030204" pitchFamily="34" charset="0"/>
              </a:rPr>
              <a:t>да има ясно определен собственик</a:t>
            </a:r>
            <a:r>
              <a:rPr lang="ru-RU" sz="2600" b="1" dirty="0">
                <a:solidFill>
                  <a:schemeClr val="tx1"/>
                </a:solidFill>
                <a:latin typeface="Calibri" panose="020F0502020204030204" pitchFamily="34" charset="0"/>
                <a:cs typeface="Calibri" panose="020F0502020204030204" pitchFamily="34" charset="0"/>
              </a:rPr>
              <a:t>, който самостоятелно или чрез възлагане на външни субекти, е отговорен за поддръжката им. След това принципът беше въведен в Закона за водите, в резултат на което за редица съоръжения с неясен статут, в т.ч. и язовири, бяха идентифицирани собствениците и съответно – отговорността за тях.</a:t>
            </a:r>
          </a:p>
        </p:txBody>
      </p:sp>
    </p:spTree>
    <p:extLst>
      <p:ext uri="{BB962C8B-B14F-4D97-AF65-F5344CB8AC3E}">
        <p14:creationId xmlns:p14="http://schemas.microsoft.com/office/powerpoint/2010/main" val="2580061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fontScale="92500"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Цели и подцели на Националната стратегия за управление и развитие на водния сектор в Република България:</a:t>
            </a:r>
          </a:p>
          <a:p>
            <a:pPr marL="342900" indent="-342900" algn="l">
              <a:buFont typeface="Wingdings" panose="05000000000000000000" pitchFamily="2" charset="2"/>
              <a:buChar char="q"/>
            </a:pPr>
            <a:r>
              <a:rPr lang="ru-RU" sz="2400" dirty="0" smtClean="0">
                <a:solidFill>
                  <a:schemeClr val="tx1"/>
                </a:solidFill>
                <a:latin typeface="Calibri" panose="020F0502020204030204" pitchFamily="34" charset="0"/>
                <a:cs typeface="Calibri" panose="020F0502020204030204" pitchFamily="34" charset="0"/>
              </a:rPr>
              <a:t>Към </a:t>
            </a:r>
            <a:r>
              <a:rPr lang="ru-RU" sz="2400" dirty="0">
                <a:solidFill>
                  <a:schemeClr val="tx1"/>
                </a:solidFill>
                <a:latin typeface="Calibri" panose="020F0502020204030204" pitchFamily="34" charset="0"/>
                <a:cs typeface="Calibri" panose="020F0502020204030204" pitchFamily="34" charset="0"/>
              </a:rPr>
              <a:t>стратегията е разработен План за действие, който включва конкретни мерки за постигане на целите на стратегията, срокове за изпълнение на мерките и отговорните за това </a:t>
            </a:r>
            <a:r>
              <a:rPr lang="ru-RU" sz="2400" dirty="0" smtClean="0">
                <a:solidFill>
                  <a:schemeClr val="tx1"/>
                </a:solidFill>
                <a:latin typeface="Calibri" panose="020F0502020204030204" pitchFamily="34" charset="0"/>
                <a:cs typeface="Calibri" panose="020F0502020204030204" pitchFamily="34" charset="0"/>
              </a:rPr>
              <a:t>институции.</a:t>
            </a:r>
          </a:p>
          <a:p>
            <a:pPr marL="342900" indent="-342900" algn="l">
              <a:buFont typeface="Wingdings" panose="05000000000000000000" pitchFamily="2" charset="2"/>
              <a:buChar char="q"/>
            </a:pPr>
            <a:r>
              <a:rPr lang="ru-RU" sz="2400" dirty="0" smtClean="0">
                <a:solidFill>
                  <a:schemeClr val="tx1"/>
                </a:solidFill>
                <a:latin typeface="Calibri" panose="020F0502020204030204" pitchFamily="34" charset="0"/>
                <a:cs typeface="Calibri" panose="020F0502020204030204" pitchFamily="34" charset="0"/>
              </a:rPr>
              <a:t>Министерският </a:t>
            </a:r>
            <a:r>
              <a:rPr lang="ru-RU" sz="2400" dirty="0">
                <a:solidFill>
                  <a:schemeClr val="tx1"/>
                </a:solidFill>
                <a:latin typeface="Calibri" panose="020F0502020204030204" pitchFamily="34" charset="0"/>
                <a:cs typeface="Calibri" panose="020F0502020204030204" pitchFamily="34" charset="0"/>
              </a:rPr>
              <a:t>съвет приема </a:t>
            </a:r>
            <a:r>
              <a:rPr lang="ru-RU" sz="2400" b="1" u="sng" dirty="0">
                <a:solidFill>
                  <a:schemeClr val="accent1"/>
                </a:solidFill>
                <a:latin typeface="Calibri" panose="020F0502020204030204" pitchFamily="34" charset="0"/>
                <a:cs typeface="Calibri" panose="020F0502020204030204" pitchFamily="34" charset="0"/>
              </a:rPr>
              <a:t>Стратегия за развитие и управление на водоснабдяването и канализацията в Република България </a:t>
            </a:r>
            <a:r>
              <a:rPr lang="ru-RU" sz="2400" dirty="0">
                <a:solidFill>
                  <a:schemeClr val="tx1"/>
                </a:solidFill>
                <a:latin typeface="Calibri" panose="020F0502020204030204" pitchFamily="34" charset="0"/>
                <a:cs typeface="Calibri" panose="020F0502020204030204" pitchFamily="34" charset="0"/>
              </a:rPr>
              <a:t>за период не по-малък от 10 години. Със стратегията се определят основните цели, приоритетите, етапите и необходимите средства и източниците на финансиране за изграждане и развитие на ВиК системите и за повишаване на качеството на ВиК </a:t>
            </a:r>
            <a:r>
              <a:rPr lang="ru-RU" sz="2400" dirty="0" smtClean="0">
                <a:solidFill>
                  <a:schemeClr val="tx1"/>
                </a:solidFill>
                <a:latin typeface="Calibri" panose="020F0502020204030204" pitchFamily="34" charset="0"/>
                <a:cs typeface="Calibri" panose="020F0502020204030204" pitchFamily="34" charset="0"/>
              </a:rPr>
              <a:t>услугите.</a:t>
            </a:r>
          </a:p>
          <a:p>
            <a:pPr marL="342900" indent="-342900" algn="l">
              <a:buFont typeface="Wingdings" panose="05000000000000000000" pitchFamily="2" charset="2"/>
              <a:buChar char="q"/>
            </a:pPr>
            <a:r>
              <a:rPr lang="ru-RU" sz="2400" dirty="0" smtClean="0">
                <a:solidFill>
                  <a:schemeClr val="tx1"/>
                </a:solidFill>
                <a:latin typeface="Calibri" panose="020F0502020204030204" pitchFamily="34" charset="0"/>
                <a:cs typeface="Calibri" panose="020F0502020204030204" pitchFamily="34" charset="0"/>
              </a:rPr>
              <a:t>Настоящата </a:t>
            </a:r>
            <a:r>
              <a:rPr lang="ru-RU" sz="2400" dirty="0">
                <a:solidFill>
                  <a:schemeClr val="tx1"/>
                </a:solidFill>
                <a:latin typeface="Calibri" panose="020F0502020204030204" pitchFamily="34" charset="0"/>
                <a:cs typeface="Calibri" panose="020F0502020204030204" pitchFamily="34" charset="0"/>
              </a:rPr>
              <a:t>Стратегия за развитие и управление на водоснабдяването и канализацията е приета с Решение на МС от 07.05.2014 год. за периода 2014-2023 г. </a:t>
            </a:r>
          </a:p>
        </p:txBody>
      </p:sp>
    </p:spTree>
    <p:extLst>
      <p:ext uri="{BB962C8B-B14F-4D97-AF65-F5344CB8AC3E}">
        <p14:creationId xmlns:p14="http://schemas.microsoft.com/office/powerpoint/2010/main" val="154729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lnSpcReduction="10000"/>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Цели и подцели на Националната стратегия за управление и развитие на водния сектор в Република България:</a:t>
            </a:r>
          </a:p>
          <a:p>
            <a:pPr algn="l"/>
            <a:r>
              <a:rPr lang="ru-RU" u="sng" dirty="0">
                <a:solidFill>
                  <a:schemeClr val="tx1"/>
                </a:solidFill>
                <a:latin typeface="Calibri" panose="020F0502020204030204" pitchFamily="34" charset="0"/>
                <a:cs typeface="Calibri" panose="020F0502020204030204" pitchFamily="34" charset="0"/>
              </a:rPr>
              <a:t>На основата на анализите в документа са направени следните ключови констатации:</a:t>
            </a:r>
          </a:p>
          <a:p>
            <a:pPr marL="285750" indent="-285750" algn="l">
              <a:buFont typeface="Wingdings" panose="05000000000000000000" pitchFamily="2" charset="2"/>
              <a:buChar char="ü"/>
            </a:pPr>
            <a:r>
              <a:rPr lang="ru-RU" dirty="0">
                <a:solidFill>
                  <a:schemeClr val="tx1"/>
                </a:solidFill>
                <a:latin typeface="Calibri" panose="020F0502020204030204" pitchFamily="34" charset="0"/>
                <a:cs typeface="Calibri" panose="020F0502020204030204" pitchFamily="34" charset="0"/>
              </a:rPr>
              <a:t>	</a:t>
            </a:r>
            <a:r>
              <a:rPr lang="ru-RU" sz="1900" b="1" dirty="0">
                <a:solidFill>
                  <a:schemeClr val="accent1"/>
                </a:solidFill>
                <a:latin typeface="Calibri" panose="020F0502020204030204" pitchFamily="34" charset="0"/>
                <a:cs typeface="Calibri" panose="020F0502020204030204" pitchFamily="34" charset="0"/>
              </a:rPr>
              <a:t>България се отличава с много висок обхват на водоснабдяването и качеството на питейната вода отговаря на стандартите.</a:t>
            </a:r>
          </a:p>
          <a:p>
            <a:pPr marL="285750" indent="-28575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Авариите </a:t>
            </a:r>
            <a:r>
              <a:rPr lang="ru-RU" sz="1900" dirty="0">
                <a:solidFill>
                  <a:schemeClr val="tx1"/>
                </a:solidFill>
                <a:latin typeface="Calibri" panose="020F0502020204030204" pitchFamily="34" charset="0"/>
                <a:cs typeface="Calibri" panose="020F0502020204030204" pitchFamily="34" charset="0"/>
              </a:rPr>
              <a:t>по мрежа и загубите на вода са много високи в сравнение с други европейски </a:t>
            </a:r>
            <a:r>
              <a:rPr lang="ru-RU" sz="1900" dirty="0" smtClean="0">
                <a:solidFill>
                  <a:schemeClr val="tx1"/>
                </a:solidFill>
                <a:latin typeface="Calibri" panose="020F0502020204030204" pitchFamily="34" charset="0"/>
                <a:cs typeface="Calibri" panose="020F0502020204030204" pitchFamily="34" charset="0"/>
              </a:rPr>
              <a:t>страни.</a:t>
            </a:r>
          </a:p>
          <a:p>
            <a:pPr marL="285750" indent="-28575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В </a:t>
            </a:r>
            <a:r>
              <a:rPr lang="ru-RU" sz="1900" dirty="0">
                <a:solidFill>
                  <a:schemeClr val="tx1"/>
                </a:solidFill>
                <a:latin typeface="Calibri" panose="020F0502020204030204" pitchFamily="34" charset="0"/>
                <a:cs typeface="Calibri" panose="020F0502020204030204" pitchFamily="34" charset="0"/>
              </a:rPr>
              <a:t>България делът на отвежданите и пречистени отпадъчни води е по-нисък в сравнение с повечето държави членки на ЕС и се пропуска крайният срок за изпълнение на задълженията за отвеждане и пречистване на отпадъчни води, поети в Договора за присъединяване към ЕС</a:t>
            </a:r>
            <a:r>
              <a:rPr lang="ru-RU" sz="1900" dirty="0" smtClean="0">
                <a:solidFill>
                  <a:schemeClr val="tx1"/>
                </a:solidFill>
                <a:latin typeface="Calibri" panose="020F0502020204030204" pitchFamily="34" charset="0"/>
                <a:cs typeface="Calibri" panose="020F0502020204030204" pitchFamily="34" charset="0"/>
              </a:rPr>
              <a:t>.</a:t>
            </a:r>
          </a:p>
          <a:p>
            <a:pPr marL="285750" indent="-285750" algn="l">
              <a:buFont typeface="Wingdings" panose="05000000000000000000" pitchFamily="2" charset="2"/>
              <a:buChar char="ü"/>
            </a:pPr>
            <a:r>
              <a:rPr lang="ru-RU" sz="1900" dirty="0">
                <a:solidFill>
                  <a:schemeClr val="tx1"/>
                </a:solidFill>
                <a:latin typeface="Calibri" panose="020F0502020204030204" pitchFamily="34" charset="0"/>
                <a:cs typeface="Calibri" panose="020F0502020204030204" pitchFamily="34" charset="0"/>
              </a:rPr>
              <a:t>-	Средствата от фондовете на ЕС за миналия и текущия програмен период финансират 30 до 40% от общия обем на необходимите капиталови разходи в отрасъл ВиК. Останалите 60 до 70% трябва да дойдат от централния и местния бюджет и от приходите от такси на ВиК дружествата. 80% от печалбата на ВиК дружествата се превеждат в държавния бюджет.</a:t>
            </a:r>
          </a:p>
        </p:txBody>
      </p:sp>
    </p:spTree>
    <p:extLst>
      <p:ext uri="{BB962C8B-B14F-4D97-AF65-F5344CB8AC3E}">
        <p14:creationId xmlns:p14="http://schemas.microsoft.com/office/powerpoint/2010/main" val="3772662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1466" y="112889"/>
            <a:ext cx="8099959" cy="809898"/>
          </a:xfrm>
        </p:spPr>
        <p:txBody>
          <a:bodyPr/>
          <a:lstStyle/>
          <a:p>
            <a:pPr algn="ctr"/>
            <a:r>
              <a:rPr lang="ru-RU" sz="2400" b="1" dirty="0">
                <a:latin typeface="Calibri" panose="020F0502020204030204" pitchFamily="34" charset="0"/>
                <a:cs typeface="Calibri" panose="020F0502020204030204" pitchFamily="34" charset="0"/>
              </a:rPr>
              <a:t>Форми и методи за защита интересите на потребителите на ВиК услугите - цени и </a:t>
            </a:r>
            <a:r>
              <a:rPr lang="ru-RU" sz="2400" b="1" dirty="0" smtClean="0">
                <a:latin typeface="Calibri" panose="020F0502020204030204" pitchFamily="34" charset="0"/>
                <a:cs typeface="Calibri" panose="020F0502020204030204" pitchFamily="34" charset="0"/>
              </a:rPr>
              <a:t>регулация</a:t>
            </a:r>
            <a:endParaRPr lang="bg-BG" sz="24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733779" y="1061156"/>
            <a:ext cx="9618132" cy="5508977"/>
          </a:xfrm>
        </p:spPr>
        <p:txBody>
          <a:bodyPr>
            <a:normAutofit/>
          </a:bodyPr>
          <a:lstStyle/>
          <a:p>
            <a:pPr algn="l"/>
            <a:r>
              <a:rPr lang="ru-RU" sz="2900" b="1" u="sng" dirty="0">
                <a:solidFill>
                  <a:schemeClr val="accent1"/>
                </a:solidFill>
                <a:latin typeface="Calibri" panose="020F0502020204030204" pitchFamily="34" charset="0"/>
                <a:cs typeface="Calibri" panose="020F0502020204030204" pitchFamily="34" charset="0"/>
              </a:rPr>
              <a:t>Същност на плановете за ВиК </a:t>
            </a:r>
            <a:endParaRPr lang="ru-RU" sz="2900" b="1" u="sng" dirty="0" smtClean="0">
              <a:solidFill>
                <a:schemeClr val="accent1"/>
              </a:solidFill>
              <a:latin typeface="Calibri" panose="020F0502020204030204" pitchFamily="34" charset="0"/>
              <a:cs typeface="Calibri" panose="020F0502020204030204" pitchFamily="34" charset="0"/>
            </a:endParaRPr>
          </a:p>
          <a:p>
            <a:pPr algn="l"/>
            <a:r>
              <a:rPr lang="ru-RU" sz="2100" b="1" u="sng" dirty="0">
                <a:solidFill>
                  <a:schemeClr val="tx1"/>
                </a:solidFill>
                <a:latin typeface="Calibri" panose="020F0502020204030204" pitchFamily="34" charset="0"/>
                <a:cs typeface="Calibri" panose="020F0502020204030204" pitchFamily="34" charset="0"/>
              </a:rPr>
              <a:t>Цели и подцели на Националната стратегия за управление и развитие на водния сектор в Република България:</a:t>
            </a:r>
          </a:p>
          <a:p>
            <a:pPr algn="l"/>
            <a:r>
              <a:rPr lang="ru-RU" u="sng" dirty="0">
                <a:solidFill>
                  <a:schemeClr val="tx1"/>
                </a:solidFill>
                <a:latin typeface="Calibri" panose="020F0502020204030204" pitchFamily="34" charset="0"/>
                <a:cs typeface="Calibri" panose="020F0502020204030204" pitchFamily="34" charset="0"/>
              </a:rPr>
              <a:t>На основата на анализите в документа са направени следните ключови констатации:</a:t>
            </a:r>
          </a:p>
          <a:p>
            <a:pPr marL="285750" indent="-285750" algn="l">
              <a:buFont typeface="Wingdings" panose="05000000000000000000" pitchFamily="2" charset="2"/>
              <a:buChar char="ü"/>
            </a:pPr>
            <a:r>
              <a:rPr lang="ru-RU" dirty="0">
                <a:solidFill>
                  <a:schemeClr val="tx1"/>
                </a:solidFill>
                <a:latin typeface="Calibri" panose="020F0502020204030204" pitchFamily="34" charset="0"/>
                <a:cs typeface="Calibri" panose="020F0502020204030204" pitchFamily="34" charset="0"/>
              </a:rPr>
              <a:t>	</a:t>
            </a:r>
            <a:r>
              <a:rPr lang="ru-RU" sz="1900" dirty="0" smtClean="0">
                <a:solidFill>
                  <a:schemeClr val="tx1"/>
                </a:solidFill>
                <a:latin typeface="Calibri" panose="020F0502020204030204" pitchFamily="34" charset="0"/>
                <a:cs typeface="Calibri" panose="020F0502020204030204" pitchFamily="34" charset="0"/>
              </a:rPr>
              <a:t>Като </a:t>
            </a:r>
            <a:r>
              <a:rPr lang="ru-RU" sz="1900" dirty="0">
                <a:solidFill>
                  <a:schemeClr val="tx1"/>
                </a:solidFill>
                <a:latin typeface="Calibri" panose="020F0502020204030204" pitchFamily="34" charset="0"/>
                <a:cs typeface="Calibri" panose="020F0502020204030204" pitchFamily="34" charset="0"/>
              </a:rPr>
              <a:t>цяло институционалната структура съответства на добрите европейски практики. В действителност обаче редица съществуващи проблеми възпрепятстват развитието на ВиК отрасъла.</a:t>
            </a:r>
          </a:p>
          <a:p>
            <a:pPr marL="285750" indent="-28575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Асоциациите </a:t>
            </a:r>
            <a:r>
              <a:rPr lang="ru-RU" sz="1900" dirty="0">
                <a:solidFill>
                  <a:schemeClr val="tx1"/>
                </a:solidFill>
                <a:latin typeface="Calibri" panose="020F0502020204030204" pitchFamily="34" charset="0"/>
                <a:cs typeface="Calibri" panose="020F0502020204030204" pitchFamily="34" charset="0"/>
              </a:rPr>
              <a:t>по водоснабдяване и канализация (АВиК) имат много важно място в институционалната уредба по отношение управлението на ВиК системите и съоръженията, но за съжаление не функционират ефективно. </a:t>
            </a:r>
          </a:p>
          <a:p>
            <a:pPr marL="285750" indent="-285750" algn="l">
              <a:buFont typeface="Wingdings" panose="05000000000000000000" pitchFamily="2" charset="2"/>
              <a:buChar char="ü"/>
            </a:pPr>
            <a:r>
              <a:rPr lang="ru-RU" sz="1900" dirty="0" smtClean="0">
                <a:solidFill>
                  <a:schemeClr val="tx1"/>
                </a:solidFill>
                <a:latin typeface="Calibri" panose="020F0502020204030204" pitchFamily="34" charset="0"/>
                <a:cs typeface="Calibri" panose="020F0502020204030204" pitchFamily="34" charset="0"/>
              </a:rPr>
              <a:t>Цените </a:t>
            </a:r>
            <a:r>
              <a:rPr lang="ru-RU" sz="1900" dirty="0">
                <a:solidFill>
                  <a:schemeClr val="tx1"/>
                </a:solidFill>
                <a:latin typeface="Calibri" panose="020F0502020204030204" pitchFamily="34" charset="0"/>
                <a:cs typeface="Calibri" panose="020F0502020204030204" pitchFamily="34" charset="0"/>
              </a:rPr>
              <a:t>на ВиК услугите в България са в средата на класацията в сравнение с цените в останалите страни от ЕС, като се отчете покупателната способност на населението. Налице са големи регионални различия и разрешените по закон максимални цени могат да се окажат непосилни за социално слабите домакинства. </a:t>
            </a:r>
          </a:p>
        </p:txBody>
      </p:sp>
    </p:spTree>
    <p:extLst>
      <p:ext uri="{BB962C8B-B14F-4D97-AF65-F5344CB8AC3E}">
        <p14:creationId xmlns:p14="http://schemas.microsoft.com/office/powerpoint/2010/main" val="3282320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849</TotalTime>
  <Words>10669</Words>
  <Application>Microsoft Office PowerPoint</Application>
  <PresentationFormat>Widescreen</PresentationFormat>
  <Paragraphs>564</Paragraphs>
  <Slides>58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Arial</vt:lpstr>
      <vt:lpstr>Calibri</vt:lpstr>
      <vt:lpstr>Trebuchet MS</vt:lpstr>
      <vt:lpstr>Wingdings</vt:lpstr>
      <vt:lpstr>Wingdings 3</vt:lpstr>
      <vt:lpstr>1_Facet</vt:lpstr>
      <vt:lpstr>PowerPoint Presentation</vt:lpstr>
      <vt:lpstr>Цели на занятието</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Форми и методи за защита интересите на потребителите на ВиК услугите - цени и регулация</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177</cp:revision>
  <dcterms:created xsi:type="dcterms:W3CDTF">2021-07-12T09:13:43Z</dcterms:created>
  <dcterms:modified xsi:type="dcterms:W3CDTF">2021-08-06T09:23:38Z</dcterms:modified>
</cp:coreProperties>
</file>