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ppt/comments/comment35.xml" ContentType="application/vnd.openxmlformats-officedocument.presentationml.comments+xml"/>
  <Override PartName="/ppt/comments/comment36.xml" ContentType="application/vnd.openxmlformats-officedocument.presentationml.comments+xml"/>
  <Override PartName="/ppt/comments/comment37.xml" ContentType="application/vnd.openxmlformats-officedocument.presentationml.comments+xml"/>
  <Override PartName="/ppt/comments/comment38.xml" ContentType="application/vnd.openxmlformats-officedocument.presentationml.comments+xml"/>
  <Override PartName="/ppt/comments/comment39.xml" ContentType="application/vnd.openxmlformats-officedocument.presentationml.comments+xml"/>
  <Override PartName="/ppt/comments/comment40.xml" ContentType="application/vnd.openxmlformats-officedocument.presentationml.comments+xml"/>
  <Override PartName="/ppt/comments/comment41.xml" ContentType="application/vnd.openxmlformats-officedocument.presentationml.comments+xml"/>
  <Override PartName="/ppt/comments/comment42.xml" ContentType="application/vnd.openxmlformats-officedocument.presentationml.comments+xml"/>
  <Override PartName="/ppt/comments/comment43.xml" ContentType="application/vnd.openxmlformats-officedocument.presentationml.comments+xml"/>
  <Override PartName="/ppt/comments/comment44.xml" ContentType="application/vnd.openxmlformats-officedocument.presentationml.comments+xml"/>
  <Override PartName="/ppt/comments/comment45.xml" ContentType="application/vnd.openxmlformats-officedocument.presentationml.comments+xml"/>
  <Override PartName="/ppt/comments/comment46.xml" ContentType="application/vnd.openxmlformats-officedocument.presentationml.comments+xml"/>
  <Override PartName="/ppt/comments/comment47.xml" ContentType="application/vnd.openxmlformats-officedocument.presentationml.comments+xml"/>
  <Override PartName="/ppt/comments/comment48.xml" ContentType="application/vnd.openxmlformats-officedocument.presentationml.comments+xml"/>
  <Override PartName="/ppt/comments/comment49.xml" ContentType="application/vnd.openxmlformats-officedocument.presentationml.comments+xml"/>
  <Override PartName="/ppt/comments/comment50.xml" ContentType="application/vnd.openxmlformats-officedocument.presentationml.comments+xml"/>
  <Override PartName="/ppt/comments/comment51.xml" ContentType="application/vnd.openxmlformats-officedocument.presentationml.comments+xml"/>
  <Override PartName="/ppt/comments/comment52.xml" ContentType="application/vnd.openxmlformats-officedocument.presentationml.comments+xml"/>
  <Override PartName="/ppt/comments/comment53.xml" ContentType="application/vnd.openxmlformats-officedocument.presentationml.comments+xml"/>
  <Override PartName="/ppt/comments/comment54.xml" ContentType="application/vnd.openxmlformats-officedocument.presentationml.comments+xml"/>
  <Override PartName="/ppt/comments/comment55.xml" ContentType="application/vnd.openxmlformats-officedocument.presentationml.comments+xml"/>
  <Override PartName="/ppt/comments/comment56.xml" ContentType="application/vnd.openxmlformats-officedocument.presentationml.comments+xml"/>
  <Override PartName="/ppt/comments/comment57.xml" ContentType="application/vnd.openxmlformats-officedocument.presentationml.comments+xml"/>
  <Override PartName="/ppt/comments/comment58.xml" ContentType="application/vnd.openxmlformats-officedocument.presentationml.comments+xml"/>
  <Override PartName="/ppt/comments/comment59.xml" ContentType="application/vnd.openxmlformats-officedocument.presentationml.comments+xml"/>
  <Override PartName="/ppt/comments/comment60.xml" ContentType="application/vnd.openxmlformats-officedocument.presentationml.comments+xml"/>
  <Override PartName="/ppt/comments/comment61.xml" ContentType="application/vnd.openxmlformats-officedocument.presentationml.comments+xml"/>
  <Override PartName="/ppt/comments/comment62.xml" ContentType="application/vnd.openxmlformats-officedocument.presentationml.comments+xml"/>
  <Override PartName="/ppt/comments/comment63.xml" ContentType="application/vnd.openxmlformats-officedocument.presentationml.comments+xml"/>
  <Override PartName="/ppt/comments/comment64.xml" ContentType="application/vnd.openxmlformats-officedocument.presentationml.comments+xml"/>
  <Override PartName="/ppt/comments/comment65.xml" ContentType="application/vnd.openxmlformats-officedocument.presentationml.comments+xml"/>
  <Override PartName="/ppt/comments/comment66.xml" ContentType="application/vnd.openxmlformats-officedocument.presentationml.comments+xml"/>
  <Override PartName="/ppt/comments/comment67.xml" ContentType="application/vnd.openxmlformats-officedocument.presentationml.comments+xml"/>
  <Override PartName="/ppt/comments/comment68.xml" ContentType="application/vnd.openxmlformats-officedocument.presentationml.comments+xml"/>
  <Override PartName="/ppt/comments/comment69.xml" ContentType="application/vnd.openxmlformats-officedocument.presentationml.comments+xml"/>
  <Override PartName="/ppt/comments/comment70.xml" ContentType="application/vnd.openxmlformats-officedocument.presentationml.comments+xml"/>
  <Override PartName="/ppt/comments/comment71.xml" ContentType="application/vnd.openxmlformats-officedocument.presentationml.comments+xml"/>
  <Override PartName="/ppt/comments/comment72.xml" ContentType="application/vnd.openxmlformats-officedocument.presentationml.comments+xml"/>
  <Override PartName="/ppt/comments/comment73.xml" ContentType="application/vnd.openxmlformats-officedocument.presentationml.comments+xml"/>
  <Override PartName="/ppt/comments/comment74.xml" ContentType="application/vnd.openxmlformats-officedocument.presentationml.comments+xml"/>
  <Override PartName="/ppt/comments/comment75.xml" ContentType="application/vnd.openxmlformats-officedocument.presentationml.comments+xml"/>
  <Override PartName="/ppt/comments/comment76.xml" ContentType="application/vnd.openxmlformats-officedocument.presentationml.comments+xml"/>
  <Override PartName="/ppt/comments/comment77.xml" ContentType="application/vnd.openxmlformats-officedocument.presentationml.comments+xml"/>
  <Override PartName="/ppt/comments/comment78.xml" ContentType="application/vnd.openxmlformats-officedocument.presentationml.comments+xml"/>
  <Override PartName="/ppt/comments/comment7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82"/>
  </p:notesMasterIdLst>
  <p:sldIdLst>
    <p:sldId id="298" r:id="rId2"/>
    <p:sldId id="299" r:id="rId3"/>
    <p:sldId id="312"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30" r:id="rId20"/>
    <p:sldId id="329" r:id="rId21"/>
    <p:sldId id="331" r:id="rId22"/>
    <p:sldId id="332" r:id="rId23"/>
    <p:sldId id="334" r:id="rId24"/>
    <p:sldId id="335" r:id="rId25"/>
    <p:sldId id="336" r:id="rId26"/>
    <p:sldId id="337" r:id="rId27"/>
    <p:sldId id="338" r:id="rId28"/>
    <p:sldId id="339" r:id="rId29"/>
    <p:sldId id="340" r:id="rId30"/>
    <p:sldId id="341" r:id="rId31"/>
    <p:sldId id="342" r:id="rId32"/>
    <p:sldId id="344" r:id="rId33"/>
    <p:sldId id="345" r:id="rId34"/>
    <p:sldId id="346" r:id="rId35"/>
    <p:sldId id="347" r:id="rId36"/>
    <p:sldId id="349" r:id="rId37"/>
    <p:sldId id="348" r:id="rId38"/>
    <p:sldId id="350" r:id="rId39"/>
    <p:sldId id="351" r:id="rId40"/>
    <p:sldId id="352" r:id="rId41"/>
    <p:sldId id="353" r:id="rId42"/>
    <p:sldId id="354" r:id="rId43"/>
    <p:sldId id="355" r:id="rId44"/>
    <p:sldId id="356" r:id="rId45"/>
    <p:sldId id="357" r:id="rId46"/>
    <p:sldId id="358" r:id="rId47"/>
    <p:sldId id="359" r:id="rId48"/>
    <p:sldId id="360" r:id="rId49"/>
    <p:sldId id="361" r:id="rId50"/>
    <p:sldId id="362" r:id="rId51"/>
    <p:sldId id="363" r:id="rId52"/>
    <p:sldId id="364" r:id="rId53"/>
    <p:sldId id="365" r:id="rId54"/>
    <p:sldId id="366" r:id="rId55"/>
    <p:sldId id="367" r:id="rId56"/>
    <p:sldId id="368" r:id="rId57"/>
    <p:sldId id="369" r:id="rId58"/>
    <p:sldId id="370" r:id="rId59"/>
    <p:sldId id="371" r:id="rId60"/>
    <p:sldId id="372" r:id="rId61"/>
    <p:sldId id="373" r:id="rId62"/>
    <p:sldId id="374" r:id="rId63"/>
    <p:sldId id="375" r:id="rId64"/>
    <p:sldId id="376" r:id="rId65"/>
    <p:sldId id="377" r:id="rId66"/>
    <p:sldId id="378" r:id="rId67"/>
    <p:sldId id="379" r:id="rId68"/>
    <p:sldId id="380" r:id="rId69"/>
    <p:sldId id="381" r:id="rId70"/>
    <p:sldId id="382" r:id="rId71"/>
    <p:sldId id="383" r:id="rId72"/>
    <p:sldId id="385" r:id="rId73"/>
    <p:sldId id="386" r:id="rId74"/>
    <p:sldId id="387" r:id="rId75"/>
    <p:sldId id="388" r:id="rId76"/>
    <p:sldId id="390" r:id="rId77"/>
    <p:sldId id="391" r:id="rId78"/>
    <p:sldId id="392" r:id="rId79"/>
    <p:sldId id="394" r:id="rId80"/>
    <p:sldId id="393" r:id="rId8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2"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A56B0-30E3-49B5-97C9-DEA24A2FFC68}" type="datetimeFigureOut">
              <a:rPr lang="bg-BG" smtClean="0"/>
              <a:t>4.8.2021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D279E-6179-43EC-9D09-309445A2FFDC}" type="slidenum">
              <a:rPr lang="bg-BG" smtClean="0"/>
              <a:t>‹#›</a:t>
            </a:fld>
            <a:endParaRPr lang="bg-BG"/>
          </a:p>
        </p:txBody>
      </p:sp>
    </p:spTree>
    <p:extLst>
      <p:ext uri="{BB962C8B-B14F-4D97-AF65-F5344CB8AC3E}">
        <p14:creationId xmlns:p14="http://schemas.microsoft.com/office/powerpoint/2010/main" val="69476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8071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7369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312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84629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6595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7468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51162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4542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951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901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5221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25553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2010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7765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9813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1156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76E689-2E08-4D99-9FE1-3367F21E573D}" type="datetimeFigureOut">
              <a:rPr lang="bg-BG" smtClean="0"/>
              <a:t>4.8.2021 г.</a:t>
            </a:fld>
            <a:endParaRPr lang="bg-B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51182C-8687-49AB-9EB7-DEFD2E915136}" type="slidenum">
              <a:rPr lang="bg-BG" smtClean="0"/>
              <a:t>‹#›</a:t>
            </a:fld>
            <a:endParaRPr lang="bg-BG"/>
          </a:p>
        </p:txBody>
      </p:sp>
    </p:spTree>
    <p:extLst>
      <p:ext uri="{BB962C8B-B14F-4D97-AF65-F5344CB8AC3E}">
        <p14:creationId xmlns:p14="http://schemas.microsoft.com/office/powerpoint/2010/main" val="258745468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omments" Target="../comments/comment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comments" Target="../comments/comment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comments" Target="../comments/comment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omments" Target="../comments/comment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comments" Target="../comments/comment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omments" Target="../comments/comment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comments" Target="../comments/comment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omments" Target="../comments/comment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comments" Target="../comments/comment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omments" Target="../comments/comment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comments" Target="../comments/comment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omments" Target="../comments/comment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comments" Target="../comments/comment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comments" Target="../comments/comment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comments" Target="../comments/comment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comments" Target="../comments/comment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comments" Target="../comments/comment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comments" Target="../comments/comment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comments" Target="../comments/comment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comments" Target="../comments/comment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comments" Target="../comments/comment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comments" Target="../comments/comment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comments" Target="../comments/comment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comments" Target="../comments/comment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comments" Target="../comments/comment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comments" Target="../comments/comment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comments" Target="../comments/comment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comments" Target="../comments/comment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comments" Target="../comments/comment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comments" Target="../comments/comment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comments" Target="../comments/comment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comments" Target="../comments/comment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comments" Target="../comments/comment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comments" Target="../comments/comment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comments" Target="../comments/comment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comments" Target="../comments/comment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comments" Target="../comments/comment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comments" Target="../comments/comment76.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comments" Target="../comments/comment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comments" Target="../comments/comment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comments" Target="../comments/comment7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869244" y="1456265"/>
            <a:ext cx="8703734" cy="34163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600" b="0" i="0" u="none" strike="noStrike" kern="1200" cap="none" spc="0" normalizeH="0" baseline="0" noProof="0" dirty="0" smtClean="0">
                <a:ln>
                  <a:noFill/>
                </a:ln>
                <a:solidFill>
                  <a:schemeClr val="accent1"/>
                </a:solidFill>
                <a:effectLst/>
                <a:uLnTx/>
                <a:uFillTx/>
                <a:latin typeface="Calibri" panose="020F0502020204030204" pitchFamily="34" charset="0"/>
                <a:cs typeface="Calibri" panose="020F0502020204030204" pitchFamily="34" charset="0"/>
              </a:rPr>
              <a:t>Тема </a:t>
            </a:r>
            <a:r>
              <a:rPr kumimoji="0" lang="ru-RU" sz="3600" b="0" i="0" u="none" strike="noStrike" kern="1200" cap="none" spc="0" normalizeH="0" baseline="0" noProof="0" dirty="0" smtClean="0">
                <a:ln>
                  <a:noFill/>
                </a:ln>
                <a:solidFill>
                  <a:schemeClr val="accent1"/>
                </a:solidFill>
                <a:effectLst/>
                <a:uLnTx/>
                <a:uFillTx/>
                <a:latin typeface="Calibri" panose="020F0502020204030204" pitchFamily="34" charset="0"/>
                <a:cs typeface="Calibri" panose="020F0502020204030204" pitchFamily="34" charset="0"/>
              </a:rPr>
              <a:t>1</a:t>
            </a:r>
            <a:endParaRPr kumimoji="0" lang="ru-RU" sz="3600" b="0" i="0" u="none" strike="noStrike" kern="1200" cap="none" spc="0" normalizeH="0" baseline="0" noProof="0" dirty="0">
              <a:ln>
                <a:noFill/>
              </a:ln>
              <a:solidFill>
                <a:schemeClr val="accent1"/>
              </a:solidFill>
              <a:effectLst/>
              <a:uLnTx/>
              <a:uFillTx/>
              <a:latin typeface="Calibri" panose="020F0502020204030204" pitchFamily="34" charset="0"/>
              <a:cs typeface="Calibri" panose="020F0502020204030204" pitchFamily="34" charset="0"/>
            </a:endParaRPr>
          </a:p>
          <a:p>
            <a:pPr algn="ctr"/>
            <a:r>
              <a:rPr lang="bg-BG" sz="3600" b="1" dirty="0">
                <a:solidFill>
                  <a:schemeClr val="accent1"/>
                </a:solidFill>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 ОБЩИНСКИ РАЗРЕШИТЕЛНИ ЗА ПОЛЗВАНЕ НА ВОДНИ ОБЕКТИ. ТАРИФИ</a:t>
            </a:r>
            <a:endParaRPr lang="bg-BG" sz="3600"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324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6" y="1128889"/>
            <a:ext cx="9539111" cy="5441244"/>
          </a:xfrm>
        </p:spPr>
        <p:txBody>
          <a:bodyPr>
            <a:normAutofit fontScale="85000" lnSpcReduction="20000"/>
          </a:bodyPr>
          <a:lstStyle/>
          <a:p>
            <a:pPr algn="l"/>
            <a:r>
              <a:rPr lang="ru-RU" sz="2100" b="1" dirty="0">
                <a:solidFill>
                  <a:schemeClr val="tx1"/>
                </a:solidFill>
                <a:latin typeface="Calibri" panose="020F0502020204030204" pitchFamily="34" charset="0"/>
                <a:cs typeface="Calibri" panose="020F0502020204030204" pitchFamily="34" charset="0"/>
              </a:rPr>
              <a:t>Със законът за общинската собственост се уреждат придобиването, управлението и разпореждането с имоти и вещи - общинска собственост, освен ако в специален закон е предвидено друго.</a:t>
            </a:r>
          </a:p>
          <a:p>
            <a:pPr algn="l"/>
            <a:r>
              <a:rPr lang="ru-RU" sz="2200" b="1" u="sng" dirty="0">
                <a:solidFill>
                  <a:schemeClr val="accent1"/>
                </a:solidFill>
                <a:latin typeface="Calibri" panose="020F0502020204030204" pitchFamily="34" charset="0"/>
                <a:cs typeface="Calibri" panose="020F0502020204030204" pitchFamily="34" charset="0"/>
              </a:rPr>
              <a:t>Общинската собственост е публична и частна.</a:t>
            </a:r>
          </a:p>
          <a:p>
            <a:pPr algn="l"/>
            <a:r>
              <a:rPr lang="ru-RU" sz="2100" b="1" u="sng" dirty="0">
                <a:solidFill>
                  <a:schemeClr val="tx1"/>
                </a:solidFill>
                <a:latin typeface="Calibri" panose="020F0502020204030204" pitchFamily="34" charset="0"/>
                <a:cs typeface="Calibri" panose="020F0502020204030204" pitchFamily="34" charset="0"/>
              </a:rPr>
              <a:t>Публична общинска собственост са</a:t>
            </a:r>
            <a:r>
              <a:rPr lang="ru-RU" sz="2100" b="1" u="sng" dirty="0" smtClean="0">
                <a:solidFill>
                  <a:schemeClr val="tx1"/>
                </a:solidFill>
                <a:latin typeface="Calibri" panose="020F0502020204030204" pitchFamily="34" charset="0"/>
                <a:cs typeface="Calibri" panose="020F0502020204030204" pitchFamily="34" charset="0"/>
              </a:rPr>
              <a:t>:</a:t>
            </a:r>
            <a:r>
              <a:rPr lang="ru-RU" sz="2100" dirty="0" smtClean="0">
                <a:solidFill>
                  <a:schemeClr val="tx1"/>
                </a:solidFill>
                <a:latin typeface="Calibri" panose="020F0502020204030204" pitchFamily="34" charset="0"/>
                <a:cs typeface="Calibri" panose="020F0502020204030204" pitchFamily="34" charset="0"/>
              </a:rPr>
              <a:t>	</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100" dirty="0">
                <a:solidFill>
                  <a:schemeClr val="tx1"/>
                </a:solidFill>
                <a:latin typeface="Calibri" panose="020F0502020204030204" pitchFamily="34" charset="0"/>
                <a:cs typeface="Calibri" panose="020F0502020204030204" pitchFamily="34" charset="0"/>
              </a:rPr>
              <a:t>имотите и вещите, определени със закон;</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 </a:t>
            </a:r>
            <a:r>
              <a:rPr lang="ru-RU" sz="2100" dirty="0">
                <a:solidFill>
                  <a:schemeClr val="tx1"/>
                </a:solidFill>
                <a:latin typeface="Calibri" panose="020F0502020204030204" pitchFamily="34" charset="0"/>
                <a:cs typeface="Calibri" panose="020F0502020204030204" pitchFamily="34" charset="0"/>
              </a:rPr>
              <a:t>имотите, предназначени за изпълнение на функциите на органите на местното самоуправление и местната администрация;</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 </a:t>
            </a:r>
            <a:r>
              <a:rPr lang="ru-RU" sz="2100" dirty="0">
                <a:solidFill>
                  <a:schemeClr val="tx1"/>
                </a:solidFill>
                <a:latin typeface="Calibri" panose="020F0502020204030204" pitchFamily="34" charset="0"/>
                <a:cs typeface="Calibri" panose="020F0502020204030204" pitchFamily="34" charset="0"/>
              </a:rPr>
              <a:t>други имоти, предназначени за трайно задоволяване на обществени потребности от местно значение, определени от общинския съвет.</a:t>
            </a:r>
          </a:p>
          <a:p>
            <a:pPr algn="l"/>
            <a:r>
              <a:rPr lang="bg-BG" dirty="0" smtClean="0">
                <a:solidFill>
                  <a:schemeClr val="tx1"/>
                </a:solidFill>
                <a:latin typeface="Calibri" panose="020F0502020204030204" pitchFamily="34" charset="0"/>
                <a:cs typeface="Calibri" panose="020F0502020204030204" pitchFamily="34" charset="0"/>
              </a:rPr>
              <a:t>*</a:t>
            </a:r>
            <a:r>
              <a:rPr lang="bg-BG" sz="1900" dirty="0" smtClean="0">
                <a:solidFill>
                  <a:schemeClr val="tx1"/>
                </a:solidFill>
                <a:latin typeface="Calibri" panose="020F0502020204030204" pitchFamily="34" charset="0"/>
                <a:cs typeface="Calibri" panose="020F0502020204030204" pitchFamily="34" charset="0"/>
              </a:rPr>
              <a:t>Придобиването</a:t>
            </a:r>
            <a:r>
              <a:rPr lang="bg-BG" sz="1900" dirty="0">
                <a:solidFill>
                  <a:schemeClr val="tx1"/>
                </a:solidFill>
                <a:latin typeface="Calibri" panose="020F0502020204030204" pitchFamily="34" charset="0"/>
                <a:cs typeface="Calibri" panose="020F0502020204030204" pitchFamily="34" charset="0"/>
              </a:rPr>
              <a:t>, управлението и разпореждането с имоти и вещи - общинска собственост, се извършват под общото ръководство и контрол на общинския съвет</a:t>
            </a:r>
            <a:r>
              <a:rPr lang="bg-BG" sz="1900" dirty="0" smtClean="0">
                <a:solidFill>
                  <a:schemeClr val="tx1"/>
                </a:solidFill>
                <a:latin typeface="Calibri" panose="020F0502020204030204" pitchFamily="34" charset="0"/>
                <a:cs typeface="Calibri" panose="020F0502020204030204" pitchFamily="34" charset="0"/>
              </a:rPr>
              <a:t>.</a:t>
            </a:r>
          </a:p>
          <a:p>
            <a:pPr algn="l"/>
            <a:r>
              <a:rPr lang="bg-BG" sz="1900" dirty="0" smtClean="0">
                <a:solidFill>
                  <a:schemeClr val="tx1"/>
                </a:solidFill>
                <a:latin typeface="Calibri" panose="020F0502020204030204" pitchFamily="34" charset="0"/>
                <a:cs typeface="Calibri" panose="020F0502020204030204" pitchFamily="34" charset="0"/>
              </a:rPr>
              <a:t>*Имоти </a:t>
            </a:r>
            <a:r>
              <a:rPr lang="bg-BG" sz="1900" dirty="0">
                <a:solidFill>
                  <a:schemeClr val="tx1"/>
                </a:solidFill>
                <a:latin typeface="Calibri" panose="020F0502020204030204" pitchFamily="34" charset="0"/>
                <a:cs typeface="Calibri" panose="020F0502020204030204" pitchFamily="34" charset="0"/>
              </a:rPr>
              <a:t>и вещи - общинска собственост, се управляват в интерес на населението в общината съобразно разпоредбите на закона и с грижата на добър стопанин.</a:t>
            </a:r>
          </a:p>
          <a:p>
            <a:pPr algn="l"/>
            <a:endParaRPr lang="ru-RU" sz="2000" dirty="0">
              <a:solidFill>
                <a:schemeClr val="tx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Частна общинска собственост са </a:t>
            </a:r>
            <a:r>
              <a:rPr lang="ru-RU" sz="2100" dirty="0">
                <a:solidFill>
                  <a:schemeClr val="tx1"/>
                </a:solidFill>
                <a:latin typeface="Calibri" panose="020F0502020204030204" pitchFamily="34" charset="0"/>
                <a:cs typeface="Calibri" panose="020F0502020204030204" pitchFamily="34" charset="0"/>
              </a:rPr>
              <a:t>всички други общински имоти и вещи. Плодовете и приходите от имотите и вещите - публична общинска собственост, са частна собственост на общината.</a:t>
            </a:r>
          </a:p>
          <a:p>
            <a:pPr algn="l"/>
            <a:endParaRPr lang="ru-RU" sz="2000" dirty="0">
              <a:solidFill>
                <a:schemeClr val="tx1"/>
              </a:solidFill>
              <a:latin typeface="Calibri" panose="020F0502020204030204" pitchFamily="34" charset="0"/>
              <a:cs typeface="Calibri" panose="020F0502020204030204" pitchFamily="34" charset="0"/>
            </a:endParaRPr>
          </a:p>
          <a:p>
            <a:pPr algn="l"/>
            <a:endParaRPr lang="ru-RU"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1911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8578" y="146756"/>
            <a:ext cx="8198825" cy="395111"/>
          </a:xfrm>
        </p:spPr>
        <p:txBody>
          <a:bodyPr/>
          <a:lstStyle/>
          <a:p>
            <a:pPr algn="l"/>
            <a:r>
              <a:rPr lang="ru-RU" sz="2400" b="1" dirty="0">
                <a:latin typeface="Calibri" panose="020F0502020204030204" pitchFamily="34" charset="0"/>
                <a:cs typeface="Calibri" panose="020F0502020204030204" pitchFamily="34" charset="0"/>
              </a:rPr>
              <a:t>Общински язовири. Правомощия и форми на </a:t>
            </a:r>
            <a:r>
              <a:rPr lang="ru-RU" sz="2400" b="1" dirty="0" smtClean="0">
                <a:latin typeface="Calibri" panose="020F0502020204030204" pitchFamily="34" charset="0"/>
                <a:cs typeface="Calibri" panose="020F0502020204030204" pitchFamily="34" charset="0"/>
              </a:rPr>
              <a:t>управление</a:t>
            </a:r>
            <a:endParaRPr lang="bg-BG" sz="2400" b="1" dirty="0">
              <a:latin typeface="Calibri" panose="020F0502020204030204" pitchFamily="34" charset="0"/>
              <a:cs typeface="Calibri" panose="020F0502020204030204" pitchFamily="34" charset="0"/>
            </a:endParaRPr>
          </a:p>
        </p:txBody>
      </p:sp>
      <p:sp>
        <p:nvSpPr>
          <p:cNvPr id="4" name="Rectangle 3"/>
          <p:cNvSpPr/>
          <p:nvPr/>
        </p:nvSpPr>
        <p:spPr>
          <a:xfrm>
            <a:off x="815892" y="664142"/>
            <a:ext cx="8802241" cy="646331"/>
          </a:xfrm>
          <a:prstGeom prst="rect">
            <a:avLst/>
          </a:prstGeom>
        </p:spPr>
        <p:txBody>
          <a:bodyPr wrap="square">
            <a:spAutoFit/>
          </a:bodyPr>
          <a:lstStyle/>
          <a:p>
            <a:r>
              <a:rPr lang="ru-RU" u="sng"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u="sng"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669135" y="1537214"/>
            <a:ext cx="9095753" cy="4247317"/>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Основни понятия:</a:t>
            </a:r>
          </a:p>
          <a:p>
            <a:pPr marL="285750" indent="-285750">
              <a:buFont typeface="Wingdings" panose="05000000000000000000" pitchFamily="2" charset="2"/>
              <a:buChar char="ü"/>
            </a:pPr>
            <a:r>
              <a:rPr lang="ru-RU" b="1" u="sng" dirty="0" smtClean="0">
                <a:solidFill>
                  <a:schemeClr val="accent1"/>
                </a:solidFill>
                <a:latin typeface="Calibri" panose="020F0502020204030204" pitchFamily="34" charset="0"/>
                <a:cs typeface="Calibri" panose="020F0502020204030204" pitchFamily="34" charset="0"/>
              </a:rPr>
              <a:t>Хидротехнически </a:t>
            </a:r>
            <a:r>
              <a:rPr lang="ru-RU" b="1" u="sng" dirty="0">
                <a:solidFill>
                  <a:schemeClr val="accent1"/>
                </a:solidFill>
                <a:latin typeface="Calibri" panose="020F0502020204030204" pitchFamily="34" charset="0"/>
                <a:cs typeface="Calibri" panose="020F0502020204030204" pitchFamily="34" charset="0"/>
              </a:rPr>
              <a:t>съоръжения </a:t>
            </a:r>
            <a:r>
              <a:rPr lang="ru-RU" dirty="0">
                <a:latin typeface="Calibri" panose="020F0502020204030204" pitchFamily="34" charset="0"/>
                <a:cs typeface="Calibri" panose="020F0502020204030204" pitchFamily="34" charset="0"/>
              </a:rPr>
              <a:t>– това са язовирите, язовете, водоемите, каналите, тръбопроводите и т.н. Хидротехническите съоръжения се разделят на две основни групи – морски и речни. Според своето предназначение морските хидротехнически съоръжения биват брегозащитни и пристанищни, а речните – водоподпорни, водовземни, водопровеждащи, облекчителни и водоограждащи.</a:t>
            </a:r>
          </a:p>
          <a:p>
            <a:pPr marL="285750" indent="-285750">
              <a:buFont typeface="Wingdings" panose="05000000000000000000" pitchFamily="2" charset="2"/>
              <a:buChar char="ü"/>
            </a:pPr>
            <a:r>
              <a:rPr lang="ru-RU" b="1" u="sng" dirty="0" smtClean="0">
                <a:solidFill>
                  <a:schemeClr val="accent1"/>
                </a:solidFill>
                <a:latin typeface="Calibri" panose="020F0502020204030204" pitchFamily="34" charset="0"/>
                <a:cs typeface="Calibri" panose="020F0502020204030204" pitchFamily="34" charset="0"/>
              </a:rPr>
              <a:t>Язовир</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е водностопанска система, включваща водния обект, язовирната стена, съоръженията и събирателните деривации, както и земята върху която са изградени.</a:t>
            </a:r>
          </a:p>
          <a:p>
            <a:pPr marL="285750" indent="-285750">
              <a:buFont typeface="Wingdings" panose="05000000000000000000" pitchFamily="2" charset="2"/>
              <a:buChar char="ü"/>
            </a:pPr>
            <a:r>
              <a:rPr lang="ru-RU" b="1" u="sng" dirty="0" smtClean="0">
                <a:solidFill>
                  <a:schemeClr val="accent1"/>
                </a:solidFill>
                <a:latin typeface="Calibri" panose="020F0502020204030204" pitchFamily="34" charset="0"/>
                <a:cs typeface="Calibri" panose="020F0502020204030204" pitchFamily="34" charset="0"/>
              </a:rPr>
              <a:t>Оператор </a:t>
            </a:r>
            <a:r>
              <a:rPr lang="ru-RU" b="1" u="sng" dirty="0">
                <a:solidFill>
                  <a:schemeClr val="accent1"/>
                </a:solidFill>
                <a:latin typeface="Calibri" panose="020F0502020204030204" pitchFamily="34" charset="0"/>
                <a:cs typeface="Calibri" panose="020F0502020204030204" pitchFamily="34" charset="0"/>
              </a:rPr>
              <a:t>на язовирна стена </a:t>
            </a:r>
            <a:r>
              <a:rPr lang="ru-RU" dirty="0">
                <a:latin typeface="Calibri" panose="020F0502020204030204" pitchFamily="34" charset="0"/>
                <a:cs typeface="Calibri" panose="020F0502020204030204" pitchFamily="34" charset="0"/>
              </a:rPr>
              <a:t>е физическо лице хидроспециалист или юридическо лице, което разполага със служител хидроспециалист за осъществяване на дейностите по стопанисване, поддържане и експлоатация на язовирни стени и на съоръженията към тях, възложени му от собственика. </a:t>
            </a:r>
          </a:p>
          <a:p>
            <a:pPr marL="285750" indent="-285750">
              <a:buFont typeface="Wingdings" panose="05000000000000000000" pitchFamily="2" charset="2"/>
              <a:buChar char="ü"/>
            </a:pPr>
            <a:r>
              <a:rPr lang="ru-RU" b="1" u="sng" dirty="0" smtClean="0">
                <a:solidFill>
                  <a:schemeClr val="accent1"/>
                </a:solidFill>
                <a:latin typeface="Calibri" panose="020F0502020204030204" pitchFamily="34" charset="0"/>
                <a:cs typeface="Calibri" panose="020F0502020204030204" pitchFamily="34" charset="0"/>
              </a:rPr>
              <a:t>Разпореждане</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 волеизявата на собственика, който може да се разпорежда със собствеността си като я променя по размер, цена и качество, да извършва сделки с нея, да я дарява, да я ипотекира и др.</a:t>
            </a:r>
          </a:p>
        </p:txBody>
      </p:sp>
    </p:spTree>
    <p:extLst>
      <p:ext uri="{BB962C8B-B14F-4D97-AF65-F5344CB8AC3E}">
        <p14:creationId xmlns:p14="http://schemas.microsoft.com/office/powerpoint/2010/main" val="2930169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0534" y="90310"/>
            <a:ext cx="8444089" cy="493809"/>
          </a:xfrm>
        </p:spPr>
        <p:txBody>
          <a:bodyPr/>
          <a:lstStyle/>
          <a:p>
            <a:pPr algn="ct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7357" y="685268"/>
            <a:ext cx="9248154"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697357" y="1593658"/>
            <a:ext cx="9095753" cy="4801314"/>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ЗОС, при актуването и разпореждането с хидротехническите съоръжения и водностопанските системи общинска собственост, в т.ч. общински </a:t>
            </a:r>
            <a:r>
              <a:rPr lang="ru-RU" b="1" u="sng" dirty="0" smtClean="0">
                <a:solidFill>
                  <a:schemeClr val="accent1"/>
                </a:solidFill>
                <a:latin typeface="Calibri" panose="020F0502020204030204" pitchFamily="34" charset="0"/>
                <a:cs typeface="Calibri" panose="020F0502020204030204" pitchFamily="34" charset="0"/>
              </a:rPr>
              <a:t>язовири</a:t>
            </a:r>
          </a:p>
          <a:p>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bg-BG" dirty="0" smtClean="0">
                <a:latin typeface="Calibri" panose="020F0502020204030204" pitchFamily="34" charset="0"/>
                <a:cs typeface="Calibri" panose="020F0502020204030204" pitchFamily="34" charset="0"/>
              </a:rPr>
              <a:t>Законът </a:t>
            </a:r>
            <a:r>
              <a:rPr lang="bg-BG" dirty="0">
                <a:latin typeface="Calibri" panose="020F0502020204030204" pitchFamily="34" charset="0"/>
                <a:cs typeface="Calibri" panose="020F0502020204030204" pitchFamily="34" charset="0"/>
              </a:rPr>
              <a:t>за общинска собственост урежда придобиването, управлението и разпореждането с имоти и вещи - общинска собственост, освен ако в специален закон е предвидено друго (ЗВ, ЗООС и др.).</a:t>
            </a:r>
          </a:p>
          <a:p>
            <a:pPr marL="285750" indent="-285750">
              <a:buFont typeface="Wingdings" panose="05000000000000000000" pitchFamily="2" charset="2"/>
              <a:buChar char="Ø"/>
            </a:pPr>
            <a:r>
              <a:rPr lang="bg-BG" dirty="0">
                <a:latin typeface="Calibri" panose="020F0502020204030204" pitchFamily="34" charset="0"/>
                <a:cs typeface="Calibri" panose="020F0502020204030204" pitchFamily="34" charset="0"/>
              </a:rPr>
              <a:t>С промените в ЗВ от юни 2018 г. - §. 33 се дава възможност на общините в тримесечен срок от влизането на закона в </a:t>
            </a:r>
            <a:r>
              <a:rPr lang="bg-BG" dirty="0" smtClean="0">
                <a:latin typeface="Calibri" panose="020F0502020204030204" pitchFamily="34" charset="0"/>
                <a:cs typeface="Calibri" panose="020F0502020204030204" pitchFamily="34" charset="0"/>
              </a:rPr>
              <a:t>сила, </a:t>
            </a:r>
            <a:r>
              <a:rPr lang="bg-BG" dirty="0">
                <a:latin typeface="Calibri" panose="020F0502020204030204" pitchFamily="34" charset="0"/>
                <a:cs typeface="Calibri" panose="020F0502020204030204" pitchFamily="34" charset="0"/>
              </a:rPr>
              <a:t>чрез кметовете да внесат мотивирано предложение в Министерството на икономиката за промяна на собствеността на язовирите, при наличие на взето решение на съответния общински съвет за прехвърляне на собствеността безвъзмездно на държавата. </a:t>
            </a:r>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bg-BG" dirty="0" smtClean="0">
                <a:latin typeface="Calibri" panose="020F0502020204030204" pitchFamily="34" charset="0"/>
                <a:cs typeface="Calibri" panose="020F0502020204030204" pitchFamily="34" charset="0"/>
              </a:rPr>
              <a:t>Общината </a:t>
            </a:r>
            <a:r>
              <a:rPr lang="bg-BG" dirty="0">
                <a:latin typeface="Calibri" panose="020F0502020204030204" pitchFamily="34" charset="0"/>
                <a:cs typeface="Calibri" panose="020F0502020204030204" pitchFamily="34" charset="0"/>
              </a:rPr>
              <a:t>удостоверява възникването, изменението и погасяването на правото си на собственост върху имоти </a:t>
            </a:r>
            <a:r>
              <a:rPr lang="bg-BG" b="1" u="sng" dirty="0">
                <a:solidFill>
                  <a:schemeClr val="accent1"/>
                </a:solidFill>
                <a:latin typeface="Calibri" panose="020F0502020204030204" pitchFamily="34" charset="0"/>
                <a:cs typeface="Calibri" panose="020F0502020204030204" pitchFamily="34" charset="0"/>
              </a:rPr>
              <a:t>с акт</a:t>
            </a:r>
            <a:r>
              <a:rPr lang="bg-BG" u="sng" dirty="0">
                <a:solidFill>
                  <a:schemeClr val="accent1"/>
                </a:solidFill>
                <a:latin typeface="Calibri" panose="020F0502020204030204" pitchFamily="34" charset="0"/>
                <a:cs typeface="Calibri" panose="020F0502020204030204" pitchFamily="34" charset="0"/>
              </a:rPr>
              <a:t> за общинска собственост</a:t>
            </a:r>
            <a:r>
              <a:rPr lang="bg-BG" dirty="0" smtClean="0">
                <a:latin typeface="Calibri" panose="020F0502020204030204" pitchFamily="34" charset="0"/>
                <a:cs typeface="Calibri" panose="020F0502020204030204" pitchFamily="34" charset="0"/>
              </a:rPr>
              <a:t>.</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Придобиването</a:t>
            </a:r>
            <a:r>
              <a:rPr lang="ru-RU" dirty="0">
                <a:latin typeface="Calibri" panose="020F0502020204030204" pitchFamily="34" charset="0"/>
                <a:cs typeface="Calibri" panose="020F0502020204030204" pitchFamily="34" charset="0"/>
              </a:rPr>
              <a:t>, управлението и разпореждането с имоти и вещи - общинска собственост, в т.ч. и </a:t>
            </a:r>
            <a:r>
              <a:rPr lang="ru-RU" u="sng" dirty="0">
                <a:solidFill>
                  <a:schemeClr val="accent1"/>
                </a:solidFill>
                <a:latin typeface="Calibri" panose="020F0502020204030204" pitchFamily="34" charset="0"/>
                <a:cs typeface="Calibri" panose="020F0502020204030204" pitchFamily="34" charset="0"/>
              </a:rPr>
              <a:t>общинските язовири</a:t>
            </a:r>
            <a:r>
              <a:rPr lang="ru-RU" dirty="0">
                <a:latin typeface="Calibri" panose="020F0502020204030204" pitchFamily="34" charset="0"/>
                <a:cs typeface="Calibri" panose="020F0502020204030204" pitchFamily="34" charset="0"/>
              </a:rPr>
              <a:t>, се извършват под общото ръководство и контрол на общинския съвет</a:t>
            </a:r>
            <a:endParaRPr lang="ru-RU"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7307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0022" y="0"/>
            <a:ext cx="8077381" cy="527676"/>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707192" y="527676"/>
            <a:ext cx="9366686"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578823" y="1511676"/>
            <a:ext cx="9953710" cy="5262979"/>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ЗОС, при актуването и разпореждането с хидротехническите съоръжения и водностопанските системи общинска собственост, в т.ч. общински </a:t>
            </a:r>
            <a:r>
              <a:rPr lang="ru-RU" b="1" u="sng" dirty="0" smtClean="0">
                <a:solidFill>
                  <a:schemeClr val="accent1"/>
                </a:solidFill>
                <a:latin typeface="Calibri" panose="020F0502020204030204" pitchFamily="34" charset="0"/>
                <a:cs typeface="Calibri" panose="020F0502020204030204" pitchFamily="34" charset="0"/>
              </a:rPr>
              <a:t>язовири</a:t>
            </a:r>
          </a:p>
          <a:p>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Редът за придобиване на право на собственост, за предоставяне за управление, под наем и за разпореждане </a:t>
            </a:r>
            <a:r>
              <a:rPr lang="ru-RU" u="sng" dirty="0">
                <a:solidFill>
                  <a:schemeClr val="accent1"/>
                </a:solidFill>
                <a:latin typeface="Calibri" panose="020F0502020204030204" pitchFamily="34" charset="0"/>
                <a:cs typeface="Calibri" panose="020F0502020204030204" pitchFamily="34" charset="0"/>
              </a:rPr>
              <a:t>с язовири общинска собственост</a:t>
            </a:r>
            <a:r>
              <a:rPr lang="ru-RU" dirty="0">
                <a:latin typeface="Calibri" panose="020F0502020204030204" pitchFamily="34" charset="0"/>
                <a:cs typeface="Calibri" panose="020F0502020204030204" pitchFamily="34" charset="0"/>
              </a:rPr>
              <a:t>, и правомощията на кмета на общината се определят с наредба, приета от общинския съвет при спазване на разпоредбите на Закона за общинската собственост и на специалните закони в тази област.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Общинският съвет приема Стратегия за управление на общинската собственост за срока на мандата си по предложение на кмета на общината. Стратегията определя политиката за развитие на общинската собственост и стопанската дейност на </a:t>
            </a:r>
            <a:r>
              <a:rPr lang="ru-RU" dirty="0" smtClean="0">
                <a:latin typeface="Calibri" panose="020F0502020204030204" pitchFamily="34" charset="0"/>
                <a:cs typeface="Calibri" panose="020F0502020204030204" pitchFamily="34" charset="0"/>
              </a:rPr>
              <a:t>общината</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В </a:t>
            </a:r>
            <a:r>
              <a:rPr lang="ru-RU" dirty="0">
                <a:latin typeface="Calibri" panose="020F0502020204030204" pitchFamily="34" charset="0"/>
                <a:cs typeface="Calibri" panose="020F0502020204030204" pitchFamily="34" charset="0"/>
              </a:rPr>
              <a:t>изпълнение на стратегията общинският съвет по предложение на кмета на </a:t>
            </a:r>
            <a:r>
              <a:rPr lang="ru-RU" dirty="0" smtClean="0">
                <a:latin typeface="Calibri" panose="020F0502020204030204" pitchFamily="34" charset="0"/>
                <a:cs typeface="Calibri" panose="020F0502020204030204" pitchFamily="34" charset="0"/>
              </a:rPr>
              <a:t>общината приема</a:t>
            </a:r>
            <a:r>
              <a:rPr lang="ru-RU" dirty="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	</a:t>
            </a:r>
            <a:r>
              <a:rPr lang="ru-RU" dirty="0" smtClean="0">
                <a:latin typeface="Calibri" panose="020F0502020204030204" pitchFamily="34" charset="0"/>
                <a:cs typeface="Calibri" panose="020F0502020204030204" pitchFamily="34" charset="0"/>
              </a:rPr>
              <a:t> - годишна </a:t>
            </a:r>
            <a:r>
              <a:rPr lang="ru-RU" dirty="0">
                <a:latin typeface="Calibri" panose="020F0502020204030204" pitchFamily="34" charset="0"/>
                <a:cs typeface="Calibri" panose="020F0502020204030204" pitchFamily="34" charset="0"/>
              </a:rPr>
              <a:t>програма за управление и разпореждане с имотите/язовирите - общинска собственост, осъществяване на контрол от страна на общината</a:t>
            </a:r>
          </a:p>
          <a:p>
            <a:r>
              <a:rPr lang="ru-RU" dirty="0" smtClean="0">
                <a:latin typeface="Calibri" panose="020F0502020204030204" pitchFamily="34" charset="0"/>
                <a:cs typeface="Calibri" panose="020F0502020204030204" pitchFamily="34" charset="0"/>
              </a:rPr>
              <a:t>	 - план </a:t>
            </a:r>
            <a:r>
              <a:rPr lang="ru-RU" dirty="0">
                <a:latin typeface="Calibri" panose="020F0502020204030204" pitchFamily="34" charset="0"/>
                <a:cs typeface="Calibri" panose="020F0502020204030204" pitchFamily="34" charset="0"/>
              </a:rPr>
              <a:t>за действие за общинските концесии в съответствие със Закона за концесиите. </a:t>
            </a:r>
            <a:r>
              <a:rPr lang="ru-RU" dirty="0" smtClean="0">
                <a:latin typeface="Calibri" panose="020F0502020204030204" pitchFamily="34" charset="0"/>
                <a:cs typeface="Calibri" panose="020F0502020204030204" pitchFamily="34" charset="0"/>
              </a:rPr>
              <a:t>*</a:t>
            </a:r>
            <a:r>
              <a:rPr lang="ru-RU" sz="1600" i="1" dirty="0" smtClean="0">
                <a:latin typeface="Calibri" panose="020F0502020204030204" pitchFamily="34" charset="0"/>
                <a:cs typeface="Calibri" panose="020F0502020204030204" pitchFamily="34" charset="0"/>
              </a:rPr>
              <a:t>Относно </a:t>
            </a:r>
            <a:r>
              <a:rPr lang="ru-RU" sz="1600" i="1" dirty="0">
                <a:latin typeface="Calibri" panose="020F0502020204030204" pitchFamily="34" charset="0"/>
                <a:cs typeface="Calibri" panose="020F0502020204030204" pitchFamily="34" charset="0"/>
              </a:rPr>
              <a:t>плановете за действие за общинските концесии следва да се имат предвид съответните текстове на Закона за концесиите относно условията и сроковете за приемането на тези планове! (по-подробно частта за новия режим на концесиите) </a:t>
            </a:r>
          </a:p>
          <a:p>
            <a:pPr marL="285750" indent="-285750">
              <a:buFont typeface="Wingdings" panose="05000000000000000000" pitchFamily="2" charset="2"/>
              <a:buChar char="Ø"/>
            </a:pPr>
            <a:endParaRPr lang="ru-RU" dirty="0">
              <a:latin typeface="Calibri" panose="020F0502020204030204" pitchFamily="34" charset="0"/>
              <a:cs typeface="Calibri" panose="020F0502020204030204" pitchFamily="34" charset="0"/>
            </a:endParaRPr>
          </a:p>
        </p:txBody>
      </p:sp>
      <p:sp>
        <p:nvSpPr>
          <p:cNvPr id="6" name="Subtitle 5"/>
          <p:cNvSpPr>
            <a:spLocks noGrp="1"/>
          </p:cNvSpPr>
          <p:nvPr>
            <p:ph type="subTitle" idx="1"/>
          </p:nvPr>
        </p:nvSpPr>
        <p:spPr/>
        <p:txBody>
          <a:bodyPr/>
          <a:lstStyle/>
          <a:p>
            <a:endParaRPr lang="bg-BG"/>
          </a:p>
        </p:txBody>
      </p:sp>
    </p:spTree>
    <p:extLst>
      <p:ext uri="{BB962C8B-B14F-4D97-AF65-F5344CB8AC3E}">
        <p14:creationId xmlns:p14="http://schemas.microsoft.com/office/powerpoint/2010/main" val="2991722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2133" y="128943"/>
            <a:ext cx="8156403"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599947" y="702249"/>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508001" y="1419458"/>
            <a:ext cx="10239022" cy="5109091"/>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ЗОС, при актуването и разпореждането с хидротехническите съоръжения и водностопанските системи общинска собственост, в т.ч. общински </a:t>
            </a:r>
            <a:r>
              <a:rPr lang="ru-RU" b="1" u="sng" dirty="0" smtClean="0">
                <a:solidFill>
                  <a:schemeClr val="accent1"/>
                </a:solidFill>
                <a:latin typeface="Calibri" panose="020F0502020204030204" pitchFamily="34" charset="0"/>
                <a:cs typeface="Calibri" panose="020F0502020204030204" pitchFamily="34" charset="0"/>
              </a:rPr>
              <a:t>язовири</a:t>
            </a:r>
          </a:p>
          <a:p>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Програмата се приема най-късно до приемането на бюджета на общината за съответната година и може да бъде актуализирана през годината, като при необходимост се извършва и актуализация на общинския </a:t>
            </a:r>
            <a:r>
              <a:rPr lang="ru-RU" dirty="0" smtClean="0">
                <a:latin typeface="Calibri" panose="020F0502020204030204" pitchFamily="34" charset="0"/>
                <a:cs typeface="Calibri" panose="020F0502020204030204" pitchFamily="34" charset="0"/>
              </a:rPr>
              <a:t>бюджет.Програмата </a:t>
            </a:r>
            <a:r>
              <a:rPr lang="ru-RU" dirty="0">
                <a:latin typeface="Calibri" panose="020F0502020204030204" pitchFamily="34" charset="0"/>
                <a:cs typeface="Calibri" panose="020F0502020204030204" pitchFamily="34" charset="0"/>
              </a:rPr>
              <a:t>е в съответствие с плана за действие за общинските концесии и съдържа:</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прогноза за очакваните приходи и необходимите разходи, свързани с придобиването, управлението и разпореждането с имоти/язовири - общинска собственост;</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описание на имотите/язовирите, които общината има намерение да предложи за предоставяне под наем, както и за възлагане чрез концесия;</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описание на имотите/язовирите, които общината има намерение да придобие в собственост, и способите за тяхното придобиване;</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обектите, за изграждането на които е необходимо отчуждаване на частни имоти;</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други данни, определени от общинския съвет</a:t>
            </a:r>
            <a:r>
              <a:rPr lang="ru-RU" sz="1600"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Стратегията, планът за действие за общинските концесии и годишната програма за управление и разпореждане с язовири общинска собственост, както и промените в тях, се обявяват на населението и се публикуват и на интернет страницата на общината</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
        <p:nvSpPr>
          <p:cNvPr id="6" name="Subtitle 5"/>
          <p:cNvSpPr>
            <a:spLocks noGrp="1"/>
          </p:cNvSpPr>
          <p:nvPr>
            <p:ph type="subTitle" idx="1"/>
          </p:nvPr>
        </p:nvSpPr>
        <p:spPr/>
        <p:txBody>
          <a:bodyPr/>
          <a:lstStyle/>
          <a:p>
            <a:endParaRPr lang="bg-BG"/>
          </a:p>
        </p:txBody>
      </p:sp>
    </p:spTree>
    <p:extLst>
      <p:ext uri="{BB962C8B-B14F-4D97-AF65-F5344CB8AC3E}">
        <p14:creationId xmlns:p14="http://schemas.microsoft.com/office/powerpoint/2010/main" val="3054676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74133" y="1292414"/>
            <a:ext cx="10216445" cy="5201424"/>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ЗОС, при актуването и разпореждането с хидротехническите съоръжения и водностопанските системи общинска собственост, в т.ч. общински </a:t>
            </a:r>
            <a:r>
              <a:rPr lang="ru-RU" b="1" u="sng" dirty="0" smtClean="0">
                <a:solidFill>
                  <a:schemeClr val="accent1"/>
                </a:solidFill>
                <a:latin typeface="Calibri" panose="020F0502020204030204" pitchFamily="34" charset="0"/>
                <a:cs typeface="Calibri" panose="020F0502020204030204" pitchFamily="34" charset="0"/>
              </a:rPr>
              <a:t>язовири</a:t>
            </a:r>
          </a:p>
          <a:p>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Безвъзмездно и възмездно управление на имотите/язовири общинска собственост</a:t>
            </a: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Имотите/язовирите </a:t>
            </a:r>
            <a:r>
              <a:rPr lang="ru-RU" sz="1600" dirty="0">
                <a:latin typeface="Calibri" panose="020F0502020204030204" pitchFamily="34" charset="0"/>
                <a:cs typeface="Calibri" panose="020F0502020204030204" pitchFamily="34" charset="0"/>
              </a:rPr>
              <a:t>общинска собственост се предоставят безвъзмездно за управление на юридически лица и звена на общинска бюджетна издръжка. </a:t>
            </a: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Имотите/язовирите </a:t>
            </a:r>
            <a:r>
              <a:rPr lang="ru-RU" sz="1600" dirty="0">
                <a:latin typeface="Calibri" panose="020F0502020204030204" pitchFamily="34" charset="0"/>
                <a:cs typeface="Calibri" panose="020F0502020204030204" pitchFamily="34" charset="0"/>
              </a:rPr>
              <a:t>общинска собственост, които не са необходими за нуждите на органите на общината или на юридически лица и звена на общинска бюджетна издръжка, могат да се предоставят безвъзмездно за управление на други юридически лица на бюджетна издръжка или на техни териториални структури. </a:t>
            </a: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Имотите/язовирите </a:t>
            </a:r>
            <a:r>
              <a:rPr lang="ru-RU" sz="1600" dirty="0">
                <a:latin typeface="Calibri" panose="020F0502020204030204" pitchFamily="34" charset="0"/>
                <a:cs typeface="Calibri" panose="020F0502020204030204" pitchFamily="34" charset="0"/>
              </a:rPr>
              <a:t>общинска собственост, които не са предоставени за управление на други лица, се управляват от кмета на общината</a:t>
            </a:r>
            <a:r>
              <a:rPr lang="ru-RU" sz="1600" dirty="0" smtClean="0">
                <a:latin typeface="Calibri" panose="020F0502020204030204" pitchFamily="34" charset="0"/>
                <a:cs typeface="Calibri" panose="020F0502020204030204" pitchFamily="34" charset="0"/>
              </a:rPr>
              <a:t>.</a:t>
            </a:r>
          </a:p>
          <a:p>
            <a:endParaRPr lang="ru-RU" sz="1600" dirty="0" smtClean="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Възмездно придобиване на право на собственост от общината</a:t>
            </a:r>
            <a:r>
              <a:rPr lang="ru-RU" dirty="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или на ограничени вещни права върху имоти/язовири се извършва след решение на общинския съвет, по ред, определен в Наредбата за реда за придобиване, управление и разпореждане с общинско имущество. </a:t>
            </a:r>
          </a:p>
          <a:p>
            <a:r>
              <a:rPr lang="ru-RU" sz="1600" dirty="0">
                <a:latin typeface="Calibri" panose="020F0502020204030204" pitchFamily="34" charset="0"/>
                <a:cs typeface="Calibri" panose="020F0502020204030204" pitchFamily="34" charset="0"/>
              </a:rPr>
              <a:t>Въз основа на Решението на общинския съвет се сключва Договор от кмета на общината. Договорите за придобиване на собственост върху имоти/язовири, както и за разпореждане с имоти/язовири - общинска собственост, се сключват в писмена форма от кмета на общината и се вписват по разпореждане на съдията по вписванията по местонахождението на </a:t>
            </a:r>
            <a:r>
              <a:rPr lang="ru-RU" sz="1600" dirty="0" smtClean="0">
                <a:latin typeface="Calibri" panose="020F0502020204030204" pitchFamily="34" charset="0"/>
                <a:cs typeface="Calibri" panose="020F0502020204030204" pitchFamily="34" charset="0"/>
              </a:rPr>
              <a:t>имота</a:t>
            </a:r>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8135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74133" y="1292414"/>
            <a:ext cx="10216445" cy="5139869"/>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Ангажиментите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ЗВ, при изграждането, поддържането и </a:t>
            </a:r>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smtClean="0">
                <a:solidFill>
                  <a:schemeClr val="accent1"/>
                </a:solidFill>
                <a:latin typeface="Calibri" panose="020F0502020204030204" pitchFamily="34" charset="0"/>
                <a:cs typeface="Calibri" panose="020F0502020204030204" pitchFamily="34" charset="0"/>
              </a:rPr>
              <a:t>контрола </a:t>
            </a:r>
            <a:r>
              <a:rPr lang="ru-RU" b="1" u="sng" dirty="0">
                <a:solidFill>
                  <a:schemeClr val="accent1"/>
                </a:solidFill>
                <a:latin typeface="Calibri" panose="020F0502020204030204" pitchFamily="34" charset="0"/>
                <a:cs typeface="Calibri" panose="020F0502020204030204" pitchFamily="34" charset="0"/>
              </a:rPr>
              <a:t>по време на експлоатацията на язовири общинска </a:t>
            </a:r>
            <a:r>
              <a:rPr lang="ru-RU" b="1" u="sng" dirty="0" smtClean="0">
                <a:solidFill>
                  <a:schemeClr val="accent1"/>
                </a:solidFill>
                <a:latin typeface="Calibri" panose="020F0502020204030204" pitchFamily="34" charset="0"/>
                <a:cs typeface="Calibri" panose="020F0502020204030204" pitchFamily="34" charset="0"/>
              </a:rPr>
              <a:t>собственост</a:t>
            </a:r>
          </a:p>
          <a:p>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a:t>
            </a:r>
            <a:r>
              <a:rPr lang="ru-RU" sz="1600" dirty="0">
                <a:latin typeface="Calibri" panose="020F0502020204030204" pitchFamily="34" charset="0"/>
                <a:cs typeface="Calibri" panose="020F0502020204030204" pitchFamily="34" charset="0"/>
              </a:rPr>
              <a:t> Закона за водите е регламентирана собствеността на общината върху водите, водните обекти, водностопанските системи и съоръжения. Собствеността на общината е публична и частна общинска собственост, като публичната общинска собственост върху водите не може да бъде обявявана за частна общинска </a:t>
            </a:r>
            <a:r>
              <a:rPr lang="ru-RU" sz="1600" dirty="0" smtClean="0">
                <a:latin typeface="Calibri" panose="020F0502020204030204" pitchFamily="34" charset="0"/>
                <a:cs typeface="Calibri" panose="020F0502020204030204" pitchFamily="34" charset="0"/>
              </a:rPr>
              <a:t>собственост</a:t>
            </a: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Публична </a:t>
            </a:r>
            <a:r>
              <a:rPr lang="ru-RU" sz="1600" dirty="0">
                <a:latin typeface="Calibri" panose="020F0502020204030204" pitchFamily="34" charset="0"/>
                <a:cs typeface="Calibri" panose="020F0502020204030204" pitchFamily="34" charset="0"/>
              </a:rPr>
              <a:t>общинска собственост съгласно чл. 19, ал.1 от Закона за водите </a:t>
            </a:r>
            <a:r>
              <a:rPr lang="ru-RU" sz="1600" b="1" dirty="0">
                <a:latin typeface="Calibri" panose="020F0502020204030204" pitchFamily="34" charset="0"/>
                <a:cs typeface="Calibri" panose="020F0502020204030204" pitchFamily="34" charset="0"/>
              </a:rPr>
              <a:t>са язовирите, </a:t>
            </a:r>
            <a:r>
              <a:rPr lang="ru-RU" sz="1600" dirty="0">
                <a:latin typeface="Calibri" panose="020F0502020204030204" pitchFamily="34" charset="0"/>
                <a:cs typeface="Calibri" panose="020F0502020204030204" pitchFamily="34" charset="0"/>
              </a:rPr>
              <a:t>включително намиращите се в процес на изграждане, с изключение на тези, които са публична държавна собственост и включените в имуществото на търговски дружества, различни от ВиК операторите с държавно и/или общинско участие, както и водохранилищата им до най-високо водно ниво, а също и прилежащите им съоръжения и събирателните им деривации. С новата ал. 2 на чл. 19 от ЗВ от юни 2018 г. се добавя нова хипотеза на публична общинска собственост върху язовири във връзка с чл. 100 от Закона за собствеността</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 </a:t>
            </a:r>
            <a:r>
              <a:rPr lang="ru-RU" sz="1600" b="1" u="sng" dirty="0">
                <a:latin typeface="Calibri" panose="020F0502020204030204" pitchFamily="34" charset="0"/>
                <a:cs typeface="Calibri" panose="020F0502020204030204" pitchFamily="34" charset="0"/>
              </a:rPr>
              <a:t>Политиката,</a:t>
            </a:r>
            <a:r>
              <a:rPr lang="ru-RU" sz="1600" dirty="0">
                <a:latin typeface="Calibri" panose="020F0502020204030204" pitchFamily="34" charset="0"/>
                <a:cs typeface="Calibri" panose="020F0502020204030204" pitchFamily="34" charset="0"/>
              </a:rPr>
              <a:t> свързана с дейностите по експлоатация, изграждане, реконструкция и модернизация на водностопански системи и съоръжения - общинска собственост, се осъществява от кмета на общината, като при осъществяване на политиката приоритетно се изпълняват програмите от мерки, включени в ПУРБ и в ПУРН. </a:t>
            </a:r>
          </a:p>
          <a:p>
            <a:pPr marL="285750" indent="-285750">
              <a:buFont typeface="Wingdings" panose="05000000000000000000" pitchFamily="2" charset="2"/>
              <a:buChar char="Ø"/>
            </a:pPr>
            <a:r>
              <a:rPr lang="ru-RU" sz="1600" b="1" u="sng" dirty="0">
                <a:latin typeface="Calibri" panose="020F0502020204030204" pitchFamily="34" charset="0"/>
                <a:cs typeface="Calibri" panose="020F0502020204030204" pitchFamily="34" charset="0"/>
              </a:rPr>
              <a:t>Поддържането</a:t>
            </a:r>
            <a:r>
              <a:rPr lang="ru-RU" sz="1600" dirty="0">
                <a:latin typeface="Calibri" panose="020F0502020204030204" pitchFamily="34" charset="0"/>
                <a:cs typeface="Calibri" panose="020F0502020204030204" pitchFamily="34" charset="0"/>
              </a:rPr>
              <a:t> и контролът по време на експлоатация на язовирите са регламентирани в Закона за водите, Глава девета „Защита от вредното  въздействие на водите“. Съгласно Чл. 139 от ЗВ, поддръжката и ремонтно-възстановителните дейности на язовири, хидротехнически и защитни съоръжения се осигуряват от собствениците. </a:t>
            </a:r>
          </a:p>
        </p:txBody>
      </p:sp>
    </p:spTree>
    <p:extLst>
      <p:ext uri="{BB962C8B-B14F-4D97-AF65-F5344CB8AC3E}">
        <p14:creationId xmlns:p14="http://schemas.microsoft.com/office/powerpoint/2010/main" val="3433491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74133" y="1292414"/>
            <a:ext cx="10216445" cy="5447645"/>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Ангажиментите </a:t>
            </a:r>
            <a:r>
              <a:rPr lang="ru-RU" b="1" u="sng" dirty="0">
                <a:solidFill>
                  <a:schemeClr val="accent1"/>
                </a:solidFill>
                <a:latin typeface="Calibri" panose="020F0502020204030204" pitchFamily="34" charset="0"/>
                <a:cs typeface="Calibri" panose="020F0502020204030204" pitchFamily="34" charset="0"/>
              </a:rPr>
              <a:t>на общината, произтичащи от ЗВ, при изграждането, поддържането и </a:t>
            </a:r>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smtClean="0">
                <a:solidFill>
                  <a:schemeClr val="accent1"/>
                </a:solidFill>
                <a:latin typeface="Calibri" panose="020F0502020204030204" pitchFamily="34" charset="0"/>
                <a:cs typeface="Calibri" panose="020F0502020204030204" pitchFamily="34" charset="0"/>
              </a:rPr>
              <a:t>контрола </a:t>
            </a:r>
            <a:r>
              <a:rPr lang="ru-RU" b="1" u="sng" dirty="0">
                <a:solidFill>
                  <a:schemeClr val="accent1"/>
                </a:solidFill>
                <a:latin typeface="Calibri" panose="020F0502020204030204" pitchFamily="34" charset="0"/>
                <a:cs typeface="Calibri" panose="020F0502020204030204" pitchFamily="34" charset="0"/>
              </a:rPr>
              <a:t>по време на експлоатацията на язовири общинска </a:t>
            </a:r>
            <a:r>
              <a:rPr lang="ru-RU" b="1" u="sng" dirty="0" smtClean="0">
                <a:solidFill>
                  <a:schemeClr val="accent1"/>
                </a:solidFill>
                <a:latin typeface="Calibri" panose="020F0502020204030204" pitchFamily="34" charset="0"/>
                <a:cs typeface="Calibri" panose="020F0502020204030204" pitchFamily="34" charset="0"/>
              </a:rPr>
              <a:t>собственост</a:t>
            </a:r>
          </a:p>
          <a:p>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Собствениците на водностопански системи и хидротехнически съоръжения, включително на язовирни стени и/или съоръженията към тях, на хвостохранилища и шламохранилища са длъжни да осигурят:</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поддържането </a:t>
            </a:r>
            <a:r>
              <a:rPr lang="ru-RU" sz="1600" dirty="0">
                <a:latin typeface="Calibri" panose="020F0502020204030204" pitchFamily="34" charset="0"/>
                <a:cs typeface="Calibri" panose="020F0502020204030204" pitchFamily="34" charset="0"/>
              </a:rPr>
              <a:t>им в техническа изправност;</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използването </a:t>
            </a:r>
            <a:r>
              <a:rPr lang="ru-RU" sz="1600" dirty="0">
                <a:latin typeface="Calibri" panose="020F0502020204030204" pitchFamily="34" charset="0"/>
                <a:cs typeface="Calibri" panose="020F0502020204030204" pitchFamily="34" charset="0"/>
              </a:rPr>
              <a:t>на измервателна и контролна апаратура за мониторинг на тяхната дейност, отговаряща на изискванията Наредбата за условията и редът за осъществяване на техническата и безопасната експлоатация на язовирните стени и на съоръженията към тях и за осъществяване на контрол за техническото им състояние;</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използването </a:t>
            </a:r>
            <a:r>
              <a:rPr lang="ru-RU" sz="1600" dirty="0">
                <a:latin typeface="Calibri" panose="020F0502020204030204" pitchFamily="34" charset="0"/>
                <a:cs typeface="Calibri" panose="020F0502020204030204" pitchFamily="34" charset="0"/>
              </a:rPr>
              <a:t>на информационната система, предоставена от Държавната агенция за метрологичен и технически надзор, съгласно изискванията на горепосочената наредба;  </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спазване </a:t>
            </a:r>
            <a:r>
              <a:rPr lang="ru-RU" sz="1600" dirty="0">
                <a:latin typeface="Calibri" panose="020F0502020204030204" pitchFamily="34" charset="0"/>
                <a:cs typeface="Calibri" panose="020F0502020204030204" pitchFamily="34" charset="0"/>
              </a:rPr>
              <a:t>на изискванията за техническа и безопасна експлоатация на язовирните стени и на съоръженията към тях, съгласно наредбата;</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регулиране </a:t>
            </a:r>
            <a:r>
              <a:rPr lang="ru-RU" sz="1600" dirty="0">
                <a:latin typeface="Calibri" panose="020F0502020204030204" pitchFamily="34" charset="0"/>
                <a:cs typeface="Calibri" panose="020F0502020204030204" pitchFamily="34" charset="0"/>
              </a:rPr>
              <a:t>на водните нива в язовирите с цел намаляване на риска от наводнения. </a:t>
            </a:r>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i="1" dirty="0" smtClean="0">
                <a:latin typeface="Calibri" panose="020F0502020204030204" pitchFamily="34" charset="0"/>
                <a:cs typeface="Calibri" panose="020F0502020204030204" pitchFamily="34" charset="0"/>
              </a:rPr>
              <a:t>С </a:t>
            </a:r>
            <a:r>
              <a:rPr lang="ru-RU" sz="1600" i="1" dirty="0">
                <a:latin typeface="Calibri" panose="020F0502020204030204" pitchFamily="34" charset="0"/>
                <a:cs typeface="Calibri" panose="020F0502020204030204" pitchFamily="34" charset="0"/>
              </a:rPr>
              <a:t>промените от ЗИД на Закона за водите – 2018 г. се въвеждат редица съществени промени в няколко насоки, а именно: Легални дефиниции, режим на публичната общинска собственост, аварийни планове и оператори, големи и малки язовири, три степени на опасност-класификация, критерии за класификация, комисиите по чл. 138а от ЗВ, Държавно предприятие (ДП УСЯ), разрешителен режим за ликвидация на язовири, ПАМ (принудителна административна мярка), промени в режима на минералните води по Приложение 2, особено възлагане на ремонти на язовири от ТД по §. 4в, промени в други закони и др</a:t>
            </a:r>
            <a:r>
              <a:rPr lang="ru-RU" sz="1600" i="1" dirty="0" smtClean="0">
                <a:latin typeface="Calibri" panose="020F0502020204030204" pitchFamily="34" charset="0"/>
                <a:cs typeface="Calibri" panose="020F0502020204030204" pitchFamily="34" charset="0"/>
              </a:rPr>
              <a:t>.</a:t>
            </a:r>
            <a:endParaRPr lang="ru-RU" sz="16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2152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577370" y="646083"/>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85422" y="1409268"/>
            <a:ext cx="10205156" cy="517064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По важните промени, свързани с формите на управление, поддръжката и експлоатацията на язовирите, са следните</a:t>
            </a:r>
            <a:r>
              <a:rPr lang="ru-RU" sz="2000" b="1" u="sng" dirty="0" smtClean="0">
                <a:solidFill>
                  <a:schemeClr val="accent1"/>
                </a:solidFill>
                <a:latin typeface="Calibri" panose="020F0502020204030204" pitchFamily="34" charset="0"/>
                <a:cs typeface="Calibri" panose="020F0502020204030204" pitchFamily="34" charset="0"/>
              </a:rPr>
              <a:t>:</a:t>
            </a:r>
          </a:p>
          <a:p>
            <a:endParaRPr lang="ru-RU" sz="2000"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уточняват и конкретизират легалните понятия „язовир“, „конструктивна цялост на язовирна стена“ и „нарушаване на конструктивната цялост на ...“ </a:t>
            </a:r>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Законът </a:t>
            </a:r>
            <a:r>
              <a:rPr lang="ru-RU" dirty="0">
                <a:latin typeface="Calibri" panose="020F0502020204030204" pitchFamily="34" charset="0"/>
                <a:cs typeface="Calibri" panose="020F0502020204030204" pitchFamily="34" charset="0"/>
              </a:rPr>
              <a:t>въвежда още един случай на публична общинска собственост върху водните обекти и водностопанските системи и съоръжения </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класификация </a:t>
            </a:r>
            <a:r>
              <a:rPr lang="ru-RU" dirty="0">
                <a:latin typeface="Calibri" panose="020F0502020204030204" pitchFamily="34" charset="0"/>
                <a:cs typeface="Calibri" panose="020F0502020204030204" pitchFamily="34" charset="0"/>
              </a:rPr>
              <a:t>на язовирите на „големи“ и „малки“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класификация на язовирите по степени на потенциална опасност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право на собствениците да заявяват пред председателя на ДАМТН желанието си да пристъпят към ликвидиране и/или извеждане от експлоатация на язовирните стени и съоръженията към тях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създаде се специално Държавно предприятие „Управление и стопанисване на язовири“ (ДПУСЯ)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възможност да прехвърлят собствеността на язовирите безвъзмездно на държавата (§. 33 от ПЗР на ЗВ)</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и </a:t>
            </a:r>
            <a:r>
              <a:rPr lang="ru-RU" dirty="0" smtClean="0">
                <a:latin typeface="Calibri" panose="020F0502020204030204" pitchFamily="34" charset="0"/>
                <a:cs typeface="Calibri" panose="020F0502020204030204" pitchFamily="34" charset="0"/>
              </a:rPr>
              <a:t>др.</a:t>
            </a:r>
          </a:p>
          <a:p>
            <a:endParaRPr lang="ru-RU" dirty="0" smtClean="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ru-RU" dirty="0" smtClean="0">
                <a:solidFill>
                  <a:schemeClr val="accent1"/>
                </a:solidFill>
                <a:latin typeface="Calibri" panose="020F0502020204030204" pitchFamily="34" charset="0"/>
                <a:cs typeface="Calibri" panose="020F0502020204030204" pitchFamily="34" charset="0"/>
              </a:rPr>
              <a:t>На стр. 16/18 от Наръчника по Управление на водите и екологията може да намерите</a:t>
            </a:r>
          </a:p>
          <a:p>
            <a:r>
              <a:rPr lang="ru-RU" dirty="0" smtClean="0">
                <a:solidFill>
                  <a:schemeClr val="accent1"/>
                </a:solidFill>
                <a:latin typeface="Calibri" panose="020F0502020204030204" pitchFamily="34" charset="0"/>
                <a:cs typeface="Calibri" panose="020F0502020204030204" pitchFamily="34" charset="0"/>
              </a:rPr>
              <a:t> детайлно разписаните промени</a:t>
            </a:r>
            <a:endParaRPr lang="ru-RU"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73854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577370" y="646083"/>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85422" y="1409268"/>
            <a:ext cx="10205156" cy="5386090"/>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По важните промени, свързани с формите на управление, поддръжката и експлоатацията на язовирите, са следните</a:t>
            </a:r>
            <a:r>
              <a:rPr lang="ru-RU" sz="2000" b="1" u="sng" dirty="0" smtClean="0">
                <a:solidFill>
                  <a:schemeClr val="accent1"/>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Създаде </a:t>
            </a:r>
            <a:r>
              <a:rPr lang="ru-RU" sz="1600" dirty="0">
                <a:latin typeface="Calibri" panose="020F0502020204030204" pitchFamily="34" charset="0"/>
                <a:cs typeface="Calibri" panose="020F0502020204030204" pitchFamily="34" charset="0"/>
              </a:rPr>
              <a:t>се специално Държавно предприятие „Управление и стопанисване на язовири“ (ДПУСЯ) (чл. 139а-139д от ЗВ), което да осъществява комплексно управление на язовири - публична и частна държавна собственост, вкл. и поддръжка на язовирните стени и съоръженията към тях в изправно техническо състояние и безопасната им експлоатация</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То </a:t>
            </a:r>
            <a:r>
              <a:rPr lang="ru-RU" sz="1600" dirty="0">
                <a:latin typeface="Calibri" panose="020F0502020204030204" pitchFamily="34" charset="0"/>
                <a:cs typeface="Calibri" panose="020F0502020204030204" pitchFamily="34" charset="0"/>
              </a:rPr>
              <a:t>е със статут на държавно предприятие по смисъла на чл. 62, ал. 3 от Търговския </a:t>
            </a:r>
            <a:r>
              <a:rPr lang="ru-RU" sz="1600" dirty="0" smtClean="0">
                <a:latin typeface="Calibri" panose="020F0502020204030204" pitchFamily="34" charset="0"/>
                <a:cs typeface="Calibri" panose="020F0502020204030204" pitchFamily="34" charset="0"/>
              </a:rPr>
              <a:t>закон.</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Създаването </a:t>
            </a:r>
            <a:r>
              <a:rPr lang="ru-RU" sz="1600" dirty="0">
                <a:latin typeface="Calibri" panose="020F0502020204030204" pitchFamily="34" charset="0"/>
                <a:cs typeface="Calibri" panose="020F0502020204030204" pitchFamily="34" charset="0"/>
              </a:rPr>
              <a:t>на това предприятие е и във връзка с факта, че голяма част от общините, собственици на язовири, </a:t>
            </a:r>
            <a:r>
              <a:rPr lang="ru-RU" sz="1600" b="1" u="sng" dirty="0">
                <a:latin typeface="Calibri" panose="020F0502020204030204" pitchFamily="34" charset="0"/>
                <a:cs typeface="Calibri" panose="020F0502020204030204" pitchFamily="34" charset="0"/>
              </a:rPr>
              <a:t>не разполагат с достатъчни финансови ресурси</a:t>
            </a:r>
            <a:r>
              <a:rPr lang="ru-RU" sz="1600" dirty="0">
                <a:latin typeface="Calibri" panose="020F0502020204030204" pitchFamily="34" charset="0"/>
                <a:cs typeface="Calibri" panose="020F0502020204030204" pitchFamily="34" charset="0"/>
              </a:rPr>
              <a:t>, с които да поддържат съоръженията в такова техническо състояние, което да гарантира безопасната им експлоатация. </a:t>
            </a:r>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В </a:t>
            </a:r>
            <a:r>
              <a:rPr lang="ru-RU" sz="1600" dirty="0">
                <a:latin typeface="Calibri" panose="020F0502020204030204" pitchFamily="34" charset="0"/>
                <a:cs typeface="Calibri" panose="020F0502020204030204" pitchFamily="34" charset="0"/>
              </a:rPr>
              <a:t>тези случаи, те разполагат с предвидена в проекта възможност да прехвърлят собствеността на язовирите безвъзмездно на държавата (§. 33 от ПЗР на ЗВ), които да бъдат предоставени на предприятието за стопанисване и управление</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Не се прехвърля право на собственост, когато язовирът е отдаден на концесия</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Към януари 2020 година до Министъра на икономиката са подадени заявления за прехвърляне на язовири от 119 общини за общо 2734 броя язовира, но държавата отказва да стопанисва много голям брой язовири, заради липсващи документи.</a:t>
            </a:r>
          </a:p>
          <a:p>
            <a:pPr marL="285750" indent="-285750">
              <a:buFont typeface="Wingdings" panose="05000000000000000000" pitchFamily="2" charset="2"/>
              <a:buChar char="§"/>
            </a:pPr>
            <a:r>
              <a:rPr lang="ru-RU" sz="1600" dirty="0">
                <a:latin typeface="Calibri" panose="020F0502020204030204" pitchFamily="34" charset="0"/>
                <a:cs typeface="Calibri" panose="020F0502020204030204" pitchFamily="34" charset="0"/>
              </a:rPr>
              <a:t>Издадени са 132 заповеди за приемане на язовири за стопанисване от Държавното предприятие "Управление и стопанисване на язовирите" (ДП УСЯ) и 1215 заповеди за отказ на общинските язовири, по данни на Националното сдружение на общините в България (НСОРБ). Вероятно този брой към момента е различен, но това показва липса на готовност за действия (преди всичко документална) от страна на общините</a:t>
            </a:r>
            <a:r>
              <a:rPr lang="ru-RU" sz="16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16299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846" y="209006"/>
            <a:ext cx="8059157" cy="600892"/>
          </a:xfrm>
        </p:spPr>
        <p:txBody>
          <a:bodyPr/>
          <a:lstStyle/>
          <a:p>
            <a:pPr algn="ctr"/>
            <a:r>
              <a:rPr lang="bg-BG" sz="4000" dirty="0" smtClean="0">
                <a:latin typeface="Calibri" panose="020F0502020204030204" pitchFamily="34" charset="0"/>
                <a:cs typeface="Calibri" panose="020F0502020204030204" pitchFamily="34" charset="0"/>
              </a:rPr>
              <a:t>Цели на занятието</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935062" y="1554803"/>
            <a:ext cx="8203474" cy="4545874"/>
          </a:xfrm>
        </p:spPr>
        <p:txBody>
          <a:bodyPr>
            <a:normAutofit fontScale="92500" lnSpcReduction="20000"/>
          </a:bodyPr>
          <a:lstStyle/>
          <a:p>
            <a:pPr algn="l"/>
            <a:r>
              <a:rPr lang="bg-BG" sz="2400" b="1" dirty="0">
                <a:solidFill>
                  <a:schemeClr val="tx1"/>
                </a:solidFill>
                <a:latin typeface="Calibri" panose="020F0502020204030204" pitchFamily="34" charset="0"/>
                <a:cs typeface="Calibri" panose="020F0502020204030204" pitchFamily="34" charset="0"/>
              </a:rPr>
              <a:t>Целта  на обучението по тема 1 е участниците в обучението да се </a:t>
            </a:r>
            <a:r>
              <a:rPr lang="bg-BG" sz="2400" b="1" dirty="0" smtClean="0">
                <a:solidFill>
                  <a:schemeClr val="tx1"/>
                </a:solidFill>
                <a:latin typeface="Calibri" panose="020F0502020204030204" pitchFamily="34" charset="0"/>
                <a:cs typeface="Calibri" panose="020F0502020204030204" pitchFamily="34" charset="0"/>
              </a:rPr>
              <a:t>запознаят с :</a:t>
            </a:r>
            <a:endParaRPr lang="bg-BG" sz="2400" b="1" u="sng" dirty="0" smtClean="0">
              <a:solidFill>
                <a:schemeClr val="tx1"/>
              </a:solidFill>
              <a:latin typeface="Calibri" panose="020F0502020204030204" pitchFamily="34" charset="0"/>
              <a:cs typeface="Calibri" panose="020F0502020204030204" pitchFamily="34" charset="0"/>
            </a:endParaRPr>
          </a:p>
          <a:p>
            <a:pPr algn="l"/>
            <a:endParaRPr lang="bg-BG" dirty="0"/>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Ангажиментите </a:t>
            </a:r>
            <a:r>
              <a:rPr lang="ru-RU" sz="2000" b="1" dirty="0">
                <a:solidFill>
                  <a:schemeClr val="tx1"/>
                </a:solidFill>
                <a:latin typeface="Calibri" panose="020F0502020204030204" pitchFamily="34" charset="0"/>
                <a:cs typeface="Calibri" panose="020F0502020204030204" pitchFamily="34" charset="0"/>
              </a:rPr>
              <a:t>на общините при разпореждане с общинските язовири, произтичащи от законовата и подзаконовата нормативна уредба;</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Общински </a:t>
            </a:r>
            <a:r>
              <a:rPr lang="ru-RU" sz="2000" b="1" dirty="0">
                <a:solidFill>
                  <a:schemeClr val="tx1"/>
                </a:solidFill>
                <a:latin typeface="Calibri" panose="020F0502020204030204" pitchFamily="34" charset="0"/>
                <a:cs typeface="Calibri" panose="020F0502020204030204" pitchFamily="34" charset="0"/>
              </a:rPr>
              <a:t>правомощия при управлението на минерални води;</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Води </a:t>
            </a:r>
            <a:r>
              <a:rPr lang="ru-RU" sz="2000" b="1" dirty="0">
                <a:solidFill>
                  <a:schemeClr val="tx1"/>
                </a:solidFill>
                <a:latin typeface="Calibri" panose="020F0502020204030204" pitchFamily="34" charset="0"/>
                <a:cs typeface="Calibri" panose="020F0502020204030204" pitchFamily="34" charset="0"/>
              </a:rPr>
              <a:t>и водни обекти, за които общините имат права и задължения да издават разрешителни</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Начини </a:t>
            </a:r>
            <a:r>
              <a:rPr lang="ru-RU" sz="2000" b="1" dirty="0">
                <a:solidFill>
                  <a:schemeClr val="tx1"/>
                </a:solidFill>
                <a:latin typeface="Calibri" panose="020F0502020204030204" pitchFamily="34" charset="0"/>
                <a:cs typeface="Calibri" panose="020F0502020204030204" pitchFamily="34" charset="0"/>
              </a:rPr>
              <a:t>на образуване на тарифите за ВиК услугите;</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Процедурите </a:t>
            </a:r>
            <a:r>
              <a:rPr lang="ru-RU" sz="2000" b="1" dirty="0">
                <a:solidFill>
                  <a:schemeClr val="tx1"/>
                </a:solidFill>
                <a:latin typeface="Calibri" panose="020F0502020204030204" pitchFamily="34" charset="0"/>
                <a:cs typeface="Calibri" panose="020F0502020204030204" pitchFamily="34" charset="0"/>
              </a:rPr>
              <a:t>за утвърждаване, определяне и изменение/актуализация на тарифите и възможностите на общините за влияят на процеса;</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Начини </a:t>
            </a:r>
            <a:r>
              <a:rPr lang="ru-RU" sz="2000" b="1" dirty="0">
                <a:solidFill>
                  <a:schemeClr val="tx1"/>
                </a:solidFill>
                <a:latin typeface="Calibri" panose="020F0502020204030204" pitchFamily="34" charset="0"/>
                <a:cs typeface="Calibri" panose="020F0502020204030204" pitchFamily="34" charset="0"/>
              </a:rPr>
              <a:t>за определяне на тарифите за издаване на разрешителни;</a:t>
            </a:r>
          </a:p>
          <a:p>
            <a:pPr marL="285750" lvl="0" indent="-285750" algn="l">
              <a:buFont typeface="Wingdings" panose="05000000000000000000" pitchFamily="2" charset="2"/>
              <a:buChar char="Ø"/>
            </a:pPr>
            <a:r>
              <a:rPr lang="ru-RU" sz="2000" b="1" dirty="0" smtClean="0">
                <a:solidFill>
                  <a:schemeClr val="tx1"/>
                </a:solidFill>
                <a:latin typeface="Calibri" panose="020F0502020204030204" pitchFamily="34" charset="0"/>
                <a:cs typeface="Calibri" panose="020F0502020204030204" pitchFamily="34" charset="0"/>
              </a:rPr>
              <a:t>Начина </a:t>
            </a:r>
            <a:r>
              <a:rPr lang="ru-RU" sz="2000" b="1" dirty="0">
                <a:solidFill>
                  <a:schemeClr val="tx1"/>
                </a:solidFill>
                <a:latin typeface="Calibri" panose="020F0502020204030204" pitchFamily="34" charset="0"/>
                <a:cs typeface="Calibri" panose="020F0502020204030204" pitchFamily="34" charset="0"/>
              </a:rPr>
              <a:t>за определяне на тарифите за водовземане и за ползване на воден обект</a:t>
            </a:r>
          </a:p>
        </p:txBody>
      </p:sp>
    </p:spTree>
    <p:extLst>
      <p:ext uri="{BB962C8B-B14F-4D97-AF65-F5344CB8AC3E}">
        <p14:creationId xmlns:p14="http://schemas.microsoft.com/office/powerpoint/2010/main" val="215634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474133" y="1292414"/>
            <a:ext cx="10216445" cy="707886"/>
          </a:xfrm>
          <a:prstGeom prst="rect">
            <a:avLst/>
          </a:prstGeom>
        </p:spPr>
        <p:txBody>
          <a:bodyPr wrap="square">
            <a:spAutoFit/>
          </a:bodyPr>
          <a:lstStyle/>
          <a:p>
            <a:r>
              <a:rPr lang="ru-RU" sz="2000" b="1" u="sng" dirty="0" smtClean="0">
                <a:solidFill>
                  <a:schemeClr val="accent1"/>
                </a:solidFill>
                <a:latin typeface="Calibri" panose="020F0502020204030204" pitchFamily="34" charset="0"/>
                <a:cs typeface="Calibri" panose="020F0502020204030204" pitchFamily="34" charset="0"/>
              </a:rPr>
              <a:t>Необходими </a:t>
            </a:r>
            <a:r>
              <a:rPr lang="ru-RU" sz="2000" b="1" u="sng" dirty="0">
                <a:solidFill>
                  <a:schemeClr val="accent1"/>
                </a:solidFill>
                <a:latin typeface="Calibri" panose="020F0502020204030204" pitchFamily="34" charset="0"/>
                <a:cs typeface="Calibri" panose="020F0502020204030204" pitchFamily="34" charset="0"/>
              </a:rPr>
              <a:t>стъпки за прилагане на новата класификация на язовирите от гледна точка на тяхната големина и степен на потенциална опасност</a:t>
            </a:r>
            <a:r>
              <a:rPr lang="ru-RU" sz="2000" b="1" u="sng" dirty="0" smtClean="0">
                <a:solidFill>
                  <a:schemeClr val="accent1"/>
                </a:solidFill>
                <a:latin typeface="Calibri" panose="020F0502020204030204" pitchFamily="34" charset="0"/>
                <a:cs typeface="Calibri" panose="020F0502020204030204" pitchFamily="34" charset="0"/>
              </a:rPr>
              <a:t>.</a:t>
            </a:r>
          </a:p>
        </p:txBody>
      </p:sp>
      <p:sp>
        <p:nvSpPr>
          <p:cNvPr id="3" name="Rectangle 2"/>
          <p:cNvSpPr/>
          <p:nvPr/>
        </p:nvSpPr>
        <p:spPr>
          <a:xfrm>
            <a:off x="513734" y="2228060"/>
            <a:ext cx="9753600" cy="4062651"/>
          </a:xfrm>
          <a:prstGeom prst="rect">
            <a:avLst/>
          </a:prstGeom>
        </p:spPr>
        <p:txBody>
          <a:bodyPr wrap="square">
            <a:spAutoFit/>
          </a:bodyPr>
          <a:lstStyle/>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С </a:t>
            </a:r>
            <a:r>
              <a:rPr lang="ru-RU" sz="1600" dirty="0">
                <a:latin typeface="Calibri" panose="020F0502020204030204" pitchFamily="34" charset="0"/>
                <a:cs typeface="Calibri" panose="020F0502020204030204" pitchFamily="34" charset="0"/>
              </a:rPr>
              <a:t>влизането на закона в сила </a:t>
            </a:r>
            <a:r>
              <a:rPr lang="ru-RU" sz="1600" b="1" u="sng" dirty="0">
                <a:solidFill>
                  <a:schemeClr val="accent1"/>
                </a:solidFill>
                <a:latin typeface="Calibri" panose="020F0502020204030204" pitchFamily="34" charset="0"/>
                <a:cs typeface="Calibri" panose="020F0502020204030204" pitchFamily="34" charset="0"/>
              </a:rPr>
              <a:t>влиза в приложение и новата легална дефиниция за „язовир</a:t>
            </a:r>
            <a:r>
              <a:rPr lang="ru-RU" sz="1600" dirty="0">
                <a:latin typeface="Calibri" panose="020F0502020204030204" pitchFamily="34" charset="0"/>
                <a:cs typeface="Calibri" panose="020F0502020204030204" pitchFamily="34" charset="0"/>
              </a:rPr>
              <a:t>“, както и текстът на чл. 141а, ал.1, 2 и 3 от ЗВ;</a:t>
            </a: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Прилагането </a:t>
            </a:r>
            <a:r>
              <a:rPr lang="ru-RU" sz="1600" dirty="0">
                <a:latin typeface="Calibri" panose="020F0502020204030204" pitchFamily="34" charset="0"/>
                <a:cs typeface="Calibri" panose="020F0502020204030204" pitchFamily="34" charset="0"/>
              </a:rPr>
              <a:t>на текстът на ал. 3 от този член може да изключи задълженията на собствениците за постоянен контрол и за избор на квалифициран оператор на язовирната стена за определена  част от язовирните съоръжения, вкл. и тези общинска собственост при изпълнението на следващите условия: </a:t>
            </a: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обособяването на тази „трета“ група язовири е необходимо още да се приемат съответни промени в Наредбата по чл.141, ал.2 от ЗВ, където да се определят критериите за тази класификация по чл. 14а и 141 б от ЗВ </a:t>
            </a: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Критериите </a:t>
            </a:r>
            <a:r>
              <a:rPr lang="ru-RU" sz="1600" dirty="0">
                <a:latin typeface="Calibri" panose="020F0502020204030204" pitchFamily="34" charset="0"/>
                <a:cs typeface="Calibri" panose="020F0502020204030204" pitchFamily="34" charset="0"/>
              </a:rPr>
              <a:t>се определят същевременно и от Междуведомствената комисия, която следва да бъде назначена от МС съгласно чл. 141б, ал.2 от ЗВ;</a:t>
            </a: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На </a:t>
            </a:r>
            <a:r>
              <a:rPr lang="ru-RU" sz="1600" dirty="0">
                <a:latin typeface="Calibri" panose="020F0502020204030204" pitchFamily="34" charset="0"/>
                <a:cs typeface="Calibri" panose="020F0502020204030204" pitchFamily="34" charset="0"/>
              </a:rPr>
              <a:t>основата на тези критерии комисиите по чл. 138а от ЗВ към областните управители следва да направят оценката на всяко язовирно съоръжение и едва след този момент конкретния язовир може да се третира като класифициран по чл. 141а, ал.3, която оценка ще се прави първоначално поне веднъж годишно за всяко язовирно съоръжение до неговата класификация.</a:t>
            </a: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Правните </a:t>
            </a:r>
            <a:r>
              <a:rPr lang="ru-RU" sz="1600" dirty="0">
                <a:latin typeface="Calibri" panose="020F0502020204030204" pitchFamily="34" charset="0"/>
                <a:cs typeface="Calibri" panose="020F0502020204030204" pitchFamily="34" charset="0"/>
              </a:rPr>
              <a:t>последиците за облекчаване на задълженията на собствениците, респ. на общините, за конкретните язовирни съоръжения могат да настъпят едва след оценката на комисията по чл. 138а от ЗВ.</a:t>
            </a:r>
          </a:p>
        </p:txBody>
      </p:sp>
    </p:spTree>
    <p:extLst>
      <p:ext uri="{BB962C8B-B14F-4D97-AF65-F5344CB8AC3E}">
        <p14:creationId xmlns:p14="http://schemas.microsoft.com/office/powerpoint/2010/main" val="2715155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575912" y="1292414"/>
            <a:ext cx="10216445" cy="707886"/>
          </a:xfrm>
          <a:prstGeom prst="rect">
            <a:avLst/>
          </a:prstGeom>
        </p:spPr>
        <p:txBody>
          <a:bodyPr wrap="square">
            <a:spAutoFit/>
          </a:bodyPr>
          <a:lstStyle/>
          <a:p>
            <a:r>
              <a:rPr lang="ru-RU" sz="2000" b="1" u="sng" dirty="0" smtClean="0">
                <a:solidFill>
                  <a:schemeClr val="accent1"/>
                </a:solidFill>
                <a:latin typeface="Calibri" panose="020F0502020204030204" pitchFamily="34" charset="0"/>
                <a:cs typeface="Calibri" panose="020F0502020204030204" pitchFamily="34" charset="0"/>
              </a:rPr>
              <a:t>Необходими </a:t>
            </a:r>
            <a:r>
              <a:rPr lang="ru-RU" sz="2000" b="1" u="sng" dirty="0">
                <a:solidFill>
                  <a:schemeClr val="accent1"/>
                </a:solidFill>
                <a:latin typeface="Calibri" panose="020F0502020204030204" pitchFamily="34" charset="0"/>
                <a:cs typeface="Calibri" panose="020F0502020204030204" pitchFamily="34" charset="0"/>
              </a:rPr>
              <a:t>стъпки за прилагане на новата класификация на язовирите от гледна точка на тяхната големина и степен на потенциална опасност</a:t>
            </a:r>
            <a:r>
              <a:rPr lang="ru-RU" sz="2000" b="1" u="sng" dirty="0" smtClean="0">
                <a:solidFill>
                  <a:schemeClr val="accent1"/>
                </a:solidFill>
                <a:latin typeface="Calibri" panose="020F0502020204030204" pitchFamily="34" charset="0"/>
                <a:cs typeface="Calibri" panose="020F0502020204030204" pitchFamily="34" charset="0"/>
              </a:rPr>
              <a:t>.</a:t>
            </a:r>
          </a:p>
        </p:txBody>
      </p:sp>
      <p:sp>
        <p:nvSpPr>
          <p:cNvPr id="3" name="Rectangle 2"/>
          <p:cNvSpPr/>
          <p:nvPr/>
        </p:nvSpPr>
        <p:spPr>
          <a:xfrm>
            <a:off x="513734" y="2228060"/>
            <a:ext cx="9753600" cy="3662541"/>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Собствениците на язовирни стени и съоръжения към тях са длъжни писмено да уведомяват председателя на Държавната агенция за метрологичен и технически надзор:</a:t>
            </a:r>
          </a:p>
          <a:p>
            <a:pPr marL="285750" indent="-285750">
              <a:buFont typeface="Wingdings" panose="05000000000000000000" pitchFamily="2" charset="2"/>
              <a:buChar char="ü"/>
            </a:pPr>
            <a:r>
              <a:rPr lang="ru-RU" sz="2000" dirty="0">
                <a:latin typeface="Calibri" panose="020F0502020204030204" pitchFamily="34" charset="0"/>
                <a:cs typeface="Calibri" panose="020F0502020204030204" pitchFamily="34" charset="0"/>
              </a:rPr>
              <a:t>за определения оператор на язовирната стена и съоръженията към нея - преди въвеждането в експлоатация на новоизградени язовирни стени и съоръжения към тях;</a:t>
            </a:r>
          </a:p>
          <a:p>
            <a:pPr marL="285750" indent="-285750">
              <a:buFont typeface="Wingdings" panose="05000000000000000000" pitchFamily="2" charset="2"/>
              <a:buChar char="ü"/>
            </a:pPr>
            <a:r>
              <a:rPr lang="ru-RU" sz="2000" dirty="0">
                <a:latin typeface="Calibri" panose="020F0502020204030204" pitchFamily="34" charset="0"/>
                <a:cs typeface="Calibri" panose="020F0502020204030204" pitchFamily="34" charset="0"/>
              </a:rPr>
              <a:t>при всеки избор или промяна на оператора на язовирната стена и съоръженията към нея - в 7-дневен срок от промяната;</a:t>
            </a:r>
          </a:p>
          <a:p>
            <a:pPr marL="285750" indent="-285750">
              <a:buFont typeface="Wingdings" panose="05000000000000000000" pitchFamily="2" charset="2"/>
              <a:buChar char="ü"/>
            </a:pPr>
            <a:r>
              <a:rPr lang="ru-RU" sz="2000" dirty="0">
                <a:latin typeface="Calibri" panose="020F0502020204030204" pitchFamily="34" charset="0"/>
                <a:cs typeface="Calibri" panose="020F0502020204030204" pitchFamily="34" charset="0"/>
              </a:rPr>
              <a:t>за резултатите от извършените периодични проверки – тази информация се изпраща и на съответния областен управител.</a:t>
            </a:r>
          </a:p>
          <a:p>
            <a:pPr marL="285750" indent="-285750">
              <a:buFont typeface="Wingdings" panose="05000000000000000000" pitchFamily="2" charset="2"/>
              <a:buChar char="ü"/>
            </a:pPr>
            <a:endParaRPr lang="ru-RU" sz="1600" dirty="0">
              <a:latin typeface="Calibri" panose="020F0502020204030204" pitchFamily="34" charset="0"/>
              <a:cs typeface="Calibri" panose="020F0502020204030204" pitchFamily="34" charset="0"/>
            </a:endParaRPr>
          </a:p>
          <a:p>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5006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575912" y="1292414"/>
            <a:ext cx="10216445"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Форми на управление на хидротехническите съоръжения и </a:t>
            </a:r>
            <a:r>
              <a:rPr lang="ru-RU" sz="2000" b="1" u="sng" dirty="0" smtClean="0">
                <a:solidFill>
                  <a:schemeClr val="accent1"/>
                </a:solidFill>
                <a:latin typeface="Calibri" panose="020F0502020204030204" pitchFamily="34" charset="0"/>
                <a:cs typeface="Calibri" panose="020F0502020204030204" pitchFamily="34" charset="0"/>
              </a:rPr>
              <a:t>водностопанските</a:t>
            </a:r>
          </a:p>
          <a:p>
            <a:r>
              <a:rPr lang="ru-RU" sz="2000" b="1" u="sng" dirty="0" smtClean="0">
                <a:solidFill>
                  <a:schemeClr val="accent1"/>
                </a:solidFill>
                <a:latin typeface="Calibri" panose="020F0502020204030204" pitchFamily="34" charset="0"/>
                <a:cs typeface="Calibri" panose="020F0502020204030204" pitchFamily="34" charset="0"/>
              </a:rPr>
              <a:t> </a:t>
            </a:r>
            <a:r>
              <a:rPr lang="ru-RU" sz="2000" b="1" u="sng" dirty="0">
                <a:solidFill>
                  <a:schemeClr val="accent1"/>
                </a:solidFill>
                <a:latin typeface="Calibri" panose="020F0502020204030204" pitchFamily="34" charset="0"/>
                <a:cs typeface="Calibri" panose="020F0502020204030204" pitchFamily="34" charset="0"/>
              </a:rPr>
              <a:t>системи общинска собственост – същност и процедури</a:t>
            </a:r>
            <a:endParaRPr lang="ru-RU" sz="2000" b="1" u="sng" dirty="0" smtClean="0">
              <a:solidFill>
                <a:schemeClr val="accent1"/>
              </a:solidFill>
              <a:latin typeface="Calibri" panose="020F0502020204030204" pitchFamily="34" charset="0"/>
              <a:cs typeface="Calibri" panose="020F0502020204030204" pitchFamily="34" charset="0"/>
            </a:endParaRPr>
          </a:p>
        </p:txBody>
      </p:sp>
      <p:sp>
        <p:nvSpPr>
          <p:cNvPr id="3" name="Rectangle 2"/>
          <p:cNvSpPr/>
          <p:nvPr/>
        </p:nvSpPr>
        <p:spPr>
          <a:xfrm>
            <a:off x="587380" y="2058727"/>
            <a:ext cx="9753600" cy="4770537"/>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Кметът на общината като собственик на язовирната стена е длъжен </a:t>
            </a:r>
            <a:r>
              <a:rPr lang="ru-RU" dirty="0">
                <a:latin typeface="Calibri" panose="020F0502020204030204" pitchFamily="34" charset="0"/>
                <a:cs typeface="Calibri" panose="020F0502020204030204" pitchFamily="34" charset="0"/>
              </a:rPr>
              <a:t>да стопанисва, поддържа, организира, провежда, ръководи и осъществява техническата и безопасната експлоатация и на съоръженията към нея в съответствие с изискванията на Наредба за условията и реда за осъществяване на техническата и безопасната експлоатация на язовирните стени и на съоръженията към тях</a:t>
            </a:r>
            <a:r>
              <a:rPr lang="ru-RU" dirty="0" smtClean="0">
                <a:latin typeface="Calibri" panose="020F0502020204030204" pitchFamily="34" charset="0"/>
                <a:cs typeface="Calibri" panose="020F0502020204030204" pitchFamily="34" charset="0"/>
              </a:rPr>
              <a:t>.</a:t>
            </a:r>
          </a:p>
          <a:p>
            <a:endParaRPr lang="ru-RU" dirty="0" smtClean="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Управление, осъществявано от кмета на общината, в качеството му на собственик на язовира</a:t>
            </a:r>
            <a:r>
              <a:rPr lang="ru-RU" dirty="0">
                <a:latin typeface="Calibri" panose="020F0502020204030204" pitchFamily="34" charset="0"/>
                <a:cs typeface="Calibri" panose="020F0502020204030204" pitchFamily="34" charset="0"/>
              </a:rPr>
              <a:t>: </a:t>
            </a:r>
          </a:p>
          <a:p>
            <a:r>
              <a:rPr lang="ru-RU" dirty="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Кметът на общината изготвя предложение до общински съвет за създаване на общинско предприятие за осъществяване на тези дейности, или</a:t>
            </a:r>
          </a:p>
          <a:p>
            <a:r>
              <a:rPr lang="ru-RU" sz="1600" dirty="0">
                <a:latin typeface="Calibri" panose="020F0502020204030204" pitchFamily="34" charset="0"/>
                <a:cs typeface="Calibri" panose="020F0502020204030204" pitchFamily="34" charset="0"/>
              </a:rPr>
              <a:t>•	Кметът на общината изготвя предложение до общински съвет за възлагане стопанисването, поддръжката и експлоатацията на язовирите чрез предоставянето им под наем или на концесия и откриване на процедура за избор на оператор на язовирна стена.</a:t>
            </a:r>
          </a:p>
          <a:p>
            <a:r>
              <a:rPr lang="ru-RU" sz="1600" dirty="0">
                <a:latin typeface="Calibri" panose="020F0502020204030204" pitchFamily="34" charset="0"/>
                <a:cs typeface="Calibri" panose="020F0502020204030204" pitchFamily="34" charset="0"/>
              </a:rPr>
              <a:t>•	Кметът на общината издава разрешителни за водовземане и ползване на воден обект след решение на общински съвет (напр. аквакултури, напояване).</a:t>
            </a:r>
          </a:p>
          <a:p>
            <a:r>
              <a:rPr lang="ru-RU" sz="1600" dirty="0">
                <a:latin typeface="Calibri" panose="020F0502020204030204" pitchFamily="34" charset="0"/>
                <a:cs typeface="Calibri" panose="020F0502020204030204" pitchFamily="34" charset="0"/>
              </a:rPr>
              <a:t>•	С промените в ЗВ от юни 2018 г. - §. 35 е въведена възможност за общините - в тримесечен срок от влизането на закона в сила чрез кметовете да внесат мотивирано предложение в Министерството на икономиката за промяна на собствеността на язовирите, при наличие на взето решение на съответния общински съвет за прехвърляне на собствеността безвъзмездно на държавата</a:t>
            </a:r>
            <a:r>
              <a:rPr lang="ru-RU" sz="1600" dirty="0" smtClean="0">
                <a:latin typeface="Calibri" panose="020F0502020204030204" pitchFamily="34" charset="0"/>
                <a:cs typeface="Calibri" panose="020F0502020204030204" pitchFamily="34" charset="0"/>
              </a:rPr>
              <a:t>.</a:t>
            </a:r>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1081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575912" y="1292414"/>
            <a:ext cx="10216445"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Форми на управление на хидротехническите съоръжения и </a:t>
            </a:r>
            <a:r>
              <a:rPr lang="ru-RU" sz="2000" b="1" u="sng" dirty="0" smtClean="0">
                <a:solidFill>
                  <a:schemeClr val="accent1"/>
                </a:solidFill>
                <a:latin typeface="Calibri" panose="020F0502020204030204" pitchFamily="34" charset="0"/>
                <a:cs typeface="Calibri" panose="020F0502020204030204" pitchFamily="34" charset="0"/>
              </a:rPr>
              <a:t>водностопанските</a:t>
            </a:r>
          </a:p>
          <a:p>
            <a:r>
              <a:rPr lang="ru-RU" sz="2000" b="1" u="sng" dirty="0" smtClean="0">
                <a:solidFill>
                  <a:schemeClr val="accent1"/>
                </a:solidFill>
                <a:latin typeface="Calibri" panose="020F0502020204030204" pitchFamily="34" charset="0"/>
                <a:cs typeface="Calibri" panose="020F0502020204030204" pitchFamily="34" charset="0"/>
              </a:rPr>
              <a:t> </a:t>
            </a:r>
            <a:r>
              <a:rPr lang="ru-RU" sz="2000" b="1" u="sng" dirty="0">
                <a:solidFill>
                  <a:schemeClr val="accent1"/>
                </a:solidFill>
                <a:latin typeface="Calibri" panose="020F0502020204030204" pitchFamily="34" charset="0"/>
                <a:cs typeface="Calibri" panose="020F0502020204030204" pitchFamily="34" charset="0"/>
              </a:rPr>
              <a:t>системи общинска собственост – същност и процедури</a:t>
            </a:r>
            <a:endParaRPr lang="ru-RU" sz="2000" b="1" u="sng" dirty="0" smtClean="0">
              <a:solidFill>
                <a:schemeClr val="accent1"/>
              </a:solidFill>
              <a:latin typeface="Calibri" panose="020F0502020204030204" pitchFamily="34" charset="0"/>
              <a:cs typeface="Calibri" panose="020F0502020204030204" pitchFamily="34" charset="0"/>
            </a:endParaRPr>
          </a:p>
        </p:txBody>
      </p:sp>
      <p:sp>
        <p:nvSpPr>
          <p:cNvPr id="3" name="Rectangle 2"/>
          <p:cNvSpPr/>
          <p:nvPr/>
        </p:nvSpPr>
        <p:spPr>
          <a:xfrm>
            <a:off x="587380" y="2058727"/>
            <a:ext cx="9753600" cy="4524315"/>
          </a:xfrm>
          <a:prstGeom prst="rect">
            <a:avLst/>
          </a:prstGeom>
        </p:spPr>
        <p:txBody>
          <a:bodyPr wrap="square">
            <a:spAutoFit/>
          </a:bodyPr>
          <a:lstStyle/>
          <a:p>
            <a:pPr marL="285750" indent="-285750">
              <a:buFont typeface="Wingdings" panose="05000000000000000000" pitchFamily="2" charset="2"/>
              <a:buChar char="ü"/>
            </a:pPr>
            <a:r>
              <a:rPr lang="ru-RU" sz="1600" dirty="0">
                <a:latin typeface="Calibri" panose="020F0502020204030204" pitchFamily="34" charset="0"/>
                <a:cs typeface="Calibri" panose="020F0502020204030204" pitchFamily="34" charset="0"/>
              </a:rPr>
              <a:t>От 26 февруари 2021 година са приети промени в Закона за концесиите като фокусът е към развитие на качествени и достъпни инфраструктура и услуги от обществен интерес чрез партньорство между възлагащите органи и/или възложителите, от една страна, и икономическите оператори - от друга страна. В този смисъл чл. 6 от ЗК претърпя редакция, като съгласно ал.2, според предмета си концесиите могат да бъдат: </a:t>
            </a:r>
          </a:p>
          <a:p>
            <a:r>
              <a:rPr lang="ru-RU" sz="1600" dirty="0">
                <a:latin typeface="Calibri" panose="020F0502020204030204" pitchFamily="34" charset="0"/>
                <a:cs typeface="Calibri" panose="020F0502020204030204" pitchFamily="34" charset="0"/>
              </a:rPr>
              <a:t>1. концесия за строителство;</a:t>
            </a:r>
          </a:p>
          <a:p>
            <a:r>
              <a:rPr lang="ru-RU" sz="1600" dirty="0">
                <a:latin typeface="Calibri" panose="020F0502020204030204" pitchFamily="34" charset="0"/>
                <a:cs typeface="Calibri" panose="020F0502020204030204" pitchFamily="34" charset="0"/>
              </a:rPr>
              <a:t>2. концесия за услуги.</a:t>
            </a:r>
          </a:p>
          <a:p>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ru-RU" sz="1600" dirty="0" smtClean="0">
                <a:latin typeface="Calibri" panose="020F0502020204030204" pitchFamily="34" charset="0"/>
                <a:cs typeface="Calibri" panose="020F0502020204030204" pitchFamily="34" charset="0"/>
              </a:rPr>
              <a:t>Режимът </a:t>
            </a:r>
            <a:r>
              <a:rPr lang="ru-RU" sz="1600" dirty="0">
                <a:latin typeface="Calibri" panose="020F0502020204030204" pitchFamily="34" charset="0"/>
                <a:cs typeface="Calibri" panose="020F0502020204030204" pitchFamily="34" charset="0"/>
              </a:rPr>
              <a:t>на концесиите по новия Закон за концесиите от 2018 г. има пряко и съществено значение за общинските концесии в трите основни възможни направления – концесии на минерални води, концесии на общински язовири и концесии на ВиК системи. Тези хипотези са решени в §.9 от ПЗР на ЗК, който изменя съществено специалния режим в Закона за водите за концесиите на минерални води и концесиите на ВиК системите чрез правомощията на АВиК. Както стана ясно, промените в ЗК от февруари 2021 година отменят концесии на общински язовири. Темата за концесиите на ВиК системите е обект на разглеждане и коментар в темата за водни обекти и ВиК системи, както и темата за концесиите на минералните води. Основните положения в новия режим на концесиите са изложени по-долу, а ще имат съответно приложение и в темите за Водни обекти и ВиК системи</a:t>
            </a:r>
            <a:r>
              <a:rPr lang="ru-RU" sz="1600" dirty="0" smtClean="0">
                <a:latin typeface="Calibri" panose="020F0502020204030204" pitchFamily="34" charset="0"/>
                <a:cs typeface="Calibri" panose="020F0502020204030204" pitchFamily="34" charset="0"/>
              </a:rPr>
              <a:t>.</a:t>
            </a:r>
          </a:p>
          <a:p>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1010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621604" y="1292414"/>
            <a:ext cx="10216445"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Провеждане на процедурите по предоставянето/възлагането на управлението на общинските язовири</a:t>
            </a:r>
            <a:endParaRPr lang="ru-RU" sz="2000" b="1" u="sng" dirty="0" smtClean="0">
              <a:solidFill>
                <a:schemeClr val="accent1"/>
              </a:solidFill>
              <a:latin typeface="Calibri" panose="020F0502020204030204" pitchFamily="34" charset="0"/>
              <a:cs typeface="Calibri" panose="020F0502020204030204" pitchFamily="34" charset="0"/>
            </a:endParaRPr>
          </a:p>
        </p:txBody>
      </p:sp>
      <p:sp>
        <p:nvSpPr>
          <p:cNvPr id="3" name="Rectangle 2"/>
          <p:cNvSpPr/>
          <p:nvPr/>
        </p:nvSpPr>
        <p:spPr>
          <a:xfrm>
            <a:off x="621604" y="2000300"/>
            <a:ext cx="9753600" cy="4801314"/>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Управление на общинските язовири чрез: </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ru-RU" b="1" u="sng" dirty="0">
                <a:solidFill>
                  <a:schemeClr val="accent1"/>
                </a:solidFill>
                <a:latin typeface="Calibri" panose="020F0502020204030204" pitchFamily="34" charset="0"/>
                <a:cs typeface="Calibri" panose="020F0502020204030204" pitchFamily="34" charset="0"/>
              </a:rPr>
              <a:t>Процедура за избор на оператор на язовирната </a:t>
            </a:r>
            <a:r>
              <a:rPr lang="ru-RU" b="1" u="sng" dirty="0" smtClean="0">
                <a:solidFill>
                  <a:schemeClr val="accent1"/>
                </a:solidFill>
                <a:latin typeface="Calibri" panose="020F0502020204030204" pitchFamily="34" charset="0"/>
                <a:cs typeface="Calibri" panose="020F0502020204030204" pitchFamily="34" charset="0"/>
              </a:rPr>
              <a:t>стена </a:t>
            </a:r>
            <a:r>
              <a:rPr lang="ru-RU" dirty="0" smtClean="0">
                <a:latin typeface="Calibri" panose="020F0502020204030204" pitchFamily="34" charset="0"/>
                <a:cs typeface="Calibri" panose="020F0502020204030204" pitchFamily="34" charset="0"/>
              </a:rPr>
              <a:t> -   Когато </a:t>
            </a:r>
            <a:r>
              <a:rPr lang="ru-RU" dirty="0">
                <a:latin typeface="Calibri" panose="020F0502020204030204" pitchFamily="34" charset="0"/>
                <a:cs typeface="Calibri" panose="020F0502020204030204" pitchFamily="34" charset="0"/>
              </a:rPr>
              <a:t>общината не отговаря на изискванията за оператор на язовирна стена по Наредба за условията и реда за осъществяване на техническата и безопасната експлоатация на язовирните стени и на съоръженията към тях, възлага стопанисването, поддържането и осъществяването на техническата експлоатация на Оператор чрез провеждане на процедура по Закона за обществените поръчки. </a:t>
            </a:r>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ru-RU" b="1" u="sng" dirty="0" smtClean="0">
                <a:solidFill>
                  <a:schemeClr val="accent1"/>
                </a:solidFill>
                <a:latin typeface="Calibri" panose="020F0502020204030204" pitchFamily="34" charset="0"/>
                <a:cs typeface="Calibri" panose="020F0502020204030204" pitchFamily="34" charset="0"/>
              </a:rPr>
              <a:t>Процедура за отдаване под наем  </a:t>
            </a:r>
            <a:r>
              <a:rPr lang="ru-RU" dirty="0">
                <a:latin typeface="Calibri" panose="020F0502020204030204" pitchFamily="34" charset="0"/>
                <a:cs typeface="Calibri" panose="020F0502020204030204" pitchFamily="34" charset="0"/>
              </a:rPr>
              <a:t>- Кметът на общината, след решение на Общински съвет може да отдаде под наем язовир публична общинска собственост по реда на чл.14, ал.7 от ЗОС и на основание параграф 12, ал.2 от ЗИДЗВ при спазване на изискванията на § 3 и § 4 от ПЗР на Закона за сдруженията за напояване, където съществен елемент е съгласувателното становище на надзорния орган по ЗСН. В случаите, когато са налице сдружения за напояване се извършва трансформация на публичната общинска собственост по реда на ЗСН. Предаването на язовирите и микроязовирите, когато за тях няма сключени договори, се извършва от общината в тримесечен срок от постъпване на искане, направено от министъра на земеделието, храните и </a:t>
            </a:r>
            <a:r>
              <a:rPr lang="ru-RU" dirty="0" smtClean="0">
                <a:latin typeface="Calibri" panose="020F0502020204030204" pitchFamily="34" charset="0"/>
                <a:cs typeface="Calibri" panose="020F0502020204030204" pitchFamily="34" charset="0"/>
              </a:rPr>
              <a:t>горите</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503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422" y="0"/>
            <a:ext cx="8178981" cy="529229"/>
          </a:xfrm>
        </p:spPr>
        <p:txBody>
          <a:bodyPr/>
          <a:lstStyle/>
          <a:p>
            <a:pPr algn="ctr"/>
            <a:r>
              <a:rPr lang="ru-RU" sz="2400" b="1" dirty="0">
                <a:latin typeface="Calibri" panose="020F0502020204030204" pitchFamily="34" charset="0"/>
                <a:cs typeface="Calibri" panose="020F0502020204030204" pitchFamily="34" charset="0"/>
              </a:rPr>
              <a:t>Общински язовири. Правомощия и форми на управление</a:t>
            </a:r>
            <a:endParaRPr lang="bg-BG" sz="2400" dirty="0">
              <a:latin typeface="Calibri" panose="020F0502020204030204" pitchFamily="34" charset="0"/>
              <a:cs typeface="Calibri" panose="020F0502020204030204" pitchFamily="34" charset="0"/>
            </a:endParaRPr>
          </a:p>
        </p:txBody>
      </p:sp>
      <p:sp>
        <p:nvSpPr>
          <p:cNvPr id="4" name="Rectangle 3"/>
          <p:cNvSpPr/>
          <p:nvPr/>
        </p:nvSpPr>
        <p:spPr>
          <a:xfrm>
            <a:off x="690258" y="587656"/>
            <a:ext cx="9400553" cy="646331"/>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Ангажименти на общините при разпореждането с общински язовири,  произтичащи от законовата и подзаконовата нормативна </a:t>
            </a:r>
            <a:r>
              <a:rPr lang="ru-RU" dirty="0" smtClean="0">
                <a:latin typeface="Calibri" panose="020F0502020204030204" pitchFamily="34" charset="0"/>
                <a:cs typeface="Calibri" panose="020F0502020204030204" pitchFamily="34" charset="0"/>
              </a:rPr>
              <a:t>уредба</a:t>
            </a:r>
          </a:p>
        </p:txBody>
      </p:sp>
      <p:sp>
        <p:nvSpPr>
          <p:cNvPr id="5" name="Rectangle 4"/>
          <p:cNvSpPr/>
          <p:nvPr/>
        </p:nvSpPr>
        <p:spPr>
          <a:xfrm>
            <a:off x="621604" y="1292414"/>
            <a:ext cx="10216445"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Провеждане на процедурите по предоставянето/възлагането на управлението на общинските язовири</a:t>
            </a:r>
            <a:endParaRPr lang="ru-RU" sz="2000" b="1" u="sng" dirty="0" smtClean="0">
              <a:solidFill>
                <a:schemeClr val="accent1"/>
              </a:solidFill>
              <a:latin typeface="Calibri" panose="020F0502020204030204" pitchFamily="34" charset="0"/>
              <a:cs typeface="Calibri" panose="020F0502020204030204" pitchFamily="34" charset="0"/>
            </a:endParaRPr>
          </a:p>
        </p:txBody>
      </p:sp>
      <p:sp>
        <p:nvSpPr>
          <p:cNvPr id="3" name="Rectangle 2"/>
          <p:cNvSpPr/>
          <p:nvPr/>
        </p:nvSpPr>
        <p:spPr>
          <a:xfrm>
            <a:off x="621604" y="2000300"/>
            <a:ext cx="9753600" cy="4801314"/>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Управление на общинските язовири чрез: </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ru-RU" b="1" u="sng" dirty="0">
                <a:solidFill>
                  <a:schemeClr val="accent1"/>
                </a:solidFill>
                <a:latin typeface="Calibri" panose="020F0502020204030204" pitchFamily="34" charset="0"/>
                <a:cs typeface="Calibri" panose="020F0502020204030204" pitchFamily="34" charset="0"/>
              </a:rPr>
              <a:t>Процедура за концесия </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dirty="0">
                <a:latin typeface="Calibri" panose="020F0502020204030204" pitchFamily="34" charset="0"/>
                <a:cs typeface="Calibri" panose="020F0502020204030204" pitchFamily="34" charset="0"/>
              </a:rPr>
              <a:t>За общинските концесии концедент е кметът, а общинският съвет приема предварително решения за одобрение действията на кмета в предвидените от закона за концесиите случаи.</a:t>
            </a:r>
          </a:p>
          <a:p>
            <a:pPr marL="285750" indent="-285750">
              <a:buFont typeface="Wingdings" panose="05000000000000000000" pitchFamily="2" charset="2"/>
              <a:buChar char="§"/>
            </a:pPr>
            <a:r>
              <a:rPr lang="ru-RU" dirty="0">
                <a:latin typeface="Calibri" panose="020F0502020204030204" pitchFamily="34" charset="0"/>
                <a:cs typeface="Calibri" panose="020F0502020204030204" pitchFamily="34" charset="0"/>
              </a:rPr>
              <a:t>Част от предварителните действия могат да се извършат както от концедента, така и чрез предложение от икономическия оператор, който е кандидат за участник в процедурата по предоставяне на концесията.</a:t>
            </a:r>
          </a:p>
          <a:p>
            <a:pPr marL="285750" indent="-285750">
              <a:buFont typeface="Wingdings" panose="05000000000000000000" pitchFamily="2" charset="2"/>
              <a:buChar char="§"/>
            </a:pPr>
            <a:r>
              <a:rPr lang="ru-RU" dirty="0">
                <a:latin typeface="Calibri" panose="020F0502020204030204" pitchFamily="34" charset="0"/>
                <a:cs typeface="Calibri" panose="020F0502020204030204" pitchFamily="34" charset="0"/>
              </a:rPr>
              <a:t>За подготовката и откриване на процедурата следва да се подготвят решение на концедента, обявление и документация за концесията съгласно минималните изисквания по Приложение № 6 към ЗК (минимално съдържание на обявлението за концесия). Решенията на кметовете за общинските, съвместните или смесените държавно-общински концесии следва да са одобрени предварително от общинския съвет, респективно и от Министерския съвет</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v"/>
            </a:pPr>
            <a:r>
              <a:rPr lang="ru-RU" i="1" dirty="0">
                <a:solidFill>
                  <a:schemeClr val="accent1"/>
                </a:solidFill>
                <a:latin typeface="Calibri" panose="020F0502020204030204" pitchFamily="34" charset="0"/>
                <a:cs typeface="Calibri" panose="020F0502020204030204" pitchFamily="34" charset="0"/>
              </a:rPr>
              <a:t>Препоръка: За повече детайли и подробности в нормативните изисквания при подготовката на концесионни процедури по концесиите да се прави прецизна справка с нормативната уредба</a:t>
            </a:r>
          </a:p>
          <a:p>
            <a:pPr marL="285750" indent="-285750">
              <a:buFont typeface="Wingdings" panose="05000000000000000000" pitchFamily="2" charset="2"/>
              <a:buChar char="§"/>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24728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33608" y="840859"/>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5613" y="1424567"/>
            <a:ext cx="9753600" cy="5293757"/>
          </a:xfrm>
          <a:prstGeom prst="rect">
            <a:avLst/>
          </a:prstGeom>
        </p:spPr>
        <p:txBody>
          <a:bodyPr wrap="square">
            <a:spAutoFit/>
          </a:bodyPr>
          <a:lstStyle/>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Ползването и управлението на водните ресурси в Република България е предмет на регламентация на Закона за водите. </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От гледна точка правото на собственост, водите, водните обекти и водностопанските системи и съоръжения на територията на страната могат да бъдат собственост на държавата, на общините, на физически и юридически лица, съгласно чл. 6 от ЗВ. </a:t>
            </a:r>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 </a:t>
            </a:r>
            <a:r>
              <a:rPr lang="ru-RU" sz="1600" b="1" dirty="0">
                <a:solidFill>
                  <a:schemeClr val="accent1"/>
                </a:solidFill>
                <a:latin typeface="Calibri" panose="020F0502020204030204" pitchFamily="34" charset="0"/>
                <a:cs typeface="Calibri" panose="020F0502020204030204" pitchFamily="34" charset="0"/>
              </a:rPr>
              <a:t>На основание чл. 14, т. 2 от ЗВ, изключителна държавна собственост са минералните води, включени в специален списък, който представлява Приложение №2 от ЗВ</a:t>
            </a:r>
            <a:r>
              <a:rPr lang="ru-RU" sz="1600" dirty="0">
                <a:latin typeface="Calibri" panose="020F0502020204030204" pitchFamily="34" charset="0"/>
                <a:cs typeface="Calibri" panose="020F0502020204030204" pitchFamily="34" charset="0"/>
              </a:rPr>
              <a:t>. Публична държавна собственост са и земите, заети от най-вътрешния пояс на санитарно-охранителните зони на водоизточниците на минерални води – изключителна държавна собственост</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През 2018 г. в</a:t>
            </a:r>
            <a:r>
              <a:rPr lang="ru-RU" sz="1600" dirty="0" smtClean="0">
                <a:latin typeface="Calibri" panose="020F0502020204030204" pitchFamily="34" charset="0"/>
                <a:cs typeface="Calibri" panose="020F0502020204030204" pitchFamily="34" charset="0"/>
              </a:rPr>
              <a:t>лизат в </a:t>
            </a:r>
            <a:r>
              <a:rPr lang="ru-RU" sz="1600" dirty="0">
                <a:latin typeface="Calibri" panose="020F0502020204030204" pitchFamily="34" charset="0"/>
                <a:cs typeface="Calibri" panose="020F0502020204030204" pitchFamily="34" charset="0"/>
              </a:rPr>
              <a:t>сила или са приети някои съществени промени в законовата уредба, а други са в процес на обсъждане и приемане. Това са промени, въведени с новия Закон за концесиите, изменението на ЗВ от юни 2018 г. и предстоящите промени в ЗВ, предложени със ЗИД-а на ЗООС. Правният режим на минералните води, както за концесиите на минерални води, така и други форми на водоползване, се изменя в следните насоки:</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Промени в концесионният режим по Закона за водите – основно в чл. 47 и чл. 102 чрез §. 9 от ПЗР на Закона за концесиите;</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Изцяло нов режим на концесиите по ЗК от 2017 г., който се прилага субсидиарно спрямо ЗВ за неуредените въпроси и общите основни положения;</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Промени за находищата на територията на повече от една община чрез нов режим на „обособени участъци“ от находища на минерални води по Приложение 2 от ЗВ – чрез ЗИД-а на ЗВ от средата на 2018 г.</a:t>
            </a:r>
          </a:p>
          <a:p>
            <a:pPr marL="285750" indent="-285750">
              <a:buFont typeface="Wingdings" panose="05000000000000000000" pitchFamily="2" charset="2"/>
              <a:buChar char="§"/>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40966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33608" y="840859"/>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5612" y="1424567"/>
            <a:ext cx="10304609" cy="5047536"/>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Предоставянето на концесия за добив на минерални води е съгласно изискванията на чл. 47 от ЗВ.   Министерски съвет прие Наредба за концесиите за добив на минерална вода, в сила от 20.12.2019 г., приета с ПМС № 338 от 18.12.2019 г. </a:t>
            </a:r>
            <a:endParaRPr lang="ru-RU" dirty="0" smtClean="0">
              <a:latin typeface="Calibri" panose="020F0502020204030204" pitchFamily="34" charset="0"/>
              <a:cs typeface="Calibri" panose="020F0502020204030204" pitchFamily="34" charset="0"/>
            </a:endParaRPr>
          </a:p>
          <a:p>
            <a:endParaRPr lang="ru-RU" sz="1600" dirty="0" smtClean="0">
              <a:latin typeface="Calibri" panose="020F0502020204030204" pitchFamily="34" charset="0"/>
              <a:cs typeface="Calibri" panose="020F0502020204030204" pitchFamily="34" charset="0"/>
            </a:endParaRPr>
          </a:p>
          <a:p>
            <a:r>
              <a:rPr lang="ru-RU" b="1" u="sng" dirty="0">
                <a:solidFill>
                  <a:schemeClr val="accent1"/>
                </a:solidFill>
                <a:latin typeface="Calibri" panose="020F0502020204030204" pitchFamily="34" charset="0"/>
                <a:cs typeface="Calibri" panose="020F0502020204030204" pitchFamily="34" charset="0"/>
              </a:rPr>
              <a:t>Концесията за добив на минерална вода е</a:t>
            </a:r>
            <a:r>
              <a:rPr lang="ru-RU" b="1" u="sng" dirty="0" smtClean="0">
                <a:solidFill>
                  <a:schemeClr val="accent1"/>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държавна </a:t>
            </a:r>
            <a:r>
              <a:rPr lang="ru-RU" dirty="0">
                <a:latin typeface="Calibri" panose="020F0502020204030204" pitchFamily="34" charset="0"/>
                <a:cs typeface="Calibri" panose="020F0502020204030204" pitchFamily="34" charset="0"/>
              </a:rPr>
              <a:t>- за минерална вода от находище - изключителна държавна собственост, включително когато находището или обособен участък от него е предоставено безвъзмездно за управление и ползване от община по реда на § 133 от преходните и заключителните разпоредби на Закона за изменение и допълнение на Закона за водите от 2010 г. и изменен през 2018 г.)</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общинска </a:t>
            </a:r>
            <a:r>
              <a:rPr lang="ru-RU" dirty="0">
                <a:latin typeface="Calibri" panose="020F0502020204030204" pitchFamily="34" charset="0"/>
                <a:cs typeface="Calibri" panose="020F0502020204030204" pitchFamily="34" charset="0"/>
              </a:rPr>
              <a:t>- за минерална вода от находище - публична общинска собственост</a:t>
            </a:r>
            <a:r>
              <a:rPr lang="ru-RU" dirty="0" smtClean="0">
                <a:latin typeface="Calibri" panose="020F0502020204030204" pitchFamily="34" charset="0"/>
                <a:cs typeface="Calibri" panose="020F0502020204030204" pitchFamily="34" charset="0"/>
              </a:rPr>
              <a:t>.</a:t>
            </a:r>
          </a:p>
          <a:p>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smtClean="0">
                <a:solidFill>
                  <a:schemeClr val="accent1"/>
                </a:solidFill>
                <a:latin typeface="Calibri" panose="020F0502020204030204" pitchFamily="34" charset="0"/>
                <a:cs typeface="Calibri" panose="020F0502020204030204" pitchFamily="34" charset="0"/>
              </a:rPr>
              <a:t>Предоставянето </a:t>
            </a:r>
            <a:r>
              <a:rPr lang="ru-RU" b="1" u="sng" dirty="0">
                <a:solidFill>
                  <a:schemeClr val="accent1"/>
                </a:solidFill>
                <a:latin typeface="Calibri" panose="020F0502020204030204" pitchFamily="34" charset="0"/>
                <a:cs typeface="Calibri" panose="020F0502020204030204" pitchFamily="34" charset="0"/>
              </a:rPr>
              <a:t>на концесия за добив на минерална вода се извършва по процедура, която включва:</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извършване </a:t>
            </a:r>
            <a:r>
              <a:rPr lang="ru-RU" dirty="0">
                <a:latin typeface="Calibri" panose="020F0502020204030204" pitchFamily="34" charset="0"/>
                <a:cs typeface="Calibri" panose="020F0502020204030204" pitchFamily="34" charset="0"/>
              </a:rPr>
              <a:t>на подготвителни действия;</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провеждане </a:t>
            </a:r>
            <a:r>
              <a:rPr lang="ru-RU" dirty="0">
                <a:latin typeface="Calibri" panose="020F0502020204030204" pitchFamily="34" charset="0"/>
                <a:cs typeface="Calibri" panose="020F0502020204030204" pitchFamily="34" charset="0"/>
              </a:rPr>
              <a:t>на процедура за предоставяне на концесия;</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сключване </a:t>
            </a:r>
            <a:r>
              <a:rPr lang="ru-RU" dirty="0">
                <a:latin typeface="Calibri" panose="020F0502020204030204" pitchFamily="34" charset="0"/>
                <a:cs typeface="Calibri" panose="020F0502020204030204" pitchFamily="34" charset="0"/>
              </a:rPr>
              <a:t>на концесионен договор</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81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33608" y="840859"/>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5612" y="1424567"/>
            <a:ext cx="10304609" cy="4801314"/>
          </a:xfrm>
          <a:prstGeom prst="rect">
            <a:avLst/>
          </a:prstGeom>
        </p:spPr>
        <p:txBody>
          <a:bodyPr wrap="square">
            <a:spAutoFit/>
          </a:bodyPr>
          <a:lstStyle/>
          <a:p>
            <a:r>
              <a:rPr lang="ru-RU" dirty="0" smtClean="0">
                <a:latin typeface="Calibri" panose="020F0502020204030204" pitchFamily="34" charset="0"/>
                <a:cs typeface="Calibri" panose="020F0502020204030204" pitchFamily="34" charset="0"/>
              </a:rPr>
              <a:t>Действията </a:t>
            </a:r>
            <a:r>
              <a:rPr lang="ru-RU" dirty="0">
                <a:latin typeface="Calibri" panose="020F0502020204030204" pitchFamily="34" charset="0"/>
                <a:cs typeface="Calibri" panose="020F0502020204030204" pitchFamily="34" charset="0"/>
              </a:rPr>
              <a:t>по концесия за добив на минерална вода се извършват от Министърът на околната среда и водите - за държавните концесии, съответно кметът на общината - за общинските концесии, а именно</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 </a:t>
            </a:r>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осигурява </a:t>
            </a:r>
            <a:r>
              <a:rPr lang="ru-RU" dirty="0">
                <a:latin typeface="Calibri" panose="020F0502020204030204" pitchFamily="34" charset="0"/>
                <a:cs typeface="Calibri" panose="020F0502020204030204" pitchFamily="34" charset="0"/>
              </a:rPr>
              <a:t>извършването на подготвителните действия;</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организира </a:t>
            </a:r>
            <a:r>
              <a:rPr lang="ru-RU" dirty="0">
                <a:latin typeface="Calibri" panose="020F0502020204030204" pitchFamily="34" charset="0"/>
                <a:cs typeface="Calibri" panose="020F0502020204030204" pitchFamily="34" charset="0"/>
              </a:rPr>
              <a:t>провеждането на процедурата за предоставяне на концесия;</a:t>
            </a:r>
          </a:p>
          <a:p>
            <a:pPr marL="285750" indent="-285750">
              <a:buFont typeface="Wingdings" panose="05000000000000000000" pitchFamily="2" charset="2"/>
              <a:buChar char="ü"/>
            </a:pPr>
            <a:r>
              <a:rPr lang="ru-RU" dirty="0">
                <a:latin typeface="Calibri" panose="020F0502020204030204" pitchFamily="34" charset="0"/>
                <a:cs typeface="Calibri" panose="020F0502020204030204" pitchFamily="34" charset="0"/>
              </a:rPr>
              <a:t>сключва концесионен договор с участника в процедурата за предоставяне на концесия, определен за концесионер;</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извършва </a:t>
            </a:r>
            <a:r>
              <a:rPr lang="ru-RU" dirty="0">
                <a:latin typeface="Calibri" panose="020F0502020204030204" pitchFamily="34" charset="0"/>
                <a:cs typeface="Calibri" panose="020F0502020204030204" pitchFamily="34" charset="0"/>
              </a:rPr>
              <a:t>мониторинг и контрол за изпълнение на концесионните договори;</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предлага </a:t>
            </a:r>
            <a:r>
              <a:rPr lang="ru-RU" dirty="0">
                <a:latin typeface="Calibri" panose="020F0502020204030204" pitchFamily="34" charset="0"/>
                <a:cs typeface="Calibri" panose="020F0502020204030204" pitchFamily="34" charset="0"/>
              </a:rPr>
              <a:t>на концедента решения, свързани с изменението и прекратяването на концесионните договори;</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сключва </a:t>
            </a:r>
            <a:r>
              <a:rPr lang="ru-RU" dirty="0">
                <a:latin typeface="Calibri" panose="020F0502020204030204" pitchFamily="34" charset="0"/>
                <a:cs typeface="Calibri" panose="020F0502020204030204" pitchFamily="34" charset="0"/>
              </a:rPr>
              <a:t>допълнителни споразумения към концесионните договори;</a:t>
            </a:r>
          </a:p>
          <a:p>
            <a:pPr marL="285750" indent="-285750">
              <a:buFont typeface="Wingdings" panose="05000000000000000000" pitchFamily="2" charset="2"/>
              <a:buChar char="ü"/>
            </a:pPr>
            <a:r>
              <a:rPr lang="ru-RU" dirty="0" smtClean="0">
                <a:latin typeface="Calibri" panose="020F0502020204030204" pitchFamily="34" charset="0"/>
                <a:cs typeface="Calibri" panose="020F0502020204030204" pitchFamily="34" charset="0"/>
              </a:rPr>
              <a:t>извършва </a:t>
            </a:r>
            <a:r>
              <a:rPr lang="ru-RU" dirty="0">
                <a:latin typeface="Calibri" panose="020F0502020204030204" pitchFamily="34" charset="0"/>
                <a:cs typeface="Calibri" panose="020F0502020204030204" pitchFamily="34" charset="0"/>
              </a:rPr>
              <a:t>и други действия, определени със Закона за водите и с Наредбата за концесиите за добив на минерална вода.</a:t>
            </a:r>
          </a:p>
          <a:p>
            <a:endParaRPr lang="ru-RU" dirty="0" smtClean="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След </a:t>
            </a:r>
            <a:r>
              <a:rPr lang="ru-RU" dirty="0">
                <a:latin typeface="Calibri" panose="020F0502020204030204" pitchFamily="34" charset="0"/>
                <a:cs typeface="Calibri" panose="020F0502020204030204" pitchFamily="34" charset="0"/>
              </a:rPr>
              <a:t>приключване на подготвителните действия се изготвя доклад за готовност и органът (министър или кмет) внася предложение за приемане на решение за откриване на процедурата. </a:t>
            </a:r>
          </a:p>
          <a:p>
            <a:pPr marL="285750" indent="-285750">
              <a:buFont typeface="Wingdings" panose="05000000000000000000" pitchFamily="2" charset="2"/>
              <a:buChar char="Ø"/>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68209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33608" y="840859"/>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5612" y="1424567"/>
            <a:ext cx="10304609" cy="4647426"/>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Процедурата за предоставяне на концесия за добив на минерална вода се провежда от комисия, назначена със заповед.  Комисията изпълнява всички неоходими действия по процедурата и приключва работата си с изготвяне на</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протокол </a:t>
            </a:r>
            <a:r>
              <a:rPr lang="ru-RU" sz="1600" dirty="0">
                <a:latin typeface="Calibri" panose="020F0502020204030204" pitchFamily="34" charset="0"/>
                <a:cs typeface="Calibri" panose="020F0502020204030204" pitchFamily="34" charset="0"/>
              </a:rPr>
              <a:t>за класиране на участниците в проведената процедура за предоставяне на концесия за добив на минерална вода, мотиви и проект на решение за определяне на концесионер, </a:t>
            </a:r>
            <a:r>
              <a:rPr lang="ru-RU" sz="1600" dirty="0" smtClean="0">
                <a:latin typeface="Calibri" panose="020F0502020204030204" pitchFamily="34" charset="0"/>
                <a:cs typeface="Calibri" panose="020F0502020204030204" pitchFamily="34" charset="0"/>
              </a:rPr>
              <a:t>или</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протокол </a:t>
            </a:r>
            <a:r>
              <a:rPr lang="ru-RU" sz="1600" dirty="0">
                <a:latin typeface="Calibri" panose="020F0502020204030204" pitchFamily="34" charset="0"/>
                <a:cs typeface="Calibri" panose="020F0502020204030204" pitchFamily="34" charset="0"/>
              </a:rPr>
              <a:t>за липсата на допуснат до участие в процедурата </a:t>
            </a:r>
            <a:r>
              <a:rPr lang="ru-RU" sz="1600" dirty="0" smtClean="0">
                <a:latin typeface="Calibri" panose="020F0502020204030204" pitchFamily="34" charset="0"/>
                <a:cs typeface="Calibri" panose="020F0502020204030204" pitchFamily="34" charset="0"/>
              </a:rPr>
              <a:t>участник</a:t>
            </a:r>
          </a:p>
          <a:p>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След последващи действия по процедурата и избор на концесионер се пристъпва към сключване на Концесионният договор за добив на минерална вода от компетентния орган по чл. 7 от ЗК с участника, определен за концесионер, в срока, определен с решението за определяне на концесионер. </a:t>
            </a:r>
            <a:r>
              <a:rPr lang="ru-RU" b="1" u="sng" dirty="0">
                <a:solidFill>
                  <a:schemeClr val="accent1"/>
                </a:solidFill>
                <a:latin typeface="Calibri" panose="020F0502020204030204" pitchFamily="34" charset="0"/>
                <a:cs typeface="Calibri" panose="020F0502020204030204" pitchFamily="34" charset="0"/>
              </a:rPr>
              <a:t>Концесионният договор за добив на минерална вода влиза в сила от датата на подписването му от страните</a:t>
            </a:r>
            <a:r>
              <a:rPr lang="ru-RU" b="1" u="sng" dirty="0" smtClean="0">
                <a:solidFill>
                  <a:schemeClr val="accent1"/>
                </a:solidFill>
                <a:latin typeface="Calibri" panose="020F0502020204030204" pitchFamily="34" charset="0"/>
                <a:cs typeface="Calibri" panose="020F0502020204030204" pitchFamily="34" charset="0"/>
              </a:rPr>
              <a:t>.</a:t>
            </a:r>
          </a:p>
          <a:p>
            <a:endParaRPr lang="ru-RU" sz="1600" b="1" u="sng" dirty="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 Наредбата за концесиите за добив на минерална вода са регламентирани още  процедурите за изпълнение, изменение и прекратяване на концесионните договори за добив на минерална вода.</a:t>
            </a:r>
          </a:p>
          <a:p>
            <a:endParaRPr lang="ru-RU" dirty="0" smtClean="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9027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fontScale="77500" lnSpcReduction="20000"/>
          </a:bodyPr>
          <a:lstStyle/>
          <a:p>
            <a:pPr algn="l"/>
            <a:r>
              <a:rPr lang="ru-RU" sz="2300" b="1" dirty="0" smtClean="0">
                <a:solidFill>
                  <a:schemeClr val="accent1"/>
                </a:solidFill>
                <a:latin typeface="Calibri" panose="020F0502020204030204" pitchFamily="34" charset="0"/>
                <a:cs typeface="Calibri" panose="020F0502020204030204" pitchFamily="34" charset="0"/>
              </a:rPr>
              <a:t>Институционална </a:t>
            </a:r>
            <a:r>
              <a:rPr lang="ru-RU" sz="2300" b="1" dirty="0">
                <a:solidFill>
                  <a:schemeClr val="accent1"/>
                </a:solidFill>
                <a:latin typeface="Calibri" panose="020F0502020204030204" pitchFamily="34" charset="0"/>
                <a:cs typeface="Calibri" panose="020F0502020204030204" pitchFamily="34" charset="0"/>
              </a:rPr>
              <a:t>рамка </a:t>
            </a:r>
          </a:p>
          <a:p>
            <a:pPr algn="l"/>
            <a:r>
              <a:rPr lang="ru-RU" sz="2300" dirty="0">
                <a:solidFill>
                  <a:schemeClr val="tx1"/>
                </a:solidFill>
                <a:latin typeface="Calibri" panose="020F0502020204030204" pitchFamily="34" charset="0"/>
                <a:cs typeface="Calibri" panose="020F0502020204030204" pitchFamily="34" charset="0"/>
              </a:rPr>
              <a:t>Управлението на водите и на водностопанските системи и съоръжения се осъществява от голям брой институции на централно, басейново, регионално и местно ниво, поради което координацията и взаимодействието между тях е от изключително значение за провеждане на успешна политика в разглеждания сектор. </a:t>
            </a:r>
          </a:p>
          <a:p>
            <a:pPr algn="l"/>
            <a:r>
              <a:rPr lang="ru-RU" sz="2300" u="sng" dirty="0">
                <a:solidFill>
                  <a:schemeClr val="accent1"/>
                </a:solidFill>
                <a:latin typeface="Calibri" panose="020F0502020204030204" pitchFamily="34" charset="0"/>
                <a:cs typeface="Calibri" panose="020F0502020204030204" pitchFamily="34" charset="0"/>
              </a:rPr>
              <a:t>На централно ниво с функции са натоварени: </a:t>
            </a:r>
          </a:p>
          <a:p>
            <a:pPr marL="285750" lvl="0" indent="-285750" algn="l">
              <a:buFont typeface="Wingdings" panose="05000000000000000000" pitchFamily="2" charset="2"/>
              <a:buChar char="§"/>
            </a:pPr>
            <a:r>
              <a:rPr lang="ru-RU" sz="2100" dirty="0" smtClean="0">
                <a:solidFill>
                  <a:schemeClr val="tx1"/>
                </a:solidFill>
                <a:latin typeface="Calibri" panose="020F0502020204030204" pitchFamily="34" charset="0"/>
                <a:cs typeface="Calibri" panose="020F0502020204030204" pitchFamily="34" charset="0"/>
              </a:rPr>
              <a:t>Министерски </a:t>
            </a:r>
            <a:r>
              <a:rPr lang="ru-RU" sz="2100" dirty="0">
                <a:solidFill>
                  <a:schemeClr val="tx1"/>
                </a:solidFill>
                <a:latin typeface="Calibri" panose="020F0502020204030204" pitchFamily="34" charset="0"/>
                <a:cs typeface="Calibri" panose="020F0502020204030204" pitchFamily="34" charset="0"/>
              </a:rPr>
              <a:t>съвет – приема наредбите, определени в ЗВ и в ЗРВИКУ; одобрява ПУРБ и ПУРН, издава разрешителни в определени от ЗВ случаи; предоставя концесии в определените от закона случаи</a:t>
            </a:r>
            <a:r>
              <a:rPr lang="ru-RU" sz="2100" dirty="0" smtClean="0">
                <a:solidFill>
                  <a:schemeClr val="tx1"/>
                </a:solidFill>
                <a:latin typeface="Calibri" panose="020F0502020204030204" pitchFamily="34" charset="0"/>
                <a:cs typeface="Calibri" panose="020F0502020204030204" pitchFamily="34" charset="0"/>
              </a:rPr>
              <a:t>;</a:t>
            </a:r>
            <a:r>
              <a:rPr lang="bg-BG" sz="2100" dirty="0">
                <a:latin typeface="Calibri" panose="020F0502020204030204" pitchFamily="34" charset="0"/>
                <a:cs typeface="Calibri" panose="020F0502020204030204" pitchFamily="34" charset="0"/>
              </a:rPr>
              <a:t> </a:t>
            </a:r>
            <a:endParaRPr lang="bg-BG" sz="2100" dirty="0" smtClean="0">
              <a:latin typeface="Calibri" panose="020F0502020204030204" pitchFamily="34" charset="0"/>
              <a:cs typeface="Calibri" panose="020F0502020204030204" pitchFamily="34" charset="0"/>
            </a:endParaRPr>
          </a:p>
          <a:p>
            <a:pPr marL="342900" lvl="0" indent="-342900" algn="l">
              <a:buFont typeface="Wingdings" panose="05000000000000000000" pitchFamily="2" charset="2"/>
              <a:buChar char="§"/>
            </a:pPr>
            <a:r>
              <a:rPr lang="bg-BG" sz="2100" i="1" dirty="0">
                <a:solidFill>
                  <a:schemeClr val="tx1"/>
                </a:solidFill>
                <a:latin typeface="Calibri" panose="020F0502020204030204" pitchFamily="34" charset="0"/>
                <a:cs typeface="Calibri" panose="020F0502020204030204" pitchFamily="34" charset="0"/>
              </a:rPr>
              <a:t>МОСВ</a:t>
            </a:r>
            <a:r>
              <a:rPr lang="bg-BG" sz="2100" dirty="0">
                <a:solidFill>
                  <a:schemeClr val="tx1"/>
                </a:solidFill>
                <a:latin typeface="Calibri" panose="020F0502020204030204" pitchFamily="34" charset="0"/>
                <a:cs typeface="Calibri" panose="020F0502020204030204" pitchFamily="34" charset="0"/>
              </a:rPr>
              <a:t> – осъществява държавната политика и разработва нормативната </a:t>
            </a:r>
            <a:r>
              <a:rPr lang="bg-BG" sz="2100" dirty="0" err="1">
                <a:solidFill>
                  <a:schemeClr val="tx1"/>
                </a:solidFill>
                <a:latin typeface="Calibri" panose="020F0502020204030204" pitchFamily="34" charset="0"/>
                <a:cs typeface="Calibri" panose="020F0502020204030204" pitchFamily="34" charset="0"/>
              </a:rPr>
              <a:t>уредба</a:t>
            </a:r>
            <a:r>
              <a:rPr lang="bg-BG" sz="2100" dirty="0" err="1" smtClean="0">
                <a:solidFill>
                  <a:schemeClr val="tx1"/>
                </a:solidFill>
                <a:latin typeface="Calibri" panose="020F0502020204030204" pitchFamily="34" charset="0"/>
                <a:cs typeface="Calibri" panose="020F0502020204030204" pitchFamily="34" charset="0"/>
              </a:rPr>
              <a:t>свързана</a:t>
            </a:r>
            <a:r>
              <a:rPr lang="bg-BG" sz="2100" dirty="0" smtClean="0">
                <a:solidFill>
                  <a:schemeClr val="tx1"/>
                </a:solidFill>
                <a:latin typeface="Calibri" panose="020F0502020204030204" pitchFamily="34" charset="0"/>
                <a:cs typeface="Calibri" panose="020F0502020204030204" pitchFamily="34" charset="0"/>
              </a:rPr>
              <a:t> </a:t>
            </a:r>
            <a:r>
              <a:rPr lang="bg-BG" sz="2100" dirty="0">
                <a:solidFill>
                  <a:schemeClr val="tx1"/>
                </a:solidFill>
                <a:latin typeface="Calibri" panose="020F0502020204030204" pitchFamily="34" charset="0"/>
                <a:cs typeface="Calibri" panose="020F0502020204030204" pitchFamily="34" charset="0"/>
              </a:rPr>
              <a:t>с природния ресурс води; издава разрешителни в определените от закона случаи; координира разработването и прилагането на ПУРБ и ПУРН;  управлява финансовия ресурс от ОПОС за води; определя режимните графици на големите язовири, определени в ЗВ; участва в работните групи на ЕК и международни конвенции по въпроси, свързани с водите и осъществява докладването до ЕК и органите на конвенциите;</a:t>
            </a:r>
          </a:p>
          <a:p>
            <a:pPr marL="342900" lvl="0" indent="-342900" algn="l">
              <a:buFont typeface="Wingdings" panose="05000000000000000000" pitchFamily="2" charset="2"/>
              <a:buChar char="§"/>
            </a:pPr>
            <a:r>
              <a:rPr lang="bg-BG" sz="2100" i="1" dirty="0">
                <a:solidFill>
                  <a:schemeClr val="tx1"/>
                </a:solidFill>
                <a:latin typeface="Calibri" panose="020F0502020204030204" pitchFamily="34" charset="0"/>
                <a:cs typeface="Calibri" panose="020F0502020204030204" pitchFamily="34" charset="0"/>
              </a:rPr>
              <a:t>МРРБ </a:t>
            </a:r>
            <a:r>
              <a:rPr lang="bg-BG" sz="2100" dirty="0">
                <a:solidFill>
                  <a:schemeClr val="tx1"/>
                </a:solidFill>
                <a:latin typeface="Calibri" panose="020F0502020204030204" pitchFamily="34" charset="0"/>
                <a:cs typeface="Calibri" panose="020F0502020204030204" pitchFamily="34" charset="0"/>
              </a:rPr>
              <a:t>– осъществява държавната политика относно  водоснабдителните и канализационни системи и съоръжения на населените места и за предпазване от вредното въздействие на водите в границите на населените места; осъществява функциите на </a:t>
            </a:r>
            <a:r>
              <a:rPr lang="bg-BG" sz="2100" dirty="0" err="1">
                <a:solidFill>
                  <a:schemeClr val="tx1"/>
                </a:solidFill>
                <a:latin typeface="Calibri" panose="020F0502020204030204" pitchFamily="34" charset="0"/>
                <a:cs typeface="Calibri" panose="020F0502020204030204" pitchFamily="34" charset="0"/>
              </a:rPr>
              <a:t>принципал</a:t>
            </a:r>
            <a:r>
              <a:rPr lang="bg-BG" sz="2100" dirty="0">
                <a:solidFill>
                  <a:schemeClr val="tx1"/>
                </a:solidFill>
                <a:latin typeface="Calibri" panose="020F0502020204030204" pitchFamily="34" charset="0"/>
                <a:cs typeface="Calibri" panose="020F0502020204030204" pitchFamily="34" charset="0"/>
              </a:rPr>
              <a:t> на ВиК дружествата с държавно участие;</a:t>
            </a:r>
          </a:p>
          <a:p>
            <a:pPr marL="342900" lvl="0" indent="-342900" algn="l">
              <a:buFont typeface="Wingdings" panose="05000000000000000000" pitchFamily="2" charset="2"/>
              <a:buChar char="§"/>
            </a:pPr>
            <a:r>
              <a:rPr lang="bg-BG" sz="2100" i="1" dirty="0">
                <a:solidFill>
                  <a:schemeClr val="tx1"/>
                </a:solidFill>
                <a:latin typeface="Calibri" panose="020F0502020204030204" pitchFamily="34" charset="0"/>
                <a:cs typeface="Calibri" panose="020F0502020204030204" pitchFamily="34" charset="0"/>
              </a:rPr>
              <a:t>МЕ</a:t>
            </a:r>
            <a:r>
              <a:rPr lang="bg-BG" sz="2100" dirty="0">
                <a:solidFill>
                  <a:schemeClr val="tx1"/>
                </a:solidFill>
                <a:latin typeface="Calibri" panose="020F0502020204030204" pitchFamily="34" charset="0"/>
                <a:cs typeface="Calibri" panose="020F0502020204030204" pitchFamily="34" charset="0"/>
              </a:rPr>
              <a:t> - осъществява държавната политика относно  хидроенергийни системи и обекти и за предпазване от вредното въздействие на водите от тези обекти;</a:t>
            </a:r>
          </a:p>
          <a:p>
            <a:pPr algn="l"/>
            <a:endParaRPr lang="ru-RU"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42075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5615" y="1082924"/>
            <a:ext cx="10304609" cy="5663089"/>
          </a:xfrm>
          <a:prstGeom prst="rect">
            <a:avLst/>
          </a:prstGeom>
        </p:spPr>
        <p:txBody>
          <a:bodyPr wrap="square">
            <a:spAutoFit/>
          </a:bodyPr>
          <a:lstStyle/>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Всеки проект за концесия, включен в съответния план за действие, съдържа прогнозираните данни по чл. 45, ал. 2 от Закона за концесиите. Проектите за концесии за добив на минерална вода съдържат информация за находището на минерална вода, както и прогнозираните данни за:</a:t>
            </a:r>
          </a:p>
          <a:p>
            <a:r>
              <a:rPr lang="ru-RU" sz="1600" dirty="0">
                <a:latin typeface="Calibri" panose="020F0502020204030204" pitchFamily="34" charset="0"/>
                <a:cs typeface="Calibri" panose="020F0502020204030204" pitchFamily="34" charset="0"/>
              </a:rPr>
              <a:t>1. ресурса на минерална вода;</a:t>
            </a:r>
          </a:p>
          <a:p>
            <a:r>
              <a:rPr lang="ru-RU" sz="1600" dirty="0">
                <a:latin typeface="Calibri" panose="020F0502020204030204" pitchFamily="34" charset="0"/>
                <a:cs typeface="Calibri" panose="020F0502020204030204" pitchFamily="34" charset="0"/>
              </a:rPr>
              <a:t>2. максималния срок на концесията;</a:t>
            </a:r>
          </a:p>
          <a:p>
            <a:r>
              <a:rPr lang="ru-RU" sz="1600" dirty="0">
                <a:latin typeface="Calibri" panose="020F0502020204030204" pitchFamily="34" charset="0"/>
                <a:cs typeface="Calibri" panose="020F0502020204030204" pitchFamily="34" charset="0"/>
              </a:rPr>
              <a:t>3. максималния срок за пълното усвояване на ресурса;</a:t>
            </a:r>
          </a:p>
          <a:p>
            <a:r>
              <a:rPr lang="ru-RU" sz="1600" dirty="0">
                <a:latin typeface="Calibri" panose="020F0502020204030204" pitchFamily="34" charset="0"/>
                <a:cs typeface="Calibri" panose="020F0502020204030204" pitchFamily="34" charset="0"/>
              </a:rPr>
              <a:t>4. концесионното възнаграждение</a:t>
            </a:r>
            <a:r>
              <a:rPr lang="ru-RU" sz="1600" dirty="0" smtClean="0">
                <a:latin typeface="Calibri" panose="020F0502020204030204" pitchFamily="34" charset="0"/>
                <a:cs typeface="Calibri" panose="020F0502020204030204" pitchFamily="34" charset="0"/>
              </a:rPr>
              <a:t>.</a:t>
            </a:r>
          </a:p>
          <a:p>
            <a:endParaRPr lang="ru-RU" sz="16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Плановете за действие за общинските концесии изразяват политиката за концесии на съответната община. Кметът на общината внася за обсъждане в общинския съвет проект на план за действие за общинските концесии в срока и със съдържанието, съгласно изискванията, определени в чл. 11, ал. 1 на </a:t>
            </a:r>
            <a:r>
              <a:rPr lang="ru-RU" sz="1600" dirty="0" smtClean="0">
                <a:latin typeface="Calibri" panose="020F0502020204030204" pitchFamily="34" charset="0"/>
                <a:cs typeface="Calibri" panose="020F0502020204030204" pitchFamily="34" charset="0"/>
              </a:rPr>
              <a:t>Наредбата</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С приетите изменения в ЗВ от м. юни 2018 г. е изменено  Приложение №2 от ЗВ, като освен че са направени промени в административното представяне на местоположението на някои находища, се обособяват участъци в находищата, разположени на територията на повече от една община. </a:t>
            </a:r>
            <a:r>
              <a:rPr lang="ru-RU" sz="1600" dirty="0" smtClean="0">
                <a:latin typeface="Calibri" panose="020F0502020204030204" pitchFamily="34" charset="0"/>
                <a:cs typeface="Calibri" panose="020F0502020204030204" pitchFamily="34" charset="0"/>
              </a:rPr>
              <a:t>С </a:t>
            </a:r>
            <a:r>
              <a:rPr lang="ru-RU" sz="1600" dirty="0">
                <a:latin typeface="Calibri" panose="020F0502020204030204" pitchFamily="34" charset="0"/>
                <a:cs typeface="Calibri" panose="020F0502020204030204" pitchFamily="34" charset="0"/>
              </a:rPr>
              <a:t>това се създаде възможност за предоставяне на общините и на обособени участъци от находища на минерални </a:t>
            </a:r>
            <a:r>
              <a:rPr lang="ru-RU" sz="1600" dirty="0" smtClean="0">
                <a:latin typeface="Calibri" panose="020F0502020204030204" pitchFamily="34" charset="0"/>
                <a:cs typeface="Calibri" panose="020F0502020204030204" pitchFamily="34" charset="0"/>
              </a:rPr>
              <a:t>води</a:t>
            </a:r>
          </a:p>
          <a:p>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С влизането в сила на §133 от ПЗР към ЗИД на ЗВ, считано от 01.01.2011 г., се предвиди възможност министърът на околната среда и водите да предоставя безвъзмездно за управление и ползване на съответните общини, за срок от 25 години – максимално до 1.1.2036 г., минералните води от находищата по Приложение № 2 към чл. 14, т. 2 от ЗВ, от които не са предоставени</a:t>
            </a:r>
            <a:r>
              <a:rPr lang="ru-RU" sz="1600" dirty="0" smtClean="0">
                <a:latin typeface="Calibri" panose="020F0502020204030204" pitchFamily="34" charset="0"/>
                <a:cs typeface="Calibri" panose="020F0502020204030204" pitchFamily="34" charset="0"/>
              </a:rPr>
              <a:t>:</a:t>
            </a:r>
          </a:p>
          <a:p>
            <a:r>
              <a:rPr lang="ru-RU" sz="1400" dirty="0" smtClean="0">
                <a:latin typeface="Calibri" panose="020F0502020204030204" pitchFamily="34" charset="0"/>
                <a:cs typeface="Calibri" panose="020F0502020204030204" pitchFamily="34" charset="0"/>
              </a:rPr>
              <a:t>1.концесии </a:t>
            </a:r>
            <a:r>
              <a:rPr lang="ru-RU" sz="1400" dirty="0">
                <a:latin typeface="Calibri" panose="020F0502020204030204" pitchFamily="34" charset="0"/>
                <a:cs typeface="Calibri" panose="020F0502020204030204" pitchFamily="34" charset="0"/>
              </a:rPr>
              <a:t>за добив на минерална вода и не са подадени молби за предоставяне на концесии за минерални води;</a:t>
            </a:r>
          </a:p>
          <a:p>
            <a:r>
              <a:rPr lang="ru-RU" sz="1400" dirty="0">
                <a:latin typeface="Calibri" panose="020F0502020204030204" pitchFamily="34" charset="0"/>
                <a:cs typeface="Calibri" panose="020F0502020204030204" pitchFamily="34" charset="0"/>
              </a:rPr>
              <a:t>2. разрешителни за водовземане за питейно-битово водоснабдяване на повече от една община</a:t>
            </a:r>
            <a:r>
              <a:rPr lang="ru-RU" sz="1400" dirty="0" smtClean="0">
                <a:latin typeface="Calibri" panose="020F0502020204030204" pitchFamily="34" charset="0"/>
                <a:cs typeface="Calibri" panose="020F0502020204030204" pitchFamily="34" charset="0"/>
              </a:rPr>
              <a:t>;</a:t>
            </a:r>
          </a:p>
          <a:p>
            <a:r>
              <a:rPr lang="ru-RU" sz="1400" dirty="0" smtClean="0">
                <a:latin typeface="Calibri" panose="020F0502020204030204" pitchFamily="34" charset="0"/>
                <a:cs typeface="Calibri" panose="020F0502020204030204" pitchFamily="34" charset="0"/>
              </a:rPr>
              <a:t>3.разрешителни </a:t>
            </a:r>
            <a:r>
              <a:rPr lang="ru-RU" sz="1400" dirty="0">
                <a:latin typeface="Calibri" panose="020F0502020204030204" pitchFamily="34" charset="0"/>
                <a:cs typeface="Calibri" panose="020F0502020204030204" pitchFamily="34" charset="0"/>
              </a:rPr>
              <a:t>за ползване на повече от 51 на сто от утвърдените експлоатационни ресурси на находището на минерална вода</a:t>
            </a:r>
            <a:r>
              <a:rPr lang="ru-RU" sz="1400" dirty="0" smtClean="0">
                <a:latin typeface="Calibri" panose="020F0502020204030204" pitchFamily="34" charset="0"/>
                <a:cs typeface="Calibri" panose="020F0502020204030204" pitchFamily="34" charset="0"/>
              </a:rPr>
              <a:t>.</a:t>
            </a:r>
            <a:endParaRPr lang="ru-RU"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9383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4899" y="1557058"/>
            <a:ext cx="10304609" cy="5047536"/>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Списък на находищата ИДС (изключителна държавна собственост), отдадени за ползване на общини, се публикува ежегодно до 31 декември на интернет страницата на Министерството на околната среда и водите</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Предоставянето на минералните води се извършва не по-късно от 31 януари на следващата година след подадено писмено заявление от кмета на съответната община въз основа на решение на общинския съвет</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Министърът на околната среда и водите в срок до 14 дни от подаване на заявлението по ал. 3 с решение предоставя находището на минерална вода на съответната община. Решението се публикува на интернет страницата на Министерството на околната среда и водите</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Общините имат право да ползват безвъзмездно наличната в Министерството на околната среда и водите информация за находищата на минерални води, предоставени на съответната община</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Правото на управление и ползване на минералните води ИДС, отдадени за ползване, се погасява при не упражняването му за срок 5 години.</a:t>
            </a:r>
          </a:p>
          <a:p>
            <a:pPr marL="285750" indent="-285750">
              <a:buFont typeface="Wingdings" panose="05000000000000000000" pitchFamily="2" charset="2"/>
              <a:buChar char="Ø"/>
            </a:pPr>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6310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4899" y="1179522"/>
            <a:ext cx="10644708" cy="5678478"/>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За ползването на минералните води ИДС общинският съвет определя с решение</a:t>
            </a:r>
            <a:r>
              <a:rPr lang="ru-RU" sz="2000" b="1" u="sng" dirty="0" smtClean="0">
                <a:solidFill>
                  <a:schemeClr val="accent1"/>
                </a:solidFill>
                <a:latin typeface="Calibri" panose="020F0502020204030204" pitchFamily="34" charset="0"/>
                <a:cs typeface="Calibri" panose="020F0502020204030204" pitchFamily="34" charset="0"/>
              </a:rPr>
              <a:t>:</a:t>
            </a:r>
            <a:endParaRPr lang="ru-RU" sz="2000" b="1" u="sng" dirty="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общото </a:t>
            </a:r>
            <a:r>
              <a:rPr lang="ru-RU" sz="1700" dirty="0">
                <a:latin typeface="Calibri" panose="020F0502020204030204" pitchFamily="34" charset="0"/>
                <a:cs typeface="Calibri" panose="020F0502020204030204" pitchFamily="34" charset="0"/>
              </a:rPr>
              <a:t>водовземане на минерална вода от находищата за пиене и водоналиване от населението, когато минералната вода е със състав и качества, подходящи за използването и с такава цел.</a:t>
            </a: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 </a:t>
            </a:r>
            <a:r>
              <a:rPr lang="ru-RU" sz="1700" dirty="0">
                <a:latin typeface="Calibri" panose="020F0502020204030204" pitchFamily="34" charset="0"/>
                <a:cs typeface="Calibri" panose="020F0502020204030204" pitchFamily="34" charset="0"/>
              </a:rPr>
              <a:t>дали искането за издаване на разрешително за ползване на минерална вода съответства на политиката и плана за развитие на общината и дали да бъде издадено разрешително за водовземане, или да бъде предоставена концесия за добив на минерална вода.</a:t>
            </a: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 </a:t>
            </a:r>
            <a:r>
              <a:rPr lang="ru-RU" sz="1700" dirty="0">
                <a:latin typeface="Calibri" panose="020F0502020204030204" pitchFamily="34" charset="0"/>
                <a:cs typeface="Calibri" panose="020F0502020204030204" pitchFamily="34" charset="0"/>
              </a:rPr>
              <a:t>дали минералната вода от определено находище да бъде предоставяна за ползване безвъзмездно, или след заплащане на такса, определена с тарифа, приета от общинския съвет</a:t>
            </a:r>
            <a:r>
              <a:rPr lang="ru-RU" sz="1700" dirty="0" smtClean="0">
                <a:latin typeface="Calibri" panose="020F0502020204030204" pitchFamily="34" charset="0"/>
                <a:cs typeface="Calibri" panose="020F0502020204030204" pitchFamily="34" charset="0"/>
              </a:rPr>
              <a:t>.</a:t>
            </a:r>
          </a:p>
          <a:p>
            <a:endParaRPr lang="ru-RU" sz="1700" dirty="0">
              <a:latin typeface="Calibri" panose="020F0502020204030204" pitchFamily="34" charset="0"/>
              <a:cs typeface="Calibri" panose="020F0502020204030204" pitchFamily="34" charset="0"/>
            </a:endParaRPr>
          </a:p>
          <a:p>
            <a:r>
              <a:rPr lang="ru-RU" sz="2000" b="1" u="sng" dirty="0">
                <a:solidFill>
                  <a:schemeClr val="accent1"/>
                </a:solidFill>
                <a:latin typeface="Calibri" panose="020F0502020204030204" pitchFamily="34" charset="0"/>
                <a:cs typeface="Calibri" panose="020F0502020204030204" pitchFamily="34" charset="0"/>
              </a:rPr>
              <a:t>Кметът на общината:</a:t>
            </a: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стопанисва </a:t>
            </a:r>
            <a:r>
              <a:rPr lang="ru-RU" sz="1700" dirty="0">
                <a:latin typeface="Calibri" panose="020F0502020204030204" pitchFamily="34" charset="0"/>
                <a:cs typeface="Calibri" panose="020F0502020204030204" pitchFamily="34" charset="0"/>
              </a:rPr>
              <a:t>и поддържа в изправност съоръженията </a:t>
            </a:r>
            <a:endParaRPr lang="ru-RU" sz="17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осигурява </a:t>
            </a:r>
            <a:r>
              <a:rPr lang="ru-RU" sz="1700" dirty="0">
                <a:latin typeface="Calibri" panose="020F0502020204030204" pitchFamily="34" charset="0"/>
                <a:cs typeface="Calibri" panose="020F0502020204030204" pitchFamily="34" charset="0"/>
              </a:rPr>
              <a:t>ползването на минералната вода, без да нарушава обществените интереси и в интерес на населението</a:t>
            </a:r>
            <a:r>
              <a:rPr lang="ru-RU" sz="17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 </a:t>
            </a:r>
            <a:r>
              <a:rPr lang="ru-RU" sz="1700" dirty="0">
                <a:latin typeface="Calibri" panose="020F0502020204030204" pitchFamily="34" charset="0"/>
                <a:cs typeface="Calibri" panose="020F0502020204030204" pitchFamily="34" charset="0"/>
              </a:rPr>
              <a:t>издава разрешителните за водовземане</a:t>
            </a:r>
            <a:r>
              <a:rPr lang="ru-RU" sz="17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700" dirty="0" smtClean="0">
                <a:latin typeface="Calibri" panose="020F0502020204030204" pitchFamily="34" charset="0"/>
                <a:cs typeface="Calibri" panose="020F0502020204030204" pitchFamily="34" charset="0"/>
              </a:rPr>
              <a:t> </a:t>
            </a:r>
            <a:r>
              <a:rPr lang="ru-RU" sz="1700" dirty="0">
                <a:latin typeface="Calibri" panose="020F0502020204030204" pitchFamily="34" charset="0"/>
                <a:cs typeface="Calibri" panose="020F0502020204030204" pitchFamily="34" charset="0"/>
              </a:rPr>
              <a:t>изпраща копия на издадените разрешителни в Министерството на околната среда и водите и ги публикува на интернет страницата на съответната община</a:t>
            </a:r>
            <a:r>
              <a:rPr lang="ru-RU" sz="17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700" dirty="0">
                <a:latin typeface="Calibri" panose="020F0502020204030204" pitchFamily="34" charset="0"/>
                <a:cs typeface="Calibri" panose="020F0502020204030204" pitchFamily="34" charset="0"/>
              </a:rPr>
              <a:t>ежегодно до 31 март представя на министъра на околната среда и водите отчет за ползването на минералните води, включващ: данните от изпълнения мониторинг, баланс на ресурсите на всяко находище; баланс по водовземни съоръжения, посочващ утвърдения технически възможен дебит на всяко съоръжение, предоставения за ползване дебит от всяко съоръжение и свободния дебит от всяко съоръжение, както и списък на водоползвателите с данни за фактически използваните през годината обеми минерална вода</a:t>
            </a:r>
            <a:r>
              <a:rPr lang="ru-RU" sz="1700" dirty="0" smtClean="0">
                <a:latin typeface="Calibri" panose="020F0502020204030204" pitchFamily="34" charset="0"/>
                <a:cs typeface="Calibri" panose="020F0502020204030204" pitchFamily="34" charset="0"/>
              </a:rPr>
              <a:t>.</a:t>
            </a:r>
            <a:endParaRPr lang="ru-RU"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5037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4899" y="1179522"/>
            <a:ext cx="10644708" cy="5509200"/>
          </a:xfrm>
          <a:prstGeom prst="rect">
            <a:avLst/>
          </a:prstGeom>
        </p:spPr>
        <p:txBody>
          <a:bodyPr wrap="square">
            <a:spAutoFit/>
          </a:bodyPr>
          <a:lstStyle/>
          <a:p>
            <a:pPr marL="342900" indent="-342900">
              <a:buFont typeface="Wingdings" panose="05000000000000000000" pitchFamily="2" charset="2"/>
              <a:buChar char="Ø"/>
            </a:pPr>
            <a:r>
              <a:rPr lang="ru-RU" dirty="0">
                <a:latin typeface="Calibri" panose="020F0502020204030204" pitchFamily="34" charset="0"/>
                <a:cs typeface="Calibri" panose="020F0502020204030204" pitchFamily="34" charset="0"/>
              </a:rPr>
              <a:t>За общините, на които се предоставят безвъзмездно за управление и ползване за срок до 25 години от влизане в сила на § 133 (до 1.01.2036 г.), находищата на минералните води ИДС, се поражда задължението за този срок на ползване на находището да поддържат водовземните съоръжения, да изграждат и поддържат СОЗ, извършват съответния мониторинг, както и други дейности, които басейновите дирекции са длъжни да осъществяват за находищата на минерални води и ИДС и съответните водовземни </a:t>
            </a:r>
            <a:r>
              <a:rPr lang="ru-RU" dirty="0" smtClean="0">
                <a:latin typeface="Calibri" panose="020F0502020204030204" pitchFamily="34" charset="0"/>
                <a:cs typeface="Calibri" panose="020F0502020204030204" pitchFamily="34" charset="0"/>
              </a:rPr>
              <a:t>съоръжения</a:t>
            </a:r>
          </a:p>
          <a:p>
            <a:endParaRPr lang="ru-RU" dirty="0" smtClean="0">
              <a:latin typeface="Calibri" panose="020F0502020204030204" pitchFamily="34" charset="0"/>
              <a:cs typeface="Calibri" panose="020F0502020204030204" pitchFamily="34" charset="0"/>
            </a:endParaRPr>
          </a:p>
          <a:p>
            <a:r>
              <a:rPr lang="ru-RU" b="1" u="sng" dirty="0" smtClean="0">
                <a:solidFill>
                  <a:schemeClr val="accent1"/>
                </a:solidFill>
                <a:latin typeface="Calibri" panose="020F0502020204030204" pitchFamily="34" charset="0"/>
                <a:cs typeface="Calibri" panose="020F0502020204030204" pitchFamily="34" charset="0"/>
              </a:rPr>
              <a:t>С </a:t>
            </a:r>
            <a:r>
              <a:rPr lang="ru-RU" b="1" u="sng" dirty="0">
                <a:solidFill>
                  <a:schemeClr val="accent1"/>
                </a:solidFill>
                <a:latin typeface="Calibri" panose="020F0502020204030204" pitchFamily="34" charset="0"/>
                <a:cs typeface="Calibri" panose="020F0502020204030204" pitchFamily="34" charset="0"/>
              </a:rPr>
              <a:t>приетите изменения на Закона за водите, се изменя и допълва § 133, с което</a:t>
            </a:r>
            <a:r>
              <a:rPr lang="ru-RU" b="1" u="sng" dirty="0">
                <a:latin typeface="Calibri" panose="020F0502020204030204" pitchFamily="34" charset="0"/>
                <a:cs typeface="Calibri" panose="020F0502020204030204" pitchFamily="34" charset="0"/>
              </a:rPr>
              <a:t>:</a:t>
            </a:r>
          </a:p>
          <a:p>
            <a:pPr marL="342900" indent="-34290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се </a:t>
            </a:r>
            <a:r>
              <a:rPr lang="ru-RU" sz="1600" dirty="0">
                <a:latin typeface="Calibri" panose="020F0502020204030204" pitchFamily="34" charset="0"/>
                <a:cs typeface="Calibri" panose="020F0502020204030204" pitchFamily="34" charset="0"/>
              </a:rPr>
              <a:t>създава възможност за предоставяне на общините и на обособен участък от находище на минерална вода.</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се </a:t>
            </a:r>
            <a:r>
              <a:rPr lang="ru-RU" sz="1600" dirty="0">
                <a:latin typeface="Calibri" panose="020F0502020204030204" pitchFamily="34" charset="0"/>
                <a:cs typeface="Calibri" panose="020F0502020204030204" pitchFamily="34" charset="0"/>
              </a:rPr>
              <a:t>регламентират условията за очертаване на обособените участъци в </a:t>
            </a:r>
            <a:r>
              <a:rPr lang="ru-RU" sz="1600" dirty="0" smtClean="0">
                <a:latin typeface="Calibri" panose="020F0502020204030204" pitchFamily="34" charset="0"/>
                <a:cs typeface="Calibri" panose="020F0502020204030204" pitchFamily="34" charset="0"/>
              </a:rPr>
              <a:t>находищата</a:t>
            </a:r>
          </a:p>
          <a:p>
            <a:pPr marL="285750" indent="-285750">
              <a:buFont typeface="Wingdings" panose="05000000000000000000" pitchFamily="2" charset="2"/>
              <a:buChar char="§"/>
            </a:pPr>
            <a:r>
              <a:rPr lang="ru-RU" sz="1600" dirty="0">
                <a:latin typeface="Calibri" panose="020F0502020204030204" pitchFamily="34" charset="0"/>
                <a:cs typeface="Calibri" panose="020F0502020204030204" pitchFamily="34" charset="0"/>
              </a:rPr>
              <a:t> </a:t>
            </a:r>
            <a:r>
              <a:rPr lang="ru-RU" sz="1600" dirty="0" smtClean="0">
                <a:latin typeface="Calibri" panose="020F0502020204030204" pitchFamily="34" charset="0"/>
                <a:cs typeface="Calibri" panose="020F0502020204030204" pitchFamily="34" charset="0"/>
              </a:rPr>
              <a:t>се </a:t>
            </a:r>
            <a:r>
              <a:rPr lang="ru-RU" sz="1600" dirty="0">
                <a:latin typeface="Calibri" panose="020F0502020204030204" pitchFamily="34" charset="0"/>
                <a:cs typeface="Calibri" panose="020F0502020204030204" pitchFamily="34" charset="0"/>
              </a:rPr>
              <a:t>определят специфични изискванията, които се включват в решението за предоставяне минералната вода за управление и ползване от общините, когато съответното находище е определено като водно тяло в плановете за управление на речните </a:t>
            </a:r>
            <a:r>
              <a:rPr lang="ru-RU" sz="1600" dirty="0" smtClean="0">
                <a:latin typeface="Calibri" panose="020F0502020204030204" pitchFamily="34" charset="0"/>
                <a:cs typeface="Calibri" panose="020F0502020204030204" pitchFamily="34" charset="0"/>
              </a:rPr>
              <a:t>басейни;</a:t>
            </a:r>
          </a:p>
          <a:p>
            <a:pPr marL="285750" indent="-285750">
              <a:buFont typeface="Wingdings" panose="05000000000000000000" pitchFamily="2" charset="2"/>
              <a:buChar char="§"/>
            </a:pPr>
            <a:r>
              <a:rPr lang="ru-RU" sz="1600" dirty="0">
                <a:latin typeface="Calibri" panose="020F0502020204030204" pitchFamily="34" charset="0"/>
                <a:cs typeface="Calibri" panose="020F0502020204030204" pitchFamily="34" charset="0"/>
              </a:rPr>
              <a:t> </a:t>
            </a:r>
            <a:r>
              <a:rPr lang="ru-RU" sz="1600" dirty="0" smtClean="0">
                <a:latin typeface="Calibri" panose="020F0502020204030204" pitchFamily="34" charset="0"/>
                <a:cs typeface="Calibri" panose="020F0502020204030204" pitchFamily="34" charset="0"/>
              </a:rPr>
              <a:t>дава </a:t>
            </a:r>
            <a:r>
              <a:rPr lang="ru-RU" sz="1600" dirty="0">
                <a:latin typeface="Calibri" panose="020F0502020204030204" pitchFamily="34" charset="0"/>
                <a:cs typeface="Calibri" panose="020F0502020204030204" pitchFamily="34" charset="0"/>
              </a:rPr>
              <a:t>се възможност на кмета на община </a:t>
            </a:r>
            <a:r>
              <a:rPr lang="ru-RU" sz="1600" dirty="0" smtClean="0">
                <a:latin typeface="Calibri" panose="020F0502020204030204" pitchFamily="34" charset="0"/>
                <a:cs typeface="Calibri" panose="020F0502020204030204" pitchFamily="34" charset="0"/>
              </a:rPr>
              <a:t>да: изменя</a:t>
            </a:r>
            <a:r>
              <a:rPr lang="ru-RU" sz="1600" dirty="0">
                <a:latin typeface="Calibri" panose="020F0502020204030204" pitchFamily="34" charset="0"/>
                <a:cs typeface="Calibri" panose="020F0502020204030204" pitchFamily="34" charset="0"/>
              </a:rPr>
              <a:t>, продължава, преиздава, прекратява или отнема разрешителни, издадени преди предоставяне на находището на минерална вода за управление и ползване от </a:t>
            </a:r>
            <a:r>
              <a:rPr lang="ru-RU" sz="1600" dirty="0" smtClean="0">
                <a:latin typeface="Calibri" panose="020F0502020204030204" pitchFamily="34" charset="0"/>
                <a:cs typeface="Calibri" panose="020F0502020204030204" pitchFamily="34" charset="0"/>
              </a:rPr>
              <a:t>общината;събира </a:t>
            </a:r>
            <a:r>
              <a:rPr lang="ru-RU" sz="1600" dirty="0">
                <a:latin typeface="Calibri" panose="020F0502020204030204" pitchFamily="34" charset="0"/>
                <a:cs typeface="Calibri" panose="020F0502020204030204" pitchFamily="34" charset="0"/>
              </a:rPr>
              <a:t>всички такси за водовземане от минерални </a:t>
            </a:r>
            <a:r>
              <a:rPr lang="ru-RU" sz="1600" dirty="0" smtClean="0">
                <a:latin typeface="Calibri" panose="020F0502020204030204" pitchFamily="34" charset="0"/>
                <a:cs typeface="Calibri" panose="020F0502020204030204" pitchFamily="34" charset="0"/>
              </a:rPr>
              <a:t>води;изменя </a:t>
            </a:r>
            <a:r>
              <a:rPr lang="ru-RU" sz="1600" dirty="0">
                <a:latin typeface="Calibri" panose="020F0502020204030204" pitchFamily="34" charset="0"/>
                <a:cs typeface="Calibri" panose="020F0502020204030204" pitchFamily="34" charset="0"/>
              </a:rPr>
              <a:t>служебно разрешителните, издадени преди предоставяне на находището на минерална вода за управление и ползване от общината в частта, определяща правилата и задълженията за заплащане на таксите за водовземане</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създава се </a:t>
            </a:r>
            <a:r>
              <a:rPr lang="ru-RU" sz="1600" dirty="0">
                <a:latin typeface="Calibri" panose="020F0502020204030204" pitchFamily="34" charset="0"/>
                <a:cs typeface="Calibri" panose="020F0502020204030204" pitchFamily="34" charset="0"/>
              </a:rPr>
              <a:t>задължение на кмета на община да </a:t>
            </a:r>
            <a:r>
              <a:rPr lang="ru-RU" sz="1600" dirty="0" smtClean="0">
                <a:latin typeface="Calibri" panose="020F0502020204030204" pitchFamily="34" charset="0"/>
                <a:cs typeface="Calibri" panose="020F0502020204030204" pitchFamily="34" charset="0"/>
              </a:rPr>
              <a:t>контролира</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регламентират </a:t>
            </a:r>
            <a:r>
              <a:rPr lang="ru-RU" sz="1600" dirty="0">
                <a:latin typeface="Calibri" panose="020F0502020204030204" pitchFamily="34" charset="0"/>
                <a:cs typeface="Calibri" panose="020F0502020204030204" pitchFamily="34" charset="0"/>
              </a:rPr>
              <a:t>се изискванията за определяне на размера на таксите за </a:t>
            </a:r>
            <a:r>
              <a:rPr lang="ru-RU" sz="1600" dirty="0" smtClean="0">
                <a:latin typeface="Calibri" panose="020F0502020204030204" pitchFamily="34" charset="0"/>
                <a:cs typeface="Calibri" panose="020F0502020204030204" pitchFamily="34" charset="0"/>
              </a:rPr>
              <a:t>водовземане</a:t>
            </a:r>
          </a:p>
          <a:p>
            <a:r>
              <a:rPr lang="bg-BG" sz="1600" dirty="0" smtClean="0">
                <a:latin typeface="Calibri" panose="020F0502020204030204" pitchFamily="34" charset="0"/>
                <a:cs typeface="Calibri" panose="020F0502020204030204" pitchFamily="34" charset="0"/>
              </a:rPr>
              <a:t>*В </a:t>
            </a:r>
            <a:r>
              <a:rPr lang="bg-BG" sz="1600" dirty="0">
                <a:latin typeface="Calibri" panose="020F0502020204030204" pitchFamily="34" charset="0"/>
                <a:cs typeface="Calibri" panose="020F0502020204030204" pitchFamily="34" charset="0"/>
              </a:rPr>
              <a:t>случай, че общините не постигнат съгласие по отношение размера на таксите се прилага тарифата по чл.194, ал.6. </a:t>
            </a:r>
          </a:p>
        </p:txBody>
      </p:sp>
    </p:spTree>
    <p:extLst>
      <p:ext uri="{BB962C8B-B14F-4D97-AF65-F5344CB8AC3E}">
        <p14:creationId xmlns:p14="http://schemas.microsoft.com/office/powerpoint/2010/main" val="29806896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21605" y="1664944"/>
            <a:ext cx="10644708" cy="3785652"/>
          </a:xfrm>
          <a:prstGeom prst="rect">
            <a:avLst/>
          </a:prstGeom>
        </p:spPr>
        <p:txBody>
          <a:bodyPr wrap="square">
            <a:spAutoFit/>
          </a:bodyPr>
          <a:lstStyle/>
          <a:p>
            <a:pPr marL="342900" indent="-342900">
              <a:buFont typeface="Wingdings" panose="05000000000000000000" pitchFamily="2" charset="2"/>
              <a:buChar char="Ø"/>
            </a:pPr>
            <a:r>
              <a:rPr lang="ru-RU" sz="2000" dirty="0">
                <a:latin typeface="Calibri" panose="020F0502020204030204" pitchFamily="34" charset="0"/>
                <a:cs typeface="Calibri" panose="020F0502020204030204" pitchFamily="34" charset="0"/>
              </a:rPr>
              <a:t>Съгласно чл. 19, т. 3 от ЗВ минералните води, без включените в Приложение №2, към закона се актуват като публична общинска собственост, но само при наличие на издаден сертификат и/или комплексна балнеологична оценка от Министерството на здравеопазването и/или стопанска оценка от Министерството на околната среда и водите. </a:t>
            </a:r>
            <a:endParaRPr lang="ru-RU" sz="2000" dirty="0" smtClean="0">
              <a:latin typeface="Calibri" panose="020F0502020204030204" pitchFamily="34" charset="0"/>
              <a:cs typeface="Calibri" panose="020F0502020204030204" pitchFamily="34" charset="0"/>
            </a:endParaRPr>
          </a:p>
          <a:p>
            <a:endParaRPr lang="ru-RU"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ru-RU" sz="2000" dirty="0" smtClean="0">
                <a:latin typeface="Calibri" panose="020F0502020204030204" pitchFamily="34" charset="0"/>
                <a:cs typeface="Calibri" panose="020F0502020204030204" pitchFamily="34" charset="0"/>
              </a:rPr>
              <a:t>Сертификатът </a:t>
            </a:r>
            <a:r>
              <a:rPr lang="ru-RU" sz="2000" dirty="0">
                <a:latin typeface="Calibri" panose="020F0502020204030204" pitchFamily="34" charset="0"/>
                <a:cs typeface="Calibri" panose="020F0502020204030204" pitchFamily="34" charset="0"/>
              </a:rPr>
              <a:t>и/или балнеологична оценка се издават на основание чл. 21, ал. 2 от Закона за водите, чл. 86 от Наредба № 1 от 2007 г. за проучване, ползване и опазване на подземните води (обн., ДВ, бр. 87 от 2007 г.) и Заповед № РД 147 от 19.02.2014 г. и № РД 01-22 от 05.02.2014 г. на министъра на околната среда и водите и министъра на здравеопазването за определяне на ред и изисквания за вземане и доставка на водни проби и за издаване на сертификат или балнеологична оценка за минерална вода</a:t>
            </a:r>
            <a:r>
              <a:rPr lang="ru-RU" sz="2000" dirty="0" smtClean="0">
                <a:latin typeface="Calibri" panose="020F0502020204030204" pitchFamily="34" charset="0"/>
                <a:cs typeface="Calibri" panose="020F0502020204030204" pitchFamily="34" charset="0"/>
              </a:rPr>
              <a:t> </a:t>
            </a:r>
            <a:endParaRPr lang="ru-RU" sz="2000" dirty="0">
              <a:latin typeface="Calibri" panose="020F0502020204030204" pitchFamily="34" charset="0"/>
              <a:cs typeface="Calibri" panose="020F0502020204030204" pitchFamily="34" charset="0"/>
            </a:endParaRPr>
          </a:p>
          <a:p>
            <a:endParaRPr lang="ru-RU"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21957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555304" y="1461744"/>
            <a:ext cx="11140701" cy="5078313"/>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Съгласно Закона за водите съществуват два варианта за предоставяне на право за водовземане от минерални води публична общинска собственост, както и от находища на минерални води изключителна държавна собственост, които са предоставени безвъзмездно за управление и ползване от общините за 25 години по реда на Закона за водите</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 </a:t>
            </a:r>
          </a:p>
          <a:p>
            <a:r>
              <a:rPr lang="ru-RU" b="1" u="sng" dirty="0">
                <a:solidFill>
                  <a:schemeClr val="accent1"/>
                </a:solidFill>
                <a:latin typeface="Calibri" panose="020F0502020204030204" pitchFamily="34" charset="0"/>
                <a:cs typeface="Calibri" panose="020F0502020204030204" pitchFamily="34" charset="0"/>
              </a:rPr>
              <a:t>Първият вариант е чрез предоставяне на общинска концесия</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Концесия за добив на минерални води публична общинска собственост, се предоставя, само когато водовземането е предназначено за:</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бутилиране </a:t>
            </a:r>
            <a:r>
              <a:rPr lang="ru-RU" dirty="0">
                <a:latin typeface="Calibri" panose="020F0502020204030204" pitchFamily="34" charset="0"/>
                <a:cs typeface="Calibri" panose="020F0502020204030204" pitchFamily="34" charset="0"/>
              </a:rPr>
              <a:t>на натурална минерална вода и/или газирани и други напитки, в състава на които се включва минерална </a:t>
            </a:r>
            <a:r>
              <a:rPr lang="ru-RU" dirty="0" smtClean="0">
                <a:latin typeface="Calibri" panose="020F0502020204030204" pitchFamily="34" charset="0"/>
                <a:cs typeface="Calibri" panose="020F0502020204030204" pitchFamily="34" charset="0"/>
              </a:rPr>
              <a:t>вода;</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извличане </a:t>
            </a:r>
            <a:r>
              <a:rPr lang="ru-RU" dirty="0">
                <a:latin typeface="Calibri" panose="020F0502020204030204" pitchFamily="34" charset="0"/>
                <a:cs typeface="Calibri" panose="020F0502020204030204" pitchFamily="34" charset="0"/>
              </a:rPr>
              <a:t>на ценни вещества</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Във всички останали случаи на ползване на минерални води публична общинска собственост (напр. за басейн, отопление на оранжерии, сгради и други) се издава разрешително по реда на Закона за водите</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В </a:t>
            </a:r>
            <a:r>
              <a:rPr lang="ru-RU" dirty="0">
                <a:latin typeface="Calibri" panose="020F0502020204030204" pitchFamily="34" charset="0"/>
                <a:cs typeface="Calibri" panose="020F0502020204030204" pitchFamily="34" charset="0"/>
              </a:rPr>
              <a:t>предмета на концесията се включват водовземното съоръжение и вътрешният пояс на санитарно-охранителната му зона/защитния пояс на водовземното съоръжение. </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0075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3" name="Rectangle 2"/>
          <p:cNvSpPr/>
          <p:nvPr/>
        </p:nvSpPr>
        <p:spPr>
          <a:xfrm>
            <a:off x="644898" y="1179522"/>
            <a:ext cx="11140701" cy="5355312"/>
          </a:xfrm>
          <a:prstGeom prst="rect">
            <a:avLst/>
          </a:prstGeom>
        </p:spPr>
        <p:txBody>
          <a:bodyPr wrap="square">
            <a:spAutoFit/>
          </a:bodyPr>
          <a:lstStyle/>
          <a:p>
            <a:r>
              <a:rPr lang="ru-RU" b="1" u="sng" dirty="0" smtClean="0">
                <a:solidFill>
                  <a:schemeClr val="accent1"/>
                </a:solidFill>
                <a:latin typeface="Calibri" panose="020F0502020204030204" pitchFamily="34" charset="0"/>
                <a:cs typeface="Calibri" panose="020F0502020204030204" pitchFamily="34" charset="0"/>
              </a:rPr>
              <a:t>При провеждане на процедурата за отдаване на концесия  и оценяване на офертите най-голяма</a:t>
            </a:r>
          </a:p>
          <a:p>
            <a:r>
              <a:rPr lang="ru-RU" b="1" u="sng" dirty="0" smtClean="0">
                <a:solidFill>
                  <a:schemeClr val="accent1"/>
                </a:solidFill>
                <a:latin typeface="Calibri" panose="020F0502020204030204" pitchFamily="34" charset="0"/>
                <a:cs typeface="Calibri" panose="020F0502020204030204" pitchFamily="34" charset="0"/>
              </a:rPr>
              <a:t> относителна тежест имат следните критерии:  </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размер на концесионното плащане;</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срок на концесията;</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размер на предоставената гаранция;</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срока за пълното усвояване на предоставения ресурс. </a:t>
            </a:r>
          </a:p>
          <a:p>
            <a:r>
              <a:rPr lang="ru-RU" dirty="0" smtClean="0">
                <a:latin typeface="Calibri" panose="020F0502020204030204" pitchFamily="34" charset="0"/>
                <a:cs typeface="Calibri" panose="020F0502020204030204" pitchFamily="34" charset="0"/>
              </a:rPr>
              <a:t>В предмета на концесията се включват водовземното съоръжение и вътрешният пояс на санитарно-охранителната му зона/защитния пояс на водовземното съоръжение. </a:t>
            </a:r>
          </a:p>
          <a:p>
            <a:endParaRPr lang="ru-RU" dirty="0" smtClean="0">
              <a:latin typeface="Calibri" panose="020F0502020204030204" pitchFamily="34" charset="0"/>
              <a:cs typeface="Calibri" panose="020F0502020204030204" pitchFamily="34" charset="0"/>
            </a:endParaRPr>
          </a:p>
          <a:p>
            <a:r>
              <a:rPr lang="ru-RU" b="1" u="sng" dirty="0">
                <a:solidFill>
                  <a:schemeClr val="accent1"/>
                </a:solidFill>
                <a:latin typeface="Calibri" panose="020F0502020204030204" pitchFamily="34" charset="0"/>
                <a:cs typeface="Calibri" panose="020F0502020204030204" pitchFamily="34" charset="0"/>
              </a:rPr>
              <a:t>В решението на общинския съвет, за откриване на процедура за предоставяне на концесия за добив на минерална вода, както и в концесионния договор се определят:</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размерът на годишното концесионно плащане, дължимо на база реално ползваното количество минерална вода, но не по-малко от 80 на сто от предоставения ресурс;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механизмът за ежегодно актуализиране на концесионното плащане;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условията и графикът за поетапното усвояване на предоставения ресурс, срокът за което</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 не може да бъде по-дълъг от 5 години от датата на влизане в сила на концесионния договор;</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задълженията на концесионера за изграждане и поддържане със свои средства на инфраструктура и съоръжения за обществено ползване на свободните ресурси минерална вода, невключени в концесионния договор</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03239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Права </a:t>
            </a:r>
            <a:r>
              <a:rPr lang="ru-RU" sz="2000" b="1" u="sng" dirty="0">
                <a:latin typeface="Calibri" panose="020F0502020204030204" pitchFamily="34" charset="0"/>
                <a:cs typeface="Calibri" panose="020F0502020204030204" pitchFamily="34" charset="0"/>
              </a:rPr>
              <a:t>и задължения на общините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90937" y="1348049"/>
            <a:ext cx="9448085" cy="5386090"/>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Вторият вариант е чрез издаване на разрешително за водовземане </a:t>
            </a:r>
            <a:r>
              <a:rPr lang="ru-RU" dirty="0">
                <a:latin typeface="Calibri" panose="020F0502020204030204" pitchFamily="34" charset="0"/>
                <a:cs typeface="Calibri" panose="020F0502020204030204" pitchFamily="34" charset="0"/>
              </a:rPr>
              <a:t>по реда на глава четвърта от Закона за водите и Наредба № 1 от 10.10.2007 г. за проучване, ползване и опазване на подземните води. </a:t>
            </a:r>
            <a:endParaRPr lang="ru-RU" dirty="0" smtClean="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bg-BG" sz="1600" dirty="0">
                <a:latin typeface="Calibri" panose="020F0502020204030204" pitchFamily="34" charset="0"/>
                <a:ea typeface="Calibri" panose="020F0502020204030204" pitchFamily="34" charset="0"/>
                <a:cs typeface="Calibri" panose="020F0502020204030204" pitchFamily="34" charset="0"/>
              </a:rPr>
              <a:t>Максималният срок, за който се издава разрешителното за </a:t>
            </a:r>
            <a:r>
              <a:rPr lang="bg-BG" sz="1600" dirty="0" err="1">
                <a:latin typeface="Calibri" panose="020F0502020204030204" pitchFamily="34" charset="0"/>
                <a:ea typeface="Calibri" panose="020F0502020204030204" pitchFamily="34" charset="0"/>
                <a:cs typeface="Calibri" panose="020F0502020204030204" pitchFamily="34" charset="0"/>
              </a:rPr>
              <a:t>водовземане</a:t>
            </a:r>
            <a:r>
              <a:rPr lang="bg-BG" sz="1600" dirty="0">
                <a:latin typeface="Calibri" panose="020F0502020204030204" pitchFamily="34" charset="0"/>
                <a:ea typeface="Calibri" panose="020F0502020204030204" pitchFamily="34" charset="0"/>
                <a:cs typeface="Calibri" panose="020F0502020204030204" pitchFamily="34" charset="0"/>
              </a:rPr>
              <a:t> от находища на минерални води е до 20 години, по </a:t>
            </a:r>
            <a:r>
              <a:rPr lang="bg-BG" sz="1600" dirty="0" err="1">
                <a:latin typeface="Calibri" panose="020F0502020204030204" pitchFamily="34" charset="0"/>
                <a:ea typeface="Calibri" panose="020F0502020204030204" pitchFamily="34" charset="0"/>
                <a:cs typeface="Calibri" panose="020F0502020204030204" pitchFamily="34" charset="0"/>
              </a:rPr>
              <a:t>арг</a:t>
            </a:r>
            <a:r>
              <a:rPr lang="bg-BG" sz="1600" dirty="0">
                <a:latin typeface="Calibri" panose="020F0502020204030204" pitchFamily="34" charset="0"/>
                <a:ea typeface="Calibri" panose="020F0502020204030204" pitchFamily="34" charset="0"/>
                <a:cs typeface="Calibri" panose="020F0502020204030204" pitchFamily="34" charset="0"/>
              </a:rPr>
              <a:t>. от чл.57, ал.1, т.3 от ЗВ. В общия случай този срок обаче се определя от срока, за който има утвърдени експлоатационни ресурси на конкретното находище, по реда на Наредба №1/2007 </a:t>
            </a:r>
            <a:r>
              <a:rPr lang="bg-BG" sz="1600" dirty="0" smtClean="0">
                <a:latin typeface="Calibri" panose="020F0502020204030204" pitchFamily="34" charset="0"/>
                <a:ea typeface="Calibri" panose="020F0502020204030204" pitchFamily="34" charset="0"/>
                <a:cs typeface="Calibri" panose="020F0502020204030204" pitchFamily="34" charset="0"/>
              </a:rPr>
              <a:t>г.</a:t>
            </a:r>
          </a:p>
          <a:p>
            <a:pPr marL="285750" indent="-285750" algn="just">
              <a:buFont typeface="Wingdings" panose="05000000000000000000" pitchFamily="2" charset="2"/>
              <a:buChar char="Ø"/>
            </a:pPr>
            <a:r>
              <a:rPr lang="bg-BG" sz="1600" dirty="0" smtClean="0">
                <a:latin typeface="Calibri" panose="020F0502020204030204" pitchFamily="34" charset="0"/>
                <a:ea typeface="Calibri" panose="020F0502020204030204" pitchFamily="34" charset="0"/>
                <a:cs typeface="Calibri" panose="020F0502020204030204" pitchFamily="34" charset="0"/>
              </a:rPr>
              <a:t>Разрешително </a:t>
            </a:r>
            <a:r>
              <a:rPr lang="bg-BG" sz="1600" dirty="0">
                <a:latin typeface="Calibri" panose="020F0502020204030204" pitchFamily="34" charset="0"/>
                <a:ea typeface="Calibri" panose="020F0502020204030204" pitchFamily="34" charset="0"/>
                <a:cs typeface="Calibri" panose="020F0502020204030204" pitchFamily="34" charset="0"/>
              </a:rPr>
              <a:t>се издава от кмета на общината след решение на общинския съвет, като част от задължителното съдържание на разрешителното е включването на  задължение за заплащане на такса и индивидуални показатели за определяне на таксата за предоставеното право на използване на водите. </a:t>
            </a:r>
          </a:p>
          <a:p>
            <a:pPr marL="285750" indent="-285750" algn="just">
              <a:buFont typeface="Wingdings" panose="05000000000000000000" pitchFamily="2" charset="2"/>
              <a:buChar char="Ø"/>
            </a:pPr>
            <a:r>
              <a:rPr lang="ru-RU" sz="1600" dirty="0" smtClean="0">
                <a:latin typeface="Calibri" panose="020F0502020204030204" pitchFamily="34" charset="0"/>
                <a:ea typeface="Calibri" panose="020F0502020204030204" pitchFamily="34" charset="0"/>
                <a:cs typeface="Calibri" panose="020F0502020204030204" pitchFamily="34" charset="0"/>
              </a:rPr>
              <a:t>Размерът </a:t>
            </a:r>
            <a:r>
              <a:rPr lang="ru-RU" sz="1600" dirty="0">
                <a:latin typeface="Calibri" panose="020F0502020204030204" pitchFamily="34" charset="0"/>
                <a:ea typeface="Calibri" panose="020F0502020204030204" pitchFamily="34" charset="0"/>
                <a:cs typeface="Calibri" panose="020F0502020204030204" pitchFamily="34" charset="0"/>
              </a:rPr>
              <a:t>на дължимите такси се определя с одобрена от общинския съвет тарифа, която следва да е в съответствие с приетата от Министерски съвет Тарифа за таксите за водовземане, за ползване на воден обект и за замърсяване (Приета с ПМС № 383 от 29.12.2016 г., обн., ДВ, бр. 2 от 6.01.2017 г., в сила от 1.01.2017 г.) за случаите, в които вече е издадено разрешително за аналогичен обект от Басейнова дирекция (МОСВ) и съответният собственик заплаща такса за водовземане в размер, определен с Тарифата на Министерски </a:t>
            </a:r>
            <a:r>
              <a:rPr lang="ru-RU" sz="1600" dirty="0" smtClean="0">
                <a:latin typeface="Calibri" panose="020F0502020204030204" pitchFamily="34" charset="0"/>
                <a:ea typeface="Calibri" panose="020F0502020204030204" pitchFamily="34" charset="0"/>
                <a:cs typeface="Calibri" panose="020F0502020204030204" pitchFamily="34" charset="0"/>
              </a:rPr>
              <a:t>съвет.</a:t>
            </a:r>
          </a:p>
          <a:p>
            <a:pPr marL="285750" indent="-285750" algn="just">
              <a:buFont typeface="Wingdings" panose="05000000000000000000" pitchFamily="2" charset="2"/>
              <a:buChar char="Ø"/>
            </a:pPr>
            <a:r>
              <a:rPr lang="ru-RU" sz="1600" dirty="0" smtClean="0">
                <a:latin typeface="Calibri" panose="020F0502020204030204" pitchFamily="34" charset="0"/>
                <a:ea typeface="Calibri" panose="020F0502020204030204" pitchFamily="34" charset="0"/>
                <a:cs typeface="Calibri" panose="020F0502020204030204" pitchFamily="34" charset="0"/>
              </a:rPr>
              <a:t>С </a:t>
            </a:r>
            <a:r>
              <a:rPr lang="ru-RU" sz="1600" dirty="0">
                <a:latin typeface="Calibri" panose="020F0502020204030204" pitchFamily="34" charset="0"/>
                <a:ea typeface="Calibri" panose="020F0502020204030204" pitchFamily="34" charset="0"/>
                <a:cs typeface="Calibri" panose="020F0502020204030204" pitchFamily="34" charset="0"/>
              </a:rPr>
              <a:t>разглежданите изменения на § 133 от ЗВ, с тарифата одобрена от общинския съвет ще бъдат определени всички такси за водовземане от находището, при спазване на посочените изисквания за определяне на размера на таксите.</a:t>
            </a: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09546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Такси </a:t>
            </a:r>
            <a:r>
              <a:rPr lang="ru-RU" sz="2000" b="1" u="sng" dirty="0">
                <a:latin typeface="Calibri" panose="020F0502020204030204" pitchFamily="34" charset="0"/>
                <a:cs typeface="Calibri" panose="020F0502020204030204" pitchFamily="34" charset="0"/>
              </a:rPr>
              <a:t>за водовземане от минерални води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302893"/>
            <a:ext cx="9424791" cy="3200876"/>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Таксата за водовземане от минерални води се определя съгласно Тарифата по чл.194 от Закона за водите се определя по следната формула</a:t>
            </a:r>
            <a:r>
              <a:rPr lang="ru-RU" dirty="0">
                <a:latin typeface="Calibri" panose="020F0502020204030204" pitchFamily="34" charset="0"/>
                <a:cs typeface="Calibri" panose="020F0502020204030204" pitchFamily="34" charset="0"/>
              </a:rPr>
              <a:t>:</a:t>
            </a:r>
          </a:p>
          <a:p>
            <a:endParaRPr lang="ru-RU" sz="2000" b="1" dirty="0" smtClean="0">
              <a:latin typeface="Calibri" panose="020F0502020204030204" pitchFamily="34" charset="0"/>
              <a:cs typeface="Calibri" panose="020F0502020204030204" pitchFamily="34" charset="0"/>
            </a:endParaRPr>
          </a:p>
          <a:p>
            <a:r>
              <a:rPr lang="ru-RU" sz="2000" b="1" dirty="0" smtClean="0">
                <a:latin typeface="Calibri" panose="020F0502020204030204" pitchFamily="34" charset="0"/>
                <a:cs typeface="Calibri" panose="020F0502020204030204" pitchFamily="34" charset="0"/>
              </a:rPr>
              <a:t>Т </a:t>
            </a:r>
            <a:r>
              <a:rPr lang="ru-RU" sz="2000" b="1" dirty="0">
                <a:latin typeface="Calibri" panose="020F0502020204030204" pitchFamily="34" charset="0"/>
                <a:cs typeface="Calibri" panose="020F0502020204030204" pitchFamily="34" charset="0"/>
              </a:rPr>
              <a:t>= Е х W,</a:t>
            </a:r>
          </a:p>
          <a:p>
            <a:r>
              <a:rPr lang="ru-RU" dirty="0">
                <a:latin typeface="Calibri" panose="020F0502020204030204" pitchFamily="34" charset="0"/>
                <a:cs typeface="Calibri" panose="020F0502020204030204" pitchFamily="34" charset="0"/>
              </a:rPr>
              <a:t>където:</a:t>
            </a:r>
          </a:p>
          <a:p>
            <a:r>
              <a:rPr lang="ru-RU" dirty="0">
                <a:latin typeface="Calibri" panose="020F0502020204030204" pitchFamily="34" charset="0"/>
                <a:cs typeface="Calibri" panose="020F0502020204030204" pitchFamily="34" charset="0"/>
              </a:rPr>
              <a:t>Т е размерът на дължимата годишна такса – в лв.;</a:t>
            </a:r>
          </a:p>
          <a:p>
            <a:r>
              <a:rPr lang="ru-RU" dirty="0">
                <a:latin typeface="Calibri" panose="020F0502020204030204" pitchFamily="34" charset="0"/>
                <a:cs typeface="Calibri" panose="020F0502020204030204" pitchFamily="34" charset="0"/>
              </a:rPr>
              <a:t>Е – единичният размер на таксата в зависимост от целта, за която ще бъде ползвана отнетата вода и температурата на минералната вода – в лв./куб. м</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W – размерът на разрешения годишен воден обем, в куб. </a:t>
            </a:r>
            <a:r>
              <a:rPr lang="ru-RU" dirty="0" smtClean="0">
                <a:latin typeface="Calibri" panose="020F0502020204030204" pitchFamily="34" charset="0"/>
                <a:cs typeface="Calibri" panose="020F0502020204030204" pitchFamily="34" charset="0"/>
              </a:rPr>
              <a:t>М</a:t>
            </a:r>
          </a:p>
          <a:p>
            <a:endParaRPr lang="ru-RU" dirty="0">
              <a:latin typeface="Calibri" panose="020F0502020204030204" pitchFamily="34" charset="0"/>
              <a:cs typeface="Calibri" panose="020F0502020204030204" pitchFamily="34" charset="0"/>
            </a:endParaRP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19395243"/>
              </p:ext>
            </p:extLst>
          </p:nvPr>
        </p:nvGraphicFramePr>
        <p:xfrm>
          <a:off x="756355" y="4125308"/>
          <a:ext cx="6389511" cy="2328266"/>
        </p:xfrm>
        <a:graphic>
          <a:graphicData uri="http://schemas.openxmlformats.org/drawingml/2006/table">
            <a:tbl>
              <a:tblPr firstRow="1" firstCol="1" bandRow="1" bandCol="1"/>
              <a:tblGrid>
                <a:gridCol w="809964">
                  <a:extLst>
                    <a:ext uri="{9D8B030D-6E8A-4147-A177-3AD203B41FA5}">
                      <a16:colId xmlns:a16="http://schemas.microsoft.com/office/drawing/2014/main" val="3096974208"/>
                    </a:ext>
                  </a:extLst>
                </a:gridCol>
                <a:gridCol w="2877758">
                  <a:extLst>
                    <a:ext uri="{9D8B030D-6E8A-4147-A177-3AD203B41FA5}">
                      <a16:colId xmlns:a16="http://schemas.microsoft.com/office/drawing/2014/main" val="3226391083"/>
                    </a:ext>
                  </a:extLst>
                </a:gridCol>
                <a:gridCol w="900808">
                  <a:extLst>
                    <a:ext uri="{9D8B030D-6E8A-4147-A177-3AD203B41FA5}">
                      <a16:colId xmlns:a16="http://schemas.microsoft.com/office/drawing/2014/main" val="1828533783"/>
                    </a:ext>
                  </a:extLst>
                </a:gridCol>
                <a:gridCol w="900808">
                  <a:extLst>
                    <a:ext uri="{9D8B030D-6E8A-4147-A177-3AD203B41FA5}">
                      <a16:colId xmlns:a16="http://schemas.microsoft.com/office/drawing/2014/main" val="3019170565"/>
                    </a:ext>
                  </a:extLst>
                </a:gridCol>
                <a:gridCol w="900173">
                  <a:extLst>
                    <a:ext uri="{9D8B030D-6E8A-4147-A177-3AD203B41FA5}">
                      <a16:colId xmlns:a16="http://schemas.microsoft.com/office/drawing/2014/main" val="1459140124"/>
                    </a:ext>
                  </a:extLst>
                </a:gridCol>
              </a:tblGrid>
              <a:tr h="283140">
                <a:tc rowSpan="2">
                  <a:txBody>
                    <a:bodyPr/>
                    <a:lstStyle/>
                    <a:p>
                      <a:pPr>
                        <a:lnSpc>
                          <a:spcPct val="115000"/>
                        </a:lnSpc>
                        <a:spcAft>
                          <a:spcPts val="600"/>
                        </a:spcAft>
                      </a:pPr>
                      <a:r>
                        <a:rPr lang="bg-BG"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600"/>
                        </a:spcAft>
                      </a:pPr>
                      <a:r>
                        <a:rPr lang="bg-BG" sz="1400" b="1" dirty="0">
                          <a:effectLst/>
                          <a:latin typeface="Times New Roman" panose="02020603050405020304" pitchFamily="18" charset="0"/>
                          <a:ea typeface="Calibri" panose="020F0502020204030204" pitchFamily="34" charset="0"/>
                          <a:cs typeface="Times New Roman" panose="02020603050405020304" pitchFamily="18" charset="0"/>
                        </a:rPr>
                        <a:t>Цел на използване на минералната вода</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600"/>
                        </a:spcAft>
                      </a:pPr>
                      <a:r>
                        <a:rPr lang="bg-BG" sz="1400" b="1" dirty="0">
                          <a:effectLst/>
                          <a:latin typeface="Times New Roman" panose="02020603050405020304" pitchFamily="18" charset="0"/>
                          <a:ea typeface="Calibri" panose="020F0502020204030204" pitchFamily="34" charset="0"/>
                          <a:cs typeface="Times New Roman" panose="02020603050405020304" pitchFamily="18" charset="0"/>
                        </a:rPr>
                        <a:t>Размер на таксата – Е (в лв./куб. м)</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g-BG"/>
                    </a:p>
                  </a:txBody>
                  <a:tcPr/>
                </a:tc>
                <a:tc hMerge="1">
                  <a:txBody>
                    <a:bodyPr/>
                    <a:lstStyle/>
                    <a:p>
                      <a:endParaRPr lang="bg-BG"/>
                    </a:p>
                  </a:txBody>
                  <a:tcPr/>
                </a:tc>
                <a:extLst>
                  <a:ext uri="{0D108BD9-81ED-4DB2-BD59-A6C34878D82A}">
                    <a16:rowId xmlns:a16="http://schemas.microsoft.com/office/drawing/2014/main" val="3538355140"/>
                  </a:ext>
                </a:extLst>
              </a:tr>
              <a:tr h="566280">
                <a:tc vMerge="1">
                  <a:txBody>
                    <a:bodyPr/>
                    <a:lstStyle/>
                    <a:p>
                      <a:endParaRPr lang="bg-BG"/>
                    </a:p>
                  </a:txBody>
                  <a:tcPr/>
                </a:tc>
                <a:tc vMerge="1">
                  <a:txBody>
                    <a:bodyPr/>
                    <a:lstStyle/>
                    <a:p>
                      <a:endParaRPr lang="bg-BG"/>
                    </a:p>
                  </a:txBody>
                  <a:tcPr/>
                </a:tc>
                <a:tc>
                  <a:txBody>
                    <a:bodyPr/>
                    <a:lstStyle/>
                    <a:p>
                      <a:pPr>
                        <a:lnSpc>
                          <a:spcPct val="115000"/>
                        </a:lnSpc>
                        <a:spcAft>
                          <a:spcPts val="600"/>
                        </a:spcAft>
                      </a:pPr>
                      <a:r>
                        <a:rPr lang="bg-BG" sz="1400" b="1" dirty="0">
                          <a:effectLst/>
                          <a:latin typeface="Times New Roman" panose="02020603050405020304" pitchFamily="18" charset="0"/>
                          <a:ea typeface="Calibri" panose="020F0502020204030204" pitchFamily="34" charset="0"/>
                          <a:cs typeface="Times New Roman" panose="02020603050405020304" pitchFamily="18" charset="0"/>
                        </a:rPr>
                        <a:t>t&lt;30 °С</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bg-BG" sz="1400" b="1">
                          <a:effectLst/>
                          <a:latin typeface="Times New Roman" panose="02020603050405020304" pitchFamily="18" charset="0"/>
                          <a:ea typeface="Calibri" panose="020F0502020204030204" pitchFamily="34" charset="0"/>
                          <a:cs typeface="Times New Roman" panose="02020603050405020304" pitchFamily="18" charset="0"/>
                        </a:rPr>
                        <a:t>30°С&lt;t&lt;50°С</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bg-BG" sz="1400" b="1">
                          <a:effectLst/>
                          <a:latin typeface="Times New Roman" panose="02020603050405020304" pitchFamily="18" charset="0"/>
                          <a:ea typeface="Calibri" panose="020F0502020204030204" pitchFamily="34" charset="0"/>
                          <a:cs typeface="Times New Roman" panose="02020603050405020304" pitchFamily="18" charset="0"/>
                        </a:rPr>
                        <a:t>t&gt;50°С</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9696780"/>
                  </a:ext>
                </a:extLst>
              </a:tr>
              <a:tr h="283140">
                <a:tc>
                  <a:txBody>
                    <a:bodyPr/>
                    <a:lstStyle/>
                    <a:p>
                      <a:pPr>
                        <a:lnSpc>
                          <a:spcPct val="115000"/>
                        </a:lnSpc>
                        <a:spcAft>
                          <a:spcPts val="600"/>
                        </a:spcAft>
                      </a:pPr>
                      <a:r>
                        <a:rPr lang="bg-BG" sz="1000">
                          <a:effectLst/>
                          <a:latin typeface="Times New Roman" panose="02020603050405020304" pitchFamily="18" charset="0"/>
                          <a:ea typeface="Calibri" panose="020F0502020204030204" pitchFamily="34" charset="0"/>
                          <a:cs typeface="Times New Roman" panose="02020603050405020304" pitchFamily="18" charset="0"/>
                        </a:rPr>
                        <a:t>1.</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Питейно-битово водоснабдяване</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0,031</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0,030</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0,029</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457903"/>
                  </a:ext>
                </a:extLst>
              </a:tr>
              <a:tr h="566280">
                <a:tc>
                  <a:txBody>
                    <a:bodyPr/>
                    <a:lstStyle/>
                    <a:p>
                      <a:pPr>
                        <a:lnSpc>
                          <a:spcPct val="115000"/>
                        </a:lnSpc>
                        <a:spcAft>
                          <a:spcPts val="600"/>
                        </a:spcAft>
                      </a:pPr>
                      <a:r>
                        <a:rPr lang="bg-BG" sz="10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Лечебни   цели   в   специализирани   болници   за лечение и рехабилитация</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0,04</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0,045</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0,05</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3153771"/>
                  </a:ext>
                </a:extLst>
              </a:tr>
              <a:tr h="283140">
                <a:tc>
                  <a:txBody>
                    <a:bodyPr/>
                    <a:lstStyle/>
                    <a:p>
                      <a:pPr>
                        <a:lnSpc>
                          <a:spcPct val="115000"/>
                        </a:lnSpc>
                        <a:spcAft>
                          <a:spcPts val="600"/>
                        </a:spcAft>
                      </a:pPr>
                      <a:r>
                        <a:rPr lang="bg-BG" sz="1000">
                          <a:effectLst/>
                          <a:latin typeface="Times New Roman" panose="02020603050405020304" pitchFamily="18" charset="0"/>
                          <a:ea typeface="Calibri" panose="020F0502020204030204" pitchFamily="34" charset="0"/>
                          <a:cs typeface="Times New Roman" panose="02020603050405020304" pitchFamily="18" charset="0"/>
                        </a:rPr>
                        <a:t>3.</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Всички други цели</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0,15</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a:effectLst/>
                          <a:latin typeface="Times New Roman" panose="02020603050405020304" pitchFamily="18" charset="0"/>
                          <a:ea typeface="Calibri" panose="020F0502020204030204" pitchFamily="34" charset="0"/>
                          <a:cs typeface="Times New Roman" panose="02020603050405020304" pitchFamily="18" charset="0"/>
                        </a:rPr>
                        <a:t>0,35</a:t>
                      </a:r>
                      <a:endParaRPr lang="bg-B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algn="r">
                        <a:lnSpc>
                          <a:spcPct val="115000"/>
                        </a:lnSpc>
                        <a:spcAft>
                          <a:spcPts val="600"/>
                        </a:spcAft>
                      </a:pPr>
                      <a:r>
                        <a:rPr lang="bg-BG" sz="1400" dirty="0">
                          <a:effectLst/>
                          <a:latin typeface="Times New Roman" panose="02020603050405020304" pitchFamily="18" charset="0"/>
                          <a:ea typeface="Calibri" panose="020F0502020204030204" pitchFamily="34" charset="0"/>
                          <a:cs typeface="Times New Roman" panose="02020603050405020304" pitchFamily="18" charset="0"/>
                        </a:rPr>
                        <a:t>0,50</a:t>
                      </a:r>
                      <a:endParaRPr lang="bg-B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38466"/>
                  </a:ext>
                </a:extLst>
              </a:tr>
            </a:tbl>
          </a:graphicData>
        </a:graphic>
      </p:graphicFrame>
    </p:spTree>
    <p:extLst>
      <p:ext uri="{BB962C8B-B14F-4D97-AF65-F5344CB8AC3E}">
        <p14:creationId xmlns:p14="http://schemas.microsoft.com/office/powerpoint/2010/main" val="32603066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Такси </a:t>
            </a:r>
            <a:r>
              <a:rPr lang="ru-RU" sz="2000" b="1" u="sng" dirty="0">
                <a:latin typeface="Calibri" panose="020F0502020204030204" pitchFamily="34" charset="0"/>
                <a:cs typeface="Calibri" panose="020F0502020204030204" pitchFamily="34" charset="0"/>
              </a:rPr>
              <a:t>за водовземане от минерални води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302893"/>
            <a:ext cx="9424791" cy="4062651"/>
          </a:xfrm>
          <a:prstGeom prst="rect">
            <a:avLst/>
          </a:prstGeom>
        </p:spPr>
        <p:txBody>
          <a:bodyPr wrap="square">
            <a:spAutoFit/>
          </a:bodyPr>
          <a:lstStyle/>
          <a:p>
            <a:pPr marL="285750" indent="-285750">
              <a:buFont typeface="Wingdings" panose="05000000000000000000" pitchFamily="2" charset="2"/>
              <a:buChar char="Ø"/>
            </a:pPr>
            <a:r>
              <a:rPr lang="ru-RU" sz="2000" dirty="0">
                <a:latin typeface="Calibri" panose="020F0502020204030204" pitchFamily="34" charset="0"/>
                <a:cs typeface="Calibri" panose="020F0502020204030204" pitchFamily="34" charset="0"/>
              </a:rPr>
              <a:t>Във всички останали случаи общинският съвет има правомощия да определя размер на таксата за водовземане на минерална вода според политиката на съответната община, в т.ч. и безвъзмездно предоставяне на правото на водовземане на минерална вода. За издаването на разрешителни за водовземане от  минерални води нормативната уредба изисква заплащането на еднократна административна такса</a:t>
            </a:r>
            <a:r>
              <a:rPr lang="ru-RU" sz="2000" dirty="0" smtClean="0">
                <a:latin typeface="Calibri" panose="020F0502020204030204" pitchFamily="34" charset="0"/>
                <a:cs typeface="Calibri" panose="020F0502020204030204" pitchFamily="34" charset="0"/>
              </a:rPr>
              <a:t>.</a:t>
            </a:r>
          </a:p>
          <a:p>
            <a:endParaRPr lang="ru-RU"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2000" dirty="0">
                <a:latin typeface="Calibri" panose="020F0502020204030204" pitchFamily="34" charset="0"/>
                <a:cs typeface="Calibri" panose="020F0502020204030204" pitchFamily="34" charset="0"/>
              </a:rPr>
              <a:t>Законът за местните данъци и такси предвижда за услуги, за които не е предвидена такса, общинските съвети да определят цена на съответната услуга. Тъй като за услугите за водопренос на минерална вода не е предвидено заплащане на такса, общинските съвети следва да определят цена за съответните услуги</a:t>
            </a: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7704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a:bodyPr>
          <a:lstStyle/>
          <a:p>
            <a:pPr algn="l"/>
            <a:r>
              <a:rPr lang="ru-RU" sz="2300" u="sng" dirty="0" smtClean="0">
                <a:solidFill>
                  <a:schemeClr val="accent1"/>
                </a:solidFill>
                <a:latin typeface="Calibri" panose="020F0502020204030204" pitchFamily="34" charset="0"/>
                <a:cs typeface="Calibri" panose="020F0502020204030204" pitchFamily="34" charset="0"/>
              </a:rPr>
              <a:t>На </a:t>
            </a:r>
            <a:r>
              <a:rPr lang="ru-RU" sz="2300" u="sng" dirty="0">
                <a:solidFill>
                  <a:schemeClr val="accent1"/>
                </a:solidFill>
                <a:latin typeface="Calibri" panose="020F0502020204030204" pitchFamily="34" charset="0"/>
                <a:cs typeface="Calibri" panose="020F0502020204030204" pitchFamily="34" charset="0"/>
              </a:rPr>
              <a:t>централно ниво с функции са натоварени: </a:t>
            </a:r>
          </a:p>
          <a:p>
            <a:pPr marL="285750" lvl="0" indent="-28575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МЗХ -  осъществява държавната политика относно хидромелиоративни системи и съоръжения и за предпазване от вредното въздействие от тези обекти</a:t>
            </a:r>
          </a:p>
          <a:p>
            <a:pPr marL="285750" lvl="0" indent="-28575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МЗ – осъществява държавната политика по отношение на качеството на питейните води и водите за къпане и балнеологичните оценки на минералните води</a:t>
            </a:r>
          </a:p>
          <a:p>
            <a:pPr marL="285750" lvl="0" indent="-28575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КЕВР – държавен независим регулатор по отношение на  цените и качеството на предоставяните ВиК услуги</a:t>
            </a:r>
          </a:p>
          <a:p>
            <a:pPr marL="285750" lvl="0" indent="-28575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ИАОС – осъществява мониторинг на количественото и качествено състояние на повърхностните и подземни природни води</a:t>
            </a:r>
          </a:p>
          <a:p>
            <a:pPr marL="285750" lvl="0" indent="-28575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ДАМТН осъществява надзор на язовирните стени и съоръженията към тях</a:t>
            </a:r>
          </a:p>
          <a:p>
            <a:pPr algn="l"/>
            <a:endParaRPr lang="ru-RU"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726466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Такси </a:t>
            </a:r>
            <a:r>
              <a:rPr lang="ru-RU" sz="2000" b="1" u="sng" dirty="0">
                <a:latin typeface="Calibri" panose="020F0502020204030204" pitchFamily="34" charset="0"/>
                <a:cs typeface="Calibri" panose="020F0502020204030204" pitchFamily="34" charset="0"/>
              </a:rPr>
              <a:t>за водовземане от минерални води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302893"/>
            <a:ext cx="9424791" cy="6217087"/>
          </a:xfrm>
          <a:prstGeom prst="rect">
            <a:avLst/>
          </a:prstGeom>
        </p:spPr>
        <p:txBody>
          <a:bodyPr wrap="square">
            <a:spAutoFit/>
          </a:bodyPr>
          <a:lstStyle/>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Министърът на околната среда и водите издава заповеди за утвърждаване на експлоатационните ресурси на находищата, техническия-възможния дебит на водовземните съоръжения, както и начина на експлоатация (напр. помпи с допустима смукателна височина, изисквания на мониторинг на дебита и пониженията на всяко едно от водовземните съоръжения, изисквания за преоценка на ресурсите и техническите възможни дебити</a:t>
            </a:r>
            <a:r>
              <a:rPr lang="ru-RU" sz="1600" dirty="0" smtClean="0">
                <a:latin typeface="Calibri" panose="020F0502020204030204" pitchFamily="34" charset="0"/>
                <a:cs typeface="Calibri" panose="020F0502020204030204" pitchFamily="34" charset="0"/>
              </a:rPr>
              <a:t>.</a:t>
            </a:r>
          </a:p>
          <a:p>
            <a:endParaRPr lang="ru-RU" sz="16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Експлоатационните ресурси на находищата на минерални води се оценяват въз основа на проведени хидрогеоложки проучвания, възложени от: </a:t>
            </a:r>
            <a:endParaRPr lang="ru-RU" sz="1600" dirty="0" smtClean="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директора на басейнова дирекция - за находищата на минерални води, изключителна държавна собственост, по Приложение №2 към чл. 14, т. 2 от Закона за водите; </a:t>
            </a:r>
          </a:p>
          <a:p>
            <a:r>
              <a:rPr lang="ru-RU" sz="1600" dirty="0">
                <a:latin typeface="Calibri" panose="020F0502020204030204" pitchFamily="34" charset="0"/>
                <a:cs typeface="Calibri" panose="020F0502020204030204" pitchFamily="34" charset="0"/>
              </a:rPr>
              <a:t>•	кмета на съответната община - за находищата на минерални води, публична общинска собственост, и за находищата на минерална вода, изключителна държавна собственост, предоставени за управление и ползване на съответната община; </a:t>
            </a:r>
          </a:p>
          <a:p>
            <a:r>
              <a:rPr lang="ru-RU" sz="1600" dirty="0">
                <a:latin typeface="Calibri" panose="020F0502020204030204" pitchFamily="34" charset="0"/>
                <a:cs typeface="Calibri" panose="020F0502020204030204" pitchFamily="34" charset="0"/>
              </a:rPr>
              <a:t>•	за сметка на лицата, кандидати за предоставяне на право на водовземане от минерална вода по реда на Закона за водите или концесия за добив на минерална вода по реда на Закона за концесиите</a:t>
            </a:r>
            <a:r>
              <a:rPr lang="ru-RU" sz="1600" dirty="0" smtClean="0">
                <a:latin typeface="Calibri" panose="020F0502020204030204" pitchFamily="34" charset="0"/>
                <a:cs typeface="Calibri" panose="020F0502020204030204" pitchFamily="34" charset="0"/>
              </a:rPr>
              <a:t>.</a:t>
            </a:r>
          </a:p>
          <a:p>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Експлоатационните ресурси на находищата на минерални води се утвърждават със заповед на министъра на околната среда и водите със срок до 12 години, до годината на извършване на характеризирането на районите за басейново управление в следващите 2 цикъла на разработване на Плановете за управление на речните </a:t>
            </a:r>
            <a:r>
              <a:rPr lang="ru-RU" sz="1600" dirty="0" smtClean="0">
                <a:latin typeface="Calibri" panose="020F0502020204030204" pitchFamily="34" charset="0"/>
                <a:cs typeface="Calibri" panose="020F0502020204030204" pitchFamily="34" charset="0"/>
              </a:rPr>
              <a:t>басейни</a:t>
            </a:r>
          </a:p>
          <a:p>
            <a:pPr marL="285750" indent="-285750">
              <a:buFont typeface="Wingdings" panose="05000000000000000000" pitchFamily="2" charset="2"/>
              <a:buChar char="Ø"/>
            </a:pPr>
            <a:r>
              <a:rPr lang="ru-RU" b="1" dirty="0">
                <a:solidFill>
                  <a:schemeClr val="accent1"/>
                </a:solidFill>
                <a:latin typeface="Calibri" panose="020F0502020204030204" pitchFamily="34" charset="0"/>
                <a:cs typeface="Calibri" panose="020F0502020204030204" pitchFamily="34" charset="0"/>
              </a:rPr>
              <a:t>Разрешава се водовземане само в рамките на технически възможните дебити на съоръженията</a:t>
            </a:r>
          </a:p>
          <a:p>
            <a:endParaRPr lang="ru-RU" sz="2000" dirty="0">
              <a:latin typeface="Calibri" panose="020F0502020204030204" pitchFamily="34" charset="0"/>
              <a:cs typeface="Calibri" panose="020F0502020204030204" pitchFamily="34" charset="0"/>
            </a:endParaRP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6389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605" y="106569"/>
            <a:ext cx="9007818" cy="44658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Общински </a:t>
            </a:r>
            <a:r>
              <a:rPr lang="ru-RU" sz="2400" b="1" dirty="0">
                <a:latin typeface="Calibri" panose="020F0502020204030204" pitchFamily="34" charset="0"/>
                <a:cs typeface="Calibri" panose="020F0502020204030204" pitchFamily="34" charset="0"/>
              </a:rPr>
              <a:t>правомощия при управлението на минералните води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Публичност и отчетност </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302893"/>
            <a:ext cx="9424791" cy="4278094"/>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По отношение на минералните води се водят следните </a:t>
            </a:r>
            <a:r>
              <a:rPr lang="ru-RU" b="1" u="sng" dirty="0" smtClean="0">
                <a:solidFill>
                  <a:schemeClr val="accent1"/>
                </a:solidFill>
                <a:latin typeface="Calibri" panose="020F0502020204030204" pitchFamily="34" charset="0"/>
                <a:cs typeface="Calibri" panose="020F0502020204030204" pitchFamily="34" charset="0"/>
              </a:rPr>
              <a:t>регистри</a:t>
            </a:r>
          </a:p>
          <a:p>
            <a:endParaRPr lang="ru-RU" b="1" u="sng" dirty="0">
              <a:solidFill>
                <a:schemeClr val="accent1"/>
              </a:solidFill>
              <a:latin typeface="Calibri" panose="020F0502020204030204" pitchFamily="34" charset="0"/>
              <a:cs typeface="Calibri" panose="020F0502020204030204" pitchFamily="34" charset="0"/>
            </a:endParaRPr>
          </a:p>
          <a:p>
            <a:r>
              <a:rPr lang="ru-RU" sz="1600" dirty="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Регистър на ресурсите на минералните води - изключителна държавна собственост по находища и водовземни съоръжения</a:t>
            </a:r>
          </a:p>
          <a:p>
            <a:r>
              <a:rPr lang="ru-RU" dirty="0">
                <a:latin typeface="Calibri" panose="020F0502020204030204" pitchFamily="34" charset="0"/>
                <a:cs typeface="Calibri" panose="020F0502020204030204" pitchFamily="34" charset="0"/>
              </a:rPr>
              <a:t>•	Регистър на ресурсите на минералните води - публична общинска собственост по находища и водовземни съоръжения</a:t>
            </a:r>
          </a:p>
          <a:p>
            <a:r>
              <a:rPr lang="ru-RU" dirty="0">
                <a:latin typeface="Calibri" panose="020F0502020204030204" pitchFamily="34" charset="0"/>
                <a:cs typeface="Calibri" panose="020F0502020204030204" pitchFamily="34" charset="0"/>
              </a:rPr>
              <a:t>•	Регистър на съоръженията за минерална вода от находища - изключителна държавна собственост на територията на всеки район за басейново управление на водите. </a:t>
            </a:r>
          </a:p>
          <a:p>
            <a:r>
              <a:rPr lang="ru-RU" dirty="0">
                <a:latin typeface="Calibri" panose="020F0502020204030204" pitchFamily="34" charset="0"/>
                <a:cs typeface="Calibri" panose="020F0502020204030204" pitchFamily="34" charset="0"/>
              </a:rPr>
              <a:t>•	Регистър на заповедите за </a:t>
            </a:r>
            <a:r>
              <a:rPr lang="ru-RU" dirty="0" smtClean="0">
                <a:latin typeface="Calibri" panose="020F0502020204030204" pitchFamily="34" charset="0"/>
                <a:cs typeface="Calibri" panose="020F0502020204030204" pitchFamily="34" charset="0"/>
              </a:rPr>
              <a:t>СОЗ</a:t>
            </a:r>
          </a:p>
          <a:p>
            <a:r>
              <a:rPr lang="ru-RU" dirty="0" smtClean="0">
                <a:latin typeface="Calibri" panose="020F0502020204030204" pitchFamily="34" charset="0"/>
                <a:cs typeface="Calibri" panose="020F0502020204030204" pitchFamily="34" charset="0"/>
              </a:rPr>
              <a:t>•</a:t>
            </a:r>
            <a:r>
              <a:rPr lang="ru-RU" dirty="0">
                <a:latin typeface="Calibri" panose="020F0502020204030204" pitchFamily="34" charset="0"/>
                <a:cs typeface="Calibri" panose="020F0502020204030204" pitchFamily="34" charset="0"/>
              </a:rPr>
              <a:t>	Регистър на разрешителни за водовземане на минерални води, издавани от директорите на Басейнови дирекции</a:t>
            </a:r>
          </a:p>
          <a:p>
            <a:r>
              <a:rPr lang="ru-RU" dirty="0">
                <a:latin typeface="Calibri" panose="020F0502020204030204" pitchFamily="34" charset="0"/>
                <a:cs typeface="Calibri" panose="020F0502020204030204" pitchFamily="34" charset="0"/>
              </a:rPr>
              <a:t>•	Регистри на разрешителни за водовземане на минерални води, издавани от общините</a:t>
            </a:r>
          </a:p>
          <a:p>
            <a:endParaRPr lang="ru-RU" sz="2000" dirty="0">
              <a:latin typeface="Calibri" panose="020F0502020204030204" pitchFamily="34" charset="0"/>
              <a:cs typeface="Calibri" panose="020F0502020204030204" pitchFamily="34" charset="0"/>
            </a:endParaRP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75255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066" y="106396"/>
            <a:ext cx="10024533"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707886"/>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Води и водни обекти, за които общините имат права и задължения да издават разрешителни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569111"/>
            <a:ext cx="9887634" cy="4370427"/>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Целта на разрешителните режими за ползване на водите и на водните обекти е да се регулира тяхното ползване като стратегически национален природен ресурс, да се опазят природните водни местообитания, флора и фауна. Разрешителните режими по ЗВ са основен инструмент, чрез който да се предотврати влошаването на количественото и качественото състояние на повърхностните и подземните води, които са в добро състояние и да се подобрява състоянието там, където те са в лошо </a:t>
            </a:r>
            <a:r>
              <a:rPr lang="ru-RU" sz="2000" dirty="0" smtClean="0">
                <a:latin typeface="Calibri" panose="020F0502020204030204" pitchFamily="34" charset="0"/>
                <a:cs typeface="Calibri" panose="020F0502020204030204" pitchFamily="34" charset="0"/>
              </a:rPr>
              <a:t>състояние.</a:t>
            </a:r>
          </a:p>
          <a:p>
            <a:endParaRPr lang="ru-RU" sz="2000" dirty="0" smtClean="0">
              <a:latin typeface="Calibri" panose="020F0502020204030204" pitchFamily="34" charset="0"/>
              <a:cs typeface="Calibri" panose="020F0502020204030204" pitchFamily="34" charset="0"/>
            </a:endParaRPr>
          </a:p>
          <a:p>
            <a:r>
              <a:rPr lang="ru-RU" sz="2000" b="1" u="sng" dirty="0">
                <a:solidFill>
                  <a:schemeClr val="accent1"/>
                </a:solidFill>
                <a:latin typeface="Calibri" panose="020F0502020204030204" pitchFamily="34" charset="0"/>
                <a:cs typeface="Calibri" panose="020F0502020204030204" pitchFamily="34" charset="0"/>
              </a:rPr>
              <a:t>Нормативно основание за издаване на разрешителните е ЗВ – „Разрешителен режим“. </a:t>
            </a:r>
            <a:endParaRPr lang="ru-RU" sz="2000" b="1" u="sng" dirty="0" smtClean="0">
              <a:solidFill>
                <a:schemeClr val="accent1"/>
              </a:solidFill>
              <a:latin typeface="Calibri" panose="020F0502020204030204" pitchFamily="34" charset="0"/>
              <a:cs typeface="Calibri" panose="020F0502020204030204" pitchFamily="34" charset="0"/>
            </a:endParaRPr>
          </a:p>
          <a:p>
            <a:endParaRPr lang="ru-RU" sz="2000" dirty="0" smtClean="0">
              <a:latin typeface="Calibri" panose="020F0502020204030204" pitchFamily="34" charset="0"/>
              <a:cs typeface="Calibri" panose="020F0502020204030204" pitchFamily="34" charset="0"/>
            </a:endParaRPr>
          </a:p>
          <a:p>
            <a:r>
              <a:rPr lang="ru-RU" sz="2000" dirty="0" smtClean="0">
                <a:latin typeface="Calibri" panose="020F0502020204030204" pitchFamily="34" charset="0"/>
                <a:cs typeface="Calibri" panose="020F0502020204030204" pitchFamily="34" charset="0"/>
              </a:rPr>
              <a:t>Разрешителните </a:t>
            </a:r>
            <a:r>
              <a:rPr lang="ru-RU" sz="2000" dirty="0">
                <a:latin typeface="Calibri" panose="020F0502020204030204" pitchFamily="34" charset="0"/>
                <a:cs typeface="Calibri" panose="020F0502020204030204" pitchFamily="34" charset="0"/>
              </a:rPr>
              <a:t>са разграничени в две групи:</a:t>
            </a:r>
          </a:p>
          <a:p>
            <a:r>
              <a:rPr lang="ru-RU" sz="2000" dirty="0" smtClean="0">
                <a:latin typeface="Calibri" panose="020F0502020204030204" pitchFamily="34" charset="0"/>
                <a:cs typeface="Calibri" panose="020F0502020204030204" pitchFamily="34" charset="0"/>
              </a:rPr>
              <a:t>•Разрешителни </a:t>
            </a:r>
            <a:r>
              <a:rPr lang="ru-RU" sz="2000" dirty="0">
                <a:latin typeface="Calibri" panose="020F0502020204030204" pitchFamily="34" charset="0"/>
                <a:cs typeface="Calibri" panose="020F0502020204030204" pitchFamily="34" charset="0"/>
              </a:rPr>
              <a:t>за водовземане и</a:t>
            </a:r>
          </a:p>
          <a:p>
            <a:r>
              <a:rPr lang="ru-RU" sz="2000" dirty="0" smtClean="0">
                <a:latin typeface="Calibri" panose="020F0502020204030204" pitchFamily="34" charset="0"/>
                <a:cs typeface="Calibri" panose="020F0502020204030204" pitchFamily="34" charset="0"/>
              </a:rPr>
              <a:t>•Разрешителни </a:t>
            </a:r>
            <a:r>
              <a:rPr lang="ru-RU" sz="2000" dirty="0">
                <a:latin typeface="Calibri" panose="020F0502020204030204" pitchFamily="34" charset="0"/>
                <a:cs typeface="Calibri" panose="020F0502020204030204" pitchFamily="34" charset="0"/>
              </a:rPr>
              <a:t>за ползване на воден обект.</a:t>
            </a:r>
          </a:p>
          <a:p>
            <a:endParaRPr lang="ru-RU" sz="2000" dirty="0">
              <a:latin typeface="Calibri" panose="020F0502020204030204" pitchFamily="34" charset="0"/>
              <a:cs typeface="Calibri" panose="020F0502020204030204" pitchFamily="34" charset="0"/>
            </a:endParaRPr>
          </a:p>
          <a:p>
            <a:pPr algn="just"/>
            <a:endParaRPr lang="bg-BG"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5175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707886"/>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Води и водни обекти, за които общините имат права и задължения да издават разрешителни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80198" y="1390700"/>
            <a:ext cx="10349046" cy="5355312"/>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Съгласно чл. 52. ал.1 от ЗВ, разрешителни се издават: </a:t>
            </a:r>
          </a:p>
          <a:p>
            <a:pPr marL="285750" indent="-285750">
              <a:buFont typeface="Wingdings" panose="05000000000000000000" pitchFamily="2" charset="2"/>
              <a:buChar char="Ø"/>
            </a:pPr>
            <a:r>
              <a:rPr lang="ru-RU" b="1" dirty="0" smtClean="0">
                <a:latin typeface="Calibri" panose="020F0502020204030204" pitchFamily="34" charset="0"/>
                <a:cs typeface="Calibri" panose="020F0502020204030204" pitchFamily="34" charset="0"/>
              </a:rPr>
              <a:t>от </a:t>
            </a:r>
            <a:r>
              <a:rPr lang="ru-RU" b="1" dirty="0">
                <a:latin typeface="Calibri" panose="020F0502020204030204" pitchFamily="34" charset="0"/>
                <a:cs typeface="Calibri" panose="020F0502020204030204" pitchFamily="34" charset="0"/>
              </a:rPr>
              <a:t>министъра на околната среда и водите или оправомощено от него длъжностно лице за</a:t>
            </a:r>
            <a:r>
              <a:rPr lang="ru-RU" dirty="0">
                <a:latin typeface="Calibri" panose="020F0502020204030204" pitchFamily="34" charset="0"/>
                <a:cs typeface="Calibri" panose="020F0502020204030204" pitchFamily="34" charset="0"/>
              </a:rPr>
              <a:t>: </a:t>
            </a:r>
          </a:p>
          <a:p>
            <a:r>
              <a:rPr lang="ru-RU" dirty="0" smtClean="0">
                <a:latin typeface="Calibri" panose="020F0502020204030204" pitchFamily="34" charset="0"/>
                <a:cs typeface="Calibri" panose="020F0502020204030204" pitchFamily="34" charset="0"/>
              </a:rPr>
              <a:t>•водовземане </a:t>
            </a:r>
            <a:r>
              <a:rPr lang="ru-RU" dirty="0">
                <a:latin typeface="Calibri" panose="020F0502020204030204" pitchFamily="34" charset="0"/>
                <a:cs typeface="Calibri" panose="020F0502020204030204" pitchFamily="34" charset="0"/>
              </a:rPr>
              <a:t>от язовирите по приложение № 1;</a:t>
            </a:r>
          </a:p>
          <a:p>
            <a:r>
              <a:rPr lang="ru-RU" dirty="0" smtClean="0">
                <a:latin typeface="Calibri" panose="020F0502020204030204" pitchFamily="34" charset="0"/>
                <a:cs typeface="Calibri" panose="020F0502020204030204" pitchFamily="34" charset="0"/>
              </a:rPr>
              <a:t>•прехвърляне </a:t>
            </a:r>
            <a:r>
              <a:rPr lang="ru-RU" dirty="0">
                <a:latin typeface="Calibri" panose="020F0502020204030204" pitchFamily="34" charset="0"/>
                <a:cs typeface="Calibri" panose="020F0502020204030204" pitchFamily="34" charset="0"/>
              </a:rPr>
              <a:t>на води между различни райони за басейново управление;</a:t>
            </a:r>
          </a:p>
          <a:p>
            <a:r>
              <a:rPr lang="ru-RU" dirty="0" smtClean="0">
                <a:latin typeface="Calibri" panose="020F0502020204030204" pitchFamily="34" charset="0"/>
                <a:cs typeface="Calibri" panose="020F0502020204030204" pitchFamily="34" charset="0"/>
              </a:rPr>
              <a:t>•ползване </a:t>
            </a:r>
            <a:r>
              <a:rPr lang="ru-RU" dirty="0">
                <a:latin typeface="Calibri" panose="020F0502020204030204" pitchFamily="34" charset="0"/>
                <a:cs typeface="Calibri" panose="020F0502020204030204" pitchFamily="34" charset="0"/>
              </a:rPr>
              <a:t>на воден обект:</a:t>
            </a:r>
          </a:p>
          <a:p>
            <a:r>
              <a:rPr lang="ru-RU" dirty="0" smtClean="0">
                <a:latin typeface="Calibri" panose="020F0502020204030204" pitchFamily="34" charset="0"/>
                <a:cs typeface="Calibri" panose="020F0502020204030204" pitchFamily="34" charset="0"/>
              </a:rPr>
              <a:t>•язовирите </a:t>
            </a:r>
            <a:r>
              <a:rPr lang="ru-RU" dirty="0">
                <a:latin typeface="Calibri" panose="020F0502020204030204" pitchFamily="34" charset="0"/>
                <a:cs typeface="Calibri" panose="020F0502020204030204" pitchFamily="34" charset="0"/>
              </a:rPr>
              <a:t>по приложение № 1, включително за заустване на отпадъчни води;</a:t>
            </a:r>
          </a:p>
          <a:p>
            <a:r>
              <a:rPr lang="ru-RU" dirty="0" smtClean="0">
                <a:latin typeface="Calibri" panose="020F0502020204030204" pitchFamily="34" charset="0"/>
                <a:cs typeface="Calibri" panose="020F0502020204030204" pitchFamily="34" charset="0"/>
              </a:rPr>
              <a:t>•отвеждане </a:t>
            </a:r>
            <a:r>
              <a:rPr lang="ru-RU" dirty="0">
                <a:latin typeface="Calibri" panose="020F0502020204030204" pitchFamily="34" charset="0"/>
                <a:cs typeface="Calibri" panose="020F0502020204030204" pitchFamily="34" charset="0"/>
              </a:rPr>
              <a:t>на замърсители в подземни води в случаите по чл. 118а, ал. 2</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•инжектиране </a:t>
            </a:r>
            <a:r>
              <a:rPr lang="ru-RU" dirty="0">
                <a:latin typeface="Calibri" panose="020F0502020204030204" pitchFamily="34" charset="0"/>
                <a:cs typeface="Calibri" panose="020F0502020204030204" pitchFamily="34" charset="0"/>
              </a:rPr>
              <a:t>на въглероден двуокис, природен газ или втечнен нефтен газ в подземни водни обекти;</a:t>
            </a:r>
          </a:p>
          <a:p>
            <a:r>
              <a:rPr lang="ru-RU" dirty="0" smtClean="0">
                <a:latin typeface="Calibri" panose="020F0502020204030204" pitchFamily="34" charset="0"/>
                <a:cs typeface="Calibri" panose="020F0502020204030204" pitchFamily="34" charset="0"/>
              </a:rPr>
              <a:t>•целите </a:t>
            </a:r>
            <a:r>
              <a:rPr lang="ru-RU" dirty="0">
                <a:latin typeface="Calibri" panose="020F0502020204030204" pitchFamily="34" charset="0"/>
                <a:cs typeface="Calibri" panose="020F0502020204030204" pitchFamily="34" charset="0"/>
              </a:rPr>
              <a:t>на отбраната и националната сигурност;</a:t>
            </a:r>
          </a:p>
          <a:p>
            <a:pPr marL="285750" indent="-285750">
              <a:buFont typeface="Wingdings" panose="05000000000000000000" pitchFamily="2" charset="2"/>
              <a:buChar char="Ø"/>
            </a:pPr>
            <a:r>
              <a:rPr lang="ru-RU" b="1" dirty="0" smtClean="0">
                <a:latin typeface="Calibri" panose="020F0502020204030204" pitchFamily="34" charset="0"/>
                <a:cs typeface="Calibri" panose="020F0502020204030204" pitchFamily="34" charset="0"/>
              </a:rPr>
              <a:t>от </a:t>
            </a:r>
            <a:r>
              <a:rPr lang="ru-RU" b="1" dirty="0">
                <a:latin typeface="Calibri" panose="020F0502020204030204" pitchFamily="34" charset="0"/>
                <a:cs typeface="Calibri" panose="020F0502020204030204" pitchFamily="34" charset="0"/>
              </a:rPr>
              <a:t>изпълнителния директор на Агенцията за проучване и поддържане на река Дунав за:</a:t>
            </a:r>
          </a:p>
          <a:p>
            <a:r>
              <a:rPr lang="ru-RU" dirty="0" smtClean="0">
                <a:latin typeface="Calibri" panose="020F0502020204030204" pitchFamily="34" charset="0"/>
                <a:cs typeface="Calibri" panose="020F0502020204030204" pitchFamily="34" charset="0"/>
              </a:rPr>
              <a:t>•ползване </a:t>
            </a:r>
            <a:r>
              <a:rPr lang="ru-RU" dirty="0">
                <a:latin typeface="Calibri" panose="020F0502020204030204" pitchFamily="34" charset="0"/>
                <a:cs typeface="Calibri" panose="020F0502020204030204" pitchFamily="34" charset="0"/>
              </a:rPr>
              <a:t>на воден обект за изземване на наносни отложения от река Дунав;</a:t>
            </a:r>
          </a:p>
          <a:p>
            <a:pPr marL="285750" indent="-285750">
              <a:buFont typeface="Wingdings" panose="05000000000000000000" pitchFamily="2" charset="2"/>
              <a:buChar char="Ø"/>
            </a:pPr>
            <a:r>
              <a:rPr lang="ru-RU" b="1" dirty="0" smtClean="0">
                <a:latin typeface="Calibri" panose="020F0502020204030204" pitchFamily="34" charset="0"/>
                <a:cs typeface="Calibri" panose="020F0502020204030204" pitchFamily="34" charset="0"/>
              </a:rPr>
              <a:t>от </a:t>
            </a:r>
            <a:r>
              <a:rPr lang="ru-RU" b="1" dirty="0">
                <a:latin typeface="Calibri" panose="020F0502020204030204" pitchFamily="34" charset="0"/>
                <a:cs typeface="Calibri" panose="020F0502020204030204" pitchFamily="34" charset="0"/>
              </a:rPr>
              <a:t>кмета на общината след решение на общинския съвет за:</a:t>
            </a:r>
          </a:p>
          <a:p>
            <a:r>
              <a:rPr lang="ru-RU" dirty="0" smtClean="0">
                <a:latin typeface="Calibri" panose="020F0502020204030204" pitchFamily="34" charset="0"/>
                <a:cs typeface="Calibri" panose="020F0502020204030204" pitchFamily="34" charset="0"/>
              </a:rPr>
              <a:t>•водовземане </a:t>
            </a:r>
            <a:r>
              <a:rPr lang="ru-RU" dirty="0">
                <a:latin typeface="Calibri" panose="020F0502020204030204" pitchFamily="34" charset="0"/>
                <a:cs typeface="Calibri" panose="020F0502020204030204" pitchFamily="34" charset="0"/>
              </a:rPr>
              <a:t>от води, включително от язовири и минерални води - публична общинска собственост, както и от находища на минерални води - изключителна държавна собственост, които са предоставени безвъзмездно за управление и ползване от общините;</a:t>
            </a:r>
          </a:p>
          <a:p>
            <a:r>
              <a:rPr lang="ru-RU" dirty="0" smtClean="0">
                <a:latin typeface="Calibri" panose="020F0502020204030204" pitchFamily="34" charset="0"/>
                <a:cs typeface="Calibri" panose="020F0502020204030204" pitchFamily="34" charset="0"/>
              </a:rPr>
              <a:t>•ползване </a:t>
            </a:r>
            <a:r>
              <a:rPr lang="ru-RU" dirty="0">
                <a:latin typeface="Calibri" panose="020F0502020204030204" pitchFamily="34" charset="0"/>
                <a:cs typeface="Calibri" panose="020F0502020204030204" pitchFamily="34" charset="0"/>
              </a:rPr>
              <a:t>на водни обекти - публична общинска собственост, с изключение на разрешителните по чл. 46, ал. 1, т. 3;</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от </a:t>
            </a:r>
            <a:r>
              <a:rPr lang="ru-RU" dirty="0">
                <a:latin typeface="Calibri" panose="020F0502020204030204" pitchFamily="34" charset="0"/>
                <a:cs typeface="Calibri" panose="020F0502020204030204" pitchFamily="34" charset="0"/>
              </a:rPr>
              <a:t>директора на басейновата дирекция </a:t>
            </a:r>
          </a:p>
          <a:p>
            <a:r>
              <a:rPr lang="ru-RU" dirty="0" smtClean="0">
                <a:latin typeface="Calibri" panose="020F0502020204030204" pitchFamily="34" charset="0"/>
                <a:cs typeface="Calibri" panose="020F0502020204030204" pitchFamily="34" charset="0"/>
              </a:rPr>
              <a:t>•във </a:t>
            </a:r>
            <a:r>
              <a:rPr lang="ru-RU" dirty="0">
                <a:latin typeface="Calibri" panose="020F0502020204030204" pitchFamily="34" charset="0"/>
                <a:cs typeface="Calibri" panose="020F0502020204030204" pitchFamily="34" charset="0"/>
              </a:rPr>
              <a:t>всички останали случаи на водовземане и на ползване на водни обекти</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61105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707886"/>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Води и водни обекти, за които общините имат права и задължения да издават разрешителни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80198" y="1390700"/>
            <a:ext cx="10349046" cy="5078313"/>
          </a:xfrm>
          <a:prstGeom prst="rect">
            <a:avLst/>
          </a:prstGeom>
        </p:spPr>
        <p:txBody>
          <a:bodyPr wrap="square">
            <a:spAutoFit/>
          </a:bodyPr>
          <a:lstStyle/>
          <a:p>
            <a:r>
              <a:rPr lang="ru-RU" dirty="0">
                <a:latin typeface="Calibri" panose="020F0502020204030204" pitchFamily="34" charset="0"/>
                <a:cs typeface="Calibri" panose="020F0502020204030204" pitchFamily="34" charset="0"/>
              </a:rPr>
              <a:t>Част от процеса на управление на водите и издаване на разрешителни от общините е идентифициране, съставяне и поддържане на регистър на водите и водните обекти – публична общинска собственост.</a:t>
            </a:r>
          </a:p>
          <a:p>
            <a:r>
              <a:rPr lang="ru-RU" dirty="0">
                <a:latin typeface="Calibri" panose="020F0502020204030204" pitchFamily="34" charset="0"/>
                <a:cs typeface="Calibri" panose="020F0502020204030204" pitchFamily="34" charset="0"/>
              </a:rPr>
              <a:t>Съгласно чл. 18., ал. 1 собствеността на общината върху водите, водните обекти, водностопанските системи и съоръжения е публична и частна общинска собственост, а ал. 2 определя, че публичната общинска собственост върху води не може да бъде обявявана за частна общинска собственост.</a:t>
            </a:r>
          </a:p>
          <a:p>
            <a:r>
              <a:rPr lang="ru-RU" b="1" u="sng" dirty="0">
                <a:solidFill>
                  <a:schemeClr val="accent1"/>
                </a:solidFill>
                <a:latin typeface="Calibri" panose="020F0502020204030204" pitchFamily="34" charset="0"/>
                <a:cs typeface="Calibri" panose="020F0502020204030204" pitchFamily="34" charset="0"/>
              </a:rPr>
              <a:t>Кои са води и водни обекти – публична общинска собственост? </a:t>
            </a:r>
            <a:r>
              <a:rPr lang="ru-RU" dirty="0">
                <a:latin typeface="Calibri" panose="020F0502020204030204" pitchFamily="34" charset="0"/>
                <a:cs typeface="Calibri" panose="020F0502020204030204" pitchFamily="34" charset="0"/>
              </a:rPr>
              <a:t>Публична общинска собственост, според чл. 18 от ЗВ са</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•водите </a:t>
            </a:r>
            <a:r>
              <a:rPr lang="ru-RU" dirty="0">
                <a:latin typeface="Calibri" panose="020F0502020204030204" pitchFamily="34" charset="0"/>
                <a:cs typeface="Calibri" panose="020F0502020204030204" pitchFamily="34" charset="0"/>
              </a:rPr>
              <a:t>и водните обекти, в това число естествени извори, езера и блата, когато са разположени на земи - общинска собственост, и не са води и водни обекти по чл. 11;</a:t>
            </a:r>
          </a:p>
          <a:p>
            <a:r>
              <a:rPr lang="ru-RU" dirty="0" smtClean="0">
                <a:latin typeface="Calibri" panose="020F0502020204030204" pitchFamily="34" charset="0"/>
                <a:cs typeface="Calibri" panose="020F0502020204030204" pitchFamily="34" charset="0"/>
              </a:rPr>
              <a:t>•водите</a:t>
            </a:r>
            <a:r>
              <a:rPr lang="ru-RU" dirty="0">
                <a:latin typeface="Calibri" panose="020F0502020204030204" pitchFamily="34" charset="0"/>
                <a:cs typeface="Calibri" panose="020F0502020204030204" pitchFamily="34" charset="0"/>
              </a:rPr>
              <a:t>, в т.ч. отпадъчните, които изтичат от имоти, публична или частна собственост, и се вливат във води - публична общинска собственост;</a:t>
            </a:r>
          </a:p>
          <a:p>
            <a:r>
              <a:rPr lang="ru-RU" dirty="0" smtClean="0">
                <a:latin typeface="Calibri" panose="020F0502020204030204" pitchFamily="34" charset="0"/>
                <a:cs typeface="Calibri" panose="020F0502020204030204" pitchFamily="34" charset="0"/>
              </a:rPr>
              <a:t>•минералните </a:t>
            </a:r>
            <a:r>
              <a:rPr lang="ru-RU" dirty="0">
                <a:latin typeface="Calibri" panose="020F0502020204030204" pitchFamily="34" charset="0"/>
                <a:cs typeface="Calibri" panose="020F0502020204030204" pitchFamily="34" charset="0"/>
              </a:rPr>
              <a:t>води, без тези по чл. 14, т. 2;</a:t>
            </a:r>
          </a:p>
          <a:p>
            <a:r>
              <a:rPr lang="ru-RU" dirty="0" smtClean="0">
                <a:latin typeface="Calibri" panose="020F0502020204030204" pitchFamily="34" charset="0"/>
                <a:cs typeface="Calibri" panose="020F0502020204030204" pitchFamily="34" charset="0"/>
              </a:rPr>
              <a:t>•водностопанските </a:t>
            </a:r>
            <a:r>
              <a:rPr lang="ru-RU" dirty="0">
                <a:latin typeface="Calibri" panose="020F0502020204030204" pitchFamily="34" charset="0"/>
                <a:cs typeface="Calibri" panose="020F0502020204030204" pitchFamily="34" charset="0"/>
              </a:rPr>
              <a:t>системи и съоръжения на територията на общината с изключение на тези, които са включени в имуществото на търговски дружества различни от ВиК операторите с държавно и/или общинско участие в капитала или на сдружения за напояване и които се изграждат със средства или с кредити на търговските дружества или на сдруженията за напояване:</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90608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Разрешителни </a:t>
            </a:r>
            <a:r>
              <a:rPr lang="ru-RU" sz="2000" b="1" u="sng" dirty="0">
                <a:latin typeface="Calibri" panose="020F0502020204030204" pitchFamily="34" charset="0"/>
                <a:cs typeface="Calibri" panose="020F0502020204030204" pitchFamily="34" charset="0"/>
              </a:rPr>
              <a:t>за водовземане </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80198" y="1390700"/>
            <a:ext cx="10349046" cy="5078313"/>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Водовземането включва отнемането на води от водните обекти и/или отклоняването им от тях, както и използването на енергията на водата. Разрешително за водовземане се изисква във всички случаи, освен в следните </a:t>
            </a:r>
            <a:r>
              <a:rPr lang="ru-RU" b="1" u="sng" dirty="0" smtClean="0">
                <a:solidFill>
                  <a:schemeClr val="accent1"/>
                </a:solidFill>
                <a:latin typeface="Calibri" panose="020F0502020204030204" pitchFamily="34" charset="0"/>
                <a:cs typeface="Calibri" panose="020F0502020204030204" pitchFamily="34" charset="0"/>
              </a:rPr>
              <a:t>случаи:</a:t>
            </a:r>
          </a:p>
          <a:p>
            <a:endParaRPr lang="ru-RU" b="1" u="sng" dirty="0" smtClean="0">
              <a:solidFill>
                <a:schemeClr val="accent1"/>
              </a:solidFill>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1.при </a:t>
            </a:r>
            <a:r>
              <a:rPr lang="ru-RU" dirty="0">
                <a:latin typeface="Calibri" panose="020F0502020204030204" pitchFamily="34" charset="0"/>
                <a:cs typeface="Calibri" panose="020F0502020204030204" pitchFamily="34" charset="0"/>
              </a:rPr>
              <a:t>използване на вода от физически лица – собственици или ползватели на недвижим имот, разположен в границите на населените места и селищните образувания, имат право на безвъзмездно водовземане до 10 куб.м на денонощие за собствени потребности от намиращите се в него повърхностни и подземни води, както и в случаите на ползване на индивидуални системи за отопление и/или охлаждане с обща инсталирана мощност до 50 kW, използващи като първичен енергиен източник енергията на сухите зони в земните недра и на подземните води с температура до 20 °С, с изключение на минералните води</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2. за дейностите по защита на населението при въведен план за защита при бедствия по реда на Закона за защита при бедствия</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3. за преобразуване на енергията на водата без отклоняването й от водните течения в електрическа енергия чрез турбини с мощност до 20 киловата.</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73578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682814"/>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Разрешителни </a:t>
            </a:r>
            <a:r>
              <a:rPr lang="ru-RU" sz="2000" b="1" u="sng" dirty="0">
                <a:latin typeface="Calibri" panose="020F0502020204030204" pitchFamily="34" charset="0"/>
                <a:cs typeface="Calibri" panose="020F0502020204030204" pitchFamily="34" charset="0"/>
              </a:rPr>
              <a:t>за водовземане </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80198" y="1390700"/>
            <a:ext cx="10349046" cy="5078313"/>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Изграждането на кладенец за индивидуално безплатно водовземане на подземни води става без да е необходимо разрешително, но след като собственикът уведоми директора на съответната басейнова дирекция</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b="1" dirty="0">
                <a:solidFill>
                  <a:schemeClr val="accent1"/>
                </a:solidFill>
                <a:latin typeface="Calibri" panose="020F0502020204030204" pitchFamily="34" charset="0"/>
                <a:cs typeface="Calibri" panose="020F0502020204030204" pitchFamily="34" charset="0"/>
              </a:rPr>
              <a:t>При издаването на разрешителни за водовземане от компетентните органи, в т.ч. от кмета на общината, ЗВ изисква да се спазва следният приоритетен ред на удовлетворяване на исканията</a:t>
            </a:r>
            <a:r>
              <a:rPr lang="ru-RU" dirty="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1. за питейно-битови цели;</a:t>
            </a:r>
          </a:p>
          <a:p>
            <a:r>
              <a:rPr lang="ru-RU" dirty="0">
                <a:latin typeface="Calibri" panose="020F0502020204030204" pitchFamily="34" charset="0"/>
                <a:cs typeface="Calibri" panose="020F0502020204030204" pitchFamily="34" charset="0"/>
              </a:rPr>
              <a:t>2. лечение и профилактика – само за минерални води;</a:t>
            </a:r>
          </a:p>
          <a:p>
            <a:r>
              <a:rPr lang="ru-RU" dirty="0">
                <a:latin typeface="Calibri" panose="020F0502020204030204" pitchFamily="34" charset="0"/>
                <a:cs typeface="Calibri" panose="020F0502020204030204" pitchFamily="34" charset="0"/>
              </a:rPr>
              <a:t>3. за земеделски цели;</a:t>
            </a:r>
          </a:p>
          <a:p>
            <a:r>
              <a:rPr lang="ru-RU" dirty="0">
                <a:latin typeface="Calibri" panose="020F0502020204030204" pitchFamily="34" charset="0"/>
                <a:cs typeface="Calibri" panose="020F0502020204030204" pitchFamily="34" charset="0"/>
              </a:rPr>
              <a:t>4. други цели, включително промишлени цели, отдих и </a:t>
            </a:r>
            <a:r>
              <a:rPr lang="ru-RU" dirty="0" smtClean="0">
                <a:latin typeface="Calibri" panose="020F0502020204030204" pitchFamily="34" charset="0"/>
                <a:cs typeface="Calibri" panose="020F0502020204030204" pitchFamily="34" charset="0"/>
              </a:rPr>
              <a:t>хидроенергетика</a:t>
            </a:r>
          </a:p>
          <a:p>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Разрешително за водовземане и/или за ползване на воден обект може да се издава:</a:t>
            </a:r>
          </a:p>
          <a:p>
            <a:r>
              <a:rPr lang="ru-RU" dirty="0" smtClean="0">
                <a:latin typeface="Calibri" panose="020F0502020204030204" pitchFamily="34" charset="0"/>
                <a:cs typeface="Calibri" panose="020F0502020204030204" pitchFamily="34" charset="0"/>
              </a:rPr>
              <a:t>1.на </a:t>
            </a:r>
            <a:r>
              <a:rPr lang="ru-RU" dirty="0">
                <a:latin typeface="Calibri" panose="020F0502020204030204" pitchFamily="34" charset="0"/>
                <a:cs typeface="Calibri" panose="020F0502020204030204" pitchFamily="34" charset="0"/>
              </a:rPr>
              <a:t>юридически лица и на еднолични търговци;</a:t>
            </a:r>
          </a:p>
          <a:p>
            <a:r>
              <a:rPr lang="ru-RU" dirty="0" smtClean="0">
                <a:latin typeface="Calibri" panose="020F0502020204030204" pitchFamily="34" charset="0"/>
                <a:cs typeface="Calibri" panose="020F0502020204030204" pitchFamily="34" charset="0"/>
              </a:rPr>
              <a:t>2.на </a:t>
            </a:r>
            <a:r>
              <a:rPr lang="ru-RU" dirty="0">
                <a:latin typeface="Calibri" panose="020F0502020204030204" pitchFamily="34" charset="0"/>
                <a:cs typeface="Calibri" panose="020F0502020204030204" pitchFamily="34" charset="0"/>
              </a:rPr>
              <a:t>физически лица – само когато искането е за земеделски цели от регистриран по съответния ред земеделски стопанин; за заустване на отпадъчни води по чл. 46, ал. 1, т. 3; минерални води - изключителна държавна собственост, които са предоставени за управление и ползване на общини.</a:t>
            </a:r>
          </a:p>
          <a:p>
            <a:endParaRPr lang="ru-RU" dirty="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9343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704886"/>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 </a:t>
            </a:r>
            <a:r>
              <a:rPr lang="ru-RU" sz="2000" b="1" u="sng" dirty="0">
                <a:latin typeface="Calibri" panose="020F0502020204030204" pitchFamily="34" charset="0"/>
                <a:cs typeface="Calibri" panose="020F0502020204030204" pitchFamily="34" charset="0"/>
              </a:rPr>
              <a:t>Разрешителни за ползване на воден обект</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80198" y="1390700"/>
            <a:ext cx="10349046" cy="5078313"/>
          </a:xfrm>
          <a:prstGeom prst="rect">
            <a:avLst/>
          </a:prstGeom>
        </p:spPr>
        <p:txBody>
          <a:bodyPr wrap="square">
            <a:spAutoFit/>
          </a:bodyPr>
          <a:lstStyle/>
          <a:p>
            <a:r>
              <a:rPr lang="ru-RU" dirty="0" smtClean="0">
                <a:latin typeface="Calibri" panose="020F0502020204030204" pitchFamily="34" charset="0"/>
                <a:cs typeface="Calibri" panose="020F0502020204030204" pitchFamily="34" charset="0"/>
              </a:rPr>
              <a:t>Закона за Водите </a:t>
            </a:r>
            <a:r>
              <a:rPr lang="ru-RU" dirty="0">
                <a:latin typeface="Calibri" panose="020F0502020204030204" pitchFamily="34" charset="0"/>
                <a:cs typeface="Calibri" panose="020F0502020204030204" pitchFamily="34" charset="0"/>
              </a:rPr>
              <a:t>дава следното определение за воден обект: „</a:t>
            </a:r>
            <a:r>
              <a:rPr lang="ru-RU" b="1" dirty="0">
                <a:solidFill>
                  <a:schemeClr val="accent1"/>
                </a:solidFill>
                <a:latin typeface="Calibri" panose="020F0502020204030204" pitchFamily="34" charset="0"/>
                <a:cs typeface="Calibri" panose="020F0502020204030204" pitchFamily="34" charset="0"/>
              </a:rPr>
              <a:t>воден обект“ е </a:t>
            </a:r>
            <a:r>
              <a:rPr lang="ru-RU" b="1" dirty="0" smtClean="0">
                <a:solidFill>
                  <a:schemeClr val="accent1"/>
                </a:solidFill>
                <a:latin typeface="Calibri" panose="020F0502020204030204" pitchFamily="34" charset="0"/>
                <a:cs typeface="Calibri" panose="020F0502020204030204" pitchFamily="34" charset="0"/>
              </a:rPr>
              <a:t>постоянно</a:t>
            </a:r>
          </a:p>
          <a:p>
            <a:r>
              <a:rPr lang="ru-RU" b="1" dirty="0" smtClean="0">
                <a:solidFill>
                  <a:schemeClr val="accent1"/>
                </a:solidFill>
                <a:latin typeface="Calibri" panose="020F0502020204030204" pitchFamily="34" charset="0"/>
                <a:cs typeface="Calibri" panose="020F0502020204030204" pitchFamily="34" charset="0"/>
              </a:rPr>
              <a:t> </a:t>
            </a:r>
            <a:r>
              <a:rPr lang="ru-RU" b="1" dirty="0">
                <a:solidFill>
                  <a:schemeClr val="accent1"/>
                </a:solidFill>
                <a:latin typeface="Calibri" panose="020F0502020204030204" pitchFamily="34" charset="0"/>
                <a:cs typeface="Calibri" panose="020F0502020204030204" pitchFamily="34" charset="0"/>
              </a:rPr>
              <a:t>или временно съсредоточаване на води със съответни граници, обем и воден режим </a:t>
            </a:r>
            <a:r>
              <a:rPr lang="ru-RU" b="1" dirty="0" smtClean="0">
                <a:solidFill>
                  <a:schemeClr val="accent1"/>
                </a:solidFill>
                <a:latin typeface="Calibri" panose="020F0502020204030204" pitchFamily="34" charset="0"/>
                <a:cs typeface="Calibri" panose="020F0502020204030204" pitchFamily="34" charset="0"/>
              </a:rPr>
              <a:t>в</a:t>
            </a:r>
          </a:p>
          <a:p>
            <a:r>
              <a:rPr lang="ru-RU" b="1" dirty="0" smtClean="0">
                <a:solidFill>
                  <a:schemeClr val="accent1"/>
                </a:solidFill>
                <a:latin typeface="Calibri" panose="020F0502020204030204" pitchFamily="34" charset="0"/>
                <a:cs typeface="Calibri" panose="020F0502020204030204" pitchFamily="34" charset="0"/>
              </a:rPr>
              <a:t> </a:t>
            </a:r>
            <a:r>
              <a:rPr lang="ru-RU" b="1" dirty="0">
                <a:solidFill>
                  <a:schemeClr val="accent1"/>
                </a:solidFill>
                <a:latin typeface="Calibri" panose="020F0502020204030204" pitchFamily="34" charset="0"/>
                <a:cs typeface="Calibri" panose="020F0502020204030204" pitchFamily="34" charset="0"/>
              </a:rPr>
              <a:t>земните недра и в естествено или изкуствено създадени форми на релефа заедно с принадлежащите към тях земи</a:t>
            </a:r>
            <a:r>
              <a:rPr lang="ru-RU" dirty="0">
                <a:latin typeface="Calibri" panose="020F0502020204030204" pitchFamily="34" charset="0"/>
                <a:cs typeface="Calibri" panose="020F0502020204030204" pitchFamily="34" charset="0"/>
              </a:rPr>
              <a:t>. </a:t>
            </a:r>
            <a:endParaRPr lang="ru-RU" dirty="0" smtClean="0">
              <a:latin typeface="Calibri" panose="020F0502020204030204" pitchFamily="34" charset="0"/>
              <a:cs typeface="Calibri" panose="020F0502020204030204" pitchFamily="34" charset="0"/>
            </a:endParaRPr>
          </a:p>
          <a:p>
            <a:endParaRPr lang="ru-RU" dirty="0" smtClean="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Съгласно чл. 46., ал.1 от ЗВ, разрешително за ползване на воден обект се издава за:</a:t>
            </a:r>
          </a:p>
          <a:p>
            <a:r>
              <a:rPr lang="ru-RU" dirty="0">
                <a:latin typeface="Calibri" panose="020F0502020204030204" pitchFamily="34" charset="0"/>
                <a:cs typeface="Calibri" panose="020F0502020204030204" pitchFamily="34" charset="0"/>
              </a:rPr>
              <a:t>1. изграждане на нови, реконструкция или модернизация на съществуващи системи и съоръжения за:</a:t>
            </a:r>
          </a:p>
          <a:p>
            <a:r>
              <a:rPr lang="ru-RU" dirty="0">
                <a:latin typeface="Calibri" panose="020F0502020204030204" pitchFamily="34" charset="0"/>
                <a:cs typeface="Calibri" panose="020F0502020204030204" pitchFamily="34" charset="0"/>
              </a:rPr>
              <a:t>а) регулиране на оттока;</a:t>
            </a:r>
          </a:p>
          <a:p>
            <a:r>
              <a:rPr lang="ru-RU" dirty="0">
                <a:latin typeface="Calibri" panose="020F0502020204030204" pitchFamily="34" charset="0"/>
                <a:cs typeface="Calibri" panose="020F0502020204030204" pitchFamily="34" charset="0"/>
              </a:rPr>
              <a:t>б) линейна инфраструктура, пресичаща водни обекти - аквадукти, мостове, преносни мрежи и проводи;</a:t>
            </a:r>
          </a:p>
          <a:p>
            <a:r>
              <a:rPr lang="ru-RU" dirty="0">
                <a:latin typeface="Calibri" panose="020F0502020204030204" pitchFamily="34" charset="0"/>
                <a:cs typeface="Calibri" panose="020F0502020204030204" pitchFamily="34" charset="0"/>
              </a:rPr>
              <a:t>в) хидрогеоложки проучвания във връзка с дейностите по буква "з";</a:t>
            </a:r>
          </a:p>
          <a:p>
            <a:r>
              <a:rPr lang="ru-RU" dirty="0">
                <a:latin typeface="Calibri" panose="020F0502020204030204" pitchFamily="34" charset="0"/>
                <a:cs typeface="Calibri" panose="020F0502020204030204" pitchFamily="34" charset="0"/>
              </a:rPr>
              <a:t>г) защита от вредното въздействие на водите;</a:t>
            </a:r>
          </a:p>
          <a:p>
            <a:r>
              <a:rPr lang="ru-RU" dirty="0">
                <a:latin typeface="Calibri" panose="020F0502020204030204" pitchFamily="34" charset="0"/>
                <a:cs typeface="Calibri" panose="020F0502020204030204" pitchFamily="34" charset="0"/>
              </a:rPr>
              <a:t>д) хидротехнически пристанищни съоръжения;</a:t>
            </a:r>
          </a:p>
          <a:p>
            <a:r>
              <a:rPr lang="ru-RU" dirty="0">
                <a:latin typeface="Calibri" panose="020F0502020204030204" pitchFamily="34" charset="0"/>
                <a:cs typeface="Calibri" panose="020F0502020204030204" pitchFamily="34" charset="0"/>
              </a:rPr>
              <a:t>е) плаващи съоръжения в язовири;</a:t>
            </a:r>
          </a:p>
          <a:p>
            <a:r>
              <a:rPr lang="ru-RU" dirty="0">
                <a:latin typeface="Calibri" panose="020F0502020204030204" pitchFamily="34" charset="0"/>
                <a:cs typeface="Calibri" panose="020F0502020204030204" pitchFamily="34" charset="0"/>
              </a:rPr>
              <a:t>ж) водовземане от повърхностни или от подземни води;</a:t>
            </a:r>
          </a:p>
          <a:p>
            <a:r>
              <a:rPr lang="ru-RU" dirty="0">
                <a:latin typeface="Calibri" panose="020F0502020204030204" pitchFamily="34" charset="0"/>
                <a:cs typeface="Calibri" panose="020F0502020204030204" pitchFamily="34" charset="0"/>
              </a:rPr>
              <a:t>з) реинжектиране и за инжектиране на води, за изкуствено подхранване на подземните води и за отвеждане на замърсители в подземните води - в случаите по чл. 118а, ал. 2;</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11494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smtClean="0">
                <a:latin typeface="Calibri" panose="020F0502020204030204" pitchFamily="34" charset="0"/>
                <a:cs typeface="Calibri" panose="020F0502020204030204" pitchFamily="34" charset="0"/>
              </a:rPr>
              <a:t> </a:t>
            </a:r>
            <a:r>
              <a:rPr lang="ru-RU" sz="2000" b="1" u="sng" dirty="0">
                <a:latin typeface="Calibri" panose="020F0502020204030204" pitchFamily="34" charset="0"/>
                <a:cs typeface="Calibri" panose="020F0502020204030204" pitchFamily="34" charset="0"/>
              </a:rPr>
              <a:t>Разрешителни за ползване на воден обект</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4585871"/>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2. аквакултури и свързаните с тях дейности (съгласно Закона за рибарството и аквакултурите, „Аквакултури“ са дейности, свързани с развъждането и отглеждането на риби и други водни организми, както и получената по съответните технологии продукция от тях);</a:t>
            </a:r>
          </a:p>
          <a:p>
            <a:r>
              <a:rPr lang="ru-RU" sz="2000" dirty="0">
                <a:latin typeface="Calibri" panose="020F0502020204030204" pitchFamily="34" charset="0"/>
                <a:cs typeface="Calibri" panose="020F0502020204030204" pitchFamily="34" charset="0"/>
              </a:rPr>
              <a:t>3. заустване на отпадъчни води в повърхностни води за:</a:t>
            </a:r>
          </a:p>
          <a:p>
            <a:r>
              <a:rPr lang="ru-RU" dirty="0">
                <a:latin typeface="Calibri" panose="020F0502020204030204" pitchFamily="34" charset="0"/>
                <a:cs typeface="Calibri" panose="020F0502020204030204" pitchFamily="34" charset="0"/>
              </a:rPr>
              <a:t>а) проектиране на обекти, в т.ч. канализационни системи на населени места, селищни и курортни образувания;</a:t>
            </a:r>
          </a:p>
          <a:p>
            <a:r>
              <a:rPr lang="ru-RU" dirty="0">
                <a:latin typeface="Calibri" panose="020F0502020204030204" pitchFamily="34" charset="0"/>
                <a:cs typeface="Calibri" panose="020F0502020204030204" pitchFamily="34" charset="0"/>
              </a:rPr>
              <a:t>б) експлоатация на съществуващи обекти, в т.ч. канализационни системи на населени места, селищни и курортни образувания;</a:t>
            </a:r>
          </a:p>
          <a:p>
            <a:r>
              <a:rPr lang="ru-RU" sz="2000" dirty="0">
                <a:latin typeface="Calibri" panose="020F0502020204030204" pitchFamily="34" charset="0"/>
                <a:cs typeface="Calibri" panose="020F0502020204030204" pitchFamily="34" charset="0"/>
              </a:rPr>
              <a:t>4. изземване на наносни отложения от повърхностни водни обекти;</a:t>
            </a:r>
          </a:p>
          <a:p>
            <a:r>
              <a:rPr lang="ru-RU" sz="2000" dirty="0">
                <a:latin typeface="Calibri" panose="020F0502020204030204" pitchFamily="34" charset="0"/>
                <a:cs typeface="Calibri" panose="020F0502020204030204" pitchFamily="34" charset="0"/>
              </a:rPr>
              <a:t>5. реинжектиране или инжектиране на води в подземни водни обекти;</a:t>
            </a:r>
          </a:p>
          <a:p>
            <a:r>
              <a:rPr lang="ru-RU" sz="2000" dirty="0">
                <a:latin typeface="Calibri" panose="020F0502020204030204" pitchFamily="34" charset="0"/>
                <a:cs typeface="Calibri" panose="020F0502020204030204" pitchFamily="34" charset="0"/>
              </a:rPr>
              <a:t>6. изкуствено подхранване на подземни води;</a:t>
            </a:r>
          </a:p>
          <a:p>
            <a:r>
              <a:rPr lang="ru-RU" sz="2000" dirty="0">
                <a:latin typeface="Calibri" panose="020F0502020204030204" pitchFamily="34" charset="0"/>
                <a:cs typeface="Calibri" panose="020F0502020204030204" pitchFamily="34" charset="0"/>
              </a:rPr>
              <a:t>7. отвеждане на замърсители в подземни води в случаите по чл. 118а, ал. 2;</a:t>
            </a:r>
          </a:p>
          <a:p>
            <a:r>
              <a:rPr lang="ru-RU" sz="2000" dirty="0">
                <a:latin typeface="Calibri" panose="020F0502020204030204" pitchFamily="34" charset="0"/>
                <a:cs typeface="Calibri" panose="020F0502020204030204" pitchFamily="34" charset="0"/>
              </a:rPr>
              <a:t>8. инжектиране на природен газ или втечнен нефтен газ в подземни водни обекти;</a:t>
            </a:r>
          </a:p>
          <a:p>
            <a:r>
              <a:rPr lang="ru-RU" sz="2000" dirty="0">
                <a:latin typeface="Calibri" panose="020F0502020204030204" pitchFamily="34" charset="0"/>
                <a:cs typeface="Calibri" panose="020F0502020204030204" pitchFamily="34" charset="0"/>
              </a:rPr>
              <a:t>9. поддържане проводимостта на некоригирани речни легла с цел почистване от храсти, дървесна растителност и отпадъци в зоните по чл. 119а, ал. 1, т. 5.</a:t>
            </a:r>
          </a:p>
        </p:txBody>
      </p:sp>
    </p:spTree>
    <p:extLst>
      <p:ext uri="{BB962C8B-B14F-4D97-AF65-F5344CB8AC3E}">
        <p14:creationId xmlns:p14="http://schemas.microsoft.com/office/powerpoint/2010/main" val="24974361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a:t>
            </a:r>
            <a:r>
              <a:rPr lang="ru-RU" sz="2000" b="1" u="sng" dirty="0" smtClean="0">
                <a:latin typeface="Calibri" panose="020F0502020204030204" pitchFamily="34" charset="0"/>
                <a:cs typeface="Calibri" panose="020F0502020204030204" pitchFamily="34" charset="0"/>
              </a:rPr>
              <a:t>Уведомителен </a:t>
            </a:r>
            <a:r>
              <a:rPr lang="ru-RU" sz="2000" b="1" u="sng" dirty="0">
                <a:latin typeface="Calibri" panose="020F0502020204030204" pitchFamily="34" charset="0"/>
                <a:cs typeface="Calibri" panose="020F0502020204030204" pitchFamily="34" charset="0"/>
              </a:rPr>
              <a:t>режим</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5386090"/>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Разрешително за водовземане и за ползване на воден обект не се изисква, а е </a:t>
            </a:r>
            <a:r>
              <a:rPr lang="ru-RU" b="1" u="sng" dirty="0" smtClean="0">
                <a:solidFill>
                  <a:schemeClr val="accent1"/>
                </a:solidFill>
                <a:latin typeface="Calibri" panose="020F0502020204030204" pitchFamily="34" charset="0"/>
                <a:cs typeface="Calibri" panose="020F0502020204030204" pitchFamily="34" charset="0"/>
              </a:rPr>
              <a:t>необходимо</a:t>
            </a:r>
          </a:p>
          <a:p>
            <a:r>
              <a:rPr lang="ru-RU" b="1" u="sng" dirty="0" smtClean="0">
                <a:solidFill>
                  <a:schemeClr val="accent1"/>
                </a:solidFill>
                <a:latin typeface="Calibri" panose="020F0502020204030204" pitchFamily="34" charset="0"/>
                <a:cs typeface="Calibri" panose="020F0502020204030204" pitchFamily="34" charset="0"/>
              </a:rPr>
              <a:t> </a:t>
            </a:r>
            <a:r>
              <a:rPr lang="ru-RU" b="1" u="sng" dirty="0">
                <a:solidFill>
                  <a:schemeClr val="accent1"/>
                </a:solidFill>
                <a:latin typeface="Calibri" panose="020F0502020204030204" pitchFamily="34" charset="0"/>
                <a:cs typeface="Calibri" panose="020F0502020204030204" pitchFamily="34" charset="0"/>
              </a:rPr>
              <a:t>само 30-дневно предварително писмено уведомяване на съответната басейнова </a:t>
            </a:r>
            <a:r>
              <a:rPr lang="ru-RU" b="1" u="sng" dirty="0" smtClean="0">
                <a:solidFill>
                  <a:schemeClr val="accent1"/>
                </a:solidFill>
                <a:latin typeface="Calibri" panose="020F0502020204030204" pitchFamily="34" charset="0"/>
                <a:cs typeface="Calibri" panose="020F0502020204030204" pitchFamily="34" charset="0"/>
              </a:rPr>
              <a:t>дирекция</a:t>
            </a:r>
          </a:p>
          <a:p>
            <a:r>
              <a:rPr lang="ru-RU" b="1" u="sng" dirty="0" smtClean="0">
                <a:solidFill>
                  <a:schemeClr val="accent1"/>
                </a:solidFill>
                <a:latin typeface="Calibri" panose="020F0502020204030204" pitchFamily="34" charset="0"/>
                <a:cs typeface="Calibri" panose="020F0502020204030204" pitchFamily="34" charset="0"/>
              </a:rPr>
              <a:t> </a:t>
            </a:r>
            <a:r>
              <a:rPr lang="ru-RU" b="1" u="sng" dirty="0">
                <a:solidFill>
                  <a:schemeClr val="accent1"/>
                </a:solidFill>
                <a:latin typeface="Calibri" panose="020F0502020204030204" pitchFamily="34" charset="0"/>
                <a:cs typeface="Calibri" panose="020F0502020204030204" pitchFamily="34" charset="0"/>
              </a:rPr>
              <a:t>за извършване на следните дейности</a:t>
            </a:r>
            <a:r>
              <a:rPr lang="ru-RU" dirty="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развитие</a:t>
            </a:r>
            <a:r>
              <a:rPr lang="ru-RU" sz="1600" dirty="0">
                <a:latin typeface="Calibri" panose="020F0502020204030204" pitchFamily="34" charset="0"/>
                <a:cs typeface="Calibri" panose="020F0502020204030204" pitchFamily="34" charset="0"/>
              </a:rPr>
              <a:t>, модернизиране или технологично обновяване на съществуващи инсталации и технологични процеси, за които е издадено разрешително за водовземане и/или за ползване на воден обект, при което не се променя въздействието, разрешено с издаденото разрешително;</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ползване на повърхностни води чрез поставяне на временни отбивни съоръжения, необходими за изграждането на даден строителен обект, когато отнеманото водно количество е по-малко от 10 литра на секунда и полученият отток след използването не влияе върху качеството на водите;</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въздушно преминаване на съоръжения над водния обект</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a:latin typeface="Calibri" panose="020F0502020204030204" pitchFamily="34" charset="0"/>
                <a:cs typeface="Calibri" panose="020F0502020204030204" pitchFamily="34" charset="0"/>
              </a:rPr>
              <a:t>поддържане проводимостта на некоригирани речни легла извън границите на населените места с цел почистване от храсти, дървесна растителност, битови и строителни отпадъци, когато не се нарушава естественото състояние на бреговете и дъното на реката и когато не попада в зони по чл. 119а, ал. 1, т. 5;</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изграждане </a:t>
            </a:r>
            <a:r>
              <a:rPr lang="ru-RU" sz="1600" dirty="0">
                <a:latin typeface="Calibri" panose="020F0502020204030204" pitchFamily="34" charset="0"/>
                <a:cs typeface="Calibri" panose="020F0502020204030204" pitchFamily="34" charset="0"/>
              </a:rPr>
              <a:t>на съоръжения за мониторинг на подземните и повърхностните води съгласно одобрената от компетентния орган програма за мониторинг;</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хидрогеоложки проучвания, извън посочените в чл. 46, ал. 1, т. 1, буква "в";</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подземно преминаване през повърхностен воден обект без нарушаване на естественото състояние на дъното и бреговете;</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ремонт на плаващи съоръжения в язовири и ремонт на водовземни съоръжения от повърхностни води;</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осигуряване на проводимост на речното легло до 500 метра след язовирната стена.</a:t>
            </a:r>
          </a:p>
          <a:p>
            <a:pPr marL="285750" indent="-285750">
              <a:buFont typeface="Wingdings" panose="05000000000000000000" pitchFamily="2" charset="2"/>
              <a:buChar char="§"/>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6655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a:bodyPr>
          <a:lstStyle/>
          <a:p>
            <a:pPr algn="l"/>
            <a:endParaRPr lang="ru-RU" sz="2000" u="sng" dirty="0" smtClean="0">
              <a:solidFill>
                <a:schemeClr val="accent1"/>
              </a:solidFill>
              <a:latin typeface="Calibri" panose="020F0502020204030204" pitchFamily="34" charset="0"/>
              <a:cs typeface="Calibri" panose="020F0502020204030204" pitchFamily="34" charset="0"/>
            </a:endParaRPr>
          </a:p>
          <a:p>
            <a:pPr algn="l"/>
            <a:r>
              <a:rPr lang="ru-RU" sz="2000" u="sng" dirty="0" smtClean="0">
                <a:solidFill>
                  <a:schemeClr val="accent1"/>
                </a:solidFill>
                <a:latin typeface="Calibri" panose="020F0502020204030204" pitchFamily="34" charset="0"/>
                <a:cs typeface="Calibri" panose="020F0502020204030204" pitchFamily="34" charset="0"/>
              </a:rPr>
              <a:t>На </a:t>
            </a:r>
            <a:r>
              <a:rPr lang="ru-RU" sz="2000" u="sng" dirty="0">
                <a:solidFill>
                  <a:schemeClr val="accent1"/>
                </a:solidFill>
                <a:latin typeface="Calibri" panose="020F0502020204030204" pitchFamily="34" charset="0"/>
                <a:cs typeface="Calibri" panose="020F0502020204030204" pitchFamily="34" charset="0"/>
              </a:rPr>
              <a:t>басейново ниво </a:t>
            </a:r>
            <a:endParaRPr lang="ru-RU" sz="2000" u="sng" dirty="0" smtClean="0">
              <a:solidFill>
                <a:schemeClr val="accent1"/>
              </a:solidFill>
              <a:latin typeface="Calibri" panose="020F0502020204030204" pitchFamily="34" charset="0"/>
              <a:cs typeface="Calibri" panose="020F0502020204030204" pitchFamily="34" charset="0"/>
            </a:endParaRPr>
          </a:p>
          <a:p>
            <a:pPr algn="l"/>
            <a:r>
              <a:rPr lang="ru-RU" dirty="0" smtClean="0">
                <a:solidFill>
                  <a:schemeClr val="tx1"/>
                </a:solidFill>
                <a:latin typeface="Calibri" panose="020F0502020204030204" pitchFamily="34" charset="0"/>
                <a:cs typeface="Calibri" panose="020F0502020204030204" pitchFamily="34" charset="0"/>
              </a:rPr>
              <a:t>ЗВ </a:t>
            </a:r>
            <a:r>
              <a:rPr lang="ru-RU" dirty="0">
                <a:solidFill>
                  <a:schemeClr val="tx1"/>
                </a:solidFill>
                <a:latin typeface="Calibri" panose="020F0502020204030204" pitchFamily="34" charset="0"/>
                <a:cs typeface="Calibri" panose="020F0502020204030204" pitchFamily="34" charset="0"/>
              </a:rPr>
              <a:t>урежда компетенциите на Басейновите дирекции (четири на брой), които осъществяват управлението на водите на басейново ниво; издават разрешителни и извършват контролни дейности; функции по разработването на ПУРН и ПУРБ, а Черноморската басейнова дирекция отговаря за разработването и координация по прилагането и на Морската стратегия. БД ръководят дейността на Басейновите съвети.</a:t>
            </a:r>
          </a:p>
          <a:p>
            <a:pPr algn="l"/>
            <a:r>
              <a:rPr lang="ru-RU" sz="2000" u="sng" dirty="0">
                <a:solidFill>
                  <a:schemeClr val="accent1"/>
                </a:solidFill>
                <a:latin typeface="Calibri" panose="020F0502020204030204" pitchFamily="34" charset="0"/>
                <a:cs typeface="Calibri" panose="020F0502020204030204" pitchFamily="34" charset="0"/>
              </a:rPr>
              <a:t>На регионално ниво </a:t>
            </a:r>
            <a:r>
              <a:rPr lang="ru-RU" dirty="0">
                <a:solidFill>
                  <a:schemeClr val="tx1"/>
                </a:solidFill>
                <a:latin typeface="Calibri" panose="020F0502020204030204" pitchFamily="34" charset="0"/>
                <a:cs typeface="Calibri" panose="020F0502020204030204" pitchFamily="34" charset="0"/>
              </a:rPr>
              <a:t>няколко са институциите с отговорности в разглежданата област:</a:t>
            </a:r>
          </a:p>
          <a:p>
            <a:pPr algn="l"/>
            <a:r>
              <a:rPr lang="ru-RU" dirty="0">
                <a:solidFill>
                  <a:schemeClr val="tx1"/>
                </a:solidFill>
                <a:latin typeface="Calibri" panose="020F0502020204030204" pitchFamily="34" charset="0"/>
                <a:cs typeface="Calibri" panose="020F0502020204030204" pitchFamily="34" charset="0"/>
              </a:rPr>
              <a:t>•	РЗИ към МЗ – осъществяват мониторинг на качеството на питейните води и на водите за къпане;</a:t>
            </a:r>
          </a:p>
          <a:p>
            <a:pPr algn="l"/>
            <a:r>
              <a:rPr lang="ru-RU" dirty="0">
                <a:solidFill>
                  <a:schemeClr val="tx1"/>
                </a:solidFill>
                <a:latin typeface="Calibri" panose="020F0502020204030204" pitchFamily="34" charset="0"/>
                <a:cs typeface="Calibri" panose="020F0502020204030204" pitchFamily="34" charset="0"/>
              </a:rPr>
              <a:t>•	РИОСВ към МОСВ – изпълняват контрол по издадени вече разрешителни за заустване  на отпадъчни </a:t>
            </a:r>
            <a:r>
              <a:rPr lang="ru-RU" dirty="0" smtClean="0">
                <a:solidFill>
                  <a:schemeClr val="tx1"/>
                </a:solidFill>
                <a:latin typeface="Calibri" panose="020F0502020204030204" pitchFamily="34" charset="0"/>
                <a:cs typeface="Calibri" panose="020F0502020204030204" pitchFamily="34" charset="0"/>
              </a:rPr>
              <a:t>води</a:t>
            </a:r>
          </a:p>
          <a:p>
            <a:pPr algn="l"/>
            <a:r>
              <a:rPr lang="ru-RU" dirty="0">
                <a:solidFill>
                  <a:schemeClr val="tx1"/>
                </a:solidFill>
                <a:latin typeface="Calibri" panose="020F0502020204030204" pitchFamily="34" charset="0"/>
                <a:cs typeface="Calibri" panose="020F0502020204030204" pitchFamily="34" charset="0"/>
              </a:rPr>
              <a:t>•	Областни управители – координират политиката по превенция от наводнения чрез специални комисии и координация на дейностите при бедствия и аварии; участват от името на държавата в Асоциациите по ВиК.</a:t>
            </a:r>
          </a:p>
        </p:txBody>
      </p:sp>
    </p:spTree>
    <p:extLst>
      <p:ext uri="{BB962C8B-B14F-4D97-AF65-F5344CB8AC3E}">
        <p14:creationId xmlns:p14="http://schemas.microsoft.com/office/powerpoint/2010/main" val="32157555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a:t>
            </a:r>
            <a:r>
              <a:rPr lang="ru-RU" sz="2000" b="1" u="sng" dirty="0" smtClean="0">
                <a:latin typeface="Calibri" panose="020F0502020204030204" pitchFamily="34" charset="0"/>
                <a:cs typeface="Calibri" panose="020F0502020204030204" pitchFamily="34" charset="0"/>
              </a:rPr>
              <a:t>Общи </a:t>
            </a:r>
            <a:r>
              <a:rPr lang="ru-RU" sz="2000" b="1" u="sng" dirty="0">
                <a:latin typeface="Calibri" panose="020F0502020204030204" pitchFamily="34" charset="0"/>
                <a:cs typeface="Calibri" panose="020F0502020204030204" pitchFamily="34" charset="0"/>
              </a:rPr>
              <a:t>изисквания към разрешителните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3416320"/>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При издаване на разрешително компетентните органи, в т.ч. и кметовете на общини трябва да отчитат</a:t>
            </a:r>
            <a:r>
              <a:rPr lang="ru-RU" b="1" u="sng" dirty="0" smtClean="0">
                <a:solidFill>
                  <a:schemeClr val="accent1"/>
                </a:solidFill>
                <a:latin typeface="Calibri" panose="020F0502020204030204" pitchFamily="34" charset="0"/>
                <a:cs typeface="Calibri" panose="020F0502020204030204" pitchFamily="34" charset="0"/>
              </a:rPr>
              <a:t>:</a:t>
            </a:r>
          </a:p>
          <a:p>
            <a:endParaRPr lang="ru-RU" b="1" u="sng" dirty="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наличните </a:t>
            </a:r>
            <a:r>
              <a:rPr lang="ru-RU" dirty="0">
                <a:latin typeface="Calibri" panose="020F0502020204030204" pitchFamily="34" charset="0"/>
                <a:cs typeface="Calibri" panose="020F0502020204030204" pitchFamily="34" charset="0"/>
              </a:rPr>
              <a:t>водни ресурси;</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потребностите </a:t>
            </a:r>
            <a:r>
              <a:rPr lang="ru-RU" dirty="0">
                <a:latin typeface="Calibri" panose="020F0502020204030204" pitchFamily="34" charset="0"/>
                <a:cs typeface="Calibri" panose="020F0502020204030204" pitchFamily="34" charset="0"/>
              </a:rPr>
              <a:t>на кандидата за водоползвател, съответно ползвател на воден обект;</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състоянието </a:t>
            </a:r>
            <a:r>
              <a:rPr lang="ru-RU" dirty="0">
                <a:latin typeface="Calibri" panose="020F0502020204030204" pitchFamily="34" charset="0"/>
                <a:cs typeface="Calibri" panose="020F0502020204030204" pitchFamily="34" charset="0"/>
              </a:rPr>
              <a:t>на водното тяло, целите за опазване на околната среда, определени за съответното водно тяло, и мерките за постигане на тези цели, определени в плановете за управление на речните басейни;</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придобитите </a:t>
            </a:r>
            <a:r>
              <a:rPr lang="ru-RU" dirty="0">
                <a:latin typeface="Calibri" panose="020F0502020204030204" pitchFamily="34" charset="0"/>
                <a:cs typeface="Calibri" panose="020F0502020204030204" pitchFamily="34" charset="0"/>
              </a:rPr>
              <a:t>права (издадените вече разрешителни</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b="1" dirty="0">
                <a:latin typeface="Calibri" panose="020F0502020204030204" pitchFamily="34" charset="0"/>
                <a:cs typeface="Calibri" panose="020F0502020204030204" pitchFamily="34" charset="0"/>
              </a:rPr>
              <a:t>Издадени разрешителни не могат да се прехвърлят на трети лица.</a:t>
            </a:r>
          </a:p>
          <a:p>
            <a:pPr marL="285750" indent="-285750">
              <a:buFont typeface="Wingdings" panose="05000000000000000000" pitchFamily="2" charset="2"/>
              <a:buChar char="§"/>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33061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Срокове на разрешителните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4524315"/>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Разрешителното се издава за срок</a:t>
            </a:r>
            <a:r>
              <a:rPr lang="ru-RU" b="1" u="sng" dirty="0" smtClean="0">
                <a:solidFill>
                  <a:schemeClr val="accent1"/>
                </a:solidFill>
                <a:latin typeface="Calibri" panose="020F0502020204030204" pitchFamily="34" charset="0"/>
                <a:cs typeface="Calibri" panose="020F0502020204030204" pitchFamily="34" charset="0"/>
              </a:rPr>
              <a:t>:</a:t>
            </a:r>
          </a:p>
          <a:p>
            <a:endParaRPr lang="ru-RU" b="1" u="sng" dirty="0">
              <a:solidFill>
                <a:schemeClr val="accent1"/>
              </a:solidFill>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1. до 35 години - за завиряване на и за водовземане от комплексни язовири за хидроенергийни и хидромелиоративни цели;</a:t>
            </a:r>
          </a:p>
          <a:p>
            <a:r>
              <a:rPr lang="ru-RU" dirty="0">
                <a:latin typeface="Calibri" panose="020F0502020204030204" pitchFamily="34" charset="0"/>
                <a:cs typeface="Calibri" panose="020F0502020204030204" pitchFamily="34" charset="0"/>
              </a:rPr>
              <a:t>2. до 25 години - за водовземане с цел питейно-битово водоснабдяване;</a:t>
            </a:r>
          </a:p>
          <a:p>
            <a:r>
              <a:rPr lang="ru-RU" dirty="0">
                <a:latin typeface="Calibri" panose="020F0502020204030204" pitchFamily="34" charset="0"/>
                <a:cs typeface="Calibri" panose="020F0502020204030204" pitchFamily="34" charset="0"/>
              </a:rPr>
              <a:t>3. до 20 години - в останалите случаи.</a:t>
            </a:r>
          </a:p>
          <a:p>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Разрешителните </a:t>
            </a:r>
            <a:r>
              <a:rPr lang="ru-RU" dirty="0">
                <a:latin typeface="Calibri" panose="020F0502020204030204" pitchFamily="34" charset="0"/>
                <a:cs typeface="Calibri" panose="020F0502020204030204" pitchFamily="34" charset="0"/>
              </a:rPr>
              <a:t>за ползване на воден обект за изземване на наносни отложения се издават за срок не по-дълъг от срока на действащия към датата на издаване на разрешителното план за управление на речния басейн. В случаите по чл. 140 разрешителното се издава на лицето, избрано за изпълнител на тези дейности, за срока на изпълнение на договора, сключен между него и областния управител.</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Разрешителните за ползване на воден обект за заустване на отпадъчни води по чл. 46, ал. 1, т. 3, буква "а" се издават за срок до въвеждането в експлоатация на обекта/канализационната система.</a:t>
            </a:r>
          </a:p>
          <a:p>
            <a:endParaRPr lang="ru-RU" b="1" u="sng" dirty="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37096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Регистър на разрешителните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5078313"/>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Кметът на общината води регистър на издадените разрешителни за водовземане и за ползване на воден обект.</a:t>
            </a:r>
          </a:p>
          <a:p>
            <a:r>
              <a:rPr lang="ru-RU" dirty="0">
                <a:latin typeface="Calibri" panose="020F0502020204030204" pitchFamily="34" charset="0"/>
                <a:cs typeface="Calibri" panose="020F0502020204030204" pitchFamily="34" charset="0"/>
              </a:rPr>
              <a:t>Регистрите на общините за разрешителните за използване на повърхностни води и водни обекти са публични и достъпът до тях се осигурява чрез интернет страниците. Тези регистри се свързват с националния регистър на разрешителните на МОСВ. </a:t>
            </a:r>
          </a:p>
          <a:p>
            <a:r>
              <a:rPr lang="ru-RU" b="1" dirty="0">
                <a:solidFill>
                  <a:schemeClr val="accent1"/>
                </a:solidFill>
                <a:latin typeface="Calibri" panose="020F0502020204030204" pitchFamily="34" charset="0"/>
                <a:cs typeface="Calibri" panose="020F0502020204030204" pitchFamily="34" charset="0"/>
              </a:rPr>
              <a:t>Регистрите са в електронен вид и съдържат данни за:</a:t>
            </a:r>
          </a:p>
          <a:p>
            <a:r>
              <a:rPr lang="ru-RU" dirty="0">
                <a:latin typeface="Calibri" panose="020F0502020204030204" pitchFamily="34" charset="0"/>
                <a:cs typeface="Calibri" panose="020F0502020204030204" pitchFamily="34" charset="0"/>
              </a:rPr>
              <a:t>1. титуляря на разрешителното;</a:t>
            </a:r>
          </a:p>
          <a:p>
            <a:r>
              <a:rPr lang="ru-RU" dirty="0">
                <a:latin typeface="Calibri" panose="020F0502020204030204" pitchFamily="34" charset="0"/>
                <a:cs typeface="Calibri" panose="020F0502020204030204" pitchFamily="34" charset="0"/>
              </a:rPr>
              <a:t>2. номера и датата на издаване на разрешителното;</a:t>
            </a:r>
          </a:p>
          <a:p>
            <a:r>
              <a:rPr lang="ru-RU" dirty="0">
                <a:latin typeface="Calibri" panose="020F0502020204030204" pitchFamily="34" charset="0"/>
                <a:cs typeface="Calibri" panose="020F0502020204030204" pitchFamily="34" charset="0"/>
              </a:rPr>
              <a:t>3. водния обект;</a:t>
            </a:r>
          </a:p>
          <a:p>
            <a:r>
              <a:rPr lang="ru-RU" dirty="0">
                <a:latin typeface="Calibri" panose="020F0502020204030204" pitchFamily="34" charset="0"/>
                <a:cs typeface="Calibri" panose="020F0502020204030204" pitchFamily="34" charset="0"/>
              </a:rPr>
              <a:t>4. кода на водното тяло;</a:t>
            </a:r>
          </a:p>
          <a:p>
            <a:r>
              <a:rPr lang="ru-RU" dirty="0">
                <a:latin typeface="Calibri" panose="020F0502020204030204" pitchFamily="34" charset="0"/>
                <a:cs typeface="Calibri" panose="020F0502020204030204" pitchFamily="34" charset="0"/>
              </a:rPr>
              <a:t>5. поречието;</a:t>
            </a:r>
          </a:p>
          <a:p>
            <a:r>
              <a:rPr lang="ru-RU" dirty="0">
                <a:latin typeface="Calibri" panose="020F0502020204030204" pitchFamily="34" charset="0"/>
                <a:cs typeface="Calibri" panose="020F0502020204030204" pitchFamily="34" charset="0"/>
              </a:rPr>
              <a:t>6. населеното място, в чието землище (регулационни граници) попада мястото на използване;</a:t>
            </a:r>
          </a:p>
          <a:p>
            <a:r>
              <a:rPr lang="ru-RU" dirty="0">
                <a:latin typeface="Calibri" panose="020F0502020204030204" pitchFamily="34" charset="0"/>
                <a:cs typeface="Calibri" panose="020F0502020204030204" pitchFamily="34" charset="0"/>
              </a:rPr>
              <a:t>7. целта на използването</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максималното разрешено водно количество в m3/s или l/s;</a:t>
            </a:r>
          </a:p>
          <a:p>
            <a:r>
              <a:rPr lang="ru-RU" dirty="0">
                <a:latin typeface="Calibri" panose="020F0502020204030204" pitchFamily="34" charset="0"/>
                <a:cs typeface="Calibri" panose="020F0502020204030204" pitchFamily="34" charset="0"/>
              </a:rPr>
              <a:t>9. площта на ползването, в дка;</a:t>
            </a:r>
          </a:p>
          <a:p>
            <a:r>
              <a:rPr lang="ru-RU" dirty="0">
                <a:latin typeface="Calibri" panose="020F0502020204030204" pitchFamily="34" charset="0"/>
                <a:cs typeface="Calibri" panose="020F0502020204030204" pitchFamily="34" charset="0"/>
              </a:rPr>
              <a:t>10. разрешения годишен лимит, в хил. m3/годишно;</a:t>
            </a:r>
          </a:p>
          <a:p>
            <a:r>
              <a:rPr lang="ru-RU" dirty="0">
                <a:latin typeface="Calibri" panose="020F0502020204030204" pitchFamily="34" charset="0"/>
                <a:cs typeface="Calibri" panose="020F0502020204030204" pitchFamily="34" charset="0"/>
              </a:rPr>
              <a:t>11. разпределението на разрешения годишен лимит за различните цели на използване;</a:t>
            </a:r>
          </a:p>
          <a:p>
            <a:r>
              <a:rPr lang="ru-RU" dirty="0">
                <a:latin typeface="Calibri" panose="020F0502020204030204" pitchFamily="34" charset="0"/>
                <a:cs typeface="Calibri" panose="020F0502020204030204" pitchFamily="34" charset="0"/>
              </a:rPr>
              <a:t>12. режима на използване</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13006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Регистър на разрешителните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5078313"/>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Кметът на общината води регистър на издадените разрешителни за водовземане и за ползване на воден обект.</a:t>
            </a:r>
          </a:p>
          <a:p>
            <a:r>
              <a:rPr lang="ru-RU" dirty="0">
                <a:latin typeface="Calibri" panose="020F0502020204030204" pitchFamily="34" charset="0"/>
                <a:cs typeface="Calibri" panose="020F0502020204030204" pitchFamily="34" charset="0"/>
              </a:rPr>
              <a:t>Регистрите на общините за разрешителните за използване на повърхностни води и водни обекти са публични и достъпът до тях се осигурява чрез интернет страниците. Тези регистри се свързват с националния регистър на разрешителните на МОСВ. </a:t>
            </a:r>
          </a:p>
          <a:p>
            <a:r>
              <a:rPr lang="ru-RU" b="1" dirty="0">
                <a:solidFill>
                  <a:schemeClr val="accent1"/>
                </a:solidFill>
                <a:latin typeface="Calibri" panose="020F0502020204030204" pitchFamily="34" charset="0"/>
                <a:cs typeface="Calibri" panose="020F0502020204030204" pitchFamily="34" charset="0"/>
              </a:rPr>
              <a:t>Регистрите са в електронен вид и съдържат данни за:</a:t>
            </a:r>
          </a:p>
          <a:p>
            <a:r>
              <a:rPr lang="ru-RU" dirty="0">
                <a:latin typeface="Calibri" panose="020F0502020204030204" pitchFamily="34" charset="0"/>
                <a:cs typeface="Calibri" panose="020F0502020204030204" pitchFamily="34" charset="0"/>
              </a:rPr>
              <a:t>13. крайния срок на действие на разрешителното;</a:t>
            </a:r>
          </a:p>
          <a:p>
            <a:r>
              <a:rPr lang="ru-RU" dirty="0">
                <a:latin typeface="Calibri" panose="020F0502020204030204" pitchFamily="34" charset="0"/>
                <a:cs typeface="Calibri" panose="020F0502020204030204" pitchFamily="34" charset="0"/>
              </a:rPr>
              <a:t>14. срока за завършване на строителството;</a:t>
            </a:r>
          </a:p>
          <a:p>
            <a:r>
              <a:rPr lang="ru-RU" dirty="0">
                <a:latin typeface="Calibri" panose="020F0502020204030204" pitchFamily="34" charset="0"/>
                <a:cs typeface="Calibri" panose="020F0502020204030204" pitchFamily="34" charset="0"/>
              </a:rPr>
              <a:t>15. началния срок за упражняване правото на ползване;</a:t>
            </a:r>
          </a:p>
          <a:p>
            <a:r>
              <a:rPr lang="ru-RU" dirty="0">
                <a:latin typeface="Calibri" panose="020F0502020204030204" pitchFamily="34" charset="0"/>
                <a:cs typeface="Calibri" panose="020F0502020204030204" pitchFamily="34" charset="0"/>
              </a:rPr>
              <a:t>16. измененията на обстоятелствата, подлежащи на регистрация:</a:t>
            </a:r>
          </a:p>
          <a:p>
            <a:r>
              <a:rPr lang="ru-RU" dirty="0">
                <a:latin typeface="Calibri" panose="020F0502020204030204" pitchFamily="34" charset="0"/>
                <a:cs typeface="Calibri" panose="020F0502020204030204" pitchFamily="34" charset="0"/>
              </a:rPr>
              <a:t>а) номера и датата на изменение на разрешителното;</a:t>
            </a:r>
          </a:p>
          <a:p>
            <a:r>
              <a:rPr lang="ru-RU" dirty="0">
                <a:latin typeface="Calibri" panose="020F0502020204030204" pitchFamily="34" charset="0"/>
                <a:cs typeface="Calibri" panose="020F0502020204030204" pitchFamily="34" charset="0"/>
              </a:rPr>
              <a:t>б) номера и датата на продължаване на разрешителното;</a:t>
            </a:r>
          </a:p>
          <a:p>
            <a:r>
              <a:rPr lang="ru-RU" dirty="0">
                <a:latin typeface="Calibri" panose="020F0502020204030204" pitchFamily="34" charset="0"/>
                <a:cs typeface="Calibri" panose="020F0502020204030204" pitchFamily="34" charset="0"/>
              </a:rPr>
              <a:t>в) номера и датата на преразглеждане на разрешителното за изземване на наносни отложения от повърхностен воден обект;</a:t>
            </a:r>
          </a:p>
          <a:p>
            <a:r>
              <a:rPr lang="ru-RU" dirty="0">
                <a:latin typeface="Calibri" panose="020F0502020204030204" pitchFamily="34" charset="0"/>
                <a:cs typeface="Calibri" panose="020F0502020204030204" pitchFamily="34" charset="0"/>
              </a:rPr>
              <a:t>г) номера и датата на прекратяване на разрешителното;</a:t>
            </a:r>
          </a:p>
          <a:p>
            <a:r>
              <a:rPr lang="ru-RU" dirty="0">
                <a:latin typeface="Calibri" panose="020F0502020204030204" pitchFamily="34" charset="0"/>
                <a:cs typeface="Calibri" panose="020F0502020204030204" pitchFamily="34" charset="0"/>
              </a:rPr>
              <a:t>д) номера и датата на отнемане на разрешителното</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17. номера на заповедта за определяне на СОЗ – при разрешителни за водовземане за питейно-битово водоснабдяване</a:t>
            </a:r>
          </a:p>
        </p:txBody>
      </p:sp>
    </p:spTree>
    <p:extLst>
      <p:ext uri="{BB962C8B-B14F-4D97-AF65-F5344CB8AC3E}">
        <p14:creationId xmlns:p14="http://schemas.microsoft.com/office/powerpoint/2010/main" val="40790974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5386090"/>
          </a:xfrm>
          <a:prstGeom prst="rect">
            <a:avLst/>
          </a:prstGeom>
        </p:spPr>
        <p:txBody>
          <a:bodyPr wrap="square">
            <a:spAutoFit/>
          </a:bodyPr>
          <a:lstStyle/>
          <a:p>
            <a:pPr marL="285750" indent="-285750">
              <a:buFont typeface="Wingdings" panose="05000000000000000000" pitchFamily="2" charset="2"/>
              <a:buChar char="q"/>
            </a:pPr>
            <a:r>
              <a:rPr lang="ru-RU" dirty="0">
                <a:latin typeface="Calibri" panose="020F0502020204030204" pitchFamily="34" charset="0"/>
                <a:cs typeface="Calibri" panose="020F0502020204030204" pitchFamily="34" charset="0"/>
              </a:rPr>
              <a:t>Съгласно чл. 60., ал.1, за откриване на процедура за издаване на разрешително </a:t>
            </a:r>
            <a:r>
              <a:rPr lang="ru-RU" b="1" u="sng" dirty="0">
                <a:solidFill>
                  <a:schemeClr val="accent1"/>
                </a:solidFill>
                <a:latin typeface="Calibri" panose="020F0502020204030204" pitchFamily="34" charset="0"/>
                <a:cs typeface="Calibri" panose="020F0502020204030204" pitchFamily="34" charset="0"/>
              </a:rPr>
              <a:t>кандидатите подават заявление по образец</a:t>
            </a:r>
            <a:r>
              <a:rPr lang="ru-RU" dirty="0">
                <a:latin typeface="Calibri" panose="020F0502020204030204" pitchFamily="34" charset="0"/>
                <a:cs typeface="Calibri" panose="020F0502020204030204" pitchFamily="34" charset="0"/>
              </a:rPr>
              <a:t>, одобрен от Министъра на околната среда и водите, в което се посочват:</a:t>
            </a:r>
          </a:p>
          <a:p>
            <a:r>
              <a:rPr lang="ru-RU" dirty="0">
                <a:latin typeface="Calibri" panose="020F0502020204030204" pitchFamily="34" charset="0"/>
                <a:cs typeface="Calibri" panose="020F0502020204030204" pitchFamily="34" charset="0"/>
              </a:rPr>
              <a:t>1. </a:t>
            </a:r>
            <a:r>
              <a:rPr lang="ru-RU" sz="1500" dirty="0">
                <a:latin typeface="Calibri" panose="020F0502020204030204" pitchFamily="34" charset="0"/>
                <a:cs typeface="Calibri" panose="020F0502020204030204" pitchFamily="34" charset="0"/>
              </a:rPr>
              <a:t>данните по чл. 56, ал. 1, т. 4 - 9;</a:t>
            </a:r>
          </a:p>
          <a:p>
            <a:r>
              <a:rPr lang="ru-RU" sz="1500" dirty="0">
                <a:latin typeface="Calibri" panose="020F0502020204030204" pitchFamily="34" charset="0"/>
                <a:cs typeface="Calibri" panose="020F0502020204030204" pitchFamily="34" charset="0"/>
              </a:rPr>
              <a:t>2. адрес за кореспонденция, включително електронен адрес - при наличие на такъв;</a:t>
            </a:r>
          </a:p>
          <a:p>
            <a:r>
              <a:rPr lang="ru-RU" sz="1500" dirty="0">
                <a:latin typeface="Calibri" panose="020F0502020204030204" pitchFamily="34" charset="0"/>
                <a:cs typeface="Calibri" panose="020F0502020204030204" pitchFamily="34" charset="0"/>
              </a:rPr>
              <a:t>3. телефон и факс за връзка с физическото лице или с лицето, което управлява и представлява дружеството по чл. 56, ал. 1, т. 4;</a:t>
            </a:r>
          </a:p>
          <a:p>
            <a:r>
              <a:rPr lang="ru-RU" sz="1500" dirty="0">
                <a:latin typeface="Calibri" panose="020F0502020204030204" pitchFamily="34" charset="0"/>
                <a:cs typeface="Calibri" panose="020F0502020204030204" pitchFamily="34" charset="0"/>
              </a:rPr>
              <a:t>4. параметрите на исканото използване;</a:t>
            </a:r>
          </a:p>
          <a:p>
            <a:r>
              <a:rPr lang="ru-RU" sz="1500" dirty="0">
                <a:latin typeface="Calibri" panose="020F0502020204030204" pitchFamily="34" charset="0"/>
                <a:cs typeface="Calibri" panose="020F0502020204030204" pitchFamily="34" charset="0"/>
              </a:rPr>
              <a:t>5. номерът на решението на министъра на околната среда и водите или на директора на съответната регионална инспекция по околната среда и водите по оценка на въздействието върху околната среда или за преценка, че не е необходимо извършването на оценка на въздействието върху околната среда, или за оценка за съвместимост, когато такива се изискват съгласно Закона за опазване на околната среда и Закона за биологичното разнообразие;</a:t>
            </a:r>
          </a:p>
          <a:p>
            <a:r>
              <a:rPr lang="ru-RU" sz="1500" dirty="0">
                <a:latin typeface="Calibri" panose="020F0502020204030204" pitchFamily="34" charset="0"/>
                <a:cs typeface="Calibri" panose="020F0502020204030204" pitchFamily="34" charset="0"/>
              </a:rPr>
              <a:t>6. номер на регистрационна карта за земеделските стопани, когато е приложимо</a:t>
            </a:r>
            <a:r>
              <a:rPr lang="ru-RU" sz="1500" dirty="0" smtClean="0">
                <a:latin typeface="Calibri" panose="020F0502020204030204" pitchFamily="34" charset="0"/>
                <a:cs typeface="Calibri" panose="020F0502020204030204" pitchFamily="34" charset="0"/>
              </a:rPr>
              <a:t>.</a:t>
            </a:r>
          </a:p>
          <a:p>
            <a:r>
              <a:rPr lang="ru-RU" sz="1600" b="1" u="sng" dirty="0">
                <a:latin typeface="Calibri" panose="020F0502020204030204" pitchFamily="34" charset="0"/>
                <a:cs typeface="Calibri" panose="020F0502020204030204" pitchFamily="34" charset="0"/>
              </a:rPr>
              <a:t>Документи, които се прилагат към заявлението </a:t>
            </a:r>
          </a:p>
          <a:p>
            <a:r>
              <a:rPr lang="ru-RU" sz="1600" dirty="0">
                <a:latin typeface="Calibri" panose="020F0502020204030204" pitchFamily="34" charset="0"/>
                <a:cs typeface="Calibri" panose="020F0502020204030204" pitchFamily="34" charset="0"/>
              </a:rPr>
              <a:t>1. </a:t>
            </a:r>
            <a:r>
              <a:rPr lang="ru-RU" sz="1500" dirty="0">
                <a:latin typeface="Calibri" panose="020F0502020204030204" pitchFamily="34" charset="0"/>
                <a:cs typeface="Calibri" panose="020F0502020204030204" pitchFamily="34" charset="0"/>
              </a:rPr>
              <a:t>заверен документ за платена такса за издаване на разрешителното, когато плащането не е извършено по електронен път;</a:t>
            </a:r>
          </a:p>
          <a:p>
            <a:r>
              <a:rPr lang="ru-RU" sz="1500" dirty="0">
                <a:latin typeface="Calibri" panose="020F0502020204030204" pitchFamily="34" charset="0"/>
                <a:cs typeface="Calibri" panose="020F0502020204030204" pitchFamily="34" charset="0"/>
              </a:rPr>
              <a:t>2. актуална скица или карта за имотите, в които ще се извършва дейността, заверена от съответния компетентен орган или справка с индивидуализиращите данни на имотите и административния орган на издаване, въз основа на които да може служебно да се събере информация;</a:t>
            </a:r>
          </a:p>
          <a:p>
            <a:r>
              <a:rPr lang="ru-RU" sz="1500" dirty="0">
                <a:latin typeface="Calibri" panose="020F0502020204030204" pitchFamily="34" charset="0"/>
                <a:cs typeface="Calibri" panose="020F0502020204030204" pitchFamily="34" charset="0"/>
              </a:rPr>
              <a:t>3. документ, удостоверяващ съгласието на собственика на съоръженията - при ползване на съществуващи съоръжения, с изключение на случаите по ал. 13, т. 3;</a:t>
            </a:r>
          </a:p>
          <a:p>
            <a:r>
              <a:rPr lang="ru-RU" sz="1500" dirty="0">
                <a:latin typeface="Calibri" panose="020F0502020204030204" pitchFamily="34" charset="0"/>
                <a:cs typeface="Calibri" panose="020F0502020204030204" pitchFamily="34" charset="0"/>
              </a:rPr>
              <a:t>4. документ, удостоверяващ техническа невъзможност за достъп до напоителна система, когато заявителят е земеделски стопанин</a:t>
            </a:r>
            <a:r>
              <a:rPr lang="ru-RU" sz="1500" dirty="0" smtClean="0">
                <a:latin typeface="Calibri" panose="020F0502020204030204" pitchFamily="34" charset="0"/>
                <a:cs typeface="Calibri" panose="020F0502020204030204" pitchFamily="34" charset="0"/>
              </a:rPr>
              <a:t>.</a:t>
            </a:r>
            <a:endParaRPr lang="ru-RU"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89717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4108817"/>
          </a:xfrm>
          <a:prstGeom prst="rect">
            <a:avLst/>
          </a:prstGeom>
        </p:spPr>
        <p:txBody>
          <a:bodyPr wrap="square">
            <a:spAutoFit/>
          </a:bodyPr>
          <a:lstStyle/>
          <a:p>
            <a:pPr marL="285750" indent="-285750">
              <a:buFont typeface="Wingdings" panose="05000000000000000000" pitchFamily="2" charset="2"/>
              <a:buChar char="q"/>
            </a:pPr>
            <a:r>
              <a:rPr lang="ru-RU" dirty="0">
                <a:latin typeface="Calibri" panose="020F0502020204030204" pitchFamily="34" charset="0"/>
                <a:cs typeface="Calibri" panose="020F0502020204030204" pitchFamily="34" charset="0"/>
              </a:rPr>
              <a:t>Когато </a:t>
            </a:r>
            <a:r>
              <a:rPr lang="ru-RU" b="1" dirty="0">
                <a:solidFill>
                  <a:schemeClr val="accent1"/>
                </a:solidFill>
                <a:latin typeface="Calibri" panose="020F0502020204030204" pitchFamily="34" charset="0"/>
                <a:cs typeface="Calibri" panose="020F0502020204030204" pitchFamily="34" charset="0"/>
              </a:rPr>
              <a:t>заявлението е за издаване на разрешително за водовземане от повърхностни води</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към заявлението се прилагат допълнително и</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500" dirty="0">
                <a:latin typeface="Calibri" panose="020F0502020204030204" pitchFamily="34" charset="0"/>
                <a:cs typeface="Calibri" panose="020F0502020204030204" pitchFamily="34" charset="0"/>
              </a:rPr>
              <a:t>прединвестиционно проучване или съответната разработена фаза на инвестиционния проект съгласно изискванията на Закона за устройство на територията, съдържащи хидроложка част и водностопански изследвания, доказващи наличието на исканото водно количество във водния обект или доказващи необходимостта от прехвърляне на води - когато искането е за прехвърляне на води между речни басейни, или проект за завиряване - когато искането е за завиряване на новоизградени водни обекти;</a:t>
            </a:r>
          </a:p>
          <a:p>
            <a:pPr marL="285750" indent="-285750">
              <a:buFont typeface="Wingdings" panose="05000000000000000000" pitchFamily="2" charset="2"/>
              <a:buChar char="§"/>
            </a:pPr>
            <a:r>
              <a:rPr lang="ru-RU" sz="1500" dirty="0" smtClean="0">
                <a:latin typeface="Calibri" panose="020F0502020204030204" pitchFamily="34" charset="0"/>
                <a:cs typeface="Calibri" panose="020F0502020204030204" pitchFamily="34" charset="0"/>
              </a:rPr>
              <a:t>обосновка </a:t>
            </a:r>
            <a:r>
              <a:rPr lang="ru-RU" sz="1500" dirty="0">
                <a:latin typeface="Calibri" panose="020F0502020204030204" pitchFamily="34" charset="0"/>
                <a:cs typeface="Calibri" panose="020F0502020204030204" pitchFamily="34" charset="0"/>
              </a:rPr>
              <a:t>на заявеното водно количество съгласно нормите за водопотребление, определени с наредбата по чл. 117а, ал. 2;</a:t>
            </a:r>
          </a:p>
          <a:p>
            <a:pPr marL="285750" indent="-285750">
              <a:buFont typeface="Wingdings" panose="05000000000000000000" pitchFamily="2" charset="2"/>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проект за санитарно-охранителна зона - когато искането е за питейно-битово водоснабдяване;</a:t>
            </a:r>
          </a:p>
          <a:p>
            <a:pPr marL="285750" indent="-285750">
              <a:buFont typeface="Wingdings" panose="05000000000000000000" pitchFamily="2" charset="2"/>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документи, удостоверяващи съгласието на собствениците на имоти, които ще бъдат засегнати от завиряването и строителството на съоръженията, когато съоръженията не са изградени;</a:t>
            </a:r>
          </a:p>
          <a:p>
            <a:pPr marL="285750" indent="-285750">
              <a:buFont typeface="Wingdings" panose="05000000000000000000" pitchFamily="2" charset="2"/>
              <a:buChar char="§"/>
            </a:pPr>
            <a:r>
              <a:rPr lang="ru-RU" sz="1500" dirty="0" smtClean="0">
                <a:latin typeface="Calibri" panose="020F0502020204030204" pitchFamily="34" charset="0"/>
                <a:cs typeface="Calibri" panose="020F0502020204030204" pitchFamily="34" charset="0"/>
              </a:rPr>
              <a:t>съгласувателни </a:t>
            </a:r>
            <a:r>
              <a:rPr lang="ru-RU" sz="1500" dirty="0">
                <a:latin typeface="Calibri" panose="020F0502020204030204" pitchFamily="34" charset="0"/>
                <a:cs typeface="Calibri" panose="020F0502020204030204" pitchFamily="34" charset="0"/>
              </a:rPr>
              <a:t>становища на компетентните органи, свързани със засягане на изградена инфраструктура и с възможността за промяна на предназначението на земеделските земи и на горските територии, които ще бъдат засегнати;</a:t>
            </a:r>
          </a:p>
          <a:p>
            <a:pPr marL="285750" indent="-285750">
              <a:buFont typeface="Wingdings" panose="05000000000000000000" pitchFamily="2" charset="2"/>
              <a:buChar char="§"/>
            </a:pPr>
            <a:r>
              <a:rPr lang="ru-RU" sz="1500" dirty="0" smtClean="0">
                <a:latin typeface="Calibri" panose="020F0502020204030204" pitchFamily="34" charset="0"/>
                <a:cs typeface="Calibri" panose="020F0502020204030204" pitchFamily="34" charset="0"/>
              </a:rPr>
              <a:t>сравнителна </a:t>
            </a:r>
            <a:r>
              <a:rPr lang="ru-RU" sz="1500" dirty="0">
                <a:latin typeface="Calibri" panose="020F0502020204030204" pitchFamily="34" charset="0"/>
                <a:cs typeface="Calibri" panose="020F0502020204030204" pitchFamily="34" charset="0"/>
              </a:rPr>
              <a:t>оценка на енергийните ползи и на вредите за околната среда, при използване на енергията на водата.</a:t>
            </a:r>
          </a:p>
          <a:p>
            <a:pPr marL="285750" indent="-285750">
              <a:buFont typeface="Wingdings" panose="05000000000000000000" pitchFamily="2" charset="2"/>
              <a:buChar char="§"/>
            </a:pPr>
            <a:endParaRPr lang="ru-RU"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80359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747931" y="1413278"/>
            <a:ext cx="10349046" cy="5309146"/>
          </a:xfrm>
          <a:prstGeom prst="rect">
            <a:avLst/>
          </a:prstGeom>
        </p:spPr>
        <p:txBody>
          <a:bodyPr wrap="square">
            <a:spAutoFit/>
          </a:bodyPr>
          <a:lstStyle/>
          <a:p>
            <a:pPr marL="285750" indent="-285750">
              <a:buFont typeface="Wingdings" panose="05000000000000000000" pitchFamily="2" charset="2"/>
              <a:buChar char="q"/>
            </a:pPr>
            <a:r>
              <a:rPr lang="ru-RU" dirty="0">
                <a:latin typeface="Calibri" panose="020F0502020204030204" pitchFamily="34" charset="0"/>
                <a:cs typeface="Calibri" panose="020F0502020204030204" pitchFamily="34" charset="0"/>
              </a:rPr>
              <a:t>Когато </a:t>
            </a:r>
            <a:r>
              <a:rPr lang="ru-RU" b="1" dirty="0">
                <a:solidFill>
                  <a:schemeClr val="accent1"/>
                </a:solidFill>
                <a:latin typeface="Calibri" panose="020F0502020204030204" pitchFamily="34" charset="0"/>
                <a:cs typeface="Calibri" panose="020F0502020204030204" pitchFamily="34" charset="0"/>
              </a:rPr>
              <a:t>искането е за издаване на разрешително за ползване на повърхностен воден обект</a:t>
            </a:r>
            <a:r>
              <a:rPr lang="ru-RU" dirty="0">
                <a:latin typeface="Calibri" panose="020F0502020204030204" pitchFamily="34" charset="0"/>
                <a:cs typeface="Calibri" panose="020F0502020204030204" pitchFamily="34" charset="0"/>
              </a:rPr>
              <a:t>, с изключение на заустването на отпадъчни води, към заявлението се прилагат и:</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изграждане на нови системи и съоръжения - инвестиционен проект съгласно изискванията на Закона за устройство на територията;</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изземване на наносни отложения от река Дунав:</a:t>
            </a:r>
          </a:p>
          <a:p>
            <a:r>
              <a:rPr lang="ru-RU" sz="1600" dirty="0">
                <a:latin typeface="Calibri" panose="020F0502020204030204" pitchFamily="34" charset="0"/>
                <a:cs typeface="Calibri" panose="020F0502020204030204" pitchFamily="34" charset="0"/>
              </a:rPr>
              <a:t>а) </a:t>
            </a:r>
            <a:r>
              <a:rPr lang="ru-RU" sz="1500" dirty="0">
                <a:latin typeface="Calibri" panose="020F0502020204030204" pitchFamily="34" charset="0"/>
                <a:cs typeface="Calibri" panose="020F0502020204030204" pitchFamily="34" charset="0"/>
              </a:rPr>
              <a:t>схема на заявения участък, посочваща местоположението на участъка с географски координати на границите на участъка;</a:t>
            </a:r>
          </a:p>
          <a:p>
            <a:r>
              <a:rPr lang="ru-RU" sz="1500" dirty="0">
                <a:latin typeface="Calibri" panose="020F0502020204030204" pitchFamily="34" charset="0"/>
                <a:cs typeface="Calibri" panose="020F0502020204030204" pitchFamily="34" charset="0"/>
              </a:rPr>
              <a:t>б) предпроектни проучвания, доказващи, че няма да има негативни влияния върху корабоплавателния път, бреговете, островите и хидротехническите съоръжения;</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изземване на наносни отложения от принадлежащите земи на водохранилищата - технически проект за изземването;</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аквакултури и свързаните с тях </a:t>
            </a:r>
            <a:r>
              <a:rPr lang="ru-RU" sz="1600" dirty="0" smtClean="0">
                <a:latin typeface="Calibri" panose="020F0502020204030204" pitchFamily="34" charset="0"/>
                <a:cs typeface="Calibri" panose="020F0502020204030204" pitchFamily="34" charset="0"/>
              </a:rPr>
              <a:t>дейности:</a:t>
            </a:r>
          </a:p>
          <a:p>
            <a:r>
              <a:rPr lang="ru-RU" sz="1600" dirty="0" smtClean="0">
                <a:latin typeface="Calibri" panose="020F0502020204030204" pitchFamily="34" charset="0"/>
                <a:cs typeface="Calibri" panose="020F0502020204030204" pitchFamily="34" charset="0"/>
              </a:rPr>
              <a:t>а</a:t>
            </a:r>
            <a:r>
              <a:rPr lang="ru-RU" sz="1600" dirty="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проект за дейността;</a:t>
            </a:r>
          </a:p>
          <a:p>
            <a:r>
              <a:rPr lang="ru-RU" sz="1500" dirty="0">
                <a:latin typeface="Calibri" panose="020F0502020204030204" pitchFamily="34" charset="0"/>
                <a:cs typeface="Calibri" panose="020F0502020204030204" pitchFamily="34" charset="0"/>
              </a:rPr>
              <a:t>б) одобрен от общинския експертен технически съвет проект за промяна на предназначението на язовира</a:t>
            </a:r>
            <a:r>
              <a:rPr lang="ru-RU" sz="15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ru-RU" sz="1600" dirty="0" smtClean="0">
                <a:latin typeface="Calibri" panose="020F0502020204030204" pitchFamily="34" charset="0"/>
                <a:cs typeface="Calibri" panose="020F0502020204030204" pitchFamily="34" charset="0"/>
              </a:rPr>
              <a:t>за </a:t>
            </a:r>
            <a:r>
              <a:rPr lang="ru-RU" sz="1600" dirty="0">
                <a:latin typeface="Calibri" panose="020F0502020204030204" pitchFamily="34" charset="0"/>
                <a:cs typeface="Calibri" panose="020F0502020204030204" pitchFamily="34" charset="0"/>
              </a:rPr>
              <a:t>плаващи съоръжения в язовири:</a:t>
            </a:r>
          </a:p>
          <a:p>
            <a:r>
              <a:rPr lang="ru-RU" sz="1600" dirty="0">
                <a:latin typeface="Calibri" panose="020F0502020204030204" pitchFamily="34" charset="0"/>
                <a:cs typeface="Calibri" panose="020F0502020204030204" pitchFamily="34" charset="0"/>
              </a:rPr>
              <a:t>а) проект за изграждане на съоръжението и за дейността му;</a:t>
            </a:r>
          </a:p>
          <a:p>
            <a:r>
              <a:rPr lang="ru-RU" sz="1600" dirty="0">
                <a:latin typeface="Calibri" panose="020F0502020204030204" pitchFamily="34" charset="0"/>
                <a:cs typeface="Calibri" panose="020F0502020204030204" pitchFamily="34" charset="0"/>
              </a:rPr>
              <a:t>б) документ за регистрация и годност на плавателното съоръжение от Изпълнителна агенция "Морска администрация";</a:t>
            </a:r>
          </a:p>
          <a:p>
            <a:r>
              <a:rPr lang="ru-RU" sz="1600" dirty="0">
                <a:latin typeface="Calibri" panose="020F0502020204030204" pitchFamily="34" charset="0"/>
                <a:cs typeface="Calibri" panose="020F0502020204030204" pitchFamily="34" charset="0"/>
              </a:rPr>
              <a:t>в) предварителен договор за транспортиране на отпадъчните води и битовите отпадъци или проект за пречистване на отпадъчните води - в случаите, когато такива се формират от извършваната дейност на плавателното съоръжение;</a:t>
            </a:r>
          </a:p>
          <a:p>
            <a:r>
              <a:rPr lang="ru-RU" sz="1600" dirty="0">
                <a:latin typeface="Calibri" panose="020F0502020204030204" pitchFamily="34" charset="0"/>
                <a:cs typeface="Calibri" panose="020F0502020204030204" pitchFamily="34" charset="0"/>
              </a:rPr>
              <a:t>г) договор с водолазна фирма за годишно обслужване на закотвящите съоръжения</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6441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417689" y="1413278"/>
            <a:ext cx="10679288" cy="5459956"/>
          </a:xfrm>
          <a:prstGeom prst="rect">
            <a:avLst/>
          </a:prstGeom>
        </p:spPr>
        <p:txBody>
          <a:bodyPr wrap="square">
            <a:spAutoFit/>
          </a:bodyPr>
          <a:lstStyle/>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Заявлението и приложените към него документи се подават в два екземпляра – единият екземпляр в качеството му на оригинал се представя върху книжен носител, а вторият – като негов пълен цифров аналог – върху електронен носител.</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Проверка от общината за пълнота на заявлението и преценка за издаване на разрешително</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Заявлението за издаване на разрешително се подава до компетентния орган по чл. 52, ал.1. от ЗВ. В 20-дневен срок от подаване на заявлението, а при заявител земеделски стопанин в 10-дневен срок, издателят на разрешителното (общината</a:t>
            </a:r>
            <a:r>
              <a:rPr lang="ru-RU" sz="1600" dirty="0" smtClean="0">
                <a:latin typeface="Calibri" panose="020F0502020204030204" pitchFamily="34" charset="0"/>
                <a:cs typeface="Calibri" panose="020F0502020204030204" pitchFamily="34" charset="0"/>
              </a:rPr>
              <a:t>):</a:t>
            </a:r>
          </a:p>
          <a:p>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проверява дали:</a:t>
            </a:r>
          </a:p>
          <a:p>
            <a:r>
              <a:rPr lang="ru-RU" sz="1600" dirty="0">
                <a:latin typeface="Calibri" panose="020F0502020204030204" pitchFamily="34" charset="0"/>
                <a:cs typeface="Calibri" panose="020F0502020204030204" pitchFamily="34" charset="0"/>
              </a:rPr>
              <a:t>а) заявлението съдържа изискващите се информация и приложения съгласно обявения образец;</a:t>
            </a:r>
          </a:p>
          <a:p>
            <a:r>
              <a:rPr lang="ru-RU" sz="1600" dirty="0">
                <a:latin typeface="Calibri" panose="020F0502020204030204" pitchFamily="34" charset="0"/>
                <a:cs typeface="Calibri" panose="020F0502020204030204" pitchFamily="34" charset="0"/>
              </a:rPr>
              <a:t>б) съдържанието на приложените документи отговаря на изискванията по чл. 60 на ЗВ;</a:t>
            </a:r>
          </a:p>
          <a:p>
            <a:r>
              <a:rPr lang="ru-RU" sz="1600" dirty="0" smtClean="0">
                <a:latin typeface="Calibri" panose="020F0502020204030204" pitchFamily="34" charset="0"/>
                <a:cs typeface="Calibri" panose="020F0502020204030204" pitchFamily="34" charset="0"/>
              </a:rPr>
              <a:t> </a:t>
            </a:r>
            <a:r>
              <a:rPr lang="ru-RU" sz="1600" dirty="0">
                <a:latin typeface="Calibri" panose="020F0502020204030204" pitchFamily="34" charset="0"/>
                <a:cs typeface="Calibri" panose="020F0502020204030204" pitchFamily="34" charset="0"/>
              </a:rPr>
              <a:t>извършва преценката относно издаване на разрешителното</a:t>
            </a:r>
            <a:r>
              <a:rPr lang="ru-RU" sz="1600" dirty="0" smtClean="0">
                <a:latin typeface="Calibri" panose="020F0502020204030204" pitchFamily="34" charset="0"/>
                <a:cs typeface="Calibri" panose="020F0502020204030204" pitchFamily="34" charset="0"/>
              </a:rPr>
              <a:t>.</a:t>
            </a:r>
          </a:p>
          <a:p>
            <a:pPr marL="285750" indent="-285750" algn="just">
              <a:lnSpc>
                <a:spcPct val="120000"/>
              </a:lnSpc>
              <a:buFont typeface="Wingdings" panose="05000000000000000000" pitchFamily="2" charset="2"/>
              <a:buChar char="Ø"/>
            </a:pPr>
            <a:r>
              <a:rPr lang="bg-BG" sz="1600" dirty="0">
                <a:latin typeface="Calibri" panose="020F0502020204030204" pitchFamily="34" charset="0"/>
                <a:ea typeface="Calibri" panose="020F0502020204030204" pitchFamily="34" charset="0"/>
                <a:cs typeface="Calibri" panose="020F0502020204030204" pitchFamily="34" charset="0"/>
              </a:rPr>
              <a:t>Съгласно изискванията на чл.62 от ЗВ, Общината преценява искането за издаване на разрешително, като съобразява:</a:t>
            </a:r>
          </a:p>
          <a:p>
            <a:pPr algn="just">
              <a:lnSpc>
                <a:spcPct val="120000"/>
              </a:lnSpc>
            </a:pPr>
            <a:r>
              <a:rPr lang="bg-BG" sz="1600" dirty="0">
                <a:latin typeface="Calibri" panose="020F0502020204030204" pitchFamily="34" charset="0"/>
                <a:ea typeface="Calibri" panose="020F0502020204030204" pitchFamily="34" charset="0"/>
                <a:cs typeface="Calibri" panose="020F0502020204030204" pitchFamily="34" charset="0"/>
              </a:rPr>
              <a:t>1. предвижданията на влезлите в сила планове за управление на речните басейни;</a:t>
            </a:r>
          </a:p>
          <a:p>
            <a:pPr algn="just">
              <a:lnSpc>
                <a:spcPct val="120000"/>
              </a:lnSpc>
            </a:pPr>
            <a:r>
              <a:rPr lang="bg-BG" sz="1600" dirty="0">
                <a:latin typeface="Calibri" panose="020F0502020204030204" pitchFamily="34" charset="0"/>
                <a:ea typeface="Calibri" panose="020F0502020204030204" pitchFamily="34" charset="0"/>
                <a:cs typeface="Calibri" panose="020F0502020204030204" pitchFamily="34" charset="0"/>
              </a:rPr>
              <a:t>2. съвместимостта с обществените интереси и придобити права, в това число нуждите на населението от района на </a:t>
            </a:r>
            <a:r>
              <a:rPr lang="bg-BG" sz="1600" dirty="0" err="1">
                <a:latin typeface="Calibri" panose="020F0502020204030204" pitchFamily="34" charset="0"/>
                <a:ea typeface="Calibri" panose="020F0502020204030204" pitchFamily="34" charset="0"/>
                <a:cs typeface="Calibri" panose="020F0502020204030204" pitchFamily="34" charset="0"/>
              </a:rPr>
              <a:t>водовземането</a:t>
            </a:r>
            <a:r>
              <a:rPr lang="bg-BG" sz="1600" dirty="0">
                <a:latin typeface="Calibri" panose="020F0502020204030204" pitchFamily="34" charset="0"/>
                <a:ea typeface="Calibri" panose="020F0502020204030204" pitchFamily="34" charset="0"/>
                <a:cs typeface="Calibri" panose="020F0502020204030204" pitchFamily="34" charset="0"/>
              </a:rPr>
              <a:t>;</a:t>
            </a:r>
          </a:p>
          <a:p>
            <a:pPr algn="just">
              <a:lnSpc>
                <a:spcPct val="120000"/>
              </a:lnSpc>
            </a:pPr>
            <a:r>
              <a:rPr lang="bg-BG" sz="1600" dirty="0">
                <a:latin typeface="Calibri" panose="020F0502020204030204" pitchFamily="34" charset="0"/>
                <a:ea typeface="Calibri" panose="020F0502020204030204" pitchFamily="34" charset="0"/>
                <a:cs typeface="Calibri" panose="020F0502020204030204" pitchFamily="34" charset="0"/>
              </a:rPr>
              <a:t>3. съответствието с изискванията за опазване на околната среда, регламентирани от международни договори и вътрешното законодателство;</a:t>
            </a:r>
          </a:p>
          <a:p>
            <a:pPr algn="just">
              <a:lnSpc>
                <a:spcPct val="120000"/>
              </a:lnSpc>
            </a:pPr>
            <a:r>
              <a:rPr lang="bg-BG" sz="1600" dirty="0">
                <a:latin typeface="Calibri" panose="020F0502020204030204" pitchFamily="34" charset="0"/>
                <a:ea typeface="Calibri" panose="020F0502020204030204" pitchFamily="34" charset="0"/>
                <a:cs typeface="Calibri" panose="020F0502020204030204" pitchFamily="34" charset="0"/>
              </a:rPr>
              <a:t>4. възможността за съвместно използване на съществуващите и предвижданите за изграждане съоръжения за исканото </a:t>
            </a:r>
            <a:r>
              <a:rPr lang="bg-BG" sz="1600" dirty="0" err="1">
                <a:latin typeface="Calibri" panose="020F0502020204030204" pitchFamily="34" charset="0"/>
                <a:ea typeface="Calibri" panose="020F0502020204030204" pitchFamily="34" charset="0"/>
                <a:cs typeface="Calibri" panose="020F0502020204030204" pitchFamily="34" charset="0"/>
              </a:rPr>
              <a:t>водовземане</a:t>
            </a:r>
            <a:r>
              <a:rPr lang="bg-BG" sz="1600" dirty="0">
                <a:latin typeface="Calibri" panose="020F0502020204030204" pitchFamily="34" charset="0"/>
                <a:ea typeface="Calibri" panose="020F0502020204030204" pitchFamily="34" charset="0"/>
                <a:cs typeface="Calibri" panose="020F0502020204030204" pitchFamily="34" charset="0"/>
              </a:rPr>
              <a:t> и/или ползване;</a:t>
            </a:r>
          </a:p>
          <a:p>
            <a:pPr algn="just">
              <a:lnSpc>
                <a:spcPct val="120000"/>
              </a:lnSpc>
            </a:pPr>
            <a:r>
              <a:rPr lang="bg-BG" sz="1600" dirty="0">
                <a:latin typeface="Calibri" panose="020F0502020204030204" pitchFamily="34" charset="0"/>
                <a:ea typeface="Calibri" panose="020F0502020204030204" pitchFamily="34" charset="0"/>
                <a:cs typeface="Calibri" panose="020F0502020204030204" pitchFamily="34" charset="0"/>
              </a:rPr>
              <a:t>5. наличните водни ресурси по количество и качество</a:t>
            </a:r>
            <a:r>
              <a:rPr lang="en-US" sz="1600" dirty="0">
                <a:latin typeface="Calibri" panose="020F0502020204030204" pitchFamily="34" charset="0"/>
                <a:ea typeface="Calibri" panose="020F0502020204030204" pitchFamily="34" charset="0"/>
                <a:cs typeface="Calibri" panose="020F0502020204030204" pitchFamily="34" charset="0"/>
              </a:rPr>
              <a:t> </a:t>
            </a:r>
            <a:r>
              <a:rPr lang="bg-BG" sz="1600" dirty="0">
                <a:latin typeface="Calibri" panose="020F0502020204030204" pitchFamily="34" charset="0"/>
                <a:ea typeface="Calibri" panose="020F0502020204030204" pitchFamily="34" charset="0"/>
                <a:cs typeface="Calibri" panose="020F0502020204030204" pitchFamily="34" charset="0"/>
              </a:rPr>
              <a:t>и други</a:t>
            </a:r>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23891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532190"/>
            <a:ext cx="10679288" cy="3416320"/>
          </a:xfrm>
          <a:prstGeom prst="rect">
            <a:avLst/>
          </a:prstGeom>
        </p:spPr>
        <p:txBody>
          <a:bodyPr wrap="square">
            <a:spAutoFit/>
          </a:bodyPr>
          <a:lstStyle/>
          <a:p>
            <a:r>
              <a:rPr lang="ru-RU" b="1" u="sng" dirty="0" smtClean="0">
                <a:latin typeface="Calibri" panose="020F0502020204030204" pitchFamily="34" charset="0"/>
                <a:cs typeface="Calibri" panose="020F0502020204030204" pitchFamily="34" charset="0"/>
              </a:rPr>
              <a:t>Оповестяване</a:t>
            </a:r>
          </a:p>
          <a:p>
            <a:endParaRPr lang="ru-RU" b="1" u="sng"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 20-дневен срок след изтичане на срока по чл. 61, ал. 2 (срок след подаване на заявление за издаване на разрешително), а за земеделските стопани в 10-дневен срок и ако не са налице основания за отказ, органът по чл.61, ал.1 (кметът на общината) или оправомощено от него лице изготвя съобщение, което съдържа посочените изисквания в чл.62а от ЗВ и го поставя публично на определените за целта места. </a:t>
            </a:r>
          </a:p>
          <a:p>
            <a:endParaRPr lang="ru-RU" dirty="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Издаване на </a:t>
            </a:r>
            <a:r>
              <a:rPr lang="ru-RU" b="1" u="sng" dirty="0" smtClean="0">
                <a:latin typeface="Calibri" panose="020F0502020204030204" pitchFamily="34" charset="0"/>
                <a:cs typeface="Calibri" panose="020F0502020204030204" pitchFamily="34" charset="0"/>
              </a:rPr>
              <a:t>разрешителното</a:t>
            </a:r>
          </a:p>
          <a:p>
            <a:endParaRPr lang="ru-RU" b="1" u="sn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 14-дневен срок от изтичането на срока за публично обявяване на съобщението кметът издава разрешително, когато са спазени предвидените в ЗВ изисквания. В случай на назначаване на комисия за разглеждане на предложенията и възраженията, срокът за произнасяне се удължава с един месец.</a:t>
            </a:r>
          </a:p>
        </p:txBody>
      </p:sp>
    </p:spTree>
    <p:extLst>
      <p:ext uri="{BB962C8B-B14F-4D97-AF65-F5344CB8AC3E}">
        <p14:creationId xmlns:p14="http://schemas.microsoft.com/office/powerpoint/2010/main" val="25980202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417689" y="1413278"/>
            <a:ext cx="10679288" cy="5216813"/>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Разрешителното за водовземане и разрешителното за ползване на воден обект съдържа:</a:t>
            </a:r>
          </a:p>
          <a:p>
            <a:r>
              <a:rPr lang="ru-RU" sz="1500" dirty="0">
                <a:latin typeface="Calibri" panose="020F0502020204030204" pitchFamily="34" charset="0"/>
                <a:cs typeface="Calibri" panose="020F0502020204030204" pitchFamily="34" charset="0"/>
              </a:rPr>
              <a:t>1. наименование на органа, който ги издава;</a:t>
            </a:r>
          </a:p>
          <a:p>
            <a:r>
              <a:rPr lang="ru-RU" sz="1500" dirty="0">
                <a:latin typeface="Calibri" panose="020F0502020204030204" pitchFamily="34" charset="0"/>
                <a:cs typeface="Calibri" panose="020F0502020204030204" pitchFamily="34" charset="0"/>
              </a:rPr>
              <a:t>2. номер и дата на издаване на акта;</a:t>
            </a:r>
          </a:p>
          <a:p>
            <a:r>
              <a:rPr lang="ru-RU" sz="1500" dirty="0">
                <a:latin typeface="Calibri" panose="020F0502020204030204" pitchFamily="34" charset="0"/>
                <a:cs typeface="Calibri" panose="020F0502020204030204" pitchFamily="34" charset="0"/>
              </a:rPr>
              <a:t>3. правни и фактически основания за издаване на акта;</a:t>
            </a:r>
          </a:p>
          <a:p>
            <a:r>
              <a:rPr lang="ru-RU" sz="1500" dirty="0">
                <a:latin typeface="Calibri" panose="020F0502020204030204" pitchFamily="34" charset="0"/>
                <a:cs typeface="Calibri" panose="020F0502020204030204" pitchFamily="34" charset="0"/>
              </a:rPr>
              <a:t>4. трите имена и постоянен адрес на титуляря на разрешителното – за физическите лица, съответно фирма и седалище – за юридическите лица и за едноличните търговци, регистрирани по Търговския закон;</a:t>
            </a:r>
          </a:p>
          <a:p>
            <a:r>
              <a:rPr lang="ru-RU" sz="1500" dirty="0">
                <a:latin typeface="Calibri" panose="020F0502020204030204" pitchFamily="34" charset="0"/>
                <a:cs typeface="Calibri" panose="020F0502020204030204" pitchFamily="34" charset="0"/>
              </a:rPr>
              <a:t>5. единен граждански номер за физическите лица или единен идентификационен код за юридическите лица и едноличните търговци;</a:t>
            </a:r>
          </a:p>
          <a:p>
            <a:r>
              <a:rPr lang="ru-RU" sz="1500" dirty="0">
                <a:latin typeface="Calibri" panose="020F0502020204030204" pitchFamily="34" charset="0"/>
                <a:cs typeface="Calibri" panose="020F0502020204030204" pitchFamily="34" charset="0"/>
              </a:rPr>
              <a:t>6. цел на използването;</a:t>
            </a:r>
          </a:p>
          <a:p>
            <a:r>
              <a:rPr lang="ru-RU" sz="1500" dirty="0">
                <a:latin typeface="Calibri" panose="020F0502020204030204" pitchFamily="34" charset="0"/>
                <a:cs typeface="Calibri" panose="020F0502020204030204" pitchFamily="34" charset="0"/>
              </a:rPr>
              <a:t>7.воден обект и водно тяло – предмет на използването; </a:t>
            </a:r>
          </a:p>
          <a:p>
            <a:r>
              <a:rPr lang="ru-RU" sz="1500" dirty="0">
                <a:latin typeface="Calibri" panose="020F0502020204030204" pitchFamily="34" charset="0"/>
                <a:cs typeface="Calibri" panose="020F0502020204030204" pitchFamily="34" charset="0"/>
              </a:rPr>
              <a:t>8. места на използването, потребление и заустване, включително надморска височина и координати на съоръженията или площта за използване;</a:t>
            </a:r>
          </a:p>
          <a:p>
            <a:r>
              <a:rPr lang="ru-RU" sz="1500" dirty="0">
                <a:latin typeface="Calibri" panose="020F0502020204030204" pitchFamily="34" charset="0"/>
                <a:cs typeface="Calibri" panose="020F0502020204030204" pitchFamily="34" charset="0"/>
              </a:rPr>
              <a:t>9. местност, административно-териториална и териториална единица, код по единния класификатор на административно-териториалните и териториалните единици – за всяко място на използване;</a:t>
            </a:r>
          </a:p>
          <a:p>
            <a:r>
              <a:rPr lang="ru-RU" sz="1500" dirty="0">
                <a:latin typeface="Calibri" panose="020F0502020204030204" pitchFamily="34" charset="0"/>
                <a:cs typeface="Calibri" panose="020F0502020204030204" pitchFamily="34" charset="0"/>
              </a:rPr>
              <a:t>10. параметри на разрешеното използване</a:t>
            </a:r>
            <a:r>
              <a:rPr lang="ru-RU" sz="1500" dirty="0" smtClean="0">
                <a:latin typeface="Calibri" panose="020F0502020204030204" pitchFamily="34" charset="0"/>
                <a:cs typeface="Calibri" panose="020F0502020204030204" pitchFamily="34" charset="0"/>
              </a:rPr>
              <a:t>;</a:t>
            </a:r>
          </a:p>
          <a:p>
            <a:r>
              <a:rPr lang="ru-RU" sz="1500" dirty="0">
                <a:latin typeface="Calibri" panose="020F0502020204030204" pitchFamily="34" charset="0"/>
                <a:cs typeface="Calibri" panose="020F0502020204030204" pitchFamily="34" charset="0"/>
              </a:rPr>
              <a:t>11. съоръжения за използване на водите, технически параметри и оборудване на съоръженията;</a:t>
            </a:r>
          </a:p>
          <a:p>
            <a:r>
              <a:rPr lang="ru-RU" sz="1500" dirty="0">
                <a:latin typeface="Calibri" panose="020F0502020204030204" pitchFamily="34" charset="0"/>
                <a:cs typeface="Calibri" panose="020F0502020204030204" pitchFamily="34" charset="0"/>
              </a:rPr>
              <a:t>12. срок на действие на разрешителното;</a:t>
            </a:r>
          </a:p>
          <a:p>
            <a:r>
              <a:rPr lang="ru-RU" sz="1500" dirty="0">
                <a:latin typeface="Calibri" panose="020F0502020204030204" pitchFamily="34" charset="0"/>
                <a:cs typeface="Calibri" panose="020F0502020204030204" pitchFamily="34" charset="0"/>
              </a:rPr>
              <a:t>13. задължение за заплащане на такса и индивидуални показатели за определяне на таксата за предоставеното право на използване на водите</a:t>
            </a:r>
            <a:r>
              <a:rPr lang="ru-RU" sz="1500" dirty="0" smtClean="0">
                <a:latin typeface="Calibri" panose="020F0502020204030204" pitchFamily="34" charset="0"/>
                <a:cs typeface="Calibri" panose="020F0502020204030204" pitchFamily="34" charset="0"/>
              </a:rPr>
              <a:t>;</a:t>
            </a:r>
            <a:endParaRPr lang="ru-RU" sz="1500" dirty="0">
              <a:latin typeface="Calibri" panose="020F0502020204030204" pitchFamily="34" charset="0"/>
              <a:cs typeface="Calibri" panose="020F0502020204030204" pitchFamily="34" charset="0"/>
            </a:endParaRPr>
          </a:p>
          <a:p>
            <a:r>
              <a:rPr lang="ru-RU" sz="1500" dirty="0" smtClean="0">
                <a:latin typeface="Calibri" panose="020F0502020204030204" pitchFamily="34" charset="0"/>
                <a:cs typeface="Calibri" panose="020F0502020204030204" pitchFamily="34" charset="0"/>
              </a:rPr>
              <a:t>14.местата </a:t>
            </a:r>
            <a:r>
              <a:rPr lang="ru-RU" sz="1500" dirty="0">
                <a:latin typeface="Calibri" panose="020F0502020204030204" pitchFamily="34" charset="0"/>
                <a:cs typeface="Calibri" panose="020F0502020204030204" pitchFamily="34" charset="0"/>
              </a:rPr>
              <a:t>за мониторинг и програмата за мониторинг;</a:t>
            </a:r>
          </a:p>
          <a:p>
            <a:r>
              <a:rPr lang="ru-RU" sz="1500" dirty="0">
                <a:latin typeface="Calibri" panose="020F0502020204030204" pitchFamily="34" charset="0"/>
                <a:cs typeface="Calibri" panose="020F0502020204030204" pitchFamily="34" charset="0"/>
              </a:rPr>
              <a:t>15. условия, при които се предоставя правото за използването на водите;</a:t>
            </a:r>
          </a:p>
          <a:p>
            <a:r>
              <a:rPr lang="ru-RU" sz="1500" dirty="0">
                <a:latin typeface="Calibri" panose="020F0502020204030204" pitchFamily="34" charset="0"/>
                <a:cs typeface="Calibri" panose="020F0502020204030204" pitchFamily="34" charset="0"/>
              </a:rPr>
              <a:t>16. контролиращ </a:t>
            </a:r>
            <a:r>
              <a:rPr lang="ru-RU" sz="1500" dirty="0" smtClean="0">
                <a:latin typeface="Calibri" panose="020F0502020204030204" pitchFamily="34" charset="0"/>
                <a:cs typeface="Calibri" panose="020F0502020204030204" pitchFamily="34" charset="0"/>
              </a:rPr>
              <a:t>орган</a:t>
            </a:r>
            <a:r>
              <a:rPr lang="ru-RU" sz="15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60102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fontScale="70000" lnSpcReduction="20000"/>
          </a:bodyPr>
          <a:lstStyle/>
          <a:p>
            <a:pPr algn="l"/>
            <a:endParaRPr lang="ru-RU" sz="2000" u="sng" dirty="0" smtClean="0">
              <a:solidFill>
                <a:schemeClr val="accent1"/>
              </a:solidFill>
              <a:latin typeface="Calibri" panose="020F0502020204030204" pitchFamily="34" charset="0"/>
              <a:cs typeface="Calibri" panose="020F0502020204030204" pitchFamily="34" charset="0"/>
            </a:endParaRPr>
          </a:p>
          <a:p>
            <a:pPr algn="l"/>
            <a:r>
              <a:rPr lang="ru-RU" sz="2600" u="sng" dirty="0">
                <a:solidFill>
                  <a:schemeClr val="accent1"/>
                </a:solidFill>
                <a:latin typeface="Calibri" panose="020F0502020204030204" pitchFamily="34" charset="0"/>
                <a:cs typeface="Calibri" panose="020F0502020204030204" pitchFamily="34" charset="0"/>
              </a:rPr>
              <a:t>На местно ниво </a:t>
            </a:r>
            <a:r>
              <a:rPr lang="ru-RU" sz="2600" dirty="0">
                <a:solidFill>
                  <a:schemeClr val="tx1"/>
                </a:solidFill>
                <a:latin typeface="Calibri" panose="020F0502020204030204" pitchFamily="34" charset="0"/>
                <a:cs typeface="Calibri" panose="020F0502020204030204" pitchFamily="34" charset="0"/>
              </a:rPr>
              <a:t>общините чрез общинските съвети и кметовете на общини са натоварени със следните функции:</a:t>
            </a:r>
          </a:p>
          <a:p>
            <a:pPr algn="l"/>
            <a:r>
              <a:rPr lang="ru-RU" sz="2600" u="sng" dirty="0">
                <a:solidFill>
                  <a:schemeClr val="accent1"/>
                </a:solidFill>
                <a:latin typeface="Calibri" panose="020F0502020204030204" pitchFamily="34" charset="0"/>
                <a:cs typeface="Calibri" panose="020F0502020204030204" pitchFamily="34" charset="0"/>
              </a:rPr>
              <a:t>Общинският съвет</a:t>
            </a:r>
            <a:r>
              <a:rPr lang="ru-RU" sz="2600" u="sng" dirty="0" smtClean="0">
                <a:solidFill>
                  <a:schemeClr val="accent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приема </a:t>
            </a:r>
            <a:r>
              <a:rPr lang="ru-RU" sz="2000" dirty="0">
                <a:solidFill>
                  <a:schemeClr val="tx1"/>
                </a:solidFill>
                <a:latin typeface="Calibri" panose="020F0502020204030204" pitchFamily="34" charset="0"/>
                <a:cs typeface="Calibri" panose="020F0502020204030204" pitchFamily="34" charset="0"/>
              </a:rPr>
              <a:t>програма за развитието на водоснабдяването и канализацията на територията на общината в съответствие с Плановете за управление на речните басейни,  Стратегията за развитие и управление на водоснабдяването и канализацията, общинския план за развитие и програмата за реализация на общинския план за развитие, с регионалния генерален план на В и К системите и съоръженията на обособената територия и генералните планове на агломерации над 10 000 е. ж. на В и К системите и съоръженията;</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приема програма за преструктуриране на търговските дружества - В и К оператори, в които общината е едноличен собственик на капитала;</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приема и предлага за одобряване от съответните общи събрания на търговските дружества - В и К оператори, с общинско участие в капитала, програми за преструктурирането им;</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одобрява договорите за възлагане и за контрол на управлението на търговските дружества - В и К оператори, в които общината е едноличен собственик на капитала;</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изразява становище по разработените от В и К операторите бизнес планове;</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определя представители на общината в органите за управление на търговските дружества - В и К оператори, с общинско участие в капитала;</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определя представител на общината в съответната асоциация по В и К и съгласува мандата му;</a:t>
            </a:r>
          </a:p>
          <a:p>
            <a:pPr marL="342900" indent="-342900" algn="l">
              <a:buFont typeface="Wingdings" panose="05000000000000000000" pitchFamily="2" charset="2"/>
              <a:buChar char="Ø"/>
            </a:pPr>
            <a:r>
              <a:rPr lang="ru-RU" sz="2000" dirty="0" smtClean="0">
                <a:solidFill>
                  <a:schemeClr val="tx1"/>
                </a:solidFill>
                <a:latin typeface="Calibri" panose="020F0502020204030204" pitchFamily="34" charset="0"/>
                <a:cs typeface="Calibri" panose="020F0502020204030204" pitchFamily="34" charset="0"/>
              </a:rPr>
              <a:t> </a:t>
            </a:r>
            <a:r>
              <a:rPr lang="ru-RU" sz="2000" dirty="0">
                <a:solidFill>
                  <a:schemeClr val="tx1"/>
                </a:solidFill>
                <a:latin typeface="Calibri" panose="020F0502020204030204" pitchFamily="34" charset="0"/>
                <a:cs typeface="Calibri" panose="020F0502020204030204" pitchFamily="34" charset="0"/>
              </a:rPr>
              <a:t>отговаря за координирането на управлението на В и К системите и съоръженията на обособената територия в предвидените в закона случаи.</a:t>
            </a:r>
          </a:p>
          <a:p>
            <a:pPr marL="342900" indent="-342900" algn="l">
              <a:buFont typeface="Wingdings" panose="05000000000000000000" pitchFamily="2" charset="2"/>
              <a:buChar char="Ø"/>
            </a:pPr>
            <a:endParaRPr lang="ru-RU" sz="2000" u="sng"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15880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769077" y="975686"/>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35042" y="1532190"/>
            <a:ext cx="10679288" cy="5078313"/>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Към Разрешителното се прилага приложение, в което се поставят условия на издаване на разрешителното, които титулярят трябва да спазва</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Наредбата за ползване на повърхностните води детайлизира ЗВ по отношение на разрешителните, в т.ч. относно условията, които трябва да се поставят в издаваните разрешителни</a:t>
            </a:r>
            <a:r>
              <a:rPr lang="ru-RU" dirty="0" smtClean="0">
                <a:latin typeface="Calibri" panose="020F0502020204030204" pitchFamily="34" charset="0"/>
                <a:cs typeface="Calibri" panose="020F0502020204030204" pitchFamily="34" charset="0"/>
              </a:rPr>
              <a:t>.</a:t>
            </a:r>
          </a:p>
          <a:p>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Условията, при които се предоставя разрешителното за водовземане от повърхностен воден обект, се оформят като приложение към разрешителното, което е неразделна част от разрешителното, и включват изисквания към титуляря на разрешителното </a:t>
            </a: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Условията, при които се предоставя разрешително за ползване на повърхностен воден обект, се оформят също като приложение към разрешително и включва общи изисквания към </a:t>
            </a:r>
            <a:r>
              <a:rPr lang="ru-RU" dirty="0" smtClean="0">
                <a:latin typeface="Calibri" panose="020F0502020204030204" pitchFamily="34" charset="0"/>
                <a:cs typeface="Calibri" panose="020F0502020204030204" pitchFamily="34" charset="0"/>
              </a:rPr>
              <a:t>титуляра</a:t>
            </a:r>
          </a:p>
          <a:p>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При разрешителното за ползване на повърхностен воден обект за аквакултури и свързаните с тях дейности в условията, при които се предоставя правото за ползване се спазват изискванията на чл. 30 от Наредбата за ползване на повърхностни води. </a:t>
            </a:r>
            <a:endParaRPr lang="ru-RU" dirty="0" smtClean="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Разрешителните се издават от  кмета на общината след решение на общинския съвет</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15453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44899" y="819293"/>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Процедура за издаване на разрешително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44899" y="1413278"/>
            <a:ext cx="10679288" cy="5386090"/>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Преразглеждане на </a:t>
            </a:r>
            <a:r>
              <a:rPr lang="ru-RU" b="1" u="sng" dirty="0" smtClean="0">
                <a:latin typeface="Calibri" panose="020F0502020204030204" pitchFamily="34" charset="0"/>
                <a:cs typeface="Calibri" panose="020F0502020204030204" pitchFamily="34" charset="0"/>
              </a:rPr>
              <a:t>разрешителните</a:t>
            </a:r>
          </a:p>
          <a:p>
            <a:r>
              <a:rPr lang="ru-RU" dirty="0">
                <a:latin typeface="Calibri" panose="020F0502020204030204" pitchFamily="34" charset="0"/>
                <a:cs typeface="Calibri" panose="020F0502020204030204" pitchFamily="34" charset="0"/>
              </a:rPr>
              <a:t>Разрешителните се преразглеждат относно съответствието с целите за опазване на околната среда посочени в ЗВ (чл. 156а), когато:</a:t>
            </a:r>
          </a:p>
          <a:p>
            <a:r>
              <a:rPr lang="ru-RU" sz="1600" dirty="0">
                <a:latin typeface="Calibri" panose="020F0502020204030204" pitchFamily="34" charset="0"/>
                <a:cs typeface="Calibri" panose="020F0502020204030204" pitchFamily="34" charset="0"/>
              </a:rPr>
              <a:t>1. данните от мониторинга или друга информация и оценки показват, че целите за опазване на околната среда, установени за водно тяло, не се постигат или съществува риск от влошаване на състоянието на водно тяло или потенциала на изкуствено или силно модифицирано водно тяло;</a:t>
            </a:r>
          </a:p>
          <a:p>
            <a:r>
              <a:rPr lang="ru-RU" sz="1600" dirty="0">
                <a:latin typeface="Calibri" panose="020F0502020204030204" pitchFamily="34" charset="0"/>
                <a:cs typeface="Calibri" panose="020F0502020204030204" pitchFamily="34" charset="0"/>
              </a:rPr>
              <a:t>2. са констатирани несъответствия между хидроморфологичните условия и екологичното състояние на водно тяло или добрия екологичен потенциал на изкуствено или силно модифицирано водно тяло;</a:t>
            </a:r>
          </a:p>
          <a:p>
            <a:r>
              <a:rPr lang="ru-RU" sz="1600" dirty="0">
                <a:latin typeface="Calibri" panose="020F0502020204030204" pitchFamily="34" charset="0"/>
                <a:cs typeface="Calibri" panose="020F0502020204030204" pitchFamily="34" charset="0"/>
              </a:rPr>
              <a:t>3. за водното тяло са обосновани изключения по ЗВ (чл. 156б – 156ж), изискващи изпълнение на определени условия.</a:t>
            </a:r>
          </a:p>
          <a:p>
            <a:r>
              <a:rPr lang="ru-RU" b="1" u="sng" dirty="0">
                <a:latin typeface="Calibri" panose="020F0502020204030204" pitchFamily="34" charset="0"/>
                <a:cs typeface="Calibri" panose="020F0502020204030204" pitchFamily="34" charset="0"/>
              </a:rPr>
              <a:t>Изменение и продължаване на разрешителното</a:t>
            </a:r>
          </a:p>
          <a:p>
            <a:r>
              <a:rPr lang="ru-RU" dirty="0">
                <a:latin typeface="Calibri" panose="020F0502020204030204" pitchFamily="34" charset="0"/>
                <a:cs typeface="Calibri" panose="020F0502020204030204" pitchFamily="34" charset="0"/>
              </a:rPr>
              <a:t>Молба за продължаване срока на действие на издадено разрешително трябва да се подаде до общината не по-късно от срока на изтичането му.</a:t>
            </a:r>
          </a:p>
          <a:p>
            <a:r>
              <a:rPr lang="ru-RU" u="sng" dirty="0">
                <a:latin typeface="Calibri" panose="020F0502020204030204" pitchFamily="34" charset="0"/>
                <a:cs typeface="Calibri" panose="020F0502020204030204" pitchFamily="34" charset="0"/>
              </a:rPr>
              <a:t>Общината продължава срока на действие на разрешителното, когато:</a:t>
            </a:r>
          </a:p>
          <a:p>
            <a:r>
              <a:rPr lang="ru-RU" dirty="0">
                <a:latin typeface="Calibri" panose="020F0502020204030204" pitchFamily="34" charset="0"/>
                <a:cs typeface="Calibri" panose="020F0502020204030204" pitchFamily="34" charset="0"/>
              </a:rPr>
              <a:t>1. </a:t>
            </a:r>
            <a:r>
              <a:rPr lang="ru-RU" sz="1600" dirty="0">
                <a:latin typeface="Calibri" panose="020F0502020204030204" pitchFamily="34" charset="0"/>
                <a:cs typeface="Calibri" panose="020F0502020204030204" pitchFamily="34" charset="0"/>
              </a:rPr>
              <a:t>молбата е подадена преди изтичането на срока на разрешителното;</a:t>
            </a:r>
          </a:p>
          <a:p>
            <a:r>
              <a:rPr lang="ru-RU" sz="1600" dirty="0">
                <a:latin typeface="Calibri" panose="020F0502020204030204" pitchFamily="34" charset="0"/>
                <a:cs typeface="Calibri" panose="020F0502020204030204" pitchFamily="34" charset="0"/>
              </a:rPr>
              <a:t>2. не се нарушават нормативни разпоредби, планови предвиждания или обществени интереси, и</a:t>
            </a:r>
          </a:p>
          <a:p>
            <a:r>
              <a:rPr lang="ru-RU" sz="1600" dirty="0">
                <a:latin typeface="Calibri" panose="020F0502020204030204" pitchFamily="34" charset="0"/>
                <a:cs typeface="Calibri" panose="020F0502020204030204" pitchFamily="34" charset="0"/>
              </a:rPr>
              <a:t>3. са изпълнени условията на издаденото разрешително.</a:t>
            </a:r>
          </a:p>
          <a:p>
            <a:r>
              <a:rPr lang="ru-RU" dirty="0">
                <a:latin typeface="Calibri" panose="020F0502020204030204" pitchFamily="34" charset="0"/>
                <a:cs typeface="Calibri" panose="020F0502020204030204" pitchFamily="34" charset="0"/>
              </a:rPr>
              <a:t>Посочените разпоредби се прилагат и когато се иска едновременно изменение и продължаване срока на действие на разрешително.</a:t>
            </a:r>
          </a:p>
          <a:p>
            <a:r>
              <a:rPr lang="ru-RU" dirty="0">
                <a:latin typeface="Calibri" panose="020F0502020204030204" pitchFamily="34" charset="0"/>
                <a:cs typeface="Calibri" panose="020F0502020204030204" pitchFamily="34" charset="0"/>
              </a:rPr>
              <a:t>Копие от разрешително и следващи негови изменения/продължения, издадено от кмета на общината, се изпраща на директора на съответната басейнова дирекция</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79908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Прекратяване на действието на разрешителното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560034"/>
            <a:ext cx="10679288" cy="3970318"/>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Действието на издаденото разрешително се прекратява при изтичането на срока му </a:t>
            </a:r>
            <a:r>
              <a:rPr lang="ru-RU" b="1" u="sng" dirty="0" smtClean="0">
                <a:latin typeface="Calibri" panose="020F0502020204030204" pitchFamily="34" charset="0"/>
                <a:cs typeface="Calibri" panose="020F0502020204030204" pitchFamily="34" charset="0"/>
              </a:rPr>
              <a:t>или</a:t>
            </a:r>
          </a:p>
          <a:p>
            <a:r>
              <a:rPr lang="ru-RU" b="1" u="sng" dirty="0" smtClean="0">
                <a:latin typeface="Calibri" panose="020F0502020204030204" pitchFamily="34" charset="0"/>
                <a:cs typeface="Calibri" panose="020F0502020204030204" pitchFamily="34" charset="0"/>
              </a:rPr>
              <a:t> </a:t>
            </a:r>
            <a:r>
              <a:rPr lang="ru-RU" b="1" u="sng" dirty="0">
                <a:latin typeface="Calibri" panose="020F0502020204030204" pitchFamily="34" charset="0"/>
                <a:cs typeface="Calibri" panose="020F0502020204030204" pitchFamily="34" charset="0"/>
              </a:rPr>
              <a:t>по решение на общината при</a:t>
            </a:r>
            <a:r>
              <a:rPr lang="ru-RU" b="1" u="sng" dirty="0" smtClean="0">
                <a:latin typeface="Calibri" panose="020F0502020204030204" pitchFamily="34" charset="0"/>
                <a:cs typeface="Calibri" panose="020F0502020204030204" pitchFamily="34" charset="0"/>
              </a:rPr>
              <a:t>:</a:t>
            </a:r>
          </a:p>
          <a:p>
            <a:endParaRPr lang="ru-RU" b="1" u="sng" dirty="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1.прекратяване </a:t>
            </a:r>
            <a:r>
              <a:rPr lang="ru-RU" dirty="0">
                <a:latin typeface="Calibri" panose="020F0502020204030204" pitchFamily="34" charset="0"/>
                <a:cs typeface="Calibri" panose="020F0502020204030204" pitchFamily="34" charset="0"/>
              </a:rPr>
              <a:t>на правото на водоползвателя на собственост или ползване върху недвижимия имот, където се осъществява дейността или се намира водовземното съоръжение, както и при изрично заявен отказ от право на използване на съответния воден обект;</a:t>
            </a:r>
          </a:p>
          <a:p>
            <a:r>
              <a:rPr lang="ru-RU" dirty="0">
                <a:latin typeface="Calibri" panose="020F0502020204030204" pitchFamily="34" charset="0"/>
                <a:cs typeface="Calibri" panose="020F0502020204030204" pitchFamily="34" charset="0"/>
              </a:rPr>
              <a:t>2. смърт на физическото лице, съответно прекратяване на юридическото лице или заличаване на едноличния търговец;</a:t>
            </a:r>
          </a:p>
          <a:p>
            <a:r>
              <a:rPr lang="ru-RU" dirty="0">
                <a:latin typeface="Calibri" panose="020F0502020204030204" pitchFamily="34" charset="0"/>
                <a:cs typeface="Calibri" panose="020F0502020204030204" pitchFamily="34" charset="0"/>
              </a:rPr>
              <a:t>3. естествено или изкуствено изчезване на водния обект;</a:t>
            </a:r>
          </a:p>
          <a:p>
            <a:r>
              <a:rPr lang="ru-RU" dirty="0">
                <a:latin typeface="Calibri" panose="020F0502020204030204" pitchFamily="34" charset="0"/>
                <a:cs typeface="Calibri" panose="020F0502020204030204" pitchFamily="34" charset="0"/>
              </a:rPr>
              <a:t>4. настъпили трайни изменения на техническите параметри на водовземното съоръжение, правещи невъзможно използването му;</a:t>
            </a:r>
          </a:p>
          <a:p>
            <a:r>
              <a:rPr lang="ru-RU" dirty="0">
                <a:latin typeface="Calibri" panose="020F0502020204030204" pitchFamily="34" charset="0"/>
                <a:cs typeface="Calibri" panose="020F0502020204030204" pitchFamily="34" charset="0"/>
              </a:rPr>
              <a:t>5. когато упражняването на правата по разрешително представлява натиск върху състоянието на водите, допринасящ за влошаване на състоянието или непостигане на целите за опазване на околната среда, считано от датата на приемане на плана за управление на речните басейни.</a:t>
            </a:r>
          </a:p>
        </p:txBody>
      </p:sp>
    </p:spTree>
    <p:extLst>
      <p:ext uri="{BB962C8B-B14F-4D97-AF65-F5344CB8AC3E}">
        <p14:creationId xmlns:p14="http://schemas.microsoft.com/office/powerpoint/2010/main" val="26396929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Прекратяване на действието на разрешителното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560034"/>
            <a:ext cx="10679288" cy="3693319"/>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Отнемане на разрешително</a:t>
            </a:r>
          </a:p>
          <a:p>
            <a:endParaRPr lang="ru-RU" dirty="0" smtClean="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Общината  </a:t>
            </a:r>
            <a:r>
              <a:rPr lang="ru-RU" dirty="0">
                <a:latin typeface="Calibri" panose="020F0502020204030204" pitchFamily="34" charset="0"/>
                <a:cs typeface="Calibri" panose="020F0502020204030204" pitchFamily="34" charset="0"/>
              </a:rPr>
              <a:t>може да постанови отнемане на разрешителното за водовземане или ползване на водния обект при наличието на поне едно от следните условия</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1. неизползване на изградена водностопанска система за срок една година;</a:t>
            </a:r>
          </a:p>
          <a:p>
            <a:r>
              <a:rPr lang="ru-RU" dirty="0">
                <a:latin typeface="Calibri" panose="020F0502020204030204" pitchFamily="34" charset="0"/>
                <a:cs typeface="Calibri" panose="020F0502020204030204" pitchFamily="34" charset="0"/>
              </a:rPr>
              <a:t>2.осъществяване на водовземане и/или ползване извън целите, посочени в разрешителното;</a:t>
            </a:r>
          </a:p>
          <a:p>
            <a:r>
              <a:rPr lang="ru-RU" dirty="0">
                <a:latin typeface="Calibri" panose="020F0502020204030204" pitchFamily="34" charset="0"/>
                <a:cs typeface="Calibri" panose="020F0502020204030204" pitchFamily="34" charset="0"/>
              </a:rPr>
              <a:t>3. нарушаване условията на разрешителното;</a:t>
            </a:r>
          </a:p>
          <a:p>
            <a:r>
              <a:rPr lang="ru-RU" dirty="0">
                <a:latin typeface="Calibri" panose="020F0502020204030204" pitchFamily="34" charset="0"/>
                <a:cs typeface="Calibri" panose="020F0502020204030204" pitchFamily="34" charset="0"/>
              </a:rPr>
              <a:t>4. неупражняване на права, предоставени с разрешителното, в определения в него срок;</a:t>
            </a:r>
          </a:p>
          <a:p>
            <a:r>
              <a:rPr lang="ru-RU" dirty="0">
                <a:latin typeface="Calibri" panose="020F0502020204030204" pitchFamily="34" charset="0"/>
                <a:cs typeface="Calibri" panose="020F0502020204030204" pitchFamily="34" charset="0"/>
              </a:rPr>
              <a:t>5. неупражняване на права в определените в разрешителното параметри на използването;</a:t>
            </a:r>
          </a:p>
          <a:p>
            <a:endParaRPr lang="ru-RU" dirty="0" smtClean="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Отнемането </a:t>
            </a:r>
            <a:r>
              <a:rPr lang="ru-RU" dirty="0">
                <a:latin typeface="Calibri" panose="020F0502020204030204" pitchFamily="34" charset="0"/>
                <a:cs typeface="Calibri" panose="020F0502020204030204" pitchFamily="34" charset="0"/>
              </a:rPr>
              <a:t>може да се отнася до част от водовземането и/или ползването, в който случай общината определя тази част.</a:t>
            </a:r>
          </a:p>
        </p:txBody>
      </p:sp>
    </p:spTree>
    <p:extLst>
      <p:ext uri="{BB962C8B-B14F-4D97-AF65-F5344CB8AC3E}">
        <p14:creationId xmlns:p14="http://schemas.microsoft.com/office/powerpoint/2010/main" val="25796195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Издаване </a:t>
            </a:r>
            <a:r>
              <a:rPr lang="ru-RU" sz="2400" b="1" dirty="0">
                <a:latin typeface="Calibri" panose="020F0502020204030204" pitchFamily="34" charset="0"/>
                <a:cs typeface="Calibri" panose="020F0502020204030204" pitchFamily="34" charset="0"/>
              </a:rPr>
              <a:t>на общински разрешителни за ползване на </a:t>
            </a:r>
            <a:r>
              <a:rPr lang="ru-RU" sz="2400" b="1" dirty="0" smtClean="0">
                <a:latin typeface="Calibri" panose="020F0502020204030204" pitchFamily="34" charset="0"/>
                <a:cs typeface="Calibri" panose="020F0502020204030204" pitchFamily="34" charset="0"/>
              </a:rPr>
              <a:t>водни</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t>
            </a:r>
            <a:r>
              <a:rPr lang="ru-RU" sz="2400" b="1" dirty="0">
                <a:latin typeface="Calibri" panose="020F0502020204030204" pitchFamily="34" charset="0"/>
                <a:cs typeface="Calibri" panose="020F0502020204030204" pitchFamily="34" charset="0"/>
              </a:rPr>
              <a:t>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Прекратяване на действието на разрешителното</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560034"/>
            <a:ext cx="10679288" cy="4524315"/>
          </a:xfrm>
          <a:prstGeom prst="rect">
            <a:avLst/>
          </a:prstGeom>
        </p:spPr>
        <p:txBody>
          <a:bodyPr wrap="square">
            <a:spAutoFit/>
          </a:bodyPr>
          <a:lstStyle/>
          <a:p>
            <a:r>
              <a:rPr lang="ru-RU" b="1" u="sng" dirty="0" smtClean="0">
                <a:latin typeface="Calibri" panose="020F0502020204030204" pitchFamily="34" charset="0"/>
                <a:cs typeface="Calibri" panose="020F0502020204030204" pitchFamily="34" charset="0"/>
              </a:rPr>
              <a:t>Обжалване</a:t>
            </a:r>
            <a:endParaRPr lang="ru-RU" b="1" u="sng" dirty="0">
              <a:latin typeface="Calibri" panose="020F0502020204030204" pitchFamily="34" charset="0"/>
              <a:cs typeface="Calibri" panose="020F0502020204030204" pitchFamily="34" charset="0"/>
            </a:endParaRPr>
          </a:p>
          <a:p>
            <a:r>
              <a:rPr lang="ru-RU" dirty="0">
                <a:latin typeface="Calibri" panose="020F0502020204030204" pitchFamily="34" charset="0"/>
                <a:cs typeface="Calibri" panose="020F0502020204030204" pitchFamily="34" charset="0"/>
              </a:rPr>
              <a:t>Решенията на кмета на общината или на упълномощеното от него лице за издаване, изменение, продължаване, прекратяване и отнемане на разрешителни за използване на повърхностни води и водни обекти подлежат на обжалване по реда на Административно-процесуалния кодекс</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Ограничаване на правата, произтичащи от разрешителното</a:t>
            </a:r>
          </a:p>
          <a:p>
            <a:r>
              <a:rPr lang="ru-RU" dirty="0">
                <a:latin typeface="Calibri" panose="020F0502020204030204" pitchFamily="34" charset="0"/>
                <a:cs typeface="Calibri" panose="020F0502020204030204" pitchFamily="34" charset="0"/>
              </a:rPr>
              <a:t>Правата на водовземане, произтичащи от разрешителното, могат да бъдат допълнително ограничени след издаването на разрешителното. Ограничаването се допуска за опазване на живота и здравето на населението, отбраната и сигурността на страната и културно-историческото наследство</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В случаите по този раздел засегнатите водоползватели и техните абонати не могат да търсят отговорност от държавата за причинените вреди</a:t>
            </a:r>
            <a:r>
              <a:rPr lang="ru-RU" dirty="0" smtClean="0">
                <a:latin typeface="Calibri" panose="020F0502020204030204" pitchFamily="34" charset="0"/>
                <a:cs typeface="Calibri" panose="020F0502020204030204" pitchFamily="34" charset="0"/>
              </a:rPr>
              <a:t>.</a:t>
            </a:r>
          </a:p>
          <a:p>
            <a:endParaRPr lang="ru-RU" dirty="0" smtClean="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Изисквания, свързани с общо водовземане и ползване</a:t>
            </a:r>
          </a:p>
          <a:p>
            <a:r>
              <a:rPr lang="ru-RU" dirty="0">
                <a:latin typeface="Calibri" panose="020F0502020204030204" pitchFamily="34" charset="0"/>
                <a:cs typeface="Calibri" panose="020F0502020204030204" pitchFamily="34" charset="0"/>
              </a:rPr>
              <a:t>Общото водовземане и ползване на водните обекти е правото на гражданите да ползват водите и/или водните обекти – публична държавна или общинска собственост, за лични нужди, отдих и водни спортове, водопой на животни и къпане. </a:t>
            </a:r>
          </a:p>
        </p:txBody>
      </p:sp>
    </p:spTree>
    <p:extLst>
      <p:ext uri="{BB962C8B-B14F-4D97-AF65-F5344CB8AC3E}">
        <p14:creationId xmlns:p14="http://schemas.microsoft.com/office/powerpoint/2010/main" val="348850117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Тарифи за издаване на разрешителните</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413277"/>
            <a:ext cx="10679288" cy="5139869"/>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Издаването на разрешителни е административна дейност, която е свързана с разходи за тяхното </a:t>
            </a:r>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издаване </a:t>
            </a:r>
            <a:r>
              <a:rPr lang="ru-RU" dirty="0">
                <a:latin typeface="Calibri" panose="020F0502020204030204" pitchFamily="34" charset="0"/>
                <a:cs typeface="Calibri" panose="020F0502020204030204" pitchFamily="34" charset="0"/>
              </a:rPr>
              <a:t>от страна на компетентните органи. Законодателството е предвидило в тези случаи от страна на заявителите на административната услуга да се заплащат административни такси</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В </a:t>
            </a:r>
            <a:r>
              <a:rPr lang="ru-RU" dirty="0">
                <a:latin typeface="Calibri" panose="020F0502020204030204" pitchFamily="34" charset="0"/>
                <a:cs typeface="Calibri" panose="020F0502020204030204" pitchFamily="34" charset="0"/>
              </a:rPr>
              <a:t>тази връзка в ЗВ е предвидено за издаване на разрешително по закона, да се заплаща административна такса, чийто размер се определя от Министерски съвет. За целта Министерски съвет е одобрил Тарифа за таксите, които се събират в системата на Министерството на околната среда и водите. </a:t>
            </a:r>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smtClean="0">
                <a:latin typeface="Calibri" panose="020F0502020204030204" pitchFamily="34" charset="0"/>
                <a:cs typeface="Calibri" panose="020F0502020204030204" pitchFamily="34" charset="0"/>
              </a:rPr>
              <a:t>Таксите </a:t>
            </a:r>
            <a:r>
              <a:rPr lang="ru-RU" dirty="0">
                <a:latin typeface="Calibri" panose="020F0502020204030204" pitchFamily="34" charset="0"/>
                <a:cs typeface="Calibri" panose="020F0502020204030204" pitchFamily="34" charset="0"/>
              </a:rPr>
              <a:t>по Закона за водите за водовземане и ползване на водни обекти са определени в чл. 8., ал.1 на Тарифа за таксите, които се събират в системата на Министерство на околната среда и </a:t>
            </a:r>
            <a:r>
              <a:rPr lang="ru-RU" dirty="0" smtClean="0">
                <a:latin typeface="Calibri" panose="020F0502020204030204" pitchFamily="34" charset="0"/>
                <a:cs typeface="Calibri" panose="020F0502020204030204" pitchFamily="34" charset="0"/>
              </a:rPr>
              <a:t>водите.</a:t>
            </a:r>
            <a:endParaRPr lang="ru-RU" b="1" u="sng" dirty="0" smtClean="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С Тарифата е определен следният размер на административните такси:</a:t>
            </a:r>
          </a:p>
          <a:p>
            <a:r>
              <a:rPr lang="ru-RU" dirty="0">
                <a:latin typeface="Calibri" panose="020F0502020204030204" pitchFamily="34" charset="0"/>
                <a:cs typeface="Calibri" panose="020F0502020204030204" pitchFamily="34" charset="0"/>
              </a:rPr>
              <a:t>1. </a:t>
            </a:r>
            <a:r>
              <a:rPr lang="ru-RU" sz="1600" dirty="0">
                <a:latin typeface="Calibri" panose="020F0502020204030204" pitchFamily="34" charset="0"/>
                <a:cs typeface="Calibri" panose="020F0502020204030204" pitchFamily="34" charset="0"/>
              </a:rPr>
              <a:t>за издаване на разрешително за ползване на воден обект - 250 лв.;</a:t>
            </a:r>
          </a:p>
          <a:p>
            <a:r>
              <a:rPr lang="ru-RU" sz="1600" dirty="0">
                <a:latin typeface="Calibri" panose="020F0502020204030204" pitchFamily="34" charset="0"/>
                <a:cs typeface="Calibri" panose="020F0502020204030204" pitchFamily="34" charset="0"/>
              </a:rPr>
              <a:t>2. за издаване на разрешително за водовземане - 250 лв.;</a:t>
            </a:r>
          </a:p>
          <a:p>
            <a:r>
              <a:rPr lang="ru-RU" sz="1600" dirty="0">
                <a:latin typeface="Calibri" panose="020F0502020204030204" pitchFamily="34" charset="0"/>
                <a:cs typeface="Calibri" panose="020F0502020204030204" pitchFamily="34" charset="0"/>
              </a:rPr>
              <a:t>3. за продължаване срока на разрешенията се събира такса в размер 100 лв.;</a:t>
            </a:r>
          </a:p>
          <a:p>
            <a:r>
              <a:rPr lang="ru-RU" sz="1600" dirty="0">
                <a:latin typeface="Calibri" panose="020F0502020204030204" pitchFamily="34" charset="0"/>
                <a:cs typeface="Calibri" panose="020F0502020204030204" pitchFamily="34" charset="0"/>
              </a:rPr>
              <a:t>4. за изменение и/или допълнение на разрешенията размерът на таксата е 130 лв.</a:t>
            </a:r>
          </a:p>
          <a:p>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Таксата </a:t>
            </a:r>
            <a:r>
              <a:rPr lang="ru-RU" sz="1600" dirty="0">
                <a:latin typeface="Calibri" panose="020F0502020204030204" pitchFamily="34" charset="0"/>
                <a:cs typeface="Calibri" panose="020F0502020204030204" pitchFamily="34" charset="0"/>
              </a:rPr>
              <a:t>следва да е заплатена преди подаването на документите за съответното разрешение и не се възстановява на заявителите, в случай, че има отказ от компетентния орган за издаване на разрешителното. Съгласно тарифата има и определени и други такси по ЗВ, но те не се отнасят до актове, издавани от общините.</a:t>
            </a:r>
          </a:p>
          <a:p>
            <a:endParaRPr lang="ru-RU"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23914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Контрол за спазване на условията на издадените разрешителни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413277"/>
            <a:ext cx="10679288" cy="5339923"/>
          </a:xfrm>
          <a:prstGeom prst="rect">
            <a:avLst/>
          </a:prstGeom>
        </p:spPr>
        <p:txBody>
          <a:bodyPr wrap="square">
            <a:spAutoFit/>
          </a:bodyPr>
          <a:lstStyle/>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В Раздел XI на ЗВ са разписани правилата за контрол върху водите, водните обекти, водностопанските системи и съоръжения. Контролът по този раздел се провежда по отношение на спазване на нормативните изисквания, условията и изискванията по издадените разрешителни, изпълнението на програмите от мерки, включени в плановете за управление на речните басейни, планове и програми, имащи отношение към опазване на водите и околната среда. </a:t>
            </a:r>
            <a:endParaRPr lang="ru-RU" sz="17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700" dirty="0" smtClean="0">
                <a:latin typeface="Calibri" panose="020F0502020204030204" pitchFamily="34" charset="0"/>
                <a:cs typeface="Calibri" panose="020F0502020204030204" pitchFamily="34" charset="0"/>
              </a:rPr>
              <a:t>Контролът </a:t>
            </a:r>
            <a:r>
              <a:rPr lang="ru-RU" sz="1700" dirty="0">
                <a:latin typeface="Calibri" panose="020F0502020204030204" pitchFamily="34" charset="0"/>
                <a:cs typeface="Calibri" panose="020F0502020204030204" pitchFamily="34" charset="0"/>
              </a:rPr>
              <a:t>се осъществява по реда на този закон, наредбите по чл. 135, т. 1а, 2 и 13 и Закона за опазване на околната среда. Контролът върху опазването на водните обекти, съоръжения и системи се провежда от органите по чл. 52, ал. 1 по отношение на спазването на нормативните изисквания и плановете, както и на условията и изискванията за осъществяване на водовземане или ползване на воден обект</a:t>
            </a:r>
            <a:r>
              <a:rPr lang="ru-RU" sz="17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Съгласно чл.188, ал.1, т.4 от ЗВ, директорът на басейновата дирекция или оправомощени от него длъжностни лица осъществяват контрола за изпълнението на условията на издадените разрешителни за водовземане и за ползване на воден обект, с изключение на контрола върху разрешителните за ползване на воден обект за заустване на отпадъчни води и разрешителните за ползване на воден обект за изземване на наносни отложения от река Дунав</a:t>
            </a:r>
            <a:r>
              <a:rPr lang="ru-RU" sz="17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При осъществяване на дейностите по контрол,  оправомощените длъжностни лица имат право да изискват съдействие от органите на Министерството на вътрешните работи, от държавни учреждения, организации, юридически и физически лица, както и да установяват самоличността на лица, когато има данни за нарушения по този закон, чрез представяне на документ за самоличност на лицето, сведения на граждани с установена самоличност, които познават лицето, или по друг начин, годен за събиране на достоверни данни.</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72090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Контрол за спазване на условията на издадените разрешителни</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413277"/>
            <a:ext cx="10679288" cy="5601533"/>
          </a:xfrm>
          <a:prstGeom prst="rect">
            <a:avLst/>
          </a:prstGeom>
        </p:spPr>
        <p:txBody>
          <a:bodyPr wrap="square">
            <a:spAutoFit/>
          </a:bodyPr>
          <a:lstStyle/>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Министърът на здравеопазването контролира качеството на водите, предназначени за питейно-битови нужди, качеството на минералните води, предназначени за пиене или използвани за профилактични, лечебни и хигиенни цели, включително и на бутилираните минерални води в търговската мрежа, качеството на водите, предназначени за къпане</a:t>
            </a:r>
            <a:r>
              <a:rPr lang="ru-RU" sz="1700" dirty="0" smtClean="0">
                <a:latin typeface="Calibri" panose="020F0502020204030204" pitchFamily="34" charset="0"/>
                <a:cs typeface="Calibri" panose="020F0502020204030204" pitchFamily="34" charset="0"/>
              </a:rPr>
              <a:t>.</a:t>
            </a:r>
          </a:p>
          <a:p>
            <a:endParaRPr lang="ru-RU" sz="17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Министърът на регионалното развитие и благоустройството, министърът на земеделието, храните и горите и министърът на енергетиката контролират състоянието на водните обекти и на водностопанските системи и съоръжения в рамките на своята </a:t>
            </a:r>
            <a:r>
              <a:rPr lang="ru-RU" sz="1700" dirty="0" smtClean="0">
                <a:latin typeface="Calibri" panose="020F0502020204030204" pitchFamily="34" charset="0"/>
                <a:cs typeface="Calibri" panose="020F0502020204030204" pitchFamily="34" charset="0"/>
              </a:rPr>
              <a:t>компетентност.</a:t>
            </a:r>
          </a:p>
          <a:p>
            <a:endParaRPr lang="ru-RU" sz="17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700" b="1" u="sng" dirty="0" smtClean="0">
                <a:latin typeface="Calibri" panose="020F0502020204030204" pitchFamily="34" charset="0"/>
                <a:cs typeface="Calibri" panose="020F0502020204030204" pitchFamily="34" charset="0"/>
              </a:rPr>
              <a:t>Кметът </a:t>
            </a:r>
            <a:r>
              <a:rPr lang="ru-RU" sz="1700" b="1" u="sng" dirty="0">
                <a:latin typeface="Calibri" panose="020F0502020204030204" pitchFamily="34" charset="0"/>
                <a:cs typeface="Calibri" panose="020F0502020204030204" pitchFamily="34" charset="0"/>
              </a:rPr>
              <a:t>на общината съглано чл.191., ал.1 контролира:</a:t>
            </a:r>
          </a:p>
          <a:p>
            <a:r>
              <a:rPr lang="ru-RU" sz="1700" dirty="0">
                <a:latin typeface="Calibri" panose="020F0502020204030204" pitchFamily="34" charset="0"/>
                <a:cs typeface="Calibri" panose="020F0502020204030204" pitchFamily="34" charset="0"/>
              </a:rPr>
              <a:t>1. изграждането, поддържането и правилната експлоатация на канализационните мрежи и съоръженията за пречистване на битови отпадъчни води;</a:t>
            </a:r>
          </a:p>
          <a:p>
            <a:r>
              <a:rPr lang="ru-RU" sz="1700" dirty="0">
                <a:latin typeface="Calibri" panose="020F0502020204030204" pitchFamily="34" charset="0"/>
                <a:cs typeface="Calibri" panose="020F0502020204030204" pitchFamily="34" charset="0"/>
              </a:rPr>
              <a:t>2. изграждането, поддържането и експлоатацията на водностопанските системи по чл. 19, т. 4;</a:t>
            </a:r>
          </a:p>
          <a:p>
            <a:r>
              <a:rPr lang="ru-RU" sz="1700" dirty="0">
                <a:latin typeface="Calibri" panose="020F0502020204030204" pitchFamily="34" charset="0"/>
                <a:cs typeface="Calibri" panose="020F0502020204030204" pitchFamily="34" charset="0"/>
              </a:rPr>
              <a:t>3. изграждането и регистрацията на кладенците за индивидуално водовземане от подземните води на територията на общината;</a:t>
            </a:r>
          </a:p>
          <a:p>
            <a:r>
              <a:rPr lang="ru-RU" sz="1700" dirty="0">
                <a:latin typeface="Calibri" panose="020F0502020204030204" pitchFamily="34" charset="0"/>
                <a:cs typeface="Calibri" panose="020F0502020204030204" pitchFamily="34" charset="0"/>
              </a:rPr>
              <a:t>4. поддържането и спазването на забраните и ограниченията в границите на санитарно-охранителните зони на минералните води, публична общинска собственост</a:t>
            </a:r>
            <a:r>
              <a:rPr lang="ru-RU" sz="1700" dirty="0" smtClean="0">
                <a:latin typeface="Calibri" panose="020F0502020204030204" pitchFamily="34" charset="0"/>
                <a:cs typeface="Calibri" panose="020F0502020204030204" pitchFamily="34" charset="0"/>
              </a:rPr>
              <a:t>.</a:t>
            </a:r>
          </a:p>
          <a:p>
            <a:endParaRPr lang="ru-RU" sz="17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Изпълнението на дейностите по контрол на общините (кметът) се контролира от областните управители.</a:t>
            </a:r>
          </a:p>
          <a:p>
            <a:endParaRPr lang="ru-RU" sz="1700" dirty="0">
              <a:latin typeface="Calibri" panose="020F0502020204030204" pitchFamily="34" charset="0"/>
              <a:cs typeface="Calibri" panose="020F0502020204030204" pitchFamily="34" charset="0"/>
            </a:endParaRP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919805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услуги </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413277"/>
            <a:ext cx="10679288" cy="5878532"/>
          </a:xfrm>
          <a:prstGeom prst="rect">
            <a:avLst/>
          </a:prstGeom>
        </p:spPr>
        <p:txBody>
          <a:bodyPr wrap="square">
            <a:spAutoFit/>
          </a:bodyPr>
          <a:lstStyle/>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Начин на образуване на тарифите за услугите доставяне на вода, отвеждане на отпадъчни води, пречистване на отпадъчни води и присъединяване на потребители към водоснабдителна и към канализационна </a:t>
            </a:r>
            <a:r>
              <a:rPr lang="ru-RU" sz="1700" dirty="0" smtClean="0">
                <a:latin typeface="Calibri" panose="020F0502020204030204" pitchFamily="34" charset="0"/>
                <a:cs typeface="Calibri" panose="020F0502020204030204" pitchFamily="34" charset="0"/>
              </a:rPr>
              <a:t>мрежа</a:t>
            </a:r>
          </a:p>
          <a:p>
            <a:pPr marL="285750" indent="-285750">
              <a:buFont typeface="Wingdings" panose="05000000000000000000" pitchFamily="2" charset="2"/>
              <a:buChar char="Ø"/>
            </a:pPr>
            <a:r>
              <a:rPr lang="ru-RU" sz="1700" dirty="0">
                <a:latin typeface="Calibri" panose="020F0502020204030204" pitchFamily="34" charset="0"/>
                <a:cs typeface="Calibri" panose="020F0502020204030204" pitchFamily="34" charset="0"/>
              </a:rPr>
              <a:t>Цените на ВиК услугите, предоставяни от съответния ВиК оператор, се регулират от Комисията за енергийно и водно регулиране с цел създаване на условия за получаването на необходимите приходи за експлоатация, поддържане и развитие на системите и за достигане и поддържане на показателите за качество, определени по реда на Наредбата за регулиране на качеството на водоснабдителните и канализационните услуги. </a:t>
            </a:r>
            <a:endParaRPr lang="ru-RU" sz="17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700" b="1" u="sng" dirty="0" smtClean="0">
                <a:latin typeface="Calibri" panose="020F0502020204030204" pitchFamily="34" charset="0"/>
                <a:cs typeface="Calibri" panose="020F0502020204030204" pitchFamily="34" charset="0"/>
              </a:rPr>
              <a:t>В </a:t>
            </a:r>
            <a:r>
              <a:rPr lang="ru-RU" sz="1700" b="1" u="sng" dirty="0">
                <a:latin typeface="Calibri" panose="020F0502020204030204" pitchFamily="34" charset="0"/>
                <a:cs typeface="Calibri" panose="020F0502020204030204" pitchFamily="34" charset="0"/>
              </a:rPr>
              <a:t>Наредбата са определени 15 групи показатели, в </a:t>
            </a:r>
            <a:r>
              <a:rPr lang="ru-RU" sz="1700" b="1" u="sng" dirty="0" smtClean="0">
                <a:latin typeface="Calibri" panose="020F0502020204030204" pitchFamily="34" charset="0"/>
                <a:cs typeface="Calibri" panose="020F0502020204030204" pitchFamily="34" charset="0"/>
              </a:rPr>
              <a:t>т.ч:</a:t>
            </a:r>
          </a:p>
          <a:p>
            <a:pPr marL="285750" indent="-285750">
              <a:buFont typeface="Arial" panose="020B0604020202020204" pitchFamily="34" charset="0"/>
              <a:buChar char="•"/>
            </a:pPr>
            <a:r>
              <a:rPr lang="ru-RU" sz="1500" dirty="0">
                <a:latin typeface="Calibri" panose="020F0502020204030204" pitchFamily="34" charset="0"/>
                <a:cs typeface="Calibri" panose="020F0502020204030204" pitchFamily="34" charset="0"/>
              </a:rPr>
              <a:t>ниво на покритие с водоснабдителни услуги;</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качество на питейната вода;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непрекъснатост на водоснабдяването (непрекъснатост на водоподаването и времетраене на прекъсванията);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общи загуби на вода във водоснабдителните системи и срокове за тяхното намаляване; </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аварии на водоснабдителната система;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налягане във водоснабдителната система;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ниво на покритие с канализационни услуги;</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качество на суровите отпадъчни води и на пречистените отпадъчни води;</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аварии на канализационната система;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наводнения в имоти на трети лица, причинени от канализацията;</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експлоатационни показатели за ефективност;</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финансови показатели за ефективност</a:t>
            </a:r>
            <a:r>
              <a:rPr lang="ru-RU" sz="1500" dirty="0" smtClean="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ru-RU" sz="1500" dirty="0">
                <a:latin typeface="Calibri" panose="020F0502020204030204" pitchFamily="34" charset="0"/>
                <a:cs typeface="Calibri" panose="020F0502020204030204" pitchFamily="34" charset="0"/>
              </a:rPr>
              <a:t>срок за отговор на писмени жалби на потребителите;</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срок за присъединяване на нови потребители към В и К системите;</a:t>
            </a:r>
          </a:p>
          <a:p>
            <a:pPr marL="285750" indent="-285750">
              <a:buFont typeface="Arial" panose="020B0604020202020204" pitchFamily="34" charset="0"/>
              <a:buChar char="•"/>
            </a:pPr>
            <a:r>
              <a:rPr lang="ru-RU" sz="1500" dirty="0" smtClean="0">
                <a:latin typeface="Calibri" panose="020F0502020204030204" pitchFamily="34" charset="0"/>
                <a:cs typeface="Calibri" panose="020F0502020204030204" pitchFamily="34" charset="0"/>
              </a:rPr>
              <a:t> </a:t>
            </a:r>
            <a:r>
              <a:rPr lang="ru-RU" sz="1500" dirty="0">
                <a:latin typeface="Calibri" panose="020F0502020204030204" pitchFamily="34" charset="0"/>
                <a:cs typeface="Calibri" panose="020F0502020204030204" pitchFamily="34" charset="0"/>
              </a:rPr>
              <a:t>численост на персонала спрямо броя на обслужваните потребители</a:t>
            </a:r>
          </a:p>
          <a:p>
            <a:pPr marL="285750" indent="-285750">
              <a:buFont typeface="Arial" panose="020B0604020202020204" pitchFamily="34" charset="0"/>
              <a:buChar char="•"/>
            </a:pPr>
            <a:endParaRPr lang="ru-RU" sz="1500" dirty="0">
              <a:latin typeface="Calibri" panose="020F0502020204030204" pitchFamily="34" charset="0"/>
              <a:cs typeface="Calibri" panose="020F0502020204030204" pitchFamily="34" charset="0"/>
            </a:endParaRPr>
          </a:p>
          <a:p>
            <a:endParaRPr lang="ru-RU" sz="17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108742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услуги </a:t>
            </a:r>
            <a:endParaRPr lang="ru-RU" sz="2000" b="1" u="sng" dirty="0" smtClean="0">
              <a:latin typeface="Calibri" panose="020F0502020204030204" pitchFamily="34" charset="0"/>
              <a:cs typeface="Calibri" panose="020F0502020204030204" pitchFamily="34" charset="0"/>
            </a:endParaRPr>
          </a:p>
        </p:txBody>
      </p:sp>
      <p:sp>
        <p:nvSpPr>
          <p:cNvPr id="4" name="Rectangle 3"/>
          <p:cNvSpPr/>
          <p:nvPr/>
        </p:nvSpPr>
        <p:spPr>
          <a:xfrm>
            <a:off x="668909" y="1413277"/>
            <a:ext cx="10679288" cy="4231928"/>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За всеки оператор се одобряват индивидуални годишни целеви нива, като се отчитат следните специфични обстоятелства по дейността на ВиК оператора: средното ниво на достигнатите нива на показателите за качество в съответната група – микро, малки, средни и големи ВиК оператори, географски  особености на територията, в която се предоставят услугите, специфичното състояние на ВиК системите в обслужваната територия, предложената инвестиционна програма, устойчивостта на предоставяните ВиК услуги и социалната поносимост на цената им</a:t>
            </a:r>
            <a:r>
              <a:rPr lang="ru-RU" dirty="0" smtClean="0">
                <a:latin typeface="Calibri" panose="020F0502020204030204" pitchFamily="34" charset="0"/>
                <a:cs typeface="Calibri" panose="020F0502020204030204" pitchFamily="34" charset="0"/>
              </a:rPr>
              <a:t>.</a:t>
            </a:r>
          </a:p>
          <a:p>
            <a:endParaRPr lang="ru-RU"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Регулирането на В и К услугите се осъществява от Комисията за енергийно и водно регулиране, която се създава по реда на Закона за енергетиката, наричана по-нататък "комисията". Структурата и правомощията на комисията се определят с този закон и със Закона за енергетиката. Комисията регулира цените и качеството на В и К услугите, извършвани от В и К операторите, включително и от предприятията по чл. 2, ал. 3 (Други предприятия, които извършват услуги по доставяне, отвеждане и пречистване на питейни и отпадъчни води, осъществяват тези дейности съгласно изискванията на този закон), независимо от формите на собственост и управление на В и К системите.</a:t>
            </a:r>
          </a:p>
          <a:p>
            <a:endParaRPr lang="ru-RU" sz="17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8679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fontScale="85000" lnSpcReduction="20000"/>
          </a:bodyPr>
          <a:lstStyle/>
          <a:p>
            <a:pPr algn="l"/>
            <a:endParaRPr lang="ru-RU" sz="2000" u="sng" dirty="0" smtClean="0">
              <a:solidFill>
                <a:schemeClr val="accent1"/>
              </a:solidFill>
              <a:latin typeface="Calibri" panose="020F0502020204030204" pitchFamily="34" charset="0"/>
              <a:cs typeface="Calibri" panose="020F0502020204030204" pitchFamily="34" charset="0"/>
            </a:endParaRPr>
          </a:p>
          <a:p>
            <a:pPr algn="l"/>
            <a:r>
              <a:rPr lang="ru-RU" sz="2600" u="sng" dirty="0">
                <a:solidFill>
                  <a:schemeClr val="accent1"/>
                </a:solidFill>
                <a:latin typeface="Calibri" panose="020F0502020204030204" pitchFamily="34" charset="0"/>
                <a:cs typeface="Calibri" panose="020F0502020204030204" pitchFamily="34" charset="0"/>
              </a:rPr>
              <a:t>На местно ниво </a:t>
            </a:r>
            <a:r>
              <a:rPr lang="ru-RU" sz="2600" dirty="0">
                <a:solidFill>
                  <a:schemeClr val="tx1"/>
                </a:solidFill>
                <a:latin typeface="Calibri" panose="020F0502020204030204" pitchFamily="34" charset="0"/>
                <a:cs typeface="Calibri" panose="020F0502020204030204" pitchFamily="34" charset="0"/>
              </a:rPr>
              <a:t>общините чрез общинските съвети и кметовете на общини са натоварени със следните функции:</a:t>
            </a:r>
          </a:p>
          <a:p>
            <a:pPr algn="l"/>
            <a:r>
              <a:rPr lang="ru-RU" sz="2600" u="sng" dirty="0">
                <a:solidFill>
                  <a:schemeClr val="accent1"/>
                </a:solidFill>
                <a:latin typeface="Calibri" panose="020F0502020204030204" pitchFamily="34" charset="0"/>
                <a:cs typeface="Calibri" panose="020F0502020204030204" pitchFamily="34" charset="0"/>
              </a:rPr>
              <a:t>Кметът на общината:</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 </a:t>
            </a:r>
            <a:r>
              <a:rPr lang="ru-RU" sz="1900" dirty="0">
                <a:solidFill>
                  <a:schemeClr val="tx1"/>
                </a:solidFill>
                <a:latin typeface="Calibri" panose="020F0502020204030204" pitchFamily="34" charset="0"/>
                <a:cs typeface="Calibri" panose="020F0502020204030204" pitchFamily="34" charset="0"/>
              </a:rPr>
              <a:t>разработва и предлага за одобрение от общинския съвет програмата за развитие на ВиК системите;</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осъществява </a:t>
            </a:r>
            <a:r>
              <a:rPr lang="ru-RU" sz="1900" dirty="0">
                <a:solidFill>
                  <a:schemeClr val="tx1"/>
                </a:solidFill>
                <a:latin typeface="Calibri" panose="020F0502020204030204" pitchFamily="34" charset="0"/>
                <a:cs typeface="Calibri" panose="020F0502020204030204" pitchFamily="34" charset="0"/>
              </a:rPr>
              <a:t>координацията по подготовката и реализацията на проектите за В и К инфраструктура, които се реализират с безвъзмездна помощ чрез оперативните програми, финансирани от Кохезионния и Структурните фондове на Европейския съюз;</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предвижда </a:t>
            </a:r>
            <a:r>
              <a:rPr lang="ru-RU" sz="1900" dirty="0">
                <a:solidFill>
                  <a:schemeClr val="tx1"/>
                </a:solidFill>
                <a:latin typeface="Calibri" panose="020F0502020204030204" pitchFamily="34" charset="0"/>
                <a:cs typeface="Calibri" panose="020F0502020204030204" pitchFamily="34" charset="0"/>
              </a:rPr>
              <a:t>в общите и подробните устройствени планове мероприятията, необходими за развитието на водоснабдяването и канализацията в общината</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сключва </a:t>
            </a:r>
            <a:r>
              <a:rPr lang="ru-RU" sz="1900" dirty="0">
                <a:solidFill>
                  <a:schemeClr val="tx1"/>
                </a:solidFill>
                <a:latin typeface="Calibri" panose="020F0502020204030204" pitchFamily="34" charset="0"/>
                <a:cs typeface="Calibri" panose="020F0502020204030204" pitchFamily="34" charset="0"/>
              </a:rPr>
              <a:t>договорите за възлагане на управлението на търговските дружества - В и К оператори, в които общината е едноличен собственик, или когато е собственик на над 50 на сто от капитала, ако е оправомощен от общото им събрание</a:t>
            </a:r>
            <a:r>
              <a:rPr lang="ru-RU" sz="1900"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Ø"/>
            </a:pPr>
            <a:r>
              <a:rPr lang="bg-BG" sz="1900" dirty="0" smtClean="0">
                <a:solidFill>
                  <a:schemeClr val="tx1"/>
                </a:solidFill>
                <a:latin typeface="Calibri" panose="020F0502020204030204" pitchFamily="34" charset="0"/>
                <a:cs typeface="Calibri" panose="020F0502020204030204" pitchFamily="34" charset="0"/>
              </a:rPr>
              <a:t>определя </a:t>
            </a:r>
            <a:r>
              <a:rPr lang="bg-BG" sz="1900" dirty="0">
                <a:solidFill>
                  <a:schemeClr val="tx1"/>
                </a:solidFill>
                <a:latin typeface="Calibri" panose="020F0502020204030204" pitchFamily="34" charset="0"/>
                <a:cs typeface="Calibri" panose="020F0502020204030204" pitchFamily="34" charset="0"/>
              </a:rPr>
              <a:t>основните показатели за дейността на В и К операторите по предходната точка и за развитието им в съответствие с одобрените от КЕВР бизнес </a:t>
            </a:r>
            <a:r>
              <a:rPr lang="bg-BG" sz="1900" dirty="0" err="1" smtClean="0">
                <a:solidFill>
                  <a:schemeClr val="tx1"/>
                </a:solidFill>
                <a:latin typeface="Calibri" panose="020F0502020204030204" pitchFamily="34" charset="0"/>
                <a:cs typeface="Calibri" panose="020F0502020204030204" pitchFamily="34" charset="0"/>
              </a:rPr>
              <a:t>планове,контролира</a:t>
            </a:r>
            <a:r>
              <a:rPr lang="bg-BG" sz="1900" dirty="0" smtClean="0">
                <a:solidFill>
                  <a:schemeClr val="tx1"/>
                </a:solidFill>
                <a:latin typeface="Calibri" panose="020F0502020204030204" pitchFamily="34" charset="0"/>
                <a:cs typeface="Calibri" panose="020F0502020204030204" pitchFamily="34" charset="0"/>
              </a:rPr>
              <a:t> </a:t>
            </a:r>
            <a:r>
              <a:rPr lang="bg-BG" sz="1900" dirty="0">
                <a:solidFill>
                  <a:schemeClr val="tx1"/>
                </a:solidFill>
                <a:latin typeface="Calibri" panose="020F0502020204030204" pitchFamily="34" charset="0"/>
                <a:cs typeface="Calibri" panose="020F0502020204030204" pitchFamily="34" charset="0"/>
              </a:rPr>
              <a:t>изпълнението им и го отчита пред общинския съвет;</a:t>
            </a:r>
          </a:p>
          <a:p>
            <a:pPr marL="285750" indent="-285750" algn="l">
              <a:buFont typeface="Wingdings" panose="05000000000000000000" pitchFamily="2" charset="2"/>
              <a:buChar char="Ø"/>
            </a:pPr>
            <a:r>
              <a:rPr lang="bg-BG" sz="1900" dirty="0" smtClean="0">
                <a:solidFill>
                  <a:schemeClr val="tx1"/>
                </a:solidFill>
                <a:latin typeface="Calibri" panose="020F0502020204030204" pitchFamily="34" charset="0"/>
                <a:cs typeface="Calibri" panose="020F0502020204030204" pitchFamily="34" charset="0"/>
              </a:rPr>
              <a:t> </a:t>
            </a:r>
            <a:r>
              <a:rPr lang="bg-BG" sz="1900" dirty="0">
                <a:solidFill>
                  <a:schemeClr val="tx1"/>
                </a:solidFill>
                <a:latin typeface="Calibri" panose="020F0502020204030204" pitchFamily="34" charset="0"/>
                <a:cs typeface="Calibri" panose="020F0502020204030204" pitchFamily="34" charset="0"/>
              </a:rPr>
              <a:t>участва като представител на общината в съответната асоциация по ВиК;</a:t>
            </a:r>
          </a:p>
          <a:p>
            <a:pPr marL="285750" indent="-285750" algn="l">
              <a:buFont typeface="Wingdings" panose="05000000000000000000" pitchFamily="2" charset="2"/>
              <a:buChar char="Ø"/>
            </a:pPr>
            <a:r>
              <a:rPr lang="bg-BG" sz="1900" dirty="0" smtClean="0">
                <a:solidFill>
                  <a:schemeClr val="tx1"/>
                </a:solidFill>
                <a:latin typeface="Calibri" panose="020F0502020204030204" pitchFamily="34" charset="0"/>
                <a:cs typeface="Calibri" panose="020F0502020204030204" pitchFamily="34" charset="0"/>
              </a:rPr>
              <a:t> </a:t>
            </a:r>
            <a:r>
              <a:rPr lang="bg-BG" sz="1900" dirty="0">
                <a:solidFill>
                  <a:schemeClr val="tx1"/>
                </a:solidFill>
                <a:latin typeface="Calibri" panose="020F0502020204030204" pitchFamily="34" charset="0"/>
                <a:cs typeface="Calibri" panose="020F0502020204030204" pitchFamily="34" charset="0"/>
              </a:rPr>
              <a:t>упражнява правата и задълженията на собственик на общински води и водни обекти;</a:t>
            </a:r>
          </a:p>
          <a:p>
            <a:pPr marL="285750" indent="-285750" algn="l">
              <a:buFont typeface="Wingdings" panose="05000000000000000000" pitchFamily="2" charset="2"/>
              <a:buChar char="Ø"/>
            </a:pPr>
            <a:r>
              <a:rPr lang="bg-BG" sz="1900" dirty="0" smtClean="0">
                <a:solidFill>
                  <a:schemeClr val="tx1"/>
                </a:solidFill>
                <a:latin typeface="Calibri" panose="020F0502020204030204" pitchFamily="34" charset="0"/>
                <a:cs typeface="Calibri" panose="020F0502020204030204" pitchFamily="34" charset="0"/>
              </a:rPr>
              <a:t>издава </a:t>
            </a:r>
            <a:r>
              <a:rPr lang="bg-BG" sz="1900" dirty="0">
                <a:solidFill>
                  <a:schemeClr val="tx1"/>
                </a:solidFill>
                <a:latin typeface="Calibri" panose="020F0502020204030204" pitchFamily="34" charset="0"/>
                <a:cs typeface="Calibri" panose="020F0502020204030204" pitchFamily="34" charset="0"/>
              </a:rPr>
              <a:t>разрешителни и осъществява контрол в предвидените от закона случаи.</a:t>
            </a:r>
          </a:p>
          <a:p>
            <a:pPr marL="342900" indent="-342900" algn="l">
              <a:buFont typeface="Wingdings" panose="05000000000000000000" pitchFamily="2" charset="2"/>
              <a:buChar char="Ø"/>
            </a:pPr>
            <a:endParaRPr lang="ru-RU"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166348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4801314"/>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Ценообразуващи елементи </a:t>
            </a:r>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b="1" u="sng" dirty="0" smtClean="0">
                <a:latin typeface="Calibri" panose="020F0502020204030204" pitchFamily="34" charset="0"/>
                <a:cs typeface="Calibri" panose="020F0502020204030204" pitchFamily="34" charset="0"/>
              </a:rPr>
              <a:t>Необходими </a:t>
            </a:r>
            <a:r>
              <a:rPr lang="ru-RU" b="1" u="sng" dirty="0">
                <a:latin typeface="Calibri" panose="020F0502020204030204" pitchFamily="34" charset="0"/>
                <a:cs typeface="Calibri" panose="020F0502020204030204" pitchFamily="34" charset="0"/>
              </a:rPr>
              <a:t>годишни приходи </a:t>
            </a:r>
            <a:r>
              <a:rPr lang="ru-RU" b="1" u="sng" dirty="0" smtClean="0">
                <a:latin typeface="Calibri" panose="020F0502020204030204" pitchFamily="34" charset="0"/>
                <a:cs typeface="Calibri" panose="020F0502020204030204" pitchFamily="34" charset="0"/>
              </a:rPr>
              <a:t> </a:t>
            </a:r>
            <a:r>
              <a:rPr lang="ru-RU" dirty="0" smtClean="0">
                <a:latin typeface="Calibri" panose="020F0502020204030204" pitchFamily="34" charset="0"/>
                <a:cs typeface="Calibri" panose="020F0502020204030204" pitchFamily="34" charset="0"/>
              </a:rPr>
              <a:t>- това са приходите</a:t>
            </a:r>
            <a:r>
              <a:rPr lang="ru-RU" dirty="0">
                <a:latin typeface="Calibri" panose="020F0502020204030204" pitchFamily="34" charset="0"/>
                <a:cs typeface="Calibri" panose="020F0502020204030204" pitchFamily="34" charset="0"/>
              </a:rPr>
              <a:t>, от които се нуждае ВиК операторът за постигане и поддържане на нивата на показателите за качество на ВиК услугите и постигане на определената норма на възвръщаемост</a:t>
            </a:r>
            <a:r>
              <a:rPr lang="ru-RU" dirty="0" smtClean="0">
                <a:latin typeface="Calibri" panose="020F0502020204030204" pitchFamily="34" charset="0"/>
                <a:cs typeface="Calibri" panose="020F0502020204030204" pitchFamily="34" charset="0"/>
              </a:rPr>
              <a:t>.</a:t>
            </a:r>
          </a:p>
          <a:p>
            <a:r>
              <a:rPr lang="ru-RU" dirty="0" smtClean="0">
                <a:latin typeface="Calibri" panose="020F0502020204030204" pitchFamily="34" charset="0"/>
                <a:cs typeface="Calibri" panose="020F0502020204030204" pitchFamily="34" charset="0"/>
              </a:rPr>
              <a:t>Изчисляват </a:t>
            </a:r>
            <a:r>
              <a:rPr lang="ru-RU" dirty="0">
                <a:latin typeface="Calibri" panose="020F0502020204030204" pitchFamily="34" charset="0"/>
                <a:cs typeface="Calibri" panose="020F0502020204030204" pitchFamily="34" charset="0"/>
              </a:rPr>
              <a:t>се по следната формула: </a:t>
            </a:r>
            <a:endParaRPr lang="ru-RU" dirty="0" smtClean="0">
              <a:latin typeface="Calibri" panose="020F0502020204030204" pitchFamily="34" charset="0"/>
              <a:cs typeface="Calibri" panose="020F0502020204030204" pitchFamily="34" charset="0"/>
            </a:endParaRPr>
          </a:p>
          <a:p>
            <a:r>
              <a:rPr lang="bg-BG" b="1" dirty="0">
                <a:latin typeface="Calibri" panose="020F0502020204030204" pitchFamily="34" charset="0"/>
                <a:cs typeface="Calibri" panose="020F0502020204030204" pitchFamily="34" charset="0"/>
              </a:rPr>
              <a:t>НП = Р + (РБА x НВ)</a:t>
            </a:r>
          </a:p>
          <a:p>
            <a:r>
              <a:rPr lang="bg-BG" dirty="0">
                <a:latin typeface="Calibri" panose="020F0502020204030204" pitchFamily="34" charset="0"/>
                <a:cs typeface="Calibri" panose="020F0502020204030204" pitchFamily="34" charset="0"/>
              </a:rPr>
              <a:t>където:</a:t>
            </a:r>
          </a:p>
          <a:p>
            <a:r>
              <a:rPr lang="bg-BG" dirty="0">
                <a:latin typeface="Calibri" panose="020F0502020204030204" pitchFamily="34" charset="0"/>
                <a:cs typeface="Calibri" panose="020F0502020204030204" pitchFamily="34" charset="0"/>
              </a:rPr>
              <a:t>НП са необходимите годишни приходи, хил. лв.;</a:t>
            </a:r>
          </a:p>
          <a:p>
            <a:r>
              <a:rPr lang="bg-BG" dirty="0">
                <a:latin typeface="Calibri" panose="020F0502020204030204" pitchFamily="34" charset="0"/>
                <a:cs typeface="Calibri" panose="020F0502020204030204" pitchFamily="34" charset="0"/>
              </a:rPr>
              <a:t>Р - признатите годишни разходи за дейността на ВиК оператора в реално изражение, включващи амортизационни отчисления върху всички активи, експлоатирани от ВиК оператора, хил. лв.;</a:t>
            </a:r>
          </a:p>
          <a:p>
            <a:r>
              <a:rPr lang="bg-BG" dirty="0">
                <a:latin typeface="Calibri" panose="020F0502020204030204" pitchFamily="34" charset="0"/>
                <a:cs typeface="Calibri" panose="020F0502020204030204" pitchFamily="34" charset="0"/>
              </a:rPr>
              <a:t>РБА - регулаторната база на активите в реално изражение, хил. лв.;</a:t>
            </a:r>
          </a:p>
          <a:p>
            <a:r>
              <a:rPr lang="bg-BG" dirty="0">
                <a:latin typeface="Calibri" panose="020F0502020204030204" pitchFamily="34" charset="0"/>
                <a:cs typeface="Calibri" panose="020F0502020204030204" pitchFamily="34" charset="0"/>
              </a:rPr>
              <a:t>НВ - нормата на възвръщаемост на капитала за регулаторния период, </a:t>
            </a:r>
            <a:r>
              <a:rPr lang="bg-BG"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bg-BG" b="1" u="sng" dirty="0" smtClean="0">
                <a:latin typeface="Calibri" panose="020F0502020204030204" pitchFamily="34" charset="0"/>
                <a:cs typeface="Calibri" panose="020F0502020204030204" pitchFamily="34" charset="0"/>
              </a:rPr>
              <a:t>Признати </a:t>
            </a:r>
            <a:r>
              <a:rPr lang="bg-BG" b="1" u="sng" dirty="0">
                <a:latin typeface="Calibri" panose="020F0502020204030204" pitchFamily="34" charset="0"/>
                <a:cs typeface="Calibri" panose="020F0502020204030204" pitchFamily="34" charset="0"/>
              </a:rPr>
              <a:t>годишни разходи </a:t>
            </a:r>
            <a:r>
              <a:rPr lang="bg-BG" b="1" u="sng" dirty="0" smtClean="0">
                <a:latin typeface="Calibri" panose="020F0502020204030204" pitchFamily="34" charset="0"/>
                <a:cs typeface="Calibri" panose="020F0502020204030204" pitchFamily="34" charset="0"/>
              </a:rPr>
              <a:t> - </a:t>
            </a:r>
            <a:r>
              <a:rPr lang="ru-RU" dirty="0" smtClean="0">
                <a:latin typeface="Calibri" panose="020F0502020204030204" pitchFamily="34" charset="0"/>
                <a:cs typeface="Calibri" panose="020F0502020204030204" pitchFamily="34" charset="0"/>
              </a:rPr>
              <a:t>признатият </a:t>
            </a:r>
            <a:r>
              <a:rPr lang="ru-RU" dirty="0">
                <a:latin typeface="Calibri" panose="020F0502020204030204" pitchFamily="34" charset="0"/>
                <a:cs typeface="Calibri" panose="020F0502020204030204" pitchFamily="34" charset="0"/>
              </a:rPr>
              <a:t>размер на годишните разходи се утвърждава от Комисията.</a:t>
            </a:r>
          </a:p>
          <a:p>
            <a:r>
              <a:rPr lang="ru-RU" dirty="0">
                <a:latin typeface="Calibri" panose="020F0502020204030204" pitchFamily="34" charset="0"/>
                <a:cs typeface="Calibri" panose="020F0502020204030204" pitchFamily="34" charset="0"/>
              </a:rPr>
              <a:t>За целите на ценообразуването Комисията може да позволи поетапно включване на амортизационни отчисления върху активи - публична държавна и/или общинска собственост, включително изградени със средства на В и К оператора</a:t>
            </a:r>
            <a:r>
              <a:rPr lang="ru-RU" dirty="0" smtClean="0">
                <a:latin typeface="Calibri" panose="020F0502020204030204" pitchFamily="34" charset="0"/>
                <a:cs typeface="Calibri" panose="020F0502020204030204" pitchFamily="34" charset="0"/>
              </a:rPr>
              <a:t>.</a:t>
            </a:r>
          </a:p>
          <a:p>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24676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5355312"/>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Ценообразуващи елементи </a:t>
            </a:r>
            <a:endParaRPr lang="ru-RU" b="1" u="sng" dirty="0" smtClean="0">
              <a:solidFill>
                <a:schemeClr val="accent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b="1" u="sng" dirty="0" smtClean="0">
                <a:latin typeface="Calibri" panose="020F0502020204030204" pitchFamily="34" charset="0"/>
                <a:cs typeface="Calibri" panose="020F0502020204030204" pitchFamily="34" charset="0"/>
              </a:rPr>
              <a:t>Регулаторна </a:t>
            </a:r>
            <a:r>
              <a:rPr lang="ru-RU" b="1" u="sng" dirty="0">
                <a:latin typeface="Calibri" panose="020F0502020204030204" pitchFamily="34" charset="0"/>
                <a:cs typeface="Calibri" panose="020F0502020204030204" pitchFamily="34" charset="0"/>
              </a:rPr>
              <a:t>база на активите  - </a:t>
            </a:r>
            <a:r>
              <a:rPr lang="ru-RU" dirty="0">
                <a:latin typeface="Calibri" panose="020F0502020204030204" pitchFamily="34" charset="0"/>
                <a:cs typeface="Calibri" panose="020F0502020204030204" pitchFamily="34" charset="0"/>
              </a:rPr>
              <a:t>Регулаторната база на активите, пряко свързани с ВиК услугите, е признатата стойност на активите, върху която ВиК операторът получава възвръщаемост от вложения капитал, и се изчислява по следната формула:</a:t>
            </a:r>
          </a:p>
          <a:p>
            <a:r>
              <a:rPr lang="ru-RU" b="1" dirty="0">
                <a:latin typeface="Calibri" panose="020F0502020204030204" pitchFamily="34" charset="0"/>
                <a:cs typeface="Calibri" panose="020F0502020204030204" pitchFamily="34" charset="0"/>
              </a:rPr>
              <a:t>РБА = А - Ам + ОК + Инв</a:t>
            </a:r>
          </a:p>
          <a:p>
            <a:r>
              <a:rPr lang="ru-RU" dirty="0">
                <a:latin typeface="Calibri" panose="020F0502020204030204" pitchFamily="34" charset="0"/>
                <a:cs typeface="Calibri" panose="020F0502020204030204" pitchFamily="34" charset="0"/>
              </a:rPr>
              <a:t>където:</a:t>
            </a:r>
          </a:p>
          <a:p>
            <a:r>
              <a:rPr lang="ru-RU" sz="1600" dirty="0">
                <a:latin typeface="Calibri" panose="020F0502020204030204" pitchFamily="34" charset="0"/>
                <a:cs typeface="Calibri" panose="020F0502020204030204" pitchFamily="34" charset="0"/>
              </a:rPr>
              <a:t>РБА е регулаторната база на активите, хил. лв.;</a:t>
            </a:r>
          </a:p>
          <a:p>
            <a:r>
              <a:rPr lang="ru-RU" sz="1600" dirty="0">
                <a:latin typeface="Calibri" panose="020F0502020204030204" pitchFamily="34" charset="0"/>
                <a:cs typeface="Calibri" panose="020F0502020204030204" pitchFamily="34" charset="0"/>
              </a:rPr>
              <a:t>A - признатата отчетна стойност на активите (дългосрочни материални и нематериални активи, изградени със средства на ВиК оператора, с които се осъществява предоставянето на ВиК услуги), които се използват и имат полезен живот, хил. лв.;</a:t>
            </a:r>
          </a:p>
          <a:p>
            <a:r>
              <a:rPr lang="ru-RU" sz="1600" dirty="0">
                <a:latin typeface="Calibri" panose="020F0502020204030204" pitchFamily="34" charset="0"/>
                <a:cs typeface="Calibri" panose="020F0502020204030204" pitchFamily="34" charset="0"/>
              </a:rPr>
              <a:t>Ам - натрупаната амортизация за изтеклия период на използване върху призната стойност на активите за извършване на ВиК услуги, хил. лв.;</a:t>
            </a:r>
          </a:p>
          <a:p>
            <a:r>
              <a:rPr lang="ru-RU" sz="1600" dirty="0">
                <a:latin typeface="Calibri" panose="020F0502020204030204" pitchFamily="34" charset="0"/>
                <a:cs typeface="Calibri" panose="020F0502020204030204" pitchFamily="34" charset="0"/>
              </a:rPr>
              <a:t>ОК - необходимият оборотен капитал, хил. лв.;</a:t>
            </a:r>
          </a:p>
          <a:p>
            <a:r>
              <a:rPr lang="ru-RU" sz="1600" dirty="0">
                <a:latin typeface="Calibri" panose="020F0502020204030204" pitchFamily="34" charset="0"/>
                <a:cs typeface="Calibri" panose="020F0502020204030204" pitchFamily="34" charset="0"/>
              </a:rPr>
              <a:t>Инв - размерът на инвестициите, одобрени от Комисията при използване на методи на ценово регулиране "горна граница на цени" и "горна граница на </a:t>
            </a:r>
            <a:r>
              <a:rPr lang="ru-RU" sz="1600" dirty="0" smtClean="0">
                <a:latin typeface="Calibri" panose="020F0502020204030204" pitchFamily="34" charset="0"/>
                <a:cs typeface="Calibri" panose="020F0502020204030204" pitchFamily="34" charset="0"/>
              </a:rPr>
              <a:t>приходи«</a:t>
            </a:r>
            <a:r>
              <a:rPr lang="ru-RU" sz="1600" b="1" u="sng" dirty="0" smtClean="0">
                <a:latin typeface="Calibri" panose="020F0502020204030204" pitchFamily="34" charset="0"/>
                <a:cs typeface="Calibri" panose="020F0502020204030204" pitchFamily="34" charset="0"/>
              </a:rPr>
              <a:t>.</a:t>
            </a:r>
            <a:endParaRPr lang="ru-RU" sz="1600" b="1" u="sn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b="1" u="sng" dirty="0">
                <a:latin typeface="Calibri" panose="020F0502020204030204" pitchFamily="34" charset="0"/>
                <a:cs typeface="Calibri" panose="020F0502020204030204" pitchFamily="34" charset="0"/>
              </a:rPr>
              <a:t>Норма на възвръщаемост на капитала </a:t>
            </a:r>
            <a:r>
              <a:rPr lang="ru-RU" dirty="0">
                <a:latin typeface="Calibri" panose="020F0502020204030204" pitchFamily="34" charset="0"/>
                <a:cs typeface="Calibri" panose="020F0502020204030204" pitchFamily="34" charset="0"/>
              </a:rPr>
              <a:t>- Нормата на възвръщаемост на капитала за регулаторния период е равна на прогнозната среднопретеглена цена на капитала. Среднопретеглената цена на капитала е утвърдената от Комисията норма на възвръщаемост на привлечения и на собствения капитал на ВиК оператора, претеглена според дела на всеки от тези източници на финансиране в утвърдената целева структура на капитала</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886946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5339923"/>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Цени на ВиК услугите </a:t>
            </a:r>
            <a:endParaRPr lang="ru-RU" b="1" u="sng" dirty="0" smtClean="0">
              <a:solidFill>
                <a:schemeClr val="accent1"/>
              </a:solidFill>
              <a:latin typeface="Calibri" panose="020F0502020204030204" pitchFamily="34" charset="0"/>
              <a:cs typeface="Calibri" panose="020F0502020204030204" pitchFamily="34" charset="0"/>
            </a:endParaRPr>
          </a:p>
          <a:p>
            <a:r>
              <a:rPr lang="ru-RU" sz="1700" b="1" u="sng" dirty="0">
                <a:latin typeface="Calibri" panose="020F0502020204030204" pitchFamily="34" charset="0"/>
                <a:cs typeface="Calibri" panose="020F0502020204030204" pitchFamily="34" charset="0"/>
              </a:rPr>
              <a:t>Цената за доставяне на вода на потребителите се образува</a:t>
            </a:r>
            <a:r>
              <a:rPr lang="ru-RU" sz="1700" dirty="0">
                <a:latin typeface="Calibri" panose="020F0502020204030204" pitchFamily="34" charset="0"/>
                <a:cs typeface="Calibri" panose="020F0502020204030204" pitchFamily="34" charset="0"/>
              </a:rPr>
              <a:t>, като се разделят необходимите годишни приходи за услугата на прогнозните годишни количества доставена вода, определени като разлика между годишните количества вода на вход на водоснабдителната система и максималните количества неносеща приходи вода. </a:t>
            </a:r>
          </a:p>
          <a:p>
            <a:r>
              <a:rPr lang="ru-RU" sz="1700" b="1" u="sng" dirty="0">
                <a:latin typeface="Calibri" panose="020F0502020204030204" pitchFamily="34" charset="0"/>
                <a:cs typeface="Calibri" panose="020F0502020204030204" pitchFamily="34" charset="0"/>
              </a:rPr>
              <a:t>Цената за отвеждане на отпадъчни води се образува</a:t>
            </a:r>
            <a:r>
              <a:rPr lang="ru-RU" sz="1700" dirty="0">
                <a:latin typeface="Calibri" panose="020F0502020204030204" pitchFamily="34" charset="0"/>
                <a:cs typeface="Calibri" panose="020F0502020204030204" pitchFamily="34" charset="0"/>
              </a:rPr>
              <a:t>, като се разделят необходимите годишни приходи за услугата на прогнозните годишни количества отведени отпадъчни води.</a:t>
            </a:r>
          </a:p>
          <a:p>
            <a:r>
              <a:rPr lang="ru-RU" sz="1700" dirty="0">
                <a:latin typeface="Calibri" panose="020F0502020204030204" pitchFamily="34" charset="0"/>
                <a:cs typeface="Calibri" panose="020F0502020204030204" pitchFamily="34" charset="0"/>
              </a:rPr>
              <a:t>Прогнозните годишни количества отведени отпадъчни води в канализационната система се приемат за равни на прогнозните количества фактурирана доставена вода на потребителите, които ползват услугата "отвеждане". Към тези количества се прибавят и прогнозните количества изразходвана от потребителите вода от други водоизточници съгласно договора между В и К оператора и потребителя</a:t>
            </a:r>
            <a:r>
              <a:rPr lang="ru-RU" sz="1700" dirty="0" smtClean="0">
                <a:latin typeface="Calibri" panose="020F0502020204030204" pitchFamily="34" charset="0"/>
                <a:cs typeface="Calibri" panose="020F0502020204030204" pitchFamily="34" charset="0"/>
              </a:rPr>
              <a:t>.</a:t>
            </a:r>
          </a:p>
          <a:p>
            <a:r>
              <a:rPr lang="ru-RU" sz="1700" b="1" u="sng" dirty="0">
                <a:latin typeface="Calibri" panose="020F0502020204030204" pitchFamily="34" charset="0"/>
                <a:cs typeface="Calibri" panose="020F0502020204030204" pitchFamily="34" charset="0"/>
              </a:rPr>
              <a:t>Цената за пречистване на отпадъчни води се образува</a:t>
            </a:r>
            <a:r>
              <a:rPr lang="ru-RU" sz="1700" dirty="0">
                <a:latin typeface="Calibri" panose="020F0502020204030204" pitchFamily="34" charset="0"/>
                <a:cs typeface="Calibri" panose="020F0502020204030204" pitchFamily="34" charset="0"/>
              </a:rPr>
              <a:t>, като се разделят необходимите годишни приходи за услугата на прогнозните пречистени годишни количества отпадъчни води в зависимост от степента на замърсеност, определена от акредитирана лаборатория за промишлените и други стопански потребители.</a:t>
            </a:r>
          </a:p>
          <a:p>
            <a:r>
              <a:rPr lang="ru-RU" sz="1700" dirty="0">
                <a:latin typeface="Calibri" panose="020F0502020204030204" pitchFamily="34" charset="0"/>
                <a:cs typeface="Calibri" panose="020F0502020204030204" pitchFamily="34" charset="0"/>
              </a:rPr>
              <a:t>Прогнозните годишни количества пречистени отпадъчни води се приемат за равни на прогнозните годишни количества отведени отпадъчни води от потребителите, които ползват услугата "пречистване</a:t>
            </a:r>
            <a:r>
              <a:rPr lang="ru-RU" sz="1700" dirty="0" smtClean="0">
                <a:latin typeface="Calibri" panose="020F0502020204030204" pitchFamily="34" charset="0"/>
                <a:cs typeface="Calibri" panose="020F0502020204030204" pitchFamily="34" charset="0"/>
              </a:rPr>
              <a:t>".</a:t>
            </a:r>
          </a:p>
          <a:p>
            <a:r>
              <a:rPr lang="ru-RU" sz="1700" b="1" u="sng" dirty="0">
                <a:latin typeface="Calibri" panose="020F0502020204030204" pitchFamily="34" charset="0"/>
                <a:cs typeface="Calibri" panose="020F0502020204030204" pitchFamily="34" charset="0"/>
              </a:rPr>
              <a:t>Цените за присъединяване потребителите към водоснабдителните и канализационните системи включват </a:t>
            </a:r>
            <a:r>
              <a:rPr lang="ru-RU" sz="1700" dirty="0">
                <a:latin typeface="Calibri" panose="020F0502020204030204" pitchFamily="34" charset="0"/>
                <a:cs typeface="Calibri" panose="020F0502020204030204" pitchFamily="34" charset="0"/>
              </a:rPr>
              <a:t>разходите за извършване на услугите, които ВиК операторите предоставят в процеса на присъединяване на потребители към водоснабдителните и/или канализационните системи. Те се изчисляват по изготвена от Комисията методика. Предлагат се от ВиК операторите и се одобряват с решение на Комисията</a:t>
            </a:r>
            <a:r>
              <a:rPr lang="ru-RU" sz="1700" dirty="0" smtClean="0">
                <a:latin typeface="Calibri" panose="020F0502020204030204" pitchFamily="34" charset="0"/>
                <a:cs typeface="Calibri" panose="020F0502020204030204" pitchFamily="34" charset="0"/>
              </a:rPr>
              <a:t>.</a:t>
            </a:r>
          </a:p>
          <a:p>
            <a:r>
              <a:rPr lang="ru-RU" sz="1700" b="1" u="sng" dirty="0">
                <a:latin typeface="Calibri" panose="020F0502020204030204" pitchFamily="34" charset="0"/>
                <a:cs typeface="Calibri" panose="020F0502020204030204" pitchFamily="34" charset="0"/>
              </a:rPr>
              <a:t>Комисията утвърждава цените на В и К услугите в левове за кубически метър</a:t>
            </a:r>
          </a:p>
        </p:txBody>
      </p:sp>
    </p:spTree>
    <p:extLst>
      <p:ext uri="{BB962C8B-B14F-4D97-AF65-F5344CB8AC3E}">
        <p14:creationId xmlns:p14="http://schemas.microsoft.com/office/powerpoint/2010/main" val="28262705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5355312"/>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Процедури за утвърждаване, определяне и изменение/актуализация на тарифите и възможности на общините за влияят на </a:t>
            </a:r>
            <a:r>
              <a:rPr lang="ru-RU" b="1" u="sng" dirty="0" smtClean="0">
                <a:solidFill>
                  <a:schemeClr val="accent1"/>
                </a:solidFill>
                <a:latin typeface="Calibri" panose="020F0502020204030204" pitchFamily="34" charset="0"/>
                <a:cs typeface="Calibri" panose="020F0502020204030204" pitchFamily="34" charset="0"/>
              </a:rPr>
              <a:t>процеса</a:t>
            </a:r>
          </a:p>
          <a:p>
            <a:r>
              <a:rPr lang="ru-RU" dirty="0">
                <a:latin typeface="Calibri" panose="020F0502020204030204" pitchFamily="34" charset="0"/>
                <a:cs typeface="Calibri" panose="020F0502020204030204" pitchFamily="34" charset="0"/>
              </a:rPr>
              <a:t>В едномесечен срок преди подаване на заявлението за утвърждаване на цени ВиК операторът оповестява по подходящ начин в средствата за масово осведомяване и на интернет страницата си предложението си за утвърждаване и одобряване на цени. </a:t>
            </a:r>
          </a:p>
          <a:p>
            <a:r>
              <a:rPr lang="ru-RU" b="1" u="sng" dirty="0">
                <a:latin typeface="Calibri" panose="020F0502020204030204" pitchFamily="34" charset="0"/>
                <a:cs typeface="Calibri" panose="020F0502020204030204" pitchFamily="34" charset="0"/>
              </a:rPr>
              <a:t>ВиК операторът подава заявление до Комисията:</a:t>
            </a:r>
          </a:p>
          <a:p>
            <a:r>
              <a:rPr lang="ru-RU" dirty="0">
                <a:latin typeface="Calibri" panose="020F0502020204030204" pitchFamily="34" charset="0"/>
                <a:cs typeface="Calibri" panose="020F0502020204030204" pitchFamily="34" charset="0"/>
              </a:rPr>
              <a:t>1. за утвърждаване на цени за регулаторния период - при прилагане на метода "норма на възвръщаемост на капитала";</a:t>
            </a:r>
          </a:p>
          <a:p>
            <a:r>
              <a:rPr lang="ru-RU" dirty="0">
                <a:latin typeface="Calibri" panose="020F0502020204030204" pitchFamily="34" charset="0"/>
                <a:cs typeface="Calibri" panose="020F0502020204030204" pitchFamily="34" charset="0"/>
              </a:rPr>
              <a:t>2. за утвърждаване на цени или необходими приходи за първия ценови период и одобряване на цени или необходими приходи за всеки от следващите ценови периоди от регулаторния период - при прилагане на методите "горна граница на цени" или "горна граница на приходи</a:t>
            </a:r>
            <a:r>
              <a:rPr lang="ru-RU"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Заявлението е неразделна част от бизнесплана на ВиК оператора, като то се подава по образец, утвърден от Комисията, едновременно с представянето на бизнесплана за одобряване. </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Бизнес плановете се представят в КЕВР със становища на съответните общини. Бизнес плановете на ВиК оператори, които са сключили договор с асоциациите по ВиК, се представят в Комисията и със съгласувателно становище по чл. 198в, ал. 4, т. 5 от Закона за водите.</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 договори между АВиК и ВиК оператор е посочено, че АВиК се задължава да подкрепи съвместно с Оператора проекта на Бизнес план, представен пред КЕВР. За тази цел АВиК посочва представител, който участва във всяка дискусия между КЕВР и Оператора относно Бизнес плана</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98122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5262979"/>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Процедури за утвърждаване, определяне и изменение/актуализация на тарифите и възможности на общините за влияят на </a:t>
            </a:r>
            <a:r>
              <a:rPr lang="ru-RU" b="1" u="sng" dirty="0" smtClean="0">
                <a:solidFill>
                  <a:schemeClr val="accent1"/>
                </a:solidFill>
                <a:latin typeface="Calibri" panose="020F0502020204030204" pitchFamily="34" charset="0"/>
                <a:cs typeface="Calibri" panose="020F0502020204030204" pitchFamily="34" charset="0"/>
              </a:rPr>
              <a:t>процеса</a:t>
            </a:r>
          </a:p>
          <a:p>
            <a:r>
              <a:rPr lang="ru-RU" dirty="0">
                <a:latin typeface="Calibri" panose="020F0502020204030204" pitchFamily="34" charset="0"/>
                <a:cs typeface="Calibri" panose="020F0502020204030204" pitchFamily="34" charset="0"/>
              </a:rPr>
              <a:t>Ако дадена община е гласувала против съгласувателното становище на АВиК по бизнес плана на оператора, тя може да присъства на общественото обсъждане и да представи в КЕВР писмени становища и възражения в законоустановения срок</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Към заявлението се прилагат:</a:t>
            </a:r>
          </a:p>
          <a:p>
            <a:r>
              <a:rPr lang="ru-RU" dirty="0">
                <a:latin typeface="Calibri" panose="020F0502020204030204" pitchFamily="34" charset="0"/>
                <a:cs typeface="Calibri" panose="020F0502020204030204" pitchFamily="34" charset="0"/>
              </a:rPr>
              <a:t>1</a:t>
            </a:r>
            <a:r>
              <a:rPr lang="ru-RU" sz="1400" dirty="0">
                <a:latin typeface="Calibri" panose="020F0502020204030204" pitchFamily="34" charset="0"/>
                <a:cs typeface="Calibri" panose="020F0502020204030204" pitchFamily="34" charset="0"/>
              </a:rPr>
              <a:t>. годишни финансови отчети за последните три години, предхождащи представянето на бизнесплана с всичките им съставни части, изготвени в съответствие с изискванията на Закона за счетоводството и приложимите счетоводни стандарти, заверени от регистриран одитор;</a:t>
            </a:r>
          </a:p>
          <a:p>
            <a:r>
              <a:rPr lang="ru-RU" sz="1400" dirty="0">
                <a:latin typeface="Calibri" panose="020F0502020204030204" pitchFamily="34" charset="0"/>
                <a:cs typeface="Calibri" panose="020F0502020204030204" pitchFamily="34" charset="0"/>
              </a:rPr>
              <a:t>2. годишни отчетни справки за целите на регулаторното счетоводство, изготвени в съответствие с правилата и инструкциите на Единната система за регулаторна отчетност;</a:t>
            </a:r>
          </a:p>
          <a:p>
            <a:r>
              <a:rPr lang="ru-RU" sz="1400" dirty="0">
                <a:latin typeface="Calibri" panose="020F0502020204030204" pitchFamily="34" charset="0"/>
                <a:cs typeface="Calibri" panose="020F0502020204030204" pitchFamily="34" charset="0"/>
              </a:rPr>
              <a:t>3. технически, икономически и финансови данни, включително годишни отчети за продажбите през трите години, предхождащи представянето на бизнесплана, както и всяка друга информация, свързана с предлаганите за утвърждаване цени; </a:t>
            </a:r>
            <a:endParaRPr lang="ru-RU" sz="1400" dirty="0" smtClean="0">
              <a:latin typeface="Calibri" panose="020F0502020204030204" pitchFamily="34" charset="0"/>
              <a:cs typeface="Calibri" panose="020F0502020204030204" pitchFamily="34" charset="0"/>
            </a:endParaRPr>
          </a:p>
          <a:p>
            <a:r>
              <a:rPr lang="ru-RU" sz="1400" dirty="0" smtClean="0">
                <a:latin typeface="Calibri" panose="020F0502020204030204" pitchFamily="34" charset="0"/>
                <a:cs typeface="Calibri" panose="020F0502020204030204" pitchFamily="34" charset="0"/>
              </a:rPr>
              <a:t>4.информация </a:t>
            </a:r>
            <a:r>
              <a:rPr lang="ru-RU" sz="1400" dirty="0">
                <a:latin typeface="Calibri" panose="020F0502020204030204" pitchFamily="34" charset="0"/>
                <a:cs typeface="Calibri" panose="020F0502020204030204" pitchFamily="34" charset="0"/>
              </a:rPr>
              <a:t>по групи потребители, включително брой на потребителите, приходи от услугите "доставяне на вода на потребителите", "отвеждане на отпадъчни води" и "пречистване на отпадъчни води", и информация, свързана с фактурирането;</a:t>
            </a:r>
          </a:p>
          <a:p>
            <a:r>
              <a:rPr lang="ru-RU" sz="1400" dirty="0">
                <a:latin typeface="Calibri" panose="020F0502020204030204" pitchFamily="34" charset="0"/>
                <a:cs typeface="Calibri" panose="020F0502020204030204" pitchFamily="34" charset="0"/>
              </a:rPr>
              <a:t>5. данни, които са поискани от Комисията, необходими за целите на ценообразуването; </a:t>
            </a:r>
          </a:p>
          <a:p>
            <a:r>
              <a:rPr lang="ru-RU" sz="1400" dirty="0">
                <a:latin typeface="Calibri" panose="020F0502020204030204" pitchFamily="34" charset="0"/>
                <a:cs typeface="Calibri" panose="020F0502020204030204" pitchFamily="34" charset="0"/>
              </a:rPr>
              <a:t>6. други данни в подкрепа на подаденото заявление, които ВиК операторът прецени, че следва да се вземат предвид от Комисията;</a:t>
            </a:r>
          </a:p>
          <a:p>
            <a:r>
              <a:rPr lang="ru-RU" sz="1400" dirty="0">
                <a:latin typeface="Calibri" panose="020F0502020204030204" pitchFamily="34" charset="0"/>
                <a:cs typeface="Calibri" panose="020F0502020204030204" pitchFamily="34" charset="0"/>
              </a:rPr>
              <a:t>7. доказателства за изпълнение на задължението на ВиК оператора да оповести в едномесечен срок преди подаване на заявлението по подходящ начин в средствата за масово осведомяване и на интернет страницата си предложението си за утвърждаване и одобряване на цени;</a:t>
            </a:r>
          </a:p>
          <a:p>
            <a:r>
              <a:rPr lang="ru-RU" sz="1400" dirty="0">
                <a:latin typeface="Calibri" panose="020F0502020204030204" pitchFamily="34" charset="0"/>
                <a:cs typeface="Calibri" panose="020F0502020204030204" pitchFamily="34" charset="0"/>
              </a:rPr>
              <a:t>8. информация за разходите, свързани с нерегулираната дейност на ВиК оператора- по вид и стойност;</a:t>
            </a:r>
          </a:p>
          <a:p>
            <a:r>
              <a:rPr lang="ru-RU" sz="1400" dirty="0">
                <a:latin typeface="Calibri" panose="020F0502020204030204" pitchFamily="34" charset="0"/>
                <a:cs typeface="Calibri" panose="020F0502020204030204" pitchFamily="34" charset="0"/>
              </a:rPr>
              <a:t>9. анализ на социалната поносимост на предложените цени на ВиК услуги</a:t>
            </a:r>
            <a:r>
              <a:rPr lang="ru-RU" sz="1400" dirty="0" smtClean="0">
                <a:latin typeface="Calibri" panose="020F0502020204030204" pitchFamily="34" charset="0"/>
                <a:cs typeface="Calibri" panose="020F0502020204030204" pitchFamily="34" charset="0"/>
              </a:rPr>
              <a:t>.</a:t>
            </a:r>
            <a:endParaRPr lang="ru-RU"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837176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5386090"/>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Процедури за утвърждаване, определяне и изменение/актуализация на тарифите и възможности на общините за влияят на </a:t>
            </a:r>
            <a:r>
              <a:rPr lang="ru-RU" b="1" u="sng" dirty="0" smtClean="0">
                <a:solidFill>
                  <a:schemeClr val="accent1"/>
                </a:solidFill>
                <a:latin typeface="Calibri" panose="020F0502020204030204" pitchFamily="34" charset="0"/>
                <a:cs typeface="Calibri" panose="020F0502020204030204" pitchFamily="34" charset="0"/>
              </a:rPr>
              <a:t>процеса</a:t>
            </a:r>
          </a:p>
          <a:p>
            <a:r>
              <a:rPr lang="ru-RU" b="1" u="sng" dirty="0">
                <a:latin typeface="Calibri" panose="020F0502020204030204" pitchFamily="34" charset="0"/>
                <a:cs typeface="Calibri" panose="020F0502020204030204" pitchFamily="34" charset="0"/>
              </a:rPr>
              <a:t>В заявлението ВиК операторът посочва:</a:t>
            </a:r>
          </a:p>
          <a:p>
            <a:r>
              <a:rPr lang="ru-RU" dirty="0">
                <a:latin typeface="Calibri" panose="020F0502020204030204" pitchFamily="34" charset="0"/>
                <a:cs typeface="Calibri" panose="020F0502020204030204" pitchFamily="34" charset="0"/>
              </a:rPr>
              <a:t>1</a:t>
            </a:r>
            <a:r>
              <a:rPr lang="ru-RU" sz="1600" dirty="0">
                <a:latin typeface="Calibri" panose="020F0502020204030204" pitchFamily="34" charset="0"/>
                <a:cs typeface="Calibri" panose="020F0502020204030204" pitchFamily="34" charset="0"/>
              </a:rPr>
              <a:t>. прогноза за очакваните допълнителни разходи в реално изражение към датата на изготвянето на бизнесплана за всяка от годините на регулаторния период; </a:t>
            </a:r>
          </a:p>
          <a:p>
            <a:r>
              <a:rPr lang="ru-RU" sz="1600" dirty="0">
                <a:latin typeface="Calibri" panose="020F0502020204030204" pitchFamily="34" charset="0"/>
                <a:cs typeface="Calibri" panose="020F0502020204030204" pitchFamily="34" charset="0"/>
              </a:rPr>
              <a:t>2.прогноза за очакваните намаления на разходи в реално изражение към датата на изготвянето на бизнесплана за всяка от годините на регулаторния период вследствие на повишена ефективност;</a:t>
            </a:r>
          </a:p>
          <a:p>
            <a:r>
              <a:rPr lang="ru-RU" sz="1600" dirty="0">
                <a:latin typeface="Calibri" panose="020F0502020204030204" pitchFamily="34" charset="0"/>
                <a:cs typeface="Calibri" panose="020F0502020204030204" pitchFamily="34" charset="0"/>
              </a:rPr>
              <a:t>3. прогнозна стойност за регулаторната база на активите в реално изражение към датата на изготвянето на бизнесплана за всяка от годините на регулаторния период,, и прогнозна стойност на нормата на възвръщаемост на капитала;</a:t>
            </a:r>
          </a:p>
          <a:p>
            <a:r>
              <a:rPr lang="ru-RU" sz="1600" dirty="0">
                <a:latin typeface="Calibri" panose="020F0502020204030204" pitchFamily="34" charset="0"/>
                <a:cs typeface="Calibri" panose="020F0502020204030204" pitchFamily="34" charset="0"/>
              </a:rPr>
              <a:t>4. прогнозата за необходимите приходи за всяка от годините на регулаторния период;</a:t>
            </a:r>
          </a:p>
          <a:p>
            <a:r>
              <a:rPr lang="ru-RU" sz="1600" dirty="0">
                <a:latin typeface="Calibri" panose="020F0502020204030204" pitchFamily="34" charset="0"/>
                <a:cs typeface="Calibri" panose="020F0502020204030204" pitchFamily="34" charset="0"/>
              </a:rPr>
              <a:t>5. прогнозните количества доставени, отведени и пречистени води;</a:t>
            </a:r>
          </a:p>
          <a:p>
            <a:r>
              <a:rPr lang="ru-RU" sz="1600" dirty="0">
                <a:latin typeface="Calibri" panose="020F0502020204030204" pitchFamily="34" charset="0"/>
                <a:cs typeface="Calibri" panose="020F0502020204030204" pitchFamily="34" charset="0"/>
              </a:rPr>
              <a:t>6. обосновка на предложените изменения на ценообразуващите елементи</a:t>
            </a:r>
            <a:r>
              <a:rPr lang="ru-RU" sz="1600" dirty="0" smtClean="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Решението на Комисията се приема в закрито заседание не по-късно от 30 дни след провеждане на общественото обсъждане. Решението  и мотивите към него се публикуват на интернет страницата на Комисията в 14-дневен срок от приемането му.</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Комисията уведомява ВиК оператора за решението в 3-дневен срок от приемането му по реда.</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В 7-дневен срок от получаване на уведомлението ВиК операторът публикува утвърдените и одобрените цени.</a:t>
            </a:r>
          </a:p>
          <a:p>
            <a:pPr marL="285750" indent="-285750">
              <a:buFont typeface="Wingdings" panose="05000000000000000000" pitchFamily="2" charset="2"/>
              <a:buChar char="Ø"/>
            </a:pPr>
            <a:r>
              <a:rPr lang="ru-RU" dirty="0">
                <a:latin typeface="Calibri" panose="020F0502020204030204" pitchFamily="34" charset="0"/>
                <a:cs typeface="Calibri" panose="020F0502020204030204" pitchFamily="34" charset="0"/>
              </a:rPr>
              <a:t>Решенията, включително мълчаливият отказ на ДКЕВР, могат да бъдат обжалвани по реда на Административно процесуалния кодекс</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064384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4370427"/>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Начини за определяне на тарифите за издаване на разрешителни и на тарифите </a:t>
            </a:r>
            <a:r>
              <a:rPr lang="ru-RU" b="1" u="sng" dirty="0" smtClean="0">
                <a:solidFill>
                  <a:schemeClr val="accent1"/>
                </a:solidFill>
                <a:latin typeface="Calibri" panose="020F0502020204030204" pitchFamily="34" charset="0"/>
                <a:cs typeface="Calibri" panose="020F0502020204030204" pitchFamily="34" charset="0"/>
              </a:rPr>
              <a:t>за</a:t>
            </a:r>
          </a:p>
          <a:p>
            <a:r>
              <a:rPr lang="ru-RU" b="1" u="sng" dirty="0" smtClean="0">
                <a:solidFill>
                  <a:schemeClr val="accent1"/>
                </a:solidFill>
                <a:latin typeface="Calibri" panose="020F0502020204030204" pitchFamily="34" charset="0"/>
                <a:cs typeface="Calibri" panose="020F0502020204030204" pitchFamily="34" charset="0"/>
              </a:rPr>
              <a:t> </a:t>
            </a:r>
            <a:r>
              <a:rPr lang="ru-RU" b="1" u="sng" dirty="0">
                <a:solidFill>
                  <a:schemeClr val="accent1"/>
                </a:solidFill>
                <a:latin typeface="Calibri" panose="020F0502020204030204" pitchFamily="34" charset="0"/>
                <a:cs typeface="Calibri" panose="020F0502020204030204" pitchFamily="34" charset="0"/>
              </a:rPr>
              <a:t>водовземане и за ползване на воден </a:t>
            </a:r>
            <a:r>
              <a:rPr lang="ru-RU" b="1" u="sng" dirty="0" smtClean="0">
                <a:solidFill>
                  <a:schemeClr val="accent1"/>
                </a:solidFill>
                <a:latin typeface="Calibri" panose="020F0502020204030204" pitchFamily="34" charset="0"/>
                <a:cs typeface="Calibri" panose="020F0502020204030204" pitchFamily="34" charset="0"/>
              </a:rPr>
              <a:t>обект</a:t>
            </a:r>
          </a:p>
          <a:p>
            <a:r>
              <a:rPr lang="ru-RU" b="1" u="sng" dirty="0">
                <a:latin typeface="Calibri" panose="020F0502020204030204" pitchFamily="34" charset="0"/>
                <a:cs typeface="Calibri" panose="020F0502020204030204" pitchFamily="34" charset="0"/>
              </a:rPr>
              <a:t>Определяне на тарифите за издаване на </a:t>
            </a:r>
            <a:r>
              <a:rPr lang="ru-RU" b="1" u="sng" dirty="0" smtClean="0">
                <a:latin typeface="Calibri" panose="020F0502020204030204" pitchFamily="34" charset="0"/>
                <a:cs typeface="Calibri" panose="020F0502020204030204" pitchFamily="34" charset="0"/>
              </a:rPr>
              <a:t>разрешителни</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Таксите в страната се определят съгласно Закона за държавните такси. Съгласно Закона държавните такси са прости и пропорционални. Те се заплащат в брой или безкасово по съответната сметка. Пропорционалните такси се определят върху цената на документа или услугата. Когато цената не е указана, таксата се определя върху пазарната цена. Простите такси се определят въз основа на необходимите материално-технически и административни разходи по предоставяне на услугата. Тарифите за издаване на разрешителни спадат към втория вид, т.е. прости такси. </a:t>
            </a:r>
            <a:endParaRPr lang="ru-RU" sz="16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smtClean="0">
                <a:latin typeface="Calibri" panose="020F0502020204030204" pitchFamily="34" charset="0"/>
                <a:cs typeface="Calibri" panose="020F0502020204030204" pitchFamily="34" charset="0"/>
              </a:rPr>
              <a:t>Издаването </a:t>
            </a:r>
            <a:r>
              <a:rPr lang="ru-RU" sz="1600" dirty="0">
                <a:latin typeface="Calibri" panose="020F0502020204030204" pitchFamily="34" charset="0"/>
                <a:cs typeface="Calibri" panose="020F0502020204030204" pitchFamily="34" charset="0"/>
              </a:rPr>
              <a:t>на разрешителни е административна дейност, която е свързана с разходи за тяхното издаване от страна на компетентните органи. Законодателството е предвидило в тези случаи от страна на заявителите на административната услуга да се заплащат административни </a:t>
            </a:r>
            <a:r>
              <a:rPr lang="ru-RU" sz="1600" dirty="0" smtClean="0">
                <a:latin typeface="Calibri" panose="020F0502020204030204" pitchFamily="34" charset="0"/>
                <a:cs typeface="Calibri" panose="020F0502020204030204" pitchFamily="34" charset="0"/>
              </a:rPr>
              <a:t>такси</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За издаване на разрешения се събират такси, независимо от заглавието на Тарифата, в нея е предвидено таксите за издаване на разрешителни, когато се издават от община, да се заплащат по бюджетната сметка на съответната община – когато искането е за издаване на разрешително за минерална вода – публична общинска собственост, или минерална вода - изключителна държавна собственост, когато находището е предоставено за стопанисване, ползване и управление на общината, както и в случаите на издаване на разрешително за водовземане или за ползване на воден обект - общинска собственост</a:t>
            </a:r>
            <a:r>
              <a:rPr lang="ru-RU" sz="1600" dirty="0" smtClean="0">
                <a:latin typeface="Calibri" panose="020F0502020204030204" pitchFamily="34" charset="0"/>
                <a:cs typeface="Calibri" panose="020F0502020204030204" pitchFamily="34" charset="0"/>
              </a:rPr>
              <a:t>.</a:t>
            </a:r>
            <a:endParaRPr lang="ru-RU"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532269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1908215"/>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Начини за определяне на тарифите за издаване на разрешителни и на тарифите </a:t>
            </a:r>
            <a:r>
              <a:rPr lang="ru-RU" b="1" u="sng" dirty="0" smtClean="0">
                <a:solidFill>
                  <a:schemeClr val="accent1"/>
                </a:solidFill>
                <a:latin typeface="Calibri" panose="020F0502020204030204" pitchFamily="34" charset="0"/>
                <a:cs typeface="Calibri" panose="020F0502020204030204" pitchFamily="34" charset="0"/>
              </a:rPr>
              <a:t>за</a:t>
            </a:r>
          </a:p>
          <a:p>
            <a:r>
              <a:rPr lang="ru-RU" b="1" u="sng" dirty="0" smtClean="0">
                <a:solidFill>
                  <a:schemeClr val="accent1"/>
                </a:solidFill>
                <a:latin typeface="Calibri" panose="020F0502020204030204" pitchFamily="34" charset="0"/>
                <a:cs typeface="Calibri" panose="020F0502020204030204" pitchFamily="34" charset="0"/>
              </a:rPr>
              <a:t> </a:t>
            </a:r>
            <a:r>
              <a:rPr lang="ru-RU" b="1" u="sng" dirty="0">
                <a:solidFill>
                  <a:schemeClr val="accent1"/>
                </a:solidFill>
                <a:latin typeface="Calibri" panose="020F0502020204030204" pitchFamily="34" charset="0"/>
                <a:cs typeface="Calibri" panose="020F0502020204030204" pitchFamily="34" charset="0"/>
              </a:rPr>
              <a:t>водовземане и за ползване на воден </a:t>
            </a:r>
            <a:r>
              <a:rPr lang="ru-RU" b="1" u="sng" dirty="0" smtClean="0">
                <a:solidFill>
                  <a:schemeClr val="accent1"/>
                </a:solidFill>
                <a:latin typeface="Calibri" panose="020F0502020204030204" pitchFamily="34" charset="0"/>
                <a:cs typeface="Calibri" panose="020F0502020204030204" pitchFamily="34" charset="0"/>
              </a:rPr>
              <a:t>обект</a:t>
            </a:r>
          </a:p>
          <a:p>
            <a:r>
              <a:rPr lang="ru-RU" b="1" u="sng" dirty="0">
                <a:latin typeface="Calibri" panose="020F0502020204030204" pitchFamily="34" charset="0"/>
                <a:cs typeface="Calibri" panose="020F0502020204030204" pitchFamily="34" charset="0"/>
              </a:rPr>
              <a:t>Определяне на тарифите за издаване на </a:t>
            </a:r>
            <a:r>
              <a:rPr lang="ru-RU" b="1" u="sng" dirty="0" smtClean="0">
                <a:latin typeface="Calibri" panose="020F0502020204030204" pitchFamily="34" charset="0"/>
                <a:cs typeface="Calibri" panose="020F0502020204030204" pitchFamily="34" charset="0"/>
              </a:rPr>
              <a:t>разрешителни</a:t>
            </a: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За издаване на разрешителните за водовземане и за ползване на воден обект се заплащат такси, определени с Тарифа за таксите, които се събират в системата на Министерството на околната среда и водите, утвърдена от Министерския съвет, както </a:t>
            </a:r>
            <a:r>
              <a:rPr lang="ru-RU" sz="1600" dirty="0" smtClean="0">
                <a:latin typeface="Calibri" panose="020F0502020204030204" pitchFamily="34" charset="0"/>
                <a:cs typeface="Calibri" panose="020F0502020204030204" pitchFamily="34" charset="0"/>
              </a:rPr>
              <a:t>следва:</a:t>
            </a:r>
          </a:p>
          <a:p>
            <a:endParaRPr lang="ru-RU" sz="1600" dirty="0">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a:off x="891821" y="2985468"/>
            <a:ext cx="7947379" cy="3742930"/>
          </a:xfrm>
          <a:prstGeom prst="rect">
            <a:avLst/>
          </a:prstGeom>
        </p:spPr>
      </p:pic>
    </p:spTree>
    <p:extLst>
      <p:ext uri="{BB962C8B-B14F-4D97-AF65-F5344CB8AC3E}">
        <p14:creationId xmlns:p14="http://schemas.microsoft.com/office/powerpoint/2010/main" val="352911484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916230"/>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13277"/>
            <a:ext cx="10679288" cy="3939540"/>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Начини за определяне на тарифите за издаване на разрешителни и на тарифите </a:t>
            </a:r>
            <a:r>
              <a:rPr lang="ru-RU" b="1" u="sng" dirty="0" smtClean="0">
                <a:solidFill>
                  <a:schemeClr val="accent1"/>
                </a:solidFill>
                <a:latin typeface="Calibri" panose="020F0502020204030204" pitchFamily="34" charset="0"/>
                <a:cs typeface="Calibri" panose="020F0502020204030204" pitchFamily="34" charset="0"/>
              </a:rPr>
              <a:t>за</a:t>
            </a:r>
          </a:p>
          <a:p>
            <a:r>
              <a:rPr lang="ru-RU" b="1" u="sng" dirty="0" smtClean="0">
                <a:solidFill>
                  <a:schemeClr val="accent1"/>
                </a:solidFill>
                <a:latin typeface="Calibri" panose="020F0502020204030204" pitchFamily="34" charset="0"/>
                <a:cs typeface="Calibri" panose="020F0502020204030204" pitchFamily="34" charset="0"/>
              </a:rPr>
              <a:t> </a:t>
            </a:r>
            <a:r>
              <a:rPr lang="ru-RU" b="1" u="sng" dirty="0">
                <a:solidFill>
                  <a:schemeClr val="accent1"/>
                </a:solidFill>
                <a:latin typeface="Calibri" panose="020F0502020204030204" pitchFamily="34" charset="0"/>
                <a:cs typeface="Calibri" panose="020F0502020204030204" pitchFamily="34" charset="0"/>
              </a:rPr>
              <a:t>водовземане и за ползване на воден </a:t>
            </a:r>
            <a:r>
              <a:rPr lang="ru-RU" b="1" u="sng" dirty="0" smtClean="0">
                <a:solidFill>
                  <a:schemeClr val="accent1"/>
                </a:solidFill>
                <a:latin typeface="Calibri" panose="020F0502020204030204" pitchFamily="34" charset="0"/>
                <a:cs typeface="Calibri" panose="020F0502020204030204" pitchFamily="34" charset="0"/>
              </a:rPr>
              <a:t>обект</a:t>
            </a:r>
          </a:p>
          <a:p>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Определяне на тарифите за издаване на </a:t>
            </a:r>
            <a:r>
              <a:rPr lang="ru-RU" b="1" u="sng" dirty="0" smtClean="0">
                <a:latin typeface="Calibri" panose="020F0502020204030204" pitchFamily="34" charset="0"/>
                <a:cs typeface="Calibri" panose="020F0502020204030204" pitchFamily="34" charset="0"/>
              </a:rPr>
              <a:t>разрешителни</a:t>
            </a:r>
          </a:p>
          <a:p>
            <a:endParaRPr lang="ru-RU" b="1" u="sng"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ru-RU" sz="1600" dirty="0">
                <a:latin typeface="Calibri" panose="020F0502020204030204" pitchFamily="34" charset="0"/>
                <a:cs typeface="Calibri" panose="020F0502020204030204" pitchFamily="34" charset="0"/>
              </a:rPr>
              <a:t>Таксите за издаване на разрешителни се заплащат по бюджетната сметка на:</a:t>
            </a:r>
          </a:p>
          <a:p>
            <a:pPr marL="285750" indent="-285750">
              <a:buFont typeface="Arial" panose="020B0604020202020204" pitchFamily="34" charset="0"/>
              <a:buChar char="•"/>
            </a:pPr>
            <a:r>
              <a:rPr lang="ru-RU" sz="1600" dirty="0" smtClean="0">
                <a:latin typeface="Calibri" panose="020F0502020204030204" pitchFamily="34" charset="0"/>
                <a:cs typeface="Calibri" panose="020F0502020204030204" pitchFamily="34" charset="0"/>
              </a:rPr>
              <a:t>басейновата </a:t>
            </a:r>
            <a:r>
              <a:rPr lang="ru-RU" sz="1600" dirty="0">
                <a:latin typeface="Calibri" panose="020F0502020204030204" pitchFamily="34" charset="0"/>
                <a:cs typeface="Calibri" panose="020F0502020204030204" pitchFamily="34" charset="0"/>
              </a:rPr>
              <a:t>дирекция - когато компетентен да издаде разрешителното е директорът на басейновата </a:t>
            </a:r>
            <a:r>
              <a:rPr lang="ru-RU" sz="1600" dirty="0" smtClean="0">
                <a:latin typeface="Calibri" panose="020F0502020204030204" pitchFamily="34" charset="0"/>
                <a:cs typeface="Calibri" panose="020F0502020204030204" pitchFamily="34" charset="0"/>
              </a:rPr>
              <a:t>дирекция;</a:t>
            </a:r>
          </a:p>
          <a:p>
            <a:pPr marL="285750" indent="-285750">
              <a:buFont typeface="Arial" panose="020B0604020202020204" pitchFamily="34" charset="0"/>
              <a:buChar char="•"/>
            </a:pPr>
            <a:r>
              <a:rPr lang="ru-RU" sz="1600" dirty="0" smtClean="0">
                <a:latin typeface="Calibri" panose="020F0502020204030204" pitchFamily="34" charset="0"/>
                <a:cs typeface="Calibri" panose="020F0502020204030204" pitchFamily="34" charset="0"/>
              </a:rPr>
              <a:t>Министерството </a:t>
            </a:r>
            <a:r>
              <a:rPr lang="ru-RU" sz="1600" dirty="0">
                <a:latin typeface="Calibri" panose="020F0502020204030204" pitchFamily="34" charset="0"/>
                <a:cs typeface="Calibri" panose="020F0502020204030204" pitchFamily="34" charset="0"/>
              </a:rPr>
              <a:t>на околната среда и водите - когато компетентен да издаде разрешителното е министърът на околната среда и </a:t>
            </a:r>
            <a:r>
              <a:rPr lang="ru-RU" sz="1600" dirty="0" smtClean="0">
                <a:latin typeface="Calibri" panose="020F0502020204030204" pitchFamily="34" charset="0"/>
                <a:cs typeface="Calibri" panose="020F0502020204030204" pitchFamily="34" charset="0"/>
              </a:rPr>
              <a:t>водите;</a:t>
            </a:r>
          </a:p>
          <a:p>
            <a:pPr marL="285750" indent="-285750">
              <a:buFont typeface="Arial" panose="020B0604020202020204" pitchFamily="34" charset="0"/>
              <a:buChar char="•"/>
            </a:pPr>
            <a:r>
              <a:rPr lang="ru-RU" sz="1600" dirty="0" smtClean="0">
                <a:latin typeface="Calibri" panose="020F0502020204030204" pitchFamily="34" charset="0"/>
                <a:cs typeface="Calibri" panose="020F0502020204030204" pitchFamily="34" charset="0"/>
              </a:rPr>
              <a:t>Изпълнителна </a:t>
            </a:r>
            <a:r>
              <a:rPr lang="ru-RU" sz="1600" dirty="0">
                <a:latin typeface="Calibri" panose="020F0502020204030204" pitchFamily="34" charset="0"/>
                <a:cs typeface="Calibri" panose="020F0502020204030204" pitchFamily="34" charset="0"/>
              </a:rPr>
              <a:t>агенция "Проучване и поддържане на р. Дунав" - когато искането е за издаване на разрешително за ползване на воден обект за изземване на наносни отложения от река </a:t>
            </a:r>
            <a:r>
              <a:rPr lang="ru-RU" sz="1600" dirty="0" smtClean="0">
                <a:latin typeface="Calibri" panose="020F0502020204030204" pitchFamily="34" charset="0"/>
                <a:cs typeface="Calibri" panose="020F0502020204030204" pitchFamily="34" charset="0"/>
              </a:rPr>
              <a:t>Дунав;</a:t>
            </a:r>
          </a:p>
          <a:p>
            <a:pPr marL="285750" indent="-285750">
              <a:buFont typeface="Arial" panose="020B0604020202020204" pitchFamily="34" charset="0"/>
              <a:buChar char="•"/>
            </a:pPr>
            <a:r>
              <a:rPr lang="ru-RU" sz="1600" dirty="0" smtClean="0">
                <a:latin typeface="Calibri" panose="020F0502020204030204" pitchFamily="34" charset="0"/>
                <a:cs typeface="Calibri" panose="020F0502020204030204" pitchFamily="34" charset="0"/>
              </a:rPr>
              <a:t>общината </a:t>
            </a:r>
            <a:r>
              <a:rPr lang="ru-RU" sz="1600" dirty="0">
                <a:latin typeface="Calibri" panose="020F0502020204030204" pitchFamily="34" charset="0"/>
                <a:cs typeface="Calibri" panose="020F0502020204030204" pitchFamily="34" charset="0"/>
              </a:rPr>
              <a:t>- когато искането е за издаване на разрешително за минерална вода - публична общинска собственост, или минерална вода - изключителна държавна собственост, когато находището е предоставено за стопанисване, ползване и управление на общината, както и в случаите на издаване на разрешително за водовземане или за ползване на воден обект - общинска собственост.</a:t>
            </a:r>
          </a:p>
        </p:txBody>
      </p:sp>
    </p:spTree>
    <p:extLst>
      <p:ext uri="{BB962C8B-B14F-4D97-AF65-F5344CB8AC3E}">
        <p14:creationId xmlns:p14="http://schemas.microsoft.com/office/powerpoint/2010/main" val="281435820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716175"/>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29072"/>
            <a:ext cx="10679288" cy="5078313"/>
          </a:xfrm>
          <a:prstGeom prst="rect">
            <a:avLst/>
          </a:prstGeom>
        </p:spPr>
        <p:txBody>
          <a:bodyPr wrap="square">
            <a:spAutoFit/>
          </a:bodyPr>
          <a:lstStyle/>
          <a:p>
            <a:r>
              <a:rPr lang="ru-RU" b="1" u="sng" dirty="0">
                <a:solidFill>
                  <a:schemeClr val="accent1"/>
                </a:solidFill>
                <a:latin typeface="Calibri" panose="020F0502020204030204" pitchFamily="34" charset="0"/>
                <a:cs typeface="Calibri" panose="020F0502020204030204" pitchFamily="34" charset="0"/>
              </a:rPr>
              <a:t>Начин на определяне на тарифите за водовземане, ползване на воден обект и замърсяване </a:t>
            </a:r>
            <a:endParaRPr lang="ru-RU" b="1" u="sng" dirty="0" smtClean="0">
              <a:solidFill>
                <a:schemeClr val="accent1"/>
              </a:solidFill>
              <a:latin typeface="Calibri" panose="020F0502020204030204" pitchFamily="34" charset="0"/>
              <a:cs typeface="Calibri" panose="020F0502020204030204" pitchFamily="34" charset="0"/>
            </a:endParaRPr>
          </a:p>
          <a:p>
            <a:r>
              <a:rPr lang="ru-RU" b="1" u="sng" dirty="0">
                <a:latin typeface="Calibri" panose="020F0502020204030204" pitchFamily="34" charset="0"/>
                <a:cs typeface="Calibri" panose="020F0502020204030204" pitchFamily="34" charset="0"/>
              </a:rPr>
              <a:t>Определяне на тарифите за издаване на </a:t>
            </a:r>
            <a:r>
              <a:rPr lang="ru-RU" b="1" u="sng" dirty="0" smtClean="0">
                <a:latin typeface="Calibri" panose="020F0502020204030204" pitchFamily="34" charset="0"/>
                <a:cs typeface="Calibri" panose="020F0502020204030204" pitchFamily="34" charset="0"/>
              </a:rPr>
              <a:t>разрешителни</a:t>
            </a:r>
          </a:p>
          <a:p>
            <a:endParaRPr lang="ru-RU" dirty="0" smtClean="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Икономическото </a:t>
            </a:r>
            <a:r>
              <a:rPr lang="ru-RU" dirty="0">
                <a:latin typeface="Calibri" panose="020F0502020204030204" pitchFamily="34" charset="0"/>
                <a:cs typeface="Calibri" panose="020F0502020204030204" pitchFamily="34" charset="0"/>
              </a:rPr>
              <a:t>регулиране на водовземането, ползването на воден обект и замърсяването се основава на следните принципи:</a:t>
            </a:r>
          </a:p>
          <a:p>
            <a:r>
              <a:rPr lang="ru-RU" dirty="0" smtClean="0">
                <a:latin typeface="Calibri" panose="020F0502020204030204" pitchFamily="34" charset="0"/>
                <a:cs typeface="Calibri" panose="020F0502020204030204" pitchFamily="34" charset="0"/>
              </a:rPr>
              <a:t>-възстановяване </a:t>
            </a:r>
            <a:r>
              <a:rPr lang="ru-RU" dirty="0">
                <a:latin typeface="Calibri" panose="020F0502020204030204" pitchFamily="34" charset="0"/>
                <a:cs typeface="Calibri" panose="020F0502020204030204" pitchFamily="34" charset="0"/>
              </a:rPr>
              <a:t>на разходите за водните услуги, включително на тези за околната среда и за ресурса</a:t>
            </a:r>
            <a:r>
              <a:rPr lang="ru-RU" dirty="0" smtClean="0">
                <a:latin typeface="Calibri" panose="020F0502020204030204" pitchFamily="34" charset="0"/>
                <a:cs typeface="Calibri" panose="020F0502020204030204" pitchFamily="34" charset="0"/>
              </a:rPr>
              <a:t>;</a:t>
            </a:r>
          </a:p>
          <a:p>
            <a:r>
              <a:rPr lang="ru-RU" dirty="0">
                <a:latin typeface="Calibri" panose="020F0502020204030204" pitchFamily="34" charset="0"/>
                <a:cs typeface="Calibri" panose="020F0502020204030204" pitchFamily="34" charset="0"/>
              </a:rPr>
              <a:t> </a:t>
            </a:r>
            <a:r>
              <a:rPr lang="ru-RU" dirty="0" smtClean="0">
                <a:latin typeface="Calibri" panose="020F0502020204030204" pitchFamily="34" charset="0"/>
                <a:cs typeface="Calibri" panose="020F0502020204030204" pitchFamily="34" charset="0"/>
              </a:rPr>
              <a:t>- замърсителят </a:t>
            </a:r>
            <a:r>
              <a:rPr lang="ru-RU" dirty="0">
                <a:latin typeface="Calibri" panose="020F0502020204030204" pitchFamily="34" charset="0"/>
                <a:cs typeface="Calibri" panose="020F0502020204030204" pitchFamily="34" charset="0"/>
              </a:rPr>
              <a:t>плаща.</a:t>
            </a:r>
          </a:p>
          <a:p>
            <a:r>
              <a:rPr lang="ru-RU" dirty="0">
                <a:latin typeface="Calibri" panose="020F0502020204030204" pitchFamily="34" charset="0"/>
                <a:cs typeface="Calibri" panose="020F0502020204030204" pitchFamily="34" charset="0"/>
              </a:rPr>
              <a:t>За целите на икономическото регулиране се:</a:t>
            </a:r>
          </a:p>
          <a:p>
            <a:r>
              <a:rPr lang="ru-RU" dirty="0" smtClean="0">
                <a:latin typeface="Calibri" panose="020F0502020204030204" pitchFamily="34" charset="0"/>
                <a:cs typeface="Calibri" panose="020F0502020204030204" pitchFamily="34" charset="0"/>
              </a:rPr>
              <a:t>-разработва </a:t>
            </a:r>
            <a:r>
              <a:rPr lang="ru-RU" dirty="0">
                <a:latin typeface="Calibri" panose="020F0502020204030204" pitchFamily="34" charset="0"/>
                <a:cs typeface="Calibri" panose="020F0502020204030204" pitchFamily="34" charset="0"/>
              </a:rPr>
              <a:t>икономически анализ на водоползването;</a:t>
            </a:r>
          </a:p>
          <a:p>
            <a:r>
              <a:rPr lang="ru-RU" dirty="0" smtClean="0">
                <a:latin typeface="Calibri" panose="020F0502020204030204" pitchFamily="34" charset="0"/>
                <a:cs typeface="Calibri" panose="020F0502020204030204" pitchFamily="34" charset="0"/>
              </a:rPr>
              <a:t>-провежда </a:t>
            </a:r>
            <a:r>
              <a:rPr lang="ru-RU" dirty="0">
                <a:latin typeface="Calibri" panose="020F0502020204030204" pitchFamily="34" charset="0"/>
                <a:cs typeface="Calibri" panose="020F0502020204030204" pitchFamily="34" charset="0"/>
              </a:rPr>
              <a:t>ценова политика, която осигурява подходящи стимули за потребителите за ефективно използване на водите с оглед постигането на целите за опазване на околната среда;</a:t>
            </a:r>
          </a:p>
          <a:p>
            <a:r>
              <a:rPr lang="ru-RU" dirty="0" smtClean="0">
                <a:latin typeface="Calibri" panose="020F0502020204030204" pitchFamily="34" charset="0"/>
                <a:cs typeface="Calibri" panose="020F0502020204030204" pitchFamily="34" charset="0"/>
              </a:rPr>
              <a:t> - определят </a:t>
            </a:r>
            <a:r>
              <a:rPr lang="ru-RU" dirty="0">
                <a:latin typeface="Calibri" panose="020F0502020204030204" pitchFamily="34" charset="0"/>
                <a:cs typeface="Calibri" panose="020F0502020204030204" pitchFamily="34" charset="0"/>
              </a:rPr>
              <a:t>такси за водовземане, за ползване на воден обект и за замърсяване, като елемент от възстановяването на ресурсните разходи и на разходите за околна среда и осигуряващи приноса на различните водоползватели към възстановяването на разходите за водни </a:t>
            </a:r>
            <a:r>
              <a:rPr lang="ru-RU" dirty="0" smtClean="0">
                <a:latin typeface="Calibri" panose="020F0502020204030204" pitchFamily="34" charset="0"/>
                <a:cs typeface="Calibri" panose="020F0502020204030204" pitchFamily="34" charset="0"/>
              </a:rPr>
              <a:t>услуги</a:t>
            </a:r>
          </a:p>
          <a:p>
            <a:endParaRPr lang="ru-RU" dirty="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*Изчисляването на таксите е аналгично на методите за изчисляване на таксите </a:t>
            </a:r>
            <a:r>
              <a:rPr lang="ru-RU" dirty="0">
                <a:latin typeface="Calibri" panose="020F0502020204030204" pitchFamily="34" charset="0"/>
                <a:cs typeface="Calibri" panose="020F0502020204030204" pitchFamily="34" charset="0"/>
              </a:rPr>
              <a:t>при </a:t>
            </a:r>
            <a:r>
              <a:rPr lang="ru-RU" dirty="0" smtClean="0">
                <a:latin typeface="Calibri" panose="020F0502020204030204" pitchFamily="34" charset="0"/>
                <a:cs typeface="Calibri" panose="020F0502020204030204" pitchFamily="34" charset="0"/>
              </a:rPr>
              <a:t>издаване </a:t>
            </a:r>
            <a:r>
              <a:rPr lang="ru-RU" dirty="0">
                <a:latin typeface="Calibri" panose="020F0502020204030204" pitchFamily="34" charset="0"/>
                <a:cs typeface="Calibri" panose="020F0502020204030204" pitchFamily="34" charset="0"/>
              </a:rPr>
              <a:t>на разрешителни и на тарифите </a:t>
            </a:r>
            <a:r>
              <a:rPr lang="ru-RU" dirty="0" smtClean="0">
                <a:latin typeface="Calibri" panose="020F0502020204030204" pitchFamily="34" charset="0"/>
                <a:cs typeface="Calibri" panose="020F0502020204030204" pitchFamily="34" charset="0"/>
              </a:rPr>
              <a:t>заводовземане </a:t>
            </a:r>
            <a:r>
              <a:rPr lang="ru-RU" dirty="0">
                <a:latin typeface="Calibri" panose="020F0502020204030204" pitchFamily="34" charset="0"/>
                <a:cs typeface="Calibri" panose="020F0502020204030204" pitchFamily="34" charset="0"/>
              </a:rPr>
              <a:t>и за ползване на воден </a:t>
            </a:r>
            <a:r>
              <a:rPr lang="ru-RU" dirty="0" smtClean="0">
                <a:latin typeface="Calibri" panose="020F0502020204030204" pitchFamily="34" charset="0"/>
                <a:cs typeface="Calibri" panose="020F0502020204030204" pitchFamily="34" charset="0"/>
              </a:rPr>
              <a:t>обект.</a:t>
            </a:r>
            <a:endParaRPr lang="ru-RU" dirty="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730036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a:bodyPr>
          <a:lstStyle/>
          <a:p>
            <a:pPr algn="l"/>
            <a:endParaRPr lang="ru-RU" sz="2000" u="sng" dirty="0" smtClean="0">
              <a:solidFill>
                <a:schemeClr val="accent1"/>
              </a:solidFill>
              <a:latin typeface="Calibri" panose="020F0502020204030204" pitchFamily="34" charset="0"/>
              <a:cs typeface="Calibri" panose="020F0502020204030204" pitchFamily="34" charset="0"/>
            </a:endParaRPr>
          </a:p>
          <a:p>
            <a:pPr algn="l"/>
            <a:r>
              <a:rPr lang="ru-RU" sz="2600" u="sng" dirty="0">
                <a:solidFill>
                  <a:schemeClr val="accent1"/>
                </a:solidFill>
                <a:latin typeface="Calibri" panose="020F0502020204030204" pitchFamily="34" charset="0"/>
                <a:cs typeface="Calibri" panose="020F0502020204030204" pitchFamily="34" charset="0"/>
              </a:rPr>
              <a:t>Координация на </a:t>
            </a:r>
            <a:r>
              <a:rPr lang="ru-RU" sz="2600" u="sng" dirty="0" smtClean="0">
                <a:solidFill>
                  <a:schemeClr val="accent1"/>
                </a:solidFill>
                <a:latin typeface="Calibri" panose="020F0502020204030204" pitchFamily="34" charset="0"/>
                <a:cs typeface="Calibri" panose="020F0502020204030204" pitchFamily="34" charset="0"/>
              </a:rPr>
              <a:t>институциите</a:t>
            </a:r>
            <a:endParaRPr lang="ru-RU" sz="2600" u="sng" dirty="0">
              <a:solidFill>
                <a:schemeClr val="accent1"/>
              </a:solidFill>
              <a:latin typeface="Calibri" panose="020F0502020204030204" pitchFamily="34" charset="0"/>
              <a:cs typeface="Calibri" panose="020F0502020204030204" pitchFamily="34" charset="0"/>
            </a:endParaRPr>
          </a:p>
          <a:p>
            <a:pPr algn="l"/>
            <a:r>
              <a:rPr lang="ru-RU" sz="2600" dirty="0">
                <a:solidFill>
                  <a:schemeClr val="tx1"/>
                </a:solidFill>
                <a:latin typeface="Calibri" panose="020F0502020204030204" pitchFamily="34" charset="0"/>
                <a:cs typeface="Calibri" panose="020F0502020204030204" pitchFamily="34" charset="0"/>
              </a:rPr>
              <a:t>Координацията на дейностите, свързани с водите и водностопанските системи и съоръжения, се осъществява </a:t>
            </a:r>
            <a:r>
              <a:rPr lang="ru-RU" sz="2600" dirty="0" smtClean="0">
                <a:solidFill>
                  <a:schemeClr val="tx1"/>
                </a:solidFill>
                <a:latin typeface="Calibri" panose="020F0502020204030204" pitchFamily="34" charset="0"/>
                <a:cs typeface="Calibri" panose="020F0502020204030204" pitchFamily="34" charset="0"/>
              </a:rPr>
              <a:t>на: </a:t>
            </a:r>
          </a:p>
          <a:p>
            <a:pPr marL="457200" indent="-457200" algn="l">
              <a:buFont typeface="Wingdings" panose="05000000000000000000" pitchFamily="2" charset="2"/>
              <a:buChar char="Ø"/>
            </a:pPr>
            <a:r>
              <a:rPr lang="ru-RU" sz="2600" dirty="0" smtClean="0">
                <a:solidFill>
                  <a:schemeClr val="tx1"/>
                </a:solidFill>
                <a:latin typeface="Calibri" panose="020F0502020204030204" pitchFamily="34" charset="0"/>
                <a:cs typeface="Calibri" panose="020F0502020204030204" pitchFamily="34" charset="0"/>
              </a:rPr>
              <a:t>Централно ниво,</a:t>
            </a: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б</a:t>
            </a:r>
            <a:r>
              <a:rPr lang="ru-RU" sz="2600" dirty="0" smtClean="0">
                <a:solidFill>
                  <a:schemeClr val="tx1"/>
                </a:solidFill>
                <a:latin typeface="Calibri" panose="020F0502020204030204" pitchFamily="34" charset="0"/>
                <a:cs typeface="Calibri" panose="020F0502020204030204" pitchFamily="34" charset="0"/>
              </a:rPr>
              <a:t>асейново </a:t>
            </a:r>
            <a:r>
              <a:rPr lang="ru-RU" sz="2600" dirty="0">
                <a:solidFill>
                  <a:schemeClr val="tx1"/>
                </a:solidFill>
                <a:latin typeface="Calibri" panose="020F0502020204030204" pitchFamily="34" charset="0"/>
                <a:cs typeface="Calibri" panose="020F0502020204030204" pitchFamily="34" charset="0"/>
              </a:rPr>
              <a:t>ниво </a:t>
            </a:r>
            <a:endParaRPr lang="ru-RU" sz="2600" dirty="0" smtClean="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Ø"/>
            </a:pPr>
            <a:r>
              <a:rPr lang="ru-RU" sz="2600" dirty="0" smtClean="0">
                <a:solidFill>
                  <a:schemeClr val="tx1"/>
                </a:solidFill>
                <a:latin typeface="Calibri" panose="020F0502020204030204" pitchFamily="34" charset="0"/>
                <a:cs typeface="Calibri" panose="020F0502020204030204" pitchFamily="34" charset="0"/>
              </a:rPr>
              <a:t>регионално </a:t>
            </a:r>
            <a:r>
              <a:rPr lang="ru-RU" sz="2600" dirty="0">
                <a:solidFill>
                  <a:schemeClr val="tx1"/>
                </a:solidFill>
                <a:latin typeface="Calibri" panose="020F0502020204030204" pitchFamily="34" charset="0"/>
                <a:cs typeface="Calibri" panose="020F0502020204030204" pitchFamily="34" charset="0"/>
              </a:rPr>
              <a:t>ниво, </a:t>
            </a:r>
            <a:r>
              <a:rPr lang="ru-RU" sz="2600" u="sng" dirty="0">
                <a:solidFill>
                  <a:schemeClr val="tx1"/>
                </a:solidFill>
                <a:latin typeface="Calibri" panose="020F0502020204030204" pitchFamily="34" charset="0"/>
                <a:cs typeface="Calibri" panose="020F0502020204030204" pitchFamily="34" charset="0"/>
              </a:rPr>
              <a:t>основно от</a:t>
            </a:r>
            <a:r>
              <a:rPr lang="ru-RU" sz="2600" u="sng"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bg-BG" sz="2000" dirty="0">
                <a:solidFill>
                  <a:schemeClr val="tx1"/>
                </a:solidFill>
                <a:latin typeface="Calibri" panose="020F0502020204030204" pitchFamily="34" charset="0"/>
                <a:ea typeface="Calibri" panose="020F0502020204030204" pitchFamily="34" charset="0"/>
                <a:cs typeface="Calibri" panose="020F0502020204030204" pitchFamily="34" charset="0"/>
              </a:rPr>
              <a:t>Координационен съвет по водите</a:t>
            </a:r>
          </a:p>
          <a:p>
            <a:pPr marL="342900" indent="-342900" algn="l">
              <a:buFont typeface="Wingdings" panose="05000000000000000000" pitchFamily="2" charset="2"/>
              <a:buChar char="ü"/>
            </a:pPr>
            <a:r>
              <a:rPr lang="bg-BG" sz="2000" dirty="0">
                <a:solidFill>
                  <a:schemeClr val="tx1"/>
                </a:solidFill>
                <a:latin typeface="Calibri" panose="020F0502020204030204" pitchFamily="34" charset="0"/>
                <a:ea typeface="Calibri" panose="020F0502020204030204" pitchFamily="34" charset="0"/>
                <a:cs typeface="Calibri" panose="020F0502020204030204" pitchFamily="34" charset="0"/>
              </a:rPr>
              <a:t>Висш консултативен съвет по водите</a:t>
            </a:r>
          </a:p>
          <a:p>
            <a:pPr marL="342900" indent="-342900" algn="l">
              <a:buFont typeface="Wingdings" panose="05000000000000000000" pitchFamily="2" charset="2"/>
              <a:buChar char="ü"/>
            </a:pPr>
            <a:r>
              <a:rPr lang="bg-BG"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Басейновите</a:t>
            </a:r>
            <a:r>
              <a:rPr lang="bg-BG" sz="2000" dirty="0">
                <a:solidFill>
                  <a:schemeClr val="tx1"/>
                </a:solidFill>
                <a:latin typeface="Calibri" panose="020F0502020204030204" pitchFamily="34" charset="0"/>
                <a:ea typeface="Calibri" panose="020F0502020204030204" pitchFamily="34" charset="0"/>
                <a:cs typeface="Calibri" panose="020F0502020204030204" pitchFamily="34" charset="0"/>
              </a:rPr>
              <a:t> съвети </a:t>
            </a:r>
          </a:p>
          <a:p>
            <a:pPr marL="342900" indent="-342900" algn="l">
              <a:buFont typeface="Wingdings" panose="05000000000000000000" pitchFamily="2" charset="2"/>
              <a:buChar char="ü"/>
            </a:pPr>
            <a:r>
              <a:rPr lang="bg-BG" sz="2000" dirty="0">
                <a:solidFill>
                  <a:schemeClr val="tx1"/>
                </a:solidFill>
                <a:latin typeface="Calibri" panose="020F0502020204030204" pitchFamily="34" charset="0"/>
                <a:ea typeface="Calibri" panose="020F0502020204030204" pitchFamily="34" charset="0"/>
                <a:cs typeface="Calibri" panose="020F0502020204030204" pitchFamily="34" charset="0"/>
              </a:rPr>
              <a:t>Асоциации по ВиК</a:t>
            </a:r>
            <a:endParaRPr lang="bg-BG" sz="2000" dirty="0">
              <a:solidFill>
                <a:schemeClr val="tx1"/>
              </a:solidFill>
              <a:latin typeface="Calibri" panose="020F0502020204030204" pitchFamily="34" charset="0"/>
              <a:cs typeface="Calibri" panose="020F0502020204030204" pitchFamily="34" charset="0"/>
            </a:endParaRPr>
          </a:p>
          <a:p>
            <a:pPr algn="l"/>
            <a:endParaRPr lang="ru-RU" sz="20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endParaRPr lang="ru-RU"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563076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899" y="106396"/>
            <a:ext cx="9409932" cy="712897"/>
          </a:xfrm>
        </p:spPr>
        <p:txBody>
          <a:bodyPr/>
          <a:lstStyle/>
          <a:p>
            <a:pPr algn="ct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smtClean="0">
                <a:latin typeface="Calibri" panose="020F0502020204030204" pitchFamily="34" charset="0"/>
                <a:cs typeface="Calibri" panose="020F0502020204030204" pitchFamily="34" charset="0"/>
              </a:rPr>
              <a:t/>
            </a:r>
            <a:br>
              <a:rPr lang="ru-RU" sz="2400" b="1" dirty="0" smtClean="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
            </a:r>
            <a:br>
              <a:rPr lang="ru-RU" sz="2400" b="1" dirty="0">
                <a:latin typeface="Calibri" panose="020F0502020204030204" pitchFamily="34" charset="0"/>
                <a:cs typeface="Calibri" panose="020F0502020204030204" pitchFamily="34" charset="0"/>
              </a:rPr>
            </a:br>
            <a:r>
              <a:rPr lang="ru-RU" sz="2400" b="1" dirty="0">
                <a:latin typeface="Calibri" panose="020F0502020204030204" pitchFamily="34" charset="0"/>
                <a:cs typeface="Calibri" panose="020F0502020204030204" pitchFamily="34" charset="0"/>
              </a:rPr>
              <a:t>Тарифи и контрол за спазване условията на издадените разрешителни обекти</a:t>
            </a:r>
            <a:endParaRPr lang="bg-BG" sz="2400" dirty="0">
              <a:latin typeface="Calibri" panose="020F0502020204030204" pitchFamily="34" charset="0"/>
              <a:cs typeface="Calibri" panose="020F0502020204030204" pitchFamily="34" charset="0"/>
            </a:endParaRPr>
          </a:p>
        </p:txBody>
      </p:sp>
      <p:sp>
        <p:nvSpPr>
          <p:cNvPr id="5" name="Rectangle 4"/>
          <p:cNvSpPr/>
          <p:nvPr/>
        </p:nvSpPr>
        <p:spPr>
          <a:xfrm>
            <a:off x="668909" y="716175"/>
            <a:ext cx="10216445" cy="400110"/>
          </a:xfrm>
          <a:prstGeom prst="rect">
            <a:avLst/>
          </a:prstGeom>
        </p:spPr>
        <p:txBody>
          <a:bodyPr wrap="square">
            <a:spAutoFit/>
          </a:bodyPr>
          <a:lstStyle/>
          <a:p>
            <a:r>
              <a:rPr lang="ru-RU" sz="2000" b="1" u="sng" dirty="0">
                <a:latin typeface="Calibri" panose="020F0502020204030204" pitchFamily="34" charset="0"/>
                <a:cs typeface="Calibri" panose="020F0502020204030204" pitchFamily="34" charset="0"/>
              </a:rPr>
              <a:t> Начин за определяне на тарифите за ВиК </a:t>
            </a:r>
            <a:r>
              <a:rPr lang="ru-RU" sz="2000" b="1" u="sng" dirty="0" smtClean="0">
                <a:latin typeface="Calibri" panose="020F0502020204030204" pitchFamily="34" charset="0"/>
                <a:cs typeface="Calibri" panose="020F0502020204030204" pitchFamily="34" charset="0"/>
              </a:rPr>
              <a:t>услуги </a:t>
            </a:r>
          </a:p>
        </p:txBody>
      </p:sp>
      <p:sp>
        <p:nvSpPr>
          <p:cNvPr id="4" name="Rectangle 3"/>
          <p:cNvSpPr/>
          <p:nvPr/>
        </p:nvSpPr>
        <p:spPr>
          <a:xfrm>
            <a:off x="668909" y="1429072"/>
            <a:ext cx="10679288" cy="3693319"/>
          </a:xfrm>
          <a:prstGeom prst="rect">
            <a:avLst/>
          </a:prstGeom>
        </p:spPr>
        <p:txBody>
          <a:bodyPr wrap="square">
            <a:spAutoFit/>
          </a:bodyPr>
          <a:lstStyle/>
          <a:p>
            <a:r>
              <a:rPr lang="ru-RU" b="1" u="sng" dirty="0" smtClean="0">
                <a:latin typeface="Calibri" panose="020F0502020204030204" pitchFamily="34" charset="0"/>
                <a:cs typeface="Calibri" panose="020F0502020204030204" pitchFamily="34" charset="0"/>
              </a:rPr>
              <a:t>Съгласно </a:t>
            </a:r>
            <a:r>
              <a:rPr lang="ru-RU" b="1" u="sng" dirty="0">
                <a:latin typeface="Calibri" panose="020F0502020204030204" pitchFamily="34" charset="0"/>
                <a:cs typeface="Calibri" panose="020F0502020204030204" pitchFamily="34" charset="0"/>
              </a:rPr>
              <a:t>Закона за водите за правото на използване на водите се заплащат</a:t>
            </a:r>
            <a:r>
              <a:rPr lang="ru-RU" b="1" u="sng" dirty="0" smtClean="0">
                <a:latin typeface="Calibri" panose="020F0502020204030204" pitchFamily="34" charset="0"/>
                <a:cs typeface="Calibri" panose="020F0502020204030204" pitchFamily="34" charset="0"/>
              </a:rPr>
              <a:t>:</a:t>
            </a:r>
          </a:p>
          <a:p>
            <a:endParaRPr lang="ru-RU" b="1" u="sng" dirty="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1.такса </a:t>
            </a:r>
            <a:r>
              <a:rPr lang="ru-RU" dirty="0">
                <a:latin typeface="Calibri" panose="020F0502020204030204" pitchFamily="34" charset="0"/>
                <a:cs typeface="Calibri" panose="020F0502020204030204" pitchFamily="34" charset="0"/>
              </a:rPr>
              <a:t>за водовземане от повърхностни, подземни и минерални води</a:t>
            </a:r>
          </a:p>
          <a:p>
            <a:r>
              <a:rPr lang="ru-RU" dirty="0" smtClean="0">
                <a:latin typeface="Calibri" panose="020F0502020204030204" pitchFamily="34" charset="0"/>
                <a:cs typeface="Calibri" panose="020F0502020204030204" pitchFamily="34" charset="0"/>
              </a:rPr>
              <a:t>2.такса </a:t>
            </a:r>
            <a:r>
              <a:rPr lang="ru-RU" dirty="0">
                <a:latin typeface="Calibri" panose="020F0502020204030204" pitchFamily="34" charset="0"/>
                <a:cs typeface="Calibri" panose="020F0502020204030204" pitchFamily="34" charset="0"/>
              </a:rPr>
              <a:t>за ползване на воден обект за:</a:t>
            </a:r>
          </a:p>
          <a:p>
            <a:r>
              <a:rPr lang="ru-RU" dirty="0" smtClean="0">
                <a:latin typeface="Calibri" panose="020F0502020204030204" pitchFamily="34" charset="0"/>
                <a:cs typeface="Calibri" panose="020F0502020204030204" pitchFamily="34" charset="0"/>
              </a:rPr>
              <a:t>3.такса </a:t>
            </a:r>
            <a:r>
              <a:rPr lang="ru-RU" dirty="0">
                <a:latin typeface="Calibri" panose="020F0502020204030204" pitchFamily="34" charset="0"/>
                <a:cs typeface="Calibri" panose="020F0502020204030204" pitchFamily="34" charset="0"/>
              </a:rPr>
              <a:t>за замърсяване:</a:t>
            </a:r>
          </a:p>
          <a:p>
            <a:r>
              <a:rPr lang="ru-RU" dirty="0" smtClean="0">
                <a:latin typeface="Calibri" panose="020F0502020204030204" pitchFamily="34" charset="0"/>
                <a:cs typeface="Calibri" panose="020F0502020204030204" pitchFamily="34" charset="0"/>
              </a:rPr>
              <a:t>4. </a:t>
            </a:r>
            <a:r>
              <a:rPr lang="ru-RU" dirty="0">
                <a:latin typeface="Calibri" panose="020F0502020204030204" pitchFamily="34" charset="0"/>
                <a:cs typeface="Calibri" panose="020F0502020204030204" pitchFamily="34" charset="0"/>
              </a:rPr>
              <a:t>концесионно плащане.</a:t>
            </a:r>
          </a:p>
          <a:p>
            <a:r>
              <a:rPr lang="ru-RU" dirty="0">
                <a:latin typeface="Calibri" panose="020F0502020204030204" pitchFamily="34" charset="0"/>
                <a:cs typeface="Calibri" panose="020F0502020204030204" pitchFamily="34" charset="0"/>
              </a:rPr>
              <a:t>С Тарифа за таксите  за водовземане,  за ползване  на воден обект и за замърсяване, Приета с ПМС № 383 от 29.12.2016 г., обн., ДВ, бр. 2 от 6.01.2017 г., в сила от 1.01.2017 г., се определят начинът за определяне, размерът и редът за заплащане на таксите. Единствено таксата за замърсяване от дифузни източници от селското стопанство се определя по отделна Наредба. Таксата не се заплаща, когато се заплаща такса за заустване на отпадъчни води в повърхностни води или такса за отвеждане на замърсители в подземните води. </a:t>
            </a:r>
          </a:p>
          <a:p>
            <a:r>
              <a:rPr lang="ru-RU" b="1" dirty="0">
                <a:latin typeface="Calibri" panose="020F0502020204030204" pitchFamily="34" charset="0"/>
                <a:cs typeface="Calibri" panose="020F0502020204030204" pitchFamily="34" charset="0"/>
              </a:rPr>
              <a:t>Съгласно Закона за водите общините нямат правомощия да издават разрешителни за </a:t>
            </a:r>
            <a:r>
              <a:rPr lang="ru-RU" b="1" dirty="0" smtClean="0">
                <a:latin typeface="Calibri" panose="020F0502020204030204" pitchFamily="34" charset="0"/>
                <a:cs typeface="Calibri" panose="020F0502020204030204" pitchFamily="34" charset="0"/>
              </a:rPr>
              <a:t>замърсяване</a:t>
            </a:r>
            <a:endParaRPr lang="ru-RU"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726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bg-BG" sz="2400" b="1" dirty="0">
                <a:latin typeface="Calibri" panose="020F0502020204030204" pitchFamily="34" charset="0"/>
                <a:cs typeface="Calibri" panose="020F0502020204030204" pitchFamily="34" charset="0"/>
              </a:rPr>
              <a:t>ОБЩИНСКА СОБСТВЕНОСТ И НАЧИНИ ЗА ИЗПОЛЗВАНЕ НА ВОДИТЕ, ВОДНИТЕ ОБЕКТИ И ВИК СИСТЕМИТЕ</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6" y="1128889"/>
            <a:ext cx="9539111" cy="5441244"/>
          </a:xfrm>
        </p:spPr>
        <p:txBody>
          <a:bodyPr>
            <a:normAutofit fontScale="85000" lnSpcReduction="10000"/>
          </a:bodyPr>
          <a:lstStyle/>
          <a:p>
            <a:pPr algn="l"/>
            <a:r>
              <a:rPr lang="ru-RU" sz="2100" b="1" dirty="0">
                <a:solidFill>
                  <a:schemeClr val="tx1"/>
                </a:solidFill>
                <a:latin typeface="Calibri" panose="020F0502020204030204" pitchFamily="34" charset="0"/>
                <a:cs typeface="Calibri" panose="020F0502020204030204" pitchFamily="34" charset="0"/>
              </a:rPr>
              <a:t>Със законът за общинската собственост се уреждат придобиването, управлението и разпореждането с имоти и вещи - общинска собственост, освен ако в специален закон е предвидено друго.</a:t>
            </a:r>
          </a:p>
          <a:p>
            <a:pPr algn="l"/>
            <a:r>
              <a:rPr lang="ru-RU" sz="2100" b="1" u="sng" dirty="0">
                <a:solidFill>
                  <a:schemeClr val="accent1"/>
                </a:solidFill>
                <a:latin typeface="Calibri" panose="020F0502020204030204" pitchFamily="34" charset="0"/>
                <a:cs typeface="Calibri" panose="020F0502020204030204" pitchFamily="34" charset="0"/>
              </a:rPr>
              <a:t>Общинска собственост с</a:t>
            </a:r>
            <a:r>
              <a:rPr lang="ru-RU" sz="2100" u="sng" dirty="0">
                <a:solidFill>
                  <a:schemeClr val="accent1"/>
                </a:solidFill>
                <a:latin typeface="Calibri" panose="020F0502020204030204" pitchFamily="34" charset="0"/>
                <a:cs typeface="Calibri" panose="020F0502020204030204" pitchFamily="34" charset="0"/>
              </a:rPr>
              <a:t>а:</a:t>
            </a:r>
            <a:r>
              <a:rPr lang="ru-RU" sz="2100" dirty="0">
                <a:solidFill>
                  <a:schemeClr val="tx1"/>
                </a:solidFill>
                <a:latin typeface="Calibri" panose="020F0502020204030204" pitchFamily="34" charset="0"/>
                <a:cs typeface="Calibri" panose="020F0502020204030204" pitchFamily="34" charset="0"/>
              </a:rPr>
              <a:t>	</a:t>
            </a:r>
          </a:p>
          <a:p>
            <a:pPr algn="l"/>
            <a:r>
              <a:rPr lang="ru-RU" sz="2000" dirty="0">
                <a:solidFill>
                  <a:schemeClr val="tx1"/>
                </a:solidFill>
                <a:latin typeface="Calibri" panose="020F0502020204030204" pitchFamily="34" charset="0"/>
                <a:cs typeface="Calibri" panose="020F0502020204030204" pitchFamily="34" charset="0"/>
              </a:rPr>
              <a:t>1. </a:t>
            </a:r>
            <a:r>
              <a:rPr lang="ru-RU" sz="1900" dirty="0">
                <a:solidFill>
                  <a:schemeClr val="tx1"/>
                </a:solidFill>
                <a:latin typeface="Calibri" panose="020F0502020204030204" pitchFamily="34" charset="0"/>
                <a:cs typeface="Calibri" panose="020F0502020204030204" pitchFamily="34" charset="0"/>
              </a:rPr>
              <a:t>имотите и вещите, определени със закон;</a:t>
            </a:r>
          </a:p>
          <a:p>
            <a:pPr algn="l"/>
            <a:r>
              <a:rPr lang="ru-RU" sz="1900" dirty="0">
                <a:solidFill>
                  <a:schemeClr val="tx1"/>
                </a:solidFill>
                <a:latin typeface="Calibri" panose="020F0502020204030204" pitchFamily="34" charset="0"/>
                <a:cs typeface="Calibri" panose="020F0502020204030204" pitchFamily="34" charset="0"/>
              </a:rPr>
              <a:t>2. имотите и вещите, предоставени в собственост на общината със закон;</a:t>
            </a:r>
          </a:p>
          <a:p>
            <a:pPr algn="l"/>
            <a:r>
              <a:rPr lang="ru-RU" sz="1900" dirty="0">
                <a:solidFill>
                  <a:schemeClr val="tx1"/>
                </a:solidFill>
                <a:latin typeface="Calibri" panose="020F0502020204030204" pitchFamily="34" charset="0"/>
                <a:cs typeface="Calibri" panose="020F0502020204030204" pitchFamily="34" charset="0"/>
              </a:rPr>
              <a:t>3. имотите, чиято собственост е възстановена на общината при условия и по ред, определени със закон;</a:t>
            </a:r>
          </a:p>
          <a:p>
            <a:pPr algn="l"/>
            <a:r>
              <a:rPr lang="ru-RU" sz="1900" dirty="0">
                <a:solidFill>
                  <a:schemeClr val="tx1"/>
                </a:solidFill>
                <a:latin typeface="Calibri" panose="020F0502020204030204" pitchFamily="34" charset="0"/>
                <a:cs typeface="Calibri" panose="020F0502020204030204" pitchFamily="34" charset="0"/>
              </a:rPr>
              <a:t>4. имотите и вещите, дарени или завещани на общината;</a:t>
            </a:r>
          </a:p>
          <a:p>
            <a:pPr algn="l"/>
            <a:r>
              <a:rPr lang="ru-RU" sz="1900" dirty="0">
                <a:solidFill>
                  <a:schemeClr val="tx1"/>
                </a:solidFill>
                <a:latin typeface="Calibri" panose="020F0502020204030204" pitchFamily="34" charset="0"/>
                <a:cs typeface="Calibri" panose="020F0502020204030204" pitchFamily="34" charset="0"/>
              </a:rPr>
              <a:t>5. имотите и вещите, придобити от общината с доброволен труд и/или с парични средства на населението;</a:t>
            </a:r>
          </a:p>
          <a:p>
            <a:pPr algn="l"/>
            <a:r>
              <a:rPr lang="ru-RU" sz="1900" dirty="0">
                <a:solidFill>
                  <a:schemeClr val="tx1"/>
                </a:solidFill>
                <a:latin typeface="Calibri" panose="020F0502020204030204" pitchFamily="34" charset="0"/>
                <a:cs typeface="Calibri" panose="020F0502020204030204" pitchFamily="34" charset="0"/>
              </a:rPr>
              <a:t>6. имотите и вещите, придобити от общината при ликвидацията на търговски дружества с общинско участие;</a:t>
            </a:r>
          </a:p>
          <a:p>
            <a:pPr algn="l"/>
            <a:r>
              <a:rPr lang="ru-RU" sz="1900" dirty="0">
                <a:solidFill>
                  <a:schemeClr val="tx1"/>
                </a:solidFill>
                <a:latin typeface="Calibri" panose="020F0502020204030204" pitchFamily="34" charset="0"/>
                <a:cs typeface="Calibri" panose="020F0502020204030204" pitchFamily="34" charset="0"/>
              </a:rPr>
              <a:t>7. имотите и вещите, придобити от общината чрез правна сделка, по давност или по друг начин, определен в закон.</a:t>
            </a:r>
          </a:p>
          <a:p>
            <a:pPr algn="l"/>
            <a:endParaRPr lang="ru-RU" sz="2000" dirty="0">
              <a:solidFill>
                <a:schemeClr val="tx1"/>
              </a:solidFill>
              <a:latin typeface="Calibri" panose="020F0502020204030204" pitchFamily="34" charset="0"/>
              <a:cs typeface="Calibri" panose="020F0502020204030204" pitchFamily="34" charset="0"/>
            </a:endParaRPr>
          </a:p>
          <a:p>
            <a:pPr algn="l"/>
            <a:r>
              <a:rPr lang="ru-RU" sz="2100" b="1" u="sng" dirty="0">
                <a:solidFill>
                  <a:schemeClr val="accent1"/>
                </a:solidFill>
                <a:latin typeface="Calibri" panose="020F0502020204030204" pitchFamily="34" charset="0"/>
                <a:cs typeface="Calibri" panose="020F0502020204030204" pitchFamily="34" charset="0"/>
              </a:rPr>
              <a:t>Не са общинска собственост</a:t>
            </a:r>
            <a:r>
              <a:rPr lang="ru-RU" sz="2100" b="1" dirty="0">
                <a:solidFill>
                  <a:schemeClr val="accent1"/>
                </a:solidFill>
                <a:latin typeface="Calibri" panose="020F0502020204030204" pitchFamily="34" charset="0"/>
                <a:cs typeface="Calibri" panose="020F0502020204030204" pitchFamily="34" charset="0"/>
              </a:rPr>
              <a:t> </a:t>
            </a:r>
            <a:r>
              <a:rPr lang="ru-RU" sz="2100" dirty="0">
                <a:solidFill>
                  <a:schemeClr val="tx1"/>
                </a:solidFill>
                <a:latin typeface="Calibri" panose="020F0502020204030204" pitchFamily="34" charset="0"/>
                <a:cs typeface="Calibri" panose="020F0502020204030204" pitchFamily="34" charset="0"/>
              </a:rPr>
              <a:t>имотите и вещите на търговските дружества и юридическите лица с нестопанска цел, дори ако общината е била единствен собственик на прехвърленото в тях имущество.</a:t>
            </a:r>
          </a:p>
          <a:p>
            <a:pPr marL="342900" indent="-342900" algn="l">
              <a:buFont typeface="Wingdings" panose="05000000000000000000" pitchFamily="2" charset="2"/>
              <a:buChar char="Ø"/>
            </a:pPr>
            <a:endParaRPr lang="ru-RU"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5888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698</TotalTime>
  <Words>15430</Words>
  <Application>Microsoft Office PowerPoint</Application>
  <PresentationFormat>Widescreen</PresentationFormat>
  <Paragraphs>906</Paragraphs>
  <Slides>80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80</vt:i4>
      </vt:variant>
    </vt:vector>
  </HeadingPairs>
  <TitlesOfParts>
    <vt:vector size="87" baseType="lpstr">
      <vt:lpstr>Arial</vt:lpstr>
      <vt:lpstr>Calibri</vt:lpstr>
      <vt:lpstr>Times New Roman</vt:lpstr>
      <vt:lpstr>Trebuchet MS</vt:lpstr>
      <vt:lpstr>Wingdings</vt:lpstr>
      <vt:lpstr>Wingdings 3</vt:lpstr>
      <vt:lpstr>1_Facet</vt:lpstr>
      <vt:lpstr>PowerPoint Presentation</vt:lpstr>
      <vt:lpstr>Цели на занятието</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ОБЩИНСКА СОБСТВЕНОСТ И НАЧИНИ ЗА ИЗПОЛЗВАНЕ НА ВОДИТЕ, ВОДНИТЕ ОБЕКТИ И ВИК СИСТЕМИТЕ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Общински язовири. Правомощия и форми на управление</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Общински правомощия при управлението на минералните води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Издаване на общински разрешителни за ползване на водни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lpstr>       Тарифи и контрол за спазване условията на издадените разрешителни обекти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142</cp:revision>
  <dcterms:created xsi:type="dcterms:W3CDTF">2021-07-12T09:13:43Z</dcterms:created>
  <dcterms:modified xsi:type="dcterms:W3CDTF">2021-08-04T15:27:18Z</dcterms:modified>
</cp:coreProperties>
</file>