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2" d="100"/>
          <a:sy n="42" d="100"/>
        </p:scale>
        <p:origin x="92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4.5.2021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g-BG" sz="3200" b="1" i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en-US" sz="3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«Компетентности и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правомощия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общинската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данъчна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администрация»</a:t>
            </a:r>
            <a:b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ТЕМА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2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«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ОСНОВНИ ПРАВОМОЩИЯ НА МЕСТНАТА ВЛАСТ. ПРАВА И ЗАДЪЛЖЕНИЯ НА СЛУЖИТЕЛИТЕ ОТ ЗВЕНОТО ЗА МЕСТНИ ПРИХОДИ, В КАЧЕСТВОТО ИМ НА ОРГАН ПО ПРИХОДИТЕ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»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/>
            </a:r>
            <a:br>
              <a:rPr lang="en-US" sz="28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</a:br>
            <a:endParaRPr lang="bg-BG" sz="32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+mn-lt"/>
              </a:rPr>
              <a:t>Подтема 2. Права и </a:t>
            </a:r>
            <a:r>
              <a:rPr lang="ru-RU" sz="2800" b="1" dirty="0" err="1">
                <a:latin typeface="+mn-lt"/>
              </a:rPr>
              <a:t>задължения</a:t>
            </a:r>
            <a:r>
              <a:rPr lang="ru-RU" sz="2800" b="1" dirty="0">
                <a:latin typeface="+mn-lt"/>
              </a:rPr>
              <a:t> на </a:t>
            </a:r>
            <a:r>
              <a:rPr lang="ru-RU" sz="2800" b="1" dirty="0" err="1">
                <a:latin typeface="+mn-lt"/>
              </a:rPr>
              <a:t>служителите</a:t>
            </a:r>
            <a:r>
              <a:rPr lang="ru-RU" sz="2800" b="1" dirty="0">
                <a:latin typeface="+mn-lt"/>
              </a:rPr>
              <a:t> от </a:t>
            </a:r>
            <a:r>
              <a:rPr lang="ru-RU" sz="2800" b="1" dirty="0" err="1">
                <a:latin typeface="+mn-lt"/>
              </a:rPr>
              <a:t>звеното</a:t>
            </a:r>
            <a:r>
              <a:rPr lang="ru-RU" sz="2800" b="1" dirty="0">
                <a:latin typeface="+mn-lt"/>
              </a:rPr>
              <a:t> за </a:t>
            </a:r>
            <a:r>
              <a:rPr lang="ru-RU" sz="2800" b="1" dirty="0" err="1">
                <a:latin typeface="+mn-lt"/>
              </a:rPr>
              <a:t>местни</a:t>
            </a:r>
            <a:r>
              <a:rPr lang="ru-RU" sz="2800" b="1" dirty="0">
                <a:latin typeface="+mn-lt"/>
              </a:rPr>
              <a:t> приходи, в </a:t>
            </a:r>
            <a:r>
              <a:rPr lang="ru-RU" sz="2800" b="1" dirty="0" err="1">
                <a:latin typeface="+mn-lt"/>
              </a:rPr>
              <a:t>качеството</a:t>
            </a:r>
            <a:r>
              <a:rPr lang="ru-RU" sz="2800" b="1" dirty="0">
                <a:latin typeface="+mn-lt"/>
              </a:rPr>
              <a:t> им на орган по </a:t>
            </a:r>
            <a:r>
              <a:rPr lang="ru-RU" sz="2800" b="1" dirty="0" smtClean="0">
                <a:latin typeface="+mn-lt"/>
              </a:rPr>
              <a:t>приходите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err="1" smtClean="0"/>
              <a:t>Правата</a:t>
            </a:r>
            <a:r>
              <a:rPr lang="ru-RU" sz="2000" dirty="0" smtClean="0"/>
              <a:t> и </a:t>
            </a:r>
            <a:r>
              <a:rPr lang="ru-RU" sz="2000" dirty="0" err="1" smtClean="0"/>
              <a:t>задълженията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служителите</a:t>
            </a:r>
            <a:r>
              <a:rPr lang="ru-RU" sz="2000" dirty="0" smtClean="0"/>
              <a:t> от </a:t>
            </a:r>
            <a:r>
              <a:rPr lang="ru-RU" sz="2000" dirty="0" err="1" smtClean="0"/>
              <a:t>звената</a:t>
            </a:r>
            <a:r>
              <a:rPr lang="ru-RU" sz="2000" dirty="0" smtClean="0"/>
              <a:t> за </a:t>
            </a:r>
            <a:r>
              <a:rPr lang="ru-RU" sz="2000" dirty="0" err="1" smtClean="0"/>
              <a:t>местни</a:t>
            </a:r>
            <a:r>
              <a:rPr lang="ru-RU" sz="2000" dirty="0" smtClean="0"/>
              <a:t> приходи, в </a:t>
            </a:r>
            <a:r>
              <a:rPr lang="ru-RU" sz="2000" dirty="0" err="1" smtClean="0"/>
              <a:t>качеството</a:t>
            </a:r>
            <a:r>
              <a:rPr lang="ru-RU" sz="2000" dirty="0" smtClean="0"/>
              <a:t> им на орган по приходите </a:t>
            </a:r>
            <a:r>
              <a:rPr lang="ru-RU" sz="2000" dirty="0" err="1" smtClean="0"/>
              <a:t>са</a:t>
            </a:r>
            <a:r>
              <a:rPr lang="ru-RU" sz="2000" dirty="0" smtClean="0"/>
              <a:t> </a:t>
            </a:r>
            <a:r>
              <a:rPr lang="ru-RU" sz="2000" dirty="0" err="1" smtClean="0"/>
              <a:t>регламентирани</a:t>
            </a:r>
            <a:r>
              <a:rPr lang="ru-RU" sz="2000" dirty="0" smtClean="0"/>
              <a:t> в </a:t>
            </a:r>
            <a:r>
              <a:rPr lang="ru-RU" sz="2000" dirty="0"/>
              <a:t>(чл.4, ал.3 ЗМДТ, чл.12, ал.1 ДОПК</a:t>
            </a:r>
          </a:p>
          <a:p>
            <a:pPr marL="45720" indent="0">
              <a:buNone/>
            </a:pPr>
            <a:r>
              <a:rPr lang="ru-RU" sz="1800" dirty="0"/>
              <a:t>2.1.	</a:t>
            </a:r>
            <a:r>
              <a:rPr lang="ru-RU" sz="2000" dirty="0" err="1"/>
              <a:t>Придобиване</a:t>
            </a:r>
            <a:r>
              <a:rPr lang="ru-RU" sz="2000" dirty="0"/>
              <a:t> </a:t>
            </a:r>
            <a:r>
              <a:rPr lang="ru-RU" sz="2000" dirty="0" err="1"/>
              <a:t>качеството</a:t>
            </a:r>
            <a:r>
              <a:rPr lang="ru-RU" sz="2000" dirty="0"/>
              <a:t> на орган по приходите.</a:t>
            </a:r>
          </a:p>
          <a:p>
            <a:pPr marL="45720" indent="0">
              <a:buNone/>
            </a:pPr>
            <a:r>
              <a:rPr lang="ru-RU" sz="2000" dirty="0"/>
              <a:t>З</a:t>
            </a:r>
            <a:r>
              <a:rPr lang="ru-RU" sz="2000" dirty="0" smtClean="0"/>
              <a:t>а </a:t>
            </a:r>
            <a:r>
              <a:rPr lang="ru-RU" sz="2000" dirty="0"/>
              <a:t>да </a:t>
            </a:r>
            <a:r>
              <a:rPr lang="ru-RU" sz="2000" dirty="0" err="1"/>
              <a:t>придобие</a:t>
            </a:r>
            <a:r>
              <a:rPr lang="ru-RU" sz="2000" dirty="0"/>
              <a:t> </a:t>
            </a:r>
            <a:r>
              <a:rPr lang="ru-RU" sz="2000" dirty="0" err="1"/>
              <a:t>качеството</a:t>
            </a:r>
            <a:r>
              <a:rPr lang="ru-RU" sz="2000" dirty="0"/>
              <a:t> на орган по приходите, служителя </a:t>
            </a:r>
            <a:r>
              <a:rPr lang="ru-RU" sz="2000" dirty="0" err="1"/>
              <a:t>следва</a:t>
            </a:r>
            <a:r>
              <a:rPr lang="ru-RU" sz="2000" dirty="0"/>
              <a:t> да е определен </a:t>
            </a:r>
            <a:r>
              <a:rPr lang="ru-RU" sz="2000" dirty="0" err="1"/>
              <a:t>като</a:t>
            </a:r>
            <a:r>
              <a:rPr lang="ru-RU" sz="2000" dirty="0"/>
              <a:t> </a:t>
            </a:r>
            <a:r>
              <a:rPr lang="ru-RU" sz="2000" dirty="0" err="1"/>
              <a:t>такъв</a:t>
            </a:r>
            <a:r>
              <a:rPr lang="ru-RU" sz="2000" dirty="0"/>
              <a:t> в </a:t>
            </a:r>
            <a:r>
              <a:rPr lang="ru-RU" sz="2000" dirty="0" err="1"/>
              <a:t>нарочна</a:t>
            </a:r>
            <a:r>
              <a:rPr lang="ru-RU" sz="2000" dirty="0"/>
              <a:t> </a:t>
            </a:r>
            <a:r>
              <a:rPr lang="ru-RU" sz="2000" dirty="0" err="1"/>
              <a:t>заповед</a:t>
            </a:r>
            <a:r>
              <a:rPr lang="ru-RU" sz="2000" dirty="0"/>
              <a:t> на Кмета на </a:t>
            </a:r>
            <a:r>
              <a:rPr lang="ru-RU" sz="2000" dirty="0" err="1"/>
              <a:t>общината</a:t>
            </a:r>
            <a:r>
              <a:rPr lang="ru-RU" sz="2000" dirty="0"/>
              <a:t> по чл.4, ал.4 ЗМДТ. </a:t>
            </a:r>
          </a:p>
          <a:p>
            <a:pPr marL="45720" indent="0">
              <a:buNone/>
            </a:pPr>
            <a:r>
              <a:rPr lang="ru-RU" sz="2000" dirty="0"/>
              <a:t>При </a:t>
            </a:r>
            <a:r>
              <a:rPr lang="ru-RU" sz="2000" dirty="0" err="1"/>
              <a:t>изготвянето</a:t>
            </a:r>
            <a:r>
              <a:rPr lang="ru-RU" sz="2000" dirty="0"/>
              <a:t> </a:t>
            </a:r>
            <a:r>
              <a:rPr lang="ru-RU" sz="2000" dirty="0" err="1"/>
              <a:t>тази</a:t>
            </a:r>
            <a:r>
              <a:rPr lang="ru-RU" sz="2000" dirty="0"/>
              <a:t> </a:t>
            </a:r>
            <a:r>
              <a:rPr lang="ru-RU" sz="2000" dirty="0" err="1"/>
              <a:t>заповед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допустими</a:t>
            </a:r>
            <a:r>
              <a:rPr lang="ru-RU" sz="2000" dirty="0"/>
              <a:t> два подхода:</a:t>
            </a:r>
          </a:p>
          <a:p>
            <a:pPr marL="45720" indent="0">
              <a:buNone/>
            </a:pPr>
            <a:r>
              <a:rPr lang="ru-RU" sz="2000" dirty="0"/>
              <a:t>	чрез </a:t>
            </a:r>
            <a:r>
              <a:rPr lang="ru-RU" sz="2000" dirty="0" err="1"/>
              <a:t>изрично</a:t>
            </a:r>
            <a:r>
              <a:rPr lang="ru-RU" sz="2000" dirty="0"/>
              <a:t> поименно и </a:t>
            </a:r>
            <a:r>
              <a:rPr lang="ru-RU" sz="2000" dirty="0" err="1"/>
              <a:t>подлъжностно</a:t>
            </a:r>
            <a:r>
              <a:rPr lang="ru-RU" sz="2000" dirty="0"/>
              <a:t> </a:t>
            </a:r>
            <a:r>
              <a:rPr lang="ru-RU" sz="2000" dirty="0" err="1"/>
              <a:t>определяне</a:t>
            </a:r>
            <a:r>
              <a:rPr lang="ru-RU" sz="2000" dirty="0"/>
              <a:t> на </a:t>
            </a:r>
            <a:r>
              <a:rPr lang="ru-RU" sz="2000" dirty="0" err="1"/>
              <a:t>служителите</a:t>
            </a:r>
            <a:r>
              <a:rPr lang="ru-RU" sz="2000" dirty="0"/>
              <a:t>, </a:t>
            </a:r>
            <a:r>
              <a:rPr lang="ru-RU" sz="2000" dirty="0" err="1"/>
              <a:t>които</a:t>
            </a:r>
            <a:r>
              <a:rPr lang="ru-RU" sz="2000" dirty="0"/>
              <a:t> да </a:t>
            </a:r>
            <a:r>
              <a:rPr lang="ru-RU" sz="2000" dirty="0" err="1"/>
              <a:t>са</a:t>
            </a:r>
            <a:r>
              <a:rPr lang="ru-RU" sz="2000" dirty="0"/>
              <a:t> с </a:t>
            </a:r>
            <a:r>
              <a:rPr lang="ru-RU" sz="2000" dirty="0" err="1"/>
              <a:t>правомощия</a:t>
            </a:r>
            <a:r>
              <a:rPr lang="ru-RU" sz="2000" dirty="0"/>
              <a:t> на </a:t>
            </a:r>
            <a:r>
              <a:rPr lang="ru-RU" sz="2000" dirty="0" err="1"/>
              <a:t>органи</a:t>
            </a:r>
            <a:r>
              <a:rPr lang="ru-RU" sz="2000" dirty="0"/>
              <a:t> по приходите.</a:t>
            </a:r>
          </a:p>
          <a:p>
            <a:pPr marL="45720" indent="0">
              <a:buNone/>
            </a:pPr>
            <a:r>
              <a:rPr lang="ru-RU" sz="2000" dirty="0"/>
              <a:t>	чрез </a:t>
            </a:r>
            <a:r>
              <a:rPr lang="ru-RU" sz="2000" dirty="0" err="1"/>
              <a:t>посочване</a:t>
            </a:r>
            <a:r>
              <a:rPr lang="ru-RU" sz="2000" dirty="0"/>
              <a:t> само на </a:t>
            </a:r>
            <a:r>
              <a:rPr lang="ru-RU" sz="2000" dirty="0" err="1"/>
              <a:t>длъжностите</a:t>
            </a:r>
            <a:r>
              <a:rPr lang="ru-RU" sz="2000" dirty="0"/>
              <a:t>, </a:t>
            </a:r>
            <a:r>
              <a:rPr lang="ru-RU" sz="2000" dirty="0" err="1"/>
              <a:t>които</a:t>
            </a:r>
            <a:r>
              <a:rPr lang="ru-RU" sz="2000" dirty="0"/>
              <a:t> </a:t>
            </a:r>
            <a:r>
              <a:rPr lang="ru-RU" sz="2000" dirty="0" err="1" smtClean="0"/>
              <a:t>имат</a:t>
            </a:r>
            <a:r>
              <a:rPr lang="ru-RU" sz="2000" dirty="0" smtClean="0"/>
              <a:t> </a:t>
            </a:r>
            <a:r>
              <a:rPr lang="ru-RU" sz="2000" dirty="0" err="1"/>
              <a:t>правомощия</a:t>
            </a:r>
            <a:r>
              <a:rPr lang="ru-RU" sz="2000" dirty="0"/>
              <a:t> на </a:t>
            </a:r>
            <a:r>
              <a:rPr lang="ru-RU" sz="2000" dirty="0" err="1"/>
              <a:t>органи</a:t>
            </a:r>
            <a:r>
              <a:rPr lang="ru-RU" sz="2000" dirty="0"/>
              <a:t> по приходите. </a:t>
            </a:r>
          </a:p>
          <a:p>
            <a:pPr marL="45720" indent="0">
              <a:buNone/>
            </a:pPr>
            <a:r>
              <a:rPr lang="ru-RU" sz="2000" dirty="0" err="1"/>
              <a:t>Във</a:t>
            </a:r>
            <a:r>
              <a:rPr lang="ru-RU" sz="2000" dirty="0"/>
              <a:t> </a:t>
            </a:r>
            <a:r>
              <a:rPr lang="ru-RU" sz="2000" dirty="0" err="1"/>
              <a:t>втория</a:t>
            </a:r>
            <a:r>
              <a:rPr lang="ru-RU" sz="2000" dirty="0"/>
              <a:t> случай </a:t>
            </a:r>
            <a:r>
              <a:rPr lang="ru-RU" sz="2000" dirty="0" err="1"/>
              <a:t>доказване</a:t>
            </a:r>
            <a:r>
              <a:rPr lang="ru-RU" sz="2000" dirty="0"/>
              <a:t> </a:t>
            </a:r>
            <a:r>
              <a:rPr lang="ru-RU" sz="2000" dirty="0" err="1"/>
              <a:t>качеството</a:t>
            </a:r>
            <a:r>
              <a:rPr lang="ru-RU" sz="2000" dirty="0"/>
              <a:t> на орган по приходите на служителя, става </a:t>
            </a:r>
            <a:r>
              <a:rPr lang="ru-RU" sz="2000" dirty="0" err="1"/>
              <a:t>задължително</a:t>
            </a:r>
            <a:r>
              <a:rPr lang="ru-RU" sz="2000" dirty="0"/>
              <a:t> с </a:t>
            </a:r>
            <a:r>
              <a:rPr lang="ru-RU" sz="2000" dirty="0" err="1"/>
              <a:t>едновременно</a:t>
            </a:r>
            <a:r>
              <a:rPr lang="ru-RU" sz="2000" dirty="0"/>
              <a:t> </a:t>
            </a:r>
            <a:r>
              <a:rPr lang="ru-RU" sz="2000" dirty="0" err="1"/>
              <a:t>представяне</a:t>
            </a:r>
            <a:r>
              <a:rPr lang="ru-RU" sz="2000" dirty="0"/>
              <a:t> на </a:t>
            </a:r>
            <a:r>
              <a:rPr lang="ru-RU" sz="2000" dirty="0" err="1"/>
              <a:t>Заповед</a:t>
            </a:r>
            <a:r>
              <a:rPr lang="ru-RU" sz="2000" dirty="0"/>
              <a:t> по чл.4, ал.4 ЗМДТ и акт за </a:t>
            </a:r>
            <a:r>
              <a:rPr lang="ru-RU" sz="2000" dirty="0" err="1"/>
              <a:t>назначаване</a:t>
            </a:r>
            <a:r>
              <a:rPr lang="ru-RU" sz="2000" dirty="0"/>
              <a:t> на </a:t>
            </a:r>
            <a:r>
              <a:rPr lang="ru-RU" sz="2000" dirty="0" err="1"/>
              <a:t>съответната</a:t>
            </a:r>
            <a:r>
              <a:rPr lang="ru-RU" sz="2000" dirty="0"/>
              <a:t> </a:t>
            </a:r>
            <a:r>
              <a:rPr lang="ru-RU" sz="2000" dirty="0" err="1"/>
              <a:t>длъжност</a:t>
            </a:r>
            <a:r>
              <a:rPr lang="ru-RU" sz="2000" dirty="0"/>
              <a:t> (трудов договор или </a:t>
            </a:r>
            <a:r>
              <a:rPr lang="ru-RU" sz="2000" dirty="0" err="1"/>
              <a:t>заповед</a:t>
            </a:r>
            <a:r>
              <a:rPr lang="ru-RU" sz="2000" dirty="0"/>
              <a:t> за </a:t>
            </a:r>
            <a:r>
              <a:rPr lang="ru-RU" sz="2000" dirty="0" err="1"/>
              <a:t>назначаване</a:t>
            </a:r>
            <a:r>
              <a:rPr lang="ru-RU" sz="2000" dirty="0"/>
              <a:t> на </a:t>
            </a:r>
            <a:r>
              <a:rPr lang="ru-RU" sz="2000" dirty="0" err="1"/>
              <a:t>държавен</a:t>
            </a:r>
            <a:r>
              <a:rPr lang="ru-RU" sz="2000" dirty="0"/>
              <a:t> </a:t>
            </a:r>
            <a:r>
              <a:rPr lang="ru-RU" sz="2000" dirty="0" err="1"/>
              <a:t>служител</a:t>
            </a:r>
            <a:r>
              <a:rPr lang="ru-RU" sz="2000" dirty="0"/>
              <a:t>). 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45380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Подтема 2. Права и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задължения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служителите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от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звеното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за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местни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приходи, в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качеството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им на орган по приходите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/>
              <a:t>2.2.Права и </a:t>
            </a:r>
            <a:r>
              <a:rPr lang="ru-RU" sz="2000" dirty="0" err="1"/>
              <a:t>задължения</a:t>
            </a:r>
            <a:r>
              <a:rPr lang="ru-RU" sz="2000" dirty="0"/>
              <a:t> на </a:t>
            </a:r>
            <a:r>
              <a:rPr lang="ru-RU" sz="2000" dirty="0" err="1"/>
              <a:t>служителите</a:t>
            </a:r>
            <a:r>
              <a:rPr lang="ru-RU" sz="2000" dirty="0"/>
              <a:t> от </a:t>
            </a:r>
            <a:r>
              <a:rPr lang="ru-RU" sz="2000" dirty="0" err="1"/>
              <a:t>звеното</a:t>
            </a:r>
            <a:r>
              <a:rPr lang="ru-RU" sz="2000" dirty="0"/>
              <a:t> за </a:t>
            </a:r>
            <a:r>
              <a:rPr lang="ru-RU" sz="2000" dirty="0" err="1"/>
              <a:t>местни</a:t>
            </a:r>
            <a:r>
              <a:rPr lang="ru-RU" sz="2000" dirty="0"/>
              <a:t> приходи</a:t>
            </a:r>
          </a:p>
          <a:p>
            <a:pPr marL="45720" indent="0">
              <a:buNone/>
            </a:pPr>
            <a:r>
              <a:rPr lang="ru-RU" sz="2000" dirty="0"/>
              <a:t>В </a:t>
            </a:r>
            <a:r>
              <a:rPr lang="ru-RU" sz="2000" dirty="0" err="1"/>
              <a:t>производствата</a:t>
            </a:r>
            <a:r>
              <a:rPr lang="ru-RU" sz="2000" dirty="0"/>
              <a:t> по </a:t>
            </a:r>
            <a:r>
              <a:rPr lang="ru-RU" sz="2000" dirty="0" err="1"/>
              <a:t>установяването</a:t>
            </a:r>
            <a:r>
              <a:rPr lang="ru-RU" sz="2000" dirty="0"/>
              <a:t> на </a:t>
            </a:r>
            <a:r>
              <a:rPr lang="ru-RU" sz="2000" dirty="0" err="1"/>
              <a:t>задължения</a:t>
            </a:r>
            <a:r>
              <a:rPr lang="ru-RU" sz="2000" dirty="0"/>
              <a:t> по закона за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такси, </a:t>
            </a:r>
            <a:r>
              <a:rPr lang="ru-RU" sz="2000" dirty="0" err="1"/>
              <a:t>служителите</a:t>
            </a:r>
            <a:r>
              <a:rPr lang="ru-RU" sz="2000" dirty="0"/>
              <a:t> на </a:t>
            </a:r>
            <a:r>
              <a:rPr lang="ru-RU" sz="2000" dirty="0" err="1"/>
              <a:t>общинската</a:t>
            </a:r>
            <a:r>
              <a:rPr lang="ru-RU" sz="2000" dirty="0"/>
              <a:t> администрация </a:t>
            </a:r>
            <a:r>
              <a:rPr lang="ru-RU" sz="2000" dirty="0" err="1"/>
              <a:t>имат</a:t>
            </a:r>
            <a:r>
              <a:rPr lang="ru-RU" sz="2000" dirty="0"/>
              <a:t> </a:t>
            </a:r>
            <a:r>
              <a:rPr lang="ru-RU" sz="2000" dirty="0" err="1"/>
              <a:t>правата</a:t>
            </a:r>
            <a:r>
              <a:rPr lang="ru-RU" sz="2000" dirty="0"/>
              <a:t> и </a:t>
            </a:r>
            <a:r>
              <a:rPr lang="ru-RU" sz="2000" dirty="0" err="1"/>
              <a:t>задълженията</a:t>
            </a:r>
            <a:r>
              <a:rPr lang="ru-RU" sz="2000" dirty="0"/>
              <a:t> на </a:t>
            </a:r>
            <a:r>
              <a:rPr lang="ru-RU" sz="2000" dirty="0" err="1"/>
              <a:t>органи</a:t>
            </a:r>
            <a:r>
              <a:rPr lang="ru-RU" sz="2000" dirty="0"/>
              <a:t> по приходите по ДОПК.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Правата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органите</a:t>
            </a:r>
            <a:r>
              <a:rPr lang="ru-RU" sz="2000" dirty="0" smtClean="0"/>
              <a:t> по приходите </a:t>
            </a:r>
            <a:r>
              <a:rPr lang="ru-RU" sz="2000" dirty="0" err="1" smtClean="0"/>
              <a:t>са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посочени</a:t>
            </a:r>
            <a:r>
              <a:rPr lang="ru-RU" sz="2000" dirty="0" smtClean="0"/>
              <a:t> в чл.12,ал.1 – 3 ДОПК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/>
              <a:t>З</a:t>
            </a:r>
            <a:r>
              <a:rPr lang="ru-RU" sz="2000" dirty="0" err="1" smtClean="0"/>
              <a:t>адължения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органите</a:t>
            </a:r>
            <a:r>
              <a:rPr lang="ru-RU" sz="2000" dirty="0"/>
              <a:t> по приходите.</a:t>
            </a:r>
          </a:p>
          <a:p>
            <a:pPr marL="45720" indent="0">
              <a:buNone/>
            </a:pPr>
            <a:r>
              <a:rPr lang="ru-RU" sz="2000" dirty="0"/>
              <a:t>В</a:t>
            </a:r>
            <a:r>
              <a:rPr lang="ru-RU" sz="2000" dirty="0" smtClean="0"/>
              <a:t> </a:t>
            </a:r>
            <a:r>
              <a:rPr lang="ru-RU" sz="2000" dirty="0" err="1"/>
              <a:t>законодателството</a:t>
            </a:r>
            <a:r>
              <a:rPr lang="ru-RU" sz="2000" dirty="0"/>
              <a:t> не е </a:t>
            </a:r>
            <a:r>
              <a:rPr lang="ru-RU" sz="2000" dirty="0" err="1"/>
              <a:t>налице</a:t>
            </a:r>
            <a:r>
              <a:rPr lang="ru-RU" sz="2000" dirty="0"/>
              <a:t> </a:t>
            </a:r>
            <a:r>
              <a:rPr lang="ru-RU" sz="2000" dirty="0" err="1"/>
              <a:t>изрично</a:t>
            </a:r>
            <a:r>
              <a:rPr lang="ru-RU" sz="2000" dirty="0"/>
              <a:t> </a:t>
            </a:r>
            <a:r>
              <a:rPr lang="ru-RU" sz="2000" dirty="0" err="1"/>
              <a:t>законово</a:t>
            </a:r>
            <a:r>
              <a:rPr lang="ru-RU" sz="2000" dirty="0"/>
              <a:t> </a:t>
            </a:r>
            <a:r>
              <a:rPr lang="ru-RU" sz="2000" dirty="0" err="1"/>
              <a:t>изброяване</a:t>
            </a:r>
            <a:r>
              <a:rPr lang="ru-RU" sz="2000" dirty="0"/>
              <a:t> на </a:t>
            </a:r>
            <a:r>
              <a:rPr lang="ru-RU" sz="2000" dirty="0" err="1"/>
              <a:t>задълженията</a:t>
            </a:r>
            <a:r>
              <a:rPr lang="ru-RU" sz="2000" dirty="0"/>
              <a:t> на </a:t>
            </a:r>
            <a:r>
              <a:rPr lang="ru-RU" sz="2000" dirty="0" err="1"/>
              <a:t>органите</a:t>
            </a:r>
            <a:r>
              <a:rPr lang="ru-RU" sz="2000" dirty="0"/>
              <a:t> по приходите. </a:t>
            </a:r>
            <a:r>
              <a:rPr lang="ru-RU" sz="2000" dirty="0" err="1" smtClean="0"/>
              <a:t>Конкретните</a:t>
            </a:r>
            <a:r>
              <a:rPr lang="ru-RU" sz="2000" dirty="0" smtClean="0"/>
              <a:t> </a:t>
            </a:r>
            <a:r>
              <a:rPr lang="ru-RU" sz="2000" dirty="0" err="1"/>
              <a:t>задължения</a:t>
            </a:r>
            <a:r>
              <a:rPr lang="ru-RU" sz="2000" dirty="0"/>
              <a:t> </a:t>
            </a:r>
            <a:r>
              <a:rPr lang="ru-RU" sz="2000" dirty="0" smtClean="0"/>
              <a:t>се </a:t>
            </a:r>
            <a:r>
              <a:rPr lang="ru-RU" sz="2000" dirty="0" err="1" smtClean="0"/>
              <a:t>уреждат</a:t>
            </a:r>
            <a:r>
              <a:rPr lang="ru-RU" sz="2000" dirty="0" smtClean="0"/>
              <a:t> </a:t>
            </a:r>
            <a:r>
              <a:rPr lang="ru-RU" sz="2000" dirty="0"/>
              <a:t>в </a:t>
            </a:r>
            <a:r>
              <a:rPr lang="ru-RU" sz="2000" dirty="0" err="1"/>
              <a:t>длъжностните</a:t>
            </a:r>
            <a:r>
              <a:rPr lang="ru-RU" sz="2000" dirty="0"/>
              <a:t> характеристики и работните </a:t>
            </a:r>
            <a:r>
              <a:rPr lang="ru-RU" sz="2000" dirty="0" err="1"/>
              <a:t>планове</a:t>
            </a:r>
            <a:r>
              <a:rPr lang="ru-RU" sz="2000" dirty="0"/>
              <a:t> на </a:t>
            </a:r>
            <a:r>
              <a:rPr lang="ru-RU" sz="2000" dirty="0" err="1"/>
              <a:t>всеки</a:t>
            </a:r>
            <a:r>
              <a:rPr lang="ru-RU" sz="2000" dirty="0"/>
              <a:t> </a:t>
            </a:r>
            <a:r>
              <a:rPr lang="ru-RU" sz="2000" dirty="0" err="1"/>
              <a:t>служител</a:t>
            </a:r>
            <a:r>
              <a:rPr lang="ru-RU" sz="2000" dirty="0"/>
              <a:t>. </a:t>
            </a:r>
            <a:r>
              <a:rPr lang="ru-RU" sz="2000" dirty="0" smtClean="0"/>
              <a:t>При </a:t>
            </a:r>
            <a:r>
              <a:rPr lang="ru-RU" sz="2000" dirty="0" err="1"/>
              <a:t>изпълнение</a:t>
            </a:r>
            <a:r>
              <a:rPr lang="ru-RU" sz="2000" dirty="0"/>
              <a:t> на </a:t>
            </a:r>
            <a:r>
              <a:rPr lang="ru-RU" sz="2000" dirty="0" err="1"/>
              <a:t>задълженията</a:t>
            </a:r>
            <a:r>
              <a:rPr lang="ru-RU" sz="2000" dirty="0"/>
              <a:t> и </a:t>
            </a:r>
            <a:r>
              <a:rPr lang="ru-RU" sz="2000" dirty="0" err="1"/>
              <a:t>упражняване</a:t>
            </a:r>
            <a:r>
              <a:rPr lang="ru-RU" sz="2000" dirty="0"/>
              <a:t> на </a:t>
            </a:r>
            <a:r>
              <a:rPr lang="ru-RU" sz="2000" dirty="0" err="1"/>
              <a:t>правомощията</a:t>
            </a:r>
            <a:r>
              <a:rPr lang="ru-RU" sz="2000" dirty="0"/>
              <a:t>  си </a:t>
            </a:r>
            <a:r>
              <a:rPr lang="ru-RU" sz="2000" dirty="0" err="1"/>
              <a:t>органите</a:t>
            </a:r>
            <a:r>
              <a:rPr lang="ru-RU" sz="2000" dirty="0"/>
              <a:t> по приходите, </a:t>
            </a:r>
            <a:r>
              <a:rPr lang="ru-RU" sz="2000" dirty="0" err="1"/>
              <a:t>следва</a:t>
            </a:r>
            <a:r>
              <a:rPr lang="ru-RU" sz="2000" dirty="0"/>
              <a:t> да се </a:t>
            </a:r>
            <a:r>
              <a:rPr lang="ru-RU" sz="2000" dirty="0" err="1"/>
              <a:t>ръководят</a:t>
            </a:r>
            <a:r>
              <a:rPr lang="ru-RU" sz="2000" dirty="0"/>
              <a:t> от </a:t>
            </a:r>
            <a:r>
              <a:rPr lang="ru-RU" sz="2000" dirty="0" err="1"/>
              <a:t>основните</a:t>
            </a:r>
            <a:r>
              <a:rPr lang="ru-RU" sz="2000" dirty="0"/>
              <a:t> </a:t>
            </a:r>
            <a:r>
              <a:rPr lang="ru-RU" sz="2000" dirty="0" err="1" smtClean="0"/>
              <a:t>принципи</a:t>
            </a:r>
            <a:r>
              <a:rPr lang="ru-RU" sz="2000" dirty="0" smtClean="0"/>
              <a:t> на: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чл.1-6 </a:t>
            </a:r>
            <a:r>
              <a:rPr lang="ru-RU" sz="2000" dirty="0"/>
              <a:t>ДОПК, </a:t>
            </a:r>
            <a:endParaRPr lang="ru-RU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 smtClean="0"/>
              <a:t>принципите</a:t>
            </a:r>
            <a:r>
              <a:rPr lang="ru-RU" sz="2000" dirty="0" smtClean="0"/>
              <a:t> </a:t>
            </a:r>
            <a:r>
              <a:rPr lang="ru-RU" sz="2000" dirty="0"/>
              <a:t>за работа на </a:t>
            </a:r>
            <a:r>
              <a:rPr lang="ru-RU" sz="2000" dirty="0" err="1"/>
              <a:t>администрацията</a:t>
            </a:r>
            <a:r>
              <a:rPr lang="ru-RU" sz="2000" dirty="0"/>
              <a:t> </a:t>
            </a:r>
            <a:r>
              <a:rPr lang="ru-RU" sz="2000" dirty="0" err="1"/>
              <a:t>посочени</a:t>
            </a:r>
            <a:r>
              <a:rPr lang="ru-RU" sz="2000" dirty="0"/>
              <a:t> в Закона за </a:t>
            </a:r>
            <a:r>
              <a:rPr lang="ru-RU" sz="2000" dirty="0" err="1"/>
              <a:t>администрацията</a:t>
            </a:r>
            <a:r>
              <a:rPr lang="ru-RU" sz="2000" dirty="0"/>
              <a:t> и </a:t>
            </a:r>
            <a:r>
              <a:rPr lang="ru-RU" sz="2000" dirty="0" err="1"/>
              <a:t>Наредбата</a:t>
            </a:r>
            <a:r>
              <a:rPr lang="ru-RU" sz="2000" dirty="0"/>
              <a:t> за </a:t>
            </a:r>
            <a:r>
              <a:rPr lang="ru-RU" sz="2000" dirty="0" err="1"/>
              <a:t>административното</a:t>
            </a:r>
            <a:r>
              <a:rPr lang="ru-RU" sz="2000" dirty="0"/>
              <a:t> </a:t>
            </a:r>
            <a:r>
              <a:rPr lang="ru-RU" sz="2000" dirty="0" err="1"/>
              <a:t>обслужване</a:t>
            </a:r>
            <a:r>
              <a:rPr lang="ru-RU" sz="2000" dirty="0"/>
              <a:t>. </a:t>
            </a:r>
            <a:endParaRPr lang="ru-RU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 smtClean="0"/>
              <a:t>вътрешни</a:t>
            </a:r>
            <a:r>
              <a:rPr lang="ru-RU" sz="2000" dirty="0" smtClean="0"/>
              <a:t> </a:t>
            </a:r>
            <a:r>
              <a:rPr lang="ru-RU" sz="2000" dirty="0"/>
              <a:t>за </a:t>
            </a:r>
            <a:r>
              <a:rPr lang="ru-RU" sz="2000" dirty="0" err="1"/>
              <a:t>администрацията</a:t>
            </a:r>
            <a:r>
              <a:rPr lang="ru-RU" sz="2000" dirty="0"/>
              <a:t> </a:t>
            </a:r>
            <a:r>
              <a:rPr lang="ru-RU" sz="2000" dirty="0" err="1"/>
              <a:t>Етичен</a:t>
            </a:r>
            <a:r>
              <a:rPr lang="ru-RU" sz="2000" dirty="0"/>
              <a:t> кодекс и/или </a:t>
            </a:r>
            <a:r>
              <a:rPr lang="ru-RU" sz="2000" dirty="0" err="1"/>
              <a:t>други</a:t>
            </a:r>
            <a:r>
              <a:rPr lang="ru-RU" sz="2000" dirty="0"/>
              <a:t> правила за работа и </a:t>
            </a:r>
            <a:r>
              <a:rPr lang="ru-RU" sz="2000" dirty="0" err="1"/>
              <a:t>обслужване</a:t>
            </a:r>
            <a:r>
              <a:rPr lang="ru-RU" sz="2000" dirty="0"/>
              <a:t>. 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98140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Подтема 2. Права и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задължения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служителите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от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звеното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за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местни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приходи, в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качеството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им на орган по приходите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err="1" smtClean="0"/>
              <a:t>Преподавателят</a:t>
            </a:r>
            <a:r>
              <a:rPr lang="ru-RU" sz="2000" dirty="0" smtClean="0"/>
              <a:t> </a:t>
            </a:r>
            <a:r>
              <a:rPr lang="ru-RU" sz="2000" dirty="0" err="1"/>
              <a:t>представя</a:t>
            </a:r>
            <a:r>
              <a:rPr lang="ru-RU" sz="2000" dirty="0"/>
              <a:t> </a:t>
            </a:r>
            <a:r>
              <a:rPr lang="ru-RU" sz="2000" dirty="0" err="1"/>
              <a:t>задълженията</a:t>
            </a:r>
            <a:r>
              <a:rPr lang="ru-RU" sz="2000" dirty="0"/>
              <a:t> на </a:t>
            </a:r>
            <a:r>
              <a:rPr lang="ru-RU" sz="2000" dirty="0" err="1"/>
              <a:t>общинските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по приходи, </a:t>
            </a:r>
            <a:r>
              <a:rPr lang="ru-RU" sz="2000" dirty="0" err="1"/>
              <a:t>обособени</a:t>
            </a:r>
            <a:r>
              <a:rPr lang="ru-RU" sz="2000" dirty="0"/>
              <a:t> в </a:t>
            </a:r>
            <a:r>
              <a:rPr lang="ru-RU" sz="2000" dirty="0" err="1"/>
              <a:t>няколко</a:t>
            </a:r>
            <a:r>
              <a:rPr lang="ru-RU" sz="2000" dirty="0"/>
              <a:t> </a:t>
            </a:r>
            <a:r>
              <a:rPr lang="ru-RU" sz="2000" dirty="0" err="1"/>
              <a:t>групи</a:t>
            </a:r>
            <a:r>
              <a:rPr lang="ru-RU" sz="20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Задължения</a:t>
            </a:r>
            <a:r>
              <a:rPr lang="ru-RU" sz="2000" dirty="0" smtClean="0"/>
              <a:t> </a:t>
            </a:r>
            <a:r>
              <a:rPr lang="ru-RU" sz="2000" dirty="0"/>
              <a:t>по административно </a:t>
            </a:r>
            <a:r>
              <a:rPr lang="ru-RU" sz="2000" dirty="0" err="1"/>
              <a:t>обслужване</a:t>
            </a:r>
            <a:r>
              <a:rPr lang="ru-RU" sz="20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err="1" smtClean="0"/>
              <a:t>Приемане</a:t>
            </a:r>
            <a:r>
              <a:rPr lang="ru-RU" dirty="0" smtClean="0"/>
              <a:t> </a:t>
            </a:r>
            <a:r>
              <a:rPr lang="ru-RU" dirty="0"/>
              <a:t>на декларации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err="1" smtClean="0"/>
              <a:t>Приемане</a:t>
            </a:r>
            <a:r>
              <a:rPr lang="ru-RU" dirty="0" smtClean="0"/>
              <a:t> </a:t>
            </a:r>
            <a:r>
              <a:rPr lang="ru-RU" dirty="0"/>
              <a:t>на заявления за </a:t>
            </a:r>
            <a:r>
              <a:rPr lang="ru-RU" dirty="0" err="1"/>
              <a:t>извършване</a:t>
            </a:r>
            <a:r>
              <a:rPr lang="ru-RU" dirty="0"/>
              <a:t> на </a:t>
            </a:r>
            <a:r>
              <a:rPr lang="ru-RU" dirty="0" err="1"/>
              <a:t>административни</a:t>
            </a:r>
            <a:r>
              <a:rPr lang="ru-RU" dirty="0"/>
              <a:t> услуги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err="1" smtClean="0"/>
              <a:t>Изготвяне</a:t>
            </a:r>
            <a:r>
              <a:rPr lang="ru-RU" dirty="0" smtClean="0"/>
              <a:t> </a:t>
            </a:r>
            <a:r>
              <a:rPr lang="ru-RU" dirty="0"/>
              <a:t>на удостоверения и др.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заявени</a:t>
            </a:r>
            <a:r>
              <a:rPr lang="ru-RU" dirty="0"/>
              <a:t> от </a:t>
            </a:r>
            <a:r>
              <a:rPr lang="ru-RU" dirty="0" err="1"/>
              <a:t>лицата</a:t>
            </a: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Задължения</a:t>
            </a:r>
            <a:r>
              <a:rPr lang="ru-RU" sz="2000" dirty="0" smtClean="0"/>
              <a:t> </a:t>
            </a:r>
            <a:r>
              <a:rPr lang="ru-RU" sz="2000" dirty="0"/>
              <a:t>по </a:t>
            </a:r>
            <a:r>
              <a:rPr lang="ru-RU" sz="2000" dirty="0" err="1"/>
              <a:t>определяне</a:t>
            </a:r>
            <a:r>
              <a:rPr lang="ru-RU" sz="2000" dirty="0"/>
              <a:t> на размера на </a:t>
            </a:r>
            <a:r>
              <a:rPr lang="ru-RU" sz="2000" dirty="0" err="1"/>
              <a:t>дължимите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такси по ЗМДТ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smtClean="0"/>
              <a:t>По </a:t>
            </a:r>
            <a:r>
              <a:rPr lang="ru-RU" dirty="0" err="1"/>
              <a:t>подадени</a:t>
            </a:r>
            <a:r>
              <a:rPr lang="ru-RU" dirty="0"/>
              <a:t> декларации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smtClean="0"/>
              <a:t>По </a:t>
            </a:r>
            <a:r>
              <a:rPr lang="ru-RU" dirty="0" err="1"/>
              <a:t>данни</a:t>
            </a:r>
            <a:r>
              <a:rPr lang="ru-RU" dirty="0"/>
              <a:t> </a:t>
            </a:r>
            <a:r>
              <a:rPr lang="ru-RU" dirty="0" err="1"/>
              <a:t>постъпили</a:t>
            </a:r>
            <a:r>
              <a:rPr lang="ru-RU" dirty="0"/>
              <a:t> по </a:t>
            </a:r>
            <a:r>
              <a:rPr lang="ru-RU" dirty="0" err="1"/>
              <a:t>служебен</a:t>
            </a:r>
            <a:r>
              <a:rPr lang="ru-RU" dirty="0"/>
              <a:t> </a:t>
            </a:r>
            <a:r>
              <a:rPr lang="ru-RU" dirty="0" err="1"/>
              <a:t>път</a:t>
            </a:r>
            <a:endParaRPr lang="ru-RU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err="1" smtClean="0"/>
              <a:t>Задължения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установяване</a:t>
            </a:r>
            <a:r>
              <a:rPr lang="ru-RU" dirty="0"/>
              <a:t> на </a:t>
            </a:r>
            <a:r>
              <a:rPr lang="ru-RU" dirty="0" err="1"/>
              <a:t>административните</a:t>
            </a:r>
            <a:r>
              <a:rPr lang="ru-RU" dirty="0"/>
              <a:t> нарушения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err="1" smtClean="0"/>
              <a:t>Издаване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актове</a:t>
            </a:r>
            <a:r>
              <a:rPr lang="ru-RU" dirty="0"/>
              <a:t> за </a:t>
            </a:r>
            <a:r>
              <a:rPr lang="ru-RU" dirty="0" err="1"/>
              <a:t>установяване</a:t>
            </a:r>
            <a:r>
              <a:rPr lang="ru-RU" dirty="0"/>
              <a:t> на </a:t>
            </a:r>
            <a:r>
              <a:rPr lang="ru-RU" dirty="0" err="1"/>
              <a:t>административни</a:t>
            </a:r>
            <a:r>
              <a:rPr lang="ru-RU" dirty="0"/>
              <a:t> нарушения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dirty="0" err="1" smtClean="0"/>
              <a:t>Издаване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фишове</a:t>
            </a:r>
            <a:endParaRPr lang="ru-RU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853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Подтема 2. Права и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задължения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служителите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от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звеното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за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местни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приходи, в </a:t>
            </a:r>
            <a:r>
              <a:rPr lang="ru-RU" sz="2800" b="1" dirty="0" err="1">
                <a:solidFill>
                  <a:srgbClr val="549E39"/>
                </a:solidFill>
                <a:latin typeface="Times New Roman"/>
              </a:rPr>
              <a:t>качеството</a:t>
            </a:r>
            <a:r>
              <a:rPr lang="ru-RU" sz="2800" b="1" dirty="0">
                <a:solidFill>
                  <a:srgbClr val="549E39"/>
                </a:solidFill>
                <a:latin typeface="Times New Roman"/>
              </a:rPr>
              <a:t> им на орган по </a:t>
            </a:r>
            <a:r>
              <a:rPr lang="ru-RU" sz="2800" b="1" dirty="0" smtClean="0">
                <a:solidFill>
                  <a:srgbClr val="549E39"/>
                </a:solidFill>
                <a:latin typeface="Times New Roman"/>
              </a:rPr>
              <a:t>приходите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err="1" smtClean="0"/>
              <a:t>Задължения</a:t>
            </a:r>
            <a:r>
              <a:rPr lang="ru-RU" sz="2800" dirty="0" smtClean="0"/>
              <a:t> </a:t>
            </a:r>
            <a:r>
              <a:rPr lang="ru-RU" sz="2800" dirty="0"/>
              <a:t>за </a:t>
            </a:r>
            <a:r>
              <a:rPr lang="ru-RU" sz="2800" dirty="0" err="1"/>
              <a:t>извършване</a:t>
            </a:r>
            <a:r>
              <a:rPr lang="ru-RU" sz="2800" dirty="0"/>
              <a:t> на </a:t>
            </a:r>
            <a:r>
              <a:rPr lang="ru-RU" sz="2800" dirty="0" err="1"/>
              <a:t>данъчно-осигурителен</a:t>
            </a:r>
            <a:r>
              <a:rPr lang="ru-RU" sz="2800" dirty="0"/>
              <a:t> </a:t>
            </a:r>
            <a:r>
              <a:rPr lang="ru-RU" sz="2800" dirty="0" err="1" smtClean="0"/>
              <a:t>контрол</a:t>
            </a:r>
            <a:endParaRPr lang="ru-RU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 err="1" smtClean="0"/>
              <a:t>Органите</a:t>
            </a:r>
            <a:r>
              <a:rPr lang="ru-RU" sz="2800" dirty="0" smtClean="0"/>
              <a:t> </a:t>
            </a:r>
            <a:r>
              <a:rPr lang="ru-RU" sz="2800" dirty="0"/>
              <a:t>по приходите </a:t>
            </a:r>
            <a:r>
              <a:rPr lang="ru-RU" sz="2800" dirty="0" err="1"/>
              <a:t>са</a:t>
            </a:r>
            <a:r>
              <a:rPr lang="ru-RU" sz="2800" dirty="0"/>
              <a:t> </a:t>
            </a:r>
            <a:r>
              <a:rPr lang="ru-RU" sz="2800" dirty="0" err="1"/>
              <a:t>длъжни</a:t>
            </a:r>
            <a:r>
              <a:rPr lang="ru-RU" sz="2800" dirty="0"/>
              <a:t> по </a:t>
            </a:r>
            <a:r>
              <a:rPr lang="ru-RU" sz="2800" dirty="0" err="1"/>
              <a:t>пътя</a:t>
            </a:r>
            <a:r>
              <a:rPr lang="ru-RU" sz="2800" dirty="0"/>
              <a:t> на </a:t>
            </a:r>
            <a:r>
              <a:rPr lang="ru-RU" sz="2800" dirty="0" err="1"/>
              <a:t>служебното</a:t>
            </a:r>
            <a:r>
              <a:rPr lang="ru-RU" sz="2800" dirty="0"/>
              <a:t> начало да </a:t>
            </a:r>
            <a:r>
              <a:rPr lang="ru-RU" sz="2800" dirty="0" err="1"/>
              <a:t>констатират</a:t>
            </a:r>
            <a:r>
              <a:rPr lang="ru-RU" sz="2800" dirty="0"/>
              <a:t> </a:t>
            </a:r>
            <a:r>
              <a:rPr lang="ru-RU" sz="2800" dirty="0" err="1"/>
              <a:t>възможни</a:t>
            </a:r>
            <a:r>
              <a:rPr lang="ru-RU" sz="2800" dirty="0"/>
              <a:t> отклонения от </a:t>
            </a:r>
            <a:r>
              <a:rPr lang="ru-RU" sz="2800" dirty="0" err="1"/>
              <a:t>данъчното</a:t>
            </a:r>
            <a:r>
              <a:rPr lang="ru-RU" sz="2800" dirty="0"/>
              <a:t> </a:t>
            </a:r>
            <a:r>
              <a:rPr lang="ru-RU" sz="2800" dirty="0" err="1"/>
              <a:t>облагане</a:t>
            </a:r>
            <a:r>
              <a:rPr lang="ru-RU" sz="2800" dirty="0"/>
              <a:t> и да </a:t>
            </a:r>
            <a:r>
              <a:rPr lang="ru-RU" sz="2800" dirty="0" err="1"/>
              <a:t>уведомяват</a:t>
            </a:r>
            <a:r>
              <a:rPr lang="ru-RU" sz="2800" dirty="0"/>
              <a:t> </a:t>
            </a:r>
            <a:r>
              <a:rPr lang="ru-RU" sz="2800" dirty="0" err="1"/>
              <a:t>горестоящия</a:t>
            </a:r>
            <a:r>
              <a:rPr lang="ru-RU" sz="2800" dirty="0"/>
              <a:t> орган за </a:t>
            </a:r>
            <a:r>
              <a:rPr lang="ru-RU" sz="2800" dirty="0" err="1"/>
              <a:t>наличието</a:t>
            </a:r>
            <a:r>
              <a:rPr lang="ru-RU" sz="2800" dirty="0"/>
              <a:t> на основания за </a:t>
            </a:r>
            <a:r>
              <a:rPr lang="ru-RU" sz="2800" dirty="0" err="1"/>
              <a:t>извършване</a:t>
            </a:r>
            <a:r>
              <a:rPr lang="ru-RU" sz="2800" dirty="0"/>
              <a:t> на проверка и/или ревизия.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 err="1" smtClean="0"/>
              <a:t>Органите</a:t>
            </a:r>
            <a:r>
              <a:rPr lang="ru-RU" sz="2800" dirty="0" smtClean="0"/>
              <a:t> </a:t>
            </a:r>
            <a:r>
              <a:rPr lang="ru-RU" sz="2800" dirty="0"/>
              <a:t>по приходите </a:t>
            </a:r>
            <a:r>
              <a:rPr lang="ru-RU" sz="2800" dirty="0" err="1"/>
              <a:t>са</a:t>
            </a:r>
            <a:r>
              <a:rPr lang="ru-RU" sz="2800" dirty="0"/>
              <a:t> </a:t>
            </a:r>
            <a:r>
              <a:rPr lang="ru-RU" sz="2800" dirty="0" err="1"/>
              <a:t>длъжни</a:t>
            </a:r>
            <a:r>
              <a:rPr lang="ru-RU" sz="2800" dirty="0"/>
              <a:t> да </a:t>
            </a:r>
            <a:r>
              <a:rPr lang="ru-RU" sz="2800" dirty="0" err="1"/>
              <a:t>извършват</a:t>
            </a:r>
            <a:r>
              <a:rPr lang="ru-RU" sz="2800" dirty="0"/>
              <a:t> ревизии или проверки, </a:t>
            </a:r>
            <a:r>
              <a:rPr lang="ru-RU" sz="2800" dirty="0" err="1"/>
              <a:t>когато</a:t>
            </a:r>
            <a:r>
              <a:rPr lang="ru-RU" sz="2800" dirty="0"/>
              <a:t> </a:t>
            </a:r>
            <a:r>
              <a:rPr lang="ru-RU" sz="2800" dirty="0" err="1"/>
              <a:t>са</a:t>
            </a:r>
            <a:r>
              <a:rPr lang="ru-RU" sz="2800" dirty="0"/>
              <a:t> им  </a:t>
            </a:r>
            <a:r>
              <a:rPr lang="ru-RU" sz="2800" dirty="0" err="1"/>
              <a:t>възложени</a:t>
            </a:r>
            <a:r>
              <a:rPr lang="ru-RU" sz="2800" dirty="0"/>
              <a:t> </a:t>
            </a:r>
            <a:r>
              <a:rPr lang="ru-RU" sz="2800" dirty="0" err="1"/>
              <a:t>такива</a:t>
            </a:r>
            <a:r>
              <a:rPr lang="ru-RU" sz="2800" dirty="0"/>
              <a:t> по предвидения за </a:t>
            </a:r>
            <a:r>
              <a:rPr lang="ru-RU" sz="2800" dirty="0" err="1"/>
              <a:t>това</a:t>
            </a:r>
            <a:r>
              <a:rPr lang="ru-RU" sz="2800" dirty="0"/>
              <a:t> законов и </a:t>
            </a:r>
            <a:r>
              <a:rPr lang="ru-RU" sz="2800" dirty="0" err="1"/>
              <a:t>вътрешен</a:t>
            </a:r>
            <a:r>
              <a:rPr lang="ru-RU" sz="2800" dirty="0"/>
              <a:t> ред.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sz="20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489293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887" y="2752299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 smtClean="0">
                <a:latin typeface="+mn-lt"/>
              </a:rPr>
              <a:t>Благодаря за вниманието !</a:t>
            </a:r>
            <a:endParaRPr lang="bg-BG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606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Цели и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съдържание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на </a:t>
            </a: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занятието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/>
              <a:t>Цели:</a:t>
            </a:r>
            <a:r>
              <a:rPr lang="ru-RU" dirty="0"/>
              <a:t> </a:t>
            </a:r>
            <a:r>
              <a:rPr lang="ru-RU" dirty="0" err="1"/>
              <a:t>Обучаемите</a:t>
            </a:r>
            <a:r>
              <a:rPr lang="ru-RU" dirty="0"/>
              <a:t> да се </a:t>
            </a:r>
            <a:r>
              <a:rPr lang="ru-RU" dirty="0" err="1"/>
              <a:t>запознаят</a:t>
            </a:r>
            <a:r>
              <a:rPr lang="ru-RU" dirty="0"/>
              <a:t> с </a:t>
            </a:r>
            <a:r>
              <a:rPr lang="ru-RU" dirty="0" err="1"/>
              <a:t>характеристиките</a:t>
            </a:r>
            <a:r>
              <a:rPr lang="ru-RU" dirty="0"/>
              <a:t> и </a:t>
            </a:r>
            <a:r>
              <a:rPr lang="ru-RU" dirty="0" err="1"/>
              <a:t>функциите</a:t>
            </a:r>
            <a:r>
              <a:rPr lang="ru-RU" dirty="0"/>
              <a:t> на </a:t>
            </a:r>
            <a:r>
              <a:rPr lang="ru-RU" dirty="0" err="1"/>
              <a:t>местната</a:t>
            </a:r>
            <a:r>
              <a:rPr lang="ru-RU" dirty="0"/>
              <a:t> </a:t>
            </a:r>
            <a:r>
              <a:rPr lang="ru-RU" dirty="0" err="1"/>
              <a:t>власт</a:t>
            </a:r>
            <a:r>
              <a:rPr lang="ru-RU" dirty="0"/>
              <a:t>. Да се </a:t>
            </a:r>
            <a:r>
              <a:rPr lang="ru-RU" dirty="0" err="1"/>
              <a:t>запознаят</a:t>
            </a:r>
            <a:r>
              <a:rPr lang="ru-RU" dirty="0"/>
              <a:t> с </a:t>
            </a:r>
            <a:r>
              <a:rPr lang="ru-RU" dirty="0" err="1"/>
              <a:t>правомощията</a:t>
            </a:r>
            <a:r>
              <a:rPr lang="ru-RU" dirty="0"/>
              <a:t> на </a:t>
            </a:r>
            <a:r>
              <a:rPr lang="ru-RU" dirty="0" err="1"/>
              <a:t>органите</a:t>
            </a:r>
            <a:r>
              <a:rPr lang="ru-RU" dirty="0"/>
              <a:t> на </a:t>
            </a:r>
            <a:r>
              <a:rPr lang="ru-RU" dirty="0" err="1"/>
              <a:t>местното</a:t>
            </a:r>
            <a:r>
              <a:rPr lang="ru-RU" dirty="0"/>
              <a:t> самоуправление в </a:t>
            </a:r>
            <a:r>
              <a:rPr lang="ru-RU" dirty="0" err="1"/>
              <a:t>системата</a:t>
            </a:r>
            <a:r>
              <a:rPr lang="ru-RU" dirty="0"/>
              <a:t> на </a:t>
            </a:r>
            <a:r>
              <a:rPr lang="ru-RU" dirty="0" err="1"/>
              <a:t>местните</a:t>
            </a:r>
            <a:r>
              <a:rPr lang="ru-RU" dirty="0"/>
              <a:t> </a:t>
            </a:r>
            <a:r>
              <a:rPr lang="ru-RU" dirty="0" err="1"/>
              <a:t>данъци</a:t>
            </a:r>
            <a:r>
              <a:rPr lang="ru-RU" dirty="0"/>
              <a:t> и такси. Да се </a:t>
            </a:r>
            <a:r>
              <a:rPr lang="ru-RU" dirty="0" err="1"/>
              <a:t>запознаят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правата</a:t>
            </a:r>
            <a:r>
              <a:rPr lang="ru-RU" dirty="0"/>
              <a:t> и </a:t>
            </a:r>
            <a:r>
              <a:rPr lang="ru-RU" dirty="0" err="1"/>
              <a:t>задълженията</a:t>
            </a:r>
            <a:r>
              <a:rPr lang="ru-RU" dirty="0"/>
              <a:t> на </a:t>
            </a:r>
            <a:r>
              <a:rPr lang="ru-RU" dirty="0" err="1"/>
              <a:t>служителите</a:t>
            </a:r>
            <a:r>
              <a:rPr lang="ru-RU" dirty="0"/>
              <a:t> от </a:t>
            </a:r>
            <a:r>
              <a:rPr lang="ru-RU" dirty="0" err="1"/>
              <a:t>звената</a:t>
            </a:r>
            <a:r>
              <a:rPr lang="ru-RU" dirty="0"/>
              <a:t> за </a:t>
            </a:r>
            <a:r>
              <a:rPr lang="ru-RU" dirty="0" err="1"/>
              <a:t>местни</a:t>
            </a:r>
            <a:r>
              <a:rPr lang="ru-RU" dirty="0"/>
              <a:t> приходи, </a:t>
            </a:r>
            <a:r>
              <a:rPr lang="ru-RU" dirty="0" err="1"/>
              <a:t>когато</a:t>
            </a:r>
            <a:r>
              <a:rPr lang="ru-RU" dirty="0"/>
              <a:t> на </a:t>
            </a:r>
            <a:r>
              <a:rPr lang="ru-RU" dirty="0" err="1"/>
              <a:t>същите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вменени</a:t>
            </a:r>
            <a:r>
              <a:rPr lang="ru-RU" dirty="0"/>
              <a:t> </a:t>
            </a:r>
            <a:r>
              <a:rPr lang="ru-RU" dirty="0" err="1"/>
              <a:t>правомощия</a:t>
            </a:r>
            <a:r>
              <a:rPr lang="ru-RU" dirty="0"/>
              <a:t> на </a:t>
            </a:r>
            <a:r>
              <a:rPr lang="ru-RU" dirty="0" err="1"/>
              <a:t>органи</a:t>
            </a:r>
            <a:r>
              <a:rPr lang="ru-RU" dirty="0"/>
              <a:t> по приходите</a:t>
            </a:r>
            <a:r>
              <a:rPr lang="ru-RU" dirty="0" smtClean="0"/>
              <a:t>.</a:t>
            </a:r>
            <a:endParaRPr lang="ru-RU" dirty="0"/>
          </a:p>
          <a:p>
            <a:pPr marL="45720" indent="0">
              <a:buNone/>
            </a:pPr>
            <a:r>
              <a:rPr lang="ru-RU" b="1" dirty="0" err="1" smtClean="0"/>
              <a:t>Съдържание</a:t>
            </a:r>
            <a:r>
              <a:rPr lang="ru-RU" b="1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Подтема </a:t>
            </a:r>
            <a:r>
              <a:rPr lang="ru-RU" dirty="0"/>
              <a:t>1. </a:t>
            </a:r>
            <a:r>
              <a:rPr lang="ru-RU" dirty="0" err="1"/>
              <a:t>Основни</a:t>
            </a:r>
            <a:r>
              <a:rPr lang="ru-RU" dirty="0"/>
              <a:t> </a:t>
            </a:r>
            <a:r>
              <a:rPr lang="ru-RU" dirty="0" err="1"/>
              <a:t>правомощия</a:t>
            </a:r>
            <a:r>
              <a:rPr lang="ru-RU" dirty="0"/>
              <a:t> на </a:t>
            </a:r>
            <a:r>
              <a:rPr lang="ru-RU" dirty="0" err="1"/>
              <a:t>местната</a:t>
            </a:r>
            <a:r>
              <a:rPr lang="ru-RU" dirty="0"/>
              <a:t> </a:t>
            </a:r>
            <a:r>
              <a:rPr lang="ru-RU" dirty="0" err="1"/>
              <a:t>власт</a:t>
            </a:r>
            <a:r>
              <a:rPr lang="ru-RU" dirty="0" smtClean="0"/>
              <a:t>.</a:t>
            </a:r>
            <a:endParaRPr lang="ru-RU" dirty="0"/>
          </a:p>
          <a:p>
            <a:pPr marL="822960" lvl="3" indent="0">
              <a:buNone/>
            </a:pPr>
            <a:r>
              <a:rPr lang="ru-RU" sz="1800" dirty="0" smtClean="0"/>
              <a:t>	1.1.Характеристика </a:t>
            </a:r>
            <a:r>
              <a:rPr lang="ru-RU" sz="1800" dirty="0"/>
              <a:t>на </a:t>
            </a:r>
            <a:r>
              <a:rPr lang="ru-RU" sz="1800" dirty="0" err="1"/>
              <a:t>местните</a:t>
            </a:r>
            <a:r>
              <a:rPr lang="ru-RU" sz="1800" dirty="0"/>
              <a:t> власти.</a:t>
            </a:r>
          </a:p>
          <a:p>
            <a:pPr marL="822960" lvl="3" indent="0">
              <a:buNone/>
            </a:pPr>
            <a:r>
              <a:rPr lang="ru-RU" sz="1800" dirty="0" smtClean="0"/>
              <a:t>  1.2.Правомощия </a:t>
            </a:r>
            <a:r>
              <a:rPr lang="ru-RU" sz="1800" dirty="0"/>
              <a:t>на </a:t>
            </a:r>
            <a:r>
              <a:rPr lang="ru-RU" sz="1800" dirty="0" err="1"/>
              <a:t>местните</a:t>
            </a:r>
            <a:r>
              <a:rPr lang="ru-RU" sz="1800" dirty="0"/>
              <a:t> власти.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Подтема 2. Права и </a:t>
            </a:r>
            <a:r>
              <a:rPr lang="ru-RU" dirty="0" err="1"/>
              <a:t>задължения</a:t>
            </a:r>
            <a:r>
              <a:rPr lang="ru-RU" dirty="0"/>
              <a:t> на </a:t>
            </a:r>
            <a:r>
              <a:rPr lang="ru-RU" dirty="0" err="1"/>
              <a:t>служителите</a:t>
            </a:r>
            <a:r>
              <a:rPr lang="ru-RU" dirty="0"/>
              <a:t> от </a:t>
            </a:r>
            <a:r>
              <a:rPr lang="ru-RU" dirty="0" err="1"/>
              <a:t>звеното</a:t>
            </a:r>
            <a:r>
              <a:rPr lang="ru-RU" dirty="0"/>
              <a:t> за </a:t>
            </a:r>
            <a:r>
              <a:rPr lang="ru-RU" dirty="0" err="1"/>
              <a:t>местни</a:t>
            </a:r>
            <a:r>
              <a:rPr lang="ru-RU" dirty="0"/>
              <a:t> приходи, в </a:t>
            </a:r>
            <a:r>
              <a:rPr lang="ru-RU" dirty="0" err="1"/>
              <a:t>качеството</a:t>
            </a:r>
            <a:r>
              <a:rPr lang="ru-RU" dirty="0"/>
              <a:t> им на орган по приходите. (чл.4, ал.3 ЗМДТ, чл.12, ал.1 </a:t>
            </a:r>
            <a:r>
              <a:rPr lang="ru-RU" dirty="0" smtClean="0"/>
              <a:t>ДОПК)</a:t>
            </a:r>
          </a:p>
          <a:p>
            <a:pPr marL="45720" indent="0">
              <a:buNone/>
            </a:pPr>
            <a:r>
              <a:rPr lang="ru-RU" sz="1800" dirty="0" smtClean="0"/>
              <a:t>	2.1.Придобиване </a:t>
            </a:r>
            <a:r>
              <a:rPr lang="ru-RU" sz="1800" dirty="0" err="1"/>
              <a:t>качеството</a:t>
            </a:r>
            <a:r>
              <a:rPr lang="ru-RU" sz="1800" dirty="0"/>
              <a:t> на орган по приходите.</a:t>
            </a:r>
          </a:p>
          <a:p>
            <a:pPr marL="45720" indent="0">
              <a:buNone/>
            </a:pPr>
            <a:r>
              <a:rPr lang="ru-RU" sz="1800" dirty="0" smtClean="0"/>
              <a:t>	2.2.Права </a:t>
            </a:r>
            <a:r>
              <a:rPr lang="ru-RU" sz="1800" dirty="0"/>
              <a:t>и </a:t>
            </a:r>
            <a:r>
              <a:rPr lang="ru-RU" sz="1800" dirty="0" err="1"/>
              <a:t>задължения</a:t>
            </a:r>
            <a:r>
              <a:rPr lang="ru-RU" sz="1800" dirty="0"/>
              <a:t> на </a:t>
            </a:r>
            <a:r>
              <a:rPr lang="ru-RU" sz="1800" dirty="0" err="1"/>
              <a:t>служителите</a:t>
            </a:r>
            <a:r>
              <a:rPr lang="ru-RU" sz="1800" dirty="0"/>
              <a:t> от </a:t>
            </a:r>
            <a:r>
              <a:rPr lang="ru-RU" sz="1800" dirty="0" err="1"/>
              <a:t>звеното</a:t>
            </a:r>
            <a:r>
              <a:rPr lang="ru-RU" sz="1800" dirty="0"/>
              <a:t> за </a:t>
            </a:r>
            <a:r>
              <a:rPr lang="ru-RU" sz="1800" dirty="0" err="1"/>
              <a:t>местни</a:t>
            </a:r>
            <a:r>
              <a:rPr lang="ru-RU" sz="1800" dirty="0"/>
              <a:t> приходи.</a:t>
            </a:r>
          </a:p>
          <a:p>
            <a:endParaRPr lang="bg-BG" sz="1800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87208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+mn-lt"/>
              </a:rPr>
              <a:t>Подтема 1. </a:t>
            </a:r>
            <a:r>
              <a:rPr lang="ru-RU" sz="3200" b="1" dirty="0" err="1">
                <a:latin typeface="+mn-lt"/>
              </a:rPr>
              <a:t>Основни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правомощия</a:t>
            </a:r>
            <a:r>
              <a:rPr lang="ru-RU" sz="3200" b="1" dirty="0">
                <a:latin typeface="+mn-lt"/>
              </a:rPr>
              <a:t> на </a:t>
            </a:r>
            <a:r>
              <a:rPr lang="ru-RU" sz="3200" b="1" dirty="0" err="1">
                <a:latin typeface="+mn-lt"/>
              </a:rPr>
              <a:t>местната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власт</a:t>
            </a:r>
            <a:r>
              <a:rPr lang="ru-RU" sz="3200" b="1" dirty="0" smtClean="0">
                <a:latin typeface="+mn-lt"/>
              </a:rPr>
              <a:t>.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i="1" dirty="0" smtClean="0"/>
              <a:t>1.1.Характеристика </a:t>
            </a:r>
            <a:r>
              <a:rPr lang="ru-RU" i="1" dirty="0"/>
              <a:t>на </a:t>
            </a:r>
            <a:r>
              <a:rPr lang="ru-RU" i="1" dirty="0" err="1"/>
              <a:t>местните</a:t>
            </a:r>
            <a:r>
              <a:rPr lang="ru-RU" i="1" dirty="0"/>
              <a:t> власти.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 smtClean="0"/>
              <a:t>„</a:t>
            </a:r>
            <a:r>
              <a:rPr lang="ru-RU" sz="1800" dirty="0" err="1"/>
              <a:t>Местна</a:t>
            </a:r>
            <a:r>
              <a:rPr lang="ru-RU" sz="1800" dirty="0"/>
              <a:t> </a:t>
            </a:r>
            <a:r>
              <a:rPr lang="ru-RU" sz="1800" dirty="0" err="1"/>
              <a:t>власт</a:t>
            </a:r>
            <a:r>
              <a:rPr lang="ru-RU" sz="1800" dirty="0"/>
              <a:t>“ </a:t>
            </a:r>
            <a:r>
              <a:rPr lang="ru-RU" sz="1800" dirty="0" err="1"/>
              <a:t>това</a:t>
            </a:r>
            <a:r>
              <a:rPr lang="ru-RU" sz="1800" dirty="0"/>
              <a:t> </a:t>
            </a:r>
            <a:r>
              <a:rPr lang="ru-RU" sz="1800" dirty="0" err="1"/>
              <a:t>са</a:t>
            </a:r>
            <a:r>
              <a:rPr lang="ru-RU" sz="1800" dirty="0"/>
              <a:t> избраните от </a:t>
            </a:r>
            <a:r>
              <a:rPr lang="ru-RU" sz="1800" dirty="0" err="1"/>
              <a:t>гражданите</a:t>
            </a:r>
            <a:r>
              <a:rPr lang="ru-RU" sz="1800" dirty="0"/>
              <a:t> </a:t>
            </a:r>
            <a:r>
              <a:rPr lang="ru-RU" sz="1800" dirty="0" err="1"/>
              <a:t>колективен</a:t>
            </a:r>
            <a:r>
              <a:rPr lang="ru-RU" sz="1800" dirty="0"/>
              <a:t> орган на </a:t>
            </a:r>
            <a:r>
              <a:rPr lang="ru-RU" sz="1800" dirty="0" err="1"/>
              <a:t>местно</a:t>
            </a:r>
            <a:r>
              <a:rPr lang="ru-RU" sz="1800" dirty="0"/>
              <a:t> самоуправление – </a:t>
            </a:r>
            <a:r>
              <a:rPr lang="ru-RU" sz="1800" dirty="0" err="1"/>
              <a:t>Общински</a:t>
            </a:r>
            <a:r>
              <a:rPr lang="ru-RU" sz="1800" dirty="0"/>
              <a:t> </a:t>
            </a:r>
            <a:r>
              <a:rPr lang="ru-RU" sz="1800" dirty="0" err="1"/>
              <a:t>съвет</a:t>
            </a:r>
            <a:r>
              <a:rPr lang="ru-RU" sz="1800" dirty="0"/>
              <a:t> и </a:t>
            </a:r>
            <a:r>
              <a:rPr lang="ru-RU" sz="1800" dirty="0" err="1"/>
              <a:t>органът</a:t>
            </a:r>
            <a:r>
              <a:rPr lang="ru-RU" sz="1800" dirty="0"/>
              <a:t> на </a:t>
            </a:r>
            <a:r>
              <a:rPr lang="ru-RU" sz="1800" dirty="0" err="1"/>
              <a:t>изпълнителната</a:t>
            </a:r>
            <a:r>
              <a:rPr lang="ru-RU" sz="1800" dirty="0"/>
              <a:t> </a:t>
            </a:r>
            <a:r>
              <a:rPr lang="ru-RU" sz="1800" dirty="0" err="1"/>
              <a:t>власт</a:t>
            </a:r>
            <a:r>
              <a:rPr lang="ru-RU" sz="1800" dirty="0"/>
              <a:t> в </a:t>
            </a:r>
            <a:r>
              <a:rPr lang="ru-RU" sz="1800" dirty="0" err="1"/>
              <a:t>общината</a:t>
            </a:r>
            <a:r>
              <a:rPr lang="ru-RU" sz="1800" dirty="0"/>
              <a:t> - </a:t>
            </a:r>
            <a:r>
              <a:rPr lang="ru-RU" sz="1800" dirty="0" err="1"/>
              <a:t>Кмет</a:t>
            </a:r>
            <a:r>
              <a:rPr lang="ru-RU" sz="1800" dirty="0"/>
              <a:t>. 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/>
              <a:t>Орган на </a:t>
            </a:r>
            <a:r>
              <a:rPr lang="ru-RU" sz="1800" dirty="0" err="1"/>
              <a:t>местното</a:t>
            </a:r>
            <a:r>
              <a:rPr lang="ru-RU" sz="1800" dirty="0"/>
              <a:t> самоуправление в </a:t>
            </a:r>
            <a:r>
              <a:rPr lang="ru-RU" sz="1800" dirty="0" err="1"/>
              <a:t>общината</a:t>
            </a:r>
            <a:r>
              <a:rPr lang="ru-RU" sz="1800" dirty="0"/>
              <a:t> е </a:t>
            </a:r>
            <a:r>
              <a:rPr lang="ru-RU" sz="1800" dirty="0" err="1"/>
              <a:t>общинският</a:t>
            </a:r>
            <a:r>
              <a:rPr lang="ru-RU" sz="1800" dirty="0"/>
              <a:t> </a:t>
            </a:r>
            <a:r>
              <a:rPr lang="ru-RU" sz="1800" dirty="0" err="1"/>
              <a:t>съвет</a:t>
            </a:r>
            <a:r>
              <a:rPr lang="ru-RU" sz="1800" dirty="0"/>
              <a:t>, </a:t>
            </a:r>
            <a:r>
              <a:rPr lang="ru-RU" sz="1800" dirty="0" err="1"/>
              <a:t>който</a:t>
            </a:r>
            <a:r>
              <a:rPr lang="ru-RU" sz="1800" dirty="0"/>
              <a:t> се </a:t>
            </a:r>
            <a:r>
              <a:rPr lang="ru-RU" sz="1800" dirty="0" err="1"/>
              <a:t>избира</a:t>
            </a:r>
            <a:r>
              <a:rPr lang="ru-RU" sz="1800" dirty="0"/>
              <a:t> от </a:t>
            </a:r>
            <a:r>
              <a:rPr lang="ru-RU" sz="1800" dirty="0" err="1"/>
              <a:t>населението</a:t>
            </a:r>
            <a:r>
              <a:rPr lang="ru-RU" sz="1800" dirty="0"/>
              <a:t> на </a:t>
            </a:r>
            <a:r>
              <a:rPr lang="ru-RU" sz="1800" dirty="0" err="1"/>
              <a:t>съответната</a:t>
            </a:r>
            <a:r>
              <a:rPr lang="ru-RU" sz="1800" dirty="0"/>
              <a:t> община за срок от </a:t>
            </a:r>
            <a:r>
              <a:rPr lang="ru-RU" sz="1800" dirty="0" err="1"/>
              <a:t>четири</a:t>
            </a:r>
            <a:r>
              <a:rPr lang="ru-RU" sz="1800" dirty="0"/>
              <a:t> </a:t>
            </a:r>
            <a:r>
              <a:rPr lang="ru-RU" sz="1800" dirty="0" err="1"/>
              <a:t>години</a:t>
            </a:r>
            <a:r>
              <a:rPr lang="ru-RU" sz="1800" dirty="0"/>
              <a:t> по </a:t>
            </a:r>
            <a:r>
              <a:rPr lang="ru-RU" sz="1800" dirty="0" err="1"/>
              <a:t>ред</a:t>
            </a:r>
            <a:r>
              <a:rPr lang="ru-RU" sz="1800" dirty="0"/>
              <a:t>, определен </a:t>
            </a:r>
            <a:r>
              <a:rPr lang="ru-RU" sz="1800" dirty="0" err="1"/>
              <a:t>със</a:t>
            </a:r>
            <a:r>
              <a:rPr lang="ru-RU" sz="1800" dirty="0"/>
              <a:t> закон.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/>
              <a:t>Орган на </a:t>
            </a:r>
            <a:r>
              <a:rPr lang="ru-RU" sz="1800" dirty="0" err="1"/>
              <a:t>изпълнителната</a:t>
            </a:r>
            <a:r>
              <a:rPr lang="ru-RU" sz="1800" dirty="0"/>
              <a:t> </a:t>
            </a:r>
            <a:r>
              <a:rPr lang="ru-RU" sz="1800" dirty="0" err="1"/>
              <a:t>власт</a:t>
            </a:r>
            <a:r>
              <a:rPr lang="ru-RU" sz="1800" dirty="0"/>
              <a:t> в </a:t>
            </a:r>
            <a:r>
              <a:rPr lang="ru-RU" sz="1800" dirty="0" err="1"/>
              <a:t>общината</a:t>
            </a:r>
            <a:r>
              <a:rPr lang="ru-RU" sz="1800" dirty="0"/>
              <a:t> е </a:t>
            </a:r>
            <a:r>
              <a:rPr lang="ru-RU" sz="1800" dirty="0" err="1"/>
              <a:t>кметът</a:t>
            </a:r>
            <a:r>
              <a:rPr lang="ru-RU" sz="1800" dirty="0"/>
              <a:t>. Той се </a:t>
            </a:r>
            <a:r>
              <a:rPr lang="ru-RU" sz="1800" dirty="0" err="1"/>
              <a:t>избира</a:t>
            </a:r>
            <a:r>
              <a:rPr lang="ru-RU" sz="1800" dirty="0"/>
              <a:t> от </a:t>
            </a:r>
            <a:r>
              <a:rPr lang="ru-RU" sz="1800" dirty="0" err="1"/>
              <a:t>населението</a:t>
            </a:r>
            <a:r>
              <a:rPr lang="ru-RU" sz="1800" dirty="0"/>
              <a:t> или от </a:t>
            </a:r>
            <a:r>
              <a:rPr lang="ru-RU" sz="1800" dirty="0" err="1"/>
              <a:t>общинския</a:t>
            </a:r>
            <a:r>
              <a:rPr lang="ru-RU" sz="1800" dirty="0"/>
              <a:t> </a:t>
            </a:r>
            <a:r>
              <a:rPr lang="ru-RU" sz="1800" dirty="0" err="1"/>
              <a:t>съвет</a:t>
            </a:r>
            <a:r>
              <a:rPr lang="ru-RU" sz="1800" dirty="0"/>
              <a:t> за срок от </a:t>
            </a:r>
            <a:r>
              <a:rPr lang="ru-RU" sz="1800" dirty="0" err="1"/>
              <a:t>четири</a:t>
            </a:r>
            <a:r>
              <a:rPr lang="ru-RU" sz="1800" dirty="0"/>
              <a:t> </a:t>
            </a:r>
            <a:r>
              <a:rPr lang="ru-RU" sz="1800" dirty="0" err="1"/>
              <a:t>години</a:t>
            </a:r>
            <a:r>
              <a:rPr lang="ru-RU" sz="1800" dirty="0"/>
              <a:t> по </a:t>
            </a:r>
            <a:r>
              <a:rPr lang="ru-RU" sz="1800" dirty="0" err="1"/>
              <a:t>ред</a:t>
            </a:r>
            <a:r>
              <a:rPr lang="ru-RU" sz="1800" dirty="0"/>
              <a:t>, определен </a:t>
            </a:r>
            <a:r>
              <a:rPr lang="ru-RU" sz="1800" dirty="0" err="1"/>
              <a:t>със</a:t>
            </a:r>
            <a:r>
              <a:rPr lang="ru-RU" sz="1800" dirty="0"/>
              <a:t> закон.</a:t>
            </a:r>
          </a:p>
          <a:p>
            <a:pPr marL="45720" indent="0">
              <a:buNone/>
            </a:pPr>
            <a:r>
              <a:rPr lang="ru-RU" sz="1800" dirty="0"/>
              <a:t> </a:t>
            </a:r>
            <a:r>
              <a:rPr lang="ru-RU" i="1" dirty="0"/>
              <a:t>1.2.Правомощия на </a:t>
            </a:r>
            <a:r>
              <a:rPr lang="ru-RU" i="1" dirty="0" err="1"/>
              <a:t>местните</a:t>
            </a:r>
            <a:r>
              <a:rPr lang="ru-RU" i="1" dirty="0"/>
              <a:t> власти</a:t>
            </a:r>
            <a:r>
              <a:rPr lang="ru-RU" i="1" dirty="0" smtClean="0"/>
              <a:t>.</a:t>
            </a:r>
          </a:p>
          <a:p>
            <a:pPr marL="45720" indent="0">
              <a:buNone/>
            </a:pPr>
            <a:r>
              <a:rPr lang="ru-RU" sz="1800" b="1" dirty="0"/>
              <a:t>А) Общи </a:t>
            </a:r>
            <a:r>
              <a:rPr lang="ru-RU" sz="1800" b="1" dirty="0" err="1" smtClean="0"/>
              <a:t>правомощия</a:t>
            </a:r>
            <a:r>
              <a:rPr lang="ru-RU" sz="1800" b="1" dirty="0" smtClean="0"/>
              <a:t> </a:t>
            </a:r>
            <a:r>
              <a:rPr lang="ru-RU" sz="1800" dirty="0" smtClean="0"/>
              <a:t>- </a:t>
            </a:r>
            <a:r>
              <a:rPr lang="ru-RU" sz="1800" dirty="0" err="1" smtClean="0"/>
              <a:t>уредени</a:t>
            </a:r>
            <a:r>
              <a:rPr lang="ru-RU" sz="1800" dirty="0" smtClean="0"/>
              <a:t> </a:t>
            </a:r>
            <a:r>
              <a:rPr lang="ru-RU" sz="1800" dirty="0"/>
              <a:t>в Закона за </a:t>
            </a:r>
            <a:r>
              <a:rPr lang="ru-RU" sz="1800" dirty="0" err="1"/>
              <a:t>местното</a:t>
            </a:r>
            <a:r>
              <a:rPr lang="ru-RU" sz="1800" dirty="0"/>
              <a:t> самоуправление и </a:t>
            </a:r>
            <a:r>
              <a:rPr lang="ru-RU" sz="1800" dirty="0" err="1"/>
              <a:t>местната</a:t>
            </a:r>
            <a:r>
              <a:rPr lang="ru-RU" sz="1800" dirty="0"/>
              <a:t> администрация(ЗМСМА), </a:t>
            </a:r>
            <a:endParaRPr lang="ru-RU" sz="1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 err="1" smtClean="0"/>
              <a:t>Правомощия</a:t>
            </a:r>
            <a:r>
              <a:rPr lang="ru-RU" sz="1800" dirty="0" smtClean="0"/>
              <a:t> </a:t>
            </a:r>
            <a:r>
              <a:rPr lang="ru-RU" sz="1800" dirty="0"/>
              <a:t>на </a:t>
            </a:r>
            <a:r>
              <a:rPr lang="ru-RU" sz="1800" dirty="0" err="1"/>
              <a:t>Общинския</a:t>
            </a:r>
            <a:r>
              <a:rPr lang="ru-RU" sz="1800" dirty="0"/>
              <a:t> </a:t>
            </a:r>
            <a:r>
              <a:rPr lang="ru-RU" sz="1800" dirty="0" err="1"/>
              <a:t>съвет</a:t>
            </a:r>
            <a:r>
              <a:rPr lang="ru-RU" sz="1800" dirty="0"/>
              <a:t> – чл.21 ЗМСМА.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800" dirty="0" err="1" smtClean="0"/>
              <a:t>Правомощия</a:t>
            </a:r>
            <a:r>
              <a:rPr lang="ru-RU" sz="1800" dirty="0" smtClean="0"/>
              <a:t> </a:t>
            </a:r>
            <a:r>
              <a:rPr lang="ru-RU" sz="1800" dirty="0"/>
              <a:t>на Кмета на </a:t>
            </a:r>
            <a:r>
              <a:rPr lang="ru-RU" sz="1800" dirty="0" err="1"/>
              <a:t>общината</a:t>
            </a:r>
            <a:r>
              <a:rPr lang="ru-RU" sz="1800" dirty="0"/>
              <a:t> – чл.44 ЗМСМА</a:t>
            </a:r>
            <a:r>
              <a:rPr lang="ru-RU" sz="1800" dirty="0" smtClean="0"/>
              <a:t>.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65505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Подтема 1.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Основни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правомощия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местната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власт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b="1" dirty="0"/>
              <a:t>Б) </a:t>
            </a:r>
            <a:r>
              <a:rPr lang="ru-RU" sz="2000" b="1" dirty="0" err="1"/>
              <a:t>Специфични</a:t>
            </a:r>
            <a:r>
              <a:rPr lang="ru-RU" sz="2000" b="1" dirty="0"/>
              <a:t> </a:t>
            </a:r>
            <a:r>
              <a:rPr lang="ru-RU" sz="2000" b="1" dirty="0" err="1"/>
              <a:t>правомощия</a:t>
            </a:r>
            <a:r>
              <a:rPr lang="ru-RU" sz="2000" b="1" dirty="0"/>
              <a:t> </a:t>
            </a:r>
            <a:r>
              <a:rPr lang="ru-RU" sz="2000" dirty="0"/>
              <a:t>на </a:t>
            </a:r>
            <a:r>
              <a:rPr lang="ru-RU" sz="2000" dirty="0" err="1"/>
              <a:t>органите</a:t>
            </a:r>
            <a:r>
              <a:rPr lang="ru-RU" sz="2000" dirty="0"/>
              <a:t> на </a:t>
            </a:r>
            <a:r>
              <a:rPr lang="ru-RU" sz="2000" dirty="0" err="1"/>
              <a:t>местно</a:t>
            </a:r>
            <a:r>
              <a:rPr lang="ru-RU" sz="2000" dirty="0"/>
              <a:t> самоуправление в </a:t>
            </a:r>
            <a:r>
              <a:rPr lang="ru-RU" sz="2000" dirty="0" err="1"/>
              <a:t>системата</a:t>
            </a:r>
            <a:r>
              <a:rPr lang="ru-RU" sz="2000" dirty="0"/>
              <a:t> на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</a:t>
            </a:r>
            <a:r>
              <a:rPr lang="ru-RU" sz="2000" dirty="0" smtClean="0"/>
              <a:t>такси</a:t>
            </a:r>
            <a:endParaRPr lang="ru-RU" sz="2000" dirty="0"/>
          </a:p>
          <a:p>
            <a:pPr marL="45720" indent="0">
              <a:buNone/>
            </a:pPr>
            <a:r>
              <a:rPr lang="ru-RU" sz="2000" i="1" dirty="0" smtClean="0"/>
              <a:t></a:t>
            </a:r>
            <a:r>
              <a:rPr lang="ru-RU" sz="2000" i="1" dirty="0" err="1" smtClean="0"/>
              <a:t>Общинския</a:t>
            </a:r>
            <a:r>
              <a:rPr lang="ru-RU" sz="2000" i="1" dirty="0" smtClean="0"/>
              <a:t> </a:t>
            </a:r>
            <a:r>
              <a:rPr lang="ru-RU" sz="2000" i="1" dirty="0" err="1"/>
              <a:t>съвет</a:t>
            </a:r>
            <a:r>
              <a:rPr lang="ru-RU" sz="20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Определя</a:t>
            </a:r>
            <a:r>
              <a:rPr lang="ru-RU" sz="2000" dirty="0" smtClean="0"/>
              <a:t> </a:t>
            </a:r>
            <a:r>
              <a:rPr lang="ru-RU" sz="2000" dirty="0"/>
              <a:t>размера на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в </a:t>
            </a:r>
            <a:r>
              <a:rPr lang="ru-RU" sz="2000" dirty="0" err="1"/>
              <a:t>определени</a:t>
            </a:r>
            <a:r>
              <a:rPr lang="ru-RU" sz="2000" dirty="0"/>
              <a:t> от ЗМДТ </a:t>
            </a:r>
            <a:r>
              <a:rPr lang="ru-RU" sz="2000" dirty="0" err="1"/>
              <a:t>граници</a:t>
            </a:r>
            <a:r>
              <a:rPr lang="ru-RU" sz="2000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Определя</a:t>
            </a:r>
            <a:r>
              <a:rPr lang="ru-RU" sz="2000" dirty="0" smtClean="0"/>
              <a:t> </a:t>
            </a:r>
            <a:r>
              <a:rPr lang="ru-RU" sz="2000" dirty="0"/>
              <a:t>размера на </a:t>
            </a:r>
            <a:r>
              <a:rPr lang="ru-RU" sz="2000" dirty="0" err="1"/>
              <a:t>местните</a:t>
            </a:r>
            <a:r>
              <a:rPr lang="ru-RU" sz="2000" dirty="0"/>
              <a:t> такси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Определя</a:t>
            </a:r>
            <a:r>
              <a:rPr lang="ru-RU" sz="2000" dirty="0" smtClean="0"/>
              <a:t> </a:t>
            </a:r>
            <a:r>
              <a:rPr lang="ru-RU" sz="2000" dirty="0"/>
              <a:t>цените на услуги и </a:t>
            </a:r>
            <a:r>
              <a:rPr lang="ru-RU" sz="2000" dirty="0" err="1"/>
              <a:t>предоставяни</a:t>
            </a:r>
            <a:r>
              <a:rPr lang="ru-RU" sz="2000" dirty="0"/>
              <a:t> права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Отсрочва</a:t>
            </a:r>
            <a:r>
              <a:rPr lang="ru-RU" sz="2000" dirty="0" smtClean="0"/>
              <a:t> </a:t>
            </a:r>
            <a:r>
              <a:rPr lang="ru-RU" sz="2000" dirty="0"/>
              <a:t>и </a:t>
            </a:r>
            <a:r>
              <a:rPr lang="ru-RU" sz="2000" dirty="0" err="1"/>
              <a:t>разсрочва</a:t>
            </a:r>
            <a:r>
              <a:rPr lang="ru-RU" sz="2000" dirty="0"/>
              <a:t> </a:t>
            </a:r>
            <a:r>
              <a:rPr lang="ru-RU" sz="2000" dirty="0" err="1"/>
              <a:t>задължения</a:t>
            </a:r>
            <a:r>
              <a:rPr lang="ru-RU" sz="2000" dirty="0"/>
              <a:t> за </a:t>
            </a:r>
            <a:r>
              <a:rPr lang="ru-RU" sz="2000" dirty="0" err="1"/>
              <a:t>данъци</a:t>
            </a:r>
            <a:r>
              <a:rPr lang="ru-RU" sz="2000" dirty="0"/>
              <a:t> в размер над 100 000лв. и/или за период над 1 година.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Дава</a:t>
            </a:r>
            <a:r>
              <a:rPr lang="ru-RU" sz="2000" dirty="0" smtClean="0"/>
              <a:t> </a:t>
            </a:r>
            <a:r>
              <a:rPr lang="ru-RU" sz="2000" dirty="0" err="1"/>
              <a:t>съгласие</a:t>
            </a:r>
            <a:r>
              <a:rPr lang="ru-RU" sz="2000" dirty="0"/>
              <a:t> за </a:t>
            </a:r>
            <a:r>
              <a:rPr lang="ru-RU" sz="2000" dirty="0" err="1"/>
              <a:t>отсрочване</a:t>
            </a:r>
            <a:r>
              <a:rPr lang="ru-RU" sz="2000" dirty="0"/>
              <a:t> и </a:t>
            </a:r>
            <a:r>
              <a:rPr lang="ru-RU" sz="2000" dirty="0" err="1"/>
              <a:t>разсрочване</a:t>
            </a:r>
            <a:r>
              <a:rPr lang="ru-RU" sz="2000" dirty="0"/>
              <a:t> </a:t>
            </a:r>
            <a:r>
              <a:rPr lang="ru-RU" sz="2000" dirty="0" err="1"/>
              <a:t>задължения</a:t>
            </a:r>
            <a:r>
              <a:rPr lang="ru-RU" sz="2000" dirty="0"/>
              <a:t> за </a:t>
            </a:r>
            <a:r>
              <a:rPr lang="ru-RU" sz="2000" dirty="0" err="1"/>
              <a:t>местни</a:t>
            </a:r>
            <a:r>
              <a:rPr lang="ru-RU" sz="2000" dirty="0"/>
              <a:t> такси в размер над  30000лв. и/или за период над 1 година.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Освобождава</a:t>
            </a:r>
            <a:r>
              <a:rPr lang="ru-RU" sz="2000" dirty="0" smtClean="0"/>
              <a:t> </a:t>
            </a:r>
            <a:r>
              <a:rPr lang="ru-RU" sz="2000" dirty="0"/>
              <a:t>категории лица от </a:t>
            </a:r>
            <a:r>
              <a:rPr lang="ru-RU" sz="2000" dirty="0" err="1"/>
              <a:t>заплащане</a:t>
            </a:r>
            <a:r>
              <a:rPr lang="ru-RU" sz="2000" dirty="0"/>
              <a:t> на такси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Определя</a:t>
            </a:r>
            <a:r>
              <a:rPr lang="ru-RU" sz="2000" dirty="0" smtClean="0"/>
              <a:t> </a:t>
            </a:r>
            <a:r>
              <a:rPr lang="ru-RU" sz="2000" dirty="0"/>
              <a:t>с </a:t>
            </a:r>
            <a:r>
              <a:rPr lang="ru-RU" sz="2000" dirty="0" err="1"/>
              <a:t>наредбата</a:t>
            </a:r>
            <a:r>
              <a:rPr lang="ru-RU" sz="2000" dirty="0"/>
              <a:t> по чл. 9 от ЗМДТ </a:t>
            </a:r>
            <a:r>
              <a:rPr lang="ru-RU" sz="2000" dirty="0" err="1"/>
              <a:t>реда</a:t>
            </a:r>
            <a:r>
              <a:rPr lang="ru-RU" sz="2000" dirty="0"/>
              <a:t>, по </a:t>
            </a:r>
            <a:r>
              <a:rPr lang="ru-RU" sz="2000" dirty="0" err="1"/>
              <a:t>който</a:t>
            </a:r>
            <a:r>
              <a:rPr lang="ru-RU" sz="2000" dirty="0"/>
              <a:t> </a:t>
            </a:r>
            <a:r>
              <a:rPr lang="ru-RU" sz="2000" dirty="0" err="1"/>
              <a:t>лицата</a:t>
            </a:r>
            <a:r>
              <a:rPr lang="ru-RU" sz="2000" dirty="0"/>
              <a:t>, </a:t>
            </a:r>
            <a:r>
              <a:rPr lang="ru-RU" sz="2000" dirty="0" err="1"/>
              <a:t>неползващи</a:t>
            </a:r>
            <a:r>
              <a:rPr lang="ru-RU" sz="2000" dirty="0"/>
              <a:t> </a:t>
            </a:r>
            <a:r>
              <a:rPr lang="ru-RU" sz="2000" dirty="0" err="1"/>
              <a:t>услугата</a:t>
            </a:r>
            <a:r>
              <a:rPr lang="ru-RU" sz="2000" dirty="0"/>
              <a:t> </a:t>
            </a:r>
            <a:r>
              <a:rPr lang="ru-RU" sz="2000" dirty="0" err="1"/>
              <a:t>през</a:t>
            </a:r>
            <a:r>
              <a:rPr lang="ru-RU" sz="2000" dirty="0"/>
              <a:t> </a:t>
            </a:r>
            <a:r>
              <a:rPr lang="ru-RU" sz="2000" dirty="0" err="1"/>
              <a:t>съответната</a:t>
            </a:r>
            <a:r>
              <a:rPr lang="ru-RU" sz="2000" dirty="0"/>
              <a:t> година или </a:t>
            </a:r>
            <a:r>
              <a:rPr lang="ru-RU" sz="2000" dirty="0" err="1"/>
              <a:t>през</a:t>
            </a:r>
            <a:r>
              <a:rPr lang="ru-RU" sz="2000" dirty="0"/>
              <a:t> определен период от </a:t>
            </a:r>
            <a:r>
              <a:rPr lang="ru-RU" sz="2000" dirty="0" err="1"/>
              <a:t>нея</a:t>
            </a:r>
            <a:r>
              <a:rPr lang="ru-RU" sz="2000" dirty="0"/>
              <a:t>, се </a:t>
            </a:r>
            <a:r>
              <a:rPr lang="ru-RU" sz="2000" dirty="0" err="1"/>
              <a:t>освобождават</a:t>
            </a:r>
            <a:r>
              <a:rPr lang="ru-RU" sz="2000" dirty="0"/>
              <a:t> от </a:t>
            </a:r>
            <a:r>
              <a:rPr lang="ru-RU" sz="2000" dirty="0" err="1"/>
              <a:t>заплащане</a:t>
            </a:r>
            <a:r>
              <a:rPr lang="ru-RU" sz="2000" dirty="0"/>
              <a:t> на </a:t>
            </a:r>
            <a:r>
              <a:rPr lang="ru-RU" sz="2000" dirty="0" err="1"/>
              <a:t>съответната</a:t>
            </a:r>
            <a:r>
              <a:rPr lang="ru-RU" sz="2000" dirty="0"/>
              <a:t> такса.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775584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Подтема 1.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Основни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правомощия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местната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власт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r>
              <a:rPr lang="ru-RU" sz="2000" dirty="0" smtClean="0"/>
              <a:t></a:t>
            </a:r>
            <a:r>
              <a:rPr lang="ru-RU" sz="2000" i="1" dirty="0" smtClean="0"/>
              <a:t>Кмета </a:t>
            </a:r>
            <a:r>
              <a:rPr lang="ru-RU" sz="2000" i="1" dirty="0"/>
              <a:t>на </a:t>
            </a:r>
            <a:r>
              <a:rPr lang="ru-RU" sz="2000" i="1" dirty="0" err="1"/>
              <a:t>общината</a:t>
            </a:r>
            <a:r>
              <a:rPr lang="ru-RU" sz="2000" i="1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Предлага</a:t>
            </a:r>
            <a:r>
              <a:rPr lang="ru-RU" sz="2000" dirty="0" smtClean="0"/>
              <a:t> </a:t>
            </a:r>
            <a:r>
              <a:rPr lang="ru-RU" sz="2000" dirty="0"/>
              <a:t>структура на </a:t>
            </a:r>
            <a:r>
              <a:rPr lang="ru-RU" sz="2000" dirty="0" err="1"/>
              <a:t>Общинска</a:t>
            </a:r>
            <a:r>
              <a:rPr lang="ru-RU" sz="2000" dirty="0"/>
              <a:t> Администрация, вкл. на </a:t>
            </a:r>
            <a:r>
              <a:rPr lang="ru-RU" sz="2000" dirty="0" err="1"/>
              <a:t>звеното</a:t>
            </a:r>
            <a:r>
              <a:rPr lang="ru-RU" sz="2000" dirty="0"/>
              <a:t> за </a:t>
            </a:r>
            <a:r>
              <a:rPr lang="ru-RU" sz="2000" dirty="0" err="1"/>
              <a:t>местни</a:t>
            </a:r>
            <a:r>
              <a:rPr lang="ru-RU" sz="2000" dirty="0"/>
              <a:t> приходи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Определя</a:t>
            </a:r>
            <a:r>
              <a:rPr lang="ru-RU" sz="2000" dirty="0" smtClean="0"/>
              <a:t> </a:t>
            </a:r>
            <a:r>
              <a:rPr lang="ru-RU" sz="2000" dirty="0"/>
              <a:t>служители с </a:t>
            </a:r>
            <a:r>
              <a:rPr lang="ru-RU" sz="2000" dirty="0" err="1"/>
              <a:t>правомощия</a:t>
            </a:r>
            <a:r>
              <a:rPr lang="ru-RU" sz="2000" dirty="0"/>
              <a:t> на </a:t>
            </a:r>
            <a:r>
              <a:rPr lang="ru-RU" sz="2000" dirty="0" err="1"/>
              <a:t>органи</a:t>
            </a:r>
            <a:r>
              <a:rPr lang="ru-RU" sz="2000" dirty="0"/>
              <a:t> по приходите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Определя</a:t>
            </a:r>
            <a:r>
              <a:rPr lang="ru-RU" sz="2000" dirty="0" smtClean="0"/>
              <a:t> </a:t>
            </a:r>
            <a:r>
              <a:rPr lang="ru-RU" sz="2000" dirty="0" err="1"/>
              <a:t>служителите</a:t>
            </a:r>
            <a:r>
              <a:rPr lang="ru-RU" sz="2000" dirty="0"/>
              <a:t> с </a:t>
            </a:r>
            <a:r>
              <a:rPr lang="ru-RU" sz="2000" dirty="0" err="1"/>
              <a:t>правомощия</a:t>
            </a:r>
            <a:r>
              <a:rPr lang="ru-RU" sz="2000" dirty="0"/>
              <a:t> на </a:t>
            </a:r>
            <a:r>
              <a:rPr lang="ru-RU" sz="2000" dirty="0" err="1"/>
              <a:t>публични</a:t>
            </a:r>
            <a:r>
              <a:rPr lang="ru-RU" sz="2000" dirty="0"/>
              <a:t> </a:t>
            </a:r>
            <a:r>
              <a:rPr lang="ru-RU" sz="2000" dirty="0" err="1"/>
              <a:t>изпълнители</a:t>
            </a:r>
            <a:endParaRPr lang="ru-RU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Утвърждава</a:t>
            </a:r>
            <a:r>
              <a:rPr lang="ru-RU" sz="2000" dirty="0" smtClean="0"/>
              <a:t> </a:t>
            </a:r>
            <a:r>
              <a:rPr lang="ru-RU" sz="2000" dirty="0" err="1"/>
              <a:t>вътрешни</a:t>
            </a:r>
            <a:r>
              <a:rPr lang="ru-RU" sz="2000" dirty="0"/>
              <a:t> правила и </a:t>
            </a:r>
            <a:r>
              <a:rPr lang="ru-RU" sz="2000" dirty="0" err="1"/>
              <a:t>процедури</a:t>
            </a:r>
            <a:r>
              <a:rPr lang="ru-RU" sz="2000" dirty="0"/>
              <a:t> за работа на </a:t>
            </a:r>
            <a:r>
              <a:rPr lang="ru-RU" sz="2000" dirty="0" err="1"/>
              <a:t>звеното</a:t>
            </a:r>
            <a:r>
              <a:rPr lang="ru-RU" sz="2000" dirty="0"/>
              <a:t> за </a:t>
            </a:r>
            <a:r>
              <a:rPr lang="ru-RU" sz="2000" dirty="0" err="1"/>
              <a:t>местни</a:t>
            </a:r>
            <a:r>
              <a:rPr lang="ru-RU" sz="2000" dirty="0"/>
              <a:t> приходи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Упражнява</a:t>
            </a:r>
            <a:r>
              <a:rPr lang="ru-RU" sz="2000" dirty="0" smtClean="0"/>
              <a:t> </a:t>
            </a:r>
            <a:r>
              <a:rPr lang="ru-RU" sz="2000" dirty="0" err="1"/>
              <a:t>правомощията</a:t>
            </a:r>
            <a:r>
              <a:rPr lang="ru-RU" sz="2000" dirty="0"/>
              <a:t> на </a:t>
            </a:r>
            <a:r>
              <a:rPr lang="ru-RU" sz="2000" dirty="0" err="1"/>
              <a:t>решаващ</a:t>
            </a:r>
            <a:r>
              <a:rPr lang="ru-RU" sz="2000" dirty="0"/>
              <a:t> орган по чл. 152, ал. 2 от </a:t>
            </a:r>
            <a:r>
              <a:rPr lang="ru-RU" sz="2000" dirty="0" err="1"/>
              <a:t>Данъчно-осигурителния</a:t>
            </a:r>
            <a:r>
              <a:rPr lang="ru-RU" sz="2000" dirty="0"/>
              <a:t> </a:t>
            </a:r>
            <a:r>
              <a:rPr lang="ru-RU" sz="2000" dirty="0" err="1"/>
              <a:t>процесуален</a:t>
            </a:r>
            <a:r>
              <a:rPr lang="ru-RU" sz="2000" dirty="0"/>
              <a:t> кодекс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Отсрочва</a:t>
            </a:r>
            <a:r>
              <a:rPr lang="ru-RU" sz="2000" dirty="0" smtClean="0"/>
              <a:t> </a:t>
            </a:r>
            <a:r>
              <a:rPr lang="ru-RU" sz="2000" dirty="0"/>
              <a:t>и </a:t>
            </a:r>
            <a:r>
              <a:rPr lang="ru-RU" sz="2000" dirty="0" err="1"/>
              <a:t>разсрочва</a:t>
            </a:r>
            <a:r>
              <a:rPr lang="ru-RU" sz="2000" dirty="0"/>
              <a:t> </a:t>
            </a:r>
            <a:r>
              <a:rPr lang="ru-RU" sz="2000" dirty="0" err="1"/>
              <a:t>задължения</a:t>
            </a:r>
            <a:r>
              <a:rPr lang="ru-RU" sz="2000" dirty="0"/>
              <a:t> за </a:t>
            </a:r>
            <a:r>
              <a:rPr lang="ru-RU" sz="2000" dirty="0" err="1"/>
              <a:t>данъци</a:t>
            </a:r>
            <a:r>
              <a:rPr lang="ru-RU" sz="2000" dirty="0"/>
              <a:t> в размер до 100 000лв. и за период до 1 година.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Прави</a:t>
            </a:r>
            <a:r>
              <a:rPr lang="ru-RU" sz="2000" dirty="0" smtClean="0"/>
              <a:t> </a:t>
            </a:r>
            <a:r>
              <a:rPr lang="ru-RU" sz="2000" dirty="0"/>
              <a:t>предложения до </a:t>
            </a:r>
            <a:r>
              <a:rPr lang="ru-RU" sz="2000" dirty="0" err="1"/>
              <a:t>Общинските</a:t>
            </a:r>
            <a:r>
              <a:rPr lang="ru-RU" sz="2000" dirty="0"/>
              <a:t> </a:t>
            </a:r>
            <a:r>
              <a:rPr lang="ru-RU" sz="2000" dirty="0" err="1"/>
              <a:t>съвети</a:t>
            </a:r>
            <a:r>
              <a:rPr lang="ru-RU" sz="2000" dirty="0"/>
              <a:t> </a:t>
            </a:r>
            <a:r>
              <a:rPr lang="ru-RU" sz="2000" dirty="0" err="1"/>
              <a:t>относно</a:t>
            </a:r>
            <a:r>
              <a:rPr lang="ru-RU" sz="2000" dirty="0"/>
              <a:t> размерите на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такси.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79061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Подтема 1.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Основни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правомощия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местната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власт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/>
              <a:t>За </a:t>
            </a:r>
            <a:r>
              <a:rPr lang="ru-RU" sz="2000" dirty="0" err="1"/>
              <a:t>изпълнение</a:t>
            </a:r>
            <a:r>
              <a:rPr lang="ru-RU" sz="2000" dirty="0"/>
              <a:t> на </a:t>
            </a:r>
            <a:r>
              <a:rPr lang="ru-RU" sz="2000" dirty="0" err="1"/>
              <a:t>горепосочените</a:t>
            </a:r>
            <a:r>
              <a:rPr lang="ru-RU" sz="2000" dirty="0"/>
              <a:t> </a:t>
            </a:r>
            <a:r>
              <a:rPr lang="ru-RU" sz="2000" dirty="0" err="1"/>
              <a:t>правомощия</a:t>
            </a:r>
            <a:r>
              <a:rPr lang="ru-RU" sz="2000" dirty="0"/>
              <a:t>, </a:t>
            </a:r>
            <a:r>
              <a:rPr lang="ru-RU" sz="2000" dirty="0" err="1"/>
              <a:t>касаещи</a:t>
            </a:r>
            <a:r>
              <a:rPr lang="ru-RU" sz="2000" dirty="0"/>
              <a:t>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такси </a:t>
            </a:r>
            <a:r>
              <a:rPr lang="ru-RU" sz="2000" dirty="0" err="1"/>
              <a:t>органите</a:t>
            </a:r>
            <a:r>
              <a:rPr lang="ru-RU" sz="2000" dirty="0"/>
              <a:t> на </a:t>
            </a:r>
            <a:r>
              <a:rPr lang="ru-RU" sz="2000" dirty="0" err="1"/>
              <a:t>местното</a:t>
            </a:r>
            <a:r>
              <a:rPr lang="ru-RU" sz="2000" dirty="0"/>
              <a:t> самоуправление </a:t>
            </a:r>
            <a:r>
              <a:rPr lang="ru-RU" sz="2000" dirty="0" err="1"/>
              <a:t>изготвят</a:t>
            </a:r>
            <a:r>
              <a:rPr lang="ru-RU" sz="2000" dirty="0"/>
              <a:t> </a:t>
            </a:r>
            <a:r>
              <a:rPr lang="ru-RU" sz="2000" dirty="0" err="1"/>
              <a:t>различни</a:t>
            </a:r>
            <a:r>
              <a:rPr lang="ru-RU" sz="2000" dirty="0"/>
              <a:t> </a:t>
            </a:r>
            <a:r>
              <a:rPr lang="ru-RU" sz="2000" dirty="0" err="1"/>
              <a:t>нормативни</a:t>
            </a:r>
            <a:r>
              <a:rPr lang="ru-RU" sz="2000" dirty="0"/>
              <a:t> и </a:t>
            </a:r>
            <a:r>
              <a:rPr lang="ru-RU" sz="2000" dirty="0" err="1"/>
              <a:t>административни</a:t>
            </a:r>
            <a:r>
              <a:rPr lang="ru-RU" sz="2000" dirty="0"/>
              <a:t> </a:t>
            </a:r>
            <a:r>
              <a:rPr lang="ru-RU" sz="2000" dirty="0" err="1"/>
              <a:t>актове</a:t>
            </a:r>
            <a:r>
              <a:rPr lang="ru-RU" sz="2000" dirty="0"/>
              <a:t>.</a:t>
            </a:r>
          </a:p>
          <a:p>
            <a:pPr marL="45720" indent="0">
              <a:buNone/>
            </a:pPr>
            <a:r>
              <a:rPr lang="ru-RU" sz="2000" dirty="0" smtClean="0"/>
              <a:t>•</a:t>
            </a:r>
            <a:r>
              <a:rPr lang="ru-RU" sz="2000" i="1" dirty="0" err="1" smtClean="0"/>
              <a:t>Общинските</a:t>
            </a:r>
            <a:r>
              <a:rPr lang="ru-RU" sz="2000" i="1" dirty="0" smtClean="0"/>
              <a:t> </a:t>
            </a:r>
            <a:r>
              <a:rPr lang="ru-RU" sz="2000" i="1" dirty="0" err="1"/>
              <a:t>съвети</a:t>
            </a:r>
            <a:r>
              <a:rPr lang="ru-RU" sz="2000" i="1" dirty="0"/>
              <a:t> </a:t>
            </a:r>
            <a:r>
              <a:rPr lang="ru-RU" sz="2000" i="1" dirty="0" err="1"/>
              <a:t>приемат</a:t>
            </a:r>
            <a:r>
              <a:rPr lang="ru-RU" sz="2000" dirty="0" smtClean="0"/>
              <a:t>:</a:t>
            </a:r>
            <a:endParaRPr lang="ru-RU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Наредби</a:t>
            </a:r>
            <a:endParaRPr lang="ru-RU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/>
              <a:t>Правилници</a:t>
            </a:r>
            <a:endParaRPr lang="ru-RU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Инструкции </a:t>
            </a:r>
            <a:endParaRPr lang="ru-RU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Решения</a:t>
            </a:r>
            <a:r>
              <a:rPr lang="ru-RU" sz="2000" dirty="0"/>
              <a:t>, </a:t>
            </a:r>
            <a:r>
              <a:rPr lang="ru-RU" sz="2000" dirty="0" err="1"/>
              <a:t>които</a:t>
            </a:r>
            <a:r>
              <a:rPr lang="ru-RU" sz="2000" dirty="0"/>
              <a:t> </a:t>
            </a:r>
            <a:r>
              <a:rPr lang="ru-RU" sz="2000" dirty="0" err="1"/>
              <a:t>могат</a:t>
            </a:r>
            <a:r>
              <a:rPr lang="ru-RU" sz="2000" dirty="0"/>
              <a:t> да </a:t>
            </a:r>
            <a:r>
              <a:rPr lang="ru-RU" sz="2000" dirty="0" err="1"/>
              <a:t>бъдат</a:t>
            </a:r>
            <a:r>
              <a:rPr lang="ru-RU" sz="2000" dirty="0"/>
              <a:t> </a:t>
            </a:r>
            <a:r>
              <a:rPr lang="ru-RU" sz="2000" dirty="0" err="1"/>
              <a:t>индивидуални</a:t>
            </a:r>
            <a:r>
              <a:rPr lang="ru-RU" sz="2000" dirty="0"/>
              <a:t> или общи </a:t>
            </a:r>
            <a:r>
              <a:rPr lang="ru-RU" sz="2000" dirty="0" err="1"/>
              <a:t>административни</a:t>
            </a:r>
            <a:r>
              <a:rPr lang="ru-RU" sz="2000" dirty="0"/>
              <a:t> </a:t>
            </a:r>
            <a:r>
              <a:rPr lang="ru-RU" sz="2000" dirty="0" err="1" smtClean="0"/>
              <a:t>актове</a:t>
            </a:r>
            <a:r>
              <a:rPr lang="ru-RU" sz="2000" dirty="0" smtClean="0"/>
              <a:t>.</a:t>
            </a:r>
            <a:endParaRPr lang="ru-RU" sz="2000" dirty="0"/>
          </a:p>
          <a:p>
            <a:pPr marL="45720" indent="0">
              <a:buNone/>
            </a:pPr>
            <a:r>
              <a:rPr lang="ru-RU" sz="2000" dirty="0"/>
              <a:t>В </a:t>
            </a:r>
            <a:r>
              <a:rPr lang="ru-RU" sz="2000" dirty="0" err="1"/>
              <a:t>системата</a:t>
            </a:r>
            <a:r>
              <a:rPr lang="ru-RU" sz="2000" dirty="0"/>
              <a:t> на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такси, </a:t>
            </a:r>
            <a:r>
              <a:rPr lang="ru-RU" sz="2000" dirty="0" err="1"/>
              <a:t>актовете</a:t>
            </a:r>
            <a:r>
              <a:rPr lang="ru-RU" sz="2000" dirty="0"/>
              <a:t> с </a:t>
            </a:r>
            <a:r>
              <a:rPr lang="ru-RU" sz="2000" dirty="0" err="1"/>
              <a:t>най-голяма</a:t>
            </a:r>
            <a:r>
              <a:rPr lang="ru-RU" sz="2000" dirty="0"/>
              <a:t> </a:t>
            </a:r>
            <a:r>
              <a:rPr lang="ru-RU" sz="2000" dirty="0" err="1"/>
              <a:t>юридическа</a:t>
            </a:r>
            <a:r>
              <a:rPr lang="ru-RU" sz="2000" dirty="0"/>
              <a:t> сила, </a:t>
            </a:r>
            <a:r>
              <a:rPr lang="ru-RU" sz="2000" dirty="0" err="1"/>
              <a:t>които</a:t>
            </a:r>
            <a:r>
              <a:rPr lang="ru-RU" sz="2000" dirty="0"/>
              <a:t> се </a:t>
            </a:r>
            <a:r>
              <a:rPr lang="ru-RU" sz="2000" dirty="0" err="1"/>
              <a:t>приемат</a:t>
            </a:r>
            <a:r>
              <a:rPr lang="ru-RU" sz="2000" dirty="0"/>
              <a:t> от </a:t>
            </a:r>
            <a:r>
              <a:rPr lang="ru-RU" sz="2000" dirty="0" err="1"/>
              <a:t>Общинските</a:t>
            </a:r>
            <a:r>
              <a:rPr lang="ru-RU" sz="2000" dirty="0"/>
              <a:t> </a:t>
            </a:r>
            <a:r>
              <a:rPr lang="ru-RU" sz="2000" dirty="0" err="1"/>
              <a:t>съвети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двете</a:t>
            </a:r>
            <a:r>
              <a:rPr lang="ru-RU" sz="2000" dirty="0"/>
              <a:t> </a:t>
            </a:r>
            <a:r>
              <a:rPr lang="ru-RU" sz="2000" dirty="0" err="1"/>
              <a:t>наредби</a:t>
            </a:r>
            <a:r>
              <a:rPr lang="ru-RU" sz="2000" dirty="0"/>
              <a:t> - по чл.1, ал.2 и по чл.9 от ЗМДТ. </a:t>
            </a:r>
            <a:r>
              <a:rPr lang="ru-RU" sz="2000" dirty="0" err="1"/>
              <a:t>Тези</a:t>
            </a:r>
            <a:r>
              <a:rPr lang="ru-RU" sz="2000" dirty="0"/>
              <a:t> </a:t>
            </a:r>
            <a:r>
              <a:rPr lang="ru-RU" sz="2000" dirty="0" err="1"/>
              <a:t>наредби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пряк</a:t>
            </a:r>
            <a:r>
              <a:rPr lang="ru-RU" sz="2000" dirty="0"/>
              <a:t> </a:t>
            </a:r>
            <a:r>
              <a:rPr lang="ru-RU" sz="2000" dirty="0" err="1"/>
              <a:t>изразител</a:t>
            </a:r>
            <a:r>
              <a:rPr lang="ru-RU" sz="2000" dirty="0"/>
              <a:t> на </a:t>
            </a:r>
            <a:r>
              <a:rPr lang="ru-RU" sz="2000" dirty="0" err="1"/>
              <a:t>финансовата</a:t>
            </a:r>
            <a:r>
              <a:rPr lang="ru-RU" sz="2000" dirty="0"/>
              <a:t> децентрализация, </a:t>
            </a:r>
            <a:r>
              <a:rPr lang="ru-RU" sz="2000" dirty="0" err="1"/>
              <a:t>тъй</a:t>
            </a:r>
            <a:r>
              <a:rPr lang="ru-RU" sz="2000" dirty="0"/>
              <a:t> </a:t>
            </a:r>
            <a:r>
              <a:rPr lang="ru-RU" sz="2000" dirty="0" err="1"/>
              <a:t>като</a:t>
            </a:r>
            <a:r>
              <a:rPr lang="ru-RU" sz="2000" dirty="0"/>
              <a:t> чрез </a:t>
            </a:r>
            <a:r>
              <a:rPr lang="ru-RU" sz="2000" dirty="0" err="1"/>
              <a:t>тях</a:t>
            </a:r>
            <a:r>
              <a:rPr lang="ru-RU" sz="2000" dirty="0"/>
              <a:t> </a:t>
            </a:r>
            <a:r>
              <a:rPr lang="ru-RU" sz="2000" dirty="0" err="1"/>
              <a:t>органите</a:t>
            </a:r>
            <a:r>
              <a:rPr lang="ru-RU" sz="2000" dirty="0"/>
              <a:t> на </a:t>
            </a:r>
            <a:r>
              <a:rPr lang="ru-RU" sz="2000" dirty="0" err="1"/>
              <a:t>местното</a:t>
            </a:r>
            <a:r>
              <a:rPr lang="ru-RU" sz="2000" dirty="0"/>
              <a:t> самоуправление </a:t>
            </a:r>
            <a:r>
              <a:rPr lang="ru-RU" sz="2000" dirty="0" err="1"/>
              <a:t>провеждат</a:t>
            </a:r>
            <a:r>
              <a:rPr lang="ru-RU" sz="2000" dirty="0"/>
              <a:t> </a:t>
            </a:r>
            <a:r>
              <a:rPr lang="ru-RU" sz="2000" dirty="0" err="1"/>
              <a:t>общинската</a:t>
            </a:r>
            <a:r>
              <a:rPr lang="ru-RU" sz="2000" dirty="0"/>
              <a:t> финансово-</a:t>
            </a:r>
            <a:r>
              <a:rPr lang="ru-RU" sz="2000" dirty="0" err="1"/>
              <a:t>данъчна</a:t>
            </a:r>
            <a:r>
              <a:rPr lang="ru-RU" sz="2000" dirty="0"/>
              <a:t> политика.</a:t>
            </a:r>
          </a:p>
          <a:p>
            <a:pPr marL="45720" indent="0">
              <a:buNone/>
            </a:pPr>
            <a:r>
              <a:rPr lang="ru-RU" sz="2000" dirty="0"/>
              <a:t>На </a:t>
            </a:r>
            <a:r>
              <a:rPr lang="ru-RU" sz="2000" dirty="0" err="1"/>
              <a:t>следващо</a:t>
            </a:r>
            <a:r>
              <a:rPr lang="ru-RU" sz="2000" dirty="0"/>
              <a:t> </a:t>
            </a:r>
            <a:r>
              <a:rPr lang="ru-RU" sz="2000" dirty="0" err="1"/>
              <a:t>място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решенията</a:t>
            </a:r>
            <a:r>
              <a:rPr lang="ru-RU" sz="2000" dirty="0"/>
              <a:t> на </a:t>
            </a:r>
            <a:r>
              <a:rPr lang="ru-RU" sz="2000" dirty="0" err="1"/>
              <a:t>Общинските</a:t>
            </a:r>
            <a:r>
              <a:rPr lang="ru-RU" sz="2000" dirty="0"/>
              <a:t> </a:t>
            </a:r>
            <a:r>
              <a:rPr lang="ru-RU" sz="2000" dirty="0" err="1"/>
              <a:t>съвети</a:t>
            </a:r>
            <a:r>
              <a:rPr lang="ru-RU" sz="2000" dirty="0"/>
              <a:t>. В по </a:t>
            </a:r>
            <a:r>
              <a:rPr lang="ru-RU" sz="2000" dirty="0" err="1"/>
              <a:t>голямата</a:t>
            </a:r>
            <a:r>
              <a:rPr lang="ru-RU" sz="2000" dirty="0"/>
              <a:t> си част </a:t>
            </a:r>
            <a:r>
              <a:rPr lang="ru-RU" sz="2000" dirty="0" err="1"/>
              <a:t>това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индивидуални</a:t>
            </a:r>
            <a:r>
              <a:rPr lang="ru-RU" sz="2000" dirty="0"/>
              <a:t> </a:t>
            </a:r>
            <a:r>
              <a:rPr lang="ru-RU" sz="2000" dirty="0" err="1"/>
              <a:t>административни</a:t>
            </a:r>
            <a:r>
              <a:rPr lang="ru-RU" sz="2000" dirty="0"/>
              <a:t> </a:t>
            </a:r>
            <a:r>
              <a:rPr lang="ru-RU" sz="2000" dirty="0" err="1"/>
              <a:t>актове</a:t>
            </a:r>
            <a:r>
              <a:rPr lang="ru-RU" sz="2000" dirty="0"/>
              <a:t>, </a:t>
            </a:r>
            <a:r>
              <a:rPr lang="ru-RU" sz="2000" dirty="0" err="1"/>
              <a:t>засягащи</a:t>
            </a:r>
            <a:r>
              <a:rPr lang="ru-RU" sz="2000" dirty="0"/>
              <a:t> определен </a:t>
            </a:r>
            <a:r>
              <a:rPr lang="ru-RU" sz="2000" dirty="0" err="1"/>
              <a:t>кръг</a:t>
            </a:r>
            <a:r>
              <a:rPr lang="ru-RU" sz="2000" dirty="0"/>
              <a:t> </a:t>
            </a:r>
            <a:r>
              <a:rPr lang="ru-RU" sz="2000" dirty="0" err="1"/>
              <a:t>заинтересовани</a:t>
            </a:r>
            <a:r>
              <a:rPr lang="ru-RU" sz="2000" dirty="0"/>
              <a:t> лица.</a:t>
            </a:r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83049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Подтема 1.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Основни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правомощия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местната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власт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/>
              <a:t>В </a:t>
            </a:r>
            <a:r>
              <a:rPr lang="ru-RU" sz="2000" dirty="0" err="1"/>
              <a:t>сферата</a:t>
            </a:r>
            <a:r>
              <a:rPr lang="ru-RU" sz="2000" dirty="0"/>
              <a:t> на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и такси </a:t>
            </a:r>
            <a:r>
              <a:rPr lang="ru-RU" sz="2000" dirty="0" err="1"/>
              <a:t>освен</a:t>
            </a:r>
            <a:r>
              <a:rPr lang="ru-RU" sz="2000" dirty="0"/>
              <a:t> </a:t>
            </a:r>
            <a:r>
              <a:rPr lang="ru-RU" sz="2000" dirty="0" err="1"/>
              <a:t>решенията</a:t>
            </a:r>
            <a:r>
              <a:rPr lang="ru-RU" sz="2000" dirty="0"/>
              <a:t> за </a:t>
            </a:r>
            <a:r>
              <a:rPr lang="ru-RU" sz="2000" dirty="0" err="1"/>
              <a:t>приемане</a:t>
            </a:r>
            <a:r>
              <a:rPr lang="ru-RU" sz="2000" dirty="0"/>
              <a:t>, изменение и </a:t>
            </a:r>
            <a:r>
              <a:rPr lang="ru-RU" sz="2000" dirty="0" err="1"/>
              <a:t>допълнение</a:t>
            </a:r>
            <a:r>
              <a:rPr lang="ru-RU" sz="2000" dirty="0"/>
              <a:t> на </a:t>
            </a:r>
            <a:r>
              <a:rPr lang="ru-RU" sz="2000" dirty="0" err="1"/>
              <a:t>горепосочените</a:t>
            </a:r>
            <a:r>
              <a:rPr lang="ru-RU" sz="2000" dirty="0"/>
              <a:t> </a:t>
            </a:r>
            <a:r>
              <a:rPr lang="ru-RU" sz="2000" dirty="0" err="1"/>
              <a:t>наредби</a:t>
            </a:r>
            <a:r>
              <a:rPr lang="ru-RU" sz="2000" dirty="0"/>
              <a:t>, от </a:t>
            </a:r>
            <a:r>
              <a:rPr lang="ru-RU" sz="2000" dirty="0" err="1"/>
              <a:t>Общинските</a:t>
            </a:r>
            <a:r>
              <a:rPr lang="ru-RU" sz="2000" dirty="0"/>
              <a:t> </a:t>
            </a:r>
            <a:r>
              <a:rPr lang="ru-RU" sz="2000" dirty="0" err="1"/>
              <a:t>съвети</a:t>
            </a:r>
            <a:r>
              <a:rPr lang="ru-RU" sz="2000" dirty="0"/>
              <a:t> се </a:t>
            </a:r>
            <a:r>
              <a:rPr lang="ru-RU" sz="2000" dirty="0" err="1"/>
              <a:t>приемат</a:t>
            </a:r>
            <a:r>
              <a:rPr lang="ru-RU" sz="20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Решения </a:t>
            </a:r>
            <a:r>
              <a:rPr lang="ru-RU" sz="2000" dirty="0"/>
              <a:t>за </a:t>
            </a:r>
            <a:r>
              <a:rPr lang="ru-RU" sz="2000" dirty="0" err="1"/>
              <a:t>освобождаване</a:t>
            </a:r>
            <a:r>
              <a:rPr lang="ru-RU" sz="2000" dirty="0"/>
              <a:t> на </a:t>
            </a:r>
            <a:r>
              <a:rPr lang="ru-RU" sz="2000" dirty="0" err="1"/>
              <a:t>определени</a:t>
            </a:r>
            <a:r>
              <a:rPr lang="ru-RU" sz="2000" dirty="0"/>
              <a:t> категории лица от </a:t>
            </a:r>
            <a:r>
              <a:rPr lang="ru-RU" sz="2000" dirty="0" err="1"/>
              <a:t>заплащане</a:t>
            </a:r>
            <a:r>
              <a:rPr lang="ru-RU" sz="2000" dirty="0"/>
              <a:t> на такси (чл.8, ал.6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Решения </a:t>
            </a:r>
            <a:r>
              <a:rPr lang="ru-RU" sz="2000" dirty="0"/>
              <a:t>за </a:t>
            </a:r>
            <a:r>
              <a:rPr lang="ru-RU" sz="2000" dirty="0" err="1"/>
              <a:t>разсрочване</a:t>
            </a:r>
            <a:r>
              <a:rPr lang="ru-RU" sz="2000" dirty="0"/>
              <a:t> или </a:t>
            </a:r>
            <a:r>
              <a:rPr lang="ru-RU" sz="2000" dirty="0" err="1"/>
              <a:t>отсрочване</a:t>
            </a:r>
            <a:r>
              <a:rPr lang="ru-RU" sz="2000" dirty="0"/>
              <a:t> (чл.9а, ал.5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Решения </a:t>
            </a:r>
            <a:r>
              <a:rPr lang="ru-RU" sz="2000" dirty="0"/>
              <a:t>за </a:t>
            </a:r>
            <a:r>
              <a:rPr lang="ru-RU" sz="2000" dirty="0" err="1"/>
              <a:t>даване</a:t>
            </a:r>
            <a:r>
              <a:rPr lang="ru-RU" sz="2000" dirty="0"/>
              <a:t> на </a:t>
            </a:r>
            <a:r>
              <a:rPr lang="ru-RU" sz="2000" dirty="0" err="1"/>
              <a:t>възможност</a:t>
            </a:r>
            <a:r>
              <a:rPr lang="ru-RU" sz="2000" dirty="0"/>
              <a:t> </a:t>
            </a:r>
            <a:r>
              <a:rPr lang="ru-RU" sz="2000" dirty="0" err="1"/>
              <a:t>таксите</a:t>
            </a:r>
            <a:r>
              <a:rPr lang="ru-RU" sz="2000" dirty="0"/>
              <a:t> да се </a:t>
            </a:r>
            <a:r>
              <a:rPr lang="ru-RU" sz="2000" dirty="0" err="1"/>
              <a:t>събират</a:t>
            </a:r>
            <a:r>
              <a:rPr lang="ru-RU" sz="2000" dirty="0"/>
              <a:t> от </a:t>
            </a:r>
            <a:r>
              <a:rPr lang="ru-RU" sz="2000" dirty="0" err="1"/>
              <a:t>концесионера</a:t>
            </a:r>
            <a:r>
              <a:rPr lang="ru-RU" sz="2000" dirty="0"/>
              <a:t>, </a:t>
            </a:r>
            <a:r>
              <a:rPr lang="ru-RU" sz="2000" dirty="0" err="1"/>
              <a:t>който</a:t>
            </a:r>
            <a:r>
              <a:rPr lang="ru-RU" sz="2000" dirty="0"/>
              <a:t> </a:t>
            </a:r>
            <a:r>
              <a:rPr lang="ru-RU" sz="2000" dirty="0" err="1"/>
              <a:t>предоставя</a:t>
            </a:r>
            <a:r>
              <a:rPr lang="ru-RU" sz="2000" dirty="0"/>
              <a:t> </a:t>
            </a:r>
            <a:r>
              <a:rPr lang="ru-RU" sz="2000" dirty="0" err="1"/>
              <a:t>услугите</a:t>
            </a:r>
            <a:r>
              <a:rPr lang="ru-RU" sz="2000" dirty="0"/>
              <a:t>, </a:t>
            </a:r>
            <a:r>
              <a:rPr lang="ru-RU" sz="2000" dirty="0" err="1"/>
              <a:t>както</a:t>
            </a:r>
            <a:r>
              <a:rPr lang="ru-RU" sz="2000" dirty="0"/>
              <a:t> и да </a:t>
            </a:r>
            <a:r>
              <a:rPr lang="ru-RU" sz="2000" dirty="0" err="1"/>
              <a:t>задържа</a:t>
            </a:r>
            <a:r>
              <a:rPr lang="ru-RU" sz="2000" dirty="0"/>
              <a:t> част или </a:t>
            </a:r>
            <a:r>
              <a:rPr lang="ru-RU" sz="2000" dirty="0" err="1"/>
              <a:t>целия</a:t>
            </a:r>
            <a:r>
              <a:rPr lang="ru-RU" sz="2000" dirty="0"/>
              <a:t> размер на </a:t>
            </a:r>
            <a:r>
              <a:rPr lang="ru-RU" sz="2000" dirty="0" err="1"/>
              <a:t>таксите</a:t>
            </a:r>
            <a:r>
              <a:rPr lang="ru-RU" sz="2000" dirty="0"/>
              <a:t>(чл.9а, ал.6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Решение </a:t>
            </a:r>
            <a:r>
              <a:rPr lang="ru-RU" sz="2000" dirty="0"/>
              <a:t>за </a:t>
            </a:r>
            <a:r>
              <a:rPr lang="ru-RU" sz="2000" dirty="0" err="1"/>
              <a:t>одобряване</a:t>
            </a:r>
            <a:r>
              <a:rPr lang="ru-RU" sz="2000" dirty="0"/>
              <a:t> на план-</a:t>
            </a:r>
            <a:r>
              <a:rPr lang="ru-RU" sz="2000" dirty="0" err="1"/>
              <a:t>сметката</a:t>
            </a:r>
            <a:r>
              <a:rPr lang="ru-RU" sz="2000" dirty="0"/>
              <a:t> за </a:t>
            </a:r>
            <a:r>
              <a:rPr lang="ru-RU" sz="2000" dirty="0" err="1"/>
              <a:t>чистотата</a:t>
            </a:r>
            <a:r>
              <a:rPr lang="ru-RU" sz="2000" dirty="0"/>
              <a:t> по чл.66 от ЗМДТ.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Решение </a:t>
            </a:r>
            <a:r>
              <a:rPr lang="ru-RU" sz="2000" dirty="0"/>
              <a:t>за </a:t>
            </a:r>
            <a:r>
              <a:rPr lang="ru-RU" sz="2000" dirty="0" err="1"/>
              <a:t>определяне</a:t>
            </a:r>
            <a:r>
              <a:rPr lang="ru-RU" sz="2000" dirty="0"/>
              <a:t> размера на </a:t>
            </a:r>
            <a:r>
              <a:rPr lang="ru-RU" sz="2000" dirty="0" err="1"/>
              <a:t>таксата</a:t>
            </a:r>
            <a:r>
              <a:rPr lang="ru-RU" sz="2000" dirty="0"/>
              <a:t> за </a:t>
            </a:r>
            <a:r>
              <a:rPr lang="ru-RU" sz="2000" dirty="0" err="1"/>
              <a:t>битови</a:t>
            </a:r>
            <a:r>
              <a:rPr lang="ru-RU" sz="2000" dirty="0"/>
              <a:t> </a:t>
            </a:r>
            <a:r>
              <a:rPr lang="ru-RU" sz="2000" dirty="0" err="1"/>
              <a:t>отпадъци</a:t>
            </a:r>
            <a:r>
              <a:rPr lang="ru-RU" sz="2000" dirty="0"/>
              <a:t>. (</a:t>
            </a:r>
            <a:r>
              <a:rPr lang="ru-RU" sz="2000" dirty="0" err="1"/>
              <a:t>Заб</a:t>
            </a:r>
            <a:r>
              <a:rPr lang="ru-RU" sz="2000" dirty="0"/>
              <a:t>.: </a:t>
            </a:r>
            <a:r>
              <a:rPr lang="ru-RU" sz="2000" dirty="0" err="1"/>
              <a:t>Когато</a:t>
            </a:r>
            <a:r>
              <a:rPr lang="ru-RU" sz="2000" dirty="0"/>
              <a:t> </a:t>
            </a:r>
            <a:r>
              <a:rPr lang="ru-RU" sz="2000" dirty="0" err="1"/>
              <a:t>това</a:t>
            </a:r>
            <a:r>
              <a:rPr lang="ru-RU" sz="2000" dirty="0"/>
              <a:t> решение се </a:t>
            </a:r>
            <a:r>
              <a:rPr lang="ru-RU" sz="2000" dirty="0" err="1"/>
              <a:t>взема</a:t>
            </a:r>
            <a:r>
              <a:rPr lang="ru-RU" sz="2000" dirty="0"/>
              <a:t> </a:t>
            </a:r>
            <a:r>
              <a:rPr lang="ru-RU" sz="2000" dirty="0" err="1"/>
              <a:t>самостоятелно</a:t>
            </a:r>
            <a:r>
              <a:rPr lang="ru-RU" sz="2000" dirty="0"/>
              <a:t>, а не </a:t>
            </a:r>
            <a:r>
              <a:rPr lang="ru-RU" sz="2000" dirty="0" err="1"/>
              <a:t>като</a:t>
            </a:r>
            <a:r>
              <a:rPr lang="ru-RU" sz="2000" dirty="0"/>
              <a:t> част от </a:t>
            </a:r>
            <a:r>
              <a:rPr lang="ru-RU" sz="2000" dirty="0" err="1"/>
              <a:t>Наредбата</a:t>
            </a:r>
            <a:r>
              <a:rPr lang="ru-RU" sz="2000" dirty="0"/>
              <a:t> по чл.9, то </a:t>
            </a:r>
            <a:r>
              <a:rPr lang="ru-RU" sz="2000" dirty="0" err="1"/>
              <a:t>представлява</a:t>
            </a:r>
            <a:r>
              <a:rPr lang="ru-RU" sz="2000" dirty="0"/>
              <a:t> общ </a:t>
            </a:r>
            <a:r>
              <a:rPr lang="ru-RU" sz="2000" dirty="0" err="1"/>
              <a:t>административен</a:t>
            </a:r>
            <a:r>
              <a:rPr lang="ru-RU" sz="2000" dirty="0"/>
              <a:t> акт и при </a:t>
            </a:r>
            <a:r>
              <a:rPr lang="ru-RU" sz="2000" dirty="0" err="1"/>
              <a:t>приемането</a:t>
            </a:r>
            <a:r>
              <a:rPr lang="ru-RU" sz="2000" dirty="0"/>
              <a:t> </a:t>
            </a:r>
            <a:r>
              <a:rPr lang="ru-RU" sz="2000" dirty="0" err="1"/>
              <a:t>му</a:t>
            </a:r>
            <a:r>
              <a:rPr lang="ru-RU" sz="2000" dirty="0"/>
              <a:t> </a:t>
            </a:r>
            <a:r>
              <a:rPr lang="ru-RU" sz="2000" dirty="0" err="1"/>
              <a:t>следва</a:t>
            </a:r>
            <a:r>
              <a:rPr lang="ru-RU" sz="2000" dirty="0"/>
              <a:t> да се </a:t>
            </a:r>
            <a:r>
              <a:rPr lang="ru-RU" sz="2000" dirty="0" err="1"/>
              <a:t>спазват</a:t>
            </a:r>
            <a:r>
              <a:rPr lang="ru-RU" sz="2000" dirty="0"/>
              <a:t> </a:t>
            </a:r>
            <a:r>
              <a:rPr lang="ru-RU" sz="2000" dirty="0" err="1"/>
              <a:t>принципите</a:t>
            </a:r>
            <a:r>
              <a:rPr lang="ru-RU" sz="2000" dirty="0"/>
              <a:t> на АПК за </a:t>
            </a:r>
            <a:r>
              <a:rPr lang="ru-RU" sz="2000" dirty="0" err="1"/>
              <a:t>приемане</a:t>
            </a:r>
            <a:r>
              <a:rPr lang="ru-RU" sz="2000" dirty="0"/>
              <a:t> на общи </a:t>
            </a:r>
            <a:r>
              <a:rPr lang="ru-RU" sz="2000" dirty="0" err="1"/>
              <a:t>административни</a:t>
            </a:r>
            <a:r>
              <a:rPr lang="ru-RU" sz="2000" dirty="0"/>
              <a:t> </a:t>
            </a:r>
            <a:r>
              <a:rPr lang="ru-RU" sz="2000" dirty="0" err="1"/>
              <a:t>актове</a:t>
            </a:r>
            <a:r>
              <a:rPr lang="ru-RU" sz="2000" dirty="0"/>
              <a:t>.)</a:t>
            </a:r>
          </a:p>
          <a:p>
            <a:pPr marL="45720" indent="0">
              <a:buNone/>
            </a:pPr>
            <a:r>
              <a:rPr lang="ru-RU" sz="2000" dirty="0" err="1"/>
              <a:t>Към</a:t>
            </a:r>
            <a:r>
              <a:rPr lang="ru-RU" sz="2000" dirty="0"/>
              <a:t> момента не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констатирани</a:t>
            </a:r>
            <a:r>
              <a:rPr lang="ru-RU" sz="2000" dirty="0"/>
              <a:t> </a:t>
            </a:r>
            <a:r>
              <a:rPr lang="ru-RU" sz="2000" dirty="0" err="1"/>
              <a:t>Общински</a:t>
            </a:r>
            <a:r>
              <a:rPr lang="ru-RU" sz="2000" dirty="0"/>
              <a:t> </a:t>
            </a:r>
            <a:r>
              <a:rPr lang="ru-RU" sz="2000" dirty="0" err="1"/>
              <a:t>съвети</a:t>
            </a:r>
            <a:r>
              <a:rPr lang="ru-RU" sz="2000" dirty="0"/>
              <a:t>, </a:t>
            </a:r>
            <a:r>
              <a:rPr lang="ru-RU" sz="2000" dirty="0" err="1"/>
              <a:t>които</a:t>
            </a:r>
            <a:r>
              <a:rPr lang="ru-RU" sz="2000" dirty="0"/>
              <a:t> да </a:t>
            </a:r>
            <a:r>
              <a:rPr lang="ru-RU" sz="2000" dirty="0" err="1"/>
              <a:t>са</a:t>
            </a:r>
            <a:r>
              <a:rPr lang="ru-RU" sz="2000" dirty="0"/>
              <a:t> издали Инструкции и/или </a:t>
            </a:r>
            <a:r>
              <a:rPr lang="ru-RU" sz="2000" dirty="0" err="1"/>
              <a:t>Правилници</a:t>
            </a:r>
            <a:r>
              <a:rPr lang="ru-RU" sz="2000" dirty="0"/>
              <a:t>, </a:t>
            </a:r>
            <a:r>
              <a:rPr lang="ru-RU" sz="2000" dirty="0" err="1"/>
              <a:t>касаещи</a:t>
            </a:r>
            <a:r>
              <a:rPr lang="ru-RU" sz="2000" dirty="0"/>
              <a:t> </a:t>
            </a:r>
            <a:r>
              <a:rPr lang="ru-RU" sz="2000" dirty="0" err="1"/>
              <a:t>пряко</a:t>
            </a:r>
            <a:r>
              <a:rPr lang="ru-RU" sz="2000" dirty="0"/>
              <a:t> </a:t>
            </a:r>
            <a:r>
              <a:rPr lang="ru-RU" sz="2000" dirty="0" err="1"/>
              <a:t>местните</a:t>
            </a:r>
            <a:r>
              <a:rPr lang="ru-RU" sz="2000" dirty="0"/>
              <a:t> </a:t>
            </a:r>
            <a:r>
              <a:rPr lang="ru-RU" sz="2000" dirty="0" err="1"/>
              <a:t>данъци</a:t>
            </a:r>
            <a:r>
              <a:rPr lang="ru-RU" sz="2000" dirty="0"/>
              <a:t>  и такси, </a:t>
            </a:r>
            <a:r>
              <a:rPr lang="ru-RU" sz="2000" dirty="0" err="1"/>
              <a:t>поради</a:t>
            </a:r>
            <a:r>
              <a:rPr lang="ru-RU" sz="2000" dirty="0"/>
              <a:t> </a:t>
            </a:r>
            <a:r>
              <a:rPr lang="ru-RU" sz="2000" dirty="0" err="1"/>
              <a:t>което</a:t>
            </a:r>
            <a:r>
              <a:rPr lang="ru-RU" sz="2000" dirty="0"/>
              <a:t> </a:t>
            </a:r>
            <a:r>
              <a:rPr lang="ru-RU" sz="2000" dirty="0" err="1"/>
              <a:t>тези</a:t>
            </a:r>
            <a:r>
              <a:rPr lang="ru-RU" sz="2000" dirty="0"/>
              <a:t> </a:t>
            </a:r>
            <a:r>
              <a:rPr lang="ru-RU" sz="2000" dirty="0" err="1"/>
              <a:t>актове</a:t>
            </a:r>
            <a:r>
              <a:rPr lang="ru-RU" sz="2000" dirty="0"/>
              <a:t> на </a:t>
            </a:r>
            <a:r>
              <a:rPr lang="ru-RU" sz="2000" dirty="0" err="1"/>
              <a:t>органите</a:t>
            </a:r>
            <a:r>
              <a:rPr lang="ru-RU" sz="2000" dirty="0"/>
              <a:t> на </a:t>
            </a:r>
            <a:r>
              <a:rPr lang="ru-RU" sz="2000" dirty="0" err="1"/>
              <a:t>местното</a:t>
            </a:r>
            <a:r>
              <a:rPr lang="ru-RU" sz="2000" dirty="0"/>
              <a:t> самоуправление не </a:t>
            </a:r>
            <a:r>
              <a:rPr lang="ru-RU" sz="2000" dirty="0" err="1"/>
              <a:t>са</a:t>
            </a:r>
            <a:r>
              <a:rPr lang="ru-RU" sz="2000" dirty="0"/>
              <a:t> </a:t>
            </a:r>
            <a:r>
              <a:rPr lang="ru-RU" sz="2000" dirty="0" err="1"/>
              <a:t>разглеждани</a:t>
            </a:r>
            <a:r>
              <a:rPr lang="ru-RU" sz="2000" dirty="0"/>
              <a:t> в </a:t>
            </a:r>
            <a:r>
              <a:rPr lang="ru-RU" sz="2000" dirty="0" err="1"/>
              <a:t>настоящето</a:t>
            </a:r>
            <a:r>
              <a:rPr lang="ru-RU" sz="2000" dirty="0"/>
              <a:t> изложение</a:t>
            </a:r>
            <a:r>
              <a:rPr lang="ru-RU" sz="2000" dirty="0" smtClean="0"/>
              <a:t>.</a:t>
            </a:r>
            <a:r>
              <a:rPr lang="ru-RU" sz="1800" dirty="0"/>
              <a:t>	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234496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Подтема 1.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Основни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правомощия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местната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власт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1800" b="1" dirty="0"/>
              <a:t>Кмета на Община</a:t>
            </a:r>
            <a:r>
              <a:rPr lang="ru-RU" sz="1800" dirty="0" smtClean="0"/>
              <a:t>:</a:t>
            </a:r>
            <a:endParaRPr lang="ru-RU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Издава</a:t>
            </a:r>
            <a:r>
              <a:rPr lang="ru-RU" sz="1800" dirty="0" smtClean="0"/>
              <a:t> </a:t>
            </a:r>
            <a:r>
              <a:rPr lang="ru-RU" sz="1800" dirty="0"/>
              <a:t>заповеди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Приема </a:t>
            </a:r>
            <a:r>
              <a:rPr lang="ru-RU" sz="1800" dirty="0"/>
              <a:t>решения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Утвърждава</a:t>
            </a:r>
            <a:r>
              <a:rPr lang="ru-RU" sz="1800" dirty="0" smtClean="0"/>
              <a:t> </a:t>
            </a:r>
            <a:r>
              <a:rPr lang="ru-RU" sz="1800" dirty="0" err="1"/>
              <a:t>вътрешни</a:t>
            </a:r>
            <a:r>
              <a:rPr lang="ru-RU" sz="1800" dirty="0"/>
              <a:t> правила и </a:t>
            </a:r>
            <a:r>
              <a:rPr lang="ru-RU" sz="1800" dirty="0" err="1"/>
              <a:t>процедури</a:t>
            </a:r>
            <a:r>
              <a:rPr lang="ru-RU" sz="1800" dirty="0" smtClean="0"/>
              <a:t>.</a:t>
            </a:r>
            <a:endParaRPr lang="ru-RU" sz="1800" dirty="0"/>
          </a:p>
          <a:p>
            <a:pPr marL="45720" indent="0">
              <a:buNone/>
            </a:pPr>
            <a:r>
              <a:rPr lang="ru-RU" sz="1800" b="1" i="1" dirty="0" smtClean="0"/>
              <a:t>В </a:t>
            </a:r>
            <a:r>
              <a:rPr lang="ru-RU" sz="1800" b="1" i="1" dirty="0" err="1"/>
              <a:t>системата</a:t>
            </a:r>
            <a:r>
              <a:rPr lang="ru-RU" sz="1800" b="1" i="1" dirty="0"/>
              <a:t> на </a:t>
            </a:r>
            <a:r>
              <a:rPr lang="ru-RU" sz="1800" b="1" i="1" dirty="0" err="1"/>
              <a:t>местните</a:t>
            </a:r>
            <a:r>
              <a:rPr lang="ru-RU" sz="1800" b="1" i="1" dirty="0"/>
              <a:t> </a:t>
            </a:r>
            <a:r>
              <a:rPr lang="ru-RU" sz="1800" b="1" i="1" dirty="0" err="1"/>
              <a:t>данъци</a:t>
            </a:r>
            <a:r>
              <a:rPr lang="ru-RU" sz="1800" b="1" i="1" dirty="0"/>
              <a:t> и такси </a:t>
            </a:r>
            <a:r>
              <a:rPr lang="ru-RU" sz="1800" b="1" i="1" dirty="0" err="1"/>
              <a:t>конкретните</a:t>
            </a:r>
            <a:r>
              <a:rPr lang="ru-RU" sz="1800" b="1" i="1" dirty="0"/>
              <a:t> </a:t>
            </a:r>
            <a:r>
              <a:rPr lang="ru-RU" sz="1800" b="1" i="1" dirty="0" err="1"/>
              <a:t>актове</a:t>
            </a:r>
            <a:r>
              <a:rPr lang="ru-RU" sz="1800" b="1" i="1" dirty="0"/>
              <a:t>, </a:t>
            </a:r>
            <a:r>
              <a:rPr lang="ru-RU" sz="1800" b="1" i="1" dirty="0" err="1"/>
              <a:t>които</a:t>
            </a:r>
            <a:r>
              <a:rPr lang="ru-RU" sz="1800" b="1" i="1" dirty="0"/>
              <a:t> </a:t>
            </a:r>
            <a:r>
              <a:rPr lang="ru-RU" sz="1800" b="1" i="1" dirty="0" err="1"/>
              <a:t>издават</a:t>
            </a:r>
            <a:r>
              <a:rPr lang="ru-RU" sz="1800" b="1" i="1" dirty="0"/>
              <a:t>  </a:t>
            </a:r>
            <a:r>
              <a:rPr lang="ru-RU" sz="1800" b="1" i="1" dirty="0" err="1"/>
              <a:t>Кметовете</a:t>
            </a:r>
            <a:r>
              <a:rPr lang="ru-RU" sz="1800" b="1" i="1" dirty="0"/>
              <a:t> на </a:t>
            </a:r>
            <a:r>
              <a:rPr lang="ru-RU" sz="1800" b="1" i="1" dirty="0" err="1"/>
              <a:t>общини</a:t>
            </a:r>
            <a:r>
              <a:rPr lang="ru-RU" sz="1800" b="1" i="1" dirty="0"/>
              <a:t> </a:t>
            </a:r>
            <a:r>
              <a:rPr lang="ru-RU" sz="1800" b="1" i="1" dirty="0" err="1"/>
              <a:t>са</a:t>
            </a:r>
            <a:r>
              <a:rPr lang="ru-RU" sz="1800" i="1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Заповедите</a:t>
            </a:r>
            <a:r>
              <a:rPr lang="ru-RU" sz="1800" dirty="0"/>
              <a:t>, с </a:t>
            </a:r>
            <a:r>
              <a:rPr lang="ru-RU" sz="1800" dirty="0" err="1"/>
              <a:t>които</a:t>
            </a:r>
            <a:r>
              <a:rPr lang="ru-RU" sz="1800" dirty="0"/>
              <a:t> се определят служители с права на орган по приходите(чл.4, ал.4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Заповедите</a:t>
            </a:r>
            <a:r>
              <a:rPr lang="ru-RU" sz="1800" dirty="0"/>
              <a:t>, с </a:t>
            </a:r>
            <a:r>
              <a:rPr lang="ru-RU" sz="1800" dirty="0" err="1"/>
              <a:t>които</a:t>
            </a:r>
            <a:r>
              <a:rPr lang="ru-RU" sz="1800" dirty="0"/>
              <a:t> се определят служители с права на публичен </a:t>
            </a:r>
            <a:r>
              <a:rPr lang="ru-RU" sz="1800" dirty="0" err="1"/>
              <a:t>изпълнител</a:t>
            </a:r>
            <a:r>
              <a:rPr lang="ru-RU" sz="1800" dirty="0"/>
              <a:t>(чл.4, ал.4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Заповедите</a:t>
            </a:r>
            <a:r>
              <a:rPr lang="ru-RU" sz="1800" dirty="0" smtClean="0"/>
              <a:t> </a:t>
            </a:r>
            <a:r>
              <a:rPr lang="ru-RU" sz="1800" dirty="0"/>
              <a:t>с </a:t>
            </a:r>
            <a:r>
              <a:rPr lang="ru-RU" sz="1800" dirty="0" err="1"/>
              <a:t>които</a:t>
            </a:r>
            <a:r>
              <a:rPr lang="ru-RU" sz="1800" dirty="0"/>
              <a:t> се </a:t>
            </a:r>
            <a:r>
              <a:rPr lang="ru-RU" sz="1800" dirty="0" err="1"/>
              <a:t>утвърждават</a:t>
            </a:r>
            <a:r>
              <a:rPr lang="ru-RU" sz="1800" dirty="0"/>
              <a:t> </a:t>
            </a:r>
            <a:r>
              <a:rPr lang="ru-RU" sz="1800" dirty="0" err="1"/>
              <a:t>вътрешни</a:t>
            </a:r>
            <a:r>
              <a:rPr lang="ru-RU" sz="1800" dirty="0"/>
              <a:t> правила и </a:t>
            </a:r>
            <a:r>
              <a:rPr lang="ru-RU" sz="1800" dirty="0" err="1"/>
              <a:t>процедурите</a:t>
            </a:r>
            <a:r>
              <a:rPr lang="ru-RU" sz="1800" dirty="0"/>
              <a:t> за работа </a:t>
            </a:r>
            <a:r>
              <a:rPr lang="ru-RU" sz="1800" dirty="0" err="1"/>
              <a:t>администрацията</a:t>
            </a:r>
            <a:r>
              <a:rPr lang="ru-RU" sz="1800" dirty="0"/>
              <a:t> и в </a:t>
            </a:r>
            <a:r>
              <a:rPr lang="ru-RU" sz="1800" dirty="0" err="1"/>
              <a:t>частност</a:t>
            </a:r>
            <a:r>
              <a:rPr lang="ru-RU" sz="1800" dirty="0"/>
              <a:t> в </a:t>
            </a:r>
            <a:r>
              <a:rPr lang="ru-RU" sz="1800" dirty="0" err="1"/>
              <a:t>звеното</a:t>
            </a:r>
            <a:r>
              <a:rPr lang="ru-RU" sz="1800" dirty="0"/>
              <a:t> за </a:t>
            </a:r>
            <a:r>
              <a:rPr lang="ru-RU" sz="1800" dirty="0" err="1"/>
              <a:t>местни</a:t>
            </a:r>
            <a:r>
              <a:rPr lang="ru-RU" sz="1800" dirty="0"/>
              <a:t> приходи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/>
              <a:t>Решения </a:t>
            </a:r>
            <a:r>
              <a:rPr lang="ru-RU" sz="1800" dirty="0"/>
              <a:t>за </a:t>
            </a:r>
            <a:r>
              <a:rPr lang="ru-RU" sz="1800" dirty="0" err="1"/>
              <a:t>разсрочване</a:t>
            </a:r>
            <a:r>
              <a:rPr lang="ru-RU" sz="1800" dirty="0"/>
              <a:t> и </a:t>
            </a:r>
            <a:r>
              <a:rPr lang="ru-RU" sz="1800" dirty="0" err="1"/>
              <a:t>отсрочване</a:t>
            </a:r>
            <a:r>
              <a:rPr lang="ru-RU" sz="1800" dirty="0"/>
              <a:t> на </a:t>
            </a:r>
            <a:r>
              <a:rPr lang="ru-RU" sz="1800" dirty="0" err="1"/>
              <a:t>местни</a:t>
            </a:r>
            <a:r>
              <a:rPr lang="ru-RU" sz="1800" dirty="0"/>
              <a:t> </a:t>
            </a:r>
            <a:r>
              <a:rPr lang="ru-RU" sz="1800" dirty="0" err="1"/>
              <a:t>данъци</a:t>
            </a:r>
            <a:r>
              <a:rPr lang="ru-RU" sz="1800" dirty="0"/>
              <a:t> или такси(чл.4, ал.7, предл.1 и чл.9а, ал.5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Заповед</a:t>
            </a:r>
            <a:r>
              <a:rPr lang="ru-RU" sz="1800" dirty="0" smtClean="0"/>
              <a:t> </a:t>
            </a:r>
            <a:r>
              <a:rPr lang="ru-RU" sz="1800" dirty="0"/>
              <a:t>за </a:t>
            </a:r>
            <a:r>
              <a:rPr lang="ru-RU" sz="1800" dirty="0" err="1"/>
              <a:t>определяне</a:t>
            </a:r>
            <a:r>
              <a:rPr lang="ru-RU" sz="1800" dirty="0"/>
              <a:t> </a:t>
            </a:r>
            <a:r>
              <a:rPr lang="ru-RU" sz="1800" dirty="0" err="1"/>
              <a:t>видът</a:t>
            </a:r>
            <a:r>
              <a:rPr lang="ru-RU" sz="1800" dirty="0"/>
              <a:t> на </a:t>
            </a:r>
            <a:r>
              <a:rPr lang="ru-RU" sz="1800" dirty="0" err="1"/>
              <a:t>предлаганите</a:t>
            </a:r>
            <a:r>
              <a:rPr lang="ru-RU" sz="1800" dirty="0"/>
              <a:t> услуги по чл. 62 от ЗМДТ на </a:t>
            </a:r>
            <a:r>
              <a:rPr lang="ru-RU" sz="1800" dirty="0" err="1"/>
              <a:t>територията</a:t>
            </a:r>
            <a:r>
              <a:rPr lang="ru-RU" sz="1800" dirty="0"/>
              <a:t> на </a:t>
            </a:r>
            <a:r>
              <a:rPr lang="ru-RU" sz="1800" dirty="0" err="1"/>
              <a:t>общината</a:t>
            </a:r>
            <a:r>
              <a:rPr lang="ru-RU" sz="1800" dirty="0"/>
              <a:t>, </a:t>
            </a:r>
            <a:r>
              <a:rPr lang="ru-RU" sz="1800" dirty="0" err="1"/>
              <a:t>както</a:t>
            </a:r>
            <a:r>
              <a:rPr lang="ru-RU" sz="1800" dirty="0"/>
              <a:t> и </a:t>
            </a:r>
            <a:r>
              <a:rPr lang="ru-RU" sz="1800" dirty="0" err="1"/>
              <a:t>честотата</a:t>
            </a:r>
            <a:r>
              <a:rPr lang="ru-RU" sz="1800" dirty="0"/>
              <a:t> на </a:t>
            </a:r>
            <a:r>
              <a:rPr lang="ru-RU" sz="1800" dirty="0" err="1"/>
              <a:t>събиране</a:t>
            </a:r>
            <a:r>
              <a:rPr lang="ru-RU" sz="1800" dirty="0"/>
              <a:t> и </a:t>
            </a:r>
            <a:r>
              <a:rPr lang="ru-RU" sz="1800" dirty="0" err="1"/>
              <a:t>транспортиране</a:t>
            </a:r>
            <a:r>
              <a:rPr lang="ru-RU" sz="1800" dirty="0"/>
              <a:t> на </a:t>
            </a:r>
            <a:r>
              <a:rPr lang="ru-RU" sz="1800" dirty="0" err="1"/>
              <a:t>битовите</a:t>
            </a:r>
            <a:r>
              <a:rPr lang="ru-RU" sz="1800" dirty="0"/>
              <a:t> </a:t>
            </a:r>
            <a:r>
              <a:rPr lang="ru-RU" sz="1800" dirty="0" err="1"/>
              <a:t>отпадъци</a:t>
            </a:r>
            <a:r>
              <a:rPr lang="ru-RU" sz="1800" dirty="0"/>
              <a:t> (чл.63, ал.2 ЗМДТ)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err="1" smtClean="0"/>
              <a:t>Решенията</a:t>
            </a:r>
            <a:r>
              <a:rPr lang="ru-RU" sz="1800" dirty="0" smtClean="0"/>
              <a:t> </a:t>
            </a:r>
            <a:r>
              <a:rPr lang="ru-RU" sz="1800" dirty="0" err="1"/>
              <a:t>вземани</a:t>
            </a:r>
            <a:r>
              <a:rPr lang="ru-RU" sz="1800" dirty="0"/>
              <a:t> в </a:t>
            </a:r>
            <a:r>
              <a:rPr lang="ru-RU" sz="1800" dirty="0" err="1"/>
              <a:t>качеството</a:t>
            </a:r>
            <a:r>
              <a:rPr lang="ru-RU" sz="1800" dirty="0"/>
              <a:t> на </a:t>
            </a:r>
            <a:r>
              <a:rPr lang="ru-RU" sz="1800" dirty="0" err="1"/>
              <a:t>решаващ</a:t>
            </a:r>
            <a:r>
              <a:rPr lang="ru-RU" sz="1800" dirty="0"/>
              <a:t> орган по чл. 152, ал. 2 от </a:t>
            </a:r>
            <a:r>
              <a:rPr lang="ru-RU" sz="1800" dirty="0" err="1"/>
              <a:t>Данъчно-осигурителния</a:t>
            </a:r>
            <a:r>
              <a:rPr lang="ru-RU" sz="1800" dirty="0"/>
              <a:t> </a:t>
            </a:r>
            <a:r>
              <a:rPr lang="ru-RU" sz="1800" dirty="0" err="1"/>
              <a:t>процесуален</a:t>
            </a:r>
            <a:r>
              <a:rPr lang="ru-RU" sz="1800" dirty="0"/>
              <a:t> кодекс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531553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Подтема 1.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Основни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правомощия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на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местната</a:t>
            </a:r>
            <a:r>
              <a:rPr lang="ru-RU" sz="3200" b="1" dirty="0">
                <a:solidFill>
                  <a:srgbClr val="549E39"/>
                </a:solidFill>
                <a:latin typeface="Times New Roman"/>
              </a:rPr>
              <a:t> </a:t>
            </a:r>
            <a:r>
              <a:rPr lang="ru-RU" sz="3200" b="1" dirty="0" err="1">
                <a:solidFill>
                  <a:srgbClr val="549E39"/>
                </a:solidFill>
                <a:latin typeface="Times New Roman"/>
              </a:rPr>
              <a:t>власт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800" dirty="0"/>
              <a:t>ВНИМАНИЕ!!! </a:t>
            </a:r>
          </a:p>
          <a:p>
            <a:pPr marL="45720" indent="0">
              <a:buNone/>
            </a:pPr>
            <a:r>
              <a:rPr lang="ru-RU" sz="1800" dirty="0"/>
              <a:t>	</a:t>
            </a:r>
            <a:r>
              <a:rPr lang="ru-RU" sz="2400" dirty="0" err="1" smtClean="0"/>
              <a:t>Текстът</a:t>
            </a:r>
            <a:r>
              <a:rPr lang="ru-RU" sz="2400" dirty="0" smtClean="0"/>
              <a:t> </a:t>
            </a:r>
            <a:r>
              <a:rPr lang="ru-RU" sz="2400" dirty="0"/>
              <a:t>на чл.22 от ЗМДТ </a:t>
            </a:r>
            <a:r>
              <a:rPr lang="ru-RU" sz="2400" dirty="0" err="1"/>
              <a:t>определя</a:t>
            </a:r>
            <a:r>
              <a:rPr lang="ru-RU" sz="2400" dirty="0"/>
              <a:t> </a:t>
            </a:r>
            <a:r>
              <a:rPr lang="ru-RU" sz="2400" dirty="0" err="1"/>
              <a:t>границите</a:t>
            </a:r>
            <a:r>
              <a:rPr lang="ru-RU" sz="2400" dirty="0"/>
              <a:t> в </a:t>
            </a:r>
            <a:r>
              <a:rPr lang="ru-RU" sz="2400" dirty="0" err="1"/>
              <a:t>които</a:t>
            </a:r>
            <a:r>
              <a:rPr lang="ru-RU" sz="2400" dirty="0"/>
              <a:t> </a:t>
            </a:r>
            <a:r>
              <a:rPr lang="ru-RU" sz="2400" dirty="0" err="1"/>
              <a:t>Общинския</a:t>
            </a:r>
            <a:r>
              <a:rPr lang="ru-RU" sz="2400" dirty="0"/>
              <a:t> </a:t>
            </a:r>
            <a:r>
              <a:rPr lang="ru-RU" sz="2400" dirty="0" err="1"/>
              <a:t>съвет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да </a:t>
            </a:r>
            <a:r>
              <a:rPr lang="ru-RU" sz="2400" dirty="0" err="1"/>
              <a:t>определя</a:t>
            </a:r>
            <a:r>
              <a:rPr lang="ru-RU" sz="2400" dirty="0"/>
              <a:t> размера на </a:t>
            </a:r>
            <a:r>
              <a:rPr lang="ru-RU" sz="2400" dirty="0" err="1"/>
              <a:t>ставките</a:t>
            </a:r>
            <a:r>
              <a:rPr lang="ru-RU" sz="2400" dirty="0"/>
              <a:t>. </a:t>
            </a:r>
            <a:r>
              <a:rPr lang="ru-RU" sz="2400" dirty="0" err="1"/>
              <a:t>Действително</a:t>
            </a:r>
            <a:r>
              <a:rPr lang="ru-RU" sz="2400" dirty="0"/>
              <a:t> от ЗМДТ не става категорично ясно </a:t>
            </a:r>
            <a:r>
              <a:rPr lang="ru-RU" sz="2400" dirty="0" err="1"/>
              <a:t>може</a:t>
            </a:r>
            <a:r>
              <a:rPr lang="ru-RU" sz="2400" dirty="0"/>
              <a:t> ли </a:t>
            </a:r>
            <a:r>
              <a:rPr lang="ru-RU" sz="2400" dirty="0" err="1"/>
              <a:t>Общинския</a:t>
            </a:r>
            <a:r>
              <a:rPr lang="ru-RU" sz="2400" dirty="0"/>
              <a:t> </a:t>
            </a:r>
            <a:r>
              <a:rPr lang="ru-RU" sz="2400" dirty="0" err="1"/>
              <a:t>съвет</a:t>
            </a:r>
            <a:r>
              <a:rPr lang="ru-RU" sz="2400" dirty="0"/>
              <a:t> да </a:t>
            </a:r>
            <a:r>
              <a:rPr lang="ru-RU" sz="2400" dirty="0" err="1"/>
              <a:t>диференцира</a:t>
            </a:r>
            <a:r>
              <a:rPr lang="ru-RU" sz="2400" dirty="0"/>
              <a:t> </a:t>
            </a:r>
            <a:r>
              <a:rPr lang="ru-RU" sz="2400" dirty="0" err="1"/>
              <a:t>различни</a:t>
            </a:r>
            <a:r>
              <a:rPr lang="ru-RU" sz="2400" dirty="0"/>
              <a:t> ставки </a:t>
            </a:r>
            <a:r>
              <a:rPr lang="bg-BG" sz="2400" dirty="0" smtClean="0"/>
              <a:t>за видове имоти или различните населени места в общината </a:t>
            </a:r>
            <a:r>
              <a:rPr lang="ru-RU" sz="2400" dirty="0" smtClean="0"/>
              <a:t>в </a:t>
            </a:r>
            <a:r>
              <a:rPr lang="ru-RU" sz="2400" dirty="0" err="1"/>
              <a:t>посочените</a:t>
            </a:r>
            <a:r>
              <a:rPr lang="ru-RU" sz="2400" dirty="0"/>
              <a:t> в закона </a:t>
            </a:r>
            <a:r>
              <a:rPr lang="ru-RU" sz="2400" dirty="0" err="1"/>
              <a:t>граници</a:t>
            </a:r>
            <a:r>
              <a:rPr lang="ru-RU" sz="2400" dirty="0"/>
              <a:t>. </a:t>
            </a:r>
            <a:r>
              <a:rPr lang="ru-RU" sz="2400" dirty="0" err="1" smtClean="0"/>
              <a:t>Взети</a:t>
            </a:r>
            <a:r>
              <a:rPr lang="ru-RU" sz="2400" dirty="0" smtClean="0"/>
              <a:t> </a:t>
            </a:r>
            <a:r>
              <a:rPr lang="ru-RU" sz="2400" dirty="0" err="1" smtClean="0"/>
              <a:t>са</a:t>
            </a:r>
            <a:r>
              <a:rPr lang="ru-RU" sz="2400" dirty="0" smtClean="0"/>
              <a:t> </a:t>
            </a:r>
            <a:r>
              <a:rPr lang="ru-RU" sz="2400" dirty="0" err="1" smtClean="0"/>
              <a:t>такива</a:t>
            </a:r>
            <a:r>
              <a:rPr lang="ru-RU" sz="2400" dirty="0" smtClean="0"/>
              <a:t> решения </a:t>
            </a:r>
            <a:r>
              <a:rPr lang="ru-RU" sz="2400" dirty="0"/>
              <a:t>на </a:t>
            </a:r>
            <a:r>
              <a:rPr lang="ru-RU" sz="2400" dirty="0" err="1"/>
              <a:t>Общинските</a:t>
            </a:r>
            <a:r>
              <a:rPr lang="ru-RU" sz="2400" dirty="0"/>
              <a:t> </a:t>
            </a:r>
            <a:r>
              <a:rPr lang="ru-RU" sz="2400" dirty="0" err="1"/>
              <a:t>съвети</a:t>
            </a:r>
            <a:r>
              <a:rPr lang="ru-RU" sz="2400" dirty="0"/>
              <a:t>, но </a:t>
            </a:r>
            <a:r>
              <a:rPr lang="ru-RU" sz="2400" dirty="0" err="1"/>
              <a:t>Наредбите</a:t>
            </a:r>
            <a:r>
              <a:rPr lang="ru-RU" sz="2400" dirty="0"/>
              <a:t> </a:t>
            </a:r>
            <a:r>
              <a:rPr lang="ru-RU" sz="2400" dirty="0" err="1"/>
              <a:t>бяха</a:t>
            </a:r>
            <a:r>
              <a:rPr lang="ru-RU" sz="2400" dirty="0"/>
              <a:t> </a:t>
            </a:r>
            <a:r>
              <a:rPr lang="ru-RU" sz="2400" dirty="0" err="1"/>
              <a:t>атакувани</a:t>
            </a:r>
            <a:r>
              <a:rPr lang="ru-RU" sz="2400" dirty="0"/>
              <a:t> в </a:t>
            </a:r>
            <a:r>
              <a:rPr lang="ru-RU" sz="2400" dirty="0" err="1"/>
              <a:t>административните</a:t>
            </a:r>
            <a:r>
              <a:rPr lang="ru-RU" sz="2400" dirty="0"/>
              <a:t> </a:t>
            </a:r>
            <a:r>
              <a:rPr lang="ru-RU" sz="2400" dirty="0" err="1"/>
              <a:t>съдилища</a:t>
            </a:r>
            <a:r>
              <a:rPr lang="ru-RU" sz="2400" dirty="0"/>
              <a:t>. </a:t>
            </a:r>
            <a:r>
              <a:rPr lang="ru-RU" sz="2400" dirty="0" err="1"/>
              <a:t>Така</a:t>
            </a:r>
            <a:r>
              <a:rPr lang="ru-RU" sz="2400" dirty="0"/>
              <a:t> се </a:t>
            </a:r>
            <a:r>
              <a:rPr lang="ru-RU" sz="2400" dirty="0" err="1"/>
              <a:t>достигна</a:t>
            </a:r>
            <a:r>
              <a:rPr lang="ru-RU" sz="2400" dirty="0"/>
              <a:t> до </a:t>
            </a:r>
            <a:r>
              <a:rPr lang="ru-RU" sz="2400" dirty="0" err="1"/>
              <a:t>отмяна</a:t>
            </a:r>
            <a:r>
              <a:rPr lang="ru-RU" sz="2400" dirty="0"/>
              <a:t> на </a:t>
            </a:r>
            <a:r>
              <a:rPr lang="ru-RU" sz="2400" dirty="0" err="1"/>
              <a:t>Наредбите</a:t>
            </a:r>
            <a:r>
              <a:rPr lang="ru-RU" sz="2400" dirty="0"/>
              <a:t> и до </a:t>
            </a:r>
            <a:r>
              <a:rPr lang="ru-RU" sz="2400" dirty="0" err="1"/>
              <a:t>правния</a:t>
            </a:r>
            <a:r>
              <a:rPr lang="ru-RU" sz="2400" dirty="0"/>
              <a:t> извод, че </a:t>
            </a:r>
            <a:r>
              <a:rPr lang="ru-RU" sz="2400" dirty="0" err="1"/>
              <a:t>Общинските</a:t>
            </a:r>
            <a:r>
              <a:rPr lang="ru-RU" sz="2400" dirty="0"/>
              <a:t> </a:t>
            </a:r>
            <a:r>
              <a:rPr lang="ru-RU" sz="2400" dirty="0" err="1"/>
              <a:t>съвети</a:t>
            </a:r>
            <a:r>
              <a:rPr lang="ru-RU" sz="2400" dirty="0"/>
              <a:t> </a:t>
            </a:r>
            <a:r>
              <a:rPr lang="ru-RU" sz="2400" dirty="0" err="1"/>
              <a:t>нямат</a:t>
            </a:r>
            <a:r>
              <a:rPr lang="ru-RU" sz="2400" dirty="0"/>
              <a:t> </a:t>
            </a:r>
            <a:r>
              <a:rPr lang="ru-RU" sz="2400" dirty="0" err="1"/>
              <a:t>правомощието</a:t>
            </a:r>
            <a:r>
              <a:rPr lang="ru-RU" sz="2400" dirty="0"/>
              <a:t> да </a:t>
            </a:r>
            <a:r>
              <a:rPr lang="ru-RU" sz="2400" dirty="0" err="1"/>
              <a:t>диференцират</a:t>
            </a:r>
            <a:r>
              <a:rPr lang="ru-RU" sz="2400" dirty="0"/>
              <a:t> </a:t>
            </a:r>
            <a:r>
              <a:rPr lang="ru-RU" sz="2400" dirty="0" err="1"/>
              <a:t>различни</a:t>
            </a:r>
            <a:r>
              <a:rPr lang="ru-RU" sz="2400" dirty="0"/>
              <a:t> ставки на </a:t>
            </a:r>
            <a:r>
              <a:rPr lang="ru-RU" sz="2400" dirty="0" err="1"/>
              <a:t>данъка</a:t>
            </a:r>
            <a:r>
              <a:rPr lang="ru-RU" sz="2400" dirty="0"/>
              <a:t> </a:t>
            </a:r>
            <a:r>
              <a:rPr lang="ru-RU" sz="2400" dirty="0" err="1"/>
              <a:t>върху</a:t>
            </a:r>
            <a:r>
              <a:rPr lang="ru-RU" sz="2400" dirty="0"/>
              <a:t> </a:t>
            </a:r>
            <a:r>
              <a:rPr lang="ru-RU" sz="2400" dirty="0" err="1"/>
              <a:t>недвижимите</a:t>
            </a:r>
            <a:r>
              <a:rPr lang="ru-RU" sz="2400" dirty="0"/>
              <a:t> </a:t>
            </a:r>
            <a:r>
              <a:rPr lang="ru-RU" sz="2400" dirty="0" err="1"/>
              <a:t>имоти</a:t>
            </a:r>
            <a:r>
              <a:rPr lang="ru-RU" sz="2400" dirty="0"/>
              <a:t>. </a:t>
            </a:r>
            <a:r>
              <a:rPr lang="ru-RU" sz="2400" u="sng" dirty="0" err="1"/>
              <a:t>Така</a:t>
            </a:r>
            <a:r>
              <a:rPr lang="ru-RU" sz="2400" u="sng" dirty="0"/>
              <a:t> Решение № 13897 от 10.11.2020 г. на ВАС по адм. д. № 8801/2020 г., I о., докладчик </a:t>
            </a:r>
            <a:r>
              <a:rPr lang="ru-RU" sz="2400" u="sng" dirty="0" err="1"/>
              <a:t>председателят</a:t>
            </a:r>
            <a:r>
              <a:rPr lang="ru-RU" sz="2400" u="sng" dirty="0"/>
              <a:t> Йордан Константинов.</a:t>
            </a:r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sz="1800" dirty="0"/>
          </a:p>
          <a:p>
            <a:pPr marL="45720" indent="0">
              <a:buNone/>
            </a:pPr>
            <a:endParaRPr lang="ru-RU" i="1" dirty="0"/>
          </a:p>
          <a:p>
            <a:pPr marL="45720" indent="0">
              <a:buNone/>
            </a:pPr>
            <a:endParaRPr lang="ru-RU" i="1" dirty="0" smtClean="0"/>
          </a:p>
          <a:p>
            <a:pPr marL="4572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89637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0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5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6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7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8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9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5168</TotalTime>
  <Words>1414</Words>
  <Application>Microsoft Office PowerPoint</Application>
  <PresentationFormat>Widescreen</PresentationFormat>
  <Paragraphs>149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Corbel</vt:lpstr>
      <vt:lpstr>Times New Roman</vt:lpstr>
      <vt:lpstr>Wingdings</vt:lpstr>
      <vt:lpstr>База</vt:lpstr>
      <vt:lpstr>PowerPoint Presentation</vt:lpstr>
      <vt:lpstr>Цели и съдържание на занятието</vt:lpstr>
      <vt:lpstr>Подтема 1. Основни правомощия на местната власт.</vt:lpstr>
      <vt:lpstr>Подтема 1. Основни правомощия на местната власт</vt:lpstr>
      <vt:lpstr>Подтема 1. Основни правомощия на местната власт</vt:lpstr>
      <vt:lpstr>Подтема 1. Основни правомощия на местната власт</vt:lpstr>
      <vt:lpstr>Подтема 1. Основни правомощия на местната власт</vt:lpstr>
      <vt:lpstr>Подтема 1. Основни правомощия на местната власт</vt:lpstr>
      <vt:lpstr>Подтема 1. Основни правомощия на местната власт</vt:lpstr>
      <vt:lpstr>Подтема 2. Права и задължения на служителите от звеното за местни приходи, в качеството им на орган по приходите</vt:lpstr>
      <vt:lpstr>Подтема 2. Права и задължения на служителите от звеното за местни приходи, в качеството им на орган по приходите</vt:lpstr>
      <vt:lpstr>Подтема 2. Права и задължения на служителите от звеното за местни приходи, в качеството им на орган по приходите</vt:lpstr>
      <vt:lpstr>Подтема 2. Права и задължения на служителите от звеното за местни приходи, в качеството им на орган по приходите</vt:lpstr>
      <vt:lpstr>Благодаря за вниманието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Windows User</cp:lastModifiedBy>
  <cp:revision>69</cp:revision>
  <dcterms:created xsi:type="dcterms:W3CDTF">2020-11-16T15:48:02Z</dcterms:created>
  <dcterms:modified xsi:type="dcterms:W3CDTF">2021-05-04T16:08:30Z</dcterms:modified>
</cp:coreProperties>
</file>