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62"/>
  </p:notesMasterIdLst>
  <p:sldIdLst>
    <p:sldId id="258" r:id="rId2"/>
    <p:sldId id="275" r:id="rId3"/>
    <p:sldId id="276" r:id="rId4"/>
    <p:sldId id="277" r:id="rId5"/>
    <p:sldId id="278" r:id="rId6"/>
    <p:sldId id="281" r:id="rId7"/>
    <p:sldId id="282" r:id="rId8"/>
    <p:sldId id="283" r:id="rId9"/>
    <p:sldId id="284" r:id="rId10"/>
    <p:sldId id="286" r:id="rId11"/>
    <p:sldId id="287" r:id="rId12"/>
    <p:sldId id="374" r:id="rId13"/>
    <p:sldId id="375" r:id="rId14"/>
    <p:sldId id="288" r:id="rId15"/>
    <p:sldId id="289" r:id="rId16"/>
    <p:sldId id="290" r:id="rId17"/>
    <p:sldId id="291" r:id="rId18"/>
    <p:sldId id="337" r:id="rId19"/>
    <p:sldId id="338" r:id="rId20"/>
    <p:sldId id="292" r:id="rId21"/>
    <p:sldId id="376" r:id="rId22"/>
    <p:sldId id="293" r:id="rId23"/>
    <p:sldId id="294" r:id="rId24"/>
    <p:sldId id="295" r:id="rId25"/>
    <p:sldId id="298" r:id="rId26"/>
    <p:sldId id="303" r:id="rId27"/>
    <p:sldId id="339" r:id="rId28"/>
    <p:sldId id="340" r:id="rId29"/>
    <p:sldId id="341" r:id="rId30"/>
    <p:sldId id="342" r:id="rId31"/>
    <p:sldId id="343" r:id="rId32"/>
    <p:sldId id="344" r:id="rId33"/>
    <p:sldId id="345" r:id="rId34"/>
    <p:sldId id="346" r:id="rId35"/>
    <p:sldId id="347" r:id="rId36"/>
    <p:sldId id="349" r:id="rId37"/>
    <p:sldId id="350" r:id="rId38"/>
    <p:sldId id="351" r:id="rId39"/>
    <p:sldId id="352" r:id="rId40"/>
    <p:sldId id="353" r:id="rId41"/>
    <p:sldId id="354" r:id="rId42"/>
    <p:sldId id="355" r:id="rId43"/>
    <p:sldId id="356" r:id="rId44"/>
    <p:sldId id="357" r:id="rId45"/>
    <p:sldId id="358" r:id="rId46"/>
    <p:sldId id="359" r:id="rId47"/>
    <p:sldId id="360" r:id="rId48"/>
    <p:sldId id="361" r:id="rId49"/>
    <p:sldId id="362" r:id="rId50"/>
    <p:sldId id="363" r:id="rId51"/>
    <p:sldId id="364" r:id="rId52"/>
    <p:sldId id="365" r:id="rId53"/>
    <p:sldId id="366" r:id="rId54"/>
    <p:sldId id="368" r:id="rId55"/>
    <p:sldId id="369" r:id="rId56"/>
    <p:sldId id="370" r:id="rId57"/>
    <p:sldId id="371" r:id="rId58"/>
    <p:sldId id="372" r:id="rId59"/>
    <p:sldId id="373" r:id="rId60"/>
    <p:sldId id="301" r:id="rId61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497" autoAdjust="0"/>
  </p:normalViewPr>
  <p:slideViewPr>
    <p:cSldViewPr snapToGrid="0" showGuides="1">
      <p:cViewPr varScale="1">
        <p:scale>
          <a:sx n="80" d="100"/>
          <a:sy n="80" d="100"/>
        </p:scale>
        <p:origin x="-96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199D3C-052E-4F9E-BEAC-A3B76572CFBF}" type="datetimeFigureOut">
              <a:rPr lang="bg-BG" smtClean="0"/>
              <a:t>5.8.2022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232A76-85A5-4EDB-AD49-B09E08180F5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8483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Наредба за</a:t>
            </a:r>
            <a:r>
              <a:rPr lang="bg-BG" baseline="0" dirty="0" smtClean="0"/>
              <a:t> А</a:t>
            </a:r>
            <a:r>
              <a:rPr lang="bg-BG" dirty="0" smtClean="0"/>
              <a:t>дминистративния регистър ;</a:t>
            </a:r>
          </a:p>
          <a:p>
            <a:r>
              <a:rPr lang="bg-BG" dirty="0" smtClean="0"/>
              <a:t>Хартата на клиента , както и всички действащи нормативни актове в Република България.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37252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Общината е определила помещение</a:t>
            </a:r>
            <a:r>
              <a:rPr lang="bg-BG" baseline="0" dirty="0" smtClean="0"/>
              <a:t> за преглед на информация чрез разглеждане на оригинали или копия по чл.26,ал. 1, т. 1 от Закона за достъп до обществена информация.</a:t>
            </a:r>
            <a:r>
              <a:rPr lang="bg-BG" dirty="0" smtClean="0"/>
              <a:t> 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15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830824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Служителите не могат да изискват предоставяне на информация или документи , които са налични в общината  или могат да бъдат изискани</a:t>
            </a:r>
            <a:r>
              <a:rPr lang="bg-BG" baseline="0" dirty="0" smtClean="0"/>
              <a:t> по служебен път от друго </a:t>
            </a:r>
            <a:r>
              <a:rPr lang="bg-BG" baseline="0" dirty="0" err="1" smtClean="0"/>
              <a:t>учреждение</a:t>
            </a:r>
            <a:r>
              <a:rPr lang="bg-BG" baseline="0" dirty="0" smtClean="0"/>
              <a:t>.</a:t>
            </a:r>
          </a:p>
          <a:p>
            <a:r>
              <a:rPr lang="bg-BG" baseline="0" dirty="0" smtClean="0"/>
              <a:t>Служителите следва навременно в три дневен срок да уведомяват потребителите за отстраняване на недостатъци в заявлението.</a:t>
            </a:r>
            <a:r>
              <a:rPr lang="bg-BG" dirty="0" smtClean="0"/>
              <a:t> </a:t>
            </a:r>
          </a:p>
          <a:p>
            <a:r>
              <a:rPr lang="bg-BG" dirty="0" smtClean="0"/>
              <a:t>Служителите осигуряват по служебен път доказателствата и </a:t>
            </a:r>
            <a:r>
              <a:rPr lang="bg-BG" dirty="0" err="1" smtClean="0"/>
              <a:t>доказателствените</a:t>
            </a:r>
            <a:r>
              <a:rPr lang="bg-BG" dirty="0" smtClean="0"/>
              <a:t> средства от други административни органи.лица и организации , които предоставят</a:t>
            </a:r>
            <a:r>
              <a:rPr lang="bg-BG" baseline="0" dirty="0" smtClean="0"/>
              <a:t> публични услуги.</a:t>
            </a:r>
          </a:p>
          <a:p>
            <a:r>
              <a:rPr lang="bg-BG" baseline="0" dirty="0" smtClean="0"/>
              <a:t>Когато за предоставянето на административната услуга е необходимо участието на компетентен орган , преписката се изпраща по реда на чл.31 от </a:t>
            </a:r>
            <a:r>
              <a:rPr lang="bg-BG" baseline="0" dirty="0" err="1" smtClean="0"/>
              <a:t>Административнопроцесуалния</a:t>
            </a:r>
            <a:r>
              <a:rPr lang="bg-BG" baseline="0" dirty="0" smtClean="0"/>
              <a:t> кодекс.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16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439036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bg-BG" dirty="0" smtClean="0">
                <a:solidFill>
                  <a:schemeClr val="bg2">
                    <a:lumMod val="10000"/>
                  </a:schemeClr>
                </a:solidFill>
              </a:rPr>
              <a:t>Служителят, </a:t>
            </a:r>
            <a:r>
              <a:rPr lang="bg-BG" baseline="0" dirty="0" smtClean="0">
                <a:solidFill>
                  <a:schemeClr val="bg2">
                    <a:lumMod val="10000"/>
                  </a:schemeClr>
                </a:solidFill>
              </a:rPr>
              <a:t> отговорен за преписката , изготвя информацията и </a:t>
            </a:r>
            <a:r>
              <a:rPr lang="bg-BG" baseline="0" dirty="0" err="1" smtClean="0">
                <a:solidFill>
                  <a:schemeClr val="bg2">
                    <a:lumMod val="10000"/>
                  </a:schemeClr>
                </a:solidFill>
              </a:rPr>
              <a:t>доказателствените</a:t>
            </a:r>
            <a:r>
              <a:rPr lang="bg-BG" baseline="0" dirty="0" smtClean="0">
                <a:solidFill>
                  <a:schemeClr val="bg2">
                    <a:lumMod val="10000"/>
                  </a:schemeClr>
                </a:solidFill>
              </a:rPr>
              <a:t> средства от неговата компетентност в сроковете за издаване на индивидуалния административен акт и /или за извършване на заявената административна услуга. Пощенските разходи за изпращане на преписката са за сметка на общината.</a:t>
            </a:r>
          </a:p>
          <a:p>
            <a:pPr marL="45720" indent="0">
              <a:buNone/>
            </a:pPr>
            <a:r>
              <a:rPr lang="bg-BG" baseline="0" dirty="0" smtClean="0">
                <a:solidFill>
                  <a:schemeClr val="bg2">
                    <a:lumMod val="10000"/>
                  </a:schemeClr>
                </a:solidFill>
              </a:rPr>
              <a:t>Когато услугата се извършва по електронен път , тя се заявява по реда установен в Наредбата за общите изисквания към информационните системи , регистрите и електронните административни услуги. </a:t>
            </a:r>
            <a:endParaRPr lang="bg-BG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17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224926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" indent="0">
              <a:buNone/>
            </a:pPr>
            <a:endParaRPr lang="bg-BG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18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224926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" indent="0">
              <a:buNone/>
            </a:pPr>
            <a:endParaRPr lang="bg-BG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19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224926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Информацията се</a:t>
            </a:r>
            <a:r>
              <a:rPr lang="bg-BG" baseline="0" dirty="0" smtClean="0"/>
              <a:t> </a:t>
            </a:r>
            <a:r>
              <a:rPr lang="bg-BG" dirty="0" smtClean="0"/>
              <a:t>обявява на официалното табло на общината за обявления, в брошури и се публикува на интернет страницата на общината. Информацията се предоставя по достъпен начин  за всички потребители на ясен и общоразбираем език , без абревиатури , съкращения и препратки. Информацията се актуализира в 7-дневен срок от настъпването на промяната в обстоятелствата.</a:t>
            </a:r>
          </a:p>
          <a:p>
            <a:r>
              <a:rPr lang="bg-BG" dirty="0" smtClean="0"/>
              <a:t>Информацията , върху указателни табели и помещения определени за административно обслужване , и върху отличителните знаци на служителите се представя както на български, така и на английски език, а</a:t>
            </a:r>
            <a:r>
              <a:rPr lang="bg-BG" baseline="0" dirty="0" smtClean="0"/>
              <a:t> при възможност и на друг от официалните езици на Европейския съюз.</a:t>
            </a:r>
            <a:r>
              <a:rPr lang="bg-BG" dirty="0" smtClean="0"/>
              <a:t>  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20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817790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sz="1200" b="0" dirty="0" smtClean="0"/>
              <a:t>Организацията за осъществяване на комуникацията с потребителите се определя във вътрешните правила за организация на административното обслужване на съответната администрация. </a:t>
            </a:r>
            <a:endParaRPr lang="bg-BG" sz="1200" b="0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21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088954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bg-BG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22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42688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23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669753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" indent="0" algn="just">
              <a:buNone/>
            </a:pPr>
            <a:endParaRPr lang="bg-BG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45720" indent="0" algn="just">
              <a:buNone/>
            </a:pPr>
            <a:r>
              <a:rPr lang="bg-BG" dirty="0" smtClean="0">
                <a:solidFill>
                  <a:schemeClr val="bg2">
                    <a:lumMod val="10000"/>
                  </a:schemeClr>
                </a:solidFill>
              </a:rPr>
              <a:t>По преценка на общината ,обратна връзка може да бъде</a:t>
            </a:r>
            <a:r>
              <a:rPr lang="bg-BG" baseline="0" dirty="0" smtClean="0">
                <a:solidFill>
                  <a:schemeClr val="bg2">
                    <a:lumMod val="10000"/>
                  </a:schemeClr>
                </a:solidFill>
              </a:rPr>
              <a:t> осъществена и чрез: провеждане на консултации със заинтересовани страни в рамките на консултативни органи; описание на пътя на потребителя; провеждане на социологически проучвания; осигуряване на постоянна телефонна линия за връзка с потребителите в работно време чрез “горещ телефон“; осигуряване на приемно време за граждани и организации; анализ на вторична информация.</a:t>
            </a:r>
            <a:endParaRPr lang="bg-BG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45720" indent="0" algn="just">
              <a:buNone/>
            </a:pPr>
            <a:endParaRPr lang="bg-BG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24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54516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" indent="0">
              <a:buNone/>
            </a:pPr>
            <a:endParaRPr lang="bg-BG" sz="12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45720" indent="0">
              <a:buNone/>
            </a:pPr>
            <a:endParaRPr lang="bg-BG" b="1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02695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Секретарят на общината или упълномощено лице от администрацията информира за използваните средства</a:t>
            </a:r>
            <a:r>
              <a:rPr lang="bg-BG" baseline="0" dirty="0" smtClean="0"/>
              <a:t> за обратна връзка с потребителите чрез публикуване на информация на интернет страницата на общината или съобщение в друга форма /анкетни карти ,формуляр за подаване на сигнал, брошури, информационно табло , публикации в средствата за масово осведомяване и др./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25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599829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" indent="0" algn="just">
              <a:buNone/>
            </a:pPr>
            <a:endParaRPr lang="bg-BG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45720" indent="0" algn="just">
              <a:buNone/>
            </a:pPr>
            <a:endParaRPr lang="bg-BG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26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" indent="0" algn="just">
              <a:buNone/>
            </a:pPr>
            <a:endParaRPr lang="bg-BG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45720" indent="0" algn="just">
              <a:buNone/>
            </a:pPr>
            <a:endParaRPr lang="bg-BG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27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" indent="0" algn="just">
              <a:buNone/>
            </a:pPr>
            <a:endParaRPr lang="bg-BG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45720" indent="0" algn="just">
              <a:buNone/>
            </a:pPr>
            <a:endParaRPr lang="bg-BG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28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" indent="0" algn="just">
              <a:buNone/>
            </a:pPr>
            <a:endParaRPr lang="bg-BG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45720" indent="0" algn="just">
              <a:buNone/>
            </a:pPr>
            <a:endParaRPr lang="bg-BG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29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" indent="0" algn="just">
              <a:buNone/>
            </a:pPr>
            <a:endParaRPr lang="bg-BG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45720" indent="0" algn="just">
              <a:buNone/>
            </a:pPr>
            <a:endParaRPr lang="bg-BG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30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" indent="0" algn="just">
              <a:buNone/>
            </a:pPr>
            <a:endParaRPr lang="bg-BG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Добра практика в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общините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Можете да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организирате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работата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в ЦАО чрез фронт- и бек-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офиси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  <a:p>
            <a:pPr marL="45720" indent="0" algn="just">
              <a:buNone/>
            </a:pP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Във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фронт-офиса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гражданите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могат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да се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обслужват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на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различни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гишета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, например:</a:t>
            </a:r>
          </a:p>
          <a:p>
            <a:pPr marL="45720" indent="0" algn="just">
              <a:buNone/>
            </a:pP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Деловодство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-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подават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се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документи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и се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получават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готовите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документи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, в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т.ч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. и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такива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по Закона за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достъп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до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обществена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информация;</a:t>
            </a:r>
          </a:p>
          <a:p>
            <a:pPr marL="45720" indent="0" algn="just">
              <a:buNone/>
            </a:pP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Каса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–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плащат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се такси и цени на услуги,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наеми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глоби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, цени на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тръжни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документи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местни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данъци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и такси и др.;</a:t>
            </a:r>
          </a:p>
          <a:p>
            <a:pPr marL="45720" indent="0" algn="just">
              <a:buNone/>
            </a:pPr>
            <a:endParaRPr lang="ru-RU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45720" indent="0" algn="just">
              <a:buNone/>
            </a:pPr>
            <a:endParaRPr lang="bg-BG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31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Добра практика в общините: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Гражданско състояние и гражданска регистрация – приемат се заявления за услуги по гражданско състояние /удостоверения за наследници, за сключване на брак в чужбина, за раждане, брак, смърт, преписи от актове и удостоверения по искане на гражданите/ и се получават готовите документи. Приемат се заявления за услуги по гражданска и адресна регистрация / удостоверение за верен ЕГН, за семейно положение и родствени връзки, за правно ограничение, за вписване в регистъра на населението, постоянен и настоящ адрес, идентичност на административен адрес/ и се получават готовите документи;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„Местни приходи от данъци, такси и реклама” – деловодно завеждане на документи, свързани с дейността на администрацията в този ресор;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„Строителство, инвестиции и общинска собственост“ - деловодно завеждане на документи, свързани с дейността на администрацията в този ресор;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Информация.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Можете да обособите и гише, на което се </a:t>
            </a:r>
            <a:r>
              <a:rPr kumimoji="0" lang="bg-B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входират</a:t>
            </a: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 </a:t>
            </a:r>
            <a:r>
              <a:rPr kumimoji="0" lang="bg-B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изходират</a:t>
            </a: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документи във връзка с обществени поръчки /ОП/.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Напомняме, че организацията на ЦАО и обособяването на гишетата е в зависимост от обема, дейността на администрацията и броя на служителите в ЦАО.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" indent="0" algn="just">
              <a:buNone/>
            </a:pPr>
            <a:endParaRPr lang="bg-BG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45720" indent="0" algn="just">
              <a:buNone/>
            </a:pPr>
            <a:endParaRPr lang="ru-RU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45720" indent="0" algn="just">
              <a:buNone/>
            </a:pPr>
            <a:endParaRPr lang="bg-BG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32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Всички правила, свързани с текущото съхраняване на документи и съхраняване в архива на Общината могат подробно да се разпишат във Вътрешни правила за дейността на учрежденския архив.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 бива да забравяме, че е добре всички служители от администрацията да разполагат или да имат достъп до изготвено ръководство за работа със системата за </a:t>
            </a:r>
            <a:r>
              <a:rPr kumimoji="0" lang="bg-B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документооборот</a:t>
            </a: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 управление на административните процеси.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 последните изменения и допълнения в законодателството, свързани с електронното управление могат да се изготвят и правила за работа в система за електронен обмен на съобщения в общинската администрация.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33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34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Достъпът до ЦАО</a:t>
            </a:r>
            <a:r>
              <a:rPr lang="bg-BG" baseline="0" dirty="0" smtClean="0"/>
              <a:t> и останалите служебни помещения , в които се осъществява административното обслужване следва да бъде удобен и лесен за хора с увреждания, възрастни хора , лица с намалена подвижност и /или/ със затруднения в придвижването, родители или придружители на малки деца с детски колички. 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8711336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35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36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37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38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39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40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41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42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43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44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5289132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45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46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47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48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49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50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51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52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53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54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Служителите от звеното за административно обслужване </a:t>
            </a:r>
            <a:r>
              <a:rPr lang="bg-BG" dirty="0" err="1" smtClean="0"/>
              <a:t>входират</a:t>
            </a:r>
            <a:r>
              <a:rPr lang="bg-BG" dirty="0" smtClean="0"/>
              <a:t> получените заявления, искания, жалби, протести, сигнали</a:t>
            </a:r>
            <a:r>
              <a:rPr lang="bg-BG" baseline="0" dirty="0" smtClean="0"/>
              <a:t> и предложения в Административно-информационната система/АИС/ и ги изпращат на съответните компетентни дирекции и отдели на общинската администрация . Чрез Системата за електронен обмен на съобщенията /СЕОС/осъществяват взаимодействие между последните и потребителите  на административни услуги. Устните искания се </a:t>
            </a:r>
            <a:r>
              <a:rPr lang="bg-BG" baseline="0" dirty="0" err="1" smtClean="0"/>
              <a:t>входират</a:t>
            </a:r>
            <a:r>
              <a:rPr lang="bg-BG" baseline="0" dirty="0" smtClean="0"/>
              <a:t> след изготвянето на съответния протокол, изготвен съгласно примерния образец – Приложение № 1 от Наредбата за административното обслужване.</a:t>
            </a:r>
          </a:p>
          <a:p>
            <a:r>
              <a:rPr lang="bg-BG" baseline="0" dirty="0" smtClean="0"/>
              <a:t> 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10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195907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55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56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57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58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59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898470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60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532832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При осъществяване на административното обслужване , служителите от звеното се придържат към общите стандарти за качество на административното обслужване съгласно приложение № 7 от Наредбата за административното</a:t>
            </a:r>
            <a:r>
              <a:rPr lang="bg-BG" baseline="0" dirty="0" smtClean="0"/>
              <a:t> обслужване.При възможност….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11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971028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12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36546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noProof="0" dirty="0" smtClean="0"/>
              <a:t>Наръчникът е необходим за да подпомогне администрациите при прилагането на разпоредбите на НАО, свързани с използване на телефона при осъществяване на административно обслужване, но е част от препоръчителните </a:t>
            </a:r>
            <a:r>
              <a:rPr lang="ru-RU" dirty="0" err="1" smtClean="0"/>
              <a:t>стандарти</a:t>
            </a:r>
            <a:r>
              <a:rPr lang="ru-RU" dirty="0" smtClean="0"/>
              <a:t>.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13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797327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В случаите , при които в служебните помещения има потребители на административни услуги в края на обявеното работно време , служителите на съответното звено продължават работа до тяхното обслужване, но не повече от  два астрономически часа след края на обявеното работно време.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14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93213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5.8.2022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5.8.2022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5.8.2022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5.8.2022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5.8.2022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5.8.2022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5.8.2022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5.8.2022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5.8.2022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5.8.2022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5.8.2022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5.8.2022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bg-BG" sz="32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bg-BG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en-US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бучителен модул</a:t>
            </a:r>
          </a:p>
          <a:p>
            <a:pPr marL="0" indent="0" algn="ctr">
              <a:buNone/>
            </a:pPr>
            <a:r>
              <a:rPr lang="bg-BG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„Вътрешна организация на общинските дейности”</a:t>
            </a:r>
            <a:endParaRPr lang="ru-RU" sz="32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ru-RU" sz="32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68779" y="583894"/>
            <a:ext cx="9999024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just">
              <a:buNone/>
            </a:pPr>
            <a:r>
              <a:rPr lang="bg-BG" dirty="0">
                <a:solidFill>
                  <a:schemeClr val="bg2">
                    <a:lumMod val="10000"/>
                  </a:schemeClr>
                </a:solidFill>
              </a:rPr>
              <a:t>	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12. разясняват начина на плащане, като насърчават плащането с платежна карта чрез терминални устройства ПОС в случаите на осигурена възможност за картови плащания;</a:t>
            </a:r>
          </a:p>
          <a:p>
            <a:pPr marL="0" indent="0" algn="just">
              <a:buNone/>
            </a:pPr>
            <a:r>
              <a:rPr lang="bg-BG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13. изпълняват и функциите на посредник при заявяване , заплащане и получаване на електронни административни услуги по реда на Наредбата за общите изисквания към информационните системи, регистрите и електронните административни услуги.</a:t>
            </a:r>
            <a:endParaRPr lang="bg-BG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270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33153" y="583894"/>
            <a:ext cx="10129652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45720" indent="0" algn="just">
              <a:buNone/>
            </a:pPr>
            <a:r>
              <a:rPr lang="bg-BG" b="1" dirty="0">
                <a:solidFill>
                  <a:schemeClr val="bg2">
                    <a:lumMod val="10000"/>
                  </a:schemeClr>
                </a:solidFill>
              </a:rPr>
              <a:t>	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Заплащането на съответните такси от потребителите на административни услуги във връзка с извършването им се осъществява на каса в брой или с платежна карта чрез терминално устройство ПОС. При предоставяне на стандартизирани административни услуги , служителите от звеното за административно обслужване прилагат процедурите по предоставянето им , вписани в Административния регистър, като използват образците на заявления и протоколи за устно заявяване съгласно Приложение № 5 и образците на издаваните документи съгласно приложение № 6 на Наредбата за административното обслужване</a:t>
            </a:r>
            <a:r>
              <a:rPr lang="bg-BG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  <a:p>
            <a:pPr marL="45720" indent="0" algn="just">
              <a:buNone/>
            </a:pPr>
            <a:endParaRPr lang="bg-BG" dirty="0">
              <a:solidFill>
                <a:schemeClr val="bg2">
                  <a:lumMod val="10000"/>
                </a:schemeClr>
              </a:solidFill>
            </a:endParaRPr>
          </a:p>
          <a:p>
            <a:pPr marL="45720" indent="0" algn="just">
              <a:buNone/>
            </a:pPr>
            <a:endParaRPr lang="bg-BG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 algn="ctr">
              <a:buNone/>
            </a:pPr>
            <a:endParaRPr lang="bg-BG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bg-BG" sz="32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bg-BG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bg-BG" sz="32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bg-BG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bg-BG" sz="32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bg-BG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sz="3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  <p:pic>
        <p:nvPicPr>
          <p:cNvPr id="9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85767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666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Контейнер за съдържание 9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" indent="0" algn="just">
              <a:buNone/>
            </a:pPr>
            <a:r>
              <a:rPr lang="bg-BG" sz="2600" b="1" dirty="0" smtClean="0"/>
              <a:t>	С </a:t>
            </a:r>
            <a:r>
              <a:rPr lang="bg-BG" sz="2600" b="1" dirty="0"/>
              <a:t>измененията в НАО, които влязоха в сила от 01.04.2022 г. по отношение на общите стандарти има нов стандарт, според който администрациите ще осигуряват предоставяне на информация за административното обслужване и ще осъществяват административно обслужване и по телефона. Допълва се стандартът за спазване на правила за комуникация с потребителите, като се предвижда служителят да се увери в полезността и достатъчността на предоставената на потребителя информация. Допълва се и стандартът за предоставяне на обслужване на английски език, за администрациите, които са задължени да го прилагат </a:t>
            </a:r>
            <a:r>
              <a:rPr lang="en-US" sz="2600" b="1" dirty="0"/>
              <a:t>(</a:t>
            </a:r>
            <a:r>
              <a:rPr lang="bg-BG" sz="2600" b="1" dirty="0"/>
              <a:t>това са администрациите, чиито услуги в над 50 на сто от случаите са насочени и към лица, които не владеят български език</a:t>
            </a:r>
            <a:r>
              <a:rPr lang="en-US" sz="2600" b="1" dirty="0"/>
              <a:t>)</a:t>
            </a:r>
            <a:r>
              <a:rPr lang="bg-BG" sz="2600" b="1" dirty="0"/>
              <a:t>, като се предвижда изрично осигуряване и на комуникация с потребителите да бъде на английски език. </a:t>
            </a:r>
          </a:p>
          <a:p>
            <a:endParaRPr lang="bg-BG" dirty="0"/>
          </a:p>
        </p:txBody>
      </p:sp>
      <p:pic>
        <p:nvPicPr>
          <p:cNvPr id="11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13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pic>
        <p:nvPicPr>
          <p:cNvPr id="14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85767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084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" indent="0" algn="just">
              <a:buNone/>
            </a:pPr>
            <a:r>
              <a:rPr lang="bg-BG" sz="2800" b="1" dirty="0" smtClean="0"/>
              <a:t>	По </a:t>
            </a:r>
            <a:r>
              <a:rPr lang="bg-BG" sz="2800" b="1" dirty="0"/>
              <a:t>отношение на препоръчителните стандарти стандартът </a:t>
            </a:r>
            <a:r>
              <a:rPr lang="en-US" sz="2800" b="1" dirty="0"/>
              <a:t> </a:t>
            </a:r>
            <a:r>
              <a:rPr lang="bg-BG" sz="2800" b="1" dirty="0"/>
              <a:t>за работа в почивен ден е допълнен с възможността за пълноценна комуникация с потребителите. Към стандарта за достъпност в извънработно време на актуална и важна информация за административното обслужване е предвидено тя да се предоставя и чрез телефонен номер за автоматично получаване на информация за административното обслужване и/или за осъществяване на комуникация с потребителя в реално време. Към стандарта за онлайн комуникация са прибавени и формите за безплатни разговори чрез интернет. Създаден е нов стандарт за запазване на дата и час за посещение на потребителите в ЦАО, в които дата и час администрацията да предостави административно обслужване.</a:t>
            </a:r>
          </a:p>
          <a:p>
            <a:pPr marL="45720" indent="0" algn="just">
              <a:buNone/>
            </a:pPr>
            <a:r>
              <a:rPr lang="bg-BG" sz="2800" b="1" dirty="0" smtClean="0"/>
              <a:t>	На основание чл. 8а, ал. 4 от НАО с Решение на Министерски съвет е приет Наръчник</a:t>
            </a:r>
            <a:r>
              <a:rPr lang="en-US" sz="2800" b="1" dirty="0" smtClean="0"/>
              <a:t> </a:t>
            </a:r>
            <a:r>
              <a:rPr lang="bg-BG" sz="2800" b="1" dirty="0" smtClean="0"/>
              <a:t>за</a:t>
            </a:r>
            <a:r>
              <a:rPr lang="en-US" sz="2800" b="1" dirty="0" smtClean="0"/>
              <a:t> </a:t>
            </a:r>
            <a:r>
              <a:rPr lang="bg-BG" sz="2800" b="1" dirty="0" smtClean="0"/>
              <a:t>организация</a:t>
            </a:r>
            <a:r>
              <a:rPr lang="en-US" sz="2800" b="1" dirty="0" smtClean="0"/>
              <a:t> </a:t>
            </a:r>
            <a:r>
              <a:rPr lang="bg-BG" sz="2800" b="1" dirty="0" smtClean="0"/>
              <a:t>на</a:t>
            </a:r>
            <a:r>
              <a:rPr lang="en-US" sz="2800" b="1" dirty="0" smtClean="0"/>
              <a:t> </a:t>
            </a:r>
            <a:r>
              <a:rPr lang="bg-BG" sz="2800" b="1" dirty="0" smtClean="0"/>
              <a:t>административното</a:t>
            </a:r>
            <a:r>
              <a:rPr lang="en-US" sz="2800" b="1" dirty="0" smtClean="0"/>
              <a:t> </a:t>
            </a:r>
            <a:r>
              <a:rPr lang="bg-BG" sz="2800" b="1" dirty="0" smtClean="0"/>
              <a:t>обслужване</a:t>
            </a:r>
            <a:r>
              <a:rPr lang="en-US" sz="2800" b="1" dirty="0" smtClean="0"/>
              <a:t> </a:t>
            </a:r>
            <a:r>
              <a:rPr lang="en-US" sz="2800" b="1" dirty="0" err="1"/>
              <a:t>по</a:t>
            </a:r>
            <a:r>
              <a:rPr lang="en-US" sz="2800" b="1" dirty="0"/>
              <a:t> </a:t>
            </a:r>
            <a:r>
              <a:rPr lang="bg-BG" sz="2800" b="1" dirty="0" smtClean="0"/>
              <a:t>телефона.</a:t>
            </a:r>
            <a:endParaRPr lang="bg-BG" sz="2800" b="1" dirty="0"/>
          </a:p>
          <a:p>
            <a:endParaRPr lang="bg-BG" dirty="0"/>
          </a:p>
        </p:txBody>
      </p:sp>
      <p:pic>
        <p:nvPicPr>
          <p:cNvPr id="4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6470" y="857678"/>
            <a:ext cx="1323114" cy="828000"/>
          </a:xfrm>
          <a:prstGeom prst="rect">
            <a:avLst/>
          </a:prstGeom>
        </p:spPr>
      </p:pic>
      <p:pic>
        <p:nvPicPr>
          <p:cNvPr id="6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539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45720" indent="0">
              <a:buNone/>
            </a:pPr>
            <a:endParaRPr lang="bg-BG" sz="8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45720" indent="0" algn="just">
              <a:buNone/>
            </a:pPr>
            <a:r>
              <a:rPr lang="bg-BG" i="1" dirty="0" smtClean="0">
                <a:solidFill>
                  <a:schemeClr val="bg2">
                    <a:lumMod val="10000"/>
                  </a:schemeClr>
                </a:solidFill>
              </a:rPr>
              <a:t>	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Служителите предоставят изготвеният индивидуален административен акт в Центъра за административно обслужване. В случай ,че заявителят е посочил адрес за получаване, съответния служител следва да изпрати заявения документ, данни и /или информация чрез лицензиран пощенски оператор , както и по електронен път .</a:t>
            </a:r>
          </a:p>
          <a:p>
            <a:pPr marL="45720" indent="0" algn="just">
              <a:buNone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 съответните звена за административно обслужване се установява такъв ред за ползване на почивките , който дава възможност да се осигури непрекъсваем режим на работа с потребителите на административни услуги в рамките на установеното работно време, включително за подаване на заявления /искания, за плащане на каса или чрез ПОС. За получаване на информация , данни и документи , в рамките на обявеното работно време.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</a:p>
          <a:p>
            <a:pPr marL="0" indent="0" algn="just">
              <a:buNone/>
            </a:pPr>
            <a:endParaRPr lang="en-US" sz="32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63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r>
              <a:rPr lang="bg-BG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Служебно начало</a:t>
            </a:r>
          </a:p>
          <a:p>
            <a:pPr marL="0" indent="0" algn="ctr">
              <a:buNone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Служителите, са длъжни служебно да осигуряват всички издавани от тях документи, необходими за осъществяваното от тях административно обслужване. Осигуряват по служебен път документите , които са необходими за потребителя на административни услуги от други администрации, включително като вътрешни електронни административни услуги, които се предоставят по реда, установен в Наредбата за общите изисквания към информационните системи, регистрите и електронните административни услуги. </a:t>
            </a:r>
            <a:endParaRPr lang="bg-BG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just">
              <a:buNone/>
            </a:pPr>
            <a:endParaRPr lang="en-US" sz="32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5788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28700" y="583894"/>
            <a:ext cx="10106025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45720" indent="0" algn="ctr">
              <a:buNone/>
            </a:pPr>
            <a:endParaRPr lang="bg-BG" dirty="0"/>
          </a:p>
          <a:p>
            <a:pPr marL="45720" indent="0" algn="ctr">
              <a:buNone/>
            </a:pPr>
            <a:r>
              <a:rPr lang="bg-BG" sz="24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Взаимодействие между административните органи при комплексно административно обслужване</a:t>
            </a:r>
          </a:p>
          <a:p>
            <a:pPr marL="45720" indent="0" algn="just"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КАО се ръководи от секретаря на Общината,  организира се и се подпомага от служителите в звената, ангажирани с административното обслужване, които осъществяват взаимодействието със служителите от останалите структурни звена.</a:t>
            </a:r>
          </a:p>
          <a:p>
            <a:pPr marL="45720" indent="0" algn="just"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Непосредственото извършване и отговорността за организиране на взаимодействието с компетентния орган се носи от служителя , до когото е резолирана преписката.</a:t>
            </a:r>
          </a:p>
          <a:p>
            <a:pPr marL="45720" indent="0" algn="just"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 предоставянето на КАО, служителите служебно организират предоставянето на услугата.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endParaRPr lang="en-US" sz="3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6742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45720" indent="0" algn="just">
              <a:buNone/>
            </a:pPr>
            <a:r>
              <a:rPr lang="en-US" b="1" dirty="0" smtClean="0"/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Когато предоставянето на заявената административна услуга попада в полето на компетентност на звено от общинската администрация, последното издава или отказва с мотивирано решение предоставянето на административната услуга на заявителя. При мотивирано решение за отказ служителя образува производство , като проверява наличието на следните реквизити:</a:t>
            </a:r>
          </a:p>
          <a:p>
            <a:pPr marL="45720" indent="0" algn="just">
              <a:buNone/>
            </a:pP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1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  Коректно попълнено заявление за съответната услуга по утвърден образец;</a:t>
            </a:r>
          </a:p>
          <a:p>
            <a:pPr marL="45720" indent="0" algn="just"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2. Информация или документи , изисквани от компетентния орган  за извършване на услугата , ако такива се изискват;</a:t>
            </a:r>
          </a:p>
          <a:p>
            <a:pPr marL="45720" indent="0" algn="just">
              <a:buNone/>
            </a:pP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3. Документ за платена такса , ако такава се изисква и плащането не е направено по електронен път.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endParaRPr lang="en-US" sz="3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0935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45720" indent="0" algn="ctr">
              <a:buNone/>
            </a:pPr>
            <a:endParaRPr lang="bg-BG" sz="800" b="1" u="sng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+mj-ea"/>
              <a:cs typeface="+mj-cs"/>
            </a:endParaRPr>
          </a:p>
          <a:p>
            <a:pPr marL="45720" indent="0" algn="ctr">
              <a:buNone/>
            </a:pPr>
            <a:r>
              <a:rPr lang="bg-BG" sz="28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Организиране </a:t>
            </a:r>
            <a:r>
              <a:rPr lang="bg-BG" sz="28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деловодната дейност в общината:</a:t>
            </a:r>
            <a:endParaRPr lang="en-US" sz="32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847037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  <p:sp>
        <p:nvSpPr>
          <p:cNvPr id="4" name="Правоъгълник 3"/>
          <p:cNvSpPr/>
          <p:nvPr/>
        </p:nvSpPr>
        <p:spPr>
          <a:xfrm>
            <a:off x="925689" y="2231372"/>
            <a:ext cx="10343993" cy="3608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lvl="0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1</a:t>
            </a:r>
            <a:r>
              <a:rPr lang="en-US" sz="2200" dirty="0">
                <a:solidFill>
                  <a:srgbClr val="549E39"/>
                </a:solidFill>
              </a:rPr>
              <a:t>. </a:t>
            </a:r>
            <a:r>
              <a:rPr lang="en-US" sz="20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Приемане</a:t>
            </a:r>
            <a:r>
              <a:rPr lang="en-US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0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разпределяне</a:t>
            </a:r>
            <a:r>
              <a:rPr lang="en-US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20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предаване</a:t>
            </a:r>
            <a:r>
              <a:rPr lang="en-US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документите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sz="20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1.1.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приемане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всички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входящи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служебни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заявления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структурите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общинската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администрация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endParaRPr lang="bg-BG" sz="20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1.2.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приемане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всички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изходящи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структурите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общинската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администрация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endParaRPr lang="bg-BG" sz="20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2. </a:t>
            </a:r>
            <a:r>
              <a:rPr lang="en-US" sz="20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Регистрация</a:t>
            </a:r>
            <a:r>
              <a:rPr lang="en-US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20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сканиране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sz="20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2.1.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приемане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регистриране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системата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регистрация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контрол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преписки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чрез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попълване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всички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реквизити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определени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системата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–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вид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документа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кратко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описание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съдържанието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документа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"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относно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",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направление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име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адрес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кореспондента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/</a:t>
            </a:r>
            <a:r>
              <a:rPr lang="en-US" sz="20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срокът</a:t>
            </a:r>
            <a:r>
              <a:rPr lang="en-US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изпълнение</a:t>
            </a:r>
            <a:r>
              <a:rPr lang="en-US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документа</a:t>
            </a:r>
            <a:r>
              <a:rPr lang="en-US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се</a:t>
            </a:r>
            <a:r>
              <a:rPr lang="en-US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определя</a:t>
            </a:r>
            <a:r>
              <a:rPr lang="en-US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автоматично</a:t>
            </a:r>
            <a:r>
              <a:rPr lang="en-US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</a:t>
            </a:r>
            <a:r>
              <a:rPr lang="en-US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системата</a:t>
            </a:r>
            <a:r>
              <a:rPr lang="en-US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/;</a:t>
            </a:r>
            <a:endParaRPr lang="bg-BG" sz="20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581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45720" indent="0" algn="ctr">
              <a:buNone/>
            </a:pPr>
            <a:endParaRPr lang="bg-BG" sz="800" b="1" u="sng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+mj-ea"/>
              <a:cs typeface="+mj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847037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  <p:sp>
        <p:nvSpPr>
          <p:cNvPr id="6" name="Правоъгълник 5"/>
          <p:cNvSpPr/>
          <p:nvPr/>
        </p:nvSpPr>
        <p:spPr>
          <a:xfrm>
            <a:off x="1033153" y="2024259"/>
            <a:ext cx="10129651" cy="37323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lvl="0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2.2.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издаване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фиш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регистрационен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номер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код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проверка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през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Интернет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техническа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обезпеченост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endParaRPr lang="bg-BG" sz="22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2.3.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записване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префикса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номера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документа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снет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системата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върху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самия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endParaRPr lang="bg-BG" sz="22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2.4.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сканиране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документа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endParaRPr lang="bg-BG" sz="22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3.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Предаване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документите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предназначение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изпълнение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endParaRPr lang="bg-BG" sz="22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3.1.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пренасочване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съгласно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резолюция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поставена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съответните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длъжностни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лица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endParaRPr lang="bg-BG" sz="22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3.2.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изпращане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предназначение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регистрираните</a:t>
            </a:r>
            <a:r>
              <a:rPr lang="en-US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</a:t>
            </a:r>
            <a:r>
              <a:rPr lang="en-US" sz="2200" dirty="0">
                <a:solidFill>
                  <a:srgbClr val="549E39"/>
                </a:solidFill>
              </a:rPr>
              <a:t>.</a:t>
            </a:r>
            <a:endParaRPr lang="bg-BG" sz="2200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734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45720" indent="0" algn="ctr">
              <a:buNone/>
            </a:pPr>
            <a:r>
              <a:rPr lang="bg-BG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Тема </a:t>
            </a:r>
            <a:r>
              <a:rPr lang="bg-BG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2</a:t>
            </a:r>
          </a:p>
          <a:p>
            <a:pPr marL="45720" indent="0" algn="ctr">
              <a:buNone/>
            </a:pPr>
            <a:r>
              <a:rPr lang="bg-BG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bg-BG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Организация на дейностите по административно обслужване, деловодство и архив в контекста на модернизация на администрацията </a:t>
            </a:r>
            <a:r>
              <a:rPr lang="bg-BG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– </a:t>
            </a:r>
            <a:r>
              <a:rPr lang="bg-BG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функции на звената и регламентиране на процесите в тях. </a:t>
            </a:r>
            <a:endParaRPr lang="bg-BG" sz="32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endParaRPr lang="en-US" sz="32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72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r>
              <a:rPr lang="bg-BG" sz="28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Информация за административното обслужване</a:t>
            </a:r>
          </a:p>
          <a:p>
            <a:pPr marL="0" indent="0" algn="just">
              <a:buNone/>
            </a:pP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Общините поддържат актуална, точна и достоверна информация относно реда и организацията на осъществяваното административно обслужване и предоставяните административни услуги.</a:t>
            </a:r>
          </a:p>
          <a:p>
            <a:pPr marL="0" indent="0" algn="just"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Общината съдейства на потребителите като:</a:t>
            </a:r>
          </a:p>
          <a:p>
            <a:pPr marL="0" indent="0" algn="just"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1.осигурява общодостъпна, точна, систематизирана и разбираема информация за компетентността на общината;</a:t>
            </a:r>
          </a:p>
          <a:p>
            <a:pPr marL="0" indent="0" algn="just"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2.осигурява достъп до формулярите и оказва съдействие за попълването им;</a:t>
            </a:r>
          </a:p>
          <a:p>
            <a:pPr marL="0" indent="0" algn="just"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3.предоставя пълна информация за сроковете и за дължимите такси.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just">
              <a:buNone/>
            </a:pPr>
            <a:endParaRPr lang="en-US" sz="32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476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3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5" name="Правоъгълник 4"/>
          <p:cNvSpPr/>
          <p:nvPr/>
        </p:nvSpPr>
        <p:spPr>
          <a:xfrm>
            <a:off x="767937" y="1919131"/>
            <a:ext cx="1064424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sz="2400" b="1" dirty="0" smtClean="0"/>
              <a:t>	В НАО са </a:t>
            </a:r>
            <a:r>
              <a:rPr lang="bg-BG" sz="2400" b="1" dirty="0"/>
              <a:t>разписани задължения за администрациите за осигуряване на електронни адреси и телефонни номера за връзка за комуникация с потребителите. </a:t>
            </a:r>
            <a:r>
              <a:rPr lang="bg-BG" sz="2400" b="1" dirty="0" smtClean="0"/>
              <a:t>Задължителната информация трябва </a:t>
            </a:r>
            <a:r>
              <a:rPr lang="bg-BG" sz="2400" b="1" dirty="0"/>
              <a:t>да съответства на информацията, която се обявява със съдържание в чл. 25 от Наредбата за административния регистър. </a:t>
            </a:r>
            <a:endParaRPr lang="bg-BG" sz="2400" b="1" dirty="0" smtClean="0"/>
          </a:p>
          <a:p>
            <a:pPr algn="just"/>
            <a:r>
              <a:rPr lang="bg-BG" sz="2400" b="1" dirty="0"/>
              <a:t>	</a:t>
            </a:r>
            <a:r>
              <a:rPr lang="bg-BG" sz="2400" b="1" dirty="0" smtClean="0"/>
              <a:t>Освен информация </a:t>
            </a:r>
            <a:r>
              <a:rPr lang="bg-BG" sz="2400" b="1" dirty="0"/>
              <a:t>за </a:t>
            </a:r>
            <a:r>
              <a:rPr lang="bg-BG" sz="2400" b="1" dirty="0" smtClean="0"/>
              <a:t>ЦАО се посочват и адресите </a:t>
            </a:r>
            <a:r>
              <a:rPr lang="bg-BG" sz="2400" b="1" dirty="0"/>
              <a:t>и телефонните номера за връзка, с обозначаване на звената, които комуникират с потребителите. Въведено е и изискване за посочване на информация за лицата за контакти с потребителите, както и обявяване, относно вида на телефонните номера – платени или безплатни, заедно със стойността на съответното обаждане.</a:t>
            </a:r>
          </a:p>
        </p:txBody>
      </p:sp>
    </p:spTree>
    <p:extLst>
      <p:ext uri="{BB962C8B-B14F-4D97-AF65-F5344CB8AC3E}">
        <p14:creationId xmlns:p14="http://schemas.microsoft.com/office/powerpoint/2010/main" val="11505025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sz="800" dirty="0"/>
          </a:p>
          <a:p>
            <a:pPr marL="0" indent="0" algn="ctr">
              <a:buNone/>
            </a:pPr>
            <a:endParaRPr lang="bg-BG" dirty="0" smtClean="0"/>
          </a:p>
          <a:p>
            <a:pPr marL="45720" indent="0" algn="ctr">
              <a:buNone/>
            </a:pPr>
            <a:endParaRPr lang="bg-BG" dirty="0"/>
          </a:p>
          <a:p>
            <a:pPr marL="45720" indent="0" algn="ctr">
              <a:buNone/>
            </a:pPr>
            <a:r>
              <a:rPr lang="bg-BG" sz="28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Правила за използване на логото и </a:t>
            </a:r>
            <a:r>
              <a:rPr lang="bg-BG" sz="2800" b="1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слогана</a:t>
            </a:r>
            <a:r>
              <a:rPr lang="bg-BG" sz="28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държавната  администрация </a:t>
            </a:r>
          </a:p>
          <a:p>
            <a:pPr marL="45720" indent="0" algn="just">
              <a:buNone/>
            </a:pPr>
            <a:r>
              <a:rPr lang="bg-BG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Служителите от общинската администрация използват герба и знамето на общината, както и логото и </a:t>
            </a:r>
            <a:r>
              <a:rPr lang="bg-BG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слогана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съответната администрация при:</a:t>
            </a:r>
          </a:p>
          <a:p>
            <a:pPr marL="45720" indent="0" algn="just"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1. отличителните знаци и материалните носители , свързани с идентификация на служителите , които извършват административното обслужване;</a:t>
            </a:r>
          </a:p>
          <a:p>
            <a:pPr marL="45720" indent="0" algn="just"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2. указателни табели за входове на сградите;</a:t>
            </a:r>
          </a:p>
          <a:p>
            <a:pPr marL="45720" indent="0" algn="just"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3. неофициална кореспонденция и поздравителни адреси;</a:t>
            </a:r>
          </a:p>
          <a:p>
            <a:pPr marL="45720" indent="0" algn="just"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4. папките , рекламните и протоколните материали;</a:t>
            </a:r>
          </a:p>
          <a:p>
            <a:pPr marL="45720" indent="0" algn="just">
              <a:buNone/>
            </a:pPr>
            <a:endParaRPr lang="bg-BG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 algn="ctr">
              <a:buNone/>
            </a:pPr>
            <a:endParaRPr lang="en-US" sz="3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9287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just">
              <a:buNone/>
            </a:pPr>
            <a:r>
              <a:rPr lang="bg-BG" dirty="0">
                <a:solidFill>
                  <a:schemeClr val="bg2">
                    <a:lumMod val="10000"/>
                  </a:schemeClr>
                </a:solidFill>
              </a:rPr>
              <a:t>	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5. интернет страницата на общината;</a:t>
            </a:r>
          </a:p>
          <a:p>
            <a:pPr marL="0" indent="0" algn="just">
              <a:buNone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6. кутиите за мнения и коментари;</a:t>
            </a:r>
          </a:p>
          <a:p>
            <a:pPr marL="0" indent="0" algn="just">
              <a:buNone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7. хартата на клиента;</a:t>
            </a:r>
          </a:p>
          <a:p>
            <a:pPr marL="0" indent="0" algn="just">
              <a:buNone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8.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зготвяне на отличителни знаци, свързани с изпълнението на служебните 	задължения на служителите в администрацията.</a:t>
            </a:r>
            <a:endParaRPr lang="bg-BG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just">
              <a:buNone/>
            </a:pPr>
            <a:endParaRPr lang="en-US" sz="32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382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g-BG" sz="200" dirty="0" smtClean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r>
              <a:rPr lang="bg-BG" sz="28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Взаимодействие с потребителите по повод административното обслужване</a:t>
            </a:r>
            <a:endParaRPr lang="en-US" sz="28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just">
              <a:buNone/>
            </a:pPr>
            <a:r>
              <a:rPr lang="bg-BG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1.Общината създава възможност за обратна връзка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потребителите чрез използване и прилагане на методи за обратна връзка:</a:t>
            </a:r>
          </a:p>
          <a:p>
            <a:pPr marL="0" indent="0" algn="just"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- извършване на анкетни проучвания;</a:t>
            </a:r>
          </a:p>
          <a:p>
            <a:pPr marL="0" indent="0" algn="just"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- провеждане на консултации със служителите;</a:t>
            </a:r>
          </a:p>
          <a:p>
            <a:pPr marL="0" indent="0" algn="just"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- извършване на наблюдения по метода “ таен клиент“;</a:t>
            </a:r>
          </a:p>
          <a:p>
            <a:pPr marL="0" indent="0" algn="just"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- анализ на сигнали , предложения, жалби и похвали;</a:t>
            </a:r>
          </a:p>
          <a:p>
            <a:pPr marL="0" indent="0" algn="just"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- анализ на медийни публикации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just">
              <a:buNone/>
            </a:pPr>
            <a:endParaRPr lang="en-US" sz="32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5" y="5721927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161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just">
              <a:buNone/>
            </a:pPr>
            <a:r>
              <a:rPr lang="bg-BG" b="1" dirty="0" smtClean="0">
                <a:solidFill>
                  <a:schemeClr val="bg2">
                    <a:lumMod val="10000"/>
                  </a:schemeClr>
                </a:solidFill>
              </a:rPr>
              <a:t>		</a:t>
            </a:r>
            <a:r>
              <a:rPr lang="bg-BG" sz="24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Видове средства за осъществяване на обратна връзка</a:t>
            </a:r>
            <a:endParaRPr lang="bg-BG" sz="2400" b="1" i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just">
              <a:buNone/>
            </a:pPr>
            <a:r>
              <a:rPr lang="bg-BG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Всяка дейност на администрацията на общината по извършване на административни услуги, приемането, регистрирането, разпределението и разглеждането на получената писмена и устна информация, системата за уведомяване на потребителите, неправителствените организации на гражданите, бизнеса и обществеността за предприетите действия, дава възможност да се състави мнение относно дейността и качеството на административното обслужване и компетентността на държавните служители и лицата, работещи по трудово правоотношение в администрацията. Достъпът до информация за осъществяване на обратна връзка и използването на различните видове средства е безплатен.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57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68779" y="903594"/>
            <a:ext cx="10058400" cy="52733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sz="800" dirty="0" smtClean="0"/>
          </a:p>
          <a:p>
            <a:pPr marL="0" indent="0" algn="just">
              <a:buNone/>
            </a:pPr>
            <a:r>
              <a:rPr lang="bg-BG" dirty="0" smtClean="0">
                <a:solidFill>
                  <a:schemeClr val="bg2">
                    <a:lumMod val="1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 резултат на получената, анализираната и консултираната информация от обратната връзка и от измерването на удовлетвореността се предприемат действия за подобряване на административното обслужване. Потребителите и обществеността се уведомяват за предприетите действия и за резултатите от тях.</a:t>
            </a:r>
          </a:p>
          <a:p>
            <a:pPr marL="0" indent="0" algn="just"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Отговорните служители, които обобщават и подават информацията, попълват и публикуват данните в системата се определят със заповед на кмета.</a:t>
            </a:r>
          </a:p>
          <a:p>
            <a:pPr marL="0" indent="0" algn="just"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Предложенията и сигналите, подадени до кмета на общината, се разглеждат по реда на Административно</a:t>
            </a:r>
            <a:r>
              <a:rPr lang="en-US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процесуалния кодекс.</a:t>
            </a:r>
          </a:p>
          <a:p>
            <a:pPr marL="0" indent="0" algn="just">
              <a:buNone/>
            </a:pPr>
            <a:r>
              <a:rPr lang="bg-BG" dirty="0">
                <a:solidFill>
                  <a:schemeClr val="bg2">
                    <a:lumMod val="10000"/>
                  </a:schemeClr>
                </a:solidFill>
              </a:rPr>
              <a:t>	</a:t>
            </a:r>
          </a:p>
          <a:p>
            <a:pPr marL="342900" indent="-342900" algn="just">
              <a:buFontTx/>
              <a:buChar char="-"/>
            </a:pPr>
            <a:endParaRPr lang="bg-BG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 algn="ctr">
              <a:buNone/>
            </a:pPr>
            <a:endParaRPr lang="bg-BG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123" y="91816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3751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68779" y="542926"/>
            <a:ext cx="10058400" cy="56340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lvl="0" indent="0" algn="ctr">
              <a:buClr>
                <a:srgbClr val="549E39"/>
              </a:buClr>
              <a:buNone/>
            </a:pPr>
            <a:r>
              <a:rPr lang="bg-BG" dirty="0" smtClean="0">
                <a:solidFill>
                  <a:schemeClr val="bg2">
                    <a:lumMod val="10000"/>
                  </a:schemeClr>
                </a:solidFill>
              </a:rPr>
              <a:t>	</a:t>
            </a:r>
            <a:r>
              <a:rPr lang="bg-BG" sz="26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Организиране деловодната дейност в общината:</a:t>
            </a:r>
            <a:endParaRPr lang="bg-BG" sz="26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1. </a:t>
            </a:r>
            <a:r>
              <a:rPr lang="bg-BG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иемане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разпределяне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предаване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документите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.</a:t>
            </a:r>
            <a:endParaRPr lang="bg-BG" sz="19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1.1.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приемане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всички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входящи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служебни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документи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заявления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структурите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общинската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адмиПрнистрация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;</a:t>
            </a:r>
            <a:endParaRPr lang="bg-BG" sz="19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1.2.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приемане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всички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изходящи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документи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от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структурите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общинската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администрация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;</a:t>
            </a:r>
            <a:endParaRPr lang="bg-BG" sz="19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lvl="0">
              <a:buClr>
                <a:srgbClr val="549E39"/>
              </a:buClr>
            </a:pP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2.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Регистрация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сканиране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.</a:t>
            </a:r>
            <a:endParaRPr lang="bg-BG" sz="19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lvl="0">
              <a:buClr>
                <a:srgbClr val="549E39"/>
              </a:buClr>
            </a:pP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2.1.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приемане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документи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регистриране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в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системата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регистрация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контрол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преписки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чрез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попълване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всички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реквизити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определени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в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системата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–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вид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документа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кратко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описание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съдържанието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документа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в "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относно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",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направление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име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адрес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кореспондента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/</a:t>
            </a:r>
            <a:r>
              <a:rPr lang="en-US" sz="19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срокът</a:t>
            </a:r>
            <a:r>
              <a:rPr lang="en-US" sz="19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</a:t>
            </a:r>
            <a:r>
              <a:rPr lang="en-US" sz="19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изпълнение</a:t>
            </a:r>
            <a:r>
              <a:rPr lang="en-US" sz="19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</a:t>
            </a:r>
            <a:r>
              <a:rPr lang="en-US" sz="19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документа</a:t>
            </a:r>
            <a:r>
              <a:rPr lang="en-US" sz="19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се</a:t>
            </a:r>
            <a:r>
              <a:rPr lang="en-US" sz="19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определя</a:t>
            </a:r>
            <a:r>
              <a:rPr lang="en-US" sz="19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автоматично</a:t>
            </a:r>
            <a:r>
              <a:rPr lang="en-US" sz="19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от</a:t>
            </a:r>
            <a:r>
              <a:rPr lang="en-US" sz="19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системата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/;</a:t>
            </a:r>
            <a:endParaRPr lang="bg-BG" sz="19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lvl="0">
              <a:buClr>
                <a:srgbClr val="549E39"/>
              </a:buClr>
            </a:pP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2.2.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издаване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фиш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с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регистрационен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номер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код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проверка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през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Интернет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при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техническа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обезпеченост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;</a:t>
            </a:r>
            <a:endParaRPr lang="bg-BG" sz="19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lvl="0">
              <a:buClr>
                <a:srgbClr val="549E39"/>
              </a:buClr>
            </a:pP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2.3.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записване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префикса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номера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документа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снет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от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системата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върху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самия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документ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;</a:t>
            </a:r>
            <a:endParaRPr lang="bg-BG" sz="19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lvl="0">
              <a:buClr>
                <a:srgbClr val="549E39"/>
              </a:buClr>
            </a:pP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2.4.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сканиране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документа</a:t>
            </a:r>
            <a:r>
              <a:rPr lang="en-US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;</a:t>
            </a:r>
            <a:endParaRPr lang="bg-BG" sz="19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bg-BG" sz="1900" dirty="0">
                <a:solidFill>
                  <a:schemeClr val="bg2">
                    <a:lumMod val="10000"/>
                  </a:schemeClr>
                </a:solidFill>
              </a:rPr>
              <a:t>	</a:t>
            </a:r>
          </a:p>
          <a:p>
            <a:pPr marL="342900" indent="-342900" algn="just">
              <a:buFontTx/>
              <a:buChar char="-"/>
            </a:pPr>
            <a:endParaRPr lang="bg-BG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 algn="ctr">
              <a:buNone/>
            </a:pPr>
            <a:endParaRPr lang="bg-BG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1236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68779" y="542926"/>
            <a:ext cx="10058400" cy="56340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45720" lvl="0" indent="0">
              <a:buClr>
                <a:srgbClr val="549E39"/>
              </a:buClr>
              <a:buNone/>
            </a:pP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3.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Предаване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по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предназначение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изпълнение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3.1.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пренасочване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съгласно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резолюция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поставена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съответните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длъжностни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лица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3.2.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изпращане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по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предназначение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регистрираните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4.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Изходиране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сканиране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изпращане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изходящите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4.1.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приемане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изходиране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системата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регистрация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контрол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преписки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чрез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попълване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всички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реквизити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определени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системата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–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вид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кратко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описание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съдържанието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"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относно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",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направление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име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адрес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кореспондента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4.2.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записване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префикса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номера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снет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системата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върху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самия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4.3.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сканиране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lvl="0" indent="0" algn="ctr">
              <a:buClr>
                <a:srgbClr val="549E39"/>
              </a:buClr>
              <a:buNone/>
            </a:pPr>
            <a:endParaRPr lang="bg-BG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 algn="ctr">
              <a:buNone/>
            </a:pPr>
            <a:endParaRPr lang="bg-BG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6187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68779" y="542926"/>
            <a:ext cx="10058400" cy="56340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en-US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5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Размножаване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5.1.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предаване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материалите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по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дадена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преписка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размножаване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5.2.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приемане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размножените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материали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разпределение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предаване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по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предназначение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6.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Контрол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по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спазване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сроковете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като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всеки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ръководител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следи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Контролната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информация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ИС АКСТЪР - ОФИС и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инициира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приключване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преписките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6.1.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непрекъснат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контрол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подлежащите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изпълнение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Общината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6.2.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вземане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сведения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даване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справки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информация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изпълнението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задачите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6.3.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генериране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отчет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изпълнените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задачи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endParaRPr lang="bg-BG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415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45720" indent="0" algn="ctr">
              <a:buNone/>
            </a:pPr>
            <a:r>
              <a:rPr lang="bg-BG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Нормативна уредба:</a:t>
            </a:r>
            <a:r>
              <a:rPr lang="bg-BG" sz="3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endParaRPr lang="bg-BG" sz="32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indent="0" algn="just">
              <a:buNone/>
            </a:pPr>
            <a:r>
              <a:rPr lang="bg-BG" sz="2800" i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2400" i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• 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Административно процесуалния кодекс;</a:t>
            </a:r>
            <a:endParaRPr lang="bg-BG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indent="0" algn="just">
              <a:buNone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• Закон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 администрацията;</a:t>
            </a:r>
          </a:p>
          <a:p>
            <a:pPr marL="45720" indent="0" algn="just">
              <a:buNone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•  Наредбата за административното обслужване;</a:t>
            </a:r>
            <a:endParaRPr lang="bg-BG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indent="0" algn="just">
              <a:buNone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•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Наредбата за обмена на документи в администрацията</a:t>
            </a:r>
            <a:r>
              <a:rPr lang="bg-BG" sz="2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indent="0" algn="just">
              <a:buNone/>
            </a:pPr>
            <a:r>
              <a:rPr lang="bg-BG" sz="2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  </a:t>
            </a:r>
            <a:endParaRPr lang="bg-BG" sz="28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endParaRPr lang="en-US" sz="32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38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68779" y="542926"/>
            <a:ext cx="10058400" cy="56340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en-US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7.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Текущо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пазене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7.1.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съхраняване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рамките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текущата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година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следните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: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всички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изходящи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служебни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отговори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заявления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удостоверения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становища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разрешения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актове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узаконяване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заповеди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кмета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заповеди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настаняване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общински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жилища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пълномощни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други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7.2.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систематизиране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приетите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по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индекси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съответствие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утвърдената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Номенклатура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делата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Бургас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7.3.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правене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справки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по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дадени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заявки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гражданите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титуляри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по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преписките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7.4.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обработка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предаване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съхраняване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началото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следващата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година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архива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Общината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или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най-късно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30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юни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следващата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година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endParaRPr lang="bg-BG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5962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68779" y="542926"/>
            <a:ext cx="10058400" cy="56340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en-US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ru-RU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Движението</a:t>
            </a:r>
            <a:r>
              <a:rPr lang="ru-RU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основните</a:t>
            </a:r>
            <a:r>
              <a:rPr lang="ru-RU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деловодни</a:t>
            </a:r>
            <a:r>
              <a:rPr lang="ru-RU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операции по </a:t>
            </a:r>
            <a:r>
              <a:rPr lang="ru-RU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входящите</a:t>
            </a:r>
            <a:r>
              <a:rPr lang="ru-RU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ru-RU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вътрешни</a:t>
            </a:r>
            <a:r>
              <a:rPr lang="ru-RU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</a:t>
            </a:r>
            <a:r>
              <a:rPr lang="ru-RU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се </a:t>
            </a:r>
            <a:r>
              <a:rPr lang="ru-RU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извършва</a:t>
            </a:r>
            <a:r>
              <a:rPr lang="ru-RU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ru-RU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следната</a:t>
            </a:r>
            <a:r>
              <a:rPr lang="ru-RU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последователност</a:t>
            </a:r>
            <a:endParaRPr lang="ru-RU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1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Получаване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документите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sz="18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2.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Регистриране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сканиране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системата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регистрация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контрол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по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преписките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sz="18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3.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Разпределяне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документите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sz="18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4.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Предаване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документите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резолиране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sz="18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5.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Въвеждане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резолюциите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към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документите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системата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регистрация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контрол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преписките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пренасочване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към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указания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резолюцията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изпълнител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sz="18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6.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Изпращане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документите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по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предназначение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изпълнение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sz="18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7.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Снемане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отчет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изпълнените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задачи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sz="18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8.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Предаване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готовия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конкретния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заявител</a:t>
            </a:r>
            <a:endParaRPr lang="bg-BG" sz="18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6164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68779" y="542926"/>
            <a:ext cx="10058400" cy="56340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en-US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ru-RU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ru-RU" b="1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Деловодните</a:t>
            </a:r>
            <a:r>
              <a:rPr lang="ru-RU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операции по </a:t>
            </a:r>
            <a:r>
              <a:rPr lang="ru-RU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изходящите</a:t>
            </a:r>
            <a:r>
              <a:rPr lang="ru-RU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</a:t>
            </a:r>
            <a:r>
              <a:rPr lang="ru-RU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се </a:t>
            </a:r>
            <a:r>
              <a:rPr lang="ru-RU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извършват</a:t>
            </a:r>
            <a:r>
              <a:rPr lang="ru-RU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ru-RU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следната</a:t>
            </a:r>
            <a:r>
              <a:rPr lang="ru-RU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последователност</a:t>
            </a:r>
            <a:r>
              <a:rPr lang="ru-RU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ru-RU" sz="1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1.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Създаване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организационно-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разпоредителни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2.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Подписване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документите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от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съответните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длъжностни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лица,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съгласно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чл.17 от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инструкцията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3.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Извеждане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снемане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от отчет, чрез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отразяване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регистрационната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карта на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системата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„АКСТЪР – ОФИС“, в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съответното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деловодство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4.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Изпращане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документите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по предназначение.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ru-RU" sz="1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За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облекчаване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дейностите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прекратяване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хартиения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документооборот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вътре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администрацията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е добре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кореспонденцията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между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структурните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звена в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общината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както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обменът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между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тях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да се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осъществяват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по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електронен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път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освен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ако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се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касае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за административно или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друго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производство, за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нуждите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което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изрично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е предвидено в нормативен акт,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съдебна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практика или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разпореждане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друг орган,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представените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да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са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хартиен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носител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да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са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заведени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деловодната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система на </a:t>
            </a:r>
            <a:r>
              <a:rPr lang="ru-RU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общината</a:t>
            </a:r>
            <a:r>
              <a:rPr lang="ru-RU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45720" lvl="0" indent="0" algn="just">
              <a:buClr>
                <a:srgbClr val="549E39"/>
              </a:buClr>
              <a:buNone/>
            </a:pPr>
            <a:endParaRPr lang="ru-RU" sz="19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8177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68779" y="542926"/>
            <a:ext cx="10058400" cy="56340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en-US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ru-RU" sz="19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Всяка 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година до 1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април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общината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изготвя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годишен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доклад за оценка на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удовлетвореността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потребителите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за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предходната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календарна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година,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който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се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публикува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интернет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страницата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съответната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администрация.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При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изпълнение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задълженията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си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служителите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общината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спазват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изискванията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предвидени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Методологията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за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измерване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управление на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удовлетвореността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потребителите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	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Контролната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дейност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във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връзка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предоставянето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административни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услуги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обхваща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извършването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проверки за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точното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спазване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определените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срокове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качеството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предоставяните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услуги.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Контролната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дейност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се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осъществява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от: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Кмета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Заместник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кмета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 Секретаря на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Общината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Ръководители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звена.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Контрол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може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да се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осъществява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от страна на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потребителите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19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административни</a:t>
            </a:r>
            <a:r>
              <a:rPr lang="ru-RU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9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услуги. </a:t>
            </a:r>
            <a:endParaRPr lang="ru-RU" sz="19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just">
              <a:buClr>
                <a:srgbClr val="549E39"/>
              </a:buClr>
              <a:buNone/>
            </a:pPr>
            <a:endParaRPr lang="ru-RU" sz="19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6099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68779" y="542926"/>
            <a:ext cx="10058400" cy="56340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en-US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ru-RU" sz="2800" b="1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Събиране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 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обработване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и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съхранение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800" b="1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endParaRPr lang="ru-RU" sz="28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обработване на личните данни Общината спазва следните принципи: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(а)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Законосъобразност, добросъвестност, прозрачност;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(б)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Ограничение на целите;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</a:t>
            </a: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в)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Свеждане на данните до минимум;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(г)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Точност;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(д)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Ограничение на съхранението;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(е)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Цялостност и поверителност;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(ж)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Отчетност.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ru-RU" sz="28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9361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724025" y="542926"/>
            <a:ext cx="9403154" cy="563403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bg-BG" sz="8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ru-RU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ru-RU" sz="4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ДЕЙНОСТИ</a:t>
            </a:r>
            <a:r>
              <a:rPr lang="ru-RU" sz="4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ПО ОБРАБОТВАНЕ НА  ЛИЧНИ ДАННИ</a:t>
            </a:r>
            <a:endParaRPr lang="bg-BG" sz="42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3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Обработването на лични данни се извършва когато: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38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а)</a:t>
            </a:r>
            <a:r>
              <a:rPr lang="bg-BG" sz="3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Това е необходимо за изпълнение на нормативно установено задължение;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38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б)</a:t>
            </a:r>
            <a:r>
              <a:rPr lang="bg-BG" sz="3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Физическото лице, за което се отнасят данните, е дало своето изрично съгласие;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38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в)</a:t>
            </a:r>
            <a:r>
              <a:rPr lang="bg-BG" sz="3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Обработването е необходимо за изпълнение на задължения по договор, по който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3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физическото лице, за което се отнасят данните е страна, както и за действия,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3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предхождащи сключването на договор и предприети по негово искане;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en-US" sz="38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38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г)</a:t>
            </a:r>
            <a:r>
              <a:rPr lang="bg-BG" sz="3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Обработването е необходимо, за да се защитят животът и здравето на физическото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3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лице, за което се отнасят данните;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38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д)</a:t>
            </a:r>
            <a:r>
              <a:rPr lang="bg-BG" sz="3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Обработването е необходимо за изпълнението на задача, която се осъществява в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3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обществен интерес;</a:t>
            </a:r>
          </a:p>
          <a:p>
            <a:pPr marL="45720" lvl="0" indent="0">
              <a:buClr>
                <a:srgbClr val="549E39"/>
              </a:buClr>
              <a:buNone/>
            </a:pP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endParaRPr lang="ru-RU" sz="28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3788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19175" y="542926"/>
            <a:ext cx="10108004" cy="56340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bg-BG" sz="8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Информацията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се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документира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чрез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създаване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2800" b="1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протоколи</a:t>
            </a:r>
            <a:r>
              <a:rPr lang="ru-RU" sz="28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2800" b="1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които</a:t>
            </a:r>
            <a:r>
              <a:rPr lang="ru-RU" sz="28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съдържат</a:t>
            </a:r>
            <a:r>
              <a:rPr lang="ru-RU" sz="28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6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</a:t>
            </a:r>
            <a:r>
              <a:rPr lang="bg-BG" sz="26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</a:t>
            </a:r>
            <a:r>
              <a:rPr lang="bg-BG" sz="26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)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целите на обработването;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6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(б)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категориите лични данни и категориите субекти на данни;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6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(в)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категориите получатели, пред които са или ще бъдат разкрити личните данни     включително получателите в трети държави;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6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(г)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предаването на лични данни на трета държава;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6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(д)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когато е възможно, предвидените срокове за изтриване на различните категории данни;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6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(е)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общо описание на техническите и организационни мерки за сигурност.</a:t>
            </a:r>
          </a:p>
          <a:p>
            <a:pPr marL="45720" lvl="0" indent="0" algn="ctr">
              <a:buClr>
                <a:srgbClr val="549E39"/>
              </a:buClr>
              <a:buNone/>
            </a:pPr>
            <a:endParaRPr lang="ru-RU" sz="28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endParaRPr lang="ru-RU" sz="28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7837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19175" y="542926"/>
            <a:ext cx="10108004" cy="56340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bg-BG" sz="8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ru-RU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ОБЩО ОПИСАНИЕ НА РЕГИСТРИТЕ  НА ЛИЧНИ </a:t>
            </a:r>
            <a:r>
              <a:rPr lang="ru-RU" sz="24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(а) Информация за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връзка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с администратора на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или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негов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представител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(б) Целите на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обработването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(в) Описание на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категориите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субекти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и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категориите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(г)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Категориите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получатели, пред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които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са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или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ще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бъдат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разкрити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личните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(д)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Предвидените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срокове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за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изтриване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различните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категории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(е) Описание на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предвидените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технически и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организационни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мерки за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сигурност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(ж)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Името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и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координатите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за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връзка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служителят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/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служителите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извършващи</a:t>
            </a:r>
            <a:endParaRPr lang="ru-RU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обработване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от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името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Общината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(з)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Категориите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обработване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извършено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от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всеки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от 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името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Общината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endParaRPr lang="ru-RU" sz="28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12428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19175" y="542926"/>
            <a:ext cx="10108004" cy="516254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ru-RU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ДЛЪЖНОСТНО</a:t>
            </a:r>
            <a:r>
              <a:rPr lang="ru-RU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ЛИЦЕ ПО ЗАЩИТА НА  ЛИЧНИТЕ </a:t>
            </a:r>
            <a:r>
              <a:rPr lang="ru-RU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Длъжностното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лице по защита на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има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следните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задачи: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(а)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Поддържа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връзка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и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сътрудничи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с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Комисията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за защита на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(б)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Информира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и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съветва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извършващи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обработването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</a:t>
            </a:r>
            <a:endParaRPr lang="ru-RU" sz="20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   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за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техните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задължения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по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силата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Регламент 2016/679 и ЗЗЛД;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(в) Следи за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спазването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конкретните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мерки за защита и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контрол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достъпа</a:t>
            </a:r>
            <a:endParaRPr lang="ru-RU" sz="20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    до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(г) Следи за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спазване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организационната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процедура за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обработване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   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включваща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време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място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и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ред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обработването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(д)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Отчита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рисковете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свързани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с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операциите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по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обработване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>
              <a:buClr>
                <a:srgbClr val="549E39"/>
              </a:buClr>
              <a:buNone/>
            </a:pPr>
            <a:endParaRPr lang="ru-RU" sz="28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61453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19175" y="542926"/>
            <a:ext cx="10108004" cy="51625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endParaRPr lang="ru-RU" sz="26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ru-RU" sz="26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</a:t>
            </a:r>
            <a:r>
              <a:rPr lang="ru-RU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е) 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Провежда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периодичен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контрол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за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спазване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изискванията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по 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защита  на 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при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открити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нередности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предлага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мерки за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тяхното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отстраняване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endParaRPr lang="ru-RU" sz="20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(ж)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Осигурява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организация по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водене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регистрите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съгласно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предвидените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мерки за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гарантиране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адекватна защита;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(з) 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Осъществява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контрол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по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спазване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изискванията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за защита 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регистрите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(и) 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Други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задължения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предвидени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в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тези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правила или друг нормативен акт.</a:t>
            </a:r>
          </a:p>
          <a:p>
            <a:pPr marL="45720" lvl="0" indent="0">
              <a:buClr>
                <a:srgbClr val="549E39"/>
              </a:buClr>
              <a:buNone/>
            </a:pPr>
            <a:endParaRPr lang="ru-RU" sz="20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862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42257" y="583894"/>
            <a:ext cx="10707486" cy="55930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g-BG" sz="800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just">
              <a:buNone/>
            </a:pP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Организацията на административното обслужване в общината служи за регулиране на звената при осъществяване на административното обслужване на потребители, както  и за регламентиране на характера и последователността на извършваните от тях дейности.</a:t>
            </a:r>
          </a:p>
          <a:p>
            <a:pPr marL="0" indent="0" algn="just">
              <a:buNone/>
            </a:pPr>
            <a:r>
              <a:rPr lang="bg-BG" sz="2400" b="1" i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Административното обслужване в рамките на общината се осъществява при спазване на принципите: </a:t>
            </a:r>
            <a:endParaRPr lang="en-US" sz="2400" b="1" i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равен достъп до административните услуги и до информация за административното обслужване; </a:t>
            </a:r>
            <a:endParaRPr lang="en-US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приложение на установени стандарти за качество на административното обслужване; </a:t>
            </a:r>
            <a:endParaRPr lang="en-US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координация и взаимодействие с всички страни, заинтересовани от подобряване на административното обслужване;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endParaRPr lang="en-US" sz="3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5790" y="489067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489067"/>
            <a:ext cx="1323114" cy="82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25689" y="2457098"/>
            <a:ext cx="1052405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bg-BG" sz="2400" b="1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bg-BG" sz="2400" b="1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bg-BG" sz="2400" b="1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bg-BG" sz="24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bg-BG" sz="2400" b="1" dirty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endParaRPr lang="bg-BG" sz="2400" b="1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74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19175" y="542926"/>
            <a:ext cx="10108004" cy="51625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ru-RU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МЕРКИ ЗА ЗАЩИТА НА ЛИЧНИТЕ ДАННИ</a:t>
            </a:r>
            <a:endParaRPr lang="ru-RU" sz="24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ru-RU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Възможните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технически средства за 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контрол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достъпа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(а) Охрана на 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сградата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/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помещенията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/;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(б) Устройства за 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заключване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чрез ключ;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(в) Политика за 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допускане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външни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лица до 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помещенията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общината</a:t>
            </a:r>
            <a:endParaRPr lang="ru-RU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    само с 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придружител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от служители на 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>
              <a:buClr>
                <a:srgbClr val="549E39"/>
              </a:buClr>
              <a:buNone/>
            </a:pPr>
            <a:endParaRPr lang="ru-RU" sz="20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94612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19175" y="542926"/>
            <a:ext cx="10108004" cy="51625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ru-RU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МЕРКИ ЗА ДОКУМЕНТАЛНА ЗАЩИТА</a:t>
            </a: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</a:p>
          <a:p>
            <a:pPr lvl="0">
              <a:buClr>
                <a:srgbClr val="549E39"/>
              </a:buClr>
            </a:pP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Общината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установява процедури по обработване на лични данни,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регламентиране на достъпа до данните, процедури по унищожаване и срокове 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за съхранение.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За отделни категории данни може да се предвиди </a:t>
            </a:r>
            <a:r>
              <a:rPr lang="bg-BG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псевдо-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минимизиране по 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предложение на длъжностното лице по защита на данните.</a:t>
            </a: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Размножаването и разпространението на документи или файлове,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съдържащи лични данни, се извършва само и единствено от упълномощени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служители при възникнала необходимост.</a:t>
            </a:r>
          </a:p>
          <a:p>
            <a:pPr marL="45720" lvl="0" indent="0">
              <a:buClr>
                <a:srgbClr val="549E39"/>
              </a:buClr>
              <a:buNone/>
            </a:pPr>
            <a:endParaRPr lang="ru-RU" sz="20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91331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19175" y="542926"/>
            <a:ext cx="10108004" cy="51625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ru-RU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ПЕРСОНАЛНИ МЕРКИ ЗА ЗАЩИТА</a:t>
            </a: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При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заемане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съответната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длъжност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лицата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които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осъществяват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защита 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обработване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задължени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да: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(а)  не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разпространяват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 до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които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имат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достъп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(б)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запознати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с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нормативната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база,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вътрешните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правила и политики 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общината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относно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защитата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(в)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инструктирани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за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опасностите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за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които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се 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обработват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от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общината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(г) не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споделят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критична информация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помежду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си и с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външни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лица,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освен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установения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в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правилата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ред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>
              <a:buClr>
                <a:srgbClr val="549E39"/>
              </a:buClr>
              <a:buNone/>
            </a:pPr>
            <a:endParaRPr lang="ru-RU" sz="20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6672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19175" y="542926"/>
            <a:ext cx="10108004" cy="51625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Мерки за защита на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автоматизирани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информационни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системи</a:t>
            </a: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</a:p>
          <a:p>
            <a:pPr marL="45720" lvl="0" indent="0" algn="just">
              <a:lnSpc>
                <a:spcPct val="100000"/>
              </a:lnSpc>
              <a:buClr>
                <a:srgbClr val="549E39"/>
              </a:buClr>
              <a:buNone/>
            </a:pP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Защитата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операционните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системи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съдържащи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файлове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с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от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повреждане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изгубване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унищожаване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 неправомерен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достъп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извършени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умишлено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от лице или в случай на технически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неизправности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 аварии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произшествия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бедствия и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други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се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осъществява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посредством:</a:t>
            </a:r>
          </a:p>
          <a:p>
            <a:pPr marL="45720" lvl="0" indent="0">
              <a:lnSpc>
                <a:spcPct val="100000"/>
              </a:lnSpc>
              <a:buClr>
                <a:srgbClr val="549E39"/>
              </a:buClr>
              <a:buNone/>
            </a:pP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(а)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Поддържане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информационните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системи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в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актуално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състояние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>
              <a:lnSpc>
                <a:spcPct val="100000"/>
              </a:lnSpc>
              <a:buClr>
                <a:srgbClr val="549E39"/>
              </a:buClr>
              <a:buNone/>
            </a:pP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(б)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Въвеждане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пароли и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тяхната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периодична актуализация за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компютрите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      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чрез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които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се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предоставя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достъп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до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и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файловете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 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които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съдържат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>
              <a:buClr>
                <a:srgbClr val="549E39"/>
              </a:buClr>
              <a:buNone/>
            </a:pPr>
            <a:endParaRPr lang="ru-RU" sz="20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58420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38225" y="542926"/>
            <a:ext cx="10088953" cy="51625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bg-BG" sz="24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</a:t>
            </a:r>
            <a:r>
              <a:rPr lang="bg-BG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в)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Антивирусни програми, проверки за нелегално инсталиран 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софтуер;</a:t>
            </a:r>
            <a:r>
              <a:rPr lang="bg-BG" sz="24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(г)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Периодични проверки на целостта на базата данни и актуализиране 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 системната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информация, поддържане на системата за достъп до данните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r>
              <a:rPr lang="bg-BG" sz="24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(д)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Периодично архивиране на данните на технически носители, 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поддържане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 информацията на хартиен носител(архивни копия).</a:t>
            </a:r>
          </a:p>
          <a:p>
            <a:pPr marL="45720" lvl="0" indent="0">
              <a:lnSpc>
                <a:spcPct val="150000"/>
              </a:lnSpc>
              <a:buClr>
                <a:srgbClr val="549E39"/>
              </a:buClr>
              <a:buNone/>
            </a:pPr>
            <a:endParaRPr lang="ru-RU" sz="24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32967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38225" y="542926"/>
            <a:ext cx="10088953" cy="51625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lnSpc>
                <a:spcPct val="150000"/>
              </a:lnSpc>
              <a:buClr>
                <a:srgbClr val="549E39"/>
              </a:buClr>
              <a:buNone/>
            </a:pPr>
            <a:r>
              <a:rPr lang="ru-RU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НАРУШЕНИЯ НА </a:t>
            </a:r>
            <a:r>
              <a:rPr lang="ru-RU" sz="24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СИГУРНОСТТА</a:t>
            </a:r>
          </a:p>
          <a:p>
            <a:pPr lvl="0" algn="just">
              <a:lnSpc>
                <a:spcPct val="100000"/>
              </a:lnSpc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 случай че нарушението на сигурността създава вероятност от риск за 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правата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и свободите на физическите лица, чиито данни са засегнати, и 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след одобрение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от кмета на общината, длъжностното лице за защита на 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личните данни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организира уведомяването на КЗЛД.</a:t>
            </a:r>
          </a:p>
          <a:p>
            <a:pPr lvl="0" algn="just">
              <a:lnSpc>
                <a:spcPct val="100000"/>
              </a:lnSpc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Уведомяването на КЗЛД следва да се извърши без ненужно забавяне 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 когато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това е осъществимо не по-късно от 72 часа след 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първоначалното узнаване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 нарушението.</a:t>
            </a:r>
          </a:p>
          <a:p>
            <a:pPr marL="45720" lvl="0" indent="0" algn="ctr">
              <a:lnSpc>
                <a:spcPct val="150000"/>
              </a:lnSpc>
              <a:buClr>
                <a:srgbClr val="549E39"/>
              </a:buClr>
              <a:buNone/>
            </a:pPr>
            <a:endParaRPr lang="ru-RU" sz="24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03784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38225" y="542926"/>
            <a:ext cx="10088953" cy="51625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Уведомлението</a:t>
            </a: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до КЗЛД съдържа следната информация: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(а)</a:t>
            </a: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Описание на нарушението на сигурността; категориите и приблизителният брой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засегнатите субекти на данни, категориите и приблизителното количество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засегнатите записи на лични данни;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(б</a:t>
            </a:r>
            <a:r>
              <a:rPr lang="bg-BG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)</a:t>
            </a: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Името и координатите за връзка на служителя, отговорен за защита на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личните данни;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(в)</a:t>
            </a: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Описание на евентуалните последици от нарушението на сигурността;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(г)</a:t>
            </a: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Описание на предприетите или предложените мерки за справяне с нарушението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 сигурността, включително мерки за намаляване на евентуалните неблагоприятни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последици.</a:t>
            </a:r>
          </a:p>
          <a:p>
            <a:pPr marL="45720" lvl="0" indent="0" algn="ctr">
              <a:lnSpc>
                <a:spcPct val="150000"/>
              </a:lnSpc>
              <a:buClr>
                <a:srgbClr val="549E39"/>
              </a:buClr>
              <a:buNone/>
            </a:pPr>
            <a:endParaRPr lang="ru-RU" sz="24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2784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38225" y="542926"/>
            <a:ext cx="10088953" cy="51625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bg-BG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ru-RU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ПРЕДОСТАВЯНЕ НА ЛИЧНИ ДАННИ НА ТРЕТИ </a:t>
            </a:r>
            <a:r>
              <a:rPr lang="ru-RU" sz="20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ЛИЦА</a:t>
            </a:r>
          </a:p>
          <a:p>
            <a:pPr lvl="0">
              <a:buClr>
                <a:srgbClr val="549E39"/>
              </a:buClr>
            </a:pPr>
            <a:r>
              <a:rPr lang="bg-BG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Личните данни се предоставят на трети лица само след получаване на писмено съгласие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   на лицето, за което се отнасят данните.</a:t>
            </a:r>
          </a:p>
          <a:p>
            <a:pPr lvl="0">
              <a:buClr>
                <a:srgbClr val="549E39"/>
              </a:buClr>
            </a:pPr>
            <a:r>
              <a:rPr lang="bg-BG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При неполучаване на съгласие от лицето или при изричен отказ да се даде съгласие, 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  данните не се предоставят.</a:t>
            </a:r>
          </a:p>
          <a:p>
            <a:pPr lvl="0">
              <a:buClr>
                <a:srgbClr val="549E39"/>
              </a:buClr>
            </a:pPr>
            <a:r>
              <a:rPr lang="bg-BG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Не се изисква съгласието на лицето, ако обработването на неговите лични данни се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извършва само или под контрола на компетентен държавен орган за лични данни, свързани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 извършване на престъпления, на административни нарушения и непозволени увреждания.</a:t>
            </a:r>
          </a:p>
          <a:p>
            <a:pPr lvl="0">
              <a:buClr>
                <a:srgbClr val="549E39"/>
              </a:buClr>
            </a:pPr>
            <a:r>
              <a:rPr lang="bg-BG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Решението си за предоставяне или отказ за достъпът до лични данни за съответното 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лице администраторът съобщава на третото лице в 30-дневен срок от подаване на искането.</a:t>
            </a:r>
          </a:p>
          <a:p>
            <a:pPr marL="45720" lvl="0" indent="0" algn="ctr">
              <a:buClr>
                <a:srgbClr val="549E39"/>
              </a:buClr>
              <a:buNone/>
            </a:pPr>
            <a:endParaRPr lang="ru-RU" sz="24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11989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38225" y="542926"/>
            <a:ext cx="10088953" cy="51625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bg-BG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ru-RU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СЪХРАНЕНИЕ И УНИЩОЖАВАНЕ НА ЛИЧНИ </a:t>
            </a:r>
            <a:r>
              <a:rPr lang="ru-RU" sz="20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</a:p>
          <a:p>
            <a:pPr marL="45720" lvl="0" indent="0" algn="ctr">
              <a:buClr>
                <a:srgbClr val="549E39"/>
              </a:buClr>
              <a:buNone/>
            </a:pPr>
            <a:endParaRPr lang="ru-RU" sz="20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Личните данни, получени за целите, за които се обработват, се съхраняват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 във форма, която позволява идентифицирането на субекта на данни за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 период не по-дълъг от необходимото, за постигане на целите, за които се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  обработват личните данни.</a:t>
            </a: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Личните данни се унищожават след постигане на целите, за които 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се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 обработват и при отпаднала необходимост от съхранение.</a:t>
            </a:r>
          </a:p>
          <a:p>
            <a:pPr lvl="0">
              <a:buClr>
                <a:srgbClr val="549E39"/>
              </a:buClr>
            </a:pPr>
            <a:endParaRPr lang="bg-BG" dirty="0">
              <a:solidFill>
                <a:srgbClr val="549E39"/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ru-RU" sz="20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52300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362075" y="542926"/>
            <a:ext cx="9515475" cy="516254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lnSpc>
                <a:spcPct val="110000"/>
              </a:lnSpc>
              <a:buClr>
                <a:srgbClr val="549E39"/>
              </a:buClr>
              <a:buNone/>
            </a:pPr>
            <a:endParaRPr lang="bg-BG" sz="700" dirty="0" smtClean="0">
              <a:solidFill>
                <a:srgbClr val="549E39"/>
              </a:solidFill>
            </a:endParaRPr>
          </a:p>
          <a:p>
            <a:pPr marL="45720" lvl="0" indent="0" algn="just">
              <a:lnSpc>
                <a:spcPct val="110000"/>
              </a:lnSpc>
              <a:buClr>
                <a:srgbClr val="549E39"/>
              </a:buClr>
              <a:buNone/>
            </a:pPr>
            <a:r>
              <a:rPr lang="ru-RU" sz="23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ru-RU" sz="23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Освен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в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посочените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хипотези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могат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да бъдат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заличавани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и в случите, </a:t>
            </a:r>
            <a:r>
              <a:rPr lang="ru-RU" sz="23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които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субектите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са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поискали от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Общината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изтриване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 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свързаните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с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тях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при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следните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условия:</a:t>
            </a:r>
          </a:p>
          <a:p>
            <a:pPr marL="45720" lvl="0" indent="0" algn="just">
              <a:lnSpc>
                <a:spcPct val="110000"/>
              </a:lnSpc>
              <a:buClr>
                <a:srgbClr val="549E39"/>
              </a:buClr>
              <a:buNone/>
            </a:pP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(а)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Личните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повече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не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са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необходими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за целите, за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които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са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били </a:t>
            </a:r>
            <a:r>
              <a:rPr lang="ru-RU" sz="23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събрани</a:t>
            </a:r>
            <a:r>
              <a:rPr lang="ru-RU" sz="23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или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обработвани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по друг  начин;</a:t>
            </a:r>
          </a:p>
          <a:p>
            <a:pPr marL="45720" lvl="0" indent="0" algn="just">
              <a:lnSpc>
                <a:spcPct val="110000"/>
              </a:lnSpc>
              <a:buClr>
                <a:srgbClr val="549E39"/>
              </a:buClr>
              <a:buNone/>
            </a:pP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(б)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Субектът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данните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оттегля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своето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съгласие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 на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което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се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основава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3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обработването</a:t>
            </a:r>
            <a:r>
              <a:rPr lang="ru-RU" sz="23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данните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и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Общината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и не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разполага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с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друго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правно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основание за 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обработването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 algn="just">
              <a:lnSpc>
                <a:spcPct val="110000"/>
              </a:lnSpc>
              <a:buClr>
                <a:srgbClr val="549E39"/>
              </a:buClr>
              <a:buNone/>
            </a:pP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(в)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Субектът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данните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възразява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срещу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обработването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и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няма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законни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3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основания за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обработването,които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да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имат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превес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над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възражението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му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 algn="just">
              <a:lnSpc>
                <a:spcPct val="110000"/>
              </a:lnSpc>
              <a:buClr>
                <a:srgbClr val="549E39"/>
              </a:buClr>
              <a:buNone/>
            </a:pP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(г)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Личните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се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обработват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незаконосъобразно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 algn="just">
              <a:lnSpc>
                <a:spcPct val="110000"/>
              </a:lnSpc>
              <a:buClr>
                <a:srgbClr val="549E39"/>
              </a:buClr>
              <a:buNone/>
            </a:pP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(д)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Личните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трябва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да бъдат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изтрити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с цел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спазването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правно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задължение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 на </a:t>
            </a:r>
            <a:r>
              <a:rPr lang="ru-RU" sz="23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Общината</a:t>
            </a:r>
            <a:r>
              <a:rPr lang="ru-RU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45720" lvl="0" indent="0" algn="just">
              <a:lnSpc>
                <a:spcPct val="110000"/>
              </a:lnSpc>
              <a:buClr>
                <a:srgbClr val="549E39"/>
              </a:buClr>
              <a:buNone/>
            </a:pPr>
            <a:endParaRPr lang="ru-RU" sz="23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lnSpc>
                <a:spcPct val="110000"/>
              </a:lnSpc>
              <a:buClr>
                <a:srgbClr val="549E39"/>
              </a:buClr>
              <a:buNone/>
            </a:pPr>
            <a:endParaRPr lang="bg-BG" sz="2000" dirty="0">
              <a:solidFill>
                <a:srgbClr val="549E39"/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ru-RU" sz="20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891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45720" indent="0" algn="just">
              <a:buNone/>
            </a:pPr>
            <a:endParaRPr lang="bg-BG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45720" indent="0" algn="just">
              <a:buNone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Периодично проучване, измерване и управление на удовлетвореността на потребителите; осигуряване на различни форми и начини за заявяване на административни услуги </a:t>
            </a:r>
            <a:r>
              <a:rPr lang="bg-BG" sz="2400" dirty="0">
                <a:solidFill>
                  <a:srgbClr val="FF0000"/>
                </a:solidFill>
              </a:rPr>
              <a:t>и за осъществяване на административното обслужване</a:t>
            </a:r>
            <a:r>
              <a:rPr lang="bg-BG" sz="2400" dirty="0"/>
              <a:t> 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– посещение на място, поща,  електронна поща, телефон за предоставяне на информация, интернет; служебно събиране на информация; осигуряване на различни начини на плащане на дължимите такси или цени на услугите банков и / или електронен път, с платежна карта или в брой.</a:t>
            </a:r>
            <a:endParaRPr lang="en-US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indent="0">
              <a:buNone/>
            </a:pPr>
            <a:endParaRPr lang="en-US" sz="2400" i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32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42257" y="542926"/>
            <a:ext cx="10135293" cy="51625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lnSpc>
                <a:spcPct val="110000"/>
              </a:lnSpc>
              <a:buClr>
                <a:srgbClr val="549E39"/>
              </a:buClr>
              <a:buNone/>
            </a:pPr>
            <a:r>
              <a:rPr lang="ru-RU" sz="23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ИНФОРМАЦИЯ</a:t>
            </a:r>
            <a:r>
              <a:rPr lang="ru-RU" sz="23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КОЯТО СЛЕДВА ДА СЕ ПОДДЪРЖА НА ИНТЕРНЕТ СТРАНИЦАТА НА ОБЩИНИТЕ</a:t>
            </a:r>
          </a:p>
          <a:p>
            <a:pPr marL="45720" lvl="0" indent="0" algn="just">
              <a:lnSpc>
                <a:spcPct val="110000"/>
              </a:lnSpc>
              <a:buClr>
                <a:srgbClr val="549E39"/>
              </a:buClr>
              <a:buNone/>
            </a:pP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Според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последните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нормативни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изменения,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които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касаят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административното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обслужване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(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Наредба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за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административното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обслужване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(НАО), ДВ,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бр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 27 от 2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април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2021 г.), всяка администрация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следва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да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поддържа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секция,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озаглавена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„Административно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обслужване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“, на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своята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интернет страница.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Общинската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администрация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също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попада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приложното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поле на НАО и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следва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да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актуализира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съответно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поддържа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интернет страница,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следвайки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насоките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относно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стандартизираната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структура и дизайн,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съдържащи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се в 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Правилата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за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институционална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идентичност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интернет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страниците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портали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държавната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администрация,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определени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от председателя на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Държавна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агенция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„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Електронно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управление“ в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съответствие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 чл. 40, ал. 1 на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Наредбата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за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изисквания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към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информационните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системи</a:t>
            </a:r>
            <a:r>
              <a:rPr lang="ru-RU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регистри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sz="20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ru-RU" sz="20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32058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42257" y="542926"/>
            <a:ext cx="10135293" cy="51625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 algn="just">
              <a:lnSpc>
                <a:spcPct val="100000"/>
              </a:lnSpc>
              <a:buClr>
                <a:srgbClr val="549E39"/>
              </a:buClr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Другият нормативен акт, който основно регулира съдържанието на информацията, която следва да се поддържа в актуален вид на интернет страницата на общината е </a:t>
            </a:r>
            <a:r>
              <a:rPr lang="bg-BG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Законът за достъп до обществена информация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(ЗДОИ). Наличието на актуална информация е от особена важност, отчитайки факта, че общината е най-честно срещаното „лице“ на държавата при предоставяне на административни услуги на граждани. Високото качество на услугите както „на гише“, така и в интернет среда е от особено важност, допринасяйки към повишаването на общественото доверие спрямо държавните институции. </a:t>
            </a:r>
          </a:p>
          <a:p>
            <a:pPr marL="45720" lvl="0" indent="0" algn="ctr">
              <a:buClr>
                <a:srgbClr val="549E39"/>
              </a:buClr>
              <a:buNone/>
            </a:pPr>
            <a:endParaRPr lang="ru-RU" sz="20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4195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57275" y="542926"/>
            <a:ext cx="10074250" cy="516254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None/>
            </a:pPr>
            <a:r>
              <a:rPr lang="ru-RU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МИНИМАЛЕН ОБЕМ ОТ СЪДЪРЖАНИЕ, КОЙТО СЛЕДВА ДА Е ДОСТЪПЕН НА ИНТЕРНЕТ СТРАНИЦАТА НА ОБЩИНА</a:t>
            </a:r>
            <a:br>
              <a:rPr lang="ru-RU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endParaRPr lang="ru-RU" sz="20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bg-BG" sz="20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наименование</a:t>
            </a:r>
            <a:r>
              <a:rPr lang="bg-BG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 общината, обща информация; </a:t>
            </a:r>
          </a:p>
          <a:p>
            <a:pPr lvl="0"/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описание на </a:t>
            </a:r>
            <a:r>
              <a:rPr lang="bg-BG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правомощията на</a:t>
            </a: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кмета</a:t>
            </a: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списък на издадените актове в изпълнението им;</a:t>
            </a:r>
          </a:p>
          <a:p>
            <a:pPr lvl="0"/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описание на </a:t>
            </a:r>
            <a:r>
              <a:rPr lang="bg-BG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информационните масиви и ресурси</a:t>
            </a: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използвани от съответната администрация;</a:t>
            </a:r>
          </a:p>
          <a:p>
            <a:pPr lvl="0"/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функции и отговорности, информация относно приложимите законови разпоредби, </a:t>
            </a:r>
            <a:r>
              <a:rPr lang="bg-BG" sz="2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устройствен</a:t>
            </a: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правилник; </a:t>
            </a:r>
          </a:p>
          <a:p>
            <a:pPr lvl="0"/>
            <a:r>
              <a:rPr lang="bg-BG" sz="2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проекти на нормативни актове</a:t>
            </a: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заедно с мотивите, съответно - доклада и резултатите от общественото обсъждане на проекта;</a:t>
            </a:r>
          </a:p>
          <a:p>
            <a:pPr lvl="0"/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процеси на вземане на решения;</a:t>
            </a:r>
          </a:p>
          <a:p>
            <a:pPr lvl="0"/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разходи, доклади/отчети; информация за бюджета и финансовите отчети на общината;</a:t>
            </a:r>
          </a:p>
          <a:p>
            <a:pPr lvl="0"/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политики и процедури, вкл. стратегии, планове, програми и отчети за дейността;</a:t>
            </a:r>
          </a:p>
          <a:p>
            <a:pPr marL="45720" lvl="0" indent="0" algn="ctr">
              <a:buClr>
                <a:srgbClr val="549E39"/>
              </a:buClr>
              <a:buNone/>
            </a:pPr>
            <a:endParaRPr lang="ru-RU" sz="20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31943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57275" y="542926"/>
            <a:ext cx="10074250" cy="516254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уведомления за откриване на производството по издаване на </a:t>
            </a: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 административен акт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по чл. 66 от АПК, включително основните съображения за издаването на акта и формите и сроковете на участие на заинтересованите лица в производството.</a:t>
            </a:r>
          </a:p>
          <a:p>
            <a:pPr lvl="0">
              <a:buClr>
                <a:srgbClr val="549E39"/>
              </a:buClr>
            </a:pP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организационна структура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 </a:t>
            </a: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информация за организации, за които общината е отговорна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(пр. търговско дружество с общинско участие в капитала), връзки към: местонахождение и информация за контакти; </a:t>
            </a: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обявления за </a:t>
            </a: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конкурси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за държавни служители;</a:t>
            </a: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ред за кандидатстване за </a:t>
            </a: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стаж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 </a:t>
            </a: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изпълнявани проекти и програми;</a:t>
            </a: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информация за провеждани </a:t>
            </a: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обществени поръчки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определена за публикуване в профила на купувача съгласно Закона за обществените поръчки</a:t>
            </a: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списъци и регистри, включително достъп до </a:t>
            </a: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Административния </a:t>
            </a:r>
            <a:r>
              <a:rPr lang="bg-BG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регистър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ru-RU" sz="20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78836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57275" y="542926"/>
            <a:ext cx="10074250" cy="516254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На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поддържаната от общината секция „</a:t>
            </a: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Административно обслужване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“ в интернет страницата ѝ се съдържа още следната информация:</a:t>
            </a:r>
          </a:p>
          <a:p>
            <a:pPr lvl="0">
              <a:buClr>
                <a:srgbClr val="549E39"/>
              </a:buClr>
            </a:pP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местонахождение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информация за контакти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инструменти за обратна връзка; </a:t>
            </a:r>
          </a:p>
          <a:p>
            <a:pPr lvl="0">
              <a:buClr>
                <a:srgbClr val="549E39"/>
              </a:buClr>
            </a:pP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официалните адреси на електронна поща,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 които могат да се изпращат</a:t>
            </a: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електронни документи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 </a:t>
            </a: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вътрешни правила, свързани с предоставянето на административни услуги на граждани;</a:t>
            </a:r>
          </a:p>
          <a:p>
            <a:pPr lvl="0">
              <a:buClr>
                <a:srgbClr val="549E39"/>
              </a:buClr>
            </a:pP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услуги, предлагани от общината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като  информация за предоставяните от администрацията административни услуги – електронни или „на гише“, да се обособяват в самостоятелен раздел,  по ясно различим за потребителя начин. </a:t>
            </a:r>
          </a:p>
          <a:p>
            <a:pPr lvl="0">
              <a:buClr>
                <a:srgbClr val="549E39"/>
              </a:buClr>
            </a:pP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номер на банкова </a:t>
            </a:r>
            <a:r>
              <a:rPr lang="bg-BG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сметка. 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ru-RU" sz="20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86299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57275" y="542926"/>
            <a:ext cx="10074250" cy="516254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ru-RU" sz="2600" b="1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Организиране</a:t>
            </a:r>
            <a:r>
              <a:rPr lang="ru-RU" sz="26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26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обработване</a:t>
            </a:r>
            <a:r>
              <a:rPr lang="ru-RU" sz="26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26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експертиза</a:t>
            </a:r>
            <a:r>
              <a:rPr lang="ru-RU" sz="26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26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съхраняване</a:t>
            </a:r>
            <a:r>
              <a:rPr lang="ru-RU" sz="26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ru-RU" sz="26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използване</a:t>
            </a:r>
            <a:r>
              <a:rPr lang="ru-RU" sz="26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26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документите</a:t>
            </a:r>
            <a:r>
              <a:rPr lang="ru-RU" sz="26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ru-RU" sz="26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учрежденския</a:t>
            </a:r>
            <a:r>
              <a:rPr lang="ru-RU" sz="26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архив на </a:t>
            </a:r>
            <a:r>
              <a:rPr lang="ru-RU" sz="26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Общината</a:t>
            </a:r>
            <a:endParaRPr lang="bg-BG" sz="26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Кметът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 общината определя със заповед кои от подходящите помещения ще бъдат използвани за учрежденски архив и  лицето изпълняващо функциите на завеждащ  архива на Общината. Лицето завеждащо архива има следните функции: </a:t>
            </a:r>
          </a:p>
          <a:p>
            <a:pPr lvl="0" algn="just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Приемане на документи;</a:t>
            </a: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Регистриране и съхраняване на приетите документи;</a:t>
            </a: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Създаване на справочен апарат към документите;</a:t>
            </a: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Предоставяне на документите и използване;</a:t>
            </a: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Извършване на експертиза по ценността на документите;</a:t>
            </a: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Предаване на ценните документи в „Държавен архив</a:t>
            </a:r>
          </a:p>
          <a:p>
            <a:pPr marL="45720" lvl="0" indent="0" algn="ctr">
              <a:buClr>
                <a:srgbClr val="549E39"/>
              </a:buClr>
              <a:buNone/>
            </a:pPr>
            <a:endParaRPr lang="ru-RU" sz="20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94475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57275" y="790576"/>
            <a:ext cx="10074250" cy="5153024"/>
          </a:xfrm>
          <a:noFill/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sz="23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Кметът </a:t>
            </a:r>
            <a:r>
              <a:rPr lang="bg-BG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 общината определя със заповед лицата, участващи в състава на постоянно действащата експертна комисия (за административно-управленските документи) със следните задачи:</a:t>
            </a:r>
          </a:p>
          <a:p>
            <a:pPr lvl="0" algn="just">
              <a:buClr>
                <a:srgbClr val="549E39"/>
              </a:buClr>
            </a:pPr>
            <a:r>
              <a:rPr lang="bg-BG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Изготвяне на вътрешни правила за дейността на администрацията по обработването и съхраняването на архива на общината, които се съгласуват с началника на отдел „Общински архив“ /Секретаря на общината/ и се утвърждават от кмета.</a:t>
            </a:r>
          </a:p>
          <a:p>
            <a:pPr lvl="0" algn="just">
              <a:buClr>
                <a:srgbClr val="549E39"/>
              </a:buClr>
            </a:pPr>
            <a:r>
              <a:rPr lang="bg-BG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Съставяне на номенклатура на делата със срокове за тяхното съхранение и изготвяне на предложения за актуализирането им;</a:t>
            </a:r>
          </a:p>
          <a:p>
            <a:pPr lvl="0" algn="just">
              <a:buClr>
                <a:srgbClr val="549E39"/>
              </a:buClr>
            </a:pPr>
            <a:r>
              <a:rPr lang="bg-BG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Организиране на номенклатурата на делата;</a:t>
            </a:r>
          </a:p>
          <a:p>
            <a:pPr lvl="0" algn="just">
              <a:buClr>
                <a:srgbClr val="549E39"/>
              </a:buClr>
            </a:pPr>
            <a:r>
              <a:rPr lang="bg-BG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Контролиране и предаване да документите в учрежденския архив;</a:t>
            </a:r>
          </a:p>
          <a:p>
            <a:pPr lvl="0" algn="just">
              <a:buClr>
                <a:srgbClr val="549E39"/>
              </a:buClr>
            </a:pPr>
            <a:r>
              <a:rPr lang="bg-BG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Ежегодна проверка за наличността и състоянието на документите с постоянен срок на запазване  и тези със знак „ЕК“ в архива на общината, условията на съхранение и опазване на документите в общината, резултатите от тази дейност се отразяват в протокол, който се изпраща за сведение в отдел „Общински архив“  на общината;</a:t>
            </a:r>
          </a:p>
          <a:p>
            <a:pPr lvl="0" algn="just">
              <a:buClr>
                <a:srgbClr val="549E39"/>
              </a:buClr>
            </a:pPr>
            <a:r>
              <a:rPr lang="bg-BG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Организиране и участване в експертизата по ценността на документите;</a:t>
            </a:r>
          </a:p>
          <a:p>
            <a:pPr lvl="0" algn="just">
              <a:buClr>
                <a:srgbClr val="549E39"/>
              </a:buClr>
            </a:pPr>
            <a:r>
              <a:rPr lang="bg-BG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Организиране подготовката и предаването на ценните документи в отдел „Общински  архив“ на общината.;</a:t>
            </a:r>
          </a:p>
          <a:p>
            <a:pPr lvl="0" algn="just">
              <a:buClr>
                <a:srgbClr val="549E39"/>
              </a:buClr>
            </a:pPr>
            <a:r>
              <a:rPr lang="bg-BG" sz="23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Изготвяне на актове за унищожаване на документи с изтекъл срок на съхранение. </a:t>
            </a:r>
          </a:p>
          <a:p>
            <a:pPr marL="45720" lvl="0" indent="0">
              <a:buClr>
                <a:srgbClr val="549E39"/>
              </a:buClr>
              <a:buNone/>
            </a:pPr>
            <a:endParaRPr lang="bg-BG" sz="1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96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57275" y="790576"/>
            <a:ext cx="10074250" cy="5010149"/>
          </a:xfrm>
          <a:noFill/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ru-RU" sz="24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ПРИЕМАНЕ </a:t>
            </a:r>
            <a:r>
              <a:rPr lang="ru-RU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 ДОКУМЕНТИТЕ В АРХИВА НА </a:t>
            </a:r>
            <a:r>
              <a:rPr lang="ru-RU" sz="24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</a:t>
            </a: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ТА</a:t>
            </a:r>
            <a:endParaRPr lang="bg-BG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  архива на Общината се приемат: </a:t>
            </a:r>
          </a:p>
          <a:p>
            <a:pPr lvl="0" algn="just">
              <a:buClr>
                <a:srgbClr val="549E39"/>
              </a:buClr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Приключилите до 31 декември на текущата година дела от деловодството и другите структурни звена – не по-късно от 30 юни на следващата календарна година;</a:t>
            </a:r>
          </a:p>
          <a:p>
            <a:pPr lvl="0" algn="just">
              <a:buClr>
                <a:srgbClr val="549E39"/>
              </a:buClr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Аналогови аудио-визуални документи след извършени монтаж и технически контрол.</a:t>
            </a:r>
          </a:p>
          <a:p>
            <a:pPr lvl="0" algn="just">
              <a:buClr>
                <a:srgbClr val="549E39"/>
              </a:buClr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Приемането на делата в учрежденския архив се извършва с приемателно-предавателен протокол по образец съгласно Приложение № 1 от Наредбата, неразделна част от който е списъкът. </a:t>
            </a:r>
          </a:p>
          <a:p>
            <a:pPr lvl="0" algn="just">
              <a:buClr>
                <a:srgbClr val="549E39"/>
              </a:buClr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 напускане на служител от общинската администрация се извършва приемане-предаване на съхраняваните от него документи с протокол и опис на делата, като приемането става от правоприемника на служителя или ръководителя на съответното звено., той предава и водените от него регистри на хартиен и електронен носител. </a:t>
            </a:r>
          </a:p>
          <a:p>
            <a:pPr marL="45720" lvl="0" indent="0" algn="just">
              <a:buClr>
                <a:srgbClr val="549E39"/>
              </a:buClr>
              <a:buNone/>
            </a:pPr>
            <a:endParaRPr lang="bg-BG" sz="24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87196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57275" y="790576"/>
            <a:ext cx="10074250" cy="5010149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ru-RU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РЕГИСТРАЦИЯ, ОТЧЕТНОСТ, ИЗПОЛЗВАНЕ, СЪХРАНЯВАНЕ И УНИЩОЖАВАНЕ НА ПРИЕТИТЕ </a:t>
            </a:r>
            <a:r>
              <a:rPr lang="ru-RU" sz="24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Длъжностното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лице, отговарящо за учрежденския 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архив: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Води Регистър на постъпленията съгласно Приложение № 2 от Наредбата;</a:t>
            </a: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Води Дневник за ползване на документи в учрежденския архив за отчет на всяко посещение и използване на документите в архивохранилището съгласно Приложение № 3 от Наредбата;</a:t>
            </a: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Поставят заместител по образец съгласно Приложение № 4 от Наредбата на мястото на извадените за ползване документи;</a:t>
            </a: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Проверяват състава и състоянието на документите преди и след ползване.</a:t>
            </a:r>
          </a:p>
          <a:p>
            <a:pPr marL="45720" lvl="0" indent="0" algn="just">
              <a:buClr>
                <a:srgbClr val="549E39"/>
              </a:buClr>
              <a:buNone/>
            </a:pPr>
            <a:endParaRPr lang="bg-BG" sz="24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20547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57275" y="790576"/>
            <a:ext cx="10074250" cy="5010149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sz="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ru-RU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ЕКСПЕРТИЗА НА ЦЕННОСТТА НА ДОКУМЕНТИТЕ И 	ТЯХНАТА ОБРАБОТКА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експертиза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подлежат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всички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документи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създадени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общинската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администрация или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постъпили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отвън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Експертизата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включва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следните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етапи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</a:p>
          <a:p>
            <a:pPr lvl="0" algn="just">
              <a:buClr>
                <a:srgbClr val="549E39"/>
              </a:buClr>
              <a:buFont typeface="Wingdings" pitchFamily="2" charset="2"/>
              <a:buChar char="Ø"/>
            </a:pP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Текуща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експертиза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lvl="0" algn="just">
              <a:buClr>
                <a:srgbClr val="549E39"/>
              </a:buClr>
              <a:buFont typeface="Wingdings" pitchFamily="2" charset="2"/>
              <a:buChar char="Ø"/>
            </a:pP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Междинна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експертиза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lvl="0" algn="just">
              <a:buClr>
                <a:srgbClr val="549E39"/>
              </a:buClr>
              <a:buFont typeface="Wingdings" pitchFamily="2" charset="2"/>
              <a:buChar char="Ø"/>
            </a:pP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Окончателна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експертиза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lvl="0" algn="just">
              <a:buClr>
                <a:srgbClr val="549E39"/>
              </a:buClr>
              <a:buFont typeface="Wingdings" pitchFamily="2" charset="2"/>
              <a:buChar char="Ø"/>
            </a:pP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Предаване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държавен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архив.</a:t>
            </a:r>
            <a:endParaRPr lang="ru-RU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 algn="just">
              <a:buClr>
                <a:srgbClr val="549E39"/>
              </a:buClr>
              <a:buFont typeface="Wingdings" pitchFamily="2" charset="2"/>
              <a:buChar char="Ø"/>
            </a:pPr>
            <a:endParaRPr lang="bg-BG" sz="24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222" y="51762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2671" y="54491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31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r>
              <a:rPr lang="bg-BG" sz="3200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  <a:endParaRPr lang="en-US" sz="3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71715" y="1907459"/>
            <a:ext cx="10378027" cy="4653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8650" algn="just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</a:pPr>
            <a:r>
              <a:rPr lang="bg-BG" sz="24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Административното обслужване в общините се осъществява чрез:</a:t>
            </a:r>
          </a:p>
          <a:p>
            <a:pPr marL="342900" indent="-342900" algn="just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FontTx/>
              <a:buChar char="-"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Център за административно обслужване /ЦАО/, който следва да бъде обозначен с указателни табели на български език и адреса на местонахождението му;</a:t>
            </a:r>
          </a:p>
          <a:p>
            <a:pPr marL="342900" indent="-342900" algn="just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FontTx/>
              <a:buChar char="-"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„Местни данъци и такси“, обозначен с указателни табели на български език;</a:t>
            </a:r>
          </a:p>
          <a:p>
            <a:pPr marL="342900" indent="-342900" algn="just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FontTx/>
              <a:buChar char="-"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Електронно – чрез интернет страницата на Общината;</a:t>
            </a:r>
          </a:p>
          <a:p>
            <a:pPr marL="342900" indent="-342900" algn="just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FontTx/>
              <a:buChar char="-"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друг начин.</a:t>
            </a:r>
          </a:p>
          <a:p>
            <a:pPr marL="342900" indent="-342900" algn="just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FontTx/>
              <a:buChar char="-"/>
            </a:pPr>
            <a:endParaRPr lang="bg-BG" sz="22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FontTx/>
              <a:buChar char="-"/>
            </a:pPr>
            <a:endParaRPr lang="bg-BG" sz="2200" dirty="0">
              <a:solidFill>
                <a:schemeClr val="bg2">
                  <a:lumMod val="10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13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bg-BG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bg-BG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БЛАГОДАРЯ ЗА ВНИМАНИЕТО!</a:t>
            </a:r>
            <a:endParaRPr lang="en-US" sz="32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55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45720" indent="0" algn="just">
              <a:buNone/>
            </a:pPr>
            <a:r>
              <a:rPr lang="bg-BG" b="1" dirty="0" smtClean="0">
                <a:solidFill>
                  <a:schemeClr val="bg2">
                    <a:lumMod val="10000"/>
                  </a:schemeClr>
                </a:solidFill>
              </a:rPr>
              <a:t> 	</a:t>
            </a:r>
            <a:r>
              <a:rPr lang="bg-BG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Функции на служителите в Центъра за административно обслужване</a:t>
            </a:r>
          </a:p>
          <a:p>
            <a:pPr marL="45720" indent="0" algn="just">
              <a:buNone/>
            </a:pP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1. предоставят информация на потребителите за издаваните актове и предоставяните услуги при осъществяване на административното обслужване на достъпен и разбираем език;</a:t>
            </a:r>
          </a:p>
          <a:p>
            <a:pPr marL="45720" indent="0" algn="just"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2. предоставят информация относно приемането на заявления / искания за административно обслужване , извършвано от други администрации;</a:t>
            </a:r>
          </a:p>
          <a:p>
            <a:pPr marL="45720" indent="0" algn="just"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3. отговарят на запитвания от общ характер и насочват въпросите по компетентност до звената в съответната администрация, както и към други административни органи, компетентни по съответния въпрос;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just">
              <a:buNone/>
            </a:pPr>
            <a:endParaRPr lang="en-US" sz="32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21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bg-BG" sz="800" dirty="0" smtClean="0"/>
          </a:p>
          <a:p>
            <a:pPr marL="0" indent="0" algn="ctr">
              <a:buNone/>
            </a:pPr>
            <a:endParaRPr lang="bg-BG" sz="800" dirty="0" smtClean="0"/>
          </a:p>
          <a:p>
            <a:pPr marL="0" indent="0" algn="just">
              <a:buNone/>
            </a:pPr>
            <a:r>
              <a:rPr lang="bg-BG" dirty="0"/>
              <a:t>	</a:t>
            </a:r>
            <a:endParaRPr lang="bg-BG" dirty="0" smtClean="0"/>
          </a:p>
          <a:p>
            <a:pPr marL="0" indent="0" algn="just"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4.разясняват изискванията , на които трябва да отговарят заявлението /искането за осъществяването на административното обслужване, жалбата, протестът, сигналът или предложението, по предварително установен ред;</a:t>
            </a:r>
          </a:p>
          <a:p>
            <a:pPr marL="0" indent="0" algn="just">
              <a:buNone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5.незабавно предоставят информация и /или документи от другите звена в общинската администрация , когато тя е необходима за извършване на справки и предоставяне на документи при административно обслужване на място;</a:t>
            </a:r>
          </a:p>
          <a:p>
            <a:pPr marL="0" indent="0" algn="just">
              <a:buNone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6.приемат заявления и искания, жалби и протести, сигнали и предложения, приемат и регистрират устни запитвания по Закона за достъп до обществена информация;</a:t>
            </a:r>
          </a:p>
          <a:p>
            <a:pPr marL="0" indent="0" algn="just">
              <a:buNone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7.проверява пълнотата на документацията по всяко заявление по предварително изготвен контролен списък; </a:t>
            </a:r>
          </a:p>
          <a:p>
            <a:pPr marL="0" indent="0" algn="just">
              <a:buNone/>
            </a:pPr>
            <a:r>
              <a:rPr lang="bg-BG" dirty="0">
                <a:solidFill>
                  <a:schemeClr val="bg2">
                    <a:lumMod val="10000"/>
                  </a:schemeClr>
                </a:solidFill>
              </a:rPr>
              <a:t>	</a:t>
            </a:r>
          </a:p>
          <a:p>
            <a:pPr marL="0" indent="0" algn="just">
              <a:buNone/>
            </a:pPr>
            <a:endParaRPr lang="bg-BG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 algn="just">
              <a:buNone/>
            </a:pPr>
            <a:endParaRPr lang="en-US" sz="32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48906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1" y="49255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489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73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just">
              <a:buNone/>
            </a:pPr>
            <a:endParaRPr lang="bg-BG" dirty="0"/>
          </a:p>
          <a:p>
            <a:pPr marL="0" indent="0" algn="just">
              <a:buNone/>
            </a:pPr>
            <a:r>
              <a:rPr lang="bg-BG" dirty="0">
                <a:solidFill>
                  <a:schemeClr val="bg2">
                    <a:lumMod val="10000"/>
                  </a:schemeClr>
                </a:solidFill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8. 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дава информация за хода на работата по преписката;</a:t>
            </a:r>
          </a:p>
          <a:p>
            <a:pPr marL="0" indent="0" algn="just">
              <a:buNone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9. осъществяват връзката с останалите звена от администрацията по повод осъществяване на административното обслужване; </a:t>
            </a:r>
          </a:p>
          <a:p>
            <a:pPr marL="0" indent="0" algn="just">
              <a:buNone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10. предоставят исканите документи , включително издадените индивидуални административни актове и други документи , данни и информация , които са резултат от осъществено административно обслужване.</a:t>
            </a:r>
          </a:p>
          <a:p>
            <a:pPr marL="0" indent="0" algn="just">
              <a:buNone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11. осъществяват контакт със звената и служителите работещи с приетите предложения и сигнали , както и с работещите експерти по преписките, образувани въз основа на сигнали и предложения;</a:t>
            </a:r>
          </a:p>
          <a:p>
            <a:pPr marL="0" indent="0" algn="just">
              <a:buNone/>
            </a:pPr>
            <a:endParaRPr lang="bg-BG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747838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4566</TotalTime>
  <Words>5197</Words>
  <Application>Microsoft Office PowerPoint</Application>
  <PresentationFormat>По избор</PresentationFormat>
  <Paragraphs>718</Paragraphs>
  <Slides>60</Slides>
  <Notes>55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60</vt:i4>
      </vt:variant>
    </vt:vector>
  </HeadingPairs>
  <TitlesOfParts>
    <vt:vector size="61" baseType="lpstr">
      <vt:lpstr>База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VRadeva</cp:lastModifiedBy>
  <cp:revision>263</cp:revision>
  <dcterms:created xsi:type="dcterms:W3CDTF">2020-11-16T15:48:02Z</dcterms:created>
  <dcterms:modified xsi:type="dcterms:W3CDTF">2022-08-05T14:28:28Z</dcterms:modified>
</cp:coreProperties>
</file>