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7" r:id="rId9"/>
    <p:sldId id="268" r:id="rId10"/>
    <p:sldId id="273" r:id="rId11"/>
    <p:sldId id="270" r:id="rId12"/>
    <p:sldId id="271" r:id="rId13"/>
    <p:sldId id="274" r:id="rId14"/>
    <p:sldId id="275" r:id="rId15"/>
    <p:sldId id="276" r:id="rId16"/>
    <p:sldId id="279" r:id="rId17"/>
    <p:sldId id="277" r:id="rId18"/>
    <p:sldId id="278" r:id="rId19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701"/>
    <a:srgbClr val="3333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5" autoAdjust="0"/>
    <p:restoredTop sz="94717" autoAdjust="0"/>
  </p:normalViewPr>
  <p:slideViewPr>
    <p:cSldViewPr snapToGrid="0" showGuides="1">
      <p:cViewPr varScale="1">
        <p:scale>
          <a:sx n="70" d="100"/>
          <a:sy n="70" d="100"/>
        </p:scale>
        <p:origin x="85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bg-BG" sz="3200" b="1" i="1" dirty="0" smtClean="0">
                <a:cs typeface="Arial" pitchFamily="34" charset="0"/>
              </a:rPr>
              <a:t>Обучителен модул 3</a:t>
            </a:r>
          </a:p>
          <a:p>
            <a:pPr marL="0" indent="0" algn="ctr">
              <a:buNone/>
            </a:pPr>
            <a:r>
              <a:rPr lang="ru-RU" sz="3200" b="1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bg-BG" sz="3200" b="1" dirty="0" smtClean="0">
                <a:cs typeface="Arial" pitchFamily="34" charset="0"/>
              </a:rPr>
              <a:t>Контролни функции на общините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endParaRPr lang="bg-BG" sz="3200" b="1" dirty="0" smtClean="0">
              <a:cs typeface="Arial" pitchFamily="34" charset="0"/>
            </a:endParaRPr>
          </a:p>
          <a:p>
            <a:pPr marL="0" indent="0" algn="ctr">
              <a:buNone/>
            </a:pPr>
            <a:endParaRPr lang="bg-BG" sz="3200" dirty="0" smtClean="0"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Тема 3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bg-BG" sz="3200" kern="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Организация на </a:t>
            </a:r>
            <a:r>
              <a:rPr lang="bg-BG" sz="3200" kern="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административно</a:t>
            </a:r>
            <a:r>
              <a:rPr lang="en-US" sz="3200" kern="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</a:t>
            </a:r>
            <a:r>
              <a:rPr lang="bg-BG" sz="3200" kern="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наказателната и </a:t>
            </a:r>
            <a:r>
              <a:rPr lang="bg-BG" sz="3200" kern="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контролна дейност в общината. Инспекторатите в общините – устройство, функции и организация на дейността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3200" dirty="0">
                <a:solidFill>
                  <a:schemeClr val="tx2">
                    <a:lumMod val="75000"/>
                  </a:schemeClr>
                </a:solidFill>
              </a:rPr>
            </a:br>
            <a:endParaRPr lang="bg-BG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68490"/>
            <a:ext cx="9875520" cy="1064525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Подтема 3.2. Организация на контролната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дейност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150" y="1596787"/>
            <a:ext cx="10672550" cy="4872251"/>
          </a:xfrm>
        </p:spPr>
        <p:txBody>
          <a:bodyPr>
            <a:normAutofit/>
          </a:bodyPr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Контролната дейност може да бъде: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възлагана на външни структури-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свързано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изграждането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система за взаимодействие и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контрол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, обучение и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логистично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обезпечаване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тази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Arial"/>
              </a:rPr>
              <a:t>.</a:t>
            </a: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изпълнявана от общината –два подхода: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възлагане на контрола на определени звена по направление на дейност;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вътрешна 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специализирана структура с широка компетентност по всички наредби, като „Инспекторат“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60236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682387" y="313898"/>
            <a:ext cx="10781731" cy="1223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defRPr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3.3.</a:t>
            </a:r>
            <a:r>
              <a:rPr lang="bg-BG" sz="3200" b="1" kern="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Инспекторати - устройство, функции и организация на дейността</a:t>
            </a:r>
            <a:endParaRPr kumimoji="0" lang="bg-BG" sz="3200" b="1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02376" y="1353787"/>
            <a:ext cx="9872871" cy="4742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18288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tabLst/>
              <a:defRPr/>
            </a:pPr>
            <a:endParaRPr kumimoji="0" lang="bg-BG" sz="2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Контейнер за съдържание 2"/>
          <p:cNvSpPr txBox="1">
            <a:spLocks/>
          </p:cNvSpPr>
          <p:nvPr/>
        </p:nvSpPr>
        <p:spPr>
          <a:xfrm>
            <a:off x="382137" y="1537648"/>
            <a:ext cx="10904562" cy="4904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bg-BG" sz="32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Организация- </a:t>
            </a: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звено на бюджетна издръжка, </a:t>
            </a:r>
            <a:r>
              <a:rPr lang="en-US" sz="32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bg-BG" sz="32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второстепенен </a:t>
            </a: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разпоредител с бюджет;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bg-BG" sz="32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Инспекторатът </a:t>
            </a: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осигурява и подпомага изпълнението на контролните функции на кмета на общината;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Структурата и числеността се определят с решение на Общинския съвет по предложение на кмета на общината;</a:t>
            </a:r>
          </a:p>
          <a:p>
            <a:pPr marL="457200" lvl="0" indent="-4572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Дейността се определя с Правилник, приет от Общинския съвет</a:t>
            </a: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1037229" y="277100"/>
            <a:ext cx="10072049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defRPr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3.3.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Инспекторати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– устройство, функции и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организация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дейността (2)</a:t>
            </a:r>
            <a:endParaRPr kumimoji="0" lang="bg-BG" sz="18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86603" y="1633460"/>
            <a:ext cx="11013743" cy="4740044"/>
          </a:xfrm>
        </p:spPr>
        <p:txBody>
          <a:bodyPr>
            <a:normAutofit/>
          </a:bodyPr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Правомощия и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функции, определени с </a:t>
            </a: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Правилника</a:t>
            </a:r>
            <a:r>
              <a:rPr lang="bg-BG" sz="24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Осъществяване на </a:t>
            </a: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контрол по спазване от страна на всички юридически и физически лица на територията на общината на нормативните актове на Общинския съвет, на законите и </a:t>
            </a: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подзаконовите </a:t>
            </a: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нормативни актове;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съдействие, </a:t>
            </a: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в рамките на </a:t>
            </a: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делегираните </a:t>
            </a: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правомощия </a:t>
            </a: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 предотвратяване на нарушения или преодоляване на последиците от нарушения на нормативно установения ред на територията на </a:t>
            </a: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съответната община</a:t>
            </a:r>
            <a:endParaRPr lang="bg-BG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41194"/>
            <a:ext cx="9875520" cy="1310185"/>
          </a:xfrm>
        </p:spPr>
        <p:txBody>
          <a:bodyPr/>
          <a:lstStyle/>
          <a:p>
            <a:pPr algn="ctr"/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3.3.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Инспекторати –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устройство, функции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 организация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дейността (3)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866" y="1842448"/>
            <a:ext cx="10577015" cy="4667534"/>
          </a:xfrm>
        </p:spPr>
        <p:txBody>
          <a:bodyPr>
            <a:normAutofit/>
          </a:bodyPr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Правомощия и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функции, определени с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Правилника: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При изпълнение на функциите си служителите на </a:t>
            </a:r>
            <a:r>
              <a:rPr lang="bg-BG" sz="32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Инспектората:</a:t>
            </a:r>
            <a:endParaRPr lang="bg-BG" sz="32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осъществяват текущ, превантивен и последващ контрол;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дават предписания и следят за изпълнението им;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осъществяват и административно-наказателна дейност по предвидения законов ред, чрез издаване на предписания и съставяне на АУАН.</a:t>
            </a:r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84695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50293"/>
            <a:ext cx="9875520" cy="1219200"/>
          </a:xfrm>
        </p:spPr>
        <p:txBody>
          <a:bodyPr/>
          <a:lstStyle/>
          <a:p>
            <a:pPr algn="ctr"/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3.3.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Инспекторати –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устройство, функции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 организация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дейността (4)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36" y="1787857"/>
            <a:ext cx="11109277" cy="4694830"/>
          </a:xfrm>
        </p:spPr>
        <p:txBody>
          <a:bodyPr>
            <a:normAutofit/>
          </a:bodyPr>
          <a:lstStyle/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Правомощия и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функции, определени с </a:t>
            </a: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Правилника:</a:t>
            </a:r>
          </a:p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Контролът се осъществява чрез проверки на място по:</a:t>
            </a:r>
          </a:p>
          <a:p>
            <a:pPr marL="571500" lvl="1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26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подаден сигнал или жалба от лице;</a:t>
            </a:r>
          </a:p>
          <a:p>
            <a:pPr marL="571500" lvl="1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26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информация от средствата за масово осведомяване;</a:t>
            </a:r>
          </a:p>
          <a:p>
            <a:pPr marL="571500" lvl="1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26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 искане на друг контролен орган и /или кмета на общината.</a:t>
            </a:r>
          </a:p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Проверката приключва със съставяне на :</a:t>
            </a:r>
          </a:p>
          <a:p>
            <a:pPr marL="571500" lvl="1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26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Констативен </a:t>
            </a:r>
            <a:r>
              <a:rPr lang="bg-BG" sz="26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протокол, когато не е установено нарушение или </a:t>
            </a:r>
            <a:r>
              <a:rPr lang="bg-BG" sz="26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установеното нарушение </a:t>
            </a:r>
            <a:r>
              <a:rPr lang="bg-BG" sz="26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bg-BG" sz="26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маловажно и същия е </a:t>
            </a:r>
            <a:r>
              <a:rPr lang="bg-BG" sz="26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подписан от инспектора и управителя на проверявания обект или негов работник или служител;</a:t>
            </a:r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971553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322997"/>
            <a:ext cx="9875520" cy="1178257"/>
          </a:xfrm>
        </p:spPr>
        <p:txBody>
          <a:bodyPr/>
          <a:lstStyle/>
          <a:p>
            <a:pPr algn="ctr"/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3.3.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Инспекторати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– устройство,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функции и организация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дейността (5)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922" y="1801503"/>
            <a:ext cx="10645254" cy="4531057"/>
          </a:xfrm>
        </p:spPr>
        <p:txBody>
          <a:bodyPr/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Правомощия и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функции, определени с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Правилника: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Проверката приключва със съставяне на :</a:t>
            </a:r>
          </a:p>
          <a:p>
            <a:pPr marL="5715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30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акт </a:t>
            </a: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 установяване на административно нарушение /АУАН/- при установяване на нарушение;</a:t>
            </a:r>
          </a:p>
          <a:p>
            <a:pPr marL="5715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глоба с </a:t>
            </a:r>
            <a:r>
              <a:rPr lang="bg-BG" sz="30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фиш/квитанция.  </a:t>
            </a:r>
            <a:endParaRPr lang="bg-BG" sz="30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!!! Актосъставителите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се определят със заповед на кмета на общината</a:t>
            </a: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51450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0252"/>
            <a:ext cx="9875520" cy="982638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040701"/>
                </a:solidFill>
                <a:latin typeface="+mn-lt"/>
              </a:rPr>
              <a:t>Подтема 3.5. Инспектори в структурата на </a:t>
            </a:r>
            <a:r>
              <a:rPr lang="bg-BG" sz="3200" b="1" dirty="0" smtClean="0">
                <a:solidFill>
                  <a:srgbClr val="040701"/>
                </a:solidFill>
                <a:latin typeface="+mn-lt"/>
              </a:rPr>
              <a:t>администрацията</a:t>
            </a:r>
            <a:endParaRPr lang="bg-BG" sz="3600" dirty="0">
              <a:solidFill>
                <a:srgbClr val="04070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8" y="1446663"/>
            <a:ext cx="11245756" cy="5117910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bg-BG" dirty="0">
                <a:solidFill>
                  <a:srgbClr val="040701"/>
                </a:solidFill>
              </a:rPr>
              <a:t>Наредбата за прилагане на Класификатора на длъжностите в администрацията </a:t>
            </a:r>
            <a:r>
              <a:rPr lang="bg-BG" dirty="0" smtClean="0">
                <a:solidFill>
                  <a:srgbClr val="040701"/>
                </a:solidFill>
              </a:rPr>
              <a:t>определя </a:t>
            </a:r>
            <a:r>
              <a:rPr lang="bg-BG" dirty="0">
                <a:solidFill>
                  <a:srgbClr val="040701"/>
                </a:solidFill>
              </a:rPr>
              <a:t>общите изисквания към съответните степени на длъжността „инспектор</a:t>
            </a:r>
            <a:r>
              <a:rPr lang="bg-BG" dirty="0" smtClean="0">
                <a:solidFill>
                  <a:srgbClr val="040701"/>
                </a:solidFill>
              </a:rPr>
              <a:t>“:</a:t>
            </a:r>
            <a:endParaRPr lang="bg-BG" dirty="0" smtClean="0">
              <a:solidFill>
                <a:srgbClr val="040701"/>
              </a:solidFill>
            </a:endParaRPr>
          </a:p>
          <a:p>
            <a:pPr algn="just"/>
            <a:r>
              <a:rPr lang="bg-BG" b="1" dirty="0" smtClean="0">
                <a:solidFill>
                  <a:srgbClr val="040701"/>
                </a:solidFill>
              </a:rPr>
              <a:t>главен инспектор </a:t>
            </a:r>
            <a:r>
              <a:rPr lang="bg-BG" dirty="0" smtClean="0">
                <a:solidFill>
                  <a:srgbClr val="040701"/>
                </a:solidFill>
              </a:rPr>
              <a:t>- осъществяване </a:t>
            </a:r>
            <a:r>
              <a:rPr lang="bg-BG" dirty="0">
                <a:solidFill>
                  <a:srgbClr val="040701"/>
                </a:solidFill>
              </a:rPr>
              <a:t>на контролни функции по прилагане на законодателството в дейността на администрацията и на други физически или юридически лица и </a:t>
            </a:r>
            <a:r>
              <a:rPr lang="bg-BG" b="1" dirty="0" smtClean="0">
                <a:solidFill>
                  <a:srgbClr val="040701"/>
                </a:solidFill>
              </a:rPr>
              <a:t>изготвяне </a:t>
            </a:r>
            <a:r>
              <a:rPr lang="bg-BG" b="1" dirty="0">
                <a:solidFill>
                  <a:srgbClr val="040701"/>
                </a:solidFill>
              </a:rPr>
              <a:t>на анализи и отчети във връзка с контролната дейност</a:t>
            </a:r>
            <a:r>
              <a:rPr lang="bg-BG" dirty="0">
                <a:solidFill>
                  <a:srgbClr val="040701"/>
                </a:solidFill>
              </a:rPr>
              <a:t>. </a:t>
            </a:r>
          </a:p>
          <a:p>
            <a:pPr algn="just"/>
            <a:r>
              <a:rPr lang="bg-BG" b="1" dirty="0" smtClean="0">
                <a:solidFill>
                  <a:srgbClr val="040701"/>
                </a:solidFill>
              </a:rPr>
              <a:t>старши инспектор </a:t>
            </a:r>
            <a:r>
              <a:rPr lang="bg-BG" dirty="0" smtClean="0">
                <a:solidFill>
                  <a:srgbClr val="040701"/>
                </a:solidFill>
              </a:rPr>
              <a:t>– осъществяване на </a:t>
            </a:r>
            <a:r>
              <a:rPr lang="bg-BG" dirty="0">
                <a:solidFill>
                  <a:srgbClr val="040701"/>
                </a:solidFill>
              </a:rPr>
              <a:t>контролни функции по прилагане на законодателството в дейността на администрацията и на други физически или </a:t>
            </a:r>
            <a:r>
              <a:rPr lang="bg-BG" dirty="0" smtClean="0">
                <a:solidFill>
                  <a:srgbClr val="040701"/>
                </a:solidFill>
              </a:rPr>
              <a:t>юридически </a:t>
            </a:r>
            <a:r>
              <a:rPr lang="bg-BG" dirty="0">
                <a:solidFill>
                  <a:srgbClr val="040701"/>
                </a:solidFill>
              </a:rPr>
              <a:t>лица. </a:t>
            </a:r>
            <a:endParaRPr lang="bg-BG" dirty="0" smtClean="0">
              <a:solidFill>
                <a:srgbClr val="040701"/>
              </a:solidFill>
            </a:endParaRPr>
          </a:p>
          <a:p>
            <a:pPr algn="just"/>
            <a:r>
              <a:rPr lang="bg-BG" b="1" dirty="0" smtClean="0">
                <a:solidFill>
                  <a:srgbClr val="040701"/>
                </a:solidFill>
              </a:rPr>
              <a:t>инспектор</a:t>
            </a:r>
            <a:r>
              <a:rPr lang="bg-BG" dirty="0" smtClean="0">
                <a:solidFill>
                  <a:srgbClr val="040701"/>
                </a:solidFill>
              </a:rPr>
              <a:t> - </a:t>
            </a:r>
            <a:r>
              <a:rPr lang="bg-BG" dirty="0" smtClean="0">
                <a:solidFill>
                  <a:srgbClr val="040701"/>
                </a:solidFill>
              </a:rPr>
              <a:t>осъществяване </a:t>
            </a:r>
            <a:r>
              <a:rPr lang="bg-BG" dirty="0">
                <a:solidFill>
                  <a:srgbClr val="040701"/>
                </a:solidFill>
              </a:rPr>
              <a:t>на контролни функции по прилагане на законодателството в дейността на администрацията и на други физически или юридически лица </a:t>
            </a:r>
            <a:r>
              <a:rPr lang="bg-BG" b="1" dirty="0">
                <a:solidFill>
                  <a:srgbClr val="040701"/>
                </a:solidFill>
              </a:rPr>
              <a:t>под прякото ръководство на инспектори от по-високи длъжностни нива</a:t>
            </a:r>
            <a:r>
              <a:rPr lang="bg-BG" dirty="0">
                <a:solidFill>
                  <a:srgbClr val="040701"/>
                </a:solidFill>
              </a:rPr>
              <a:t>, както и </a:t>
            </a:r>
            <a:r>
              <a:rPr lang="bg-BG" dirty="0" smtClean="0">
                <a:solidFill>
                  <a:srgbClr val="040701"/>
                </a:solidFill>
              </a:rPr>
              <a:t>на задачи по </a:t>
            </a:r>
            <a:r>
              <a:rPr lang="bg-BG" b="1" dirty="0" smtClean="0">
                <a:solidFill>
                  <a:srgbClr val="040701"/>
                </a:solidFill>
              </a:rPr>
              <a:t>събирането</a:t>
            </a:r>
            <a:r>
              <a:rPr lang="bg-BG" b="1" dirty="0">
                <a:solidFill>
                  <a:srgbClr val="040701"/>
                </a:solidFill>
              </a:rPr>
              <a:t>, обработването и систематизирането на информация във връзка с контролната </a:t>
            </a:r>
            <a:r>
              <a:rPr lang="bg-BG" b="1" dirty="0" smtClean="0">
                <a:solidFill>
                  <a:srgbClr val="040701"/>
                </a:solidFill>
              </a:rPr>
              <a:t>дейност.</a:t>
            </a:r>
            <a:endParaRPr lang="bg-BG" b="1" dirty="0">
              <a:solidFill>
                <a:srgbClr val="0407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744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77588"/>
            <a:ext cx="9875520" cy="973540"/>
          </a:xfrm>
        </p:spPr>
        <p:txBody>
          <a:bodyPr>
            <a:normAutofit/>
          </a:bodyPr>
          <a:lstStyle/>
          <a:p>
            <a:pPr algn="ctr"/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3.4.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Често допускани слабости и грешки</a:t>
            </a:r>
            <a:endParaRPr lang="bg-BG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24" y="1719618"/>
            <a:ext cx="11191164" cy="437638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36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Преглед на административно наказателната практика-изводи</a:t>
            </a:r>
            <a:r>
              <a:rPr lang="bg-BG" sz="36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endParaRPr lang="bg-BG" sz="1600" b="1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Пропуски при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съставяне на акта за установяване на административно нарушение /АУАН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/;</a:t>
            </a:r>
          </a:p>
          <a:p>
            <a:pPr marL="5715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endParaRPr lang="bg-BG" sz="3200" b="1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Пропуски при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съставяне на наказателното постановление /НП/.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23208979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36645"/>
            <a:ext cx="9875520" cy="1028131"/>
          </a:xfrm>
        </p:spPr>
        <p:txBody>
          <a:bodyPr>
            <a:normAutofit/>
          </a:bodyPr>
          <a:lstStyle/>
          <a:p>
            <a:pPr algn="ctr"/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3.4.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Често допускани слабости и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грешки (2)</a:t>
            </a:r>
            <a:endParaRPr lang="bg-BG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528549"/>
            <a:ext cx="11505063" cy="4817660"/>
          </a:xfrm>
        </p:spPr>
        <p:txBody>
          <a:bodyPr>
            <a:normAutofit lnSpcReduction="10000"/>
          </a:bodyPr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ru-RU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Най-често </a:t>
            </a:r>
            <a:r>
              <a:rPr lang="ru-RU" sz="32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допускани </a:t>
            </a:r>
            <a:r>
              <a:rPr lang="ru-RU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грешки, водещи до оспорване и/или отмяна на НП:</a:t>
            </a:r>
          </a:p>
          <a:p>
            <a:pPr marL="742950" lvl="1" indent="-28575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Липса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компетентност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актосъставителя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или не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посочването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по начин,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който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е в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състояние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индивидуализира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несъмнен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начин.</a:t>
            </a:r>
          </a:p>
          <a:p>
            <a:pPr marL="742950" lvl="1" indent="-28575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Непосочване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дата и/или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място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извършване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нарушението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lvl="1" indent="-28575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Липса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описание по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обективен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признак на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състава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нарушението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lvl="1" indent="-28575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Посочването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две или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повече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алтернативни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разпоредби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касаещи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състави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различни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административни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нарушения или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разминаване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между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описаното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нарушение и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цифровото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описание на виновно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нарушените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разпоредби</a:t>
            </a:r>
            <a:r>
              <a:rPr lang="ru-RU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940220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06280" y="409701"/>
            <a:ext cx="10698783" cy="1005442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+mn-lt"/>
              </a:rPr>
              <a:t>Подтема </a:t>
            </a:r>
            <a:r>
              <a:rPr lang="en-US" sz="3200" b="1" dirty="0">
                <a:solidFill>
                  <a:srgbClr val="333335"/>
                </a:solidFill>
                <a:latin typeface="+mn-lt"/>
              </a:rPr>
              <a:t>3</a:t>
            </a:r>
            <a:r>
              <a:rPr lang="bg-BG" sz="3200" b="1" dirty="0" smtClean="0">
                <a:solidFill>
                  <a:srgbClr val="333335"/>
                </a:solidFill>
                <a:latin typeface="+mn-lt"/>
              </a:rPr>
              <a:t>.1.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Нормативна уредба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 контролна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общината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Контейнер за съдържание 2"/>
          <p:cNvSpPr txBox="1">
            <a:spLocks/>
          </p:cNvSpPr>
          <p:nvPr/>
        </p:nvSpPr>
        <p:spPr>
          <a:xfrm>
            <a:off x="653143" y="1415144"/>
            <a:ext cx="11115304" cy="5033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18288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Char char="-"/>
              <a:tabLst/>
              <a:defRPr/>
            </a:pPr>
            <a:endParaRPr kumimoji="0" lang="bg-BG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6281" y="1647155"/>
            <a:ext cx="10809027" cy="5730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КОНТРОЛНА ДЕЙНОСТ 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Нормативно регламентирана. 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Обхват- спазване разпоредбите на местните наредби, закони и поднормативни актове от всички физически и юридически лица на територията на общината.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АДМИНИСТРАТИВНО НАКАЗАТЕЛНА ДЕЙНОСТ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Закон за административните  нарушения и наказания /ЗАНН/определя: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общите правила за административни нарушения и наказания</a:t>
            </a:r>
            <a:r>
              <a:rPr lang="bg-BG" sz="24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b="1" kern="0" dirty="0" smtClean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en-US" sz="2400" b="1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en-US" sz="2400" b="1" kern="0" dirty="0" smtClean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endParaRPr lang="bg-BG" sz="2400" b="1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512" y="382138"/>
            <a:ext cx="10454187" cy="968990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Подтема </a:t>
            </a:r>
            <a:r>
              <a:rPr lang="en-US" sz="3200" b="1" dirty="0">
                <a:solidFill>
                  <a:srgbClr val="333335"/>
                </a:solidFill>
                <a:latin typeface="Times New Roman"/>
              </a:rPr>
              <a:t>3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.1.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Нормативна уредба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контролна дейност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общината (2)</a:t>
            </a:r>
            <a:endParaRPr lang="bg-BG" sz="36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14149" y="1746913"/>
            <a:ext cx="10672549" cy="4669712"/>
          </a:xfrm>
        </p:spPr>
        <p:txBody>
          <a:bodyPr>
            <a:noAutofit/>
          </a:bodyPr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</a:pPr>
            <a:r>
              <a:rPr lang="bg-BG" sz="1600" dirty="0" smtClean="0"/>
              <a:t>     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АДМИНИСТРАТИВНО НАКАЗАТЕЛНА ДЕЙНОСТ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Закона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 административните  нарушения и наказания /ЗАНН/ определя:</a:t>
            </a:r>
            <a:endParaRPr lang="bg-BG" sz="2800" kern="0" dirty="0" smtClean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административно-наказващите органи;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реда за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установяване на административни нарушения;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реда</a:t>
            </a:r>
            <a:r>
              <a:rPr lang="ru-RU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 налагане и изпълнение на административните </a:t>
            </a:r>
            <a:r>
              <a:rPr lang="ru-RU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наказания.</a:t>
            </a:r>
            <a:endParaRPr lang="bg-BG" sz="2800" b="1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4274" y="245660"/>
            <a:ext cx="10481481" cy="1160059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Подтема </a:t>
            </a:r>
            <a:r>
              <a:rPr lang="en-US" sz="3200" b="1" dirty="0">
                <a:solidFill>
                  <a:srgbClr val="333335"/>
                </a:solidFill>
                <a:latin typeface="Times New Roman"/>
              </a:rPr>
              <a:t>3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.1.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Нормативна уредба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контролна дейност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общината (3)</a:t>
            </a:r>
            <a:endParaRPr lang="bg-BG" sz="1800" dirty="0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77672" y="1514901"/>
            <a:ext cx="10537991" cy="4818600"/>
          </a:xfrm>
        </p:spPr>
        <p:txBody>
          <a:bodyPr>
            <a:normAutofit/>
          </a:bodyPr>
          <a:lstStyle/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Обща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процедура за налагане на глоби и/или имуществени санкции: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установяване на нарушението;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издаване на акт за административно нарушение, ако същото не е маловажен случай;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разглеждане на постъпили възражения срещу акта;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издаване на наказателно постановление от оправомощен орган.</a:t>
            </a:r>
          </a:p>
          <a:p>
            <a:pPr algn="just">
              <a:buNone/>
            </a:pPr>
            <a:endParaRPr lang="bg-BG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46161" y="313899"/>
            <a:ext cx="10863617" cy="12483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333335"/>
                </a:solidFill>
                <a:latin typeface="+mn-lt"/>
              </a:rPr>
              <a:t> 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Подтема </a:t>
            </a:r>
            <a:r>
              <a:rPr lang="en-US" sz="3200" b="1" dirty="0">
                <a:solidFill>
                  <a:srgbClr val="333335"/>
                </a:solidFill>
                <a:latin typeface="Times New Roman"/>
              </a:rPr>
              <a:t>3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.1.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Нормативна уредба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контролна дейност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общината (4)</a:t>
            </a:r>
            <a:endParaRPr lang="bg-BG" sz="1600" dirty="0">
              <a:latin typeface="+mn-lt"/>
            </a:endParaRPr>
          </a:p>
        </p:txBody>
      </p:sp>
      <p:sp>
        <p:nvSpPr>
          <p:cNvPr id="6" name="Контейнер за съдържание 2"/>
          <p:cNvSpPr txBox="1">
            <a:spLocks/>
          </p:cNvSpPr>
          <p:nvPr/>
        </p:nvSpPr>
        <p:spPr>
          <a:xfrm>
            <a:off x="682388" y="1692322"/>
            <a:ext cx="10345003" cy="4567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bg-BG" sz="3200" b="1" kern="0" dirty="0" smtClean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Мерки </a:t>
            </a:r>
            <a:r>
              <a:rPr lang="bg-BG" sz="3200" b="1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срещу неспазване на местните наредби: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en-US" sz="3200" kern="0" dirty="0" smtClean="0">
              <a:solidFill>
                <a:srgbClr val="808080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bg-BG" sz="3200" kern="0" dirty="0" smtClean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Предприетите </a:t>
            </a:r>
            <a:r>
              <a:rPr lang="bg-BG" sz="32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мерки да въздействат </a:t>
            </a:r>
            <a:r>
              <a:rPr lang="ru-RU" sz="32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върху причините, водещи до извършването на нарушения.</a:t>
            </a:r>
            <a:r>
              <a:rPr lang="bg-BG" sz="32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bg-BG" sz="3200" kern="0" dirty="0" smtClean="0">
              <a:solidFill>
                <a:srgbClr val="808080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bg-BG" sz="3200" kern="0" dirty="0" smtClean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Предприетите мерки да спомагат за превенцията на бъдещи нарушения.</a:t>
            </a:r>
            <a:endParaRPr lang="bg-BG" sz="3200" kern="0" dirty="0">
              <a:solidFill>
                <a:srgbClr val="808080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00752" y="272954"/>
            <a:ext cx="10754436" cy="1282891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Подтема </a:t>
            </a:r>
            <a:r>
              <a:rPr lang="en-US" sz="3200" b="1" dirty="0">
                <a:solidFill>
                  <a:srgbClr val="333335"/>
                </a:solidFill>
                <a:latin typeface="Times New Roman"/>
              </a:rPr>
              <a:t>3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.1.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Нормативна уредба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 контролна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общината (5)</a:t>
            </a:r>
            <a:endParaRPr lang="bg-BG" sz="1800" dirty="0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00251" y="1692321"/>
            <a:ext cx="11518709" cy="4776718"/>
          </a:xfrm>
        </p:spPr>
        <p:txBody>
          <a:bodyPr>
            <a:normAutofit fontScale="92500" lnSpcReduction="10000"/>
          </a:bodyPr>
          <a:lstStyle/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bg-BG" sz="3200" b="1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Причини, водещи до неспазване на наредбите: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32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Общи-характерни за цялото общество: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</a:pPr>
            <a:r>
              <a:rPr lang="bg-BG" sz="3000" kern="0" dirty="0">
                <a:solidFill>
                  <a:srgbClr val="00009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търпимост и безкритично отношение на обществото към нарушителите;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</a:pPr>
            <a:r>
              <a:rPr lang="bg-BG" sz="3000" kern="0" dirty="0">
                <a:solidFill>
                  <a:srgbClr val="00009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незачитане на установените правила в общество;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</a:pPr>
            <a:r>
              <a:rPr lang="bg-BG" sz="3000" kern="0" dirty="0">
                <a:solidFill>
                  <a:srgbClr val="00009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липса на контрол и последици от неспазване на наредбите и др</a:t>
            </a:r>
            <a:r>
              <a:rPr lang="bg-BG" sz="3000" kern="0" dirty="0" smtClean="0">
                <a:solidFill>
                  <a:srgbClr val="00009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32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Свързани с регионална специфика на отделните населени места:</a:t>
            </a:r>
          </a:p>
          <a:p>
            <a:pPr marL="5715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3000" kern="0" dirty="0" smtClean="0">
                <a:solidFill>
                  <a:srgbClr val="00009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социални;</a:t>
            </a:r>
          </a:p>
          <a:p>
            <a:pPr marL="5715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3000" kern="0" dirty="0" smtClean="0">
                <a:solidFill>
                  <a:srgbClr val="00009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демографски;</a:t>
            </a:r>
          </a:p>
          <a:p>
            <a:pPr marL="5715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3000" kern="0" dirty="0" smtClean="0">
                <a:solidFill>
                  <a:srgbClr val="00009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икономически.</a:t>
            </a:r>
            <a:endParaRPr lang="bg-BG" sz="3000" kern="0" dirty="0">
              <a:solidFill>
                <a:srgbClr val="000099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bg-BG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77922" y="259307"/>
            <a:ext cx="10822674" cy="1378424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Подтема </a:t>
            </a:r>
            <a:r>
              <a:rPr lang="en-US" sz="3200" b="1" dirty="0">
                <a:solidFill>
                  <a:srgbClr val="333335"/>
                </a:solidFill>
                <a:latin typeface="Times New Roman"/>
              </a:rPr>
              <a:t>3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.1.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Нормативна уредба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контролна дейност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общината (6)</a:t>
            </a:r>
            <a:endParaRPr lang="bg-BG" sz="1800" dirty="0">
              <a:latin typeface="+mn-lt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idx="1"/>
          </p:nvPr>
        </p:nvSpPr>
        <p:spPr>
          <a:xfrm>
            <a:off x="1143000" y="1235034"/>
            <a:ext cx="9872871" cy="48609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sz="2000" b="1" i="1" dirty="0" smtClean="0">
                <a:solidFill>
                  <a:srgbClr val="333335"/>
                </a:solidFill>
              </a:rPr>
              <a:t>.</a:t>
            </a:r>
            <a:endParaRPr lang="bg-BG" sz="2000" dirty="0">
              <a:solidFill>
                <a:srgbClr val="333335"/>
              </a:solidFill>
            </a:endParaRPr>
          </a:p>
        </p:txBody>
      </p:sp>
      <p:sp>
        <p:nvSpPr>
          <p:cNvPr id="6" name="Контейнер за съдържание 2"/>
          <p:cNvSpPr txBox="1">
            <a:spLocks/>
          </p:cNvSpPr>
          <p:nvPr/>
        </p:nvSpPr>
        <p:spPr>
          <a:xfrm>
            <a:off x="382137" y="1637731"/>
            <a:ext cx="11436823" cy="47084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lvl="0" algn="just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bg-BG" sz="3200" b="1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Административно нарушение: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bg-BG" sz="3200" b="1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Определение- чл. 8 от ЗАНН;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bg-BG" sz="3200" b="1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Съставни елементи на нарушението:</a:t>
            </a: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bg-BG" sz="28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Деяние, изразяващо се в действие или бездействие;</a:t>
            </a: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8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Деянието  нарушава установения с правна норма ред, или с деянието да се нарушават разпоредби на някоя от издадените местни наредби за опазване на обществения </a:t>
            </a:r>
            <a:r>
              <a:rPr lang="ru-RU" sz="28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ред</a:t>
            </a:r>
            <a:r>
              <a:rPr lang="bg-BG" sz="28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ru-RU" sz="28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Деянието следва да е обявено за наказуемо с</a:t>
            </a:r>
            <a:r>
              <a:rPr lang="ru-RU" sz="28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административно наказание, налагано по административен </a:t>
            </a:r>
            <a:r>
              <a:rPr lang="ru-RU" sz="2800" kern="0" dirty="0" smtClean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ред; </a:t>
            </a:r>
            <a:endParaRPr lang="ru-RU" sz="2800" kern="0" dirty="0">
              <a:solidFill>
                <a:srgbClr val="808080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ru-RU" sz="28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Деянието е виновно извършено, с умисъл или от </a:t>
            </a:r>
            <a:r>
              <a:rPr lang="ru-RU" sz="2800" kern="0" dirty="0" smtClean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непредпазливост;</a:t>
            </a:r>
            <a:endParaRPr lang="ru-RU" sz="2800" kern="0" dirty="0">
              <a:solidFill>
                <a:srgbClr val="808080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ru-RU" sz="28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Изключение за ненаказуемост на непредпазливи деяния- - чл.7, ал. 2 от ЗАНН. </a:t>
            </a:r>
            <a:endParaRPr lang="bg-BG" sz="2800" kern="0" dirty="0">
              <a:solidFill>
                <a:srgbClr val="808080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bg-BG" sz="3200" kern="0" dirty="0">
              <a:solidFill>
                <a:srgbClr val="808080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41912"/>
            <a:ext cx="9872871" cy="4754088"/>
          </a:xfrm>
        </p:spPr>
        <p:txBody>
          <a:bodyPr/>
          <a:lstStyle/>
          <a:p>
            <a:pPr>
              <a:buNone/>
            </a:pPr>
            <a:r>
              <a:rPr lang="bg-BG" sz="2400" b="1" i="1" dirty="0" smtClean="0">
                <a:solidFill>
                  <a:srgbClr val="333335"/>
                </a:solidFill>
              </a:rPr>
              <a:t>   </a:t>
            </a:r>
            <a:endParaRPr lang="bg-BG" dirty="0">
              <a:solidFill>
                <a:srgbClr val="333335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46161" y="327545"/>
            <a:ext cx="10699845" cy="1242492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Подтема </a:t>
            </a:r>
            <a:r>
              <a:rPr lang="en-US" sz="3200" b="1" dirty="0">
                <a:solidFill>
                  <a:srgbClr val="333335"/>
                </a:solidFill>
                <a:latin typeface="Times New Roman"/>
              </a:rPr>
              <a:t>3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.1.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Нормативна уредба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контролна дейност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общината (7)</a:t>
            </a:r>
            <a:endParaRPr lang="bg-BG" sz="1800" dirty="0">
              <a:latin typeface="+mn-lt"/>
            </a:endParaRPr>
          </a:p>
        </p:txBody>
      </p:sp>
      <p:sp>
        <p:nvSpPr>
          <p:cNvPr id="5" name="Контейнер за съдържание 2"/>
          <p:cNvSpPr txBox="1">
            <a:spLocks/>
          </p:cNvSpPr>
          <p:nvPr/>
        </p:nvSpPr>
        <p:spPr>
          <a:xfrm>
            <a:off x="507095" y="1410813"/>
            <a:ext cx="11339162" cy="4844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bg-BG" sz="3600" b="1" kern="0" dirty="0" smtClean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Особени случаи</a:t>
            </a:r>
            <a:endParaRPr lang="bg-BG" sz="3600" b="1" kern="0" dirty="0">
              <a:solidFill>
                <a:srgbClr val="808080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bg-BG" sz="36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Случаи, при които не е налице административно нарушение:</a:t>
            </a: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bg-BG" sz="36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Нарушението е извършено в хипотезата на неизбежна отбрана и крайна необходимост-чл.8 от ЗАНН;</a:t>
            </a: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bg-BG" sz="3600" kern="0" dirty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Случаи, в които нарушенията не се наказват- изброени в чл.9 от ЗАНН.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64274" y="1705970"/>
            <a:ext cx="10617959" cy="4722126"/>
          </a:xfrm>
        </p:spPr>
        <p:txBody>
          <a:bodyPr>
            <a:normAutofit/>
          </a:bodyPr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3200" b="1" kern="0" dirty="0" smtClean="0">
                <a:solidFill>
                  <a:srgbClr val="80808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Капацитет на служителите на контролните и административно-наказващите органи</a:t>
            </a:r>
            <a:endParaRPr lang="bg-BG" sz="3200" b="1" kern="0" dirty="0">
              <a:solidFill>
                <a:srgbClr val="808080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sz="30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задължителни </a:t>
            </a:r>
            <a:r>
              <a:rPr lang="ru-RU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реквизити на съставените актове за установяване на административни нарушения - определени с чл. 4 от ЗАНН; 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процедура за </a:t>
            </a:r>
            <a:r>
              <a:rPr lang="ru-RU" sz="30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връчване</a:t>
            </a:r>
            <a:r>
              <a:rPr lang="ru-RU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на  </a:t>
            </a:r>
            <a:r>
              <a:rPr lang="ru-RU" sz="3000" kern="0" dirty="0" err="1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административния</a:t>
            </a:r>
            <a:r>
              <a:rPr lang="ru-RU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акт- чл.43 от ЗАНН</a:t>
            </a:r>
            <a:r>
              <a:rPr lang="ru-RU" sz="26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bg-BG" sz="26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4274" y="354841"/>
            <a:ext cx="10795379" cy="1132765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Подтема </a:t>
            </a:r>
            <a:r>
              <a:rPr lang="en-US" sz="3200" b="1" dirty="0">
                <a:solidFill>
                  <a:srgbClr val="333335"/>
                </a:solidFill>
                <a:latin typeface="Times New Roman"/>
              </a:rPr>
              <a:t>3</a:t>
            </a:r>
            <a:r>
              <a:rPr lang="bg-BG" sz="3200" b="1" dirty="0">
                <a:solidFill>
                  <a:srgbClr val="333335"/>
                </a:solidFill>
                <a:latin typeface="Times New Roman"/>
              </a:rPr>
              <a:t>.1.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Нормативна уредба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контролна дейност на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общината (8)</a:t>
            </a:r>
            <a:endParaRPr lang="bg-BG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2798</TotalTime>
  <Words>1261</Words>
  <Application>Microsoft Office PowerPoint</Application>
  <PresentationFormat>Widescreen</PresentationFormat>
  <Paragraphs>116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Corbel</vt:lpstr>
      <vt:lpstr>Times New Roman</vt:lpstr>
      <vt:lpstr>Wingdings</vt:lpstr>
      <vt:lpstr>База</vt:lpstr>
      <vt:lpstr>PowerPoint Presentation</vt:lpstr>
      <vt:lpstr>Подтема 3.1. Нормативна уредба на контролна дейност на общината</vt:lpstr>
      <vt:lpstr>Подтема 3.1. Нормативна уредба на контролна дейност на общината (2)</vt:lpstr>
      <vt:lpstr>Подтема 3.1. Нормативна уредба на контролна дейност на общината (3)</vt:lpstr>
      <vt:lpstr> Подтема 3.1. Нормативна уредба на контролна дейност на общината (4)</vt:lpstr>
      <vt:lpstr>Подтема 3.1. Нормативна уредба на контролна дейност на общината (5)</vt:lpstr>
      <vt:lpstr>Подтема 3.1. Нормативна уредба на контролна дейност на общината (6)</vt:lpstr>
      <vt:lpstr>Подтема 3.1. Нормативна уредба на контролна дейност на общината (7)</vt:lpstr>
      <vt:lpstr>Подтема 3.1. Нормативна уредба на контролна дейност на общината (8)</vt:lpstr>
      <vt:lpstr>Подтема 3.2. Организация на контролната дейност</vt:lpstr>
      <vt:lpstr>Подтема 3.3. Инспекторати - устройство, функции и организация на дейността</vt:lpstr>
      <vt:lpstr>Подтема 3.3. Инспекторати – устройство, функции и организация на дейността (2)</vt:lpstr>
      <vt:lpstr>Подтема 3.3. Инспекторати – устройство, функции и организация на дейността (3)</vt:lpstr>
      <vt:lpstr>Подтема 3.3. Инспекторати – устройство, функции и организация на дейността (4)</vt:lpstr>
      <vt:lpstr>Подтема 3.3. Инспекторати – устройство, функции и организация на дейността (5)</vt:lpstr>
      <vt:lpstr>Подтема 3.5. Инспектори в структурата на администрацията</vt:lpstr>
      <vt:lpstr>Подтема 3.4. Често допускани слабости и грешки</vt:lpstr>
      <vt:lpstr>Подтема 3.4. Често допускани слабости и грешки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Fujitsu2</cp:lastModifiedBy>
  <cp:revision>95</cp:revision>
  <dcterms:created xsi:type="dcterms:W3CDTF">2020-11-16T15:48:02Z</dcterms:created>
  <dcterms:modified xsi:type="dcterms:W3CDTF">2021-07-30T20:53:22Z</dcterms:modified>
</cp:coreProperties>
</file>