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0" r:id="rId1"/>
  </p:sldMasterIdLst>
  <p:notesMasterIdLst>
    <p:notesMasterId r:id="rId13"/>
  </p:notesMasterIdLst>
  <p:handoutMasterIdLst>
    <p:handoutMasterId r:id="rId14"/>
  </p:handoutMasterIdLst>
  <p:sldIdLst>
    <p:sldId id="258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</p:sldIdLst>
  <p:sldSz cx="12192000" cy="6858000"/>
  <p:notesSz cx="6797675" cy="9926638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76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ен стил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5086" autoAdjust="0"/>
  </p:normalViewPr>
  <p:slideViewPr>
    <p:cSldViewPr snapToGrid="0" showGuides="1">
      <p:cViewPr varScale="1">
        <p:scale>
          <a:sx n="105" d="100"/>
          <a:sy n="105" d="100"/>
        </p:scale>
        <p:origin x="71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11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033B1CA-56C8-4F28-B89B-6F1A120991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CE09F7-EBD1-454F-BE8B-D83F34FC97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A20BCF-F2FD-476B-910F-043E6E96AA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D0B39-2D67-42CC-8CE1-CC4E1649AA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21E8C-C5A9-43F8-9487-39B90BBA3B1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5639878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Редактиране на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51CB8-1D53-457A-A308-119294BE73D9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4398784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bg-B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bg-BG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Дистанционно обучение по обучителен модул</a:t>
            </a:r>
          </a:p>
          <a:p>
            <a:pPr marL="0" indent="0" algn="ctr">
              <a:buNone/>
            </a:pPr>
            <a:r>
              <a:rPr lang="bg-BG" sz="32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„Управление и стопанисване на находищата на минерална вода“</a:t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bg-BG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8" y="904789"/>
            <a:ext cx="2389012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>
                <a:solidFill>
                  <a:srgbClr val="549E39"/>
                </a:solidFill>
              </a:rPr>
              <a:t> BG05SFOP001-2.015-0001-C02</a:t>
            </a:r>
            <a:r>
              <a:rPr lang="en-US" sz="1200" i="1" dirty="0">
                <a:solidFill>
                  <a:srgbClr val="549E39"/>
                </a:solidFill>
              </a:rPr>
              <a:t>, 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служители“ </a:t>
            </a:r>
            <a:r>
              <a:rPr lang="en-US" sz="1200" i="1" dirty="0">
                <a:solidFill>
                  <a:srgbClr val="549E39"/>
                </a:solidFill>
              </a:rPr>
              <a:t>за </a:t>
            </a:r>
            <a:r>
              <a:rPr lang="en-US" sz="1200" i="1" dirty="0" err="1">
                <a:solidFill>
                  <a:srgbClr val="549E39"/>
                </a:solidFill>
              </a:rPr>
              <a:t>предоставяне</a:t>
            </a:r>
            <a:r>
              <a:rPr lang="en-US" sz="1200" i="1" dirty="0">
                <a:solidFill>
                  <a:srgbClr val="549E39"/>
                </a:solidFill>
              </a:rPr>
              <a:t> на </a:t>
            </a:r>
            <a:r>
              <a:rPr lang="en-US" sz="1200" i="1" dirty="0" err="1">
                <a:solidFill>
                  <a:srgbClr val="549E39"/>
                </a:solidFill>
              </a:rPr>
              <a:t>безвъзмездна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финансова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помощ</a:t>
            </a:r>
            <a:r>
              <a:rPr lang="en-US" sz="1200" i="1" dirty="0">
                <a:solidFill>
                  <a:srgbClr val="549E39"/>
                </a:solidFill>
              </a:rPr>
              <a:t> </a:t>
            </a:r>
            <a:r>
              <a:rPr lang="en-US" sz="1200" i="1" dirty="0" err="1">
                <a:solidFill>
                  <a:srgbClr val="549E39"/>
                </a:solidFill>
              </a:rPr>
              <a:t>по</a:t>
            </a:r>
            <a:r>
              <a:rPr lang="ru-RU" sz="1200" i="1" dirty="0">
                <a:solidFill>
                  <a:srgbClr val="549E39"/>
                </a:solidFill>
              </a:rPr>
              <a:t> 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10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3F762B"/>
                </a:solidFill>
                <a:cs typeface="Arial" panose="020B0604020202020204" pitchFamily="34" charset="0"/>
              </a:rPr>
              <a:t>Държавен здравен контрол (ДЗК)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Съгласно Закона за здравето, Органи на ДЗК са главният държавен здравен инспектор на Република България, регионалните здравни инспекции и Националният център по радиобиология и радиационна защита (НЦРРЗ).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ДЗК се извършва от държавни здравни инспектори в Министерството на здравеопазването, регионалните здравни инспекции и НЦРРЗ. Държавните здравни инспектори в Министерството на здравеопазването и регионалните здравни инспекции са държавни служители.    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С цел защита здравето на гражданите на територията на РБ се извършва Държавен здравен контрол (ДЗК) върху обекти с обществено предназначение. 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223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11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3F762B"/>
                </a:solidFill>
                <a:cs typeface="Arial" panose="020B0604020202020204" pitchFamily="34" charset="0"/>
              </a:rPr>
              <a:t>„Обекти с обществено предназначение“ са:</a:t>
            </a:r>
          </a:p>
          <a:p>
            <a:pPr algn="just"/>
            <a:r>
              <a:rPr lang="ru-RU" sz="2550" dirty="0">
                <a:solidFill>
                  <a:srgbClr val="3F762B"/>
                </a:solidFill>
                <a:cs typeface="Arial" panose="020B0604020202020204" pitchFamily="34" charset="0"/>
              </a:rPr>
              <a:t>водоизточници и минерални водоизточници, водоснабдителни обекти и съоръжения за питейно-битово водоснабдяване;</a:t>
            </a:r>
          </a:p>
          <a:p>
            <a:pPr algn="just"/>
            <a:r>
              <a:rPr lang="ru-RU" sz="2550" dirty="0">
                <a:solidFill>
                  <a:srgbClr val="3F762B"/>
                </a:solidFill>
                <a:cs typeface="Arial" panose="020B0604020202020204" pitchFamily="34" charset="0"/>
              </a:rPr>
              <a:t>плувни басейни, плажове и места за къпане;</a:t>
            </a:r>
          </a:p>
          <a:p>
            <a:pPr algn="just"/>
            <a:r>
              <a:rPr lang="ru-RU" sz="2550" dirty="0">
                <a:solidFill>
                  <a:srgbClr val="3F762B"/>
                </a:solidFill>
                <a:cs typeface="Arial" panose="020B0604020202020204" pitchFamily="34" charset="0"/>
              </a:rPr>
              <a:t>места за настаняване - хотели, мотели, апартаментни туристически комплекси, вилни селища, туристически комплекси, вили, семейни хотели, хостели, пансиони, почивни станции, стаи за гости, апартаменти за гости, къщи за гости, бунгала, къмпинги, както и туристически хижи, туристически учебни центрове и туристически спални;</a:t>
            </a:r>
          </a:p>
          <a:p>
            <a:pPr algn="just"/>
            <a:r>
              <a:rPr lang="ru-RU" sz="2550" dirty="0">
                <a:solidFill>
                  <a:srgbClr val="3F762B"/>
                </a:solidFill>
                <a:cs typeface="Arial" panose="020B0604020202020204" pitchFamily="34" charset="0"/>
              </a:rPr>
              <a:t>балнеолечебни (медикъл СПА) центрове, СПА центрове, уелнес центрове и таласотерапевтични центрове, обществени бани, перални, сауни, обществени тоалетни;</a:t>
            </a:r>
          </a:p>
          <a:p>
            <a:pPr algn="just"/>
            <a:r>
              <a:rPr lang="ru-RU" sz="2550" dirty="0">
                <a:solidFill>
                  <a:srgbClr val="3F762B"/>
                </a:solidFill>
                <a:cs typeface="Arial" panose="020B0604020202020204" pitchFamily="34" charset="0"/>
              </a:rPr>
              <a:t>обекти за производство на бутилирани натурални минерални, изворни и трапезни води и др.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031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2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3F762B"/>
                </a:solidFill>
                <a:cs typeface="Arial" panose="020B0604020202020204" pitchFamily="34" charset="0"/>
              </a:rPr>
              <a:t>Контрол за изпълнение на мерките за постигане и поддържане на добро състояние на подземните водни тела – обхват:</a:t>
            </a:r>
          </a:p>
          <a:p>
            <a:pPr marL="45720" indent="0" algn="just">
              <a:buNone/>
            </a:pPr>
            <a:r>
              <a:rPr lang="ru-RU" sz="2160" dirty="0">
                <a:solidFill>
                  <a:srgbClr val="3F762B"/>
                </a:solidFill>
                <a:cs typeface="Arial" panose="020B0604020202020204" pitchFamily="34" charset="0"/>
              </a:rPr>
              <a:t>1. контрол на издадените разрешителни;</a:t>
            </a:r>
          </a:p>
          <a:p>
            <a:pPr marL="45720" indent="0" algn="just">
              <a:buNone/>
            </a:pPr>
            <a:r>
              <a:rPr lang="ru-RU" sz="2160" dirty="0">
                <a:solidFill>
                  <a:srgbClr val="3F762B"/>
                </a:solidFill>
                <a:cs typeface="Arial" panose="020B0604020202020204" pitchFamily="34" charset="0"/>
              </a:rPr>
              <a:t>2. контрол за изпълнение на изискванията за регистриране на кладенци за задоволяване на собствените потребности на гражданите;</a:t>
            </a:r>
          </a:p>
          <a:p>
            <a:pPr marL="45720" indent="0" algn="just">
              <a:buNone/>
            </a:pPr>
            <a:r>
              <a:rPr lang="ru-RU" sz="2160" dirty="0">
                <a:solidFill>
                  <a:srgbClr val="3F762B"/>
                </a:solidFill>
                <a:cs typeface="Arial" panose="020B0604020202020204" pitchFamily="34" charset="0"/>
              </a:rPr>
              <a:t>3. контрол за нерегламентирано водовземане или ползване на подземните водни тела;</a:t>
            </a:r>
          </a:p>
          <a:p>
            <a:pPr marL="45720" indent="0" algn="just">
              <a:buNone/>
            </a:pPr>
            <a:r>
              <a:rPr lang="ru-RU" sz="2160" dirty="0">
                <a:solidFill>
                  <a:srgbClr val="3F762B"/>
                </a:solidFill>
                <a:cs typeface="Arial" panose="020B0604020202020204" pitchFamily="34" charset="0"/>
              </a:rPr>
              <a:t>4. контрол за представяне на информацията за изчисляване на таксите по ЗВ и за заплатените такси за водовземане и за замърсяване;</a:t>
            </a:r>
          </a:p>
          <a:p>
            <a:pPr marL="45720" indent="0" algn="just">
              <a:buNone/>
            </a:pPr>
            <a:r>
              <a:rPr lang="ru-RU" sz="2160" dirty="0">
                <a:solidFill>
                  <a:srgbClr val="3F762B"/>
                </a:solidFill>
                <a:cs typeface="Arial" panose="020B0604020202020204" pitchFamily="34" charset="0"/>
              </a:rPr>
              <a:t>5. измервания на дебита, водното ниво, показатели за замърсяване и/или вземане на проби от подземни води, за установяване на натиска и въздействието върху състоянието на подземните водни тела;</a:t>
            </a:r>
          </a:p>
          <a:p>
            <a:pPr marL="45720" indent="0" algn="just">
              <a:buNone/>
            </a:pPr>
            <a:r>
              <a:rPr lang="ru-RU" sz="2160" dirty="0">
                <a:solidFill>
                  <a:srgbClr val="3F762B"/>
                </a:solidFill>
                <a:cs typeface="Arial" panose="020B0604020202020204" pitchFamily="34" charset="0"/>
              </a:rPr>
              <a:t>6. контрол за спазване на забраните и ограниченията за извършване на дейности, създаващи риск за пряко или непряко отвеждане на замърсители в подземните води;</a:t>
            </a:r>
          </a:p>
          <a:p>
            <a:pPr marL="45720" indent="0" algn="just">
              <a:buNone/>
            </a:pPr>
            <a:r>
              <a:rPr lang="ru-RU" sz="2160" dirty="0">
                <a:solidFill>
                  <a:srgbClr val="3F762B"/>
                </a:solidFill>
                <a:cs typeface="Arial" panose="020B0604020202020204" pitchFamily="34" charset="0"/>
              </a:rPr>
              <a:t>7. контрол на поддържаните регистри на издадените разрешителни; на кладенците за собствени потребности на гражданите; на съоръженията за подземни води и техния статус.</a:t>
            </a: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966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3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ru-RU" sz="2600" b="1" dirty="0">
                <a:solidFill>
                  <a:srgbClr val="3F762B"/>
                </a:solidFill>
                <a:cs typeface="Arial" panose="020B0604020202020204" pitchFamily="34" charset="0"/>
              </a:rPr>
              <a:t>Контролът се изпълнява от: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1. кметовете на общини или оправомощени от тях длъжностни лица, включително кметове на населени места;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2. директора на басейнова дирекция или оправомощени от него длъжностни лица – в останалите случаи.</a:t>
            </a:r>
          </a:p>
          <a:p>
            <a:pPr marL="45720" indent="0" algn="just">
              <a:buNone/>
            </a:pPr>
            <a:r>
              <a:rPr lang="bg-BG" sz="2600" b="1" dirty="0">
                <a:solidFill>
                  <a:srgbClr val="3F762B"/>
                </a:solidFill>
                <a:cs typeface="Arial" panose="020B0604020202020204" pitchFamily="34" charset="0"/>
              </a:rPr>
              <a:t>Кметовете на общини осигуряват:</a:t>
            </a:r>
            <a:endParaRPr lang="en-US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1. обявяване на публично място в кметствата на изпратените от директорите на басейнови дирекции: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а) разяснения за целта на регистрация на кладенците;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б) ежегодна информация за броя на регистрираните кладенци и определения в плана за управление на речните басейни максимален брой на кладенците в населеното място;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323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4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endParaRPr lang="bg-BG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r>
              <a:rPr lang="bg-BG" sz="2600" b="1" dirty="0">
                <a:solidFill>
                  <a:srgbClr val="3F762B"/>
                </a:solidFill>
                <a:cs typeface="Arial" panose="020B0604020202020204" pitchFamily="34" charset="0"/>
              </a:rPr>
              <a:t>Кметовете на общини осигуряват:</a:t>
            </a:r>
            <a:endParaRPr lang="en-US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2. контрол за: а) броя на кладенците за задоволяване на собствени потребности на гражданите в населеното място и съответствието му с определения в плановете за управление на речните басейни максимален брой на кладенците, за които са гарантирани водни количества; броя на регистрираните кладенци в населеното място; б) изграждането на нови кладенци и спазването на изискването за предварително уведомяване на басейновата дирекция;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3. ежегодно изпращане в срок до 31 януари на директора на басейнова дирекция на информацията за резултатите от извършения контрол за предходната година.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422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5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3F762B"/>
                </a:solidFill>
                <a:cs typeface="Arial" panose="020B0604020202020204" pitchFamily="34" charset="0"/>
              </a:rPr>
              <a:t>Контрол на разрешителните за водовземане</a:t>
            </a:r>
          </a:p>
          <a:p>
            <a:pPr marL="45720" indent="0" algn="just">
              <a:buNone/>
            </a:pPr>
            <a:r>
              <a:rPr lang="ru-RU" sz="2600" b="1" i="1" dirty="0">
                <a:solidFill>
                  <a:srgbClr val="3F762B"/>
                </a:solidFill>
                <a:cs typeface="Arial" panose="020B0604020202020204" pitchFamily="34" charset="0"/>
              </a:rPr>
              <a:t>Контролът на разрешителните за водовземане включва: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1. параметрите на водовземане - черпените водни обеми и допустимото понижение на водното ниво;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2. изпълнението на изискванията за собствен мониторинг: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а) наличието, вида и изправността на устройствата за мониторинг;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б) изпълнението на програмата за мониторинг;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3. заплащане на таксите за водовземане;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4. изпълнението на условията в разрешителното;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5. спазване на разрешените цели и обекти за ползване на водата;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6. изпълнението на направените предписания по време на предходни проверки.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829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6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3F762B"/>
                </a:solidFill>
                <a:cs typeface="Arial" panose="020B0604020202020204" pitchFamily="34" charset="0"/>
              </a:rPr>
              <a:t>Контрол на разрешителните за водовземане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При контрол на параметрите на водовземане се измерва дебитът на черпене в момента на проверката; отчита се показанието на водомера; измерва се водното ниво.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Контролът се изпълнява най-малко: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1. Един път годишно за: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а) разрешителните за водовземане от подземни води с разрешено количество над 150 000 кубически метра на година;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б) минерални води с разрешено количество над 30 000 кубически метра на година;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845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7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3F762B"/>
                </a:solidFill>
                <a:cs typeface="Arial" panose="020B0604020202020204" pitchFamily="34" charset="0"/>
              </a:rPr>
              <a:t>Контрол на разрешителните за водовземане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2. Един път на 3 години за: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а) разрешителните за водовземане от подземни води с разрешено количество от 30 000 до 150 000 кубически метра на година;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б) минерални води с разрешено количество под 30 000 кубически метра на година;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3. един път на 6 години за разрешителните за водовземане от подземни води с разрешено количество под 30 000 кубически метра на година.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Титулярите на разрешителни за водовземане или ползване на подземни водни обекти са длъжни да разполагат с цялата документация, свързана с показателите за контрол и да я предоставят незабавно на контролиращия орган при извършване на проверка.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342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8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3F762B"/>
                </a:solidFill>
                <a:cs typeface="Arial" panose="020B0604020202020204" pitchFamily="34" charset="0"/>
              </a:rPr>
              <a:t>Контрол на разрешителните за водовземане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При прекратяване на действието на разрешителни, включително поради изтичане на срока им или отнемане в случаите, в които се предвижда съоръженията да не бъдат ползвани, се извършва проверка за изпълнение на изискванията за консервиране.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За извършения контрол се съставят констативни протоколи. При извършване на контрол по издадени от министъра на околната среда и водите разрешителни копие от констативния протокол се изпраща в срок до 3 дни от съставянето му в Министерството на околната среда и водите.</a:t>
            </a:r>
          </a:p>
          <a:p>
            <a:pPr marL="45720" indent="0" algn="just">
              <a:buNone/>
            </a:pPr>
            <a:r>
              <a:rPr lang="ru-RU" sz="2600" dirty="0">
                <a:solidFill>
                  <a:srgbClr val="3F762B"/>
                </a:solidFill>
                <a:cs typeface="Arial" panose="020B0604020202020204" pitchFamily="34" charset="0"/>
              </a:rPr>
              <a:t>В случай че при извършения контрол се установи отклонение в количественото или химичното състояние на подземното водно тяло и са спазени параметрите и условията в издаденото разрешително, директорът на басейнова дирекция: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553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Контейнер за номер на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9</a:t>
            </a:fld>
            <a:endParaRPr lang="bg-BG"/>
          </a:p>
        </p:txBody>
      </p:sp>
      <p:sp>
        <p:nvSpPr>
          <p:cNvPr id="5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269800" y="804673"/>
            <a:ext cx="11644832" cy="5784280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2600" b="1" dirty="0">
                <a:solidFill>
                  <a:srgbClr val="3F762B"/>
                </a:solidFill>
                <a:cs typeface="Arial" panose="020B0604020202020204" pitchFamily="34" charset="0"/>
              </a:rPr>
              <a:t>Контрол на разрешителните за водовземане</a:t>
            </a:r>
          </a:p>
          <a:p>
            <a:pPr marL="45720" indent="0" algn="just">
              <a:buNone/>
            </a:pPr>
            <a:r>
              <a:rPr lang="ru-RU" sz="2320" dirty="0">
                <a:solidFill>
                  <a:srgbClr val="3F762B"/>
                </a:solidFill>
                <a:cs typeface="Arial" panose="020B0604020202020204" pitchFamily="34" charset="0"/>
              </a:rPr>
              <a:t>1. разпорежда извършването на проверка на изпълнението на издадените разрешителни за водовземане и/или ползване на подземен воден обект в частта от водното тяло, в която са установени отклонения;</a:t>
            </a:r>
          </a:p>
          <a:p>
            <a:pPr marL="45720" indent="0" algn="just">
              <a:buNone/>
            </a:pPr>
            <a:r>
              <a:rPr lang="ru-RU" sz="2320" dirty="0">
                <a:solidFill>
                  <a:srgbClr val="3F762B"/>
                </a:solidFill>
                <a:cs typeface="Arial" panose="020B0604020202020204" pitchFamily="34" charset="0"/>
              </a:rPr>
              <a:t>2. предприема действия за установяване на причините за отклоненията, когато проверката по т. 1 установи, че са спазени параметрите и условията в разрешителните;</a:t>
            </a:r>
          </a:p>
          <a:p>
            <a:pPr marL="45720" indent="0" algn="just">
              <a:buNone/>
            </a:pPr>
            <a:r>
              <a:rPr lang="ru-RU" sz="2320" dirty="0">
                <a:solidFill>
                  <a:srgbClr val="3F762B"/>
                </a:solidFill>
                <a:cs typeface="Arial" panose="020B0604020202020204" pitchFamily="34" charset="0"/>
              </a:rPr>
              <a:t>3. изменя или предлага на министъра на околната среда и водите да измени служебно издадените разрешителни - ако причините за установените отклонения са от природен характер.</a:t>
            </a:r>
          </a:p>
          <a:p>
            <a:pPr marL="45720" indent="0" algn="just">
              <a:buNone/>
            </a:pPr>
            <a:r>
              <a:rPr lang="ru-RU" sz="2320" dirty="0">
                <a:solidFill>
                  <a:srgbClr val="3F762B"/>
                </a:solidFill>
                <a:cs typeface="Arial" panose="020B0604020202020204" pitchFamily="34" charset="0"/>
              </a:rPr>
              <a:t>Директорът на басейновата дирекция поддържа база данни в електронен вид за извършения контрол, която съдържа: дата на проверката; номер на разрешителното, за което е извършена проверката; номер на констативния протокол; резюме на констатираните факти и обстоятелства; установените нарушения; направените предписания; номер на акта за установяване на административното нарушение; номер на наказателното постановление; размер на наложената глоба или имуществена санкция и др.</a:t>
            </a: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6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RU" sz="2600" b="1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en-GB" sz="23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marL="45720" indent="0" algn="just">
              <a:buNone/>
            </a:pPr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  <a:p>
            <a:pPr algn="just"/>
            <a:endParaRPr lang="ru-RU" sz="2700" dirty="0">
              <a:solidFill>
                <a:srgbClr val="3F762B"/>
              </a:solidFill>
              <a:cs typeface="Arial" panose="020B0604020202020204" pitchFamily="34" charset="0"/>
            </a:endParaRPr>
          </a:p>
        </p:txBody>
      </p:sp>
      <p:sp>
        <p:nvSpPr>
          <p:cNvPr id="7" name="Заглавие 1"/>
          <p:cNvSpPr txBox="1">
            <a:spLocks/>
          </p:cNvSpPr>
          <p:nvPr/>
        </p:nvSpPr>
        <p:spPr>
          <a:xfrm>
            <a:off x="269800" y="279529"/>
            <a:ext cx="11512627" cy="4154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r>
              <a:rPr lang="en-US" sz="15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Контрол: честота и обхват на контрола, взаимодействие с Басейнова дирекция на РЗИ. </a:t>
            </a:r>
            <a:r>
              <a:rPr lang="bg-BG" sz="15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bg-BG" sz="15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Обучителен</a:t>
            </a: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модул</a:t>
            </a:r>
            <a:r>
              <a:rPr lang="bg-BG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„Управление и стопанисване на находищата на минерална вода“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438503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1563</Words>
  <Application>Microsoft Office PowerPoint</Application>
  <PresentationFormat>Widescreen</PresentationFormat>
  <Paragraphs>145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Corbel</vt:lpstr>
      <vt:lpstr>Times New Roman</vt:lpstr>
      <vt:lpstr>База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2021-06-10T14:38:07Z</dcterms:created>
  <dcterms:modified xsi:type="dcterms:W3CDTF">2023-01-03T09:25:53Z</dcterms:modified>
</cp:coreProperties>
</file>