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2" d="100"/>
          <a:sy n="42" d="100"/>
        </p:scale>
        <p:origin x="92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g-BG" sz="3600" b="1" i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en-US" sz="36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«Компетентности и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правомощия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общинската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данъчна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администрация»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2100" dirty="0">
                <a:solidFill>
                  <a:schemeClr val="accent2">
                    <a:lumMod val="75000"/>
                  </a:schemeClr>
                </a:solidFill>
              </a:rPr>
              <a:t>ТЕМА 5. ПРОЗРАЧНА, ДОСТЪПНА И ОТВОРЕНА КЪМ ГРАЖДАНИТЕ ДАНЪЧНА АДМИНИСТРАЦИЯ. МЕРКИ ЗА ПОВИШАВАНЕ КАЧЕСТВОТО НА ОБСЛУЖВАНЕ. СТИМУЛИРАНЕ НА ДОБРОВОЛНОТО ИЗПЪЛНЕНИЕ И УВЕЛИЧАВАНЕ СЪБИРАЕМОСТТА НА МЕСТНИТЕ ДАНЪЦИ И ТАКСИ И ПОДОБРЯВАНЕ ДАНЪЧНО-ОСИГУРИТЕЛНАТА КУЛТУРА НА КЛИЕНТИТЕ</a:t>
            </a:r>
          </a:p>
          <a:p>
            <a:pPr marL="0" indent="0" algn="ctr">
              <a:buNone/>
            </a:pPr>
            <a:endParaRPr lang="bg-BG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41110"/>
            <a:ext cx="9875520" cy="1137314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ДОБРОВОЛНО ИЗПЪЛНЕНИЕ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73206" y="1378424"/>
            <a:ext cx="10972800" cy="471757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7000"/>
              </a:lnSpc>
              <a:spcAft>
                <a:spcPts val="900"/>
              </a:spcAft>
              <a:buNone/>
            </a:pPr>
            <a:r>
              <a:rPr lang="bg-BG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Ако 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задължението не бъде изпълнено в срока на доброволното изпълнение, органът по приходите може да предприеме и допълнителни действия, като: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постави на видно място в съответната администрация съобщение за длъжниците, </a:t>
            </a:r>
            <a:r>
              <a:rPr lang="bg-BG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неплатили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срок задълженията си;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разгласява чрез бюлетин или чрез средствата за масово осведомяване списъци на длъжници с неуредени публични задължения, включително техния размер, когато общото задължение надвишава 5000 лв.;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bg-BG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Разгласяване 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списъци с длъжници чрез бюлетини, интернет страници и средства за масово осведомяване трябва да бъде съобразено и с изискванията на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GDPR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03453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0351" y="322997"/>
            <a:ext cx="9875520" cy="1150961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НЕТРАДИЦИОННИ </a:t>
            </a:r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ЗА ДОБРОВОЛНО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ИЗПЪЛНЕНИЕ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77922" y="1473958"/>
            <a:ext cx="10237949" cy="462204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Изпращане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различни по вид съобщения – покани, писма, съобщения с уведомителен характер в течение на годината;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Изпращане на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съобщения за размера на просрочените задължения;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Среща с длъжниците за разясняване на последствията от </a:t>
            </a:r>
            <a:r>
              <a:rPr lang="bg-BG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непогасяване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задълженията;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Призоваване за плащане на просрочени задължения чрез социалните мрежи;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Призоваване за плащане на просрочени задължения на държавни и общински служители;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7754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latin typeface="+mn-lt"/>
              </a:rPr>
              <a:t>ПРОЗРАЧНА </a:t>
            </a:r>
            <a:r>
              <a:rPr lang="bg-BG" sz="3200" b="1" dirty="0">
                <a:latin typeface="+mn-lt"/>
              </a:rPr>
              <a:t>И ДОСТЪПНА ДАНЪЧНА </a:t>
            </a:r>
            <a:r>
              <a:rPr lang="bg-BG" sz="3200" b="1" dirty="0" smtClean="0">
                <a:latin typeface="+mn-lt"/>
              </a:rPr>
              <a:t>АДМИНИСТРАЦИЯ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/>
              <a:t> </a:t>
            </a:r>
            <a:r>
              <a:rPr lang="bg-BG" dirty="0" smtClean="0"/>
              <a:t>	</a:t>
            </a:r>
            <a:r>
              <a:rPr lang="bg-BG" sz="3200" dirty="0" smtClean="0"/>
              <a:t>Администрацията </a:t>
            </a:r>
            <a:r>
              <a:rPr lang="bg-BG" sz="3200" dirty="0"/>
              <a:t>дължи своето съществуване на гражданите и бизнеса и принципи като откритост, прозрачност, диалогичност са сред основните стандарти на работа на служителите.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3200" b="1" dirty="0"/>
              <a:t> </a:t>
            </a:r>
            <a:r>
              <a:rPr lang="bg-BG" sz="3200" dirty="0" smtClean="0"/>
              <a:t>Свободен </a:t>
            </a:r>
            <a:r>
              <a:rPr lang="bg-BG" sz="3200" dirty="0"/>
              <a:t>достъп до информация</a:t>
            </a:r>
            <a:r>
              <a:rPr lang="bg-BG" sz="3200" dirty="0" smtClean="0"/>
              <a:t>;</a:t>
            </a:r>
            <a:endParaRPr lang="bg-BG" sz="3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3200" dirty="0"/>
              <a:t>Активен диалог и комуникация със заинтересованите страни в процеса на администриране на местните данъци и такси</a:t>
            </a:r>
            <a:r>
              <a:rPr lang="bg-BG" sz="3200" dirty="0" smtClean="0"/>
              <a:t>;</a:t>
            </a:r>
            <a:endParaRPr lang="bg-BG" sz="3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3200" dirty="0"/>
              <a:t>Електронна комуникация;</a:t>
            </a:r>
          </a:p>
          <a:p>
            <a:pPr marL="45720" indent="0">
              <a:buNone/>
            </a:pPr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latin typeface="+mn-lt"/>
              </a:rPr>
              <a:t>ПРЕДОСТАВЯНИ </a:t>
            </a:r>
            <a:r>
              <a:rPr lang="bg-BG" sz="3200" b="1" dirty="0">
                <a:latin typeface="+mn-lt"/>
              </a:rPr>
              <a:t>ЕЛЕКТРОННИ </a:t>
            </a:r>
            <a:r>
              <a:rPr lang="bg-BG" sz="3200" b="1" dirty="0" smtClean="0">
                <a:latin typeface="+mn-lt"/>
              </a:rPr>
              <a:t>УСЛУГИ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269243"/>
            <a:ext cx="11512627" cy="529681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/>
              <a:t> 	</a:t>
            </a:r>
            <a:r>
              <a:rPr lang="bg-BG" sz="2800" dirty="0" smtClean="0"/>
              <a:t>Какво </a:t>
            </a:r>
            <a:r>
              <a:rPr lang="bg-BG" sz="2800" dirty="0"/>
              <a:t>е направено по предоставяне на електронните услуги по местни данъци и такси през последните 10 години?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800" dirty="0"/>
              <a:t>Издаване по електронен път на всички видове удостоверения по ЗМДТ – удостоверение за данъчна оценка, удостоверение за декларирани данни, удостоверения за наличие и липса на задължения и др.;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800" dirty="0"/>
              <a:t>Плащане на местни данъци и такси по електронен път, чрез виртуални ПОС терминали;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800" dirty="0"/>
              <a:t>Проверка по електронен път на партидите на данъчнозадължените лица – декларирано имущество, заявени и предоставени услуги, размер на задължения за местни данъци и такси;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800" dirty="0"/>
              <a:t>Подаване на декларации по ЗМДТ по електронен път;</a:t>
            </a:r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93768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77240" y="268406"/>
            <a:ext cx="11091672" cy="1164609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latin typeface="+mn-lt"/>
              </a:rPr>
              <a:t>МЕЖДУ РЕГИСТРОВ ОБМЕН НА ДАННИ ЧРЕЗ </a:t>
            </a:r>
            <a:r>
              <a:rPr lang="bg-BG" sz="3200" b="1" dirty="0" smtClean="0">
                <a:latin typeface="+mn-lt"/>
              </a:rPr>
              <a:t>МФ</a:t>
            </a:r>
            <a:endParaRPr lang="bg-BG" sz="32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77240" y="1433015"/>
            <a:ext cx="10727823" cy="4662985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bg-BG" dirty="0" smtClean="0"/>
              <a:t>	</a:t>
            </a:r>
            <a:r>
              <a:rPr lang="bg-BG" sz="2600" dirty="0" smtClean="0"/>
              <a:t>С </a:t>
            </a:r>
            <a:r>
              <a:rPr lang="bg-BG" sz="2600" dirty="0"/>
              <a:t>цел подпомагане на общинските администрации и намаляване на административната тежест се предоставят от МФ редица услуги безвъзмездно на общините.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600" dirty="0"/>
              <a:t>Ежедневно предоставяне на данни от регистъра на пътните превозни средства;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600" dirty="0"/>
              <a:t>Уеб услуга за проверка на ползвани данъчни облекчения за основно жилище;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600" dirty="0"/>
              <a:t>Автоматизиран обмен на информация при извършване на периодични технически прегледи;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600" dirty="0"/>
              <a:t>Автоматичен обмен на данни със службите по вписвания – не във всички общини;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dirty="0"/>
              <a:t>Автоматизиран обмен на информация между Единната система за туристическа информация и местни данъци и такси;</a:t>
            </a: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7696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33856" y="289560"/>
            <a:ext cx="9875520" cy="1198046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+mn-lt"/>
              </a:rPr>
              <a:t>КАКВО ТРЯБВА ДА СЕ НАПРАВИ ОЩЕ</a:t>
            </a:r>
            <a:r>
              <a:rPr lang="bg-BG" sz="3200" b="1" dirty="0" smtClean="0">
                <a:latin typeface="+mn-lt"/>
              </a:rPr>
              <a:t>?</a:t>
            </a:r>
            <a:endParaRPr lang="bg-BG" sz="72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04672" y="1645920"/>
            <a:ext cx="10533888" cy="4450080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bg-BG" sz="3200" dirty="0" smtClean="0"/>
              <a:t>Единен </a:t>
            </a:r>
            <a:r>
              <a:rPr lang="bg-BG" sz="3200" dirty="0"/>
              <a:t>данъчен портал с база данни от всички общини на територията на цялата страна</a:t>
            </a:r>
            <a:r>
              <a:rPr lang="bg-BG" sz="3200" dirty="0" smtClean="0"/>
              <a:t>;</a:t>
            </a:r>
            <a:endParaRPr lang="bg-BG" sz="3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3200" dirty="0"/>
              <a:t>Автоматизиран обмен с национална база данни ГРАО</a:t>
            </a:r>
            <a:r>
              <a:rPr lang="bg-BG" sz="3200" dirty="0" smtClean="0"/>
              <a:t>;</a:t>
            </a:r>
            <a:endParaRPr lang="bg-BG" sz="3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3200" dirty="0" err="1"/>
              <a:t>Доразработка</a:t>
            </a:r>
            <a:r>
              <a:rPr lang="bg-BG" sz="3200" dirty="0"/>
              <a:t> на програмните продукти и създаване на достатъчен на брой контроли при електронно подаване на декларации</a:t>
            </a:r>
            <a:r>
              <a:rPr lang="bg-BG" sz="3200" dirty="0" smtClean="0"/>
              <a:t>;</a:t>
            </a:r>
            <a:endParaRPr lang="bg-BG" sz="3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3200" dirty="0"/>
              <a:t>Законодателни промени за признаване от службите по вписвания на удостоверенията подписани с електронни подписи;</a:t>
            </a: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0667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13727" y="295702"/>
            <a:ext cx="10131416" cy="116460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+mn-lt"/>
              </a:rPr>
              <a:t>ПОВИШАВАНЕ КАЧЕСТВОТО НА </a:t>
            </a:r>
            <a:r>
              <a:rPr lang="bg-BG" sz="3200" b="1" dirty="0" smtClean="0">
                <a:latin typeface="+mn-lt"/>
              </a:rPr>
              <a:t>ОБСЛУЖВАНЕ</a:t>
            </a:r>
            <a:endParaRPr lang="bg-BG" sz="32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96036" y="1460310"/>
            <a:ext cx="10319835" cy="463569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dirty="0" smtClean="0"/>
              <a:t>	Действията </a:t>
            </a:r>
            <a:r>
              <a:rPr lang="bg-BG" dirty="0"/>
              <a:t>за измерване удовлетвореността на потребителите на административни услуги, в местната данъчна администрация се ръководят от следните цели: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dirty="0"/>
              <a:t>Да  подобрява достъпа до административните услуги и да повишава качеството им;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dirty="0"/>
              <a:t>Да улесни гражданите и юридическите лица при получаването на информация за видовете административни услуги, за необходимите заявления по образец и регламентираните срокове;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dirty="0"/>
              <a:t>Да предостави на заинтересованите лица професионална консултация за задълженията на лицата според притежаваното имущество;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dirty="0"/>
              <a:t>Периодично проучване за удовлетвореността на потребителите;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7000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13232" y="307848"/>
            <a:ext cx="10641705" cy="1084224"/>
          </a:xfrm>
        </p:spPr>
        <p:txBody>
          <a:bodyPr/>
          <a:lstStyle/>
          <a:p>
            <a:pPr algn="ctr"/>
            <a:r>
              <a:rPr lang="bg-BG" sz="3200" b="1" dirty="0">
                <a:solidFill>
                  <a:srgbClr val="549E39"/>
                </a:solidFill>
                <a:latin typeface="Times New Roman"/>
              </a:rPr>
              <a:t>ПОВИШАВАНЕ КАЧЕСТВОТО НА ОБСЛУЖВАНЕ</a:t>
            </a:r>
            <a:endParaRPr lang="bg-BG" sz="18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13232" y="1296537"/>
            <a:ext cx="11100816" cy="4799463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bg-BG" sz="9600" dirty="0" smtClean="0"/>
              <a:t>Администрацията </a:t>
            </a:r>
            <a:r>
              <a:rPr lang="bg-BG" sz="9600" dirty="0"/>
              <a:t>е активна страна в процеса по предоставяне на услугата</a:t>
            </a:r>
            <a:r>
              <a:rPr lang="en-US" sz="9600" dirty="0"/>
              <a:t>, </a:t>
            </a:r>
            <a:r>
              <a:rPr lang="en-US" sz="9600" dirty="0" err="1"/>
              <a:t>затова</a:t>
            </a:r>
            <a:r>
              <a:rPr lang="en-US" sz="9600" dirty="0"/>
              <a:t> </a:t>
            </a:r>
            <a:r>
              <a:rPr lang="en-US" sz="9600" dirty="0" err="1"/>
              <a:t>тя</a:t>
            </a:r>
            <a:r>
              <a:rPr lang="en-US" sz="9600" dirty="0"/>
              <a:t> </a:t>
            </a:r>
            <a:r>
              <a:rPr lang="en-US" sz="9600" dirty="0" err="1"/>
              <a:t>има</a:t>
            </a:r>
            <a:r>
              <a:rPr lang="en-US" sz="9600" dirty="0"/>
              <a:t> </a:t>
            </a:r>
            <a:r>
              <a:rPr lang="en-US" sz="9600" dirty="0" err="1"/>
              <a:t>пряк</a:t>
            </a:r>
            <a:r>
              <a:rPr lang="en-US" sz="9600" dirty="0"/>
              <a:t> </a:t>
            </a:r>
            <a:r>
              <a:rPr lang="en-US" sz="9600" dirty="0" err="1"/>
              <a:t>интерес</a:t>
            </a:r>
            <a:r>
              <a:rPr lang="bg-BG" sz="9600" dirty="0"/>
              <a:t> от използването на различни методи и средства за да достигне актуална и навременна информация до потенциалните потребители. </a:t>
            </a:r>
          </a:p>
          <a:p>
            <a:pPr marL="45720" indent="0">
              <a:buNone/>
            </a:pPr>
            <a:r>
              <a:rPr lang="bg-BG" sz="9600" b="1" dirty="0"/>
              <a:t>Какво можем да направим за повишаване качеството на обслужване?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sz="9600" dirty="0"/>
              <a:t> </a:t>
            </a:r>
            <a:r>
              <a:rPr lang="bg-BG" sz="9600" dirty="0" smtClean="0"/>
              <a:t>Предоставяне </a:t>
            </a:r>
            <a:r>
              <a:rPr lang="bg-BG" sz="9600" dirty="0"/>
              <a:t>на пълна, точна и навременна информация на всички заинтересовани лица за установяване и събиране на местните данъци и такси;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9600" dirty="0"/>
              <a:t>Лесен достъп до информация;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9600" dirty="0"/>
              <a:t>Разширяване правомощията на служителите;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9600" dirty="0"/>
              <a:t>Служебен достъп до информация и доказателствени средства;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9600" dirty="0"/>
              <a:t>Непрекъснато обучение на кадрите в местната данъчна администрация;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9600" dirty="0"/>
              <a:t>Разработени механизми за стимулиране на служителите;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9600" dirty="0"/>
              <a:t>Контрол върху обслужването на клиенти – „Таен клиент“;</a:t>
            </a:r>
          </a:p>
          <a:p>
            <a:pPr marL="45720" indent="0">
              <a:buNone/>
            </a:pPr>
            <a:r>
              <a:rPr lang="bg-BG" sz="8000" dirty="0"/>
              <a:t> 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21227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62712"/>
            <a:ext cx="9875520" cy="109759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+mn-lt"/>
              </a:rPr>
              <a:t>ПОГАСЯВАНЕ НА </a:t>
            </a:r>
            <a:r>
              <a:rPr lang="bg-BG" sz="3200" b="1" dirty="0" smtClean="0">
                <a:latin typeface="+mn-lt"/>
              </a:rPr>
              <a:t>ВЗЕМАНИЯТА</a:t>
            </a:r>
            <a:endParaRPr lang="bg-BG" sz="32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77922" y="1460310"/>
            <a:ext cx="10514918" cy="463569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bg-BG" sz="2600" dirty="0" smtClean="0"/>
              <a:t>Вземанията </a:t>
            </a:r>
            <a:r>
              <a:rPr lang="bg-BG" sz="2600" dirty="0"/>
              <a:t>се погасяват чрез различни способи: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i="1" dirty="0" smtClean="0"/>
              <a:t>Плащане </a:t>
            </a:r>
            <a:r>
              <a:rPr lang="bg-BG" sz="2600" b="1" i="1" dirty="0"/>
              <a:t>– </a:t>
            </a:r>
            <a:r>
              <a:rPr lang="bg-BG" sz="2600" b="1" dirty="0"/>
              <a:t>извършва се в брой или безкасово. </a:t>
            </a:r>
            <a:endParaRPr lang="bg-BG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i="1" dirty="0"/>
              <a:t>Прихващане - </a:t>
            </a:r>
            <a:r>
              <a:rPr lang="bg-BG" sz="2600" dirty="0"/>
              <a:t>задължението може да бъде погасено, ако съществува насрещно вземане на длъжника към  общините, с което насрещно вземане се извърши прихващане.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i="1" dirty="0"/>
              <a:t>Погасителна давност - п</a:t>
            </a:r>
            <a:r>
              <a:rPr lang="bg-BG" sz="2600" dirty="0"/>
              <a:t>родължителността на </a:t>
            </a:r>
            <a:r>
              <a:rPr lang="bg-BG" sz="2600" dirty="0" err="1"/>
              <a:t>давностните</a:t>
            </a:r>
            <a:r>
              <a:rPr lang="bg-BG" sz="2600" dirty="0"/>
              <a:t> срокове е различна при различните публични вземания.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i="1" dirty="0"/>
              <a:t>Опрощаване - </a:t>
            </a:r>
            <a:r>
              <a:rPr lang="bg-BG" sz="2600" dirty="0"/>
              <a:t>Опрощаването на данъчни задължения се извършва с указ на президента съгласно чл. 98, т. 12 от Конституцията </a:t>
            </a:r>
            <a:r>
              <a:rPr lang="bg-BG" sz="2600" dirty="0" smtClean="0"/>
              <a:t>на </a:t>
            </a:r>
            <a:r>
              <a:rPr lang="bg-BG" sz="2600" dirty="0"/>
              <a:t>Република България.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i="1" dirty="0"/>
              <a:t>При смърт на физическото лице - </a:t>
            </a:r>
            <a:r>
              <a:rPr lang="bg-BG" sz="2600" dirty="0"/>
              <a:t>след изчерпване на имуществото му, освен ако наследниците или други лица отговарят за публичното задължение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i="1" dirty="0"/>
              <a:t>При заличаване на юридическото лице </a:t>
            </a:r>
            <a:r>
              <a:rPr lang="bg-BG" sz="2600" dirty="0"/>
              <a:t>след прекратяване с производство по ликвидация, освен ако други лица отговарят за публичното задължение</a:t>
            </a:r>
          </a:p>
          <a:p>
            <a:pPr marL="45720" indent="0" algn="just">
              <a:buNone/>
            </a:pPr>
            <a:r>
              <a:rPr lang="bg-BG" b="1" dirty="0"/>
              <a:t> </a:t>
            </a:r>
            <a:endParaRPr lang="bg-BG" b="1" dirty="0" smtClean="0"/>
          </a:p>
          <a:p>
            <a:pPr marL="45720" indent="0" algn="just">
              <a:buNone/>
            </a:pPr>
            <a:endParaRPr lang="bg-BG" b="1" dirty="0" smtClean="0"/>
          </a:p>
          <a:p>
            <a:pPr marL="45720" indent="0" algn="just">
              <a:buNone/>
            </a:pPr>
            <a:endParaRPr lang="bg-BG" b="1" dirty="0"/>
          </a:p>
          <a:p>
            <a:pPr marL="45720" indent="0" algn="just">
              <a:buNone/>
            </a:pPr>
            <a:endParaRPr lang="bg-BG" b="1" dirty="0" smtClean="0"/>
          </a:p>
          <a:p>
            <a:pPr marL="45720" indent="0" algn="just">
              <a:buNone/>
            </a:pPr>
            <a:endParaRPr lang="bg-BG" b="1" dirty="0"/>
          </a:p>
          <a:p>
            <a:pPr marL="45720" indent="0" algn="just">
              <a:buNone/>
            </a:pPr>
            <a:endParaRPr lang="bg-BG" b="1" dirty="0" smtClean="0"/>
          </a:p>
          <a:p>
            <a:pPr marL="45720" indent="0" algn="just">
              <a:buNone/>
            </a:pPr>
            <a:endParaRPr lang="bg-BG" b="1" dirty="0"/>
          </a:p>
          <a:p>
            <a:pPr marL="45720" indent="0" algn="just">
              <a:buNone/>
            </a:pPr>
            <a:endParaRPr lang="bg-BG" b="1" dirty="0" smtClean="0"/>
          </a:p>
          <a:p>
            <a:pPr marL="45720" indent="0" algn="just">
              <a:buNone/>
            </a:pPr>
            <a:endParaRPr lang="bg-BG" b="1" dirty="0"/>
          </a:p>
          <a:p>
            <a:pPr marL="45720" indent="0" algn="just">
              <a:buNone/>
            </a:pPr>
            <a:endParaRPr lang="bg-BG" b="1" dirty="0" smtClean="0"/>
          </a:p>
          <a:p>
            <a:pPr marL="45720" indent="0" algn="just">
              <a:buNone/>
            </a:pPr>
            <a:endParaRPr lang="bg-BG" b="1" dirty="0"/>
          </a:p>
          <a:p>
            <a:pPr marL="45720" indent="0" algn="just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99300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68406"/>
            <a:ext cx="9875520" cy="1069075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ДОБРОВОЛНО ИЗПЪЛНЕНИЕ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41445" y="1501254"/>
            <a:ext cx="10879995" cy="4594746"/>
          </a:xfrm>
        </p:spPr>
        <p:txBody>
          <a:bodyPr>
            <a:normAutofit lnSpcReduction="10000"/>
          </a:bodyPr>
          <a:lstStyle/>
          <a:p>
            <a:pPr marL="45720" indent="0" algn="just">
              <a:lnSpc>
                <a:spcPct val="107000"/>
              </a:lnSpc>
              <a:spcAft>
                <a:spcPts val="900"/>
              </a:spcAft>
              <a:buNone/>
            </a:pPr>
            <a:r>
              <a:rPr lang="bg-BG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Органите </a:t>
            </a: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приходите преди да предприемат действия за принудително събиране, са длъжни да използват хипотезите на чл. 182 от ДОПК, а именно: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9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Изпращат покани за доброволно изпълнение до длъжника да плати задължението си в 7-дневен срок;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indent="-342900" algn="just">
              <a:lnSpc>
                <a:spcPct val="107000"/>
              </a:lnSpc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Обаждане </a:t>
            </a: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телефон;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indent="-342900" algn="just">
              <a:lnSpc>
                <a:spcPct val="107000"/>
              </a:lnSpc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Посещение </a:t>
            </a: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място;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 </a:t>
            </a:r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съобщение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607745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Words>523</Words>
  <Application>Microsoft Office PowerPoint</Application>
  <PresentationFormat>Widescreen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Corbel</vt:lpstr>
      <vt:lpstr>Times New Roman</vt:lpstr>
      <vt:lpstr>Wingdings</vt:lpstr>
      <vt:lpstr>База</vt:lpstr>
      <vt:lpstr>PowerPoint Presentation</vt:lpstr>
      <vt:lpstr>ПРОЗРАЧНА И ДОСТЪПНА ДАНЪЧНА АДМИНИСТРАЦИЯ</vt:lpstr>
      <vt:lpstr>ПРЕДОСТАВЯНИ ЕЛЕКТРОННИ УСЛУГИ</vt:lpstr>
      <vt:lpstr>МЕЖДУ РЕГИСТРОВ ОБМЕН НА ДАННИ ЧРЕЗ МФ</vt:lpstr>
      <vt:lpstr>КАКВО ТРЯБВА ДА СЕ НАПРАВИ ОЩЕ?</vt:lpstr>
      <vt:lpstr>ПОВИШАВАНЕ КАЧЕСТВОТО НА ОБСЛУЖВАНЕ</vt:lpstr>
      <vt:lpstr>ПОВИШАВАНЕ КАЧЕСТВОТО НА ОБСЛУЖВАНЕ</vt:lpstr>
      <vt:lpstr>ПОГАСЯВАНЕ НА ВЗЕМАНИЯТА</vt:lpstr>
      <vt:lpstr>ДОБРОВОЛНО ИЗПЪЛНЕНИЕ</vt:lpstr>
      <vt:lpstr>ДОБРОВОЛНО ИЗПЪЛНЕНИЕ</vt:lpstr>
      <vt:lpstr>НЕТРАДИЦИОННИ МЕТОДИ ЗА ДОБРОВОЛНО ИЗПЪЛНЕНИЕ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Windows User</cp:lastModifiedBy>
  <cp:revision>66</cp:revision>
  <dcterms:created xsi:type="dcterms:W3CDTF">2020-11-16T15:48:02Z</dcterms:created>
  <dcterms:modified xsi:type="dcterms:W3CDTF">2021-05-04T16:05:27Z</dcterms:modified>
</cp:coreProperties>
</file>