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5"/>
    <a:srgbClr val="040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5" autoAdjust="0"/>
    <p:restoredTop sz="94717" autoAdjust="0"/>
  </p:normalViewPr>
  <p:slideViewPr>
    <p:cSldViewPr snapToGrid="0" showGuides="1">
      <p:cViewPr varScale="1">
        <p:scale>
          <a:sx n="70" d="100"/>
          <a:sy n="70" d="100"/>
        </p:scale>
        <p:origin x="85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30.7.2021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3200" b="1" i="1" dirty="0" smtClean="0">
                <a:cs typeface="Arial" pitchFamily="34" charset="0"/>
              </a:rPr>
              <a:t>Обучителен модул 3</a:t>
            </a:r>
            <a:r>
              <a:rPr lang="bg-BG" sz="3200" b="1" dirty="0" smtClean="0">
                <a:cs typeface="Arial" pitchFamily="34" charset="0"/>
              </a:rPr>
              <a:t/>
            </a:r>
            <a:br>
              <a:rPr lang="bg-BG" sz="3200" b="1" dirty="0" smtClean="0">
                <a:cs typeface="Arial" pitchFamily="34" charset="0"/>
              </a:rPr>
            </a:br>
            <a:r>
              <a:rPr lang="bg-BG" sz="3200" b="1" dirty="0" smtClean="0">
                <a:cs typeface="Arial" pitchFamily="34" charset="0"/>
              </a:rPr>
              <a:t>Контролни функции на общините</a:t>
            </a:r>
          </a:p>
          <a:p>
            <a:pPr marL="0" indent="0" algn="ctr">
              <a:buNone/>
            </a:pPr>
            <a:endParaRPr lang="bg-BG" sz="3200" dirty="0" smtClean="0"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Тема 4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bg-BG" sz="3200" kern="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Контрол по опазване на обществения  ред, здравето и сигурността на гражданите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3200" dirty="0">
                <a:solidFill>
                  <a:schemeClr val="tx2">
                    <a:lumMod val="75000"/>
                  </a:schemeClr>
                </a:solidFill>
              </a:rPr>
            </a:br>
            <a:endParaRPr lang="bg-BG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7797" y="327545"/>
            <a:ext cx="10918209" cy="1242492"/>
          </a:xfrm>
        </p:spPr>
        <p:txBody>
          <a:bodyPr>
            <a:norm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4.3. Сътрудничество между органите на изпълнителната и местна власт</a:t>
            </a:r>
            <a:endParaRPr lang="bg-BG" sz="1800" dirty="0">
              <a:latin typeface="+mn-lt"/>
            </a:endParaRPr>
          </a:p>
        </p:txBody>
      </p:sp>
      <p:sp>
        <p:nvSpPr>
          <p:cNvPr id="5" name="Контейнер за съдържание 2"/>
          <p:cNvSpPr txBox="1">
            <a:spLocks/>
          </p:cNvSpPr>
          <p:nvPr/>
        </p:nvSpPr>
        <p:spPr>
          <a:xfrm>
            <a:off x="491319" y="1570037"/>
            <a:ext cx="11300347" cy="48444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Споразумение за сътрудничество между община и териториалните органи на МВР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bg-BG" sz="32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Местни комисии за обществен ред и сигурност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bg-BG" sz="32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КБППМН:</a:t>
            </a:r>
            <a:endParaRPr lang="bg-BG" sz="32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 извършилите противообществени прояви малолетни и непълнолетни;</a:t>
            </a:r>
          </a:p>
          <a:p>
            <a:pPr marL="1257300" lvl="2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превантивна дейност –работа с рискови групи.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68740" y="1487605"/>
            <a:ext cx="11000096" cy="4954138"/>
          </a:xfrm>
        </p:spPr>
        <p:txBody>
          <a:bodyPr>
            <a:normAutofit/>
          </a:bodyPr>
          <a:lstStyle/>
          <a:p>
            <a:pPr marL="342900" lvl="0" indent="-34290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 за здравето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Осигуряване на здравословна жизнена среда-чл.31, чл.48,чл.53, ал.4 от ЗЗ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Извънредна епидемична обстановка: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Създаване </a:t>
            </a: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необходимите условия и финансиране от общинския бюджет на противоепидемичните мерки за територията на общината</a:t>
            </a: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bg-BG" sz="26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 за мерките и действията по време на  извънредното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положение и </a:t>
            </a:r>
            <a:r>
              <a:rPr lang="ru-RU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 преодоляване на последиците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68740" y="354841"/>
            <a:ext cx="10890913" cy="1132765"/>
          </a:xfrm>
        </p:spPr>
        <p:txBody>
          <a:bodyPr>
            <a:no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4.4.Опазване здравето на жителите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US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</a:t>
            </a:r>
            <a:endParaRPr lang="bg-BG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682387" y="313898"/>
            <a:ext cx="10781731" cy="1223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defRPr/>
            </a:pPr>
            <a:r>
              <a:rPr lang="bg-BG" sz="36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4.5. Местни наредби</a:t>
            </a:r>
            <a:endParaRPr kumimoji="0" lang="bg-BG" sz="3600" b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02376" y="1353787"/>
            <a:ext cx="9872871" cy="4742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18288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tabLst/>
              <a:defRPr/>
            </a:pPr>
            <a:endParaRPr kumimoji="0" lang="bg-BG" sz="2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423082" y="1537648"/>
            <a:ext cx="11450470" cy="4904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Пропуски на приетите наредби, довели до отмяната им от съдебните органи:</a:t>
            </a:r>
            <a:endParaRPr lang="bg-BG" sz="32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Липса на мотиви за приемането им;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Противоречие на местните наредби с законови норми-води до нищожност;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Нищожна е местна наредба или норма в нея, когато урежда материя, уредена със закон.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641445" y="277100"/>
            <a:ext cx="10836322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defRPr/>
            </a:pPr>
            <a:r>
              <a:rPr lang="bg-BG" sz="36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4.5. Местни </a:t>
            </a:r>
            <a:r>
              <a:rPr lang="bg-BG" sz="36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наредби (2)</a:t>
            </a:r>
            <a:endParaRPr kumimoji="0" lang="bg-BG" sz="1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3081" y="1501254"/>
            <a:ext cx="10877265" cy="4872250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Добри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практики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endParaRPr lang="bg-BG" sz="32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Работещи и необходими норми, залегнали в общинските наредби и запълващи законови празноти: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</a:pPr>
            <a:r>
              <a:rPr lang="bg-BG" sz="32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норми, </a:t>
            </a: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въвеждащи санкции за: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оскверняване на гробищните паркове;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оскверняване на паметници и друго обществено имущество</a:t>
            </a:r>
            <a:r>
              <a:rPr lang="bg-BG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bg-BG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4.1. Преглед и прилагане на нормативната уредба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Контейнер за съдържание 2"/>
          <p:cNvSpPr txBox="1">
            <a:spLocks/>
          </p:cNvSpPr>
          <p:nvPr/>
        </p:nvSpPr>
        <p:spPr>
          <a:xfrm>
            <a:off x="653143" y="1415144"/>
            <a:ext cx="11115304" cy="50331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база: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Конституция на Република България;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Осигуряването на обществения ред и националната сигурност е задача на изпълнителната власт в лицето на Министерски съвет- чл. 105 ал. 2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Съгласно чл. 143 ал. 3 от Конституцията, областният управител осигурява провеждането на държавната политика, отговаря за защитата на националните интереси, на законността и на обществения ред.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 за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Министерството на 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вътрешните работи;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ЗМСМА;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18288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80000"/>
              <a:buFontTx/>
              <a:buChar char="-"/>
              <a:tabLst/>
              <a:defRPr/>
            </a:pPr>
            <a:endParaRPr kumimoji="0" lang="bg-BG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164" y="382138"/>
            <a:ext cx="11219206" cy="777922"/>
          </a:xfrm>
        </p:spPr>
        <p:txBody>
          <a:bodyPr>
            <a:noAutofit/>
          </a:bodyPr>
          <a:lstStyle/>
          <a:p>
            <a:pPr algn="ctr"/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4.1. Преглед и прилагане на нормативната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уредба (2)</a:t>
            </a:r>
            <a:endParaRPr lang="bg-BG" sz="32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41194" y="1282890"/>
            <a:ext cx="11423176" cy="5133735"/>
          </a:xfrm>
        </p:spPr>
        <p:txBody>
          <a:bodyPr>
            <a:no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bg-BG" sz="1800" dirty="0" smtClean="0"/>
              <a:t>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Нормативна 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база: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Секторна нормативна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база- Указ № 904 от 28.12.1963 г. за борба с дребното хулиганство /УБДХ/ и Правилника за приложението му, Закона за събранията, митингите и манифестациите /ЗСММ/, Закона за опазване на обществения ред при провеждането на спортни мероприятия /ЗООРПСМ/, Закона за оръжията, боеприпасите, взривните вещества и  пиротехническите изделия /ЗОБВВПИ/ </a:t>
            </a:r>
            <a:r>
              <a:rPr lang="en-US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Закона за защита от шума в околната среда /ЗЗШОС/, Закона за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ветеринарно</a:t>
            </a:r>
            <a:r>
              <a:rPr lang="en-US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медицинската дейност</a:t>
            </a:r>
            <a:r>
              <a:rPr lang="en-US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/ЗВМД/,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Закон за здравето,  Закон за мерките и действията по време на извънредното положение и др. 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Местна нормативна база – Наредби на Общинския съвет</a:t>
            </a:r>
            <a:r>
              <a:rPr lang="bg-BG" sz="24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18616" y="245660"/>
            <a:ext cx="11259402" cy="941873"/>
          </a:xfrm>
        </p:spPr>
        <p:txBody>
          <a:bodyPr>
            <a:noAutofit/>
          </a:bodyPr>
          <a:lstStyle/>
          <a:p>
            <a:pPr algn="ctr"/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4.1. Преглед и прилагане на нормативната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уредба (3)</a:t>
            </a:r>
            <a:endParaRPr lang="bg-BG" sz="1600" dirty="0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18616" y="1323833"/>
            <a:ext cx="11013742" cy="500966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bg-BG" sz="2800" b="1" i="1" dirty="0" smtClean="0">
                <a:solidFill>
                  <a:srgbClr val="333335"/>
                </a:solidFill>
              </a:rPr>
              <a:t>Видове контролна дейност:</a:t>
            </a:r>
          </a:p>
          <a:p>
            <a:pPr marL="3429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на органите на местната власт, съгласно Закона за местното самоуправление и местната администрация (ЗМСМА):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на кмета на общината –  чл. 44, ал.1, т.4: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отговаря за опазването на обществения ред, като за осигуряването му издава писмени заповеди, задължителни за началниците на съответните структури на Министерството на вътрешните работи;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възлага изпълнението на свои функции на кметовете на кметствата и районите, координира и осъществява контрол за целесъобразността и законосъобразността при тяхното изпълнение. </a:t>
            </a:r>
            <a:endParaRPr lang="bg-BG" sz="2800" kern="0" dirty="0">
              <a:solidFill>
                <a:srgbClr val="FFFFFF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77671" y="313899"/>
            <a:ext cx="11232107" cy="102358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rgbClr val="333335"/>
                </a:solidFill>
                <a:latin typeface="+mn-lt"/>
              </a:rPr>
              <a:t> 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4.1. Преглед и прилагане на нормативната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уредба (4)</a:t>
            </a:r>
            <a:endParaRPr lang="bg-BG" sz="1400" dirty="0">
              <a:latin typeface="+mn-lt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477671" y="1514901"/>
            <a:ext cx="11041039" cy="48265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1" indent="-342900" algn="just" eaLnBrk="0" fontAlgn="base" hangingPunct="0">
              <a:spcBef>
                <a:spcPct val="20000"/>
              </a:spcBef>
              <a:spcAft>
                <a:spcPct val="0"/>
              </a:spcAft>
            </a:pPr>
            <a:endParaRPr lang="bg-BG" sz="2800" b="1" kern="0" dirty="0" smtClean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органите на местната власт, съгласно Закона за местното самоуправление и местната администрация (ЗМСМА):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Правомощия на кмета на общината –  чл. 44, ал.1, т.4: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осъществява контрол по законосъобразността на актовете и действията на кметовете при изпълнение на техните правомощия;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налага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предвидените административни наказания;</a:t>
            </a:r>
          </a:p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председателства съвета по сигурност</a:t>
            </a:r>
            <a:r>
              <a:rPr lang="bg-BG" sz="24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3206" y="272954"/>
            <a:ext cx="11081982" cy="1282891"/>
          </a:xfrm>
        </p:spPr>
        <p:txBody>
          <a:bodyPr>
            <a:normAutofit/>
          </a:bodyPr>
          <a:lstStyle/>
          <a:p>
            <a:pPr algn="ctr"/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4.1. Преглед и прилагане на нормативната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уредба (5)</a:t>
            </a:r>
            <a:endParaRPr lang="bg-BG" sz="1600" dirty="0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77672" y="1665026"/>
            <a:ext cx="11000095" cy="4430973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 въпроси, които касаят обществения ред във всички общини:</a:t>
            </a:r>
            <a:endParaRPr lang="bg-BG" sz="2800" b="1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Опазване на тишината;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Провеждане на митинги, </a:t>
            </a: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манифестации</a:t>
            </a: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Провеждане на спортни и др. обществени мероприятия;</a:t>
            </a:r>
          </a:p>
          <a:p>
            <a:pPr marL="571500" lvl="1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26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Безопасност </a:t>
            </a:r>
            <a:r>
              <a:rPr lang="bg-BG" sz="26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 движение.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Обща цел за </a:t>
            </a:r>
            <a:r>
              <a:rPr lang="bg-BG" sz="28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общините - осигуряване </a:t>
            </a: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опазването на общественото спокойствие, общинската собственост и да се създадат ред и условия за упражняване на стопанска, обществена и други дейности, осигуряващи живота в населените места. </a:t>
            </a:r>
          </a:p>
          <a:p>
            <a:pPr>
              <a:buNone/>
            </a:pPr>
            <a:endParaRPr lang="bg-BG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4149" y="341193"/>
            <a:ext cx="11109278" cy="1023583"/>
          </a:xfrm>
        </p:spPr>
        <p:txBody>
          <a:bodyPr>
            <a:noAutofit/>
          </a:bodyPr>
          <a:lstStyle/>
          <a:p>
            <a:pPr algn="ctr"/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4.1. Преглед и прилагане на нормативната </a:t>
            </a:r>
            <a:r>
              <a:rPr lang="bg-BG" sz="28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уредба (6)</a:t>
            </a:r>
            <a:endParaRPr lang="bg-BG" sz="1600" dirty="0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91319" y="1555846"/>
            <a:ext cx="11232108" cy="4694830"/>
          </a:xfrm>
        </p:spPr>
        <p:txBody>
          <a:bodyPr>
            <a:norm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За ефективността при опазване на обществения ред е важно в местните наредби да се отразят спецификите на общините: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Големина  на </a:t>
            </a:r>
            <a:r>
              <a:rPr lang="bg-BG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общината - </a:t>
            </a: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брой населени места, територия </a:t>
            </a:r>
            <a:r>
              <a:rPr lang="bg-BG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 други;</a:t>
            </a:r>
            <a:endParaRPr lang="bg-BG" sz="30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Брой жители;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Особености на </a:t>
            </a:r>
            <a:r>
              <a:rPr lang="bg-BG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населението - структура</a:t>
            </a: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, местни традиции и др.</a:t>
            </a:r>
          </a:p>
          <a:p>
            <a:pPr marL="571500" lvl="1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</a:pP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Икономическа </a:t>
            </a:r>
            <a:r>
              <a:rPr lang="bg-BG" sz="3000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– </a:t>
            </a:r>
            <a:r>
              <a:rPr lang="bg-BG" sz="30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туризъм, услуги, селско стопанство, производство и др</a:t>
            </a:r>
            <a:r>
              <a:rPr lang="bg-BG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86853" y="259307"/>
            <a:ext cx="11013743" cy="1378424"/>
          </a:xfrm>
        </p:spPr>
        <p:txBody>
          <a:bodyPr>
            <a:norm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bg-BG" sz="3200" b="1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 и организационни форми, използвани при изпълнение на контролните функции</a:t>
            </a:r>
            <a:endParaRPr lang="bg-BG" sz="1800" dirty="0">
              <a:latin typeface="+mn-lt"/>
            </a:endParaRPr>
          </a:p>
        </p:txBody>
      </p:sp>
      <p:sp>
        <p:nvSpPr>
          <p:cNvPr id="6" name="Контейнер за съдържание 2"/>
          <p:cNvSpPr txBox="1">
            <a:spLocks/>
          </p:cNvSpPr>
          <p:nvPr/>
        </p:nvSpPr>
        <p:spPr>
          <a:xfrm>
            <a:off x="464024" y="1815152"/>
            <a:ext cx="11232107" cy="4531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Функции, които могат да изпълняват общинските служители</a:t>
            </a:r>
            <a:endParaRPr lang="bg-BG" sz="32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опазване на обществения ред;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охраната на обекти;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32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осъществяване на контролната и административно наказателната дейност по спазване на местните наредби и заповедите на кмета.</a:t>
            </a:r>
            <a:endParaRPr kumimoji="0" lang="bg-BG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нтейнер за съдържание 2"/>
          <p:cNvSpPr txBox="1">
            <a:spLocks/>
          </p:cNvSpPr>
          <p:nvPr/>
        </p:nvSpPr>
        <p:spPr>
          <a:xfrm>
            <a:off x="272955" y="1774210"/>
            <a:ext cx="11668835" cy="46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just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Организационни форми</a:t>
            </a:r>
            <a:endParaRPr lang="bg-BG" sz="28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Звено „Общинска полиция”-чл.94 от ЗМВР;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Звено „Охрана и контрол”;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Общински инспекторат;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Договор за охрана на урбанизирана територия по Закона за частната охранителна дейност /ЗЧОД/ - възложител кмета на общината;</a:t>
            </a:r>
          </a:p>
          <a:p>
            <a:pPr marL="800100" lvl="1" indent="-342900" algn="just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bg-BG" sz="2800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Вменяване на контролни функции чрез длъжностните характеристики и/или заповеди на кмета на общината .</a:t>
            </a:r>
            <a:endParaRPr lang="bg-BG" sz="2400" kern="0" dirty="0">
              <a:solidFill>
                <a:srgbClr val="DADADA">
                  <a:lumMod val="1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41445" y="327546"/>
            <a:ext cx="10945504" cy="1446663"/>
          </a:xfrm>
        </p:spPr>
        <p:txBody>
          <a:bodyPr>
            <a:normAutofit/>
          </a:bodyPr>
          <a:lstStyle/>
          <a:p>
            <a:pPr algn="ctr"/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4</a:t>
            </a:r>
            <a:r>
              <a:rPr lang="bg-BG" sz="28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bg-BG" sz="3200" b="1" kern="0" dirty="0">
                <a:solidFill>
                  <a:srgbClr val="FFFFFF"/>
                </a:solidFill>
                <a:latin typeface="Arial"/>
              </a:rPr>
              <a:t> </a:t>
            </a:r>
            <a:r>
              <a:rPr lang="bg-BG" sz="3200" b="1" kern="0" dirty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 и организационни форми, използвани при изпълнение на контролните </a:t>
            </a:r>
            <a:r>
              <a:rPr lang="bg-BG" sz="3200" b="1" kern="0" dirty="0" smtClean="0">
                <a:solidFill>
                  <a:srgbClr val="DADADA">
                    <a:lumMod val="10000"/>
                  </a:srgbClr>
                </a:solidFill>
                <a:latin typeface="Times New Roman" pitchFamily="18" charset="0"/>
                <a:cs typeface="Times New Roman" pitchFamily="18" charset="0"/>
              </a:rPr>
              <a:t>функции (2)</a:t>
            </a:r>
            <a:endParaRPr lang="bg-BG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2682</TotalTime>
  <Words>843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Corbel</vt:lpstr>
      <vt:lpstr>Times New Roman</vt:lpstr>
      <vt:lpstr>Wingdings</vt:lpstr>
      <vt:lpstr>База</vt:lpstr>
      <vt:lpstr>PowerPoint Presentation</vt:lpstr>
      <vt:lpstr>Подтема 4.1. Преглед и прилагане на нормативната уредба </vt:lpstr>
      <vt:lpstr>Подтема 4.1. Преглед и прилагане на нормативната уредба (2)</vt:lpstr>
      <vt:lpstr>Подтема 4.1. Преглед и прилагане на нормативната уредба (3)</vt:lpstr>
      <vt:lpstr> Подтема 4.1. Преглед и прилагане на нормативната уредба (4)</vt:lpstr>
      <vt:lpstr>Подтема 4.1. Преглед и прилагане на нормативната уредба (5)</vt:lpstr>
      <vt:lpstr>Подтема 4.1. Преглед и прилагане на нормативната уредба (6)</vt:lpstr>
      <vt:lpstr>Подтема 4.2. Функции и организационни форми, използвани при изпълнение на контролните функции</vt:lpstr>
      <vt:lpstr>Подтема 4.2. Функции и организационни форми, използвани при изпълнение на контролните функции (2)</vt:lpstr>
      <vt:lpstr>Подтема 4.3. Сътрудничество между органите на изпълнителната и местна власт</vt:lpstr>
      <vt:lpstr>Подтема 4.4.Опазване здравето на жителите на общината</vt:lpstr>
      <vt:lpstr>Подтема 4.5. Местни наредби</vt:lpstr>
      <vt:lpstr>Подтема 4.5. Местни наредби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86</cp:revision>
  <dcterms:created xsi:type="dcterms:W3CDTF">2020-11-16T15:48:02Z</dcterms:created>
  <dcterms:modified xsi:type="dcterms:W3CDTF">2021-07-30T21:02:46Z</dcterms:modified>
</cp:coreProperties>
</file>