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18"/>
  </p:notesMasterIdLst>
  <p:sldIdLst>
    <p:sldId id="323" r:id="rId2"/>
    <p:sldId id="307" r:id="rId3"/>
    <p:sldId id="308" r:id="rId4"/>
    <p:sldId id="309" r:id="rId5"/>
    <p:sldId id="310" r:id="rId6"/>
    <p:sldId id="312" r:id="rId7"/>
    <p:sldId id="311" r:id="rId8"/>
    <p:sldId id="313" r:id="rId9"/>
    <p:sldId id="314" r:id="rId10"/>
    <p:sldId id="315" r:id="rId11"/>
    <p:sldId id="316" r:id="rId12"/>
    <p:sldId id="317" r:id="rId13"/>
    <p:sldId id="319" r:id="rId14"/>
    <p:sldId id="321" r:id="rId15"/>
    <p:sldId id="322" r:id="rId16"/>
    <p:sldId id="320" r:id="rId17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638" autoAdjust="0"/>
    <p:restoredTop sz="87844" autoAdjust="0"/>
  </p:normalViewPr>
  <p:slideViewPr>
    <p:cSldViewPr snapToGrid="0" showGuides="1">
      <p:cViewPr varScale="1">
        <p:scale>
          <a:sx n="39" d="100"/>
          <a:sy n="39" d="100"/>
        </p:scale>
        <p:origin x="528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F80856-6E22-4FDC-99B7-6D4E43221A2E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31B64-353F-44BA-9596-15D7FDAADC5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4803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438150"/>
            <a:ext cx="10515600" cy="57388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bg-BG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200" dirty="0"/>
              <a:t>Обучителен модул № 3 „Взаимодействие на общините с НПО и бизнеса</a:t>
            </a:r>
            <a:r>
              <a:rPr lang="en-US" sz="3200" dirty="0" smtClean="0"/>
              <a:t>” </a:t>
            </a:r>
            <a:endParaRPr lang="en-US" sz="3200" dirty="0"/>
          </a:p>
          <a:p>
            <a:pPr marL="45720" indent="0">
              <a:buNone/>
            </a:pPr>
            <a:r>
              <a:rPr lang="bg-BG" sz="3200" b="1" dirty="0" smtClean="0"/>
              <a:t> Тема</a:t>
            </a:r>
            <a:r>
              <a:rPr lang="en-US" sz="3200" b="1" dirty="0" smtClean="0"/>
              <a:t> </a:t>
            </a:r>
            <a:r>
              <a:rPr lang="ru-RU" sz="3200" b="1" dirty="0"/>
              <a:t>„Неочаквано успешни: новите икономически зони и горещи точки в страната: съчетание на частна инициатива, умели общински инвестиции и сътрудничество между </a:t>
            </a:r>
            <a:r>
              <a:rPr lang="ru-RU" sz="3200" b="1" dirty="0" smtClean="0"/>
              <a:t>страните” </a:t>
            </a:r>
            <a:endParaRPr lang="bg-BG" sz="3200" b="1" dirty="0" smtClean="0"/>
          </a:p>
          <a:p>
            <a:pPr marL="45720" indent="0">
              <a:buNone/>
            </a:pPr>
            <a:endParaRPr lang="en-US" sz="3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bg-BG" sz="1200" i="1" dirty="0" smtClean="0">
                <a:solidFill>
                  <a:srgbClr val="549E39"/>
                </a:solidFill>
              </a:rPr>
              <a:t>Този документ е създаден съгласно Административен договор №  BG05SFOP001-2.015-0001-C01, проект „Повишаване на знанията, уменията и квалификацията на общинските служители“ за предоставяне на безвъзмездна финансова помощ по Оперативна програма „Добро управление“, съфинансирана от Европейския съюз чрез Европейския социален фонд. </a:t>
            </a: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bg-BG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bg-BG" sz="1100" i="1" dirty="0" smtClean="0">
                <a:solidFill>
                  <a:srgbClr val="549E39"/>
                </a:solidFill>
              </a:rPr>
              <a:t> </a:t>
            </a: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bg-BG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44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>
                <a:latin typeface="+mn-lt"/>
              </a:rPr>
              <a:t>Национална концепция за пространствено развитие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Основен акцент се поставя на развитието на урбанистичните центрове, като основа за развитие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Извежда се </a:t>
            </a:r>
            <a:r>
              <a:rPr lang="ru-RU" dirty="0" smtClean="0"/>
              <a:t>изграждането на </a:t>
            </a:r>
            <a:r>
              <a:rPr lang="ru-RU" dirty="0"/>
              <a:t>индустриални паркове и производствени зони </a:t>
            </a:r>
            <a:r>
              <a:rPr lang="ru-RU" dirty="0" smtClean="0"/>
              <a:t>като основа за балансирано </a:t>
            </a:r>
            <a:r>
              <a:rPr lang="ru-RU" dirty="0"/>
              <a:t>териториално насочване и привличане на инвестиции. </a:t>
            </a:r>
            <a:endParaRPr lang="bg-BG" dirty="0"/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Обособява се необходимостта от гъвкав подход, който да се адаптира към нуждите </a:t>
            </a:r>
            <a:r>
              <a:rPr lang="bg-BG" dirty="0"/>
              <a:t>и специфичните регионални </a:t>
            </a:r>
            <a:r>
              <a:rPr lang="bg-BG" dirty="0" smtClean="0"/>
              <a:t>условия </a:t>
            </a:r>
            <a:r>
              <a:rPr lang="bg-BG" dirty="0"/>
              <a:t>за МСП </a:t>
            </a:r>
            <a:r>
              <a:rPr lang="bg-BG" dirty="0" smtClean="0"/>
              <a:t>и стимулирането на създаване </a:t>
            </a:r>
            <a:r>
              <a:rPr lang="bg-BG" dirty="0"/>
              <a:t>на регионални секторни клъстери, мрежи и инфраструктури, базирани на иновации и технологии.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666039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 smtClean="0">
                <a:latin typeface="+mn-lt"/>
              </a:rPr>
              <a:t>Анализ и изводи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bg-BG" b="1" dirty="0" smtClean="0"/>
              <a:t>ЗИП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/>
              <a:t>регламентира дейностите и описва как се прави парк, без да дава преференции или подкрепа за </a:t>
            </a:r>
            <a:r>
              <a:rPr lang="bg-BG" dirty="0" smtClean="0"/>
              <a:t>инвеститорите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/>
              <a:t>облекчен режим на административно обслужване, което ще улесни проектите за нови зони. </a:t>
            </a:r>
            <a:endParaRPr lang="bg-BG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 smtClean="0"/>
              <a:t>Предвидените стимули са за сметка на общинските бюджети - </a:t>
            </a:r>
            <a:r>
              <a:rPr lang="bg-BG" dirty="0"/>
              <a:t>преференциални такси за технически и административни услуги, </a:t>
            </a:r>
            <a:r>
              <a:rPr lang="bg-BG" dirty="0" smtClean="0"/>
              <a:t>освобождаване на собствениците </a:t>
            </a:r>
            <a:r>
              <a:rPr lang="bg-BG" dirty="0"/>
              <a:t>на паркове и инвеститорите от местни такси за определени обекти. </a:t>
            </a:r>
            <a:endParaRPr lang="bg-BG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 smtClean="0"/>
              <a:t>Дългосрочно би лишило общините от ресурс, с който да </a:t>
            </a:r>
            <a:r>
              <a:rPr lang="bg-BG" dirty="0"/>
              <a:t>поддържат </a:t>
            </a:r>
            <a:r>
              <a:rPr lang="bg-BG" dirty="0" smtClean="0"/>
              <a:t>инфраструктурата </a:t>
            </a:r>
            <a:r>
              <a:rPr lang="bg-BG" dirty="0"/>
              <a:t>или да доставят качествени услуги </a:t>
            </a:r>
            <a:endParaRPr lang="bg-BG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/>
              <a:t>блокираща </a:t>
            </a:r>
            <a:r>
              <a:rPr lang="bg-BG" dirty="0" smtClean="0"/>
              <a:t>квота за публичните власти, </a:t>
            </a:r>
            <a:r>
              <a:rPr lang="bg-BG" dirty="0"/>
              <a:t>ако държат повече от 30% в един </a:t>
            </a:r>
            <a:r>
              <a:rPr lang="bg-BG" dirty="0" smtClean="0"/>
              <a:t>парк</a:t>
            </a:r>
          </a:p>
          <a:p>
            <a:pPr lvl="1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448532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>
                <a:latin typeface="+mn-lt"/>
              </a:rPr>
              <a:t>Анализ и изводи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Концентрация на икономически центрове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/>
              <a:t>Общият брой на икономическите центрове в страната е </a:t>
            </a:r>
            <a:r>
              <a:rPr lang="bg-BG" dirty="0" smtClean="0"/>
              <a:t>20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Южна България преливане на центровете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Северна България – острови на икономическа активност, заобиколени от територии на слаба такава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Инфраструктура и интегрирани планове за развитие</a:t>
            </a:r>
          </a:p>
          <a:p>
            <a:endParaRPr lang="bg-BG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583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 smtClean="0">
                <a:latin typeface="+mn-lt"/>
              </a:rPr>
              <a:t>Бъдещето –</a:t>
            </a:r>
            <a:r>
              <a:rPr lang="bg-BG" sz="3600" b="1" dirty="0">
                <a:latin typeface="+mn-lt"/>
              </a:rPr>
              <a:t> </a:t>
            </a:r>
            <a:r>
              <a:rPr lang="bg-BG" sz="3600" b="1" dirty="0" smtClean="0">
                <a:latin typeface="+mn-lt"/>
              </a:rPr>
              <a:t>Национален п</a:t>
            </a:r>
            <a:r>
              <a:rPr lang="ru-RU" sz="3600" b="1" dirty="0" smtClean="0">
                <a:latin typeface="+mn-lt"/>
              </a:rPr>
              <a:t>лан </a:t>
            </a:r>
            <a:r>
              <a:rPr lang="ru-RU" sz="3600" b="1" dirty="0">
                <a:latin typeface="+mn-lt"/>
              </a:rPr>
              <a:t>за възстановяване и устойчивост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2493" y="2105526"/>
            <a:ext cx="9872871" cy="403860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/>
              <a:t>У</a:t>
            </a:r>
            <a:r>
              <a:rPr lang="bg-BG" dirty="0" smtClean="0"/>
              <a:t>стойчивото </a:t>
            </a:r>
            <a:r>
              <a:rPr lang="bg-BG" dirty="0"/>
              <a:t>градско развитие </a:t>
            </a:r>
            <a:r>
              <a:rPr lang="bg-BG" dirty="0" err="1" smtClean="0"/>
              <a:t>чрези</a:t>
            </a:r>
            <a:r>
              <a:rPr lang="bg-BG" dirty="0" smtClean="0"/>
              <a:t> интегрираното </a:t>
            </a:r>
            <a:r>
              <a:rPr lang="bg-BG" dirty="0"/>
              <a:t>териториално развитие </a:t>
            </a:r>
            <a:endParaRPr lang="bg-BG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bg-BG" dirty="0"/>
              <a:t>П</a:t>
            </a:r>
            <a:r>
              <a:rPr lang="bg-BG" dirty="0" smtClean="0"/>
              <a:t>одход</a:t>
            </a:r>
            <a:r>
              <a:rPr lang="bg-BG" dirty="0"/>
              <a:t>, основан на териториалните специфики и ангажираност на местните власти и гражданското общество в посрещането на специфичните местни предизвикателства.</a:t>
            </a:r>
            <a:endParaRPr lang="bg-BG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България </a:t>
            </a:r>
            <a:r>
              <a:rPr lang="bg-BG" dirty="0"/>
              <a:t>ще опита да развие 4 нови производствени зони до края на 2023 г. с парите от Плана за възстановяване и </a:t>
            </a:r>
            <a:r>
              <a:rPr lang="bg-BG" dirty="0" smtClean="0"/>
              <a:t>устойчивост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Като </a:t>
            </a:r>
            <a:r>
              <a:rPr lang="ru-RU" dirty="0"/>
              <a:t>част от стълб 1 „Иновативна България“ е обособена мярка 3 „Интелигентна индустрия“. </a:t>
            </a:r>
            <a:endParaRPr lang="ru-RU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bg-BG" b="1" dirty="0"/>
              <a:t>Инвестиция 1:</a:t>
            </a:r>
            <a:r>
              <a:rPr lang="bg-BG" dirty="0"/>
              <a:t> Програма за публична подкрепа за развитие на индустриални паркове и подобряване на инфраструктурната им свързаност: два компонента, както следва: 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ru-RU" dirty="0" smtClean="0"/>
              <a:t>Първи </a:t>
            </a:r>
            <a:r>
              <a:rPr lang="ru-RU" dirty="0"/>
              <a:t>компонент „Изграждане на инфраструктура“: изграждане на довеждаща, специализирана и социална инфраструктура в индустриални паркове със стратегическо значение;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ru-RU" dirty="0" smtClean="0"/>
              <a:t>Втори </a:t>
            </a:r>
            <a:r>
              <a:rPr lang="ru-RU" dirty="0"/>
              <a:t>компонент „Скъсяване на веригите за доставка и реиндустриализация“: финансиране на дейности по привличане и задържане в индустриалните паркове на стратегически инвеститори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00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>
                <a:latin typeface="+mn-lt"/>
              </a:rPr>
              <a:t>Национален п</a:t>
            </a:r>
            <a:r>
              <a:rPr lang="ru-RU" sz="3600" b="1" dirty="0">
                <a:latin typeface="+mn-lt"/>
              </a:rPr>
              <a:t>лан за възстановяване и устойчивост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Общият планиран ресурс е 836.5 млн. лв. (416.5 млн. лв. за сметка на Инструмента за възстановяване и устойчивост и 420 млн. лв. частно съфинансиране), с период на изпълнение 2021-2023 г</a:t>
            </a: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Основната част от средствата ще бъдат използвани за идентифициране на ключови индустриални паркове и изграждане на инфраструктура за всеки от тях – консултанти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Останалите средства за </a:t>
            </a:r>
            <a:r>
              <a:rPr lang="ru-RU" dirty="0"/>
              <a:t>скъсяване на веригите за доставка и реиндустриализация</a:t>
            </a:r>
            <a:r>
              <a:rPr lang="bg-BG" dirty="0" smtClean="0"/>
              <a:t> </a:t>
            </a:r>
            <a:r>
              <a:rPr lang="bg-BG" dirty="0"/>
              <a:t>– привличане на един </a:t>
            </a:r>
            <a:r>
              <a:rPr lang="bg-BG" dirty="0" smtClean="0"/>
              <a:t>стратегически инвеститор </a:t>
            </a:r>
            <a:r>
              <a:rPr lang="bg-BG" dirty="0"/>
              <a:t>за всеки от </a:t>
            </a:r>
            <a:r>
              <a:rPr lang="bg-BG" dirty="0" smtClean="0"/>
              <a:t>парковете, </a:t>
            </a:r>
            <a:r>
              <a:rPr lang="bg-BG" dirty="0"/>
              <a:t>около който да се оформи затворен производствен цикъл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/>
              <a:t>За да се кандидатства – регистрация по ЗИП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/>
              <a:t>Приоритет – готови за изпълнение проекти – парите отиват към НКИЗ</a:t>
            </a:r>
          </a:p>
          <a:p>
            <a:pPr lvl="1"/>
            <a:endParaRPr lang="bg-B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4188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Инвестиция 2 - </a:t>
            </a:r>
            <a:r>
              <a:rPr lang="ru-RU" dirty="0"/>
              <a:t>Програма за икономическа трансформация: целева подкрепа на българските малки и средни предприятия в основните проблемни области, които забавят трансформацията към цифрова, нисковъглеродна и ресурсно ефективна икономика</a:t>
            </a:r>
            <a:r>
              <a:rPr lang="bg-BG" dirty="0" smtClean="0"/>
              <a:t> </a:t>
            </a:r>
          </a:p>
          <a:p>
            <a:pPr lvl="1"/>
            <a:r>
              <a:rPr lang="bg-BG" dirty="0" smtClean="0"/>
              <a:t>предвидено </a:t>
            </a:r>
            <a:r>
              <a:rPr lang="bg-BG" dirty="0"/>
              <a:t>да се предоставя подкрепа за въвеждане на решения от началните два етапа на </a:t>
            </a:r>
            <a:r>
              <a:rPr lang="bg-BG" dirty="0" smtClean="0"/>
              <a:t>дигитализация</a:t>
            </a:r>
          </a:p>
          <a:p>
            <a:pPr lvl="1"/>
            <a:r>
              <a:rPr lang="ru-RU" dirty="0"/>
              <a:t>Фонд 3 ще </a:t>
            </a:r>
            <a:r>
              <a:rPr lang="ru-RU" dirty="0" smtClean="0"/>
              <a:t>подпомага </a:t>
            </a:r>
            <a:r>
              <a:rPr lang="ru-RU" dirty="0"/>
              <a:t>създаването на дигитални иновационни хъбове, като допълва изграждането на Европейската мрежа от иновационни хъбове чрез изграждане на местна регионална мрежа</a:t>
            </a:r>
            <a:r>
              <a:rPr lang="ru-RU" dirty="0" smtClean="0"/>
              <a:t>.</a:t>
            </a:r>
          </a:p>
          <a:p>
            <a:pPr lvl="1"/>
            <a:r>
              <a:rPr lang="ru-RU" dirty="0"/>
              <a:t> 250 млн. лв. от Инструмента за възстановяване и устойчивост, които се очаква да катализират и 2.8 млн. лв. частни инвестиции.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3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 smtClean="0">
                <a:latin typeface="+mn-lt"/>
              </a:rPr>
              <a:t>Индустриалните паркове – модел 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Ø"/>
            </a:pPr>
            <a:r>
              <a:rPr lang="bg-BG" dirty="0" smtClean="0"/>
              <a:t>Гарантиране на частния интерес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 smtClean="0"/>
              <a:t>Проучване, устройствени планове, координация с комуникационните дружества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 smtClean="0"/>
              <a:t>Етапи на развитие и инвестиции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 smtClean="0"/>
              <a:t>Големина на парцелите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 smtClean="0"/>
              <a:t>Предвиждане на ефектите от застрояването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 err="1" smtClean="0"/>
              <a:t>Дългосрочност</a:t>
            </a:r>
            <a:r>
              <a:rPr lang="bg-BG" dirty="0" smtClean="0"/>
              <a:t> на планирането и предоставяните услуги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bg-BG" dirty="0" smtClean="0"/>
              <a:t>Свързаност с националната и местна инфраструктура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44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Нормативна база: Закон за индустриалните паркове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endParaRPr lang="en-US" dirty="0" smtClean="0"/>
          </a:p>
          <a:p>
            <a:pPr marL="45720" indent="0">
              <a:buNone/>
            </a:pPr>
            <a:r>
              <a:rPr lang="bg-BG" dirty="0" smtClean="0"/>
              <a:t>Дефиниция: </a:t>
            </a:r>
            <a:r>
              <a:rPr lang="ru-RU" dirty="0"/>
              <a:t>„обособена територия, разположена в една или повече общини, за която са осигурени устройствени, технически и организационни условия за производствени дейности</a:t>
            </a:r>
            <a:r>
              <a:rPr lang="ru-RU" dirty="0" smtClean="0"/>
              <a:t>.“ (чл. 4, ЗИП)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индустриалния </a:t>
            </a:r>
            <a:r>
              <a:rPr lang="bg-BG" dirty="0"/>
              <a:t>парк </a:t>
            </a:r>
            <a:r>
              <a:rPr lang="bg-BG" dirty="0" smtClean="0"/>
              <a:t>се дефинира като </a:t>
            </a:r>
            <a:r>
              <a:rPr lang="bg-BG" dirty="0"/>
              <a:t>обособена територия, а не с оглед правосубектност. Н</a:t>
            </a:r>
            <a:r>
              <a:rPr lang="bg-BG" dirty="0" smtClean="0"/>
              <a:t>е </a:t>
            </a:r>
            <a:r>
              <a:rPr lang="bg-BG" dirty="0"/>
              <a:t>представлява форма на сдружаване</a:t>
            </a:r>
            <a:r>
              <a:rPr lang="bg-BG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обособената територия  следва да е </a:t>
            </a:r>
            <a:r>
              <a:rPr lang="ru-RU" dirty="0" smtClean="0"/>
              <a:t>по-голяма: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от </a:t>
            </a:r>
            <a:r>
              <a:rPr lang="ru-RU" dirty="0"/>
              <a:t>300 дка, </a:t>
            </a: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но може </a:t>
            </a:r>
            <a:r>
              <a:rPr lang="ru-RU" dirty="0"/>
              <a:t>да бъде намалена до 100 дка, когато е високотехнологична </a:t>
            </a:r>
            <a:r>
              <a:rPr lang="ru-RU" dirty="0" smtClean="0"/>
              <a:t>зона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и </a:t>
            </a:r>
            <a:r>
              <a:rPr lang="ru-RU" dirty="0"/>
              <a:t>съответно до 10 декара при спазване на изисквания за още по-високотехнологични производства. </a:t>
            </a:r>
            <a:endParaRPr lang="bg-BG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689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>
                <a:latin typeface="+mn-lt"/>
              </a:rPr>
              <a:t>Нормативна база: Закон за </a:t>
            </a:r>
            <a:r>
              <a:rPr lang="bg-BG" sz="3600" b="1" dirty="0" smtClean="0">
                <a:latin typeface="+mn-lt"/>
              </a:rPr>
              <a:t>индустриалните </a:t>
            </a:r>
            <a:r>
              <a:rPr lang="bg-BG" sz="3600" b="1" dirty="0">
                <a:latin typeface="+mn-lt"/>
              </a:rPr>
              <a:t>паркове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/>
              <a:t>Индустриалният парк се създава с решение </a:t>
            </a:r>
            <a:endParaRPr lang="bg-BG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 smtClean="0"/>
              <a:t>по </a:t>
            </a:r>
            <a:r>
              <a:rPr lang="bg-BG" dirty="0"/>
              <a:t>предложение на кмета на общината до общинския съвет – за общински индустриален парк и за съвместен индустриален парк с общинско или с държавно и общинско участие; </a:t>
            </a:r>
            <a:endParaRPr lang="bg-BG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 smtClean="0"/>
              <a:t>съответно </a:t>
            </a:r>
            <a:r>
              <a:rPr lang="bg-BG" dirty="0"/>
              <a:t>съгласно учредителния акт на юридическото лице, съответно на обединението – за частен индустриален парк. 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При </a:t>
            </a:r>
            <a:r>
              <a:rPr lang="bg-BG" dirty="0"/>
              <a:t>обособяване на територията следва да има осигурена  вътрешна техническа инфраструктура и съответната нейната свързаност с елементите на техническата инфраструктура</a:t>
            </a:r>
            <a:r>
              <a:rPr lang="bg-BG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/>
              <a:t>Паркът се обособява и администрира посредством следните документи: </a:t>
            </a:r>
            <a:endParaRPr lang="bg-BG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 smtClean="0"/>
              <a:t>Концепция </a:t>
            </a:r>
            <a:r>
              <a:rPr lang="bg-BG" dirty="0"/>
              <a:t>за индустриалния парк; </a:t>
            </a:r>
            <a:endParaRPr lang="bg-BG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 smtClean="0"/>
              <a:t>правилник </a:t>
            </a:r>
            <a:r>
              <a:rPr lang="bg-BG" dirty="0"/>
              <a:t>за цялостната организация в индустриалния парк; </a:t>
            </a:r>
            <a:endParaRPr lang="bg-BG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 smtClean="0"/>
              <a:t>и </a:t>
            </a:r>
            <a:r>
              <a:rPr lang="bg-BG" dirty="0"/>
              <a:t>подробен устройствен план на индустриалния парк с неговите </a:t>
            </a:r>
            <a:r>
              <a:rPr lang="bg-BG" dirty="0" smtClean="0"/>
              <a:t>изменения.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810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 smtClean="0">
                <a:latin typeface="+mn-lt"/>
              </a:rPr>
              <a:t>Нормативна база: Закон за индустриалните паркове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Три вида индустриални паркове според вида производствени дейности: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 smtClean="0"/>
              <a:t>общ, в който няма специализация на производствени дейности;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 smtClean="0"/>
              <a:t>тип Б – специализиран, в който се извършват един вид производствени и свързани с тях дейности или сходни производствени дейности;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 smtClean="0"/>
              <a:t>тип С – специализиран, в който се извършват високотехнологични и свързани с тях дейности.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С оглед собствеността парковете могат да са: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 smtClean="0"/>
              <a:t>общински и/ или съвместен,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 smtClean="0"/>
              <a:t>и/ или частен,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 smtClean="0"/>
              <a:t>или държавен</a:t>
            </a:r>
          </a:p>
          <a:p>
            <a:pPr lvl="1"/>
            <a:endParaRPr lang="bg-BG" dirty="0" smtClean="0"/>
          </a:p>
        </p:txBody>
      </p:sp>
    </p:spTree>
    <p:extLst>
      <p:ext uri="{BB962C8B-B14F-4D97-AF65-F5344CB8AC3E}">
        <p14:creationId xmlns:p14="http://schemas.microsoft.com/office/powerpoint/2010/main" val="557815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>
                <a:latin typeface="+mn-lt"/>
              </a:rPr>
              <a:t>Нормативна база: Закон за индустриалните паркове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/>
              <a:t>Законът посочва че паркът следва да има приет Правилника за цялостната организация в индустриалния парк.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Собственик, оператор, партньор</a:t>
            </a:r>
            <a:endParaRPr lang="bg-BG" dirty="0"/>
          </a:p>
          <a:p>
            <a:pPr>
              <a:buFont typeface="Wingdings" panose="05000000000000000000" pitchFamily="2" charset="2"/>
              <a:buChar char="Ø"/>
            </a:pPr>
            <a:r>
              <a:rPr lang="bg-BG" dirty="0"/>
              <a:t>Законът предвижда следните възможни мерки за стимулиране, съответно облекчения: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Облекчен </a:t>
            </a:r>
            <a:r>
              <a:rPr lang="bg-BG" dirty="0"/>
              <a:t>режим на административно обслужване при изграждането и развитието на парка при условията на глава трета.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Собственик </a:t>
            </a:r>
            <a:r>
              <a:rPr lang="bg-BG" dirty="0"/>
              <a:t>на индустриален парк и инвеститор може да получава подкрепа при условията и по реда на Закона за насърчаване на инвестициите, както и чрез национални програми и чрез европейските структурни и инвестиционни фондове.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Общинският </a:t>
            </a:r>
            <a:r>
              <a:rPr lang="bg-BG" dirty="0"/>
              <a:t>съвет може да: </a:t>
            </a:r>
            <a:endParaRPr lang="bg-BG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 smtClean="0"/>
              <a:t>определя </a:t>
            </a:r>
            <a:r>
              <a:rPr lang="bg-BG" dirty="0"/>
              <a:t>преференциални размери на местни такси за технически и за административни услуги, свързани с дейностите, които се извършват на територията на индустриален парк; </a:t>
            </a:r>
            <a:endParaRPr lang="bg-BG" dirty="0" smtClean="0"/>
          </a:p>
          <a:p>
            <a:pPr marL="274320" lvl="1" indent="0">
              <a:buNone/>
            </a:pPr>
            <a:r>
              <a:rPr lang="bg-BG" dirty="0" smtClean="0"/>
              <a:t>или </a:t>
            </a:r>
            <a:r>
              <a:rPr lang="bg-BG" dirty="0"/>
              <a:t>да </a:t>
            </a:r>
            <a:endParaRPr lang="bg-BG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 smtClean="0"/>
              <a:t>освобождава </a:t>
            </a:r>
            <a:r>
              <a:rPr lang="bg-BG" dirty="0"/>
              <a:t>собствениците и инвеститорите от местни такси, когато таксите се отнасят за обектите на вътрешната техническа инфраструктура и за обществено-обслужващите обекти на територията на индустриалните паркове.</a:t>
            </a:r>
            <a:endParaRPr lang="en-US" dirty="0"/>
          </a:p>
          <a:p>
            <a:endParaRPr lang="bg-BG" dirty="0" smtClean="0"/>
          </a:p>
        </p:txBody>
      </p:sp>
    </p:spTree>
    <p:extLst>
      <p:ext uri="{BB962C8B-B14F-4D97-AF65-F5344CB8AC3E}">
        <p14:creationId xmlns:p14="http://schemas.microsoft.com/office/powerpoint/2010/main" val="1937755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>
                <a:latin typeface="+mn-lt"/>
              </a:rPr>
              <a:t>Нормативна база: Закон за индустриалните паркове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/>
              <a:t>По предложение на министъра на икономиката Министерският съвет може да отпуска средства за финансово подпомагане изграждането на елементи на техническата инфраструктура – публична общинска или държавна собственост, от най-близо изградения елемент на инфраструктурата до границите на индустриален парк, вписан в регистъра на индустриалните паркове</a:t>
            </a:r>
            <a:r>
              <a:rPr lang="bg-BG" dirty="0" smtClean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/>
              <a:t>Признават се като приоритетни инвестиционни проекти с последиците по смисъла на Закона за насърчаване на инвестициите такива проекти които предвиждат изграждането на индустриален парк</a:t>
            </a:r>
            <a:r>
              <a:rPr lang="bg-BG" dirty="0" smtClean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/>
              <a:t>Съгласно Закона за насърчаване на инвестиции, Българска агенция за инвестиции определя свободни терени за индустриални паркове, индустриални зони и технологични паркове за осъществяване на инвестиции по региони в страната с икономически и инвестиционен профил на региона;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356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>
                <a:latin typeface="+mn-lt"/>
              </a:rPr>
              <a:t>Нормативна база: Закон за индустриалните паркове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Предстоящо: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 smtClean="0"/>
              <a:t>Регистър на индустриалните паркове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dirty="0" smtClean="0"/>
              <a:t>Министъра на икономиката и Министъра на регионалното развитие и благоустройство да разработят и предложат програми и решения за стимулиране на създаването, функционирането, развитието на индустриални паркове.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Законът кодифицира </a:t>
            </a:r>
            <a:r>
              <a:rPr lang="bg-BG" dirty="0"/>
              <a:t>фактически съществуващи </a:t>
            </a:r>
            <a:r>
              <a:rPr lang="bg-BG" dirty="0" smtClean="0"/>
              <a:t>правоотношения.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/>
              <a:t>Създадените към датата на влизане в сила на закона индустриални зони и технологични паркове може да бъдат вписани в регистъра  като индустриални паркове, но следва да представят допълнителна информация и документи.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Съществуват известни съмнения по отношение уреждането на специфични отношения. </a:t>
            </a:r>
            <a:endParaRPr lang="en-US" dirty="0"/>
          </a:p>
          <a:p>
            <a:endParaRPr lang="bg-BG" dirty="0" smtClean="0"/>
          </a:p>
          <a:p>
            <a:pPr lvl="1"/>
            <a:endParaRPr lang="bg-BG" dirty="0"/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102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04875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+mn-lt"/>
              </a:rPr>
              <a:t>Стратегия за развитие на индустриалните зони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Предхожда ЗИП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sz="1900" dirty="0"/>
              <a:t>Извежда се необходимостта от интегриран и териториален подход </a:t>
            </a:r>
            <a:r>
              <a:rPr lang="bg-BG" sz="1900" dirty="0" smtClean="0"/>
              <a:t>за постигане на целите на стратегията</a:t>
            </a:r>
          </a:p>
          <a:p>
            <a:pPr marL="548640" lvl="2" indent="0">
              <a:buNone/>
            </a:pPr>
            <a:r>
              <a:rPr lang="bg-BG" sz="1700" dirty="0" smtClean="0"/>
              <a:t>СЦ 1 - Развитие </a:t>
            </a:r>
            <a:r>
              <a:rPr lang="bg-BG" sz="1700" dirty="0"/>
              <a:t>на индустриалната база в подкрепа на икономическия растеж на българската </a:t>
            </a:r>
            <a:r>
              <a:rPr lang="bg-BG" sz="1700" dirty="0" smtClean="0"/>
              <a:t>икономика</a:t>
            </a:r>
          </a:p>
          <a:p>
            <a:pPr marL="548640" lvl="2" indent="0">
              <a:buNone/>
            </a:pPr>
            <a:r>
              <a:rPr lang="bg-BG" sz="1700" dirty="0" smtClean="0"/>
              <a:t>ОП 1 -  </a:t>
            </a:r>
            <a:r>
              <a:rPr lang="bg-BG" sz="1700" dirty="0"/>
              <a:t>Създаване на благоприятна нормативна и оперативна рамка за развитие на индустриалните зони и за взаимодействие между всички заинтересовани </a:t>
            </a:r>
            <a:r>
              <a:rPr lang="bg-BG" sz="1700" dirty="0" smtClean="0"/>
              <a:t>страни</a:t>
            </a:r>
            <a:endParaRPr lang="bg-BG" sz="1700" dirty="0"/>
          </a:p>
          <a:p>
            <a:pPr marL="548640" lvl="2" indent="0">
              <a:buNone/>
            </a:pPr>
            <a:r>
              <a:rPr lang="bg-BG" sz="1700" dirty="0" smtClean="0"/>
              <a:t>ОП 2 - Укрепване </a:t>
            </a:r>
            <a:r>
              <a:rPr lang="bg-BG" sz="1700" dirty="0"/>
              <a:t>на индустриалната база на </a:t>
            </a:r>
            <a:r>
              <a:rPr lang="bg-BG" sz="1700" dirty="0" smtClean="0"/>
              <a:t>зоните</a:t>
            </a:r>
          </a:p>
          <a:p>
            <a:pPr marL="548640" lvl="2" indent="0">
              <a:buNone/>
            </a:pPr>
            <a:r>
              <a:rPr lang="bg-BG" sz="1700" dirty="0" smtClean="0"/>
              <a:t>ОП 3 - </a:t>
            </a:r>
            <a:r>
              <a:rPr lang="bg-BG" sz="1700" dirty="0"/>
              <a:t>Изграждане на привлекателна логистика и модерна съпътстваща инфраструктура</a:t>
            </a:r>
            <a:endParaRPr lang="en-US" sz="1700" dirty="0"/>
          </a:p>
          <a:p>
            <a:pPr marL="548640" lvl="2" indent="0">
              <a:buNone/>
            </a:pPr>
            <a:r>
              <a:rPr lang="bg-BG" sz="1700" dirty="0" smtClean="0"/>
              <a:t>СЦ 2 - </a:t>
            </a:r>
            <a:r>
              <a:rPr lang="bg-BG" sz="1700" dirty="0"/>
              <a:t>Въвеждане на управление с подкрепяща организационна структура и административен капацитет в дружествата, опериращи индустриални зони</a:t>
            </a:r>
            <a:endParaRPr lang="en-US" sz="1700" dirty="0"/>
          </a:p>
          <a:p>
            <a:pPr marL="548640" lvl="2" indent="0">
              <a:buNone/>
            </a:pPr>
            <a:r>
              <a:rPr lang="bg-BG" sz="1700" dirty="0" smtClean="0"/>
              <a:t>ОП 1</a:t>
            </a:r>
            <a:r>
              <a:rPr lang="bg-BG" sz="1700" dirty="0"/>
              <a:t>. Развитие на човешките ресурси, фокусирано върху привличането и обслужването на инвеститори и върху изграждането на аналитичен капацитет за маркетингово и индустриално развитие</a:t>
            </a:r>
            <a:endParaRPr lang="en-US" sz="1700" dirty="0"/>
          </a:p>
          <a:p>
            <a:pPr marL="548640" lvl="2" indent="0">
              <a:buNone/>
            </a:pPr>
            <a:r>
              <a:rPr lang="bg-BG" sz="1700" dirty="0" smtClean="0"/>
              <a:t>ОП 2 </a:t>
            </a:r>
            <a:r>
              <a:rPr lang="bg-BG" sz="1700" dirty="0"/>
              <a:t>Привличане на средства и партньори за устойчиво развитие на индустриалните зони</a:t>
            </a:r>
            <a:endParaRPr lang="en-US" sz="1700" dirty="0"/>
          </a:p>
          <a:p>
            <a:pPr lvl="2"/>
            <a:endParaRPr lang="bg-BG" dirty="0" smtClean="0"/>
          </a:p>
          <a:p>
            <a:pPr lvl="1"/>
            <a:endParaRPr lang="bg-BG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787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600" b="1" dirty="0">
                <a:latin typeface="+mn-lt"/>
              </a:rPr>
              <a:t>Национална концепция за пространствено развитие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/>
              <a:t>Отбелязва </a:t>
            </a:r>
            <a:r>
              <a:rPr lang="bg-BG" dirty="0" smtClean="0"/>
              <a:t>липсата </a:t>
            </a:r>
            <a:r>
              <a:rPr lang="bg-BG" dirty="0"/>
              <a:t>на достатъчна връзка между националната концепция за пространствено </a:t>
            </a:r>
            <a:r>
              <a:rPr lang="bg-BG" dirty="0" smtClean="0"/>
              <a:t>развитие и </a:t>
            </a:r>
            <a:r>
              <a:rPr lang="bg-BG" dirty="0"/>
              <a:t>средносрочните социално-икономически стратегии и секторни оперативни </a:t>
            </a:r>
            <a:r>
              <a:rPr lang="bg-BG" dirty="0" smtClean="0"/>
              <a:t>програми;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Извежда политиката </a:t>
            </a:r>
            <a:r>
              <a:rPr lang="bg-BG" dirty="0"/>
              <a:t>по привличане и насърчаване на инвестициите е изграждане на нови производствени зони в различни райони на </a:t>
            </a:r>
            <a:r>
              <a:rPr lang="bg-BG" dirty="0" smtClean="0"/>
              <a:t>страната, като фактор на промяна;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Обособява 3 цели:</a:t>
            </a:r>
          </a:p>
          <a:p>
            <a:pPr marL="548640" lvl="2" indent="0">
              <a:buNone/>
            </a:pPr>
            <a:r>
              <a:rPr lang="bg-BG" sz="2000" dirty="0"/>
              <a:t>СЦ 1: Териториално сближаване – чрез подобряване на свързаността на всички нива, укрепване на мрежата от градове-центрове и развитие на трансгранично, междурегионално и транснационално сътрудничество. </a:t>
            </a:r>
            <a:endParaRPr lang="en-US" sz="2000" dirty="0"/>
          </a:p>
          <a:p>
            <a:pPr marL="548640" lvl="2" indent="0">
              <a:buNone/>
            </a:pPr>
            <a:r>
              <a:rPr lang="bg-BG" sz="2000" dirty="0"/>
              <a:t>СЦ 2: Икономическо сближаване - чрез подкрепа за развитие и подобряване качествата на регионалните потенциали и опазване на околната среда. </a:t>
            </a:r>
            <a:endParaRPr lang="en-US" sz="2000" dirty="0"/>
          </a:p>
          <a:p>
            <a:pPr marL="548640" lvl="2" indent="0">
              <a:buNone/>
            </a:pPr>
            <a:r>
              <a:rPr lang="bg-BG" sz="2000" dirty="0"/>
              <a:t>СЦ 3: Социално сближаване - чрез създаване на равностойни условия за развитие и реализация на човешкия капитал.</a:t>
            </a:r>
            <a:endParaRPr lang="en-US" sz="20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96240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15417</TotalTime>
  <Words>1628</Words>
  <Application>Microsoft Office PowerPoint</Application>
  <PresentationFormat>Widescreen</PresentationFormat>
  <Paragraphs>117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Calibri</vt:lpstr>
      <vt:lpstr>Corbel</vt:lpstr>
      <vt:lpstr>Courier New</vt:lpstr>
      <vt:lpstr>Times New Roman</vt:lpstr>
      <vt:lpstr>Wingdings</vt:lpstr>
      <vt:lpstr>База</vt:lpstr>
      <vt:lpstr>PowerPoint Presentation</vt:lpstr>
      <vt:lpstr>Нормативна база: Закон за индустриалните паркове</vt:lpstr>
      <vt:lpstr>Нормативна база: Закон за индустриалните паркове</vt:lpstr>
      <vt:lpstr>Нормативна база: Закон за индустриалните паркове</vt:lpstr>
      <vt:lpstr>Нормативна база: Закон за индустриалните паркове</vt:lpstr>
      <vt:lpstr>Нормативна база: Закон за индустриалните паркове</vt:lpstr>
      <vt:lpstr>Нормативна база: Закон за индустриалните паркове</vt:lpstr>
      <vt:lpstr>Стратегия за развитие на индустриалните зони</vt:lpstr>
      <vt:lpstr>Национална концепция за пространствено развитие</vt:lpstr>
      <vt:lpstr>Национална концепция за пространствено развитие</vt:lpstr>
      <vt:lpstr>Анализ и изводи</vt:lpstr>
      <vt:lpstr>Анализ и изводи</vt:lpstr>
      <vt:lpstr>Бъдещето – Национален план за възстановяване и устойчивост</vt:lpstr>
      <vt:lpstr>Национален план за възстановяване и устойчивост</vt:lpstr>
      <vt:lpstr>PowerPoint Presentation</vt:lpstr>
      <vt:lpstr>Индустриалните паркове – модел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LiLy</cp:lastModifiedBy>
  <cp:revision>143</cp:revision>
  <dcterms:created xsi:type="dcterms:W3CDTF">2020-11-16T15:48:02Z</dcterms:created>
  <dcterms:modified xsi:type="dcterms:W3CDTF">2021-08-09T12:58:03Z</dcterms:modified>
</cp:coreProperties>
</file>