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37"/>
  </p:notesMasterIdLst>
  <p:handoutMasterIdLst>
    <p:handoutMasterId r:id="rId38"/>
  </p:handoutMasterIdLst>
  <p:sldIdLst>
    <p:sldId id="258" r:id="rId2"/>
    <p:sldId id="260" r:id="rId3"/>
    <p:sldId id="261" r:id="rId4"/>
    <p:sldId id="266" r:id="rId5"/>
    <p:sldId id="295" r:id="rId6"/>
    <p:sldId id="296" r:id="rId7"/>
    <p:sldId id="298" r:id="rId8"/>
    <p:sldId id="299" r:id="rId9"/>
    <p:sldId id="300" r:id="rId10"/>
    <p:sldId id="301" r:id="rId11"/>
    <p:sldId id="302" r:id="rId12"/>
    <p:sldId id="304" r:id="rId13"/>
    <p:sldId id="306" r:id="rId14"/>
    <p:sldId id="307" r:id="rId15"/>
    <p:sldId id="271" r:id="rId16"/>
    <p:sldId id="272" r:id="rId17"/>
    <p:sldId id="308" r:id="rId18"/>
    <p:sldId id="276" r:id="rId19"/>
    <p:sldId id="309" r:id="rId20"/>
    <p:sldId id="311" r:id="rId21"/>
    <p:sldId id="312" r:id="rId22"/>
    <p:sldId id="313" r:id="rId23"/>
    <p:sldId id="314" r:id="rId24"/>
    <p:sldId id="316" r:id="rId25"/>
    <p:sldId id="317" r:id="rId26"/>
    <p:sldId id="319" r:id="rId27"/>
    <p:sldId id="320" r:id="rId28"/>
    <p:sldId id="321" r:id="rId29"/>
    <p:sldId id="322" r:id="rId30"/>
    <p:sldId id="323" r:id="rId31"/>
    <p:sldId id="324" r:id="rId32"/>
    <p:sldId id="274" r:id="rId33"/>
    <p:sldId id="325" r:id="rId34"/>
    <p:sldId id="275" r:id="rId35"/>
    <p:sldId id="294" r:id="rId36"/>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Секция по подразбиране" id="{37446F8C-F56D-42FD-8D8B-B6134ED7692F}">
          <p14:sldIdLst>
            <p14:sldId id="258"/>
            <p14:sldId id="260"/>
            <p14:sldId id="261"/>
            <p14:sldId id="266"/>
            <p14:sldId id="295"/>
            <p14:sldId id="296"/>
            <p14:sldId id="298"/>
            <p14:sldId id="299"/>
            <p14:sldId id="300"/>
            <p14:sldId id="301"/>
            <p14:sldId id="302"/>
            <p14:sldId id="304"/>
            <p14:sldId id="306"/>
            <p14:sldId id="307"/>
            <p14:sldId id="271"/>
            <p14:sldId id="272"/>
            <p14:sldId id="308"/>
            <p14:sldId id="276"/>
            <p14:sldId id="309"/>
            <p14:sldId id="311"/>
            <p14:sldId id="312"/>
            <p14:sldId id="313"/>
            <p14:sldId id="314"/>
            <p14:sldId id="316"/>
            <p14:sldId id="317"/>
            <p14:sldId id="319"/>
            <p14:sldId id="320"/>
            <p14:sldId id="321"/>
            <p14:sldId id="322"/>
            <p14:sldId id="323"/>
            <p14:sldId id="324"/>
            <p14:sldId id="274"/>
            <p14:sldId id="325"/>
            <p14:sldId id="275"/>
            <p14:sldId id="294"/>
          </p14:sldIdLst>
        </p14:section>
        <p14:section name="Неозаглавена секция" id="{71CE8FEA-84A7-4F29-8073-2485C7BA428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9A38"/>
    <a:srgbClr val="A03F3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ен стил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7" autoAdjust="0"/>
    <p:restoredTop sz="53025" autoAdjust="0"/>
  </p:normalViewPr>
  <p:slideViewPr>
    <p:cSldViewPr snapToGrid="0" showGuides="1">
      <p:cViewPr varScale="1">
        <p:scale>
          <a:sx n="61" d="100"/>
          <a:sy n="61" d="100"/>
        </p:scale>
        <p:origin x="2472" y="66"/>
      </p:cViewPr>
      <p:guideLst>
        <p:guide orient="horz" pos="2160"/>
        <p:guide pos="3840"/>
      </p:guideLst>
    </p:cSldViewPr>
  </p:slideViewPr>
  <p:outlineViewPr>
    <p:cViewPr>
      <p:scale>
        <a:sx n="33" d="100"/>
        <a:sy n="33" d="100"/>
      </p:scale>
      <p:origin x="0" y="5418"/>
    </p:cViewPr>
  </p:outlineViewPr>
  <p:notesTextViewPr>
    <p:cViewPr>
      <p:scale>
        <a:sx n="1" d="1"/>
        <a:sy n="1" d="1"/>
      </p:scale>
      <p:origin x="0" y="0"/>
    </p:cViewPr>
  </p:notesTextViewPr>
  <p:sorterViewPr>
    <p:cViewPr>
      <p:scale>
        <a:sx n="100" d="100"/>
        <a:sy n="100" d="100"/>
      </p:scale>
      <p:origin x="0" y="2178"/>
    </p:cViewPr>
  </p:sorterViewPr>
  <p:notesViewPr>
    <p:cSldViewPr snapToGrid="0">
      <p:cViewPr>
        <p:scale>
          <a:sx n="100" d="100"/>
          <a:sy n="100" d="100"/>
        </p:scale>
        <p:origin x="-1794" y="64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9CF01E-3745-4B42-95A3-4F839514D9C2}" type="doc">
      <dgm:prSet loTypeId="urn:microsoft.com/office/officeart/2005/8/layout/hProcess11" loCatId="process" qsTypeId="urn:microsoft.com/office/officeart/2005/8/quickstyle/3d9" qsCatId="3D" csTypeId="urn:microsoft.com/office/officeart/2005/8/colors/accent1_2" csCatId="accent1" phldr="1"/>
      <dgm:spPr/>
      <dgm:t>
        <a:bodyPr/>
        <a:lstStyle/>
        <a:p>
          <a:endParaRPr lang="bg-BG"/>
        </a:p>
      </dgm:t>
    </dgm:pt>
    <dgm:pt modelId="{F68ECC1B-1CCA-4E79-A8FC-DA12BC89696A}">
      <dgm:prSet phldrT="[Текст]"/>
      <dgm:spPr/>
      <dgm:t>
        <a:bodyPr/>
        <a:lstStyle/>
        <a:p>
          <a:r>
            <a:rPr lang="bg-BG" dirty="0" smtClean="0"/>
            <a:t>Определени от кмета</a:t>
          </a:r>
          <a:endParaRPr lang="bg-BG" dirty="0"/>
        </a:p>
      </dgm:t>
    </dgm:pt>
    <dgm:pt modelId="{71B01F17-C019-45EA-8883-A2F5B5C7A3C7}" type="sibTrans" cxnId="{D4E64A33-EBDB-4706-B727-B25C243E7031}">
      <dgm:prSet/>
      <dgm:spPr/>
      <dgm:t>
        <a:bodyPr/>
        <a:lstStyle/>
        <a:p>
          <a:endParaRPr lang="bg-BG"/>
        </a:p>
      </dgm:t>
    </dgm:pt>
    <dgm:pt modelId="{E242231B-EAE6-45F1-A1E5-4A250FCF3E8D}" type="parTrans" cxnId="{D4E64A33-EBDB-4706-B727-B25C243E7031}">
      <dgm:prSet/>
      <dgm:spPr/>
      <dgm:t>
        <a:bodyPr/>
        <a:lstStyle/>
        <a:p>
          <a:endParaRPr lang="bg-BG"/>
        </a:p>
      </dgm:t>
    </dgm:pt>
    <dgm:pt modelId="{D5811DF3-C84E-495B-99E3-74EB3CA550F6}">
      <dgm:prSet phldrT="[Текст]" custT="1"/>
      <dgm:spPr/>
      <dgm:t>
        <a:bodyPr/>
        <a:lstStyle/>
        <a:p>
          <a:r>
            <a:rPr lang="bg-BG" sz="2400" dirty="0" smtClean="0"/>
            <a:t>Определени от общинския съвет</a:t>
          </a:r>
          <a:endParaRPr lang="bg-BG" sz="2400" dirty="0"/>
        </a:p>
      </dgm:t>
    </dgm:pt>
    <dgm:pt modelId="{4E00C9F2-E3DE-4C4A-A450-5AABB174CE93}" type="sibTrans" cxnId="{7BBC0B6E-6DB7-4387-AA12-398A30795B46}">
      <dgm:prSet/>
      <dgm:spPr/>
      <dgm:t>
        <a:bodyPr/>
        <a:lstStyle/>
        <a:p>
          <a:endParaRPr lang="bg-BG"/>
        </a:p>
      </dgm:t>
    </dgm:pt>
    <dgm:pt modelId="{E26C22F6-94F3-4359-B9FD-2AA7EEC93316}" type="parTrans" cxnId="{7BBC0B6E-6DB7-4387-AA12-398A30795B46}">
      <dgm:prSet/>
      <dgm:spPr/>
      <dgm:t>
        <a:bodyPr/>
        <a:lstStyle/>
        <a:p>
          <a:endParaRPr lang="bg-BG"/>
        </a:p>
      </dgm:t>
    </dgm:pt>
    <dgm:pt modelId="{B37D88B6-1C95-4D22-920C-54F105604D15}">
      <dgm:prSet phldrT="[Текст]"/>
      <dgm:spPr/>
      <dgm:t>
        <a:bodyPr/>
        <a:lstStyle/>
        <a:p>
          <a:r>
            <a:rPr lang="bg-BG" dirty="0" smtClean="0"/>
            <a:t>Регламентирани в нормативни актове</a:t>
          </a:r>
          <a:endParaRPr lang="bg-BG" dirty="0"/>
        </a:p>
      </dgm:t>
    </dgm:pt>
    <dgm:pt modelId="{2BECBC1D-9927-4C46-AE44-07B7CF67FDCA}" type="parTrans" cxnId="{1431D851-BC49-4827-938B-935F685C8520}">
      <dgm:prSet/>
      <dgm:spPr/>
      <dgm:t>
        <a:bodyPr/>
        <a:lstStyle/>
        <a:p>
          <a:endParaRPr lang="bg-BG"/>
        </a:p>
      </dgm:t>
    </dgm:pt>
    <dgm:pt modelId="{E2AEF7E9-3009-4A07-B05C-36CC17CFC93F}" type="sibTrans" cxnId="{1431D851-BC49-4827-938B-935F685C8520}">
      <dgm:prSet/>
      <dgm:spPr/>
      <dgm:t>
        <a:bodyPr/>
        <a:lstStyle/>
        <a:p>
          <a:endParaRPr lang="bg-BG"/>
        </a:p>
      </dgm:t>
    </dgm:pt>
    <dgm:pt modelId="{7EB1CD9B-7336-40A2-B2FF-F1EF1AA45550}" type="pres">
      <dgm:prSet presAssocID="{4A9CF01E-3745-4B42-95A3-4F839514D9C2}" presName="Name0" presStyleCnt="0">
        <dgm:presLayoutVars>
          <dgm:dir/>
          <dgm:resizeHandles val="exact"/>
        </dgm:presLayoutVars>
      </dgm:prSet>
      <dgm:spPr/>
      <dgm:t>
        <a:bodyPr/>
        <a:lstStyle/>
        <a:p>
          <a:endParaRPr lang="bg-BG"/>
        </a:p>
      </dgm:t>
    </dgm:pt>
    <dgm:pt modelId="{7603898A-507B-4B7B-90DA-B1504448758F}" type="pres">
      <dgm:prSet presAssocID="{4A9CF01E-3745-4B42-95A3-4F839514D9C2}" presName="arrow" presStyleLbl="bgShp" presStyleIdx="0" presStyleCnt="1"/>
      <dgm:spPr/>
    </dgm:pt>
    <dgm:pt modelId="{5C63AFBE-DE2C-46C6-A89A-596A3E9CC483}" type="pres">
      <dgm:prSet presAssocID="{4A9CF01E-3745-4B42-95A3-4F839514D9C2}" presName="points" presStyleCnt="0"/>
      <dgm:spPr/>
    </dgm:pt>
    <dgm:pt modelId="{3E9288F4-BA77-45E7-A870-67DE9FB3075D}" type="pres">
      <dgm:prSet presAssocID="{B37D88B6-1C95-4D22-920C-54F105604D15}" presName="compositeA" presStyleCnt="0"/>
      <dgm:spPr/>
    </dgm:pt>
    <dgm:pt modelId="{F6129E35-22F6-4A59-818A-0FB0E3BF33AC}" type="pres">
      <dgm:prSet presAssocID="{B37D88B6-1C95-4D22-920C-54F105604D15}" presName="textA" presStyleLbl="revTx" presStyleIdx="0" presStyleCnt="3">
        <dgm:presLayoutVars>
          <dgm:bulletEnabled val="1"/>
        </dgm:presLayoutVars>
      </dgm:prSet>
      <dgm:spPr/>
      <dgm:t>
        <a:bodyPr/>
        <a:lstStyle/>
        <a:p>
          <a:endParaRPr lang="bg-BG"/>
        </a:p>
      </dgm:t>
    </dgm:pt>
    <dgm:pt modelId="{5046037B-F55A-421B-B629-A78329E81A19}" type="pres">
      <dgm:prSet presAssocID="{B37D88B6-1C95-4D22-920C-54F105604D15}" presName="circleA" presStyleLbl="node1" presStyleIdx="0" presStyleCnt="3"/>
      <dgm:spPr/>
    </dgm:pt>
    <dgm:pt modelId="{C736DC59-3652-445D-8CD9-FB0FEFE45D68}" type="pres">
      <dgm:prSet presAssocID="{B37D88B6-1C95-4D22-920C-54F105604D15}" presName="spaceA" presStyleCnt="0"/>
      <dgm:spPr/>
    </dgm:pt>
    <dgm:pt modelId="{5A523882-41D7-41B0-8B86-4857FFFDD498}" type="pres">
      <dgm:prSet presAssocID="{E2AEF7E9-3009-4A07-B05C-36CC17CFC93F}" presName="space" presStyleCnt="0"/>
      <dgm:spPr/>
    </dgm:pt>
    <dgm:pt modelId="{9EC7B093-1E07-4A1D-8E73-34C3D8726FF8}" type="pres">
      <dgm:prSet presAssocID="{F68ECC1B-1CCA-4E79-A8FC-DA12BC89696A}" presName="compositeB" presStyleCnt="0"/>
      <dgm:spPr/>
    </dgm:pt>
    <dgm:pt modelId="{71E02039-47BE-4C11-8A55-F5DFD9BE607E}" type="pres">
      <dgm:prSet presAssocID="{F68ECC1B-1CCA-4E79-A8FC-DA12BC89696A}" presName="textB" presStyleLbl="revTx" presStyleIdx="1" presStyleCnt="3">
        <dgm:presLayoutVars>
          <dgm:bulletEnabled val="1"/>
        </dgm:presLayoutVars>
      </dgm:prSet>
      <dgm:spPr/>
      <dgm:t>
        <a:bodyPr/>
        <a:lstStyle/>
        <a:p>
          <a:endParaRPr lang="bg-BG"/>
        </a:p>
      </dgm:t>
    </dgm:pt>
    <dgm:pt modelId="{697C63CF-3C28-4E42-ACB9-7F332DDDD4BE}" type="pres">
      <dgm:prSet presAssocID="{F68ECC1B-1CCA-4E79-A8FC-DA12BC89696A}" presName="circleB" presStyleLbl="node1" presStyleIdx="1" presStyleCnt="3"/>
      <dgm:spPr/>
    </dgm:pt>
    <dgm:pt modelId="{A11CDEF6-E46B-4265-A4D0-911EAC950FB8}" type="pres">
      <dgm:prSet presAssocID="{F68ECC1B-1CCA-4E79-A8FC-DA12BC89696A}" presName="spaceB" presStyleCnt="0"/>
      <dgm:spPr/>
    </dgm:pt>
    <dgm:pt modelId="{391B8346-5EDD-4679-8940-3FF12F6A2A11}" type="pres">
      <dgm:prSet presAssocID="{71B01F17-C019-45EA-8883-A2F5B5C7A3C7}" presName="space" presStyleCnt="0"/>
      <dgm:spPr/>
    </dgm:pt>
    <dgm:pt modelId="{16D22CA4-EB62-4276-B5AB-EAE04766B96D}" type="pres">
      <dgm:prSet presAssocID="{D5811DF3-C84E-495B-99E3-74EB3CA550F6}" presName="compositeA" presStyleCnt="0"/>
      <dgm:spPr/>
    </dgm:pt>
    <dgm:pt modelId="{BCBB65B9-AB36-4609-81FE-F91E470F242B}" type="pres">
      <dgm:prSet presAssocID="{D5811DF3-C84E-495B-99E3-74EB3CA550F6}" presName="textA" presStyleLbl="revTx" presStyleIdx="2" presStyleCnt="3">
        <dgm:presLayoutVars>
          <dgm:bulletEnabled val="1"/>
        </dgm:presLayoutVars>
      </dgm:prSet>
      <dgm:spPr/>
      <dgm:t>
        <a:bodyPr/>
        <a:lstStyle/>
        <a:p>
          <a:endParaRPr lang="bg-BG"/>
        </a:p>
      </dgm:t>
    </dgm:pt>
    <dgm:pt modelId="{159A3507-9011-4F1C-A36F-AC110DE700CA}" type="pres">
      <dgm:prSet presAssocID="{D5811DF3-C84E-495B-99E3-74EB3CA550F6}" presName="circleA" presStyleLbl="node1" presStyleIdx="2" presStyleCnt="3"/>
      <dgm:spPr/>
    </dgm:pt>
    <dgm:pt modelId="{30EDAEB7-73CD-45C2-AB57-BDCEF9604A52}" type="pres">
      <dgm:prSet presAssocID="{D5811DF3-C84E-495B-99E3-74EB3CA550F6}" presName="spaceA" presStyleCnt="0"/>
      <dgm:spPr/>
    </dgm:pt>
  </dgm:ptLst>
  <dgm:cxnLst>
    <dgm:cxn modelId="{F5486347-E422-4AD3-8173-BFAAA852D6BD}" type="presOf" srcId="{F68ECC1B-1CCA-4E79-A8FC-DA12BC89696A}" destId="{71E02039-47BE-4C11-8A55-F5DFD9BE607E}" srcOrd="0" destOrd="0" presId="urn:microsoft.com/office/officeart/2005/8/layout/hProcess11"/>
    <dgm:cxn modelId="{A3FEED02-8241-4FA9-96DF-5D727574FD31}" type="presOf" srcId="{4A9CF01E-3745-4B42-95A3-4F839514D9C2}" destId="{7EB1CD9B-7336-40A2-B2FF-F1EF1AA45550}" srcOrd="0" destOrd="0" presId="urn:microsoft.com/office/officeart/2005/8/layout/hProcess11"/>
    <dgm:cxn modelId="{B915417A-AE71-441E-9969-99E5D249BAE2}" type="presOf" srcId="{B37D88B6-1C95-4D22-920C-54F105604D15}" destId="{F6129E35-22F6-4A59-818A-0FB0E3BF33AC}" srcOrd="0" destOrd="0" presId="urn:microsoft.com/office/officeart/2005/8/layout/hProcess11"/>
    <dgm:cxn modelId="{4FB18F36-3DE2-41A0-AC83-8C3F300AB02F}" type="presOf" srcId="{D5811DF3-C84E-495B-99E3-74EB3CA550F6}" destId="{BCBB65B9-AB36-4609-81FE-F91E470F242B}" srcOrd="0" destOrd="0" presId="urn:microsoft.com/office/officeart/2005/8/layout/hProcess11"/>
    <dgm:cxn modelId="{7BBC0B6E-6DB7-4387-AA12-398A30795B46}" srcId="{4A9CF01E-3745-4B42-95A3-4F839514D9C2}" destId="{D5811DF3-C84E-495B-99E3-74EB3CA550F6}" srcOrd="2" destOrd="0" parTransId="{E26C22F6-94F3-4359-B9FD-2AA7EEC93316}" sibTransId="{4E00C9F2-E3DE-4C4A-A450-5AABB174CE93}"/>
    <dgm:cxn modelId="{1431D851-BC49-4827-938B-935F685C8520}" srcId="{4A9CF01E-3745-4B42-95A3-4F839514D9C2}" destId="{B37D88B6-1C95-4D22-920C-54F105604D15}" srcOrd="0" destOrd="0" parTransId="{2BECBC1D-9927-4C46-AE44-07B7CF67FDCA}" sibTransId="{E2AEF7E9-3009-4A07-B05C-36CC17CFC93F}"/>
    <dgm:cxn modelId="{D4E64A33-EBDB-4706-B727-B25C243E7031}" srcId="{4A9CF01E-3745-4B42-95A3-4F839514D9C2}" destId="{F68ECC1B-1CCA-4E79-A8FC-DA12BC89696A}" srcOrd="1" destOrd="0" parTransId="{E242231B-EAE6-45F1-A1E5-4A250FCF3E8D}" sibTransId="{71B01F17-C019-45EA-8883-A2F5B5C7A3C7}"/>
    <dgm:cxn modelId="{EBBF160B-BC11-4EA5-8587-10356CFB0B06}" type="presParOf" srcId="{7EB1CD9B-7336-40A2-B2FF-F1EF1AA45550}" destId="{7603898A-507B-4B7B-90DA-B1504448758F}" srcOrd="0" destOrd="0" presId="urn:microsoft.com/office/officeart/2005/8/layout/hProcess11"/>
    <dgm:cxn modelId="{024987A7-6700-4D4A-B18C-3D0D5807F392}" type="presParOf" srcId="{7EB1CD9B-7336-40A2-B2FF-F1EF1AA45550}" destId="{5C63AFBE-DE2C-46C6-A89A-596A3E9CC483}" srcOrd="1" destOrd="0" presId="urn:microsoft.com/office/officeart/2005/8/layout/hProcess11"/>
    <dgm:cxn modelId="{EB491B49-5F8F-49FC-B9F4-EF64C5D64BAA}" type="presParOf" srcId="{5C63AFBE-DE2C-46C6-A89A-596A3E9CC483}" destId="{3E9288F4-BA77-45E7-A870-67DE9FB3075D}" srcOrd="0" destOrd="0" presId="urn:microsoft.com/office/officeart/2005/8/layout/hProcess11"/>
    <dgm:cxn modelId="{CD023B01-86C4-4103-AFBE-B3218C0E668C}" type="presParOf" srcId="{3E9288F4-BA77-45E7-A870-67DE9FB3075D}" destId="{F6129E35-22F6-4A59-818A-0FB0E3BF33AC}" srcOrd="0" destOrd="0" presId="urn:microsoft.com/office/officeart/2005/8/layout/hProcess11"/>
    <dgm:cxn modelId="{2C4627B6-6859-4F5F-BD7E-E5EEB3786D63}" type="presParOf" srcId="{3E9288F4-BA77-45E7-A870-67DE9FB3075D}" destId="{5046037B-F55A-421B-B629-A78329E81A19}" srcOrd="1" destOrd="0" presId="urn:microsoft.com/office/officeart/2005/8/layout/hProcess11"/>
    <dgm:cxn modelId="{2A2EDB16-757B-41AD-84DA-45AD1FFBC604}" type="presParOf" srcId="{3E9288F4-BA77-45E7-A870-67DE9FB3075D}" destId="{C736DC59-3652-445D-8CD9-FB0FEFE45D68}" srcOrd="2" destOrd="0" presId="urn:microsoft.com/office/officeart/2005/8/layout/hProcess11"/>
    <dgm:cxn modelId="{3B8F66DF-49EB-4B30-B978-1C1BC5A31EB5}" type="presParOf" srcId="{5C63AFBE-DE2C-46C6-A89A-596A3E9CC483}" destId="{5A523882-41D7-41B0-8B86-4857FFFDD498}" srcOrd="1" destOrd="0" presId="urn:microsoft.com/office/officeart/2005/8/layout/hProcess11"/>
    <dgm:cxn modelId="{661FA2A6-F6C9-4B20-9529-56627C223721}" type="presParOf" srcId="{5C63AFBE-DE2C-46C6-A89A-596A3E9CC483}" destId="{9EC7B093-1E07-4A1D-8E73-34C3D8726FF8}" srcOrd="2" destOrd="0" presId="urn:microsoft.com/office/officeart/2005/8/layout/hProcess11"/>
    <dgm:cxn modelId="{B9D378AE-523C-4251-9654-DBC26A36F212}" type="presParOf" srcId="{9EC7B093-1E07-4A1D-8E73-34C3D8726FF8}" destId="{71E02039-47BE-4C11-8A55-F5DFD9BE607E}" srcOrd="0" destOrd="0" presId="urn:microsoft.com/office/officeart/2005/8/layout/hProcess11"/>
    <dgm:cxn modelId="{B903F3FB-D6DD-4518-A981-C284A71EEAF8}" type="presParOf" srcId="{9EC7B093-1E07-4A1D-8E73-34C3D8726FF8}" destId="{697C63CF-3C28-4E42-ACB9-7F332DDDD4BE}" srcOrd="1" destOrd="0" presId="urn:microsoft.com/office/officeart/2005/8/layout/hProcess11"/>
    <dgm:cxn modelId="{97E0A000-0D2C-45AF-8DD1-DFCE86DACF59}" type="presParOf" srcId="{9EC7B093-1E07-4A1D-8E73-34C3D8726FF8}" destId="{A11CDEF6-E46B-4265-A4D0-911EAC950FB8}" srcOrd="2" destOrd="0" presId="urn:microsoft.com/office/officeart/2005/8/layout/hProcess11"/>
    <dgm:cxn modelId="{C509A519-7FFF-4B54-933F-12359F233AAC}" type="presParOf" srcId="{5C63AFBE-DE2C-46C6-A89A-596A3E9CC483}" destId="{391B8346-5EDD-4679-8940-3FF12F6A2A11}" srcOrd="3" destOrd="0" presId="urn:microsoft.com/office/officeart/2005/8/layout/hProcess11"/>
    <dgm:cxn modelId="{C2961C30-618D-41DB-B2CF-40C9CFCD5766}" type="presParOf" srcId="{5C63AFBE-DE2C-46C6-A89A-596A3E9CC483}" destId="{16D22CA4-EB62-4276-B5AB-EAE04766B96D}" srcOrd="4" destOrd="0" presId="urn:microsoft.com/office/officeart/2005/8/layout/hProcess11"/>
    <dgm:cxn modelId="{847ACCAE-6242-412D-A420-276774F0BC7B}" type="presParOf" srcId="{16D22CA4-EB62-4276-B5AB-EAE04766B96D}" destId="{BCBB65B9-AB36-4609-81FE-F91E470F242B}" srcOrd="0" destOrd="0" presId="urn:microsoft.com/office/officeart/2005/8/layout/hProcess11"/>
    <dgm:cxn modelId="{EAA72FE2-632D-4302-8E91-5A91A5B99249}" type="presParOf" srcId="{16D22CA4-EB62-4276-B5AB-EAE04766B96D}" destId="{159A3507-9011-4F1C-A36F-AC110DE700CA}" srcOrd="1" destOrd="0" presId="urn:microsoft.com/office/officeart/2005/8/layout/hProcess11"/>
    <dgm:cxn modelId="{2E550BB0-CFF9-476F-B602-4770E7511466}" type="presParOf" srcId="{16D22CA4-EB62-4276-B5AB-EAE04766B96D}" destId="{30EDAEB7-73CD-45C2-AB57-BDCEF9604A52}"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BA4AE0-D910-492D-81E7-9FD66D34F0CB}" type="doc">
      <dgm:prSet loTypeId="urn:microsoft.com/office/officeart/2005/8/layout/venn1" loCatId="relationship" qsTypeId="urn:microsoft.com/office/officeart/2005/8/quickstyle/3d7" qsCatId="3D" csTypeId="urn:microsoft.com/office/officeart/2005/8/colors/accent1_2" csCatId="accent1" phldr="1"/>
      <dgm:spPr/>
      <dgm:t>
        <a:bodyPr/>
        <a:lstStyle/>
        <a:p>
          <a:endParaRPr lang="bg-BG"/>
        </a:p>
      </dgm:t>
    </dgm:pt>
    <dgm:pt modelId="{91E10C1A-B106-4B5E-B723-6D9408462D74}">
      <dgm:prSet phldrT="[Текст]"/>
      <dgm:spPr/>
      <dgm:t>
        <a:bodyPr/>
        <a:lstStyle/>
        <a:p>
          <a:r>
            <a:rPr lang="bg-BG" b="1" dirty="0" smtClean="0"/>
            <a:t>Кмет на кметство</a:t>
          </a:r>
          <a:endParaRPr lang="bg-BG" b="1" dirty="0"/>
        </a:p>
      </dgm:t>
    </dgm:pt>
    <dgm:pt modelId="{FA89F7E1-746B-4198-84A6-BBAD9E6B11B0}" type="parTrans" cxnId="{8A2CAE85-C143-4A5D-B860-916F1430568C}">
      <dgm:prSet/>
      <dgm:spPr/>
      <dgm:t>
        <a:bodyPr/>
        <a:lstStyle/>
        <a:p>
          <a:endParaRPr lang="bg-BG"/>
        </a:p>
      </dgm:t>
    </dgm:pt>
    <dgm:pt modelId="{728AEB38-1BD4-4591-958E-BE7F1385AD72}" type="sibTrans" cxnId="{8A2CAE85-C143-4A5D-B860-916F1430568C}">
      <dgm:prSet/>
      <dgm:spPr/>
      <dgm:t>
        <a:bodyPr/>
        <a:lstStyle/>
        <a:p>
          <a:endParaRPr lang="bg-BG"/>
        </a:p>
      </dgm:t>
    </dgm:pt>
    <dgm:pt modelId="{F5672B74-CC0B-403F-A620-88DA68F7FE61}">
      <dgm:prSet phldrT="[Текст]"/>
      <dgm:spPr/>
      <dgm:t>
        <a:bodyPr/>
        <a:lstStyle/>
        <a:p>
          <a:r>
            <a:rPr lang="bg-BG" dirty="0" smtClean="0"/>
            <a:t>Индивидуални административни актове</a:t>
          </a:r>
          <a:endParaRPr lang="bg-BG" dirty="0"/>
        </a:p>
      </dgm:t>
    </dgm:pt>
    <dgm:pt modelId="{FCC59934-8A90-4297-B9AE-05814A993245}" type="parTrans" cxnId="{4C6D8ED6-A7B2-4445-9DDB-80EBFDC36246}">
      <dgm:prSet/>
      <dgm:spPr/>
      <dgm:t>
        <a:bodyPr/>
        <a:lstStyle/>
        <a:p>
          <a:endParaRPr lang="bg-BG"/>
        </a:p>
      </dgm:t>
    </dgm:pt>
    <dgm:pt modelId="{606A51E2-BE6B-41C9-8F53-0BF4AD527E3C}" type="sibTrans" cxnId="{4C6D8ED6-A7B2-4445-9DDB-80EBFDC36246}">
      <dgm:prSet/>
      <dgm:spPr/>
      <dgm:t>
        <a:bodyPr/>
        <a:lstStyle/>
        <a:p>
          <a:endParaRPr lang="bg-BG"/>
        </a:p>
      </dgm:t>
    </dgm:pt>
    <dgm:pt modelId="{9B6D1F54-B77B-44B3-8F78-E2DED7BFE766}">
      <dgm:prSet phldrT="[Текст]"/>
      <dgm:spPr/>
      <dgm:t>
        <a:bodyPr/>
        <a:lstStyle/>
        <a:p>
          <a:r>
            <a:rPr lang="bg-BG" dirty="0" smtClean="0"/>
            <a:t>Общи административни актове</a:t>
          </a:r>
          <a:endParaRPr lang="bg-BG" dirty="0"/>
        </a:p>
      </dgm:t>
    </dgm:pt>
    <dgm:pt modelId="{1C30B0EF-5744-4E71-AA00-0FA0A9FDB5B2}" type="parTrans" cxnId="{829ACBED-BDF7-42BB-A96F-01AA3B696D0C}">
      <dgm:prSet/>
      <dgm:spPr/>
      <dgm:t>
        <a:bodyPr/>
        <a:lstStyle/>
        <a:p>
          <a:endParaRPr lang="bg-BG"/>
        </a:p>
      </dgm:t>
    </dgm:pt>
    <dgm:pt modelId="{2B9A97B0-A3B5-44DB-BB5F-0CA6DE50D0F7}" type="sibTrans" cxnId="{829ACBED-BDF7-42BB-A96F-01AA3B696D0C}">
      <dgm:prSet/>
      <dgm:spPr/>
      <dgm:t>
        <a:bodyPr/>
        <a:lstStyle/>
        <a:p>
          <a:endParaRPr lang="bg-BG"/>
        </a:p>
      </dgm:t>
    </dgm:pt>
    <dgm:pt modelId="{495DE3E3-5E97-43B5-94A6-E377ACBCFCBE}">
      <dgm:prSet/>
      <dgm:spPr/>
      <dgm:t>
        <a:bodyPr/>
        <a:lstStyle/>
        <a:p>
          <a:r>
            <a:rPr lang="bg-BG" b="0" i="0" dirty="0" smtClean="0"/>
            <a:t>Актове за установяване на административни нарушения, в случай на възлагане от страна на кмета на общината</a:t>
          </a:r>
          <a:endParaRPr lang="bg-BG" b="0" i="0" dirty="0"/>
        </a:p>
      </dgm:t>
    </dgm:pt>
    <dgm:pt modelId="{4C194E92-7575-4ECA-BA31-937EBB534CC0}" type="parTrans" cxnId="{A3D0E94E-0029-4289-9A72-2C71F4476AD3}">
      <dgm:prSet/>
      <dgm:spPr/>
      <dgm:t>
        <a:bodyPr/>
        <a:lstStyle/>
        <a:p>
          <a:endParaRPr lang="bg-BG"/>
        </a:p>
      </dgm:t>
    </dgm:pt>
    <dgm:pt modelId="{83F31BD9-B83F-4367-A077-89EAB231EB7F}" type="sibTrans" cxnId="{A3D0E94E-0029-4289-9A72-2C71F4476AD3}">
      <dgm:prSet/>
      <dgm:spPr/>
      <dgm:t>
        <a:bodyPr/>
        <a:lstStyle/>
        <a:p>
          <a:endParaRPr lang="bg-BG"/>
        </a:p>
      </dgm:t>
    </dgm:pt>
    <dgm:pt modelId="{71AD81FA-38C5-4AA2-8810-3486ED135419}" type="pres">
      <dgm:prSet presAssocID="{75BA4AE0-D910-492D-81E7-9FD66D34F0CB}" presName="compositeShape" presStyleCnt="0">
        <dgm:presLayoutVars>
          <dgm:chMax val="7"/>
          <dgm:dir/>
          <dgm:resizeHandles val="exact"/>
        </dgm:presLayoutVars>
      </dgm:prSet>
      <dgm:spPr/>
      <dgm:t>
        <a:bodyPr/>
        <a:lstStyle/>
        <a:p>
          <a:endParaRPr lang="bg-BG"/>
        </a:p>
      </dgm:t>
    </dgm:pt>
    <dgm:pt modelId="{EFF655BD-2C8F-4F17-B779-F0BDF9EBCDCF}" type="pres">
      <dgm:prSet presAssocID="{91E10C1A-B106-4B5E-B723-6D9408462D74}" presName="circ1TxSh" presStyleLbl="vennNode1" presStyleIdx="0" presStyleCnt="1" custScaleY="100910" custLinFactNeighborX="7762" custLinFactNeighborY="455"/>
      <dgm:spPr/>
      <dgm:t>
        <a:bodyPr/>
        <a:lstStyle/>
        <a:p>
          <a:endParaRPr lang="bg-BG"/>
        </a:p>
      </dgm:t>
    </dgm:pt>
  </dgm:ptLst>
  <dgm:cxnLst>
    <dgm:cxn modelId="{8E1A5AD1-B69A-4BA4-A8B2-7F8F56B517D7}" type="presOf" srcId="{9B6D1F54-B77B-44B3-8F78-E2DED7BFE766}" destId="{EFF655BD-2C8F-4F17-B779-F0BDF9EBCDCF}" srcOrd="0" destOrd="2" presId="urn:microsoft.com/office/officeart/2005/8/layout/venn1"/>
    <dgm:cxn modelId="{A3D0E94E-0029-4289-9A72-2C71F4476AD3}" srcId="{91E10C1A-B106-4B5E-B723-6D9408462D74}" destId="{495DE3E3-5E97-43B5-94A6-E377ACBCFCBE}" srcOrd="2" destOrd="0" parTransId="{4C194E92-7575-4ECA-BA31-937EBB534CC0}" sibTransId="{83F31BD9-B83F-4367-A077-89EAB231EB7F}"/>
    <dgm:cxn modelId="{1A753E2F-8DAE-4C5E-BCCB-97FB04183878}" type="presOf" srcId="{91E10C1A-B106-4B5E-B723-6D9408462D74}" destId="{EFF655BD-2C8F-4F17-B779-F0BDF9EBCDCF}" srcOrd="0" destOrd="0" presId="urn:microsoft.com/office/officeart/2005/8/layout/venn1"/>
    <dgm:cxn modelId="{0CCDAE90-D163-4E18-B13C-1E900D08CB4C}" type="presOf" srcId="{F5672B74-CC0B-403F-A620-88DA68F7FE61}" destId="{EFF655BD-2C8F-4F17-B779-F0BDF9EBCDCF}" srcOrd="0" destOrd="1" presId="urn:microsoft.com/office/officeart/2005/8/layout/venn1"/>
    <dgm:cxn modelId="{829ACBED-BDF7-42BB-A96F-01AA3B696D0C}" srcId="{91E10C1A-B106-4B5E-B723-6D9408462D74}" destId="{9B6D1F54-B77B-44B3-8F78-E2DED7BFE766}" srcOrd="1" destOrd="0" parTransId="{1C30B0EF-5744-4E71-AA00-0FA0A9FDB5B2}" sibTransId="{2B9A97B0-A3B5-44DB-BB5F-0CA6DE50D0F7}"/>
    <dgm:cxn modelId="{3A97E334-8D11-492D-8A29-D050FC2BB87C}" type="presOf" srcId="{75BA4AE0-D910-492D-81E7-9FD66D34F0CB}" destId="{71AD81FA-38C5-4AA2-8810-3486ED135419}" srcOrd="0" destOrd="0" presId="urn:microsoft.com/office/officeart/2005/8/layout/venn1"/>
    <dgm:cxn modelId="{8A2CAE85-C143-4A5D-B860-916F1430568C}" srcId="{75BA4AE0-D910-492D-81E7-9FD66D34F0CB}" destId="{91E10C1A-B106-4B5E-B723-6D9408462D74}" srcOrd="0" destOrd="0" parTransId="{FA89F7E1-746B-4198-84A6-BBAD9E6B11B0}" sibTransId="{728AEB38-1BD4-4591-958E-BE7F1385AD72}"/>
    <dgm:cxn modelId="{4C6D8ED6-A7B2-4445-9DDB-80EBFDC36246}" srcId="{91E10C1A-B106-4B5E-B723-6D9408462D74}" destId="{F5672B74-CC0B-403F-A620-88DA68F7FE61}" srcOrd="0" destOrd="0" parTransId="{FCC59934-8A90-4297-B9AE-05814A993245}" sibTransId="{606A51E2-BE6B-41C9-8F53-0BF4AD527E3C}"/>
    <dgm:cxn modelId="{48B20A4D-83F2-4CEC-BD25-D432D7416AD4}" type="presOf" srcId="{495DE3E3-5E97-43B5-94A6-E377ACBCFCBE}" destId="{EFF655BD-2C8F-4F17-B779-F0BDF9EBCDCF}" srcOrd="0" destOrd="3" presId="urn:microsoft.com/office/officeart/2005/8/layout/venn1"/>
    <dgm:cxn modelId="{4E4319D3-BA17-4282-B48B-22929722F330}" type="presParOf" srcId="{71AD81FA-38C5-4AA2-8810-3486ED135419}" destId="{EFF655BD-2C8F-4F17-B779-F0BDF9EBCDCF}" srcOrd="0"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BA4AE0-D910-492D-81E7-9FD66D34F0CB}" type="doc">
      <dgm:prSet loTypeId="urn:microsoft.com/office/officeart/2005/8/layout/venn1" loCatId="relationship" qsTypeId="urn:microsoft.com/office/officeart/2005/8/quickstyle/3d7" qsCatId="3D" csTypeId="urn:microsoft.com/office/officeart/2005/8/colors/accent1_2" csCatId="accent1" phldr="1"/>
      <dgm:spPr/>
      <dgm:t>
        <a:bodyPr/>
        <a:lstStyle/>
        <a:p>
          <a:endParaRPr lang="bg-BG"/>
        </a:p>
      </dgm:t>
    </dgm:pt>
    <dgm:pt modelId="{91E10C1A-B106-4B5E-B723-6D9408462D74}">
      <dgm:prSet phldrT="[Текст]" custT="1"/>
      <dgm:spPr/>
      <dgm:t>
        <a:bodyPr/>
        <a:lstStyle/>
        <a:p>
          <a:r>
            <a:rPr lang="bg-BG" sz="3000" b="1" dirty="0" smtClean="0"/>
            <a:t>Кметски наместник</a:t>
          </a:r>
          <a:endParaRPr lang="bg-BG" sz="3000" b="1" dirty="0"/>
        </a:p>
      </dgm:t>
    </dgm:pt>
    <dgm:pt modelId="{FA89F7E1-746B-4198-84A6-BBAD9E6B11B0}" type="parTrans" cxnId="{8A2CAE85-C143-4A5D-B860-916F1430568C}">
      <dgm:prSet/>
      <dgm:spPr/>
      <dgm:t>
        <a:bodyPr/>
        <a:lstStyle/>
        <a:p>
          <a:endParaRPr lang="bg-BG"/>
        </a:p>
      </dgm:t>
    </dgm:pt>
    <dgm:pt modelId="{728AEB38-1BD4-4591-958E-BE7F1385AD72}" type="sibTrans" cxnId="{8A2CAE85-C143-4A5D-B860-916F1430568C}">
      <dgm:prSet/>
      <dgm:spPr/>
      <dgm:t>
        <a:bodyPr/>
        <a:lstStyle/>
        <a:p>
          <a:endParaRPr lang="bg-BG"/>
        </a:p>
      </dgm:t>
    </dgm:pt>
    <dgm:pt modelId="{495DE3E3-5E97-43B5-94A6-E377ACBCFCBE}">
      <dgm:prSet custT="1"/>
      <dgm:spPr/>
      <dgm:t>
        <a:bodyPr/>
        <a:lstStyle/>
        <a:p>
          <a:r>
            <a:rPr lang="bg-BG" sz="2400" b="0" i="0" dirty="0" smtClean="0"/>
            <a:t>Актове за установяване на административни нарушения, в случай на възлагане от страна на кмета на общината</a:t>
          </a:r>
          <a:endParaRPr lang="bg-BG" sz="2400" b="0" i="0" dirty="0"/>
        </a:p>
      </dgm:t>
    </dgm:pt>
    <dgm:pt modelId="{4C194E92-7575-4ECA-BA31-937EBB534CC0}" type="parTrans" cxnId="{A3D0E94E-0029-4289-9A72-2C71F4476AD3}">
      <dgm:prSet/>
      <dgm:spPr/>
      <dgm:t>
        <a:bodyPr/>
        <a:lstStyle/>
        <a:p>
          <a:endParaRPr lang="bg-BG"/>
        </a:p>
      </dgm:t>
    </dgm:pt>
    <dgm:pt modelId="{83F31BD9-B83F-4367-A077-89EAB231EB7F}" type="sibTrans" cxnId="{A3D0E94E-0029-4289-9A72-2C71F4476AD3}">
      <dgm:prSet/>
      <dgm:spPr/>
      <dgm:t>
        <a:bodyPr/>
        <a:lstStyle/>
        <a:p>
          <a:endParaRPr lang="bg-BG"/>
        </a:p>
      </dgm:t>
    </dgm:pt>
    <dgm:pt modelId="{71AD81FA-38C5-4AA2-8810-3486ED135419}" type="pres">
      <dgm:prSet presAssocID="{75BA4AE0-D910-492D-81E7-9FD66D34F0CB}" presName="compositeShape" presStyleCnt="0">
        <dgm:presLayoutVars>
          <dgm:chMax val="7"/>
          <dgm:dir/>
          <dgm:resizeHandles val="exact"/>
        </dgm:presLayoutVars>
      </dgm:prSet>
      <dgm:spPr/>
      <dgm:t>
        <a:bodyPr/>
        <a:lstStyle/>
        <a:p>
          <a:endParaRPr lang="bg-BG"/>
        </a:p>
      </dgm:t>
    </dgm:pt>
    <dgm:pt modelId="{EFF655BD-2C8F-4F17-B779-F0BDF9EBCDCF}" type="pres">
      <dgm:prSet presAssocID="{91E10C1A-B106-4B5E-B723-6D9408462D74}" presName="circ1TxSh" presStyleLbl="vennNode1" presStyleIdx="0" presStyleCnt="1" custScaleX="106716" custScaleY="100000" custLinFactNeighborX="0" custLinFactNeighborY="292"/>
      <dgm:spPr/>
      <dgm:t>
        <a:bodyPr/>
        <a:lstStyle/>
        <a:p>
          <a:endParaRPr lang="bg-BG"/>
        </a:p>
      </dgm:t>
    </dgm:pt>
  </dgm:ptLst>
  <dgm:cxnLst>
    <dgm:cxn modelId="{A3D0E94E-0029-4289-9A72-2C71F4476AD3}" srcId="{91E10C1A-B106-4B5E-B723-6D9408462D74}" destId="{495DE3E3-5E97-43B5-94A6-E377ACBCFCBE}" srcOrd="0" destOrd="0" parTransId="{4C194E92-7575-4ECA-BA31-937EBB534CC0}" sibTransId="{83F31BD9-B83F-4367-A077-89EAB231EB7F}"/>
    <dgm:cxn modelId="{8C5BE96A-3AC2-487D-B3FE-A173C8ADFA39}" type="presOf" srcId="{495DE3E3-5E97-43B5-94A6-E377ACBCFCBE}" destId="{EFF655BD-2C8F-4F17-B779-F0BDF9EBCDCF}" srcOrd="0" destOrd="1" presId="urn:microsoft.com/office/officeart/2005/8/layout/venn1"/>
    <dgm:cxn modelId="{2FFC3B5A-9FDD-4258-A194-CB460EF49168}" type="presOf" srcId="{75BA4AE0-D910-492D-81E7-9FD66D34F0CB}" destId="{71AD81FA-38C5-4AA2-8810-3486ED135419}" srcOrd="0" destOrd="0" presId="urn:microsoft.com/office/officeart/2005/8/layout/venn1"/>
    <dgm:cxn modelId="{C6BE9018-C639-4E8B-B831-E701B4BFF9B9}" type="presOf" srcId="{91E10C1A-B106-4B5E-B723-6D9408462D74}" destId="{EFF655BD-2C8F-4F17-B779-F0BDF9EBCDCF}" srcOrd="0" destOrd="0" presId="urn:microsoft.com/office/officeart/2005/8/layout/venn1"/>
    <dgm:cxn modelId="{8A2CAE85-C143-4A5D-B860-916F1430568C}" srcId="{75BA4AE0-D910-492D-81E7-9FD66D34F0CB}" destId="{91E10C1A-B106-4B5E-B723-6D9408462D74}" srcOrd="0" destOrd="0" parTransId="{FA89F7E1-746B-4198-84A6-BBAD9E6B11B0}" sibTransId="{728AEB38-1BD4-4591-958E-BE7F1385AD72}"/>
    <dgm:cxn modelId="{8FDCB62F-B28A-4A79-93AF-E6AE89C7F598}" type="presParOf" srcId="{71AD81FA-38C5-4AA2-8810-3486ED135419}" destId="{EFF655BD-2C8F-4F17-B779-F0BDF9EBCDCF}" srcOrd="0" destOrd="0" presId="urn:microsoft.com/office/officeart/2005/8/layout/ven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C695E1-88E8-41E5-AF15-0EBAF70E2CE7}" type="doc">
      <dgm:prSet loTypeId="urn:microsoft.com/office/officeart/2008/layout/VerticalCurvedList" loCatId="list" qsTypeId="urn:microsoft.com/office/officeart/2005/8/quickstyle/simple5" qsCatId="simple" csTypeId="urn:microsoft.com/office/officeart/2005/8/colors/accent1_2" csCatId="accent1" phldr="1"/>
      <dgm:spPr/>
      <dgm:t>
        <a:bodyPr/>
        <a:lstStyle/>
        <a:p>
          <a:endParaRPr lang="bg-BG"/>
        </a:p>
      </dgm:t>
    </dgm:pt>
    <dgm:pt modelId="{C899BB9C-BA06-4B09-B21A-22F9F89290E9}">
      <dgm:prSet phldrT="[Текст]">
        <dgm:style>
          <a:lnRef idx="2">
            <a:schemeClr val="accent6">
              <a:shade val="50000"/>
            </a:schemeClr>
          </a:lnRef>
          <a:fillRef idx="1">
            <a:schemeClr val="accent6"/>
          </a:fillRef>
          <a:effectRef idx="0">
            <a:schemeClr val="accent6"/>
          </a:effectRef>
          <a:fontRef idx="minor">
            <a:schemeClr val="lt1"/>
          </a:fontRef>
        </dgm:style>
      </dgm:prSet>
      <dgm:spPr>
        <a:solidFill>
          <a:schemeClr val="accent6">
            <a:lumMod val="75000"/>
          </a:schemeClr>
        </a:solidFill>
      </dgm:spPr>
      <dgm:t>
        <a:bodyPr/>
        <a:lstStyle/>
        <a:p>
          <a:r>
            <a:rPr lang="ru-RU" b="1" dirty="0" smtClean="0"/>
            <a:t>Правомощия по Закона за нотариусите и нотариалната дейност (ЗННД)</a:t>
          </a:r>
          <a:endParaRPr lang="bg-BG" b="1" dirty="0"/>
        </a:p>
      </dgm:t>
    </dgm:pt>
    <dgm:pt modelId="{2D388456-76D4-4989-8671-056C47BCC2BC}" type="parTrans" cxnId="{FA62F545-0342-4DB2-9AE4-B261611AF31F}">
      <dgm:prSet/>
      <dgm:spPr/>
      <dgm:t>
        <a:bodyPr/>
        <a:lstStyle/>
        <a:p>
          <a:endParaRPr lang="bg-BG"/>
        </a:p>
      </dgm:t>
    </dgm:pt>
    <dgm:pt modelId="{4B15EC04-0C62-4816-BAD0-7EBCE0948587}" type="sibTrans" cxnId="{FA62F545-0342-4DB2-9AE4-B261611AF31F}">
      <dgm:prSet/>
      <dgm:spPr/>
      <dgm:t>
        <a:bodyPr/>
        <a:lstStyle/>
        <a:p>
          <a:endParaRPr lang="bg-BG"/>
        </a:p>
      </dgm:t>
    </dgm:pt>
    <dgm:pt modelId="{206F7C93-E5B8-468A-A0CA-1F7530E4A9D3}">
      <dgm:prSet phldrT="[Текст]"/>
      <dgm:spPr>
        <a:solidFill>
          <a:schemeClr val="accent6">
            <a:lumMod val="75000"/>
          </a:schemeClr>
        </a:solidFill>
      </dgm:spPr>
      <dgm:t>
        <a:bodyPr/>
        <a:lstStyle/>
        <a:p>
          <a:r>
            <a:rPr lang="ru-RU" b="1" dirty="0" smtClean="0"/>
            <a:t>Правомощия по Закона за общинска собственост (ЗОС)</a:t>
          </a:r>
          <a:endParaRPr lang="bg-BG" b="1" dirty="0"/>
        </a:p>
      </dgm:t>
    </dgm:pt>
    <dgm:pt modelId="{300221DC-2CFF-4A23-8218-44377E65189C}" type="parTrans" cxnId="{0B4E942F-51FA-4F08-8D25-F54F7D2FE770}">
      <dgm:prSet/>
      <dgm:spPr/>
      <dgm:t>
        <a:bodyPr/>
        <a:lstStyle/>
        <a:p>
          <a:endParaRPr lang="bg-BG"/>
        </a:p>
      </dgm:t>
    </dgm:pt>
    <dgm:pt modelId="{DE90E086-71AD-436B-8EE8-F36884FB53F9}" type="sibTrans" cxnId="{0B4E942F-51FA-4F08-8D25-F54F7D2FE770}">
      <dgm:prSet/>
      <dgm:spPr/>
      <dgm:t>
        <a:bodyPr/>
        <a:lstStyle/>
        <a:p>
          <a:endParaRPr lang="bg-BG"/>
        </a:p>
      </dgm:t>
    </dgm:pt>
    <dgm:pt modelId="{6AF222FC-8855-45EB-8DF2-DB0BD22AB0D4}">
      <dgm:prSet/>
      <dgm:spPr>
        <a:solidFill>
          <a:schemeClr val="accent6">
            <a:lumMod val="75000"/>
          </a:schemeClr>
        </a:solidFill>
      </dgm:spPr>
      <dgm:t>
        <a:bodyPr/>
        <a:lstStyle/>
        <a:p>
          <a:r>
            <a:rPr lang="bg-BG" b="1" u="none" dirty="0" smtClean="0"/>
            <a:t>Правомощия на кметовете на кметства и кметските наместници по призоваването</a:t>
          </a:r>
          <a:endParaRPr lang="bg-BG" u="none" dirty="0"/>
        </a:p>
      </dgm:t>
    </dgm:pt>
    <dgm:pt modelId="{7639F0B2-3C86-437B-B9BE-6231E1B3A890}" type="parTrans" cxnId="{A7D1A9DC-5BFC-449A-80FD-9194B90DEE15}">
      <dgm:prSet/>
      <dgm:spPr/>
      <dgm:t>
        <a:bodyPr/>
        <a:lstStyle/>
        <a:p>
          <a:endParaRPr lang="bg-BG"/>
        </a:p>
      </dgm:t>
    </dgm:pt>
    <dgm:pt modelId="{E074A823-2A37-4329-A7D8-89B449BCD4D2}" type="sibTrans" cxnId="{A7D1A9DC-5BFC-449A-80FD-9194B90DEE15}">
      <dgm:prSet/>
      <dgm:spPr/>
      <dgm:t>
        <a:bodyPr/>
        <a:lstStyle/>
        <a:p>
          <a:endParaRPr lang="bg-BG"/>
        </a:p>
      </dgm:t>
    </dgm:pt>
    <dgm:pt modelId="{9C60DC56-84B1-484F-A66C-F2A24F94789F}" type="pres">
      <dgm:prSet presAssocID="{23C695E1-88E8-41E5-AF15-0EBAF70E2CE7}" presName="Name0" presStyleCnt="0">
        <dgm:presLayoutVars>
          <dgm:chMax val="7"/>
          <dgm:chPref val="7"/>
          <dgm:dir/>
        </dgm:presLayoutVars>
      </dgm:prSet>
      <dgm:spPr/>
      <dgm:t>
        <a:bodyPr/>
        <a:lstStyle/>
        <a:p>
          <a:endParaRPr lang="bg-BG"/>
        </a:p>
      </dgm:t>
    </dgm:pt>
    <dgm:pt modelId="{F9144CA0-25DB-4B2C-8EF7-1DDDCC7FE4F5}" type="pres">
      <dgm:prSet presAssocID="{23C695E1-88E8-41E5-AF15-0EBAF70E2CE7}" presName="Name1" presStyleCnt="0"/>
      <dgm:spPr/>
    </dgm:pt>
    <dgm:pt modelId="{3AB71181-7430-43C6-AB1B-23BFBCA8AE62}" type="pres">
      <dgm:prSet presAssocID="{23C695E1-88E8-41E5-AF15-0EBAF70E2CE7}" presName="cycle" presStyleCnt="0"/>
      <dgm:spPr/>
    </dgm:pt>
    <dgm:pt modelId="{E80B9D5B-8091-4D1A-828C-1285A006CD86}" type="pres">
      <dgm:prSet presAssocID="{23C695E1-88E8-41E5-AF15-0EBAF70E2CE7}" presName="srcNode" presStyleLbl="node1" presStyleIdx="0" presStyleCnt="3"/>
      <dgm:spPr/>
    </dgm:pt>
    <dgm:pt modelId="{EC15D2A3-0DD1-49C4-A83D-C9F5232F1744}" type="pres">
      <dgm:prSet presAssocID="{23C695E1-88E8-41E5-AF15-0EBAF70E2CE7}" presName="conn" presStyleLbl="parChTrans1D2" presStyleIdx="0" presStyleCnt="1"/>
      <dgm:spPr/>
      <dgm:t>
        <a:bodyPr/>
        <a:lstStyle/>
        <a:p>
          <a:endParaRPr lang="bg-BG"/>
        </a:p>
      </dgm:t>
    </dgm:pt>
    <dgm:pt modelId="{AE3A5E16-D375-47E0-9A13-A23897998B8F}" type="pres">
      <dgm:prSet presAssocID="{23C695E1-88E8-41E5-AF15-0EBAF70E2CE7}" presName="extraNode" presStyleLbl="node1" presStyleIdx="0" presStyleCnt="3"/>
      <dgm:spPr/>
    </dgm:pt>
    <dgm:pt modelId="{AA82CD89-3591-4D58-A464-72879E3CB4D8}" type="pres">
      <dgm:prSet presAssocID="{23C695E1-88E8-41E5-AF15-0EBAF70E2CE7}" presName="dstNode" presStyleLbl="node1" presStyleIdx="0" presStyleCnt="3"/>
      <dgm:spPr/>
    </dgm:pt>
    <dgm:pt modelId="{2B2A5E55-2C4D-4620-B1DD-E2131B222DD9}" type="pres">
      <dgm:prSet presAssocID="{6AF222FC-8855-45EB-8DF2-DB0BD22AB0D4}" presName="text_1" presStyleLbl="node1" presStyleIdx="0" presStyleCnt="3" custLinFactNeighborX="-420" custLinFactNeighborY="4831">
        <dgm:presLayoutVars>
          <dgm:bulletEnabled val="1"/>
        </dgm:presLayoutVars>
      </dgm:prSet>
      <dgm:spPr/>
      <dgm:t>
        <a:bodyPr/>
        <a:lstStyle/>
        <a:p>
          <a:endParaRPr lang="bg-BG"/>
        </a:p>
      </dgm:t>
    </dgm:pt>
    <dgm:pt modelId="{EEE1B84F-1FC4-4C4F-ACF2-262112741C80}" type="pres">
      <dgm:prSet presAssocID="{6AF222FC-8855-45EB-8DF2-DB0BD22AB0D4}" presName="accent_1" presStyleCnt="0"/>
      <dgm:spPr/>
    </dgm:pt>
    <dgm:pt modelId="{78C3A5A9-B801-4D2F-AECF-9DC973616A59}" type="pres">
      <dgm:prSet presAssocID="{6AF222FC-8855-45EB-8DF2-DB0BD22AB0D4}" presName="accentRepeatNode" presStyleLbl="solidFgAcc1" presStyleIdx="0" presStyleCnt="3"/>
      <dgm:spPr>
        <a:solidFill>
          <a:schemeClr val="accent2">
            <a:lumMod val="60000"/>
            <a:lumOff val="40000"/>
          </a:schemeClr>
        </a:solidFill>
      </dgm:spPr>
    </dgm:pt>
    <dgm:pt modelId="{506398A5-57BE-428F-969D-66AA0D921DA1}" type="pres">
      <dgm:prSet presAssocID="{C899BB9C-BA06-4B09-B21A-22F9F89290E9}" presName="text_2" presStyleLbl="node1" presStyleIdx="1" presStyleCnt="3" custLinFactNeighborX="706">
        <dgm:presLayoutVars>
          <dgm:bulletEnabled val="1"/>
        </dgm:presLayoutVars>
      </dgm:prSet>
      <dgm:spPr/>
      <dgm:t>
        <a:bodyPr/>
        <a:lstStyle/>
        <a:p>
          <a:endParaRPr lang="bg-BG"/>
        </a:p>
      </dgm:t>
    </dgm:pt>
    <dgm:pt modelId="{1E024384-CFB9-425F-B71B-276E23674A74}" type="pres">
      <dgm:prSet presAssocID="{C899BB9C-BA06-4B09-B21A-22F9F89290E9}" presName="accent_2" presStyleCnt="0"/>
      <dgm:spPr/>
    </dgm:pt>
    <dgm:pt modelId="{BAA51923-0A7D-4F5F-A24C-7317CBF431AE}" type="pres">
      <dgm:prSet presAssocID="{C899BB9C-BA06-4B09-B21A-22F9F89290E9}" presName="accentRepeatNode" presStyleLbl="solidFgAcc1" presStyleIdx="1" presStyleCnt="3"/>
      <dgm:spPr>
        <a:solidFill>
          <a:schemeClr val="accent2">
            <a:lumMod val="60000"/>
            <a:lumOff val="40000"/>
          </a:schemeClr>
        </a:solidFill>
      </dgm:spPr>
    </dgm:pt>
    <dgm:pt modelId="{11609D18-8BCD-43AA-8DD7-4F1C820697CA}" type="pres">
      <dgm:prSet presAssocID="{206F7C93-E5B8-468A-A0CA-1F7530E4A9D3}" presName="text_3" presStyleLbl="node1" presStyleIdx="2" presStyleCnt="3">
        <dgm:presLayoutVars>
          <dgm:bulletEnabled val="1"/>
        </dgm:presLayoutVars>
      </dgm:prSet>
      <dgm:spPr/>
      <dgm:t>
        <a:bodyPr/>
        <a:lstStyle/>
        <a:p>
          <a:endParaRPr lang="bg-BG"/>
        </a:p>
      </dgm:t>
    </dgm:pt>
    <dgm:pt modelId="{7BC2E1BF-ACBB-4E4B-ADDC-53CFDF3CB4EB}" type="pres">
      <dgm:prSet presAssocID="{206F7C93-E5B8-468A-A0CA-1F7530E4A9D3}" presName="accent_3" presStyleCnt="0"/>
      <dgm:spPr/>
    </dgm:pt>
    <dgm:pt modelId="{1623AD40-B738-4144-AC64-3AE75B51733C}" type="pres">
      <dgm:prSet presAssocID="{206F7C93-E5B8-468A-A0CA-1F7530E4A9D3}" presName="accentRepeatNode" presStyleLbl="solidFgAcc1" presStyleIdx="2" presStyleCnt="3"/>
      <dgm:spPr>
        <a:solidFill>
          <a:schemeClr val="accent2">
            <a:lumMod val="60000"/>
            <a:lumOff val="40000"/>
          </a:schemeClr>
        </a:solidFill>
      </dgm:spPr>
    </dgm:pt>
  </dgm:ptLst>
  <dgm:cxnLst>
    <dgm:cxn modelId="{84DFAEB6-58A3-47A5-9F83-30F4591DB72C}" type="presOf" srcId="{6AF222FC-8855-45EB-8DF2-DB0BD22AB0D4}" destId="{2B2A5E55-2C4D-4620-B1DD-E2131B222DD9}" srcOrd="0" destOrd="0" presId="urn:microsoft.com/office/officeart/2008/layout/VerticalCurvedList"/>
    <dgm:cxn modelId="{0B4E942F-51FA-4F08-8D25-F54F7D2FE770}" srcId="{23C695E1-88E8-41E5-AF15-0EBAF70E2CE7}" destId="{206F7C93-E5B8-468A-A0CA-1F7530E4A9D3}" srcOrd="2" destOrd="0" parTransId="{300221DC-2CFF-4A23-8218-44377E65189C}" sibTransId="{DE90E086-71AD-436B-8EE8-F36884FB53F9}"/>
    <dgm:cxn modelId="{0DF86CFC-8779-466F-AB64-4B4550DAE521}" type="presOf" srcId="{E074A823-2A37-4329-A7D8-89B449BCD4D2}" destId="{EC15D2A3-0DD1-49C4-A83D-C9F5232F1744}" srcOrd="0" destOrd="0" presId="urn:microsoft.com/office/officeart/2008/layout/VerticalCurvedList"/>
    <dgm:cxn modelId="{3347576E-C5FB-4A6A-BF3D-EC156EE10B75}" type="presOf" srcId="{C899BB9C-BA06-4B09-B21A-22F9F89290E9}" destId="{506398A5-57BE-428F-969D-66AA0D921DA1}" srcOrd="0" destOrd="0" presId="urn:microsoft.com/office/officeart/2008/layout/VerticalCurvedList"/>
    <dgm:cxn modelId="{A7D1A9DC-5BFC-449A-80FD-9194B90DEE15}" srcId="{23C695E1-88E8-41E5-AF15-0EBAF70E2CE7}" destId="{6AF222FC-8855-45EB-8DF2-DB0BD22AB0D4}" srcOrd="0" destOrd="0" parTransId="{7639F0B2-3C86-437B-B9BE-6231E1B3A890}" sibTransId="{E074A823-2A37-4329-A7D8-89B449BCD4D2}"/>
    <dgm:cxn modelId="{FA62F545-0342-4DB2-9AE4-B261611AF31F}" srcId="{23C695E1-88E8-41E5-AF15-0EBAF70E2CE7}" destId="{C899BB9C-BA06-4B09-B21A-22F9F89290E9}" srcOrd="1" destOrd="0" parTransId="{2D388456-76D4-4989-8671-056C47BCC2BC}" sibTransId="{4B15EC04-0C62-4816-BAD0-7EBCE0948587}"/>
    <dgm:cxn modelId="{BF37F775-FA96-4339-879C-7B214FB186EE}" type="presOf" srcId="{206F7C93-E5B8-468A-A0CA-1F7530E4A9D3}" destId="{11609D18-8BCD-43AA-8DD7-4F1C820697CA}" srcOrd="0" destOrd="0" presId="urn:microsoft.com/office/officeart/2008/layout/VerticalCurvedList"/>
    <dgm:cxn modelId="{694AA25D-3531-42C6-B49E-8286029CD370}" type="presOf" srcId="{23C695E1-88E8-41E5-AF15-0EBAF70E2CE7}" destId="{9C60DC56-84B1-484F-A66C-F2A24F94789F}" srcOrd="0" destOrd="0" presId="urn:microsoft.com/office/officeart/2008/layout/VerticalCurvedList"/>
    <dgm:cxn modelId="{E748A9C1-48ED-4C8C-BCAD-3C33A2EF8927}" type="presParOf" srcId="{9C60DC56-84B1-484F-A66C-F2A24F94789F}" destId="{F9144CA0-25DB-4B2C-8EF7-1DDDCC7FE4F5}" srcOrd="0" destOrd="0" presId="urn:microsoft.com/office/officeart/2008/layout/VerticalCurvedList"/>
    <dgm:cxn modelId="{0CD90D66-631E-4310-BBE7-F566944A9113}" type="presParOf" srcId="{F9144CA0-25DB-4B2C-8EF7-1DDDCC7FE4F5}" destId="{3AB71181-7430-43C6-AB1B-23BFBCA8AE62}" srcOrd="0" destOrd="0" presId="urn:microsoft.com/office/officeart/2008/layout/VerticalCurvedList"/>
    <dgm:cxn modelId="{D9E5E59E-5D01-44D9-9D35-37D5228E34A2}" type="presParOf" srcId="{3AB71181-7430-43C6-AB1B-23BFBCA8AE62}" destId="{E80B9D5B-8091-4D1A-828C-1285A006CD86}" srcOrd="0" destOrd="0" presId="urn:microsoft.com/office/officeart/2008/layout/VerticalCurvedList"/>
    <dgm:cxn modelId="{33895A76-D761-4522-B578-74461C08BB00}" type="presParOf" srcId="{3AB71181-7430-43C6-AB1B-23BFBCA8AE62}" destId="{EC15D2A3-0DD1-49C4-A83D-C9F5232F1744}" srcOrd="1" destOrd="0" presId="urn:microsoft.com/office/officeart/2008/layout/VerticalCurvedList"/>
    <dgm:cxn modelId="{162E2C32-8C45-479E-8478-7309C81409BF}" type="presParOf" srcId="{3AB71181-7430-43C6-AB1B-23BFBCA8AE62}" destId="{AE3A5E16-D375-47E0-9A13-A23897998B8F}" srcOrd="2" destOrd="0" presId="urn:microsoft.com/office/officeart/2008/layout/VerticalCurvedList"/>
    <dgm:cxn modelId="{86D64CA0-F42D-473C-833D-2DEB6A716A8A}" type="presParOf" srcId="{3AB71181-7430-43C6-AB1B-23BFBCA8AE62}" destId="{AA82CD89-3591-4D58-A464-72879E3CB4D8}" srcOrd="3" destOrd="0" presId="urn:microsoft.com/office/officeart/2008/layout/VerticalCurvedList"/>
    <dgm:cxn modelId="{02EEC0C2-760B-422B-A64B-494C9B0B98D8}" type="presParOf" srcId="{F9144CA0-25DB-4B2C-8EF7-1DDDCC7FE4F5}" destId="{2B2A5E55-2C4D-4620-B1DD-E2131B222DD9}" srcOrd="1" destOrd="0" presId="urn:microsoft.com/office/officeart/2008/layout/VerticalCurvedList"/>
    <dgm:cxn modelId="{CAC904F4-690D-43C4-947F-5317298A040B}" type="presParOf" srcId="{F9144CA0-25DB-4B2C-8EF7-1DDDCC7FE4F5}" destId="{EEE1B84F-1FC4-4C4F-ACF2-262112741C80}" srcOrd="2" destOrd="0" presId="urn:microsoft.com/office/officeart/2008/layout/VerticalCurvedList"/>
    <dgm:cxn modelId="{B904CBA8-7270-4A78-B077-0E2AD2A4C7C5}" type="presParOf" srcId="{EEE1B84F-1FC4-4C4F-ACF2-262112741C80}" destId="{78C3A5A9-B801-4D2F-AECF-9DC973616A59}" srcOrd="0" destOrd="0" presId="urn:microsoft.com/office/officeart/2008/layout/VerticalCurvedList"/>
    <dgm:cxn modelId="{858250D6-8259-4F94-A040-AF61C9408365}" type="presParOf" srcId="{F9144CA0-25DB-4B2C-8EF7-1DDDCC7FE4F5}" destId="{506398A5-57BE-428F-969D-66AA0D921DA1}" srcOrd="3" destOrd="0" presId="urn:microsoft.com/office/officeart/2008/layout/VerticalCurvedList"/>
    <dgm:cxn modelId="{FD1C513A-DBB2-4D17-AB6F-DF599447668A}" type="presParOf" srcId="{F9144CA0-25DB-4B2C-8EF7-1DDDCC7FE4F5}" destId="{1E024384-CFB9-425F-B71B-276E23674A74}" srcOrd="4" destOrd="0" presId="urn:microsoft.com/office/officeart/2008/layout/VerticalCurvedList"/>
    <dgm:cxn modelId="{09A66FAC-AF4A-4016-8C63-634AE4BD01A2}" type="presParOf" srcId="{1E024384-CFB9-425F-B71B-276E23674A74}" destId="{BAA51923-0A7D-4F5F-A24C-7317CBF431AE}" srcOrd="0" destOrd="0" presId="urn:microsoft.com/office/officeart/2008/layout/VerticalCurvedList"/>
    <dgm:cxn modelId="{ADF3179D-8293-4FBA-A255-6F7E1CD52F88}" type="presParOf" srcId="{F9144CA0-25DB-4B2C-8EF7-1DDDCC7FE4F5}" destId="{11609D18-8BCD-43AA-8DD7-4F1C820697CA}" srcOrd="5" destOrd="0" presId="urn:microsoft.com/office/officeart/2008/layout/VerticalCurvedList"/>
    <dgm:cxn modelId="{CFCC0362-7B31-4249-BC47-E71A86D42325}" type="presParOf" srcId="{F9144CA0-25DB-4B2C-8EF7-1DDDCC7FE4F5}" destId="{7BC2E1BF-ACBB-4E4B-ADDC-53CFDF3CB4EB}" srcOrd="6" destOrd="0" presId="urn:microsoft.com/office/officeart/2008/layout/VerticalCurvedList"/>
    <dgm:cxn modelId="{8B89B802-730B-4A46-9033-77FE38D71C69}" type="presParOf" srcId="{7BC2E1BF-ACBB-4E4B-ADDC-53CFDF3CB4EB}" destId="{1623AD40-B738-4144-AC64-3AE75B51733C}"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C695E1-88E8-41E5-AF15-0EBAF70E2CE7}" type="doc">
      <dgm:prSet loTypeId="urn:microsoft.com/office/officeart/2008/layout/VerticalCurvedList" loCatId="list" qsTypeId="urn:microsoft.com/office/officeart/2005/8/quickstyle/simple5" qsCatId="simple" csTypeId="urn:microsoft.com/office/officeart/2005/8/colors/accent1_2" csCatId="accent1" phldr="1"/>
      <dgm:spPr/>
      <dgm:t>
        <a:bodyPr/>
        <a:lstStyle/>
        <a:p>
          <a:endParaRPr lang="bg-BG"/>
        </a:p>
      </dgm:t>
    </dgm:pt>
    <dgm:pt modelId="{C899BB9C-BA06-4B09-B21A-22F9F89290E9}">
      <dgm:prSet phldrT="[Текст]">
        <dgm:style>
          <a:lnRef idx="2">
            <a:schemeClr val="accent6">
              <a:shade val="50000"/>
            </a:schemeClr>
          </a:lnRef>
          <a:fillRef idx="1">
            <a:schemeClr val="accent6"/>
          </a:fillRef>
          <a:effectRef idx="0">
            <a:schemeClr val="accent6"/>
          </a:effectRef>
          <a:fontRef idx="minor">
            <a:schemeClr val="lt1"/>
          </a:fontRef>
        </dgm:style>
      </dgm:prSet>
      <dgm:spPr>
        <a:solidFill>
          <a:schemeClr val="accent6">
            <a:lumMod val="75000"/>
          </a:schemeClr>
        </a:solidFill>
      </dgm:spPr>
      <dgm:t>
        <a:bodyPr/>
        <a:lstStyle/>
        <a:p>
          <a:r>
            <a:rPr lang="ru-RU" b="1" dirty="0" smtClean="0"/>
            <a:t>Правомощия по Закона за устройство на територията (ЗУТ)</a:t>
          </a:r>
          <a:endParaRPr lang="bg-BG" b="1" dirty="0"/>
        </a:p>
      </dgm:t>
    </dgm:pt>
    <dgm:pt modelId="{2D388456-76D4-4989-8671-056C47BCC2BC}" type="parTrans" cxnId="{FA62F545-0342-4DB2-9AE4-B261611AF31F}">
      <dgm:prSet/>
      <dgm:spPr/>
      <dgm:t>
        <a:bodyPr/>
        <a:lstStyle/>
        <a:p>
          <a:endParaRPr lang="bg-BG"/>
        </a:p>
      </dgm:t>
    </dgm:pt>
    <dgm:pt modelId="{4B15EC04-0C62-4816-BAD0-7EBCE0948587}" type="sibTrans" cxnId="{FA62F545-0342-4DB2-9AE4-B261611AF31F}">
      <dgm:prSet/>
      <dgm:spPr/>
      <dgm:t>
        <a:bodyPr/>
        <a:lstStyle/>
        <a:p>
          <a:endParaRPr lang="bg-BG"/>
        </a:p>
      </dgm:t>
    </dgm:pt>
    <dgm:pt modelId="{206F7C93-E5B8-468A-A0CA-1F7530E4A9D3}">
      <dgm:prSet phldrT="[Текст]"/>
      <dgm:spPr>
        <a:solidFill>
          <a:schemeClr val="accent6">
            <a:lumMod val="75000"/>
          </a:schemeClr>
        </a:solidFill>
      </dgm:spPr>
      <dgm:t>
        <a:bodyPr/>
        <a:lstStyle/>
        <a:p>
          <a:r>
            <a:rPr lang="ru-RU" b="1" dirty="0" smtClean="0"/>
            <a:t> Правомощия по Закона за опазване на селскостопанското имущество (ЗОСИ)</a:t>
          </a:r>
          <a:endParaRPr lang="bg-BG" b="1" dirty="0"/>
        </a:p>
      </dgm:t>
    </dgm:pt>
    <dgm:pt modelId="{300221DC-2CFF-4A23-8218-44377E65189C}" type="parTrans" cxnId="{0B4E942F-51FA-4F08-8D25-F54F7D2FE770}">
      <dgm:prSet/>
      <dgm:spPr/>
      <dgm:t>
        <a:bodyPr/>
        <a:lstStyle/>
        <a:p>
          <a:endParaRPr lang="bg-BG"/>
        </a:p>
      </dgm:t>
    </dgm:pt>
    <dgm:pt modelId="{DE90E086-71AD-436B-8EE8-F36884FB53F9}" type="sibTrans" cxnId="{0B4E942F-51FA-4F08-8D25-F54F7D2FE770}">
      <dgm:prSet/>
      <dgm:spPr/>
      <dgm:t>
        <a:bodyPr/>
        <a:lstStyle/>
        <a:p>
          <a:endParaRPr lang="bg-BG"/>
        </a:p>
      </dgm:t>
    </dgm:pt>
    <dgm:pt modelId="{6AF222FC-8855-45EB-8DF2-DB0BD22AB0D4}">
      <dgm:prSet/>
      <dgm:spPr>
        <a:solidFill>
          <a:schemeClr val="accent6">
            <a:lumMod val="75000"/>
          </a:schemeClr>
        </a:solidFill>
      </dgm:spPr>
      <dgm:t>
        <a:bodyPr/>
        <a:lstStyle/>
        <a:p>
          <a:r>
            <a:rPr lang="ru-RU" b="1" u="none" dirty="0" smtClean="0"/>
            <a:t>Правомощия по Закона за обществени поръчки (ЗОП)</a:t>
          </a:r>
          <a:endParaRPr lang="bg-BG" u="none" dirty="0"/>
        </a:p>
      </dgm:t>
    </dgm:pt>
    <dgm:pt modelId="{E074A823-2A37-4329-A7D8-89B449BCD4D2}" type="sibTrans" cxnId="{A7D1A9DC-5BFC-449A-80FD-9194B90DEE15}">
      <dgm:prSet/>
      <dgm:spPr/>
      <dgm:t>
        <a:bodyPr/>
        <a:lstStyle/>
        <a:p>
          <a:endParaRPr lang="bg-BG"/>
        </a:p>
      </dgm:t>
    </dgm:pt>
    <dgm:pt modelId="{7639F0B2-3C86-437B-B9BE-6231E1B3A890}" type="parTrans" cxnId="{A7D1A9DC-5BFC-449A-80FD-9194B90DEE15}">
      <dgm:prSet/>
      <dgm:spPr/>
      <dgm:t>
        <a:bodyPr/>
        <a:lstStyle/>
        <a:p>
          <a:endParaRPr lang="bg-BG"/>
        </a:p>
      </dgm:t>
    </dgm:pt>
    <dgm:pt modelId="{9C60DC56-84B1-484F-A66C-F2A24F94789F}" type="pres">
      <dgm:prSet presAssocID="{23C695E1-88E8-41E5-AF15-0EBAF70E2CE7}" presName="Name0" presStyleCnt="0">
        <dgm:presLayoutVars>
          <dgm:chMax val="7"/>
          <dgm:chPref val="7"/>
          <dgm:dir/>
        </dgm:presLayoutVars>
      </dgm:prSet>
      <dgm:spPr/>
      <dgm:t>
        <a:bodyPr/>
        <a:lstStyle/>
        <a:p>
          <a:endParaRPr lang="bg-BG"/>
        </a:p>
      </dgm:t>
    </dgm:pt>
    <dgm:pt modelId="{F9144CA0-25DB-4B2C-8EF7-1DDDCC7FE4F5}" type="pres">
      <dgm:prSet presAssocID="{23C695E1-88E8-41E5-AF15-0EBAF70E2CE7}" presName="Name1" presStyleCnt="0"/>
      <dgm:spPr/>
    </dgm:pt>
    <dgm:pt modelId="{3AB71181-7430-43C6-AB1B-23BFBCA8AE62}" type="pres">
      <dgm:prSet presAssocID="{23C695E1-88E8-41E5-AF15-0EBAF70E2CE7}" presName="cycle" presStyleCnt="0"/>
      <dgm:spPr/>
    </dgm:pt>
    <dgm:pt modelId="{E80B9D5B-8091-4D1A-828C-1285A006CD86}" type="pres">
      <dgm:prSet presAssocID="{23C695E1-88E8-41E5-AF15-0EBAF70E2CE7}" presName="srcNode" presStyleLbl="node1" presStyleIdx="0" presStyleCnt="3"/>
      <dgm:spPr/>
    </dgm:pt>
    <dgm:pt modelId="{EC15D2A3-0DD1-49C4-A83D-C9F5232F1744}" type="pres">
      <dgm:prSet presAssocID="{23C695E1-88E8-41E5-AF15-0EBAF70E2CE7}" presName="conn" presStyleLbl="parChTrans1D2" presStyleIdx="0" presStyleCnt="1"/>
      <dgm:spPr/>
      <dgm:t>
        <a:bodyPr/>
        <a:lstStyle/>
        <a:p>
          <a:endParaRPr lang="bg-BG"/>
        </a:p>
      </dgm:t>
    </dgm:pt>
    <dgm:pt modelId="{AE3A5E16-D375-47E0-9A13-A23897998B8F}" type="pres">
      <dgm:prSet presAssocID="{23C695E1-88E8-41E5-AF15-0EBAF70E2CE7}" presName="extraNode" presStyleLbl="node1" presStyleIdx="0" presStyleCnt="3"/>
      <dgm:spPr/>
    </dgm:pt>
    <dgm:pt modelId="{AA82CD89-3591-4D58-A464-72879E3CB4D8}" type="pres">
      <dgm:prSet presAssocID="{23C695E1-88E8-41E5-AF15-0EBAF70E2CE7}" presName="dstNode" presStyleLbl="node1" presStyleIdx="0" presStyleCnt="3"/>
      <dgm:spPr/>
    </dgm:pt>
    <dgm:pt modelId="{2B2A5E55-2C4D-4620-B1DD-E2131B222DD9}" type="pres">
      <dgm:prSet presAssocID="{6AF222FC-8855-45EB-8DF2-DB0BD22AB0D4}" presName="text_1" presStyleLbl="node1" presStyleIdx="0" presStyleCnt="3" custLinFactNeighborX="-627" custLinFactNeighborY="4831">
        <dgm:presLayoutVars>
          <dgm:bulletEnabled val="1"/>
        </dgm:presLayoutVars>
      </dgm:prSet>
      <dgm:spPr/>
      <dgm:t>
        <a:bodyPr/>
        <a:lstStyle/>
        <a:p>
          <a:endParaRPr lang="bg-BG"/>
        </a:p>
      </dgm:t>
    </dgm:pt>
    <dgm:pt modelId="{EEE1B84F-1FC4-4C4F-ACF2-262112741C80}" type="pres">
      <dgm:prSet presAssocID="{6AF222FC-8855-45EB-8DF2-DB0BD22AB0D4}" presName="accent_1" presStyleCnt="0"/>
      <dgm:spPr/>
    </dgm:pt>
    <dgm:pt modelId="{78C3A5A9-B801-4D2F-AECF-9DC973616A59}" type="pres">
      <dgm:prSet presAssocID="{6AF222FC-8855-45EB-8DF2-DB0BD22AB0D4}" presName="accentRepeatNode" presStyleLbl="solidFgAcc1" presStyleIdx="0" presStyleCnt="3"/>
      <dgm:spPr>
        <a:solidFill>
          <a:schemeClr val="accent2">
            <a:lumMod val="60000"/>
            <a:lumOff val="40000"/>
          </a:schemeClr>
        </a:solidFill>
      </dgm:spPr>
    </dgm:pt>
    <dgm:pt modelId="{506398A5-57BE-428F-969D-66AA0D921DA1}" type="pres">
      <dgm:prSet presAssocID="{C899BB9C-BA06-4B09-B21A-22F9F89290E9}" presName="text_2" presStyleLbl="node1" presStyleIdx="1" presStyleCnt="3" custLinFactNeighborX="706">
        <dgm:presLayoutVars>
          <dgm:bulletEnabled val="1"/>
        </dgm:presLayoutVars>
      </dgm:prSet>
      <dgm:spPr/>
      <dgm:t>
        <a:bodyPr/>
        <a:lstStyle/>
        <a:p>
          <a:endParaRPr lang="bg-BG"/>
        </a:p>
      </dgm:t>
    </dgm:pt>
    <dgm:pt modelId="{1E024384-CFB9-425F-B71B-276E23674A74}" type="pres">
      <dgm:prSet presAssocID="{C899BB9C-BA06-4B09-B21A-22F9F89290E9}" presName="accent_2" presStyleCnt="0"/>
      <dgm:spPr/>
    </dgm:pt>
    <dgm:pt modelId="{BAA51923-0A7D-4F5F-A24C-7317CBF431AE}" type="pres">
      <dgm:prSet presAssocID="{C899BB9C-BA06-4B09-B21A-22F9F89290E9}" presName="accentRepeatNode" presStyleLbl="solidFgAcc1" presStyleIdx="1" presStyleCnt="3"/>
      <dgm:spPr>
        <a:solidFill>
          <a:schemeClr val="accent2">
            <a:lumMod val="60000"/>
            <a:lumOff val="40000"/>
          </a:schemeClr>
        </a:solidFill>
      </dgm:spPr>
    </dgm:pt>
    <dgm:pt modelId="{11609D18-8BCD-43AA-8DD7-4F1C820697CA}" type="pres">
      <dgm:prSet presAssocID="{206F7C93-E5B8-468A-A0CA-1F7530E4A9D3}" presName="text_3" presStyleLbl="node1" presStyleIdx="2" presStyleCnt="3">
        <dgm:presLayoutVars>
          <dgm:bulletEnabled val="1"/>
        </dgm:presLayoutVars>
      </dgm:prSet>
      <dgm:spPr/>
      <dgm:t>
        <a:bodyPr/>
        <a:lstStyle/>
        <a:p>
          <a:endParaRPr lang="bg-BG"/>
        </a:p>
      </dgm:t>
    </dgm:pt>
    <dgm:pt modelId="{7BC2E1BF-ACBB-4E4B-ADDC-53CFDF3CB4EB}" type="pres">
      <dgm:prSet presAssocID="{206F7C93-E5B8-468A-A0CA-1F7530E4A9D3}" presName="accent_3" presStyleCnt="0"/>
      <dgm:spPr/>
    </dgm:pt>
    <dgm:pt modelId="{1623AD40-B738-4144-AC64-3AE75B51733C}" type="pres">
      <dgm:prSet presAssocID="{206F7C93-E5B8-468A-A0CA-1F7530E4A9D3}" presName="accentRepeatNode" presStyleLbl="solidFgAcc1" presStyleIdx="2" presStyleCnt="3"/>
      <dgm:spPr>
        <a:solidFill>
          <a:schemeClr val="accent2">
            <a:lumMod val="60000"/>
            <a:lumOff val="40000"/>
          </a:schemeClr>
        </a:solidFill>
      </dgm:spPr>
    </dgm:pt>
  </dgm:ptLst>
  <dgm:cxnLst>
    <dgm:cxn modelId="{BC3019CC-CF28-47CA-B4FF-C10CA03EF2E8}" type="presOf" srcId="{E074A823-2A37-4329-A7D8-89B449BCD4D2}" destId="{EC15D2A3-0DD1-49C4-A83D-C9F5232F1744}" srcOrd="0" destOrd="0" presId="urn:microsoft.com/office/officeart/2008/layout/VerticalCurvedList"/>
    <dgm:cxn modelId="{8573925A-DB35-4540-BA1B-7FD8A2DE9878}" type="presOf" srcId="{206F7C93-E5B8-468A-A0CA-1F7530E4A9D3}" destId="{11609D18-8BCD-43AA-8DD7-4F1C820697CA}" srcOrd="0" destOrd="0" presId="urn:microsoft.com/office/officeart/2008/layout/VerticalCurvedList"/>
    <dgm:cxn modelId="{0B4E942F-51FA-4F08-8D25-F54F7D2FE770}" srcId="{23C695E1-88E8-41E5-AF15-0EBAF70E2CE7}" destId="{206F7C93-E5B8-468A-A0CA-1F7530E4A9D3}" srcOrd="2" destOrd="0" parTransId="{300221DC-2CFF-4A23-8218-44377E65189C}" sibTransId="{DE90E086-71AD-436B-8EE8-F36884FB53F9}"/>
    <dgm:cxn modelId="{31277133-EC32-4AF3-B722-659C99AE92AF}" type="presOf" srcId="{6AF222FC-8855-45EB-8DF2-DB0BD22AB0D4}" destId="{2B2A5E55-2C4D-4620-B1DD-E2131B222DD9}" srcOrd="0" destOrd="0" presId="urn:microsoft.com/office/officeart/2008/layout/VerticalCurvedList"/>
    <dgm:cxn modelId="{A7D1A9DC-5BFC-449A-80FD-9194B90DEE15}" srcId="{23C695E1-88E8-41E5-AF15-0EBAF70E2CE7}" destId="{6AF222FC-8855-45EB-8DF2-DB0BD22AB0D4}" srcOrd="0" destOrd="0" parTransId="{7639F0B2-3C86-437B-B9BE-6231E1B3A890}" sibTransId="{E074A823-2A37-4329-A7D8-89B449BCD4D2}"/>
    <dgm:cxn modelId="{FA62F545-0342-4DB2-9AE4-B261611AF31F}" srcId="{23C695E1-88E8-41E5-AF15-0EBAF70E2CE7}" destId="{C899BB9C-BA06-4B09-B21A-22F9F89290E9}" srcOrd="1" destOrd="0" parTransId="{2D388456-76D4-4989-8671-056C47BCC2BC}" sibTransId="{4B15EC04-0C62-4816-BAD0-7EBCE0948587}"/>
    <dgm:cxn modelId="{B7D84555-795F-4BD8-A829-679AC7295A9E}" type="presOf" srcId="{23C695E1-88E8-41E5-AF15-0EBAF70E2CE7}" destId="{9C60DC56-84B1-484F-A66C-F2A24F94789F}" srcOrd="0" destOrd="0" presId="urn:microsoft.com/office/officeart/2008/layout/VerticalCurvedList"/>
    <dgm:cxn modelId="{23C03807-A9DA-454D-97BB-DD8C630D16FA}" type="presOf" srcId="{C899BB9C-BA06-4B09-B21A-22F9F89290E9}" destId="{506398A5-57BE-428F-969D-66AA0D921DA1}" srcOrd="0" destOrd="0" presId="urn:microsoft.com/office/officeart/2008/layout/VerticalCurvedList"/>
    <dgm:cxn modelId="{C1636747-A14E-46BA-9D28-C887A1BF5D31}" type="presParOf" srcId="{9C60DC56-84B1-484F-A66C-F2A24F94789F}" destId="{F9144CA0-25DB-4B2C-8EF7-1DDDCC7FE4F5}" srcOrd="0" destOrd="0" presId="urn:microsoft.com/office/officeart/2008/layout/VerticalCurvedList"/>
    <dgm:cxn modelId="{E635F98D-916E-4680-8E6A-47E2DA5C155A}" type="presParOf" srcId="{F9144CA0-25DB-4B2C-8EF7-1DDDCC7FE4F5}" destId="{3AB71181-7430-43C6-AB1B-23BFBCA8AE62}" srcOrd="0" destOrd="0" presId="urn:microsoft.com/office/officeart/2008/layout/VerticalCurvedList"/>
    <dgm:cxn modelId="{379FA9BB-78D7-4408-8361-DD2AAAC6941C}" type="presParOf" srcId="{3AB71181-7430-43C6-AB1B-23BFBCA8AE62}" destId="{E80B9D5B-8091-4D1A-828C-1285A006CD86}" srcOrd="0" destOrd="0" presId="urn:microsoft.com/office/officeart/2008/layout/VerticalCurvedList"/>
    <dgm:cxn modelId="{02401501-BDF3-4435-A059-82FBA3ABF1BA}" type="presParOf" srcId="{3AB71181-7430-43C6-AB1B-23BFBCA8AE62}" destId="{EC15D2A3-0DD1-49C4-A83D-C9F5232F1744}" srcOrd="1" destOrd="0" presId="urn:microsoft.com/office/officeart/2008/layout/VerticalCurvedList"/>
    <dgm:cxn modelId="{F3258A90-15C6-4D22-BD7B-64E11317F78A}" type="presParOf" srcId="{3AB71181-7430-43C6-AB1B-23BFBCA8AE62}" destId="{AE3A5E16-D375-47E0-9A13-A23897998B8F}" srcOrd="2" destOrd="0" presId="urn:microsoft.com/office/officeart/2008/layout/VerticalCurvedList"/>
    <dgm:cxn modelId="{EEC2D5A3-0BF6-425C-BDF7-4742AC1CD987}" type="presParOf" srcId="{3AB71181-7430-43C6-AB1B-23BFBCA8AE62}" destId="{AA82CD89-3591-4D58-A464-72879E3CB4D8}" srcOrd="3" destOrd="0" presId="urn:microsoft.com/office/officeart/2008/layout/VerticalCurvedList"/>
    <dgm:cxn modelId="{538A5B76-483D-483F-9099-36A48A8DEA07}" type="presParOf" srcId="{F9144CA0-25DB-4B2C-8EF7-1DDDCC7FE4F5}" destId="{2B2A5E55-2C4D-4620-B1DD-E2131B222DD9}" srcOrd="1" destOrd="0" presId="urn:microsoft.com/office/officeart/2008/layout/VerticalCurvedList"/>
    <dgm:cxn modelId="{AF01FF64-0406-48C5-8B67-FC858AB0CEFA}" type="presParOf" srcId="{F9144CA0-25DB-4B2C-8EF7-1DDDCC7FE4F5}" destId="{EEE1B84F-1FC4-4C4F-ACF2-262112741C80}" srcOrd="2" destOrd="0" presId="urn:microsoft.com/office/officeart/2008/layout/VerticalCurvedList"/>
    <dgm:cxn modelId="{246919D5-1339-4101-BBBB-467EB4A79DB0}" type="presParOf" srcId="{EEE1B84F-1FC4-4C4F-ACF2-262112741C80}" destId="{78C3A5A9-B801-4D2F-AECF-9DC973616A59}" srcOrd="0" destOrd="0" presId="urn:microsoft.com/office/officeart/2008/layout/VerticalCurvedList"/>
    <dgm:cxn modelId="{08BD4B2A-05FF-4C12-9905-D839457C9351}" type="presParOf" srcId="{F9144CA0-25DB-4B2C-8EF7-1DDDCC7FE4F5}" destId="{506398A5-57BE-428F-969D-66AA0D921DA1}" srcOrd="3" destOrd="0" presId="urn:microsoft.com/office/officeart/2008/layout/VerticalCurvedList"/>
    <dgm:cxn modelId="{5A10527F-D42B-4422-B415-F97478D724FB}" type="presParOf" srcId="{F9144CA0-25DB-4B2C-8EF7-1DDDCC7FE4F5}" destId="{1E024384-CFB9-425F-B71B-276E23674A74}" srcOrd="4" destOrd="0" presId="urn:microsoft.com/office/officeart/2008/layout/VerticalCurvedList"/>
    <dgm:cxn modelId="{4E4DDFEF-B9F3-448A-B4CE-47D3E2F36797}" type="presParOf" srcId="{1E024384-CFB9-425F-B71B-276E23674A74}" destId="{BAA51923-0A7D-4F5F-A24C-7317CBF431AE}" srcOrd="0" destOrd="0" presId="urn:microsoft.com/office/officeart/2008/layout/VerticalCurvedList"/>
    <dgm:cxn modelId="{8F094B7D-9BB6-4E66-B17D-B28E7F6B8793}" type="presParOf" srcId="{F9144CA0-25DB-4B2C-8EF7-1DDDCC7FE4F5}" destId="{11609D18-8BCD-43AA-8DD7-4F1C820697CA}" srcOrd="5" destOrd="0" presId="urn:microsoft.com/office/officeart/2008/layout/VerticalCurvedList"/>
    <dgm:cxn modelId="{40E230B8-7B0F-4E52-B132-7CE77782D348}" type="presParOf" srcId="{F9144CA0-25DB-4B2C-8EF7-1DDDCC7FE4F5}" destId="{7BC2E1BF-ACBB-4E4B-ADDC-53CFDF3CB4EB}" srcOrd="6" destOrd="0" presId="urn:microsoft.com/office/officeart/2008/layout/VerticalCurvedList"/>
    <dgm:cxn modelId="{5E668CE0-9690-4955-8BF5-757DDC79349B}" type="presParOf" srcId="{7BC2E1BF-ACBB-4E4B-ADDC-53CFDF3CB4EB}" destId="{1623AD40-B738-4144-AC64-3AE75B51733C}"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C695E1-88E8-41E5-AF15-0EBAF70E2CE7}" type="doc">
      <dgm:prSet loTypeId="urn:microsoft.com/office/officeart/2008/layout/VerticalCurvedList" loCatId="list" qsTypeId="urn:microsoft.com/office/officeart/2005/8/quickstyle/simple5" qsCatId="simple" csTypeId="urn:microsoft.com/office/officeart/2005/8/colors/accent1_2" csCatId="accent1" phldr="1"/>
      <dgm:spPr/>
      <dgm:t>
        <a:bodyPr/>
        <a:lstStyle/>
        <a:p>
          <a:endParaRPr lang="bg-BG"/>
        </a:p>
      </dgm:t>
    </dgm:pt>
    <dgm:pt modelId="{C899BB9C-BA06-4B09-B21A-22F9F89290E9}">
      <dgm:prSet phldrT="[Текст]">
        <dgm:style>
          <a:lnRef idx="2">
            <a:schemeClr val="accent6">
              <a:shade val="50000"/>
            </a:schemeClr>
          </a:lnRef>
          <a:fillRef idx="1">
            <a:schemeClr val="accent6"/>
          </a:fillRef>
          <a:effectRef idx="0">
            <a:schemeClr val="accent6"/>
          </a:effectRef>
          <a:fontRef idx="minor">
            <a:schemeClr val="lt1"/>
          </a:fontRef>
        </dgm:style>
      </dgm:prSet>
      <dgm:spPr>
        <a:solidFill>
          <a:schemeClr val="accent6">
            <a:lumMod val="75000"/>
          </a:schemeClr>
        </a:solidFill>
      </dgm:spPr>
      <dgm:t>
        <a:bodyPr/>
        <a:lstStyle/>
        <a:p>
          <a:r>
            <a:rPr lang="ru-RU" b="1" dirty="0" smtClean="0"/>
            <a:t>Правомощия при опазване на горите и земите от горски фонд, съгласно Закона за горите (ЗГ)</a:t>
          </a:r>
          <a:endParaRPr lang="bg-BG" b="1" dirty="0"/>
        </a:p>
      </dgm:t>
    </dgm:pt>
    <dgm:pt modelId="{2D388456-76D4-4989-8671-056C47BCC2BC}" type="parTrans" cxnId="{FA62F545-0342-4DB2-9AE4-B261611AF31F}">
      <dgm:prSet/>
      <dgm:spPr/>
      <dgm:t>
        <a:bodyPr/>
        <a:lstStyle/>
        <a:p>
          <a:endParaRPr lang="bg-BG"/>
        </a:p>
      </dgm:t>
    </dgm:pt>
    <dgm:pt modelId="{4B15EC04-0C62-4816-BAD0-7EBCE0948587}" type="sibTrans" cxnId="{FA62F545-0342-4DB2-9AE4-B261611AF31F}">
      <dgm:prSet/>
      <dgm:spPr/>
      <dgm:t>
        <a:bodyPr/>
        <a:lstStyle/>
        <a:p>
          <a:endParaRPr lang="bg-BG"/>
        </a:p>
      </dgm:t>
    </dgm:pt>
    <dgm:pt modelId="{206F7C93-E5B8-468A-A0CA-1F7530E4A9D3}">
      <dgm:prSet phldrT="[Текст]"/>
      <dgm:spPr>
        <a:solidFill>
          <a:schemeClr val="accent6">
            <a:lumMod val="75000"/>
          </a:schemeClr>
        </a:solidFill>
      </dgm:spPr>
      <dgm:t>
        <a:bodyPr/>
        <a:lstStyle/>
        <a:p>
          <a:r>
            <a:rPr lang="ru-RU" b="1" dirty="0" smtClean="0"/>
            <a:t> Правомощия по Закона за ветеринарномедицинската дейност (ЗВМД)</a:t>
          </a:r>
          <a:endParaRPr lang="bg-BG" b="1" dirty="0"/>
        </a:p>
      </dgm:t>
    </dgm:pt>
    <dgm:pt modelId="{300221DC-2CFF-4A23-8218-44377E65189C}" type="parTrans" cxnId="{0B4E942F-51FA-4F08-8D25-F54F7D2FE770}">
      <dgm:prSet/>
      <dgm:spPr/>
      <dgm:t>
        <a:bodyPr/>
        <a:lstStyle/>
        <a:p>
          <a:endParaRPr lang="bg-BG"/>
        </a:p>
      </dgm:t>
    </dgm:pt>
    <dgm:pt modelId="{DE90E086-71AD-436B-8EE8-F36884FB53F9}" type="sibTrans" cxnId="{0B4E942F-51FA-4F08-8D25-F54F7D2FE770}">
      <dgm:prSet/>
      <dgm:spPr/>
      <dgm:t>
        <a:bodyPr/>
        <a:lstStyle/>
        <a:p>
          <a:endParaRPr lang="bg-BG"/>
        </a:p>
      </dgm:t>
    </dgm:pt>
    <dgm:pt modelId="{6AF222FC-8855-45EB-8DF2-DB0BD22AB0D4}">
      <dgm:prSet/>
      <dgm:spPr>
        <a:solidFill>
          <a:schemeClr val="accent6">
            <a:lumMod val="75000"/>
          </a:schemeClr>
        </a:solidFill>
      </dgm:spPr>
      <dgm:t>
        <a:bodyPr/>
        <a:lstStyle/>
        <a:p>
          <a:r>
            <a:rPr lang="ru-RU" b="1" u="none" dirty="0" smtClean="0"/>
            <a:t>Правомощия по Закона за собствеността и ползването на земеделските земи (ЗСПЗЗ)</a:t>
          </a:r>
          <a:endParaRPr lang="bg-BG" u="none" dirty="0"/>
        </a:p>
      </dgm:t>
    </dgm:pt>
    <dgm:pt modelId="{E074A823-2A37-4329-A7D8-89B449BCD4D2}" type="sibTrans" cxnId="{A7D1A9DC-5BFC-449A-80FD-9194B90DEE15}">
      <dgm:prSet/>
      <dgm:spPr/>
      <dgm:t>
        <a:bodyPr/>
        <a:lstStyle/>
        <a:p>
          <a:endParaRPr lang="bg-BG"/>
        </a:p>
      </dgm:t>
    </dgm:pt>
    <dgm:pt modelId="{7639F0B2-3C86-437B-B9BE-6231E1B3A890}" type="parTrans" cxnId="{A7D1A9DC-5BFC-449A-80FD-9194B90DEE15}">
      <dgm:prSet/>
      <dgm:spPr/>
      <dgm:t>
        <a:bodyPr/>
        <a:lstStyle/>
        <a:p>
          <a:endParaRPr lang="bg-BG"/>
        </a:p>
      </dgm:t>
    </dgm:pt>
    <dgm:pt modelId="{9C60DC56-84B1-484F-A66C-F2A24F94789F}" type="pres">
      <dgm:prSet presAssocID="{23C695E1-88E8-41E5-AF15-0EBAF70E2CE7}" presName="Name0" presStyleCnt="0">
        <dgm:presLayoutVars>
          <dgm:chMax val="7"/>
          <dgm:chPref val="7"/>
          <dgm:dir/>
        </dgm:presLayoutVars>
      </dgm:prSet>
      <dgm:spPr/>
      <dgm:t>
        <a:bodyPr/>
        <a:lstStyle/>
        <a:p>
          <a:endParaRPr lang="bg-BG"/>
        </a:p>
      </dgm:t>
    </dgm:pt>
    <dgm:pt modelId="{F9144CA0-25DB-4B2C-8EF7-1DDDCC7FE4F5}" type="pres">
      <dgm:prSet presAssocID="{23C695E1-88E8-41E5-AF15-0EBAF70E2CE7}" presName="Name1" presStyleCnt="0"/>
      <dgm:spPr/>
    </dgm:pt>
    <dgm:pt modelId="{3AB71181-7430-43C6-AB1B-23BFBCA8AE62}" type="pres">
      <dgm:prSet presAssocID="{23C695E1-88E8-41E5-AF15-0EBAF70E2CE7}" presName="cycle" presStyleCnt="0"/>
      <dgm:spPr/>
    </dgm:pt>
    <dgm:pt modelId="{E80B9D5B-8091-4D1A-828C-1285A006CD86}" type="pres">
      <dgm:prSet presAssocID="{23C695E1-88E8-41E5-AF15-0EBAF70E2CE7}" presName="srcNode" presStyleLbl="node1" presStyleIdx="0" presStyleCnt="3"/>
      <dgm:spPr/>
    </dgm:pt>
    <dgm:pt modelId="{EC15D2A3-0DD1-49C4-A83D-C9F5232F1744}" type="pres">
      <dgm:prSet presAssocID="{23C695E1-88E8-41E5-AF15-0EBAF70E2CE7}" presName="conn" presStyleLbl="parChTrans1D2" presStyleIdx="0" presStyleCnt="1"/>
      <dgm:spPr/>
      <dgm:t>
        <a:bodyPr/>
        <a:lstStyle/>
        <a:p>
          <a:endParaRPr lang="bg-BG"/>
        </a:p>
      </dgm:t>
    </dgm:pt>
    <dgm:pt modelId="{AE3A5E16-D375-47E0-9A13-A23897998B8F}" type="pres">
      <dgm:prSet presAssocID="{23C695E1-88E8-41E5-AF15-0EBAF70E2CE7}" presName="extraNode" presStyleLbl="node1" presStyleIdx="0" presStyleCnt="3"/>
      <dgm:spPr/>
    </dgm:pt>
    <dgm:pt modelId="{AA82CD89-3591-4D58-A464-72879E3CB4D8}" type="pres">
      <dgm:prSet presAssocID="{23C695E1-88E8-41E5-AF15-0EBAF70E2CE7}" presName="dstNode" presStyleLbl="node1" presStyleIdx="0" presStyleCnt="3"/>
      <dgm:spPr/>
    </dgm:pt>
    <dgm:pt modelId="{2B2A5E55-2C4D-4620-B1DD-E2131B222DD9}" type="pres">
      <dgm:prSet presAssocID="{6AF222FC-8855-45EB-8DF2-DB0BD22AB0D4}" presName="text_1" presStyleLbl="node1" presStyleIdx="0" presStyleCnt="3" custLinFactNeighborX="-627" custLinFactNeighborY="4831">
        <dgm:presLayoutVars>
          <dgm:bulletEnabled val="1"/>
        </dgm:presLayoutVars>
      </dgm:prSet>
      <dgm:spPr/>
      <dgm:t>
        <a:bodyPr/>
        <a:lstStyle/>
        <a:p>
          <a:endParaRPr lang="bg-BG"/>
        </a:p>
      </dgm:t>
    </dgm:pt>
    <dgm:pt modelId="{EEE1B84F-1FC4-4C4F-ACF2-262112741C80}" type="pres">
      <dgm:prSet presAssocID="{6AF222FC-8855-45EB-8DF2-DB0BD22AB0D4}" presName="accent_1" presStyleCnt="0"/>
      <dgm:spPr/>
    </dgm:pt>
    <dgm:pt modelId="{78C3A5A9-B801-4D2F-AECF-9DC973616A59}" type="pres">
      <dgm:prSet presAssocID="{6AF222FC-8855-45EB-8DF2-DB0BD22AB0D4}" presName="accentRepeatNode" presStyleLbl="solidFgAcc1" presStyleIdx="0" presStyleCnt="3"/>
      <dgm:spPr>
        <a:solidFill>
          <a:schemeClr val="accent2">
            <a:lumMod val="60000"/>
            <a:lumOff val="40000"/>
          </a:schemeClr>
        </a:solidFill>
      </dgm:spPr>
    </dgm:pt>
    <dgm:pt modelId="{506398A5-57BE-428F-969D-66AA0D921DA1}" type="pres">
      <dgm:prSet presAssocID="{C899BB9C-BA06-4B09-B21A-22F9F89290E9}" presName="text_2" presStyleLbl="node1" presStyleIdx="1" presStyleCnt="3" custLinFactNeighborX="706">
        <dgm:presLayoutVars>
          <dgm:bulletEnabled val="1"/>
        </dgm:presLayoutVars>
      </dgm:prSet>
      <dgm:spPr/>
      <dgm:t>
        <a:bodyPr/>
        <a:lstStyle/>
        <a:p>
          <a:endParaRPr lang="bg-BG"/>
        </a:p>
      </dgm:t>
    </dgm:pt>
    <dgm:pt modelId="{1E024384-CFB9-425F-B71B-276E23674A74}" type="pres">
      <dgm:prSet presAssocID="{C899BB9C-BA06-4B09-B21A-22F9F89290E9}" presName="accent_2" presStyleCnt="0"/>
      <dgm:spPr/>
    </dgm:pt>
    <dgm:pt modelId="{BAA51923-0A7D-4F5F-A24C-7317CBF431AE}" type="pres">
      <dgm:prSet presAssocID="{C899BB9C-BA06-4B09-B21A-22F9F89290E9}" presName="accentRepeatNode" presStyleLbl="solidFgAcc1" presStyleIdx="1" presStyleCnt="3"/>
      <dgm:spPr>
        <a:solidFill>
          <a:schemeClr val="accent2">
            <a:lumMod val="60000"/>
            <a:lumOff val="40000"/>
          </a:schemeClr>
        </a:solidFill>
      </dgm:spPr>
    </dgm:pt>
    <dgm:pt modelId="{11609D18-8BCD-43AA-8DD7-4F1C820697CA}" type="pres">
      <dgm:prSet presAssocID="{206F7C93-E5B8-468A-A0CA-1F7530E4A9D3}" presName="text_3" presStyleLbl="node1" presStyleIdx="2" presStyleCnt="3">
        <dgm:presLayoutVars>
          <dgm:bulletEnabled val="1"/>
        </dgm:presLayoutVars>
      </dgm:prSet>
      <dgm:spPr/>
      <dgm:t>
        <a:bodyPr/>
        <a:lstStyle/>
        <a:p>
          <a:endParaRPr lang="bg-BG"/>
        </a:p>
      </dgm:t>
    </dgm:pt>
    <dgm:pt modelId="{7BC2E1BF-ACBB-4E4B-ADDC-53CFDF3CB4EB}" type="pres">
      <dgm:prSet presAssocID="{206F7C93-E5B8-468A-A0CA-1F7530E4A9D3}" presName="accent_3" presStyleCnt="0"/>
      <dgm:spPr/>
    </dgm:pt>
    <dgm:pt modelId="{1623AD40-B738-4144-AC64-3AE75B51733C}" type="pres">
      <dgm:prSet presAssocID="{206F7C93-E5B8-468A-A0CA-1F7530E4A9D3}" presName="accentRepeatNode" presStyleLbl="solidFgAcc1" presStyleIdx="2" presStyleCnt="3"/>
      <dgm:spPr>
        <a:solidFill>
          <a:schemeClr val="accent2">
            <a:lumMod val="60000"/>
            <a:lumOff val="40000"/>
          </a:schemeClr>
        </a:solidFill>
      </dgm:spPr>
    </dgm:pt>
  </dgm:ptLst>
  <dgm:cxnLst>
    <dgm:cxn modelId="{A52F0FD8-EAFF-4A26-AB89-DA74B1D5C89A}" type="presOf" srcId="{E074A823-2A37-4329-A7D8-89B449BCD4D2}" destId="{EC15D2A3-0DD1-49C4-A83D-C9F5232F1744}" srcOrd="0" destOrd="0" presId="urn:microsoft.com/office/officeart/2008/layout/VerticalCurvedList"/>
    <dgm:cxn modelId="{6E45EF07-F45F-46B6-9131-3DB8A863376B}" type="presOf" srcId="{C899BB9C-BA06-4B09-B21A-22F9F89290E9}" destId="{506398A5-57BE-428F-969D-66AA0D921DA1}" srcOrd="0" destOrd="0" presId="urn:microsoft.com/office/officeart/2008/layout/VerticalCurvedList"/>
    <dgm:cxn modelId="{0B4E942F-51FA-4F08-8D25-F54F7D2FE770}" srcId="{23C695E1-88E8-41E5-AF15-0EBAF70E2CE7}" destId="{206F7C93-E5B8-468A-A0CA-1F7530E4A9D3}" srcOrd="2" destOrd="0" parTransId="{300221DC-2CFF-4A23-8218-44377E65189C}" sibTransId="{DE90E086-71AD-436B-8EE8-F36884FB53F9}"/>
    <dgm:cxn modelId="{F1E81B2F-CF4F-4B13-88D2-430809AD08A2}" type="presOf" srcId="{23C695E1-88E8-41E5-AF15-0EBAF70E2CE7}" destId="{9C60DC56-84B1-484F-A66C-F2A24F94789F}" srcOrd="0" destOrd="0" presId="urn:microsoft.com/office/officeart/2008/layout/VerticalCurvedList"/>
    <dgm:cxn modelId="{A7D1A9DC-5BFC-449A-80FD-9194B90DEE15}" srcId="{23C695E1-88E8-41E5-AF15-0EBAF70E2CE7}" destId="{6AF222FC-8855-45EB-8DF2-DB0BD22AB0D4}" srcOrd="0" destOrd="0" parTransId="{7639F0B2-3C86-437B-B9BE-6231E1B3A890}" sibTransId="{E074A823-2A37-4329-A7D8-89B449BCD4D2}"/>
    <dgm:cxn modelId="{20351170-034C-4CAB-B6EF-EE945839DC6D}" type="presOf" srcId="{6AF222FC-8855-45EB-8DF2-DB0BD22AB0D4}" destId="{2B2A5E55-2C4D-4620-B1DD-E2131B222DD9}" srcOrd="0" destOrd="0" presId="urn:microsoft.com/office/officeart/2008/layout/VerticalCurvedList"/>
    <dgm:cxn modelId="{FA62F545-0342-4DB2-9AE4-B261611AF31F}" srcId="{23C695E1-88E8-41E5-AF15-0EBAF70E2CE7}" destId="{C899BB9C-BA06-4B09-B21A-22F9F89290E9}" srcOrd="1" destOrd="0" parTransId="{2D388456-76D4-4989-8671-056C47BCC2BC}" sibTransId="{4B15EC04-0C62-4816-BAD0-7EBCE0948587}"/>
    <dgm:cxn modelId="{A2C605D0-7322-42CD-A330-34EDB0A28E58}" type="presOf" srcId="{206F7C93-E5B8-468A-A0CA-1F7530E4A9D3}" destId="{11609D18-8BCD-43AA-8DD7-4F1C820697CA}" srcOrd="0" destOrd="0" presId="urn:microsoft.com/office/officeart/2008/layout/VerticalCurvedList"/>
    <dgm:cxn modelId="{58CCFACF-A81A-47AB-97B1-92AF71767BD7}" type="presParOf" srcId="{9C60DC56-84B1-484F-A66C-F2A24F94789F}" destId="{F9144CA0-25DB-4B2C-8EF7-1DDDCC7FE4F5}" srcOrd="0" destOrd="0" presId="urn:microsoft.com/office/officeart/2008/layout/VerticalCurvedList"/>
    <dgm:cxn modelId="{44B25D58-76BD-4760-8D17-4A5D95E99845}" type="presParOf" srcId="{F9144CA0-25DB-4B2C-8EF7-1DDDCC7FE4F5}" destId="{3AB71181-7430-43C6-AB1B-23BFBCA8AE62}" srcOrd="0" destOrd="0" presId="urn:microsoft.com/office/officeart/2008/layout/VerticalCurvedList"/>
    <dgm:cxn modelId="{88263B51-444B-43B2-A64B-B3809553D350}" type="presParOf" srcId="{3AB71181-7430-43C6-AB1B-23BFBCA8AE62}" destId="{E80B9D5B-8091-4D1A-828C-1285A006CD86}" srcOrd="0" destOrd="0" presId="urn:microsoft.com/office/officeart/2008/layout/VerticalCurvedList"/>
    <dgm:cxn modelId="{7A536639-8DA5-4873-8F17-5133DCAC4D7E}" type="presParOf" srcId="{3AB71181-7430-43C6-AB1B-23BFBCA8AE62}" destId="{EC15D2A3-0DD1-49C4-A83D-C9F5232F1744}" srcOrd="1" destOrd="0" presId="urn:microsoft.com/office/officeart/2008/layout/VerticalCurvedList"/>
    <dgm:cxn modelId="{A01D5C23-633C-4CED-9C10-43DA989FAF97}" type="presParOf" srcId="{3AB71181-7430-43C6-AB1B-23BFBCA8AE62}" destId="{AE3A5E16-D375-47E0-9A13-A23897998B8F}" srcOrd="2" destOrd="0" presId="urn:microsoft.com/office/officeart/2008/layout/VerticalCurvedList"/>
    <dgm:cxn modelId="{15907EF4-F16B-408D-8B38-E40EF6A0C0FC}" type="presParOf" srcId="{3AB71181-7430-43C6-AB1B-23BFBCA8AE62}" destId="{AA82CD89-3591-4D58-A464-72879E3CB4D8}" srcOrd="3" destOrd="0" presId="urn:microsoft.com/office/officeart/2008/layout/VerticalCurvedList"/>
    <dgm:cxn modelId="{4974A4F7-452D-483B-8E41-5537284FF9B4}" type="presParOf" srcId="{F9144CA0-25DB-4B2C-8EF7-1DDDCC7FE4F5}" destId="{2B2A5E55-2C4D-4620-B1DD-E2131B222DD9}" srcOrd="1" destOrd="0" presId="urn:microsoft.com/office/officeart/2008/layout/VerticalCurvedList"/>
    <dgm:cxn modelId="{034961D0-E477-4BED-AA20-7D024284DF98}" type="presParOf" srcId="{F9144CA0-25DB-4B2C-8EF7-1DDDCC7FE4F5}" destId="{EEE1B84F-1FC4-4C4F-ACF2-262112741C80}" srcOrd="2" destOrd="0" presId="urn:microsoft.com/office/officeart/2008/layout/VerticalCurvedList"/>
    <dgm:cxn modelId="{5EA10FD3-B9F3-49DE-8EE7-DB7CDAB4E308}" type="presParOf" srcId="{EEE1B84F-1FC4-4C4F-ACF2-262112741C80}" destId="{78C3A5A9-B801-4D2F-AECF-9DC973616A59}" srcOrd="0" destOrd="0" presId="urn:microsoft.com/office/officeart/2008/layout/VerticalCurvedList"/>
    <dgm:cxn modelId="{AA7553F9-2308-4449-946B-C353CD17DBE8}" type="presParOf" srcId="{F9144CA0-25DB-4B2C-8EF7-1DDDCC7FE4F5}" destId="{506398A5-57BE-428F-969D-66AA0D921DA1}" srcOrd="3" destOrd="0" presId="urn:microsoft.com/office/officeart/2008/layout/VerticalCurvedList"/>
    <dgm:cxn modelId="{2E9BB283-0EBF-499F-894B-E3ECAB5B775A}" type="presParOf" srcId="{F9144CA0-25DB-4B2C-8EF7-1DDDCC7FE4F5}" destId="{1E024384-CFB9-425F-B71B-276E23674A74}" srcOrd="4" destOrd="0" presId="urn:microsoft.com/office/officeart/2008/layout/VerticalCurvedList"/>
    <dgm:cxn modelId="{4C7733E7-E4FC-427F-9421-BA2B936D6715}" type="presParOf" srcId="{1E024384-CFB9-425F-B71B-276E23674A74}" destId="{BAA51923-0A7D-4F5F-A24C-7317CBF431AE}" srcOrd="0" destOrd="0" presId="urn:microsoft.com/office/officeart/2008/layout/VerticalCurvedList"/>
    <dgm:cxn modelId="{15BB75C0-3479-4206-BCF1-52A8ABF99457}" type="presParOf" srcId="{F9144CA0-25DB-4B2C-8EF7-1DDDCC7FE4F5}" destId="{11609D18-8BCD-43AA-8DD7-4F1C820697CA}" srcOrd="5" destOrd="0" presId="urn:microsoft.com/office/officeart/2008/layout/VerticalCurvedList"/>
    <dgm:cxn modelId="{A6E4BBF9-3E98-4298-87D6-783EE3A16359}" type="presParOf" srcId="{F9144CA0-25DB-4B2C-8EF7-1DDDCC7FE4F5}" destId="{7BC2E1BF-ACBB-4E4B-ADDC-53CFDF3CB4EB}" srcOrd="6" destOrd="0" presId="urn:microsoft.com/office/officeart/2008/layout/VerticalCurvedList"/>
    <dgm:cxn modelId="{7208884E-DA4B-47EA-860E-7EA12FDFC1CD}" type="presParOf" srcId="{7BC2E1BF-ACBB-4E4B-ADDC-53CFDF3CB4EB}" destId="{1623AD40-B738-4144-AC64-3AE75B51733C}"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C695E1-88E8-41E5-AF15-0EBAF70E2CE7}" type="doc">
      <dgm:prSet loTypeId="urn:microsoft.com/office/officeart/2008/layout/VerticalCurvedList" loCatId="list" qsTypeId="urn:microsoft.com/office/officeart/2005/8/quickstyle/simple5" qsCatId="simple" csTypeId="urn:microsoft.com/office/officeart/2005/8/colors/accent1_2" csCatId="accent1" phldr="1"/>
      <dgm:spPr/>
      <dgm:t>
        <a:bodyPr/>
        <a:lstStyle/>
        <a:p>
          <a:endParaRPr lang="bg-BG"/>
        </a:p>
      </dgm:t>
    </dgm:pt>
    <dgm:pt modelId="{C899BB9C-BA06-4B09-B21A-22F9F89290E9}">
      <dgm:prSet phldrT="[Текст]" custT="1">
        <dgm:style>
          <a:lnRef idx="2">
            <a:schemeClr val="accent6">
              <a:shade val="50000"/>
            </a:schemeClr>
          </a:lnRef>
          <a:fillRef idx="1">
            <a:schemeClr val="accent6"/>
          </a:fillRef>
          <a:effectRef idx="0">
            <a:schemeClr val="accent6"/>
          </a:effectRef>
          <a:fontRef idx="minor">
            <a:schemeClr val="lt1"/>
          </a:fontRef>
        </dgm:style>
      </dgm:prSet>
      <dgm:spPr>
        <a:solidFill>
          <a:schemeClr val="accent6">
            <a:lumMod val="75000"/>
          </a:schemeClr>
        </a:solidFill>
      </dgm:spPr>
      <dgm:t>
        <a:bodyPr/>
        <a:lstStyle/>
        <a:p>
          <a:r>
            <a:rPr lang="bg-BG" sz="2800" b="1" u="none" dirty="0" smtClean="0"/>
            <a:t>Правомощия по осигуряване на обществения ред – Закон за Министерство на вътрешните работи (ЗМВР)</a:t>
          </a:r>
          <a:endParaRPr lang="bg-BG" sz="2800" b="1" u="none" dirty="0"/>
        </a:p>
      </dgm:t>
    </dgm:pt>
    <dgm:pt modelId="{2D388456-76D4-4989-8671-056C47BCC2BC}" type="parTrans" cxnId="{FA62F545-0342-4DB2-9AE4-B261611AF31F}">
      <dgm:prSet/>
      <dgm:spPr/>
      <dgm:t>
        <a:bodyPr/>
        <a:lstStyle/>
        <a:p>
          <a:endParaRPr lang="bg-BG"/>
        </a:p>
      </dgm:t>
    </dgm:pt>
    <dgm:pt modelId="{4B15EC04-0C62-4816-BAD0-7EBCE0948587}" type="sibTrans" cxnId="{FA62F545-0342-4DB2-9AE4-B261611AF31F}">
      <dgm:prSet/>
      <dgm:spPr/>
      <dgm:t>
        <a:bodyPr/>
        <a:lstStyle/>
        <a:p>
          <a:endParaRPr lang="bg-BG"/>
        </a:p>
      </dgm:t>
    </dgm:pt>
    <dgm:pt modelId="{206F7C93-E5B8-468A-A0CA-1F7530E4A9D3}">
      <dgm:prSet phldrT="[Текст]"/>
      <dgm:spPr>
        <a:solidFill>
          <a:schemeClr val="accent6">
            <a:lumMod val="75000"/>
          </a:schemeClr>
        </a:solidFill>
      </dgm:spPr>
      <dgm:t>
        <a:bodyPr/>
        <a:lstStyle/>
        <a:p>
          <a:r>
            <a:rPr lang="ru-RU" b="1" dirty="0" smtClean="0"/>
            <a:t> </a:t>
          </a:r>
          <a:r>
            <a:rPr lang="bg-BG" b="1" u="none" dirty="0" smtClean="0"/>
            <a:t>Правомощия по Закона за защита при бедствия (ЗЗБ)</a:t>
          </a:r>
          <a:endParaRPr lang="bg-BG" b="1" u="none" dirty="0"/>
        </a:p>
      </dgm:t>
    </dgm:pt>
    <dgm:pt modelId="{300221DC-2CFF-4A23-8218-44377E65189C}" type="parTrans" cxnId="{0B4E942F-51FA-4F08-8D25-F54F7D2FE770}">
      <dgm:prSet/>
      <dgm:spPr/>
      <dgm:t>
        <a:bodyPr/>
        <a:lstStyle/>
        <a:p>
          <a:endParaRPr lang="bg-BG"/>
        </a:p>
      </dgm:t>
    </dgm:pt>
    <dgm:pt modelId="{DE90E086-71AD-436B-8EE8-F36884FB53F9}" type="sibTrans" cxnId="{0B4E942F-51FA-4F08-8D25-F54F7D2FE770}">
      <dgm:prSet/>
      <dgm:spPr/>
      <dgm:t>
        <a:bodyPr/>
        <a:lstStyle/>
        <a:p>
          <a:endParaRPr lang="bg-BG"/>
        </a:p>
      </dgm:t>
    </dgm:pt>
    <dgm:pt modelId="{6AF222FC-8855-45EB-8DF2-DB0BD22AB0D4}">
      <dgm:prSet/>
      <dgm:spPr>
        <a:solidFill>
          <a:schemeClr val="accent6">
            <a:lumMod val="75000"/>
          </a:schemeClr>
        </a:solidFill>
      </dgm:spPr>
      <dgm:t>
        <a:bodyPr/>
        <a:lstStyle/>
        <a:p>
          <a:r>
            <a:rPr lang="ru-RU" b="1" u="none" dirty="0" smtClean="0"/>
            <a:t>Правомощия по Закона за опазване на околната среда (ЗООС)</a:t>
          </a:r>
          <a:endParaRPr lang="bg-BG" u="none" dirty="0"/>
        </a:p>
      </dgm:t>
    </dgm:pt>
    <dgm:pt modelId="{E074A823-2A37-4329-A7D8-89B449BCD4D2}" type="sibTrans" cxnId="{A7D1A9DC-5BFC-449A-80FD-9194B90DEE15}">
      <dgm:prSet/>
      <dgm:spPr/>
      <dgm:t>
        <a:bodyPr/>
        <a:lstStyle/>
        <a:p>
          <a:endParaRPr lang="bg-BG"/>
        </a:p>
      </dgm:t>
    </dgm:pt>
    <dgm:pt modelId="{7639F0B2-3C86-437B-B9BE-6231E1B3A890}" type="parTrans" cxnId="{A7D1A9DC-5BFC-449A-80FD-9194B90DEE15}">
      <dgm:prSet/>
      <dgm:spPr/>
      <dgm:t>
        <a:bodyPr/>
        <a:lstStyle/>
        <a:p>
          <a:endParaRPr lang="bg-BG"/>
        </a:p>
      </dgm:t>
    </dgm:pt>
    <dgm:pt modelId="{9C60DC56-84B1-484F-A66C-F2A24F94789F}" type="pres">
      <dgm:prSet presAssocID="{23C695E1-88E8-41E5-AF15-0EBAF70E2CE7}" presName="Name0" presStyleCnt="0">
        <dgm:presLayoutVars>
          <dgm:chMax val="7"/>
          <dgm:chPref val="7"/>
          <dgm:dir/>
        </dgm:presLayoutVars>
      </dgm:prSet>
      <dgm:spPr/>
      <dgm:t>
        <a:bodyPr/>
        <a:lstStyle/>
        <a:p>
          <a:endParaRPr lang="bg-BG"/>
        </a:p>
      </dgm:t>
    </dgm:pt>
    <dgm:pt modelId="{F9144CA0-25DB-4B2C-8EF7-1DDDCC7FE4F5}" type="pres">
      <dgm:prSet presAssocID="{23C695E1-88E8-41E5-AF15-0EBAF70E2CE7}" presName="Name1" presStyleCnt="0"/>
      <dgm:spPr/>
    </dgm:pt>
    <dgm:pt modelId="{3AB71181-7430-43C6-AB1B-23BFBCA8AE62}" type="pres">
      <dgm:prSet presAssocID="{23C695E1-88E8-41E5-AF15-0EBAF70E2CE7}" presName="cycle" presStyleCnt="0"/>
      <dgm:spPr/>
    </dgm:pt>
    <dgm:pt modelId="{E80B9D5B-8091-4D1A-828C-1285A006CD86}" type="pres">
      <dgm:prSet presAssocID="{23C695E1-88E8-41E5-AF15-0EBAF70E2CE7}" presName="srcNode" presStyleLbl="node1" presStyleIdx="0" presStyleCnt="3"/>
      <dgm:spPr/>
    </dgm:pt>
    <dgm:pt modelId="{EC15D2A3-0DD1-49C4-A83D-C9F5232F1744}" type="pres">
      <dgm:prSet presAssocID="{23C695E1-88E8-41E5-AF15-0EBAF70E2CE7}" presName="conn" presStyleLbl="parChTrans1D2" presStyleIdx="0" presStyleCnt="1"/>
      <dgm:spPr/>
      <dgm:t>
        <a:bodyPr/>
        <a:lstStyle/>
        <a:p>
          <a:endParaRPr lang="bg-BG"/>
        </a:p>
      </dgm:t>
    </dgm:pt>
    <dgm:pt modelId="{AE3A5E16-D375-47E0-9A13-A23897998B8F}" type="pres">
      <dgm:prSet presAssocID="{23C695E1-88E8-41E5-AF15-0EBAF70E2CE7}" presName="extraNode" presStyleLbl="node1" presStyleIdx="0" presStyleCnt="3"/>
      <dgm:spPr/>
    </dgm:pt>
    <dgm:pt modelId="{AA82CD89-3591-4D58-A464-72879E3CB4D8}" type="pres">
      <dgm:prSet presAssocID="{23C695E1-88E8-41E5-AF15-0EBAF70E2CE7}" presName="dstNode" presStyleLbl="node1" presStyleIdx="0" presStyleCnt="3"/>
      <dgm:spPr/>
    </dgm:pt>
    <dgm:pt modelId="{2B2A5E55-2C4D-4620-B1DD-E2131B222DD9}" type="pres">
      <dgm:prSet presAssocID="{6AF222FC-8855-45EB-8DF2-DB0BD22AB0D4}" presName="text_1" presStyleLbl="node1" presStyleIdx="0" presStyleCnt="3" custScaleX="102379" custLinFactNeighborX="-627" custLinFactNeighborY="4831">
        <dgm:presLayoutVars>
          <dgm:bulletEnabled val="1"/>
        </dgm:presLayoutVars>
      </dgm:prSet>
      <dgm:spPr/>
      <dgm:t>
        <a:bodyPr/>
        <a:lstStyle/>
        <a:p>
          <a:endParaRPr lang="bg-BG"/>
        </a:p>
      </dgm:t>
    </dgm:pt>
    <dgm:pt modelId="{EEE1B84F-1FC4-4C4F-ACF2-262112741C80}" type="pres">
      <dgm:prSet presAssocID="{6AF222FC-8855-45EB-8DF2-DB0BD22AB0D4}" presName="accent_1" presStyleCnt="0"/>
      <dgm:spPr/>
    </dgm:pt>
    <dgm:pt modelId="{78C3A5A9-B801-4D2F-AECF-9DC973616A59}" type="pres">
      <dgm:prSet presAssocID="{6AF222FC-8855-45EB-8DF2-DB0BD22AB0D4}" presName="accentRepeatNode" presStyleLbl="solidFgAcc1" presStyleIdx="0" presStyleCnt="3"/>
      <dgm:spPr>
        <a:solidFill>
          <a:schemeClr val="accent2">
            <a:lumMod val="60000"/>
            <a:lumOff val="40000"/>
          </a:schemeClr>
        </a:solidFill>
      </dgm:spPr>
    </dgm:pt>
    <dgm:pt modelId="{506398A5-57BE-428F-969D-66AA0D921DA1}" type="pres">
      <dgm:prSet presAssocID="{C899BB9C-BA06-4B09-B21A-22F9F89290E9}" presName="text_2" presStyleLbl="node1" presStyleIdx="1" presStyleCnt="3" custScaleY="146252" custLinFactNeighborX="706">
        <dgm:presLayoutVars>
          <dgm:bulletEnabled val="1"/>
        </dgm:presLayoutVars>
      </dgm:prSet>
      <dgm:spPr/>
      <dgm:t>
        <a:bodyPr/>
        <a:lstStyle/>
        <a:p>
          <a:endParaRPr lang="bg-BG"/>
        </a:p>
      </dgm:t>
    </dgm:pt>
    <dgm:pt modelId="{1E024384-CFB9-425F-B71B-276E23674A74}" type="pres">
      <dgm:prSet presAssocID="{C899BB9C-BA06-4B09-B21A-22F9F89290E9}" presName="accent_2" presStyleCnt="0"/>
      <dgm:spPr/>
    </dgm:pt>
    <dgm:pt modelId="{BAA51923-0A7D-4F5F-A24C-7317CBF431AE}" type="pres">
      <dgm:prSet presAssocID="{C899BB9C-BA06-4B09-B21A-22F9F89290E9}" presName="accentRepeatNode" presStyleLbl="solidFgAcc1" presStyleIdx="1" presStyleCnt="3"/>
      <dgm:spPr>
        <a:solidFill>
          <a:schemeClr val="accent2">
            <a:lumMod val="60000"/>
            <a:lumOff val="40000"/>
          </a:schemeClr>
        </a:solidFill>
      </dgm:spPr>
    </dgm:pt>
    <dgm:pt modelId="{11609D18-8BCD-43AA-8DD7-4F1C820697CA}" type="pres">
      <dgm:prSet presAssocID="{206F7C93-E5B8-468A-A0CA-1F7530E4A9D3}" presName="text_3" presStyleLbl="node1" presStyleIdx="2" presStyleCnt="3" custScaleX="101190">
        <dgm:presLayoutVars>
          <dgm:bulletEnabled val="1"/>
        </dgm:presLayoutVars>
      </dgm:prSet>
      <dgm:spPr/>
      <dgm:t>
        <a:bodyPr/>
        <a:lstStyle/>
        <a:p>
          <a:endParaRPr lang="bg-BG"/>
        </a:p>
      </dgm:t>
    </dgm:pt>
    <dgm:pt modelId="{7BC2E1BF-ACBB-4E4B-ADDC-53CFDF3CB4EB}" type="pres">
      <dgm:prSet presAssocID="{206F7C93-E5B8-468A-A0CA-1F7530E4A9D3}" presName="accent_3" presStyleCnt="0"/>
      <dgm:spPr/>
    </dgm:pt>
    <dgm:pt modelId="{1623AD40-B738-4144-AC64-3AE75B51733C}" type="pres">
      <dgm:prSet presAssocID="{206F7C93-E5B8-468A-A0CA-1F7530E4A9D3}" presName="accentRepeatNode" presStyleLbl="solidFgAcc1" presStyleIdx="2" presStyleCnt="3"/>
      <dgm:spPr>
        <a:solidFill>
          <a:schemeClr val="accent2">
            <a:lumMod val="60000"/>
            <a:lumOff val="40000"/>
          </a:schemeClr>
        </a:solidFill>
      </dgm:spPr>
    </dgm:pt>
  </dgm:ptLst>
  <dgm:cxnLst>
    <dgm:cxn modelId="{FF16F944-43AB-4FE3-A5AE-AAE9FB77E07F}" type="presOf" srcId="{206F7C93-E5B8-468A-A0CA-1F7530E4A9D3}" destId="{11609D18-8BCD-43AA-8DD7-4F1C820697CA}" srcOrd="0" destOrd="0" presId="urn:microsoft.com/office/officeart/2008/layout/VerticalCurvedList"/>
    <dgm:cxn modelId="{FCDBE219-97FF-42C7-9F01-DAD9D85D4AA0}" type="presOf" srcId="{6AF222FC-8855-45EB-8DF2-DB0BD22AB0D4}" destId="{2B2A5E55-2C4D-4620-B1DD-E2131B222DD9}" srcOrd="0" destOrd="0" presId="urn:microsoft.com/office/officeart/2008/layout/VerticalCurvedList"/>
    <dgm:cxn modelId="{0B4E942F-51FA-4F08-8D25-F54F7D2FE770}" srcId="{23C695E1-88E8-41E5-AF15-0EBAF70E2CE7}" destId="{206F7C93-E5B8-468A-A0CA-1F7530E4A9D3}" srcOrd="2" destOrd="0" parTransId="{300221DC-2CFF-4A23-8218-44377E65189C}" sibTransId="{DE90E086-71AD-436B-8EE8-F36884FB53F9}"/>
    <dgm:cxn modelId="{69CB8CEE-1163-45F9-9A84-CE47D8F365F6}" type="presOf" srcId="{C899BB9C-BA06-4B09-B21A-22F9F89290E9}" destId="{506398A5-57BE-428F-969D-66AA0D921DA1}" srcOrd="0" destOrd="0" presId="urn:microsoft.com/office/officeart/2008/layout/VerticalCurvedList"/>
    <dgm:cxn modelId="{FA62F545-0342-4DB2-9AE4-B261611AF31F}" srcId="{23C695E1-88E8-41E5-AF15-0EBAF70E2CE7}" destId="{C899BB9C-BA06-4B09-B21A-22F9F89290E9}" srcOrd="1" destOrd="0" parTransId="{2D388456-76D4-4989-8671-056C47BCC2BC}" sibTransId="{4B15EC04-0C62-4816-BAD0-7EBCE0948587}"/>
    <dgm:cxn modelId="{165F014B-DEB2-4FF5-94CF-A5D9355917CE}" type="presOf" srcId="{E074A823-2A37-4329-A7D8-89B449BCD4D2}" destId="{EC15D2A3-0DD1-49C4-A83D-C9F5232F1744}" srcOrd="0" destOrd="0" presId="urn:microsoft.com/office/officeart/2008/layout/VerticalCurvedList"/>
    <dgm:cxn modelId="{A7D1A9DC-5BFC-449A-80FD-9194B90DEE15}" srcId="{23C695E1-88E8-41E5-AF15-0EBAF70E2CE7}" destId="{6AF222FC-8855-45EB-8DF2-DB0BD22AB0D4}" srcOrd="0" destOrd="0" parTransId="{7639F0B2-3C86-437B-B9BE-6231E1B3A890}" sibTransId="{E074A823-2A37-4329-A7D8-89B449BCD4D2}"/>
    <dgm:cxn modelId="{F4D81D60-7CCA-489C-837F-451A922BF9F9}" type="presOf" srcId="{23C695E1-88E8-41E5-AF15-0EBAF70E2CE7}" destId="{9C60DC56-84B1-484F-A66C-F2A24F94789F}" srcOrd="0" destOrd="0" presId="urn:microsoft.com/office/officeart/2008/layout/VerticalCurvedList"/>
    <dgm:cxn modelId="{D0DCC57B-BD5A-4F3B-B5FB-38D37934B877}" type="presParOf" srcId="{9C60DC56-84B1-484F-A66C-F2A24F94789F}" destId="{F9144CA0-25DB-4B2C-8EF7-1DDDCC7FE4F5}" srcOrd="0" destOrd="0" presId="urn:microsoft.com/office/officeart/2008/layout/VerticalCurvedList"/>
    <dgm:cxn modelId="{BFF6B7A1-42DC-466C-BD88-5021666AFF87}" type="presParOf" srcId="{F9144CA0-25DB-4B2C-8EF7-1DDDCC7FE4F5}" destId="{3AB71181-7430-43C6-AB1B-23BFBCA8AE62}" srcOrd="0" destOrd="0" presId="urn:microsoft.com/office/officeart/2008/layout/VerticalCurvedList"/>
    <dgm:cxn modelId="{C74E9858-8EFB-451A-A55E-FCB9CC4E6E3A}" type="presParOf" srcId="{3AB71181-7430-43C6-AB1B-23BFBCA8AE62}" destId="{E80B9D5B-8091-4D1A-828C-1285A006CD86}" srcOrd="0" destOrd="0" presId="urn:microsoft.com/office/officeart/2008/layout/VerticalCurvedList"/>
    <dgm:cxn modelId="{B99F665B-84DD-448B-9DA9-1C4A8356363E}" type="presParOf" srcId="{3AB71181-7430-43C6-AB1B-23BFBCA8AE62}" destId="{EC15D2A3-0DD1-49C4-A83D-C9F5232F1744}" srcOrd="1" destOrd="0" presId="urn:microsoft.com/office/officeart/2008/layout/VerticalCurvedList"/>
    <dgm:cxn modelId="{2C1CAD6C-57E9-4592-B394-28AF4334D37C}" type="presParOf" srcId="{3AB71181-7430-43C6-AB1B-23BFBCA8AE62}" destId="{AE3A5E16-D375-47E0-9A13-A23897998B8F}" srcOrd="2" destOrd="0" presId="urn:microsoft.com/office/officeart/2008/layout/VerticalCurvedList"/>
    <dgm:cxn modelId="{FAE1676A-FE9A-463D-BCC6-3D04BE1A6013}" type="presParOf" srcId="{3AB71181-7430-43C6-AB1B-23BFBCA8AE62}" destId="{AA82CD89-3591-4D58-A464-72879E3CB4D8}" srcOrd="3" destOrd="0" presId="urn:microsoft.com/office/officeart/2008/layout/VerticalCurvedList"/>
    <dgm:cxn modelId="{8E30176B-BFFB-4034-8986-6DFB5CB421AA}" type="presParOf" srcId="{F9144CA0-25DB-4B2C-8EF7-1DDDCC7FE4F5}" destId="{2B2A5E55-2C4D-4620-B1DD-E2131B222DD9}" srcOrd="1" destOrd="0" presId="urn:microsoft.com/office/officeart/2008/layout/VerticalCurvedList"/>
    <dgm:cxn modelId="{9A551083-8827-4232-914F-8C0D6A62B7DC}" type="presParOf" srcId="{F9144CA0-25DB-4B2C-8EF7-1DDDCC7FE4F5}" destId="{EEE1B84F-1FC4-4C4F-ACF2-262112741C80}" srcOrd="2" destOrd="0" presId="urn:microsoft.com/office/officeart/2008/layout/VerticalCurvedList"/>
    <dgm:cxn modelId="{DD49A58B-8457-4E89-9602-A99FFB3AE1CC}" type="presParOf" srcId="{EEE1B84F-1FC4-4C4F-ACF2-262112741C80}" destId="{78C3A5A9-B801-4D2F-AECF-9DC973616A59}" srcOrd="0" destOrd="0" presId="urn:microsoft.com/office/officeart/2008/layout/VerticalCurvedList"/>
    <dgm:cxn modelId="{5F3041BE-80A6-49F7-A23C-FCA24A685830}" type="presParOf" srcId="{F9144CA0-25DB-4B2C-8EF7-1DDDCC7FE4F5}" destId="{506398A5-57BE-428F-969D-66AA0D921DA1}" srcOrd="3" destOrd="0" presId="urn:microsoft.com/office/officeart/2008/layout/VerticalCurvedList"/>
    <dgm:cxn modelId="{73433175-B6BB-4DCB-8D28-C22F140D602F}" type="presParOf" srcId="{F9144CA0-25DB-4B2C-8EF7-1DDDCC7FE4F5}" destId="{1E024384-CFB9-425F-B71B-276E23674A74}" srcOrd="4" destOrd="0" presId="urn:microsoft.com/office/officeart/2008/layout/VerticalCurvedList"/>
    <dgm:cxn modelId="{E07E6B51-5959-40B0-8496-3ABFBCF6A4E6}" type="presParOf" srcId="{1E024384-CFB9-425F-B71B-276E23674A74}" destId="{BAA51923-0A7D-4F5F-A24C-7317CBF431AE}" srcOrd="0" destOrd="0" presId="urn:microsoft.com/office/officeart/2008/layout/VerticalCurvedList"/>
    <dgm:cxn modelId="{FC748A55-05D4-40DD-B56A-F63F682BB4E1}" type="presParOf" srcId="{F9144CA0-25DB-4B2C-8EF7-1DDDCC7FE4F5}" destId="{11609D18-8BCD-43AA-8DD7-4F1C820697CA}" srcOrd="5" destOrd="0" presId="urn:microsoft.com/office/officeart/2008/layout/VerticalCurvedList"/>
    <dgm:cxn modelId="{8706BD87-1993-4474-8BF6-DD414144DCA2}" type="presParOf" srcId="{F9144CA0-25DB-4B2C-8EF7-1DDDCC7FE4F5}" destId="{7BC2E1BF-ACBB-4E4B-ADDC-53CFDF3CB4EB}" srcOrd="6" destOrd="0" presId="urn:microsoft.com/office/officeart/2008/layout/VerticalCurvedList"/>
    <dgm:cxn modelId="{19D1DCF9-980C-4631-B773-9A3F4A1CAC3C}" type="presParOf" srcId="{7BC2E1BF-ACBB-4E4B-ADDC-53CFDF3CB4EB}" destId="{1623AD40-B738-4144-AC64-3AE75B51733C}"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3C695E1-88E8-41E5-AF15-0EBAF70E2CE7}" type="doc">
      <dgm:prSet loTypeId="urn:microsoft.com/office/officeart/2008/layout/VerticalCurvedList" loCatId="list" qsTypeId="urn:microsoft.com/office/officeart/2005/8/quickstyle/simple5" qsCatId="simple" csTypeId="urn:microsoft.com/office/officeart/2005/8/colors/accent1_2" csCatId="accent1" phldr="1"/>
      <dgm:spPr/>
      <dgm:t>
        <a:bodyPr/>
        <a:lstStyle/>
        <a:p>
          <a:endParaRPr lang="bg-BG"/>
        </a:p>
      </dgm:t>
    </dgm:pt>
    <dgm:pt modelId="{C899BB9C-BA06-4B09-B21A-22F9F89290E9}">
      <dgm:prSet phldrT="[Текст]" custT="1">
        <dgm:style>
          <a:lnRef idx="2">
            <a:schemeClr val="accent6">
              <a:shade val="50000"/>
            </a:schemeClr>
          </a:lnRef>
          <a:fillRef idx="1">
            <a:schemeClr val="accent6"/>
          </a:fillRef>
          <a:effectRef idx="0">
            <a:schemeClr val="accent6"/>
          </a:effectRef>
          <a:fontRef idx="minor">
            <a:schemeClr val="lt1"/>
          </a:fontRef>
        </dgm:style>
      </dgm:prSet>
      <dgm:spPr>
        <a:solidFill>
          <a:schemeClr val="accent6">
            <a:lumMod val="75000"/>
          </a:schemeClr>
        </a:solidFill>
      </dgm:spPr>
      <dgm:t>
        <a:bodyPr/>
        <a:lstStyle/>
        <a:p>
          <a:r>
            <a:rPr lang="bg-BG" sz="2800" b="1" u="none" dirty="0" smtClean="0"/>
            <a:t>Правомощия по Закона за борба с противообществените прояви на малолетни и непълнолетни (ЗБППМН)</a:t>
          </a:r>
          <a:endParaRPr lang="bg-BG" sz="2800" b="1" u="none" dirty="0"/>
        </a:p>
      </dgm:t>
    </dgm:pt>
    <dgm:pt modelId="{2D388456-76D4-4989-8671-056C47BCC2BC}" type="parTrans" cxnId="{FA62F545-0342-4DB2-9AE4-B261611AF31F}">
      <dgm:prSet/>
      <dgm:spPr/>
      <dgm:t>
        <a:bodyPr/>
        <a:lstStyle/>
        <a:p>
          <a:endParaRPr lang="bg-BG"/>
        </a:p>
      </dgm:t>
    </dgm:pt>
    <dgm:pt modelId="{4B15EC04-0C62-4816-BAD0-7EBCE0948587}" type="sibTrans" cxnId="{FA62F545-0342-4DB2-9AE4-B261611AF31F}">
      <dgm:prSet/>
      <dgm:spPr/>
      <dgm:t>
        <a:bodyPr/>
        <a:lstStyle/>
        <a:p>
          <a:endParaRPr lang="bg-BG"/>
        </a:p>
      </dgm:t>
    </dgm:pt>
    <dgm:pt modelId="{206F7C93-E5B8-468A-A0CA-1F7530E4A9D3}">
      <dgm:prSet phldrT="[Текст]"/>
      <dgm:spPr>
        <a:solidFill>
          <a:schemeClr val="accent6">
            <a:lumMod val="75000"/>
          </a:schemeClr>
        </a:solidFill>
      </dgm:spPr>
      <dgm:t>
        <a:bodyPr/>
        <a:lstStyle/>
        <a:p>
          <a:r>
            <a:rPr lang="ru-RU" b="1" dirty="0" smtClean="0"/>
            <a:t> </a:t>
          </a:r>
          <a:r>
            <a:rPr lang="bg-BG" b="1" u="none" dirty="0" smtClean="0"/>
            <a:t>Правомощия по Закона за достъп до обществена информация (ЗДОИ)</a:t>
          </a:r>
          <a:endParaRPr lang="bg-BG" b="1" u="none" dirty="0"/>
        </a:p>
      </dgm:t>
    </dgm:pt>
    <dgm:pt modelId="{300221DC-2CFF-4A23-8218-44377E65189C}" type="parTrans" cxnId="{0B4E942F-51FA-4F08-8D25-F54F7D2FE770}">
      <dgm:prSet/>
      <dgm:spPr/>
      <dgm:t>
        <a:bodyPr/>
        <a:lstStyle/>
        <a:p>
          <a:endParaRPr lang="bg-BG"/>
        </a:p>
      </dgm:t>
    </dgm:pt>
    <dgm:pt modelId="{DE90E086-71AD-436B-8EE8-F36884FB53F9}" type="sibTrans" cxnId="{0B4E942F-51FA-4F08-8D25-F54F7D2FE770}">
      <dgm:prSet/>
      <dgm:spPr/>
      <dgm:t>
        <a:bodyPr/>
        <a:lstStyle/>
        <a:p>
          <a:endParaRPr lang="bg-BG"/>
        </a:p>
      </dgm:t>
    </dgm:pt>
    <dgm:pt modelId="{6AF222FC-8855-45EB-8DF2-DB0BD22AB0D4}">
      <dgm:prSet/>
      <dgm:spPr>
        <a:solidFill>
          <a:schemeClr val="accent6">
            <a:lumMod val="75000"/>
          </a:schemeClr>
        </a:solidFill>
      </dgm:spPr>
      <dgm:t>
        <a:bodyPr/>
        <a:lstStyle/>
        <a:p>
          <a:r>
            <a:rPr lang="ru-RU" b="1" u="none" dirty="0" smtClean="0"/>
            <a:t>Правомощия по Закон за защита на личните данни (ЗЗЛД)</a:t>
          </a:r>
          <a:endParaRPr lang="bg-BG" u="none" dirty="0"/>
        </a:p>
      </dgm:t>
    </dgm:pt>
    <dgm:pt modelId="{E074A823-2A37-4329-A7D8-89B449BCD4D2}" type="sibTrans" cxnId="{A7D1A9DC-5BFC-449A-80FD-9194B90DEE15}">
      <dgm:prSet/>
      <dgm:spPr/>
      <dgm:t>
        <a:bodyPr/>
        <a:lstStyle/>
        <a:p>
          <a:endParaRPr lang="bg-BG"/>
        </a:p>
      </dgm:t>
    </dgm:pt>
    <dgm:pt modelId="{7639F0B2-3C86-437B-B9BE-6231E1B3A890}" type="parTrans" cxnId="{A7D1A9DC-5BFC-449A-80FD-9194B90DEE15}">
      <dgm:prSet/>
      <dgm:spPr/>
      <dgm:t>
        <a:bodyPr/>
        <a:lstStyle/>
        <a:p>
          <a:endParaRPr lang="bg-BG"/>
        </a:p>
      </dgm:t>
    </dgm:pt>
    <dgm:pt modelId="{9C60DC56-84B1-484F-A66C-F2A24F94789F}" type="pres">
      <dgm:prSet presAssocID="{23C695E1-88E8-41E5-AF15-0EBAF70E2CE7}" presName="Name0" presStyleCnt="0">
        <dgm:presLayoutVars>
          <dgm:chMax val="7"/>
          <dgm:chPref val="7"/>
          <dgm:dir/>
        </dgm:presLayoutVars>
      </dgm:prSet>
      <dgm:spPr/>
      <dgm:t>
        <a:bodyPr/>
        <a:lstStyle/>
        <a:p>
          <a:endParaRPr lang="bg-BG"/>
        </a:p>
      </dgm:t>
    </dgm:pt>
    <dgm:pt modelId="{F9144CA0-25DB-4B2C-8EF7-1DDDCC7FE4F5}" type="pres">
      <dgm:prSet presAssocID="{23C695E1-88E8-41E5-AF15-0EBAF70E2CE7}" presName="Name1" presStyleCnt="0"/>
      <dgm:spPr/>
    </dgm:pt>
    <dgm:pt modelId="{3AB71181-7430-43C6-AB1B-23BFBCA8AE62}" type="pres">
      <dgm:prSet presAssocID="{23C695E1-88E8-41E5-AF15-0EBAF70E2CE7}" presName="cycle" presStyleCnt="0"/>
      <dgm:spPr/>
    </dgm:pt>
    <dgm:pt modelId="{E80B9D5B-8091-4D1A-828C-1285A006CD86}" type="pres">
      <dgm:prSet presAssocID="{23C695E1-88E8-41E5-AF15-0EBAF70E2CE7}" presName="srcNode" presStyleLbl="node1" presStyleIdx="0" presStyleCnt="3"/>
      <dgm:spPr/>
    </dgm:pt>
    <dgm:pt modelId="{EC15D2A3-0DD1-49C4-A83D-C9F5232F1744}" type="pres">
      <dgm:prSet presAssocID="{23C695E1-88E8-41E5-AF15-0EBAF70E2CE7}" presName="conn" presStyleLbl="parChTrans1D2" presStyleIdx="0" presStyleCnt="1"/>
      <dgm:spPr/>
      <dgm:t>
        <a:bodyPr/>
        <a:lstStyle/>
        <a:p>
          <a:endParaRPr lang="bg-BG"/>
        </a:p>
      </dgm:t>
    </dgm:pt>
    <dgm:pt modelId="{AE3A5E16-D375-47E0-9A13-A23897998B8F}" type="pres">
      <dgm:prSet presAssocID="{23C695E1-88E8-41E5-AF15-0EBAF70E2CE7}" presName="extraNode" presStyleLbl="node1" presStyleIdx="0" presStyleCnt="3"/>
      <dgm:spPr/>
    </dgm:pt>
    <dgm:pt modelId="{AA82CD89-3591-4D58-A464-72879E3CB4D8}" type="pres">
      <dgm:prSet presAssocID="{23C695E1-88E8-41E5-AF15-0EBAF70E2CE7}" presName="dstNode" presStyleLbl="node1" presStyleIdx="0" presStyleCnt="3"/>
      <dgm:spPr/>
    </dgm:pt>
    <dgm:pt modelId="{2B2A5E55-2C4D-4620-B1DD-E2131B222DD9}" type="pres">
      <dgm:prSet presAssocID="{6AF222FC-8855-45EB-8DF2-DB0BD22AB0D4}" presName="text_1" presStyleLbl="node1" presStyleIdx="0" presStyleCnt="3" custScaleX="102379" custLinFactNeighborX="-627" custLinFactNeighborY="4831">
        <dgm:presLayoutVars>
          <dgm:bulletEnabled val="1"/>
        </dgm:presLayoutVars>
      </dgm:prSet>
      <dgm:spPr/>
      <dgm:t>
        <a:bodyPr/>
        <a:lstStyle/>
        <a:p>
          <a:endParaRPr lang="bg-BG"/>
        </a:p>
      </dgm:t>
    </dgm:pt>
    <dgm:pt modelId="{EEE1B84F-1FC4-4C4F-ACF2-262112741C80}" type="pres">
      <dgm:prSet presAssocID="{6AF222FC-8855-45EB-8DF2-DB0BD22AB0D4}" presName="accent_1" presStyleCnt="0"/>
      <dgm:spPr/>
    </dgm:pt>
    <dgm:pt modelId="{78C3A5A9-B801-4D2F-AECF-9DC973616A59}" type="pres">
      <dgm:prSet presAssocID="{6AF222FC-8855-45EB-8DF2-DB0BD22AB0D4}" presName="accentRepeatNode" presStyleLbl="solidFgAcc1" presStyleIdx="0" presStyleCnt="3"/>
      <dgm:spPr>
        <a:solidFill>
          <a:schemeClr val="accent2">
            <a:lumMod val="60000"/>
            <a:lumOff val="40000"/>
          </a:schemeClr>
        </a:solidFill>
      </dgm:spPr>
    </dgm:pt>
    <dgm:pt modelId="{506398A5-57BE-428F-969D-66AA0D921DA1}" type="pres">
      <dgm:prSet presAssocID="{C899BB9C-BA06-4B09-B21A-22F9F89290E9}" presName="text_2" presStyleLbl="node1" presStyleIdx="1" presStyleCnt="3" custScaleY="138661" custLinFactNeighborX="706">
        <dgm:presLayoutVars>
          <dgm:bulletEnabled val="1"/>
        </dgm:presLayoutVars>
      </dgm:prSet>
      <dgm:spPr/>
      <dgm:t>
        <a:bodyPr/>
        <a:lstStyle/>
        <a:p>
          <a:endParaRPr lang="bg-BG"/>
        </a:p>
      </dgm:t>
    </dgm:pt>
    <dgm:pt modelId="{1E024384-CFB9-425F-B71B-276E23674A74}" type="pres">
      <dgm:prSet presAssocID="{C899BB9C-BA06-4B09-B21A-22F9F89290E9}" presName="accent_2" presStyleCnt="0"/>
      <dgm:spPr/>
    </dgm:pt>
    <dgm:pt modelId="{BAA51923-0A7D-4F5F-A24C-7317CBF431AE}" type="pres">
      <dgm:prSet presAssocID="{C899BB9C-BA06-4B09-B21A-22F9F89290E9}" presName="accentRepeatNode" presStyleLbl="solidFgAcc1" presStyleIdx="1" presStyleCnt="3"/>
      <dgm:spPr>
        <a:solidFill>
          <a:schemeClr val="accent2">
            <a:lumMod val="60000"/>
            <a:lumOff val="40000"/>
          </a:schemeClr>
        </a:solidFill>
      </dgm:spPr>
    </dgm:pt>
    <dgm:pt modelId="{11609D18-8BCD-43AA-8DD7-4F1C820697CA}" type="pres">
      <dgm:prSet presAssocID="{206F7C93-E5B8-468A-A0CA-1F7530E4A9D3}" presName="text_3" presStyleLbl="node1" presStyleIdx="2" presStyleCnt="3" custScaleX="100441">
        <dgm:presLayoutVars>
          <dgm:bulletEnabled val="1"/>
        </dgm:presLayoutVars>
      </dgm:prSet>
      <dgm:spPr/>
      <dgm:t>
        <a:bodyPr/>
        <a:lstStyle/>
        <a:p>
          <a:endParaRPr lang="bg-BG"/>
        </a:p>
      </dgm:t>
    </dgm:pt>
    <dgm:pt modelId="{7BC2E1BF-ACBB-4E4B-ADDC-53CFDF3CB4EB}" type="pres">
      <dgm:prSet presAssocID="{206F7C93-E5B8-468A-A0CA-1F7530E4A9D3}" presName="accent_3" presStyleCnt="0"/>
      <dgm:spPr/>
    </dgm:pt>
    <dgm:pt modelId="{1623AD40-B738-4144-AC64-3AE75B51733C}" type="pres">
      <dgm:prSet presAssocID="{206F7C93-E5B8-468A-A0CA-1F7530E4A9D3}" presName="accentRepeatNode" presStyleLbl="solidFgAcc1" presStyleIdx="2" presStyleCnt="3"/>
      <dgm:spPr>
        <a:solidFill>
          <a:schemeClr val="accent2">
            <a:lumMod val="60000"/>
            <a:lumOff val="40000"/>
          </a:schemeClr>
        </a:solidFill>
      </dgm:spPr>
    </dgm:pt>
  </dgm:ptLst>
  <dgm:cxnLst>
    <dgm:cxn modelId="{C3492C45-86F9-4FA9-A9D5-307D52B37009}" type="presOf" srcId="{E074A823-2A37-4329-A7D8-89B449BCD4D2}" destId="{EC15D2A3-0DD1-49C4-A83D-C9F5232F1744}" srcOrd="0" destOrd="0" presId="urn:microsoft.com/office/officeart/2008/layout/VerticalCurvedList"/>
    <dgm:cxn modelId="{2AB6FE24-9000-472B-AF02-1BFFE135A8DC}" type="presOf" srcId="{C899BB9C-BA06-4B09-B21A-22F9F89290E9}" destId="{506398A5-57BE-428F-969D-66AA0D921DA1}" srcOrd="0" destOrd="0" presId="urn:microsoft.com/office/officeart/2008/layout/VerticalCurvedList"/>
    <dgm:cxn modelId="{0B4E942F-51FA-4F08-8D25-F54F7D2FE770}" srcId="{23C695E1-88E8-41E5-AF15-0EBAF70E2CE7}" destId="{206F7C93-E5B8-468A-A0CA-1F7530E4A9D3}" srcOrd="2" destOrd="0" parTransId="{300221DC-2CFF-4A23-8218-44377E65189C}" sibTransId="{DE90E086-71AD-436B-8EE8-F36884FB53F9}"/>
    <dgm:cxn modelId="{A7D1A9DC-5BFC-449A-80FD-9194B90DEE15}" srcId="{23C695E1-88E8-41E5-AF15-0EBAF70E2CE7}" destId="{6AF222FC-8855-45EB-8DF2-DB0BD22AB0D4}" srcOrd="0" destOrd="0" parTransId="{7639F0B2-3C86-437B-B9BE-6231E1B3A890}" sibTransId="{E074A823-2A37-4329-A7D8-89B449BCD4D2}"/>
    <dgm:cxn modelId="{45ABE916-5CD5-4B7C-9F72-630C54714B78}" type="presOf" srcId="{6AF222FC-8855-45EB-8DF2-DB0BD22AB0D4}" destId="{2B2A5E55-2C4D-4620-B1DD-E2131B222DD9}" srcOrd="0" destOrd="0" presId="urn:microsoft.com/office/officeart/2008/layout/VerticalCurvedList"/>
    <dgm:cxn modelId="{DAB77C03-0D3B-4E0D-8615-B9B602F93FC8}" type="presOf" srcId="{23C695E1-88E8-41E5-AF15-0EBAF70E2CE7}" destId="{9C60DC56-84B1-484F-A66C-F2A24F94789F}" srcOrd="0" destOrd="0" presId="urn:microsoft.com/office/officeart/2008/layout/VerticalCurvedList"/>
    <dgm:cxn modelId="{FA62F545-0342-4DB2-9AE4-B261611AF31F}" srcId="{23C695E1-88E8-41E5-AF15-0EBAF70E2CE7}" destId="{C899BB9C-BA06-4B09-B21A-22F9F89290E9}" srcOrd="1" destOrd="0" parTransId="{2D388456-76D4-4989-8671-056C47BCC2BC}" sibTransId="{4B15EC04-0C62-4816-BAD0-7EBCE0948587}"/>
    <dgm:cxn modelId="{2D7292C0-7E05-4B33-BA34-A69285F34C03}" type="presOf" srcId="{206F7C93-E5B8-468A-A0CA-1F7530E4A9D3}" destId="{11609D18-8BCD-43AA-8DD7-4F1C820697CA}" srcOrd="0" destOrd="0" presId="urn:microsoft.com/office/officeart/2008/layout/VerticalCurvedList"/>
    <dgm:cxn modelId="{A681878E-067E-4805-9B5F-B9B70B262AC3}" type="presParOf" srcId="{9C60DC56-84B1-484F-A66C-F2A24F94789F}" destId="{F9144CA0-25DB-4B2C-8EF7-1DDDCC7FE4F5}" srcOrd="0" destOrd="0" presId="urn:microsoft.com/office/officeart/2008/layout/VerticalCurvedList"/>
    <dgm:cxn modelId="{A29845A2-13CD-4DDC-B45D-66F85E8B568F}" type="presParOf" srcId="{F9144CA0-25DB-4B2C-8EF7-1DDDCC7FE4F5}" destId="{3AB71181-7430-43C6-AB1B-23BFBCA8AE62}" srcOrd="0" destOrd="0" presId="urn:microsoft.com/office/officeart/2008/layout/VerticalCurvedList"/>
    <dgm:cxn modelId="{AAF2DD0E-5314-4D17-82C3-335BCFE5EBC6}" type="presParOf" srcId="{3AB71181-7430-43C6-AB1B-23BFBCA8AE62}" destId="{E80B9D5B-8091-4D1A-828C-1285A006CD86}" srcOrd="0" destOrd="0" presId="urn:microsoft.com/office/officeart/2008/layout/VerticalCurvedList"/>
    <dgm:cxn modelId="{88B1A0A9-4CCD-4D29-8B32-95D5B8C3C95C}" type="presParOf" srcId="{3AB71181-7430-43C6-AB1B-23BFBCA8AE62}" destId="{EC15D2A3-0DD1-49C4-A83D-C9F5232F1744}" srcOrd="1" destOrd="0" presId="urn:microsoft.com/office/officeart/2008/layout/VerticalCurvedList"/>
    <dgm:cxn modelId="{4BA9D1B6-D979-4B57-B0AB-2B900C0C79A0}" type="presParOf" srcId="{3AB71181-7430-43C6-AB1B-23BFBCA8AE62}" destId="{AE3A5E16-D375-47E0-9A13-A23897998B8F}" srcOrd="2" destOrd="0" presId="urn:microsoft.com/office/officeart/2008/layout/VerticalCurvedList"/>
    <dgm:cxn modelId="{F9763021-DEB3-4F8A-A616-984E011F9568}" type="presParOf" srcId="{3AB71181-7430-43C6-AB1B-23BFBCA8AE62}" destId="{AA82CD89-3591-4D58-A464-72879E3CB4D8}" srcOrd="3" destOrd="0" presId="urn:microsoft.com/office/officeart/2008/layout/VerticalCurvedList"/>
    <dgm:cxn modelId="{CF72A948-AE27-4274-B863-10FAE588AB14}" type="presParOf" srcId="{F9144CA0-25DB-4B2C-8EF7-1DDDCC7FE4F5}" destId="{2B2A5E55-2C4D-4620-B1DD-E2131B222DD9}" srcOrd="1" destOrd="0" presId="urn:microsoft.com/office/officeart/2008/layout/VerticalCurvedList"/>
    <dgm:cxn modelId="{BBCD33B1-BDC4-452B-8E88-2EDAF6E2EAFF}" type="presParOf" srcId="{F9144CA0-25DB-4B2C-8EF7-1DDDCC7FE4F5}" destId="{EEE1B84F-1FC4-4C4F-ACF2-262112741C80}" srcOrd="2" destOrd="0" presId="urn:microsoft.com/office/officeart/2008/layout/VerticalCurvedList"/>
    <dgm:cxn modelId="{736CD938-E95A-43C0-8BD9-9005F650DE02}" type="presParOf" srcId="{EEE1B84F-1FC4-4C4F-ACF2-262112741C80}" destId="{78C3A5A9-B801-4D2F-AECF-9DC973616A59}" srcOrd="0" destOrd="0" presId="urn:microsoft.com/office/officeart/2008/layout/VerticalCurvedList"/>
    <dgm:cxn modelId="{F1A8426A-7AE3-4024-87C5-963E484109D6}" type="presParOf" srcId="{F9144CA0-25DB-4B2C-8EF7-1DDDCC7FE4F5}" destId="{506398A5-57BE-428F-969D-66AA0D921DA1}" srcOrd="3" destOrd="0" presId="urn:microsoft.com/office/officeart/2008/layout/VerticalCurvedList"/>
    <dgm:cxn modelId="{EA9A30BD-F87A-452E-AB73-BAADD5D3A209}" type="presParOf" srcId="{F9144CA0-25DB-4B2C-8EF7-1DDDCC7FE4F5}" destId="{1E024384-CFB9-425F-B71B-276E23674A74}" srcOrd="4" destOrd="0" presId="urn:microsoft.com/office/officeart/2008/layout/VerticalCurvedList"/>
    <dgm:cxn modelId="{ACDCB98D-1365-4ED4-94D0-9E04C60A98D0}" type="presParOf" srcId="{1E024384-CFB9-425F-B71B-276E23674A74}" destId="{BAA51923-0A7D-4F5F-A24C-7317CBF431AE}" srcOrd="0" destOrd="0" presId="urn:microsoft.com/office/officeart/2008/layout/VerticalCurvedList"/>
    <dgm:cxn modelId="{632DA46F-BC72-4385-AC87-EF33EAA1F81D}" type="presParOf" srcId="{F9144CA0-25DB-4B2C-8EF7-1DDDCC7FE4F5}" destId="{11609D18-8BCD-43AA-8DD7-4F1C820697CA}" srcOrd="5" destOrd="0" presId="urn:microsoft.com/office/officeart/2008/layout/VerticalCurvedList"/>
    <dgm:cxn modelId="{D9E66D4B-16D3-4933-8FCF-682689738FD8}" type="presParOf" srcId="{F9144CA0-25DB-4B2C-8EF7-1DDDCC7FE4F5}" destId="{7BC2E1BF-ACBB-4E4B-ADDC-53CFDF3CB4EB}" srcOrd="6" destOrd="0" presId="urn:microsoft.com/office/officeart/2008/layout/VerticalCurvedList"/>
    <dgm:cxn modelId="{62DE95D0-FC42-4301-BE42-EC37D0DB66ED}" type="presParOf" srcId="{7BC2E1BF-ACBB-4E4B-ADDC-53CFDF3CB4EB}" destId="{1623AD40-B738-4144-AC64-3AE75B51733C}"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3C695E1-88E8-41E5-AF15-0EBAF70E2CE7}" type="doc">
      <dgm:prSet loTypeId="urn:microsoft.com/office/officeart/2008/layout/VerticalCurvedList" loCatId="list" qsTypeId="urn:microsoft.com/office/officeart/2005/8/quickstyle/simple5" qsCatId="simple" csTypeId="urn:microsoft.com/office/officeart/2005/8/colors/accent1_2" csCatId="accent1" phldr="1"/>
      <dgm:spPr/>
      <dgm:t>
        <a:bodyPr/>
        <a:lstStyle/>
        <a:p>
          <a:endParaRPr lang="bg-BG"/>
        </a:p>
      </dgm:t>
    </dgm:pt>
    <dgm:pt modelId="{C899BB9C-BA06-4B09-B21A-22F9F89290E9}">
      <dgm:prSet phldrT="[Текст]">
        <dgm:style>
          <a:lnRef idx="2">
            <a:schemeClr val="accent6">
              <a:shade val="50000"/>
            </a:schemeClr>
          </a:lnRef>
          <a:fillRef idx="1">
            <a:schemeClr val="accent6"/>
          </a:fillRef>
          <a:effectRef idx="0">
            <a:schemeClr val="accent6"/>
          </a:effectRef>
          <a:fontRef idx="minor">
            <a:schemeClr val="lt1"/>
          </a:fontRef>
        </dgm:style>
      </dgm:prSet>
      <dgm:spPr>
        <a:solidFill>
          <a:schemeClr val="accent6">
            <a:lumMod val="75000"/>
          </a:schemeClr>
        </a:solidFill>
      </dgm:spPr>
      <dgm:t>
        <a:bodyPr/>
        <a:lstStyle/>
        <a:p>
          <a:r>
            <a:rPr lang="ru-RU" b="1" dirty="0" smtClean="0"/>
            <a:t>Правомощия на кметовете на кметства и кметските наместници по Изборния кодекс (ИК)</a:t>
          </a:r>
          <a:endParaRPr lang="bg-BG" b="1" dirty="0"/>
        </a:p>
      </dgm:t>
    </dgm:pt>
    <dgm:pt modelId="{2D388456-76D4-4989-8671-056C47BCC2BC}" type="parTrans" cxnId="{FA62F545-0342-4DB2-9AE4-B261611AF31F}">
      <dgm:prSet/>
      <dgm:spPr/>
      <dgm:t>
        <a:bodyPr/>
        <a:lstStyle/>
        <a:p>
          <a:endParaRPr lang="bg-BG"/>
        </a:p>
      </dgm:t>
    </dgm:pt>
    <dgm:pt modelId="{4B15EC04-0C62-4816-BAD0-7EBCE0948587}" type="sibTrans" cxnId="{FA62F545-0342-4DB2-9AE4-B261611AF31F}">
      <dgm:prSet/>
      <dgm:spPr/>
      <dgm:t>
        <a:bodyPr/>
        <a:lstStyle/>
        <a:p>
          <a:endParaRPr lang="bg-BG"/>
        </a:p>
      </dgm:t>
    </dgm:pt>
    <dgm:pt modelId="{206F7C93-E5B8-468A-A0CA-1F7530E4A9D3}">
      <dgm:prSet phldrT="[Текст]" custT="1"/>
      <dgm:spPr>
        <a:solidFill>
          <a:schemeClr val="accent6">
            <a:lumMod val="75000"/>
          </a:schemeClr>
        </a:solidFill>
      </dgm:spPr>
      <dgm:t>
        <a:bodyPr/>
        <a:lstStyle/>
        <a:p>
          <a:r>
            <a:rPr lang="ru-RU" sz="2800" b="1" dirty="0" smtClean="0"/>
            <a:t>Правомощия по Закона за пряко участие на гражданите в държавната власт и местното самоуправление (ЗПУГДВМС</a:t>
          </a:r>
          <a:r>
            <a:rPr lang="ru-RU" sz="2400" b="1" dirty="0" smtClean="0"/>
            <a:t>)</a:t>
          </a:r>
          <a:endParaRPr lang="bg-BG" sz="2400" b="1" dirty="0"/>
        </a:p>
      </dgm:t>
    </dgm:pt>
    <dgm:pt modelId="{300221DC-2CFF-4A23-8218-44377E65189C}" type="parTrans" cxnId="{0B4E942F-51FA-4F08-8D25-F54F7D2FE770}">
      <dgm:prSet/>
      <dgm:spPr/>
      <dgm:t>
        <a:bodyPr/>
        <a:lstStyle/>
        <a:p>
          <a:endParaRPr lang="bg-BG"/>
        </a:p>
      </dgm:t>
    </dgm:pt>
    <dgm:pt modelId="{DE90E086-71AD-436B-8EE8-F36884FB53F9}" type="sibTrans" cxnId="{0B4E942F-51FA-4F08-8D25-F54F7D2FE770}">
      <dgm:prSet/>
      <dgm:spPr/>
      <dgm:t>
        <a:bodyPr/>
        <a:lstStyle/>
        <a:p>
          <a:endParaRPr lang="bg-BG"/>
        </a:p>
      </dgm:t>
    </dgm:pt>
    <dgm:pt modelId="{6AF222FC-8855-45EB-8DF2-DB0BD22AB0D4}">
      <dgm:prSet/>
      <dgm:spPr>
        <a:solidFill>
          <a:schemeClr val="accent6">
            <a:lumMod val="75000"/>
          </a:schemeClr>
        </a:solidFill>
      </dgm:spPr>
      <dgm:t>
        <a:bodyPr/>
        <a:lstStyle/>
        <a:p>
          <a:r>
            <a:rPr lang="ru-RU" b="1" u="none" dirty="0" smtClean="0"/>
            <a:t>Правомощия по Закона за гражданската регистрация (ЗГР)</a:t>
          </a:r>
          <a:endParaRPr lang="bg-BG" u="none" dirty="0"/>
        </a:p>
      </dgm:t>
    </dgm:pt>
    <dgm:pt modelId="{E074A823-2A37-4329-A7D8-89B449BCD4D2}" type="sibTrans" cxnId="{A7D1A9DC-5BFC-449A-80FD-9194B90DEE15}">
      <dgm:prSet/>
      <dgm:spPr/>
      <dgm:t>
        <a:bodyPr/>
        <a:lstStyle/>
        <a:p>
          <a:endParaRPr lang="bg-BG"/>
        </a:p>
      </dgm:t>
    </dgm:pt>
    <dgm:pt modelId="{7639F0B2-3C86-437B-B9BE-6231E1B3A890}" type="parTrans" cxnId="{A7D1A9DC-5BFC-449A-80FD-9194B90DEE15}">
      <dgm:prSet/>
      <dgm:spPr/>
      <dgm:t>
        <a:bodyPr/>
        <a:lstStyle/>
        <a:p>
          <a:endParaRPr lang="bg-BG"/>
        </a:p>
      </dgm:t>
    </dgm:pt>
    <dgm:pt modelId="{9C60DC56-84B1-484F-A66C-F2A24F94789F}" type="pres">
      <dgm:prSet presAssocID="{23C695E1-88E8-41E5-AF15-0EBAF70E2CE7}" presName="Name0" presStyleCnt="0">
        <dgm:presLayoutVars>
          <dgm:chMax val="7"/>
          <dgm:chPref val="7"/>
          <dgm:dir/>
        </dgm:presLayoutVars>
      </dgm:prSet>
      <dgm:spPr/>
      <dgm:t>
        <a:bodyPr/>
        <a:lstStyle/>
        <a:p>
          <a:endParaRPr lang="bg-BG"/>
        </a:p>
      </dgm:t>
    </dgm:pt>
    <dgm:pt modelId="{F9144CA0-25DB-4B2C-8EF7-1DDDCC7FE4F5}" type="pres">
      <dgm:prSet presAssocID="{23C695E1-88E8-41E5-AF15-0EBAF70E2CE7}" presName="Name1" presStyleCnt="0"/>
      <dgm:spPr/>
    </dgm:pt>
    <dgm:pt modelId="{3AB71181-7430-43C6-AB1B-23BFBCA8AE62}" type="pres">
      <dgm:prSet presAssocID="{23C695E1-88E8-41E5-AF15-0EBAF70E2CE7}" presName="cycle" presStyleCnt="0"/>
      <dgm:spPr/>
    </dgm:pt>
    <dgm:pt modelId="{E80B9D5B-8091-4D1A-828C-1285A006CD86}" type="pres">
      <dgm:prSet presAssocID="{23C695E1-88E8-41E5-AF15-0EBAF70E2CE7}" presName="srcNode" presStyleLbl="node1" presStyleIdx="0" presStyleCnt="3"/>
      <dgm:spPr/>
    </dgm:pt>
    <dgm:pt modelId="{EC15D2A3-0DD1-49C4-A83D-C9F5232F1744}" type="pres">
      <dgm:prSet presAssocID="{23C695E1-88E8-41E5-AF15-0EBAF70E2CE7}" presName="conn" presStyleLbl="parChTrans1D2" presStyleIdx="0" presStyleCnt="1"/>
      <dgm:spPr/>
      <dgm:t>
        <a:bodyPr/>
        <a:lstStyle/>
        <a:p>
          <a:endParaRPr lang="bg-BG"/>
        </a:p>
      </dgm:t>
    </dgm:pt>
    <dgm:pt modelId="{AE3A5E16-D375-47E0-9A13-A23897998B8F}" type="pres">
      <dgm:prSet presAssocID="{23C695E1-88E8-41E5-AF15-0EBAF70E2CE7}" presName="extraNode" presStyleLbl="node1" presStyleIdx="0" presStyleCnt="3"/>
      <dgm:spPr/>
    </dgm:pt>
    <dgm:pt modelId="{AA82CD89-3591-4D58-A464-72879E3CB4D8}" type="pres">
      <dgm:prSet presAssocID="{23C695E1-88E8-41E5-AF15-0EBAF70E2CE7}" presName="dstNode" presStyleLbl="node1" presStyleIdx="0" presStyleCnt="3"/>
      <dgm:spPr/>
    </dgm:pt>
    <dgm:pt modelId="{2B2A5E55-2C4D-4620-B1DD-E2131B222DD9}" type="pres">
      <dgm:prSet presAssocID="{6AF222FC-8855-45EB-8DF2-DB0BD22AB0D4}" presName="text_1" presStyleLbl="node1" presStyleIdx="0" presStyleCnt="3" custScaleX="100418" custLinFactNeighborX="1671" custLinFactNeighborY="2933">
        <dgm:presLayoutVars>
          <dgm:bulletEnabled val="1"/>
        </dgm:presLayoutVars>
      </dgm:prSet>
      <dgm:spPr/>
      <dgm:t>
        <a:bodyPr/>
        <a:lstStyle/>
        <a:p>
          <a:endParaRPr lang="bg-BG"/>
        </a:p>
      </dgm:t>
    </dgm:pt>
    <dgm:pt modelId="{EEE1B84F-1FC4-4C4F-ACF2-262112741C80}" type="pres">
      <dgm:prSet presAssocID="{6AF222FC-8855-45EB-8DF2-DB0BD22AB0D4}" presName="accent_1" presStyleCnt="0"/>
      <dgm:spPr/>
    </dgm:pt>
    <dgm:pt modelId="{78C3A5A9-B801-4D2F-AECF-9DC973616A59}" type="pres">
      <dgm:prSet presAssocID="{6AF222FC-8855-45EB-8DF2-DB0BD22AB0D4}" presName="accentRepeatNode" presStyleLbl="solidFgAcc1" presStyleIdx="0" presStyleCnt="3"/>
      <dgm:spPr>
        <a:solidFill>
          <a:schemeClr val="accent2">
            <a:lumMod val="60000"/>
            <a:lumOff val="40000"/>
          </a:schemeClr>
        </a:solidFill>
      </dgm:spPr>
    </dgm:pt>
    <dgm:pt modelId="{506398A5-57BE-428F-969D-66AA0D921DA1}" type="pres">
      <dgm:prSet presAssocID="{C899BB9C-BA06-4B09-B21A-22F9F89290E9}" presName="text_2" presStyleLbl="node1" presStyleIdx="1" presStyleCnt="3" custLinFactNeighborX="426" custLinFactNeighborY="-5694">
        <dgm:presLayoutVars>
          <dgm:bulletEnabled val="1"/>
        </dgm:presLayoutVars>
      </dgm:prSet>
      <dgm:spPr/>
      <dgm:t>
        <a:bodyPr/>
        <a:lstStyle/>
        <a:p>
          <a:endParaRPr lang="bg-BG"/>
        </a:p>
      </dgm:t>
    </dgm:pt>
    <dgm:pt modelId="{1E024384-CFB9-425F-B71B-276E23674A74}" type="pres">
      <dgm:prSet presAssocID="{C899BB9C-BA06-4B09-B21A-22F9F89290E9}" presName="accent_2" presStyleCnt="0"/>
      <dgm:spPr/>
    </dgm:pt>
    <dgm:pt modelId="{BAA51923-0A7D-4F5F-A24C-7317CBF431AE}" type="pres">
      <dgm:prSet presAssocID="{C899BB9C-BA06-4B09-B21A-22F9F89290E9}" presName="accentRepeatNode" presStyleLbl="solidFgAcc1" presStyleIdx="1" presStyleCnt="3" custLinFactNeighborY="-7592"/>
      <dgm:spPr>
        <a:solidFill>
          <a:schemeClr val="accent2">
            <a:lumMod val="60000"/>
            <a:lumOff val="40000"/>
          </a:schemeClr>
        </a:solidFill>
      </dgm:spPr>
    </dgm:pt>
    <dgm:pt modelId="{11609D18-8BCD-43AA-8DD7-4F1C820697CA}" type="pres">
      <dgm:prSet presAssocID="{206F7C93-E5B8-468A-A0CA-1F7530E4A9D3}" presName="text_3" presStyleLbl="node1" presStyleIdx="2" presStyleCnt="3" custScaleY="150057">
        <dgm:presLayoutVars>
          <dgm:bulletEnabled val="1"/>
        </dgm:presLayoutVars>
      </dgm:prSet>
      <dgm:spPr/>
      <dgm:t>
        <a:bodyPr/>
        <a:lstStyle/>
        <a:p>
          <a:endParaRPr lang="bg-BG"/>
        </a:p>
      </dgm:t>
    </dgm:pt>
    <dgm:pt modelId="{7BC2E1BF-ACBB-4E4B-ADDC-53CFDF3CB4EB}" type="pres">
      <dgm:prSet presAssocID="{206F7C93-E5B8-468A-A0CA-1F7530E4A9D3}" presName="accent_3" presStyleCnt="0"/>
      <dgm:spPr/>
    </dgm:pt>
    <dgm:pt modelId="{1623AD40-B738-4144-AC64-3AE75B51733C}" type="pres">
      <dgm:prSet presAssocID="{206F7C93-E5B8-468A-A0CA-1F7530E4A9D3}" presName="accentRepeatNode" presStyleLbl="solidFgAcc1" presStyleIdx="2" presStyleCnt="3"/>
      <dgm:spPr>
        <a:solidFill>
          <a:schemeClr val="accent2">
            <a:lumMod val="60000"/>
            <a:lumOff val="40000"/>
          </a:schemeClr>
        </a:solidFill>
      </dgm:spPr>
    </dgm:pt>
  </dgm:ptLst>
  <dgm:cxnLst>
    <dgm:cxn modelId="{0B4E942F-51FA-4F08-8D25-F54F7D2FE770}" srcId="{23C695E1-88E8-41E5-AF15-0EBAF70E2CE7}" destId="{206F7C93-E5B8-468A-A0CA-1F7530E4A9D3}" srcOrd="2" destOrd="0" parTransId="{300221DC-2CFF-4A23-8218-44377E65189C}" sibTransId="{DE90E086-71AD-436B-8EE8-F36884FB53F9}"/>
    <dgm:cxn modelId="{A24AFB40-70B8-405D-AE21-B51096DE8AF7}" type="presOf" srcId="{206F7C93-E5B8-468A-A0CA-1F7530E4A9D3}" destId="{11609D18-8BCD-43AA-8DD7-4F1C820697CA}" srcOrd="0" destOrd="0" presId="urn:microsoft.com/office/officeart/2008/layout/VerticalCurvedList"/>
    <dgm:cxn modelId="{B2E8F495-D116-4A2E-A151-04670A2A5EFA}" type="presOf" srcId="{6AF222FC-8855-45EB-8DF2-DB0BD22AB0D4}" destId="{2B2A5E55-2C4D-4620-B1DD-E2131B222DD9}" srcOrd="0" destOrd="0" presId="urn:microsoft.com/office/officeart/2008/layout/VerticalCurvedList"/>
    <dgm:cxn modelId="{7F21BBD1-C505-4347-89FB-C11171DE3F58}" type="presOf" srcId="{C899BB9C-BA06-4B09-B21A-22F9F89290E9}" destId="{506398A5-57BE-428F-969D-66AA0D921DA1}" srcOrd="0" destOrd="0" presId="urn:microsoft.com/office/officeart/2008/layout/VerticalCurvedList"/>
    <dgm:cxn modelId="{70B22418-EF7C-417A-84C2-F0ECA629B227}" type="presOf" srcId="{23C695E1-88E8-41E5-AF15-0EBAF70E2CE7}" destId="{9C60DC56-84B1-484F-A66C-F2A24F94789F}" srcOrd="0" destOrd="0" presId="urn:microsoft.com/office/officeart/2008/layout/VerticalCurvedList"/>
    <dgm:cxn modelId="{A7D1A9DC-5BFC-449A-80FD-9194B90DEE15}" srcId="{23C695E1-88E8-41E5-AF15-0EBAF70E2CE7}" destId="{6AF222FC-8855-45EB-8DF2-DB0BD22AB0D4}" srcOrd="0" destOrd="0" parTransId="{7639F0B2-3C86-437B-B9BE-6231E1B3A890}" sibTransId="{E074A823-2A37-4329-A7D8-89B449BCD4D2}"/>
    <dgm:cxn modelId="{9FCD8797-F722-48B0-9FE4-38482D53EF9C}" type="presOf" srcId="{E074A823-2A37-4329-A7D8-89B449BCD4D2}" destId="{EC15D2A3-0DD1-49C4-A83D-C9F5232F1744}" srcOrd="0" destOrd="0" presId="urn:microsoft.com/office/officeart/2008/layout/VerticalCurvedList"/>
    <dgm:cxn modelId="{FA62F545-0342-4DB2-9AE4-B261611AF31F}" srcId="{23C695E1-88E8-41E5-AF15-0EBAF70E2CE7}" destId="{C899BB9C-BA06-4B09-B21A-22F9F89290E9}" srcOrd="1" destOrd="0" parTransId="{2D388456-76D4-4989-8671-056C47BCC2BC}" sibTransId="{4B15EC04-0C62-4816-BAD0-7EBCE0948587}"/>
    <dgm:cxn modelId="{B58DC2F8-52C6-4E0C-BC02-40E1586DEC45}" type="presParOf" srcId="{9C60DC56-84B1-484F-A66C-F2A24F94789F}" destId="{F9144CA0-25DB-4B2C-8EF7-1DDDCC7FE4F5}" srcOrd="0" destOrd="0" presId="urn:microsoft.com/office/officeart/2008/layout/VerticalCurvedList"/>
    <dgm:cxn modelId="{71CC03A4-8B1D-43AB-B026-9E8ACD69FE3B}" type="presParOf" srcId="{F9144CA0-25DB-4B2C-8EF7-1DDDCC7FE4F5}" destId="{3AB71181-7430-43C6-AB1B-23BFBCA8AE62}" srcOrd="0" destOrd="0" presId="urn:microsoft.com/office/officeart/2008/layout/VerticalCurvedList"/>
    <dgm:cxn modelId="{F791D445-1513-4D43-B2B4-E8558E93F570}" type="presParOf" srcId="{3AB71181-7430-43C6-AB1B-23BFBCA8AE62}" destId="{E80B9D5B-8091-4D1A-828C-1285A006CD86}" srcOrd="0" destOrd="0" presId="urn:microsoft.com/office/officeart/2008/layout/VerticalCurvedList"/>
    <dgm:cxn modelId="{F961CBE0-1A34-44D5-B20A-F27BE0D5EF25}" type="presParOf" srcId="{3AB71181-7430-43C6-AB1B-23BFBCA8AE62}" destId="{EC15D2A3-0DD1-49C4-A83D-C9F5232F1744}" srcOrd="1" destOrd="0" presId="urn:microsoft.com/office/officeart/2008/layout/VerticalCurvedList"/>
    <dgm:cxn modelId="{974D25BE-15E7-45D9-AC9B-9A432BD42B30}" type="presParOf" srcId="{3AB71181-7430-43C6-AB1B-23BFBCA8AE62}" destId="{AE3A5E16-D375-47E0-9A13-A23897998B8F}" srcOrd="2" destOrd="0" presId="urn:microsoft.com/office/officeart/2008/layout/VerticalCurvedList"/>
    <dgm:cxn modelId="{4A9AB535-C9B8-4CE3-B385-AA368128E714}" type="presParOf" srcId="{3AB71181-7430-43C6-AB1B-23BFBCA8AE62}" destId="{AA82CD89-3591-4D58-A464-72879E3CB4D8}" srcOrd="3" destOrd="0" presId="urn:microsoft.com/office/officeart/2008/layout/VerticalCurvedList"/>
    <dgm:cxn modelId="{6E97B946-10B9-4899-80DF-CB0C4539224A}" type="presParOf" srcId="{F9144CA0-25DB-4B2C-8EF7-1DDDCC7FE4F5}" destId="{2B2A5E55-2C4D-4620-B1DD-E2131B222DD9}" srcOrd="1" destOrd="0" presId="urn:microsoft.com/office/officeart/2008/layout/VerticalCurvedList"/>
    <dgm:cxn modelId="{15B551B0-FC39-4706-9FDE-A5D7F24494CD}" type="presParOf" srcId="{F9144CA0-25DB-4B2C-8EF7-1DDDCC7FE4F5}" destId="{EEE1B84F-1FC4-4C4F-ACF2-262112741C80}" srcOrd="2" destOrd="0" presId="urn:microsoft.com/office/officeart/2008/layout/VerticalCurvedList"/>
    <dgm:cxn modelId="{A968A9E8-AE40-4A77-841C-383E30CAB84C}" type="presParOf" srcId="{EEE1B84F-1FC4-4C4F-ACF2-262112741C80}" destId="{78C3A5A9-B801-4D2F-AECF-9DC973616A59}" srcOrd="0" destOrd="0" presId="urn:microsoft.com/office/officeart/2008/layout/VerticalCurvedList"/>
    <dgm:cxn modelId="{1EE67BD1-FA51-45D9-92D9-E00BE0677242}" type="presParOf" srcId="{F9144CA0-25DB-4B2C-8EF7-1DDDCC7FE4F5}" destId="{506398A5-57BE-428F-969D-66AA0D921DA1}" srcOrd="3" destOrd="0" presId="urn:microsoft.com/office/officeart/2008/layout/VerticalCurvedList"/>
    <dgm:cxn modelId="{5EEF0F8B-3EA6-4F7F-939A-EB0674FD8DA2}" type="presParOf" srcId="{F9144CA0-25DB-4B2C-8EF7-1DDDCC7FE4F5}" destId="{1E024384-CFB9-425F-B71B-276E23674A74}" srcOrd="4" destOrd="0" presId="urn:microsoft.com/office/officeart/2008/layout/VerticalCurvedList"/>
    <dgm:cxn modelId="{B83F91BD-355B-4994-B812-20A1225100D6}" type="presParOf" srcId="{1E024384-CFB9-425F-B71B-276E23674A74}" destId="{BAA51923-0A7D-4F5F-A24C-7317CBF431AE}" srcOrd="0" destOrd="0" presId="urn:microsoft.com/office/officeart/2008/layout/VerticalCurvedList"/>
    <dgm:cxn modelId="{563D92C3-3624-4B53-B3B2-A60002DFEE68}" type="presParOf" srcId="{F9144CA0-25DB-4B2C-8EF7-1DDDCC7FE4F5}" destId="{11609D18-8BCD-43AA-8DD7-4F1C820697CA}" srcOrd="5" destOrd="0" presId="urn:microsoft.com/office/officeart/2008/layout/VerticalCurvedList"/>
    <dgm:cxn modelId="{0FD9EAD7-0031-45AA-9D65-0EE9BCBB066F}" type="presParOf" srcId="{F9144CA0-25DB-4B2C-8EF7-1DDDCC7FE4F5}" destId="{7BC2E1BF-ACBB-4E4B-ADDC-53CFDF3CB4EB}" srcOrd="6" destOrd="0" presId="urn:microsoft.com/office/officeart/2008/layout/VerticalCurvedList"/>
    <dgm:cxn modelId="{38B85E8A-BAD2-4A99-9585-9A81443DB7F3}" type="presParOf" srcId="{7BC2E1BF-ACBB-4E4B-ADDC-53CFDF3CB4EB}" destId="{1623AD40-B738-4144-AC64-3AE75B51733C}"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3898A-507B-4B7B-90DA-B1504448758F}">
      <dsp:nvSpPr>
        <dsp:cNvPr id="0" name=""/>
        <dsp:cNvSpPr/>
      </dsp:nvSpPr>
      <dsp:spPr>
        <a:xfrm>
          <a:off x="0" y="1824645"/>
          <a:ext cx="8347237" cy="2432861"/>
        </a:xfrm>
        <a:prstGeom prst="notchedRightArrow">
          <a:avLst/>
        </a:prstGeom>
        <a:solidFill>
          <a:schemeClr val="accent1">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sp>
    <dsp:sp modelId="{F6129E35-22F6-4A59-818A-0FB0E3BF33AC}">
      <dsp:nvSpPr>
        <dsp:cNvPr id="0" name=""/>
        <dsp:cNvSpPr/>
      </dsp:nvSpPr>
      <dsp:spPr>
        <a:xfrm>
          <a:off x="3668" y="0"/>
          <a:ext cx="2421024" cy="243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b" anchorCtr="0">
          <a:noAutofit/>
          <a:sp3d extrusionH="28000" prstMaterial="matte"/>
        </a:bodyPr>
        <a:lstStyle/>
        <a:p>
          <a:pPr lvl="0" algn="ctr" defTabSz="1022350">
            <a:lnSpc>
              <a:spcPct val="90000"/>
            </a:lnSpc>
            <a:spcBef>
              <a:spcPct val="0"/>
            </a:spcBef>
            <a:spcAft>
              <a:spcPct val="35000"/>
            </a:spcAft>
          </a:pPr>
          <a:r>
            <a:rPr lang="bg-BG" sz="2300" kern="1200" dirty="0" smtClean="0"/>
            <a:t>Регламентирани в нормативни актове</a:t>
          </a:r>
          <a:endParaRPr lang="bg-BG" sz="2300" kern="1200" dirty="0"/>
        </a:p>
      </dsp:txBody>
      <dsp:txXfrm>
        <a:off x="3668" y="0"/>
        <a:ext cx="2421024" cy="2432861"/>
      </dsp:txXfrm>
    </dsp:sp>
    <dsp:sp modelId="{5046037B-F55A-421B-B629-A78329E81A19}">
      <dsp:nvSpPr>
        <dsp:cNvPr id="0" name=""/>
        <dsp:cNvSpPr/>
      </dsp:nvSpPr>
      <dsp:spPr>
        <a:xfrm>
          <a:off x="910072" y="2736968"/>
          <a:ext cx="608215" cy="608215"/>
        </a:xfrm>
        <a:prstGeom prst="ellipse">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71E02039-47BE-4C11-8A55-F5DFD9BE607E}">
      <dsp:nvSpPr>
        <dsp:cNvPr id="0" name=""/>
        <dsp:cNvSpPr/>
      </dsp:nvSpPr>
      <dsp:spPr>
        <a:xfrm>
          <a:off x="2545744" y="3649291"/>
          <a:ext cx="2421024" cy="243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t" anchorCtr="0">
          <a:noAutofit/>
          <a:sp3d extrusionH="28000" prstMaterial="matte"/>
        </a:bodyPr>
        <a:lstStyle/>
        <a:p>
          <a:pPr lvl="0" algn="ctr" defTabSz="1022350">
            <a:lnSpc>
              <a:spcPct val="90000"/>
            </a:lnSpc>
            <a:spcBef>
              <a:spcPct val="0"/>
            </a:spcBef>
            <a:spcAft>
              <a:spcPct val="35000"/>
            </a:spcAft>
          </a:pPr>
          <a:r>
            <a:rPr lang="bg-BG" sz="2300" kern="1200" dirty="0" smtClean="0"/>
            <a:t>Определени от кмета</a:t>
          </a:r>
          <a:endParaRPr lang="bg-BG" sz="2300" kern="1200" dirty="0"/>
        </a:p>
      </dsp:txBody>
      <dsp:txXfrm>
        <a:off x="2545744" y="3649291"/>
        <a:ext cx="2421024" cy="2432861"/>
      </dsp:txXfrm>
    </dsp:sp>
    <dsp:sp modelId="{697C63CF-3C28-4E42-ACB9-7F332DDDD4BE}">
      <dsp:nvSpPr>
        <dsp:cNvPr id="0" name=""/>
        <dsp:cNvSpPr/>
      </dsp:nvSpPr>
      <dsp:spPr>
        <a:xfrm>
          <a:off x="3452148" y="2736968"/>
          <a:ext cx="608215" cy="608215"/>
        </a:xfrm>
        <a:prstGeom prst="ellipse">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BCBB65B9-AB36-4609-81FE-F91E470F242B}">
      <dsp:nvSpPr>
        <dsp:cNvPr id="0" name=""/>
        <dsp:cNvSpPr/>
      </dsp:nvSpPr>
      <dsp:spPr>
        <a:xfrm>
          <a:off x="5087820" y="0"/>
          <a:ext cx="2421024" cy="243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sp3d extrusionH="28000" prstMaterial="matte"/>
        </a:bodyPr>
        <a:lstStyle/>
        <a:p>
          <a:pPr lvl="0" algn="ctr" defTabSz="1066800">
            <a:lnSpc>
              <a:spcPct val="90000"/>
            </a:lnSpc>
            <a:spcBef>
              <a:spcPct val="0"/>
            </a:spcBef>
            <a:spcAft>
              <a:spcPct val="35000"/>
            </a:spcAft>
          </a:pPr>
          <a:r>
            <a:rPr lang="bg-BG" sz="2400" kern="1200" dirty="0" smtClean="0"/>
            <a:t>Определени от общинския съвет</a:t>
          </a:r>
          <a:endParaRPr lang="bg-BG" sz="2400" kern="1200" dirty="0"/>
        </a:p>
      </dsp:txBody>
      <dsp:txXfrm>
        <a:off x="5087820" y="0"/>
        <a:ext cx="2421024" cy="2432861"/>
      </dsp:txXfrm>
    </dsp:sp>
    <dsp:sp modelId="{159A3507-9011-4F1C-A36F-AC110DE700CA}">
      <dsp:nvSpPr>
        <dsp:cNvPr id="0" name=""/>
        <dsp:cNvSpPr/>
      </dsp:nvSpPr>
      <dsp:spPr>
        <a:xfrm>
          <a:off x="5994225" y="2736968"/>
          <a:ext cx="608215" cy="608215"/>
        </a:xfrm>
        <a:prstGeom prst="ellipse">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655BD-2C8F-4F17-B779-F0BDF9EBCDCF}">
      <dsp:nvSpPr>
        <dsp:cNvPr id="0" name=""/>
        <dsp:cNvSpPr/>
      </dsp:nvSpPr>
      <dsp:spPr>
        <a:xfrm>
          <a:off x="224132" y="-21029"/>
          <a:ext cx="4621830" cy="4663889"/>
        </a:xfrm>
        <a:prstGeom prst="ellipse">
          <a:avLst/>
        </a:prstGeom>
        <a:solidFill>
          <a:schemeClr val="accent1">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1244600">
            <a:lnSpc>
              <a:spcPct val="90000"/>
            </a:lnSpc>
            <a:spcBef>
              <a:spcPct val="0"/>
            </a:spcBef>
            <a:spcAft>
              <a:spcPct val="35000"/>
            </a:spcAft>
          </a:pPr>
          <a:r>
            <a:rPr lang="bg-BG" sz="2800" b="1" kern="1200" dirty="0" smtClean="0"/>
            <a:t>Кмет на кметство</a:t>
          </a:r>
          <a:endParaRPr lang="bg-BG" sz="2800" b="1" kern="1200" dirty="0"/>
        </a:p>
        <a:p>
          <a:pPr marL="228600" lvl="1" indent="-228600" algn="l" defTabSz="977900">
            <a:lnSpc>
              <a:spcPct val="90000"/>
            </a:lnSpc>
            <a:spcBef>
              <a:spcPct val="0"/>
            </a:spcBef>
            <a:spcAft>
              <a:spcPct val="15000"/>
            </a:spcAft>
            <a:buChar char="••"/>
          </a:pPr>
          <a:r>
            <a:rPr lang="bg-BG" sz="2200" kern="1200" dirty="0" smtClean="0"/>
            <a:t>Индивидуални административни актове</a:t>
          </a:r>
          <a:endParaRPr lang="bg-BG" sz="2200" kern="1200" dirty="0"/>
        </a:p>
        <a:p>
          <a:pPr marL="228600" lvl="1" indent="-228600" algn="l" defTabSz="977900">
            <a:lnSpc>
              <a:spcPct val="90000"/>
            </a:lnSpc>
            <a:spcBef>
              <a:spcPct val="0"/>
            </a:spcBef>
            <a:spcAft>
              <a:spcPct val="15000"/>
            </a:spcAft>
            <a:buChar char="••"/>
          </a:pPr>
          <a:r>
            <a:rPr lang="bg-BG" sz="2200" kern="1200" dirty="0" smtClean="0"/>
            <a:t>Общи административни актове</a:t>
          </a:r>
          <a:endParaRPr lang="bg-BG" sz="2200" kern="1200" dirty="0"/>
        </a:p>
        <a:p>
          <a:pPr marL="228600" lvl="1" indent="-228600" algn="l" defTabSz="977900">
            <a:lnSpc>
              <a:spcPct val="90000"/>
            </a:lnSpc>
            <a:spcBef>
              <a:spcPct val="0"/>
            </a:spcBef>
            <a:spcAft>
              <a:spcPct val="15000"/>
            </a:spcAft>
            <a:buChar char="••"/>
          </a:pPr>
          <a:r>
            <a:rPr lang="bg-BG" sz="2200" b="0" i="0" kern="1200" dirty="0" smtClean="0"/>
            <a:t>Актове за установяване на административни нарушения, в случай на възлагане от страна на кмета на общината</a:t>
          </a:r>
          <a:endParaRPr lang="bg-BG" sz="2200" b="0" i="0" kern="1200" dirty="0"/>
        </a:p>
      </dsp:txBody>
      <dsp:txXfrm>
        <a:off x="900983" y="661982"/>
        <a:ext cx="3268128" cy="32978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655BD-2C8F-4F17-B779-F0BDF9EBCDCF}">
      <dsp:nvSpPr>
        <dsp:cNvPr id="0" name=""/>
        <dsp:cNvSpPr/>
      </dsp:nvSpPr>
      <dsp:spPr>
        <a:xfrm>
          <a:off x="8" y="0"/>
          <a:ext cx="4946687" cy="4635375"/>
        </a:xfrm>
        <a:prstGeom prst="ellipse">
          <a:avLst/>
        </a:prstGeom>
        <a:solidFill>
          <a:schemeClr val="accent1">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1333500">
            <a:lnSpc>
              <a:spcPct val="90000"/>
            </a:lnSpc>
            <a:spcBef>
              <a:spcPct val="0"/>
            </a:spcBef>
            <a:spcAft>
              <a:spcPct val="35000"/>
            </a:spcAft>
          </a:pPr>
          <a:r>
            <a:rPr lang="bg-BG" sz="3000" b="1" kern="1200" dirty="0" smtClean="0"/>
            <a:t>Кметски наместник</a:t>
          </a:r>
          <a:endParaRPr lang="bg-BG" sz="3000" b="1" kern="1200" dirty="0"/>
        </a:p>
        <a:p>
          <a:pPr marL="228600" lvl="1" indent="-228600" algn="l" defTabSz="1066800">
            <a:lnSpc>
              <a:spcPct val="90000"/>
            </a:lnSpc>
            <a:spcBef>
              <a:spcPct val="0"/>
            </a:spcBef>
            <a:spcAft>
              <a:spcPct val="15000"/>
            </a:spcAft>
            <a:buChar char="••"/>
          </a:pPr>
          <a:r>
            <a:rPr lang="bg-BG" sz="2400" b="0" i="0" kern="1200" dirty="0" smtClean="0"/>
            <a:t>Актове за установяване на административни нарушения, в случай на възлагане от страна на кмета на общината</a:t>
          </a:r>
          <a:endParaRPr lang="bg-BG" sz="2400" b="0" i="0" kern="1200" dirty="0"/>
        </a:p>
      </dsp:txBody>
      <dsp:txXfrm>
        <a:off x="724434" y="678835"/>
        <a:ext cx="3497835" cy="32777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5D2A3-0DD1-49C4-A83D-C9F5232F1744}">
      <dsp:nvSpPr>
        <dsp:cNvPr id="0" name=""/>
        <dsp:cNvSpPr/>
      </dsp:nvSpPr>
      <dsp:spPr>
        <a:xfrm>
          <a:off x="-5138490" y="-787143"/>
          <a:ext cx="6119306" cy="6119306"/>
        </a:xfrm>
        <a:prstGeom prst="blockArc">
          <a:avLst>
            <a:gd name="adj1" fmla="val 18900000"/>
            <a:gd name="adj2" fmla="val 2700000"/>
            <a:gd name="adj3" fmla="val 353"/>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2A5E55-2C4D-4620-B1DD-E2131B222DD9}">
      <dsp:nvSpPr>
        <dsp:cNvPr id="0" name=""/>
        <dsp:cNvSpPr/>
      </dsp:nvSpPr>
      <dsp:spPr>
        <a:xfrm>
          <a:off x="592157" y="498415"/>
          <a:ext cx="9212326" cy="909004"/>
        </a:xfrm>
        <a:prstGeom prst="rect">
          <a:avLst/>
        </a:prstGeom>
        <a:solidFill>
          <a:schemeClr val="accent6">
            <a:lumMod val="7500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1522" tIns="71120" rIns="71120" bIns="71120" numCol="1" spcCol="1270" anchor="ctr" anchorCtr="0">
          <a:noAutofit/>
        </a:bodyPr>
        <a:lstStyle/>
        <a:p>
          <a:pPr lvl="0" algn="l" defTabSz="1244600">
            <a:lnSpc>
              <a:spcPct val="90000"/>
            </a:lnSpc>
            <a:spcBef>
              <a:spcPct val="0"/>
            </a:spcBef>
            <a:spcAft>
              <a:spcPct val="35000"/>
            </a:spcAft>
          </a:pPr>
          <a:r>
            <a:rPr lang="bg-BG" sz="2800" b="1" u="none" kern="1200" dirty="0" smtClean="0"/>
            <a:t>Правомощия на кметовете на кметства и кметските наместници по призоваването</a:t>
          </a:r>
          <a:endParaRPr lang="bg-BG" sz="2800" u="none" kern="1200" dirty="0"/>
        </a:p>
      </dsp:txBody>
      <dsp:txXfrm>
        <a:off x="592157" y="498415"/>
        <a:ext cx="9212326" cy="909004"/>
      </dsp:txXfrm>
    </dsp:sp>
    <dsp:sp modelId="{78C3A5A9-B801-4D2F-AECF-9DC973616A59}">
      <dsp:nvSpPr>
        <dsp:cNvPr id="0" name=""/>
        <dsp:cNvSpPr/>
      </dsp:nvSpPr>
      <dsp:spPr>
        <a:xfrm>
          <a:off x="62721" y="340876"/>
          <a:ext cx="1136255" cy="1136255"/>
        </a:xfrm>
        <a:prstGeom prst="ellipse">
          <a:avLst/>
        </a:prstGeom>
        <a:solidFill>
          <a:schemeClr val="accent2">
            <a:lumMod val="60000"/>
            <a:lumOff val="40000"/>
          </a:schemeClr>
        </a:soli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506398A5-57BE-428F-969D-66AA0D921DA1}">
      <dsp:nvSpPr>
        <dsp:cNvPr id="0" name=""/>
        <dsp:cNvSpPr/>
      </dsp:nvSpPr>
      <dsp:spPr>
        <a:xfrm>
          <a:off x="1023977" y="1818008"/>
          <a:ext cx="8881903" cy="909004"/>
        </a:xfrm>
        <a:prstGeom prst="rect">
          <a:avLst/>
        </a:prstGeom>
        <a:solidFill>
          <a:schemeClr val="accent6">
            <a:lumMod val="75000"/>
          </a:schemeClr>
        </a:solidFill>
        <a:ln w="1905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21522" tIns="71120" rIns="71120" bIns="71120" numCol="1" spcCol="1270" anchor="ctr" anchorCtr="0">
          <a:noAutofit/>
        </a:bodyPr>
        <a:lstStyle/>
        <a:p>
          <a:pPr lvl="0" algn="l" defTabSz="1244600">
            <a:lnSpc>
              <a:spcPct val="90000"/>
            </a:lnSpc>
            <a:spcBef>
              <a:spcPct val="0"/>
            </a:spcBef>
            <a:spcAft>
              <a:spcPct val="35000"/>
            </a:spcAft>
          </a:pPr>
          <a:r>
            <a:rPr lang="ru-RU" sz="2800" b="1" kern="1200" dirty="0" smtClean="0"/>
            <a:t>Правомощия по Закона за нотариусите и нотариалната дейност (ЗННД)</a:t>
          </a:r>
          <a:endParaRPr lang="bg-BG" sz="2800" b="1" kern="1200" dirty="0"/>
        </a:p>
      </dsp:txBody>
      <dsp:txXfrm>
        <a:off x="1023977" y="1818008"/>
        <a:ext cx="8881903" cy="909004"/>
      </dsp:txXfrm>
    </dsp:sp>
    <dsp:sp modelId="{BAA51923-0A7D-4F5F-A24C-7317CBF431AE}">
      <dsp:nvSpPr>
        <dsp:cNvPr id="0" name=""/>
        <dsp:cNvSpPr/>
      </dsp:nvSpPr>
      <dsp:spPr>
        <a:xfrm>
          <a:off x="393144" y="1704382"/>
          <a:ext cx="1136255" cy="1136255"/>
        </a:xfrm>
        <a:prstGeom prst="ellipse">
          <a:avLst/>
        </a:prstGeom>
        <a:solidFill>
          <a:schemeClr val="accent2">
            <a:lumMod val="60000"/>
            <a:lumOff val="40000"/>
          </a:schemeClr>
        </a:soli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11609D18-8BCD-43AA-8DD7-4F1C820697CA}">
      <dsp:nvSpPr>
        <dsp:cNvPr id="0" name=""/>
        <dsp:cNvSpPr/>
      </dsp:nvSpPr>
      <dsp:spPr>
        <a:xfrm>
          <a:off x="630848" y="3181514"/>
          <a:ext cx="9212326" cy="909004"/>
        </a:xfrm>
        <a:prstGeom prst="rect">
          <a:avLst/>
        </a:prstGeom>
        <a:solidFill>
          <a:schemeClr val="accent6">
            <a:lumMod val="7500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1522" tIns="71120" rIns="71120" bIns="71120" numCol="1" spcCol="1270" anchor="ctr" anchorCtr="0">
          <a:noAutofit/>
        </a:bodyPr>
        <a:lstStyle/>
        <a:p>
          <a:pPr lvl="0" algn="l" defTabSz="1244600">
            <a:lnSpc>
              <a:spcPct val="90000"/>
            </a:lnSpc>
            <a:spcBef>
              <a:spcPct val="0"/>
            </a:spcBef>
            <a:spcAft>
              <a:spcPct val="35000"/>
            </a:spcAft>
          </a:pPr>
          <a:r>
            <a:rPr lang="ru-RU" sz="2800" b="1" kern="1200" dirty="0" smtClean="0"/>
            <a:t>Правомощия по Закона за общинска собственост (ЗОС)</a:t>
          </a:r>
          <a:endParaRPr lang="bg-BG" sz="2800" b="1" kern="1200" dirty="0"/>
        </a:p>
      </dsp:txBody>
      <dsp:txXfrm>
        <a:off x="630848" y="3181514"/>
        <a:ext cx="9212326" cy="909004"/>
      </dsp:txXfrm>
    </dsp:sp>
    <dsp:sp modelId="{1623AD40-B738-4144-AC64-3AE75B51733C}">
      <dsp:nvSpPr>
        <dsp:cNvPr id="0" name=""/>
        <dsp:cNvSpPr/>
      </dsp:nvSpPr>
      <dsp:spPr>
        <a:xfrm>
          <a:off x="62721" y="3067888"/>
          <a:ext cx="1136255" cy="1136255"/>
        </a:xfrm>
        <a:prstGeom prst="ellipse">
          <a:avLst/>
        </a:prstGeom>
        <a:solidFill>
          <a:schemeClr val="accent2">
            <a:lumMod val="60000"/>
            <a:lumOff val="40000"/>
          </a:schemeClr>
        </a:soli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5D2A3-0DD1-49C4-A83D-C9F5232F1744}">
      <dsp:nvSpPr>
        <dsp:cNvPr id="0" name=""/>
        <dsp:cNvSpPr/>
      </dsp:nvSpPr>
      <dsp:spPr>
        <a:xfrm>
          <a:off x="-5138490" y="-787143"/>
          <a:ext cx="6119306" cy="6119306"/>
        </a:xfrm>
        <a:prstGeom prst="blockArc">
          <a:avLst>
            <a:gd name="adj1" fmla="val 18900000"/>
            <a:gd name="adj2" fmla="val 2700000"/>
            <a:gd name="adj3" fmla="val 353"/>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2A5E55-2C4D-4620-B1DD-E2131B222DD9}">
      <dsp:nvSpPr>
        <dsp:cNvPr id="0" name=""/>
        <dsp:cNvSpPr/>
      </dsp:nvSpPr>
      <dsp:spPr>
        <a:xfrm>
          <a:off x="573087" y="498415"/>
          <a:ext cx="9212326" cy="909004"/>
        </a:xfrm>
        <a:prstGeom prst="rect">
          <a:avLst/>
        </a:prstGeom>
        <a:solidFill>
          <a:schemeClr val="accent6">
            <a:lumMod val="7500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1522" tIns="71120" rIns="71120" bIns="71120" numCol="1" spcCol="1270" anchor="ctr" anchorCtr="0">
          <a:noAutofit/>
        </a:bodyPr>
        <a:lstStyle/>
        <a:p>
          <a:pPr lvl="0" algn="l" defTabSz="1244600">
            <a:lnSpc>
              <a:spcPct val="90000"/>
            </a:lnSpc>
            <a:spcBef>
              <a:spcPct val="0"/>
            </a:spcBef>
            <a:spcAft>
              <a:spcPct val="35000"/>
            </a:spcAft>
          </a:pPr>
          <a:r>
            <a:rPr lang="ru-RU" sz="2800" b="1" u="none" kern="1200" dirty="0" smtClean="0"/>
            <a:t>Правомощия по Закона за обществени поръчки (ЗОП)</a:t>
          </a:r>
          <a:endParaRPr lang="bg-BG" sz="2800" u="none" kern="1200" dirty="0"/>
        </a:p>
      </dsp:txBody>
      <dsp:txXfrm>
        <a:off x="573087" y="498415"/>
        <a:ext cx="9212326" cy="909004"/>
      </dsp:txXfrm>
    </dsp:sp>
    <dsp:sp modelId="{78C3A5A9-B801-4D2F-AECF-9DC973616A59}">
      <dsp:nvSpPr>
        <dsp:cNvPr id="0" name=""/>
        <dsp:cNvSpPr/>
      </dsp:nvSpPr>
      <dsp:spPr>
        <a:xfrm>
          <a:off x="62721" y="340876"/>
          <a:ext cx="1136255" cy="1136255"/>
        </a:xfrm>
        <a:prstGeom prst="ellipse">
          <a:avLst/>
        </a:prstGeom>
        <a:solidFill>
          <a:schemeClr val="accent2">
            <a:lumMod val="60000"/>
            <a:lumOff val="40000"/>
          </a:schemeClr>
        </a:soli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506398A5-57BE-428F-969D-66AA0D921DA1}">
      <dsp:nvSpPr>
        <dsp:cNvPr id="0" name=""/>
        <dsp:cNvSpPr/>
      </dsp:nvSpPr>
      <dsp:spPr>
        <a:xfrm>
          <a:off x="1023977" y="1818008"/>
          <a:ext cx="8881903" cy="909004"/>
        </a:xfrm>
        <a:prstGeom prst="rect">
          <a:avLst/>
        </a:prstGeom>
        <a:solidFill>
          <a:schemeClr val="accent6">
            <a:lumMod val="75000"/>
          </a:schemeClr>
        </a:solidFill>
        <a:ln w="1905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21522" tIns="71120" rIns="71120" bIns="71120" numCol="1" spcCol="1270" anchor="ctr" anchorCtr="0">
          <a:noAutofit/>
        </a:bodyPr>
        <a:lstStyle/>
        <a:p>
          <a:pPr lvl="0" algn="l" defTabSz="1244600">
            <a:lnSpc>
              <a:spcPct val="90000"/>
            </a:lnSpc>
            <a:spcBef>
              <a:spcPct val="0"/>
            </a:spcBef>
            <a:spcAft>
              <a:spcPct val="35000"/>
            </a:spcAft>
          </a:pPr>
          <a:r>
            <a:rPr lang="ru-RU" sz="2800" b="1" kern="1200" dirty="0" smtClean="0"/>
            <a:t>Правомощия по Закона за устройство на територията (ЗУТ)</a:t>
          </a:r>
          <a:endParaRPr lang="bg-BG" sz="2800" b="1" kern="1200" dirty="0"/>
        </a:p>
      </dsp:txBody>
      <dsp:txXfrm>
        <a:off x="1023977" y="1818008"/>
        <a:ext cx="8881903" cy="909004"/>
      </dsp:txXfrm>
    </dsp:sp>
    <dsp:sp modelId="{BAA51923-0A7D-4F5F-A24C-7317CBF431AE}">
      <dsp:nvSpPr>
        <dsp:cNvPr id="0" name=""/>
        <dsp:cNvSpPr/>
      </dsp:nvSpPr>
      <dsp:spPr>
        <a:xfrm>
          <a:off x="393144" y="1704382"/>
          <a:ext cx="1136255" cy="1136255"/>
        </a:xfrm>
        <a:prstGeom prst="ellipse">
          <a:avLst/>
        </a:prstGeom>
        <a:solidFill>
          <a:schemeClr val="accent2">
            <a:lumMod val="60000"/>
            <a:lumOff val="40000"/>
          </a:schemeClr>
        </a:soli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11609D18-8BCD-43AA-8DD7-4F1C820697CA}">
      <dsp:nvSpPr>
        <dsp:cNvPr id="0" name=""/>
        <dsp:cNvSpPr/>
      </dsp:nvSpPr>
      <dsp:spPr>
        <a:xfrm>
          <a:off x="630848" y="3181514"/>
          <a:ext cx="9212326" cy="909004"/>
        </a:xfrm>
        <a:prstGeom prst="rect">
          <a:avLst/>
        </a:prstGeom>
        <a:solidFill>
          <a:schemeClr val="accent6">
            <a:lumMod val="7500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1522" tIns="71120" rIns="71120" bIns="71120" numCol="1" spcCol="1270" anchor="ctr" anchorCtr="0">
          <a:noAutofit/>
        </a:bodyPr>
        <a:lstStyle/>
        <a:p>
          <a:pPr lvl="0" algn="l" defTabSz="1244600">
            <a:lnSpc>
              <a:spcPct val="90000"/>
            </a:lnSpc>
            <a:spcBef>
              <a:spcPct val="0"/>
            </a:spcBef>
            <a:spcAft>
              <a:spcPct val="35000"/>
            </a:spcAft>
          </a:pPr>
          <a:r>
            <a:rPr lang="ru-RU" sz="2800" b="1" kern="1200" dirty="0" smtClean="0"/>
            <a:t> Правомощия по Закона за опазване на селскостопанското имущество (ЗОСИ)</a:t>
          </a:r>
          <a:endParaRPr lang="bg-BG" sz="2800" b="1" kern="1200" dirty="0"/>
        </a:p>
      </dsp:txBody>
      <dsp:txXfrm>
        <a:off x="630848" y="3181514"/>
        <a:ext cx="9212326" cy="909004"/>
      </dsp:txXfrm>
    </dsp:sp>
    <dsp:sp modelId="{1623AD40-B738-4144-AC64-3AE75B51733C}">
      <dsp:nvSpPr>
        <dsp:cNvPr id="0" name=""/>
        <dsp:cNvSpPr/>
      </dsp:nvSpPr>
      <dsp:spPr>
        <a:xfrm>
          <a:off x="62721" y="3067888"/>
          <a:ext cx="1136255" cy="1136255"/>
        </a:xfrm>
        <a:prstGeom prst="ellipse">
          <a:avLst/>
        </a:prstGeom>
        <a:solidFill>
          <a:schemeClr val="accent2">
            <a:lumMod val="60000"/>
            <a:lumOff val="40000"/>
          </a:schemeClr>
        </a:soli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5D2A3-0DD1-49C4-A83D-C9F5232F1744}">
      <dsp:nvSpPr>
        <dsp:cNvPr id="0" name=""/>
        <dsp:cNvSpPr/>
      </dsp:nvSpPr>
      <dsp:spPr>
        <a:xfrm>
          <a:off x="-5138490" y="-787143"/>
          <a:ext cx="6119306" cy="6119306"/>
        </a:xfrm>
        <a:prstGeom prst="blockArc">
          <a:avLst>
            <a:gd name="adj1" fmla="val 18900000"/>
            <a:gd name="adj2" fmla="val 2700000"/>
            <a:gd name="adj3" fmla="val 353"/>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2A5E55-2C4D-4620-B1DD-E2131B222DD9}">
      <dsp:nvSpPr>
        <dsp:cNvPr id="0" name=""/>
        <dsp:cNvSpPr/>
      </dsp:nvSpPr>
      <dsp:spPr>
        <a:xfrm>
          <a:off x="573087" y="498415"/>
          <a:ext cx="9212326" cy="909004"/>
        </a:xfrm>
        <a:prstGeom prst="rect">
          <a:avLst/>
        </a:prstGeom>
        <a:solidFill>
          <a:schemeClr val="accent6">
            <a:lumMod val="7500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1522" tIns="71120" rIns="71120" bIns="71120" numCol="1" spcCol="1270" anchor="ctr" anchorCtr="0">
          <a:noAutofit/>
        </a:bodyPr>
        <a:lstStyle/>
        <a:p>
          <a:pPr lvl="0" algn="l" defTabSz="1244600">
            <a:lnSpc>
              <a:spcPct val="90000"/>
            </a:lnSpc>
            <a:spcBef>
              <a:spcPct val="0"/>
            </a:spcBef>
            <a:spcAft>
              <a:spcPct val="35000"/>
            </a:spcAft>
          </a:pPr>
          <a:r>
            <a:rPr lang="ru-RU" sz="2800" b="1" u="none" kern="1200" dirty="0" smtClean="0"/>
            <a:t>Правомощия по Закона за собствеността и ползването на земеделските земи (ЗСПЗЗ)</a:t>
          </a:r>
          <a:endParaRPr lang="bg-BG" sz="2800" u="none" kern="1200" dirty="0"/>
        </a:p>
      </dsp:txBody>
      <dsp:txXfrm>
        <a:off x="573087" y="498415"/>
        <a:ext cx="9212326" cy="909004"/>
      </dsp:txXfrm>
    </dsp:sp>
    <dsp:sp modelId="{78C3A5A9-B801-4D2F-AECF-9DC973616A59}">
      <dsp:nvSpPr>
        <dsp:cNvPr id="0" name=""/>
        <dsp:cNvSpPr/>
      </dsp:nvSpPr>
      <dsp:spPr>
        <a:xfrm>
          <a:off x="62721" y="340876"/>
          <a:ext cx="1136255" cy="1136255"/>
        </a:xfrm>
        <a:prstGeom prst="ellipse">
          <a:avLst/>
        </a:prstGeom>
        <a:solidFill>
          <a:schemeClr val="accent2">
            <a:lumMod val="60000"/>
            <a:lumOff val="40000"/>
          </a:schemeClr>
        </a:soli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506398A5-57BE-428F-969D-66AA0D921DA1}">
      <dsp:nvSpPr>
        <dsp:cNvPr id="0" name=""/>
        <dsp:cNvSpPr/>
      </dsp:nvSpPr>
      <dsp:spPr>
        <a:xfrm>
          <a:off x="1023977" y="1818008"/>
          <a:ext cx="8881903" cy="909004"/>
        </a:xfrm>
        <a:prstGeom prst="rect">
          <a:avLst/>
        </a:prstGeom>
        <a:solidFill>
          <a:schemeClr val="accent6">
            <a:lumMod val="75000"/>
          </a:schemeClr>
        </a:solidFill>
        <a:ln w="1905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21522" tIns="71120" rIns="71120" bIns="71120" numCol="1" spcCol="1270" anchor="ctr" anchorCtr="0">
          <a:noAutofit/>
        </a:bodyPr>
        <a:lstStyle/>
        <a:p>
          <a:pPr lvl="0" algn="l" defTabSz="1244600">
            <a:lnSpc>
              <a:spcPct val="90000"/>
            </a:lnSpc>
            <a:spcBef>
              <a:spcPct val="0"/>
            </a:spcBef>
            <a:spcAft>
              <a:spcPct val="35000"/>
            </a:spcAft>
          </a:pPr>
          <a:r>
            <a:rPr lang="ru-RU" sz="2800" b="1" kern="1200" dirty="0" smtClean="0"/>
            <a:t>Правомощия при опазване на горите и земите от горски фонд, съгласно Закона за горите (ЗГ)</a:t>
          </a:r>
          <a:endParaRPr lang="bg-BG" sz="2800" b="1" kern="1200" dirty="0"/>
        </a:p>
      </dsp:txBody>
      <dsp:txXfrm>
        <a:off x="1023977" y="1818008"/>
        <a:ext cx="8881903" cy="909004"/>
      </dsp:txXfrm>
    </dsp:sp>
    <dsp:sp modelId="{BAA51923-0A7D-4F5F-A24C-7317CBF431AE}">
      <dsp:nvSpPr>
        <dsp:cNvPr id="0" name=""/>
        <dsp:cNvSpPr/>
      </dsp:nvSpPr>
      <dsp:spPr>
        <a:xfrm>
          <a:off x="393144" y="1704382"/>
          <a:ext cx="1136255" cy="1136255"/>
        </a:xfrm>
        <a:prstGeom prst="ellipse">
          <a:avLst/>
        </a:prstGeom>
        <a:solidFill>
          <a:schemeClr val="accent2">
            <a:lumMod val="60000"/>
            <a:lumOff val="40000"/>
          </a:schemeClr>
        </a:soli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11609D18-8BCD-43AA-8DD7-4F1C820697CA}">
      <dsp:nvSpPr>
        <dsp:cNvPr id="0" name=""/>
        <dsp:cNvSpPr/>
      </dsp:nvSpPr>
      <dsp:spPr>
        <a:xfrm>
          <a:off x="630848" y="3181514"/>
          <a:ext cx="9212326" cy="909004"/>
        </a:xfrm>
        <a:prstGeom prst="rect">
          <a:avLst/>
        </a:prstGeom>
        <a:solidFill>
          <a:schemeClr val="accent6">
            <a:lumMod val="7500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1522" tIns="71120" rIns="71120" bIns="71120" numCol="1" spcCol="1270" anchor="ctr" anchorCtr="0">
          <a:noAutofit/>
        </a:bodyPr>
        <a:lstStyle/>
        <a:p>
          <a:pPr lvl="0" algn="l" defTabSz="1244600">
            <a:lnSpc>
              <a:spcPct val="90000"/>
            </a:lnSpc>
            <a:spcBef>
              <a:spcPct val="0"/>
            </a:spcBef>
            <a:spcAft>
              <a:spcPct val="35000"/>
            </a:spcAft>
          </a:pPr>
          <a:r>
            <a:rPr lang="ru-RU" sz="2800" b="1" kern="1200" dirty="0" smtClean="0"/>
            <a:t> Правомощия по Закона за ветеринарномедицинската дейност (ЗВМД)</a:t>
          </a:r>
          <a:endParaRPr lang="bg-BG" sz="2800" b="1" kern="1200" dirty="0"/>
        </a:p>
      </dsp:txBody>
      <dsp:txXfrm>
        <a:off x="630848" y="3181514"/>
        <a:ext cx="9212326" cy="909004"/>
      </dsp:txXfrm>
    </dsp:sp>
    <dsp:sp modelId="{1623AD40-B738-4144-AC64-3AE75B51733C}">
      <dsp:nvSpPr>
        <dsp:cNvPr id="0" name=""/>
        <dsp:cNvSpPr/>
      </dsp:nvSpPr>
      <dsp:spPr>
        <a:xfrm>
          <a:off x="62721" y="3067888"/>
          <a:ext cx="1136255" cy="1136255"/>
        </a:xfrm>
        <a:prstGeom prst="ellipse">
          <a:avLst/>
        </a:prstGeom>
        <a:solidFill>
          <a:schemeClr val="accent2">
            <a:lumMod val="60000"/>
            <a:lumOff val="40000"/>
          </a:schemeClr>
        </a:soli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5D2A3-0DD1-49C4-A83D-C9F5232F1744}">
      <dsp:nvSpPr>
        <dsp:cNvPr id="0" name=""/>
        <dsp:cNvSpPr/>
      </dsp:nvSpPr>
      <dsp:spPr>
        <a:xfrm>
          <a:off x="-5193280" y="-787143"/>
          <a:ext cx="6119306" cy="6119306"/>
        </a:xfrm>
        <a:prstGeom prst="blockArc">
          <a:avLst>
            <a:gd name="adj1" fmla="val 18900000"/>
            <a:gd name="adj2" fmla="val 2700000"/>
            <a:gd name="adj3" fmla="val 353"/>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2A5E55-2C4D-4620-B1DD-E2131B222DD9}">
      <dsp:nvSpPr>
        <dsp:cNvPr id="0" name=""/>
        <dsp:cNvSpPr/>
      </dsp:nvSpPr>
      <dsp:spPr>
        <a:xfrm>
          <a:off x="408716" y="498415"/>
          <a:ext cx="9431488" cy="909004"/>
        </a:xfrm>
        <a:prstGeom prst="rect">
          <a:avLst/>
        </a:prstGeom>
        <a:solidFill>
          <a:schemeClr val="accent6">
            <a:lumMod val="7500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1522" tIns="71120" rIns="71120" bIns="71120" numCol="1" spcCol="1270" anchor="ctr" anchorCtr="0">
          <a:noAutofit/>
        </a:bodyPr>
        <a:lstStyle/>
        <a:p>
          <a:pPr lvl="0" algn="l" defTabSz="1244600">
            <a:lnSpc>
              <a:spcPct val="90000"/>
            </a:lnSpc>
            <a:spcBef>
              <a:spcPct val="0"/>
            </a:spcBef>
            <a:spcAft>
              <a:spcPct val="35000"/>
            </a:spcAft>
          </a:pPr>
          <a:r>
            <a:rPr lang="ru-RU" sz="2800" b="1" u="none" kern="1200" dirty="0" smtClean="0"/>
            <a:t>Правомощия по Закона за опазване на околната среда (ЗООС)</a:t>
          </a:r>
          <a:endParaRPr lang="bg-BG" sz="2800" u="none" kern="1200" dirty="0"/>
        </a:p>
      </dsp:txBody>
      <dsp:txXfrm>
        <a:off x="408716" y="498415"/>
        <a:ext cx="9431488" cy="909004"/>
      </dsp:txXfrm>
    </dsp:sp>
    <dsp:sp modelId="{78C3A5A9-B801-4D2F-AECF-9DC973616A59}">
      <dsp:nvSpPr>
        <dsp:cNvPr id="0" name=""/>
        <dsp:cNvSpPr/>
      </dsp:nvSpPr>
      <dsp:spPr>
        <a:xfrm>
          <a:off x="7930" y="340876"/>
          <a:ext cx="1136255" cy="1136255"/>
        </a:xfrm>
        <a:prstGeom prst="ellipse">
          <a:avLst/>
        </a:prstGeom>
        <a:solidFill>
          <a:schemeClr val="accent2">
            <a:lumMod val="60000"/>
            <a:lumOff val="40000"/>
          </a:schemeClr>
        </a:soli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506398A5-57BE-428F-969D-66AA0D921DA1}">
      <dsp:nvSpPr>
        <dsp:cNvPr id="0" name=""/>
        <dsp:cNvSpPr/>
      </dsp:nvSpPr>
      <dsp:spPr>
        <a:xfrm>
          <a:off x="969187" y="1607791"/>
          <a:ext cx="8881903" cy="1329436"/>
        </a:xfrm>
        <a:prstGeom prst="rect">
          <a:avLst/>
        </a:prstGeom>
        <a:solidFill>
          <a:schemeClr val="accent6">
            <a:lumMod val="75000"/>
          </a:schemeClr>
        </a:solidFill>
        <a:ln w="1905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21522" tIns="71120" rIns="71120" bIns="71120" numCol="1" spcCol="1270" anchor="ctr" anchorCtr="0">
          <a:noAutofit/>
        </a:bodyPr>
        <a:lstStyle/>
        <a:p>
          <a:pPr lvl="0" algn="l" defTabSz="1244600">
            <a:lnSpc>
              <a:spcPct val="90000"/>
            </a:lnSpc>
            <a:spcBef>
              <a:spcPct val="0"/>
            </a:spcBef>
            <a:spcAft>
              <a:spcPct val="35000"/>
            </a:spcAft>
          </a:pPr>
          <a:r>
            <a:rPr lang="bg-BG" sz="2800" b="1" u="none" kern="1200" dirty="0" smtClean="0"/>
            <a:t>Правомощия по осигуряване на обществения ред – Закон за Министерство на вътрешните работи (ЗМВР)</a:t>
          </a:r>
          <a:endParaRPr lang="bg-BG" sz="2800" b="1" u="none" kern="1200" dirty="0"/>
        </a:p>
      </dsp:txBody>
      <dsp:txXfrm>
        <a:off x="969187" y="1607791"/>
        <a:ext cx="8881903" cy="1329436"/>
      </dsp:txXfrm>
    </dsp:sp>
    <dsp:sp modelId="{BAA51923-0A7D-4F5F-A24C-7317CBF431AE}">
      <dsp:nvSpPr>
        <dsp:cNvPr id="0" name=""/>
        <dsp:cNvSpPr/>
      </dsp:nvSpPr>
      <dsp:spPr>
        <a:xfrm>
          <a:off x="338353" y="1704382"/>
          <a:ext cx="1136255" cy="1136255"/>
        </a:xfrm>
        <a:prstGeom prst="ellipse">
          <a:avLst/>
        </a:prstGeom>
        <a:solidFill>
          <a:schemeClr val="accent2">
            <a:lumMod val="60000"/>
            <a:lumOff val="40000"/>
          </a:schemeClr>
        </a:soli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11609D18-8BCD-43AA-8DD7-4F1C820697CA}">
      <dsp:nvSpPr>
        <dsp:cNvPr id="0" name=""/>
        <dsp:cNvSpPr/>
      </dsp:nvSpPr>
      <dsp:spPr>
        <a:xfrm>
          <a:off x="521245" y="3181514"/>
          <a:ext cx="9321953" cy="909004"/>
        </a:xfrm>
        <a:prstGeom prst="rect">
          <a:avLst/>
        </a:prstGeom>
        <a:solidFill>
          <a:schemeClr val="accent6">
            <a:lumMod val="7500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1522" tIns="71120" rIns="71120" bIns="71120" numCol="1" spcCol="1270" anchor="ctr" anchorCtr="0">
          <a:noAutofit/>
        </a:bodyPr>
        <a:lstStyle/>
        <a:p>
          <a:pPr lvl="0" algn="l" defTabSz="1244600">
            <a:lnSpc>
              <a:spcPct val="90000"/>
            </a:lnSpc>
            <a:spcBef>
              <a:spcPct val="0"/>
            </a:spcBef>
            <a:spcAft>
              <a:spcPct val="35000"/>
            </a:spcAft>
          </a:pPr>
          <a:r>
            <a:rPr lang="ru-RU" sz="2800" b="1" kern="1200" dirty="0" smtClean="0"/>
            <a:t> </a:t>
          </a:r>
          <a:r>
            <a:rPr lang="bg-BG" sz="2800" b="1" u="none" kern="1200" dirty="0" smtClean="0"/>
            <a:t>Правомощия по Закона за защита при бедствия (ЗЗБ)</a:t>
          </a:r>
          <a:endParaRPr lang="bg-BG" sz="2800" b="1" u="none" kern="1200" dirty="0"/>
        </a:p>
      </dsp:txBody>
      <dsp:txXfrm>
        <a:off x="521245" y="3181514"/>
        <a:ext cx="9321953" cy="909004"/>
      </dsp:txXfrm>
    </dsp:sp>
    <dsp:sp modelId="{1623AD40-B738-4144-AC64-3AE75B51733C}">
      <dsp:nvSpPr>
        <dsp:cNvPr id="0" name=""/>
        <dsp:cNvSpPr/>
      </dsp:nvSpPr>
      <dsp:spPr>
        <a:xfrm>
          <a:off x="7930" y="3067888"/>
          <a:ext cx="1136255" cy="1136255"/>
        </a:xfrm>
        <a:prstGeom prst="ellipse">
          <a:avLst/>
        </a:prstGeom>
        <a:solidFill>
          <a:schemeClr val="accent2">
            <a:lumMod val="60000"/>
            <a:lumOff val="40000"/>
          </a:schemeClr>
        </a:soli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5D2A3-0DD1-49C4-A83D-C9F5232F1744}">
      <dsp:nvSpPr>
        <dsp:cNvPr id="0" name=""/>
        <dsp:cNvSpPr/>
      </dsp:nvSpPr>
      <dsp:spPr>
        <a:xfrm>
          <a:off x="-5193280" y="-787143"/>
          <a:ext cx="6119306" cy="6119306"/>
        </a:xfrm>
        <a:prstGeom prst="blockArc">
          <a:avLst>
            <a:gd name="adj1" fmla="val 18900000"/>
            <a:gd name="adj2" fmla="val 2700000"/>
            <a:gd name="adj3" fmla="val 353"/>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2A5E55-2C4D-4620-B1DD-E2131B222DD9}">
      <dsp:nvSpPr>
        <dsp:cNvPr id="0" name=""/>
        <dsp:cNvSpPr/>
      </dsp:nvSpPr>
      <dsp:spPr>
        <a:xfrm>
          <a:off x="408716" y="498415"/>
          <a:ext cx="9431488" cy="909004"/>
        </a:xfrm>
        <a:prstGeom prst="rect">
          <a:avLst/>
        </a:prstGeom>
        <a:solidFill>
          <a:schemeClr val="accent6">
            <a:lumMod val="7500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1522" tIns="71120" rIns="71120" bIns="71120" numCol="1" spcCol="1270" anchor="ctr" anchorCtr="0">
          <a:noAutofit/>
        </a:bodyPr>
        <a:lstStyle/>
        <a:p>
          <a:pPr lvl="0" algn="l" defTabSz="1244600">
            <a:lnSpc>
              <a:spcPct val="90000"/>
            </a:lnSpc>
            <a:spcBef>
              <a:spcPct val="0"/>
            </a:spcBef>
            <a:spcAft>
              <a:spcPct val="35000"/>
            </a:spcAft>
          </a:pPr>
          <a:r>
            <a:rPr lang="ru-RU" sz="2800" b="1" u="none" kern="1200" dirty="0" smtClean="0"/>
            <a:t>Правомощия по Закон за защита на личните данни (ЗЗЛД)</a:t>
          </a:r>
          <a:endParaRPr lang="bg-BG" sz="2800" u="none" kern="1200" dirty="0"/>
        </a:p>
      </dsp:txBody>
      <dsp:txXfrm>
        <a:off x="408716" y="498415"/>
        <a:ext cx="9431488" cy="909004"/>
      </dsp:txXfrm>
    </dsp:sp>
    <dsp:sp modelId="{78C3A5A9-B801-4D2F-AECF-9DC973616A59}">
      <dsp:nvSpPr>
        <dsp:cNvPr id="0" name=""/>
        <dsp:cNvSpPr/>
      </dsp:nvSpPr>
      <dsp:spPr>
        <a:xfrm>
          <a:off x="7930" y="340876"/>
          <a:ext cx="1136255" cy="1136255"/>
        </a:xfrm>
        <a:prstGeom prst="ellipse">
          <a:avLst/>
        </a:prstGeom>
        <a:solidFill>
          <a:schemeClr val="accent2">
            <a:lumMod val="60000"/>
            <a:lumOff val="40000"/>
          </a:schemeClr>
        </a:soli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506398A5-57BE-428F-969D-66AA0D921DA1}">
      <dsp:nvSpPr>
        <dsp:cNvPr id="0" name=""/>
        <dsp:cNvSpPr/>
      </dsp:nvSpPr>
      <dsp:spPr>
        <a:xfrm>
          <a:off x="969187" y="1642292"/>
          <a:ext cx="8881903" cy="1260434"/>
        </a:xfrm>
        <a:prstGeom prst="rect">
          <a:avLst/>
        </a:prstGeom>
        <a:solidFill>
          <a:schemeClr val="accent6">
            <a:lumMod val="75000"/>
          </a:schemeClr>
        </a:solidFill>
        <a:ln w="1905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21522" tIns="71120" rIns="71120" bIns="71120" numCol="1" spcCol="1270" anchor="ctr" anchorCtr="0">
          <a:noAutofit/>
        </a:bodyPr>
        <a:lstStyle/>
        <a:p>
          <a:pPr lvl="0" algn="l" defTabSz="1244600">
            <a:lnSpc>
              <a:spcPct val="90000"/>
            </a:lnSpc>
            <a:spcBef>
              <a:spcPct val="0"/>
            </a:spcBef>
            <a:spcAft>
              <a:spcPct val="35000"/>
            </a:spcAft>
          </a:pPr>
          <a:r>
            <a:rPr lang="bg-BG" sz="2800" b="1" u="none" kern="1200" dirty="0" smtClean="0"/>
            <a:t>Правомощия по Закона за борба с противообществените прояви на малолетни и непълнолетни (ЗБППМН)</a:t>
          </a:r>
          <a:endParaRPr lang="bg-BG" sz="2800" b="1" u="none" kern="1200" dirty="0"/>
        </a:p>
      </dsp:txBody>
      <dsp:txXfrm>
        <a:off x="969187" y="1642292"/>
        <a:ext cx="8881903" cy="1260434"/>
      </dsp:txXfrm>
    </dsp:sp>
    <dsp:sp modelId="{BAA51923-0A7D-4F5F-A24C-7317CBF431AE}">
      <dsp:nvSpPr>
        <dsp:cNvPr id="0" name=""/>
        <dsp:cNvSpPr/>
      </dsp:nvSpPr>
      <dsp:spPr>
        <a:xfrm>
          <a:off x="338353" y="1704382"/>
          <a:ext cx="1136255" cy="1136255"/>
        </a:xfrm>
        <a:prstGeom prst="ellipse">
          <a:avLst/>
        </a:prstGeom>
        <a:solidFill>
          <a:schemeClr val="accent2">
            <a:lumMod val="60000"/>
            <a:lumOff val="40000"/>
          </a:schemeClr>
        </a:soli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11609D18-8BCD-43AA-8DD7-4F1C820697CA}">
      <dsp:nvSpPr>
        <dsp:cNvPr id="0" name=""/>
        <dsp:cNvSpPr/>
      </dsp:nvSpPr>
      <dsp:spPr>
        <a:xfrm>
          <a:off x="555745" y="3181514"/>
          <a:ext cx="9252953" cy="909004"/>
        </a:xfrm>
        <a:prstGeom prst="rect">
          <a:avLst/>
        </a:prstGeom>
        <a:solidFill>
          <a:schemeClr val="accent6">
            <a:lumMod val="7500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1522" tIns="71120" rIns="71120" bIns="71120" numCol="1" spcCol="1270" anchor="ctr" anchorCtr="0">
          <a:noAutofit/>
        </a:bodyPr>
        <a:lstStyle/>
        <a:p>
          <a:pPr lvl="0" algn="l" defTabSz="1244600">
            <a:lnSpc>
              <a:spcPct val="90000"/>
            </a:lnSpc>
            <a:spcBef>
              <a:spcPct val="0"/>
            </a:spcBef>
            <a:spcAft>
              <a:spcPct val="35000"/>
            </a:spcAft>
          </a:pPr>
          <a:r>
            <a:rPr lang="ru-RU" sz="2800" b="1" kern="1200" dirty="0" smtClean="0"/>
            <a:t> </a:t>
          </a:r>
          <a:r>
            <a:rPr lang="bg-BG" sz="2800" b="1" u="none" kern="1200" dirty="0" smtClean="0"/>
            <a:t>Правомощия по Закона за достъп до обществена информация (ЗДОИ)</a:t>
          </a:r>
          <a:endParaRPr lang="bg-BG" sz="2800" b="1" u="none" kern="1200" dirty="0"/>
        </a:p>
      </dsp:txBody>
      <dsp:txXfrm>
        <a:off x="555745" y="3181514"/>
        <a:ext cx="9252953" cy="909004"/>
      </dsp:txXfrm>
    </dsp:sp>
    <dsp:sp modelId="{1623AD40-B738-4144-AC64-3AE75B51733C}">
      <dsp:nvSpPr>
        <dsp:cNvPr id="0" name=""/>
        <dsp:cNvSpPr/>
      </dsp:nvSpPr>
      <dsp:spPr>
        <a:xfrm>
          <a:off x="7930" y="3067888"/>
          <a:ext cx="1136255" cy="1136255"/>
        </a:xfrm>
        <a:prstGeom prst="ellipse">
          <a:avLst/>
        </a:prstGeom>
        <a:solidFill>
          <a:schemeClr val="accent2">
            <a:lumMod val="60000"/>
            <a:lumOff val="40000"/>
          </a:schemeClr>
        </a:soli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5D2A3-0DD1-49C4-A83D-C9F5232F1744}">
      <dsp:nvSpPr>
        <dsp:cNvPr id="0" name=""/>
        <dsp:cNvSpPr/>
      </dsp:nvSpPr>
      <dsp:spPr>
        <a:xfrm>
          <a:off x="-5148117" y="-787143"/>
          <a:ext cx="6119306" cy="6119306"/>
        </a:xfrm>
        <a:prstGeom prst="blockArc">
          <a:avLst>
            <a:gd name="adj1" fmla="val 18900000"/>
            <a:gd name="adj2" fmla="val 2700000"/>
            <a:gd name="adj3" fmla="val 353"/>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2A5E55-2C4D-4620-B1DD-E2131B222DD9}">
      <dsp:nvSpPr>
        <dsp:cNvPr id="0" name=""/>
        <dsp:cNvSpPr/>
      </dsp:nvSpPr>
      <dsp:spPr>
        <a:xfrm>
          <a:off x="655062" y="481163"/>
          <a:ext cx="9250834" cy="909004"/>
        </a:xfrm>
        <a:prstGeom prst="rect">
          <a:avLst/>
        </a:prstGeom>
        <a:solidFill>
          <a:schemeClr val="accent6">
            <a:lumMod val="7500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1522" tIns="71120" rIns="71120" bIns="71120" numCol="1" spcCol="1270" anchor="ctr" anchorCtr="0">
          <a:noAutofit/>
        </a:bodyPr>
        <a:lstStyle/>
        <a:p>
          <a:pPr lvl="0" algn="l" defTabSz="1244600">
            <a:lnSpc>
              <a:spcPct val="90000"/>
            </a:lnSpc>
            <a:spcBef>
              <a:spcPct val="0"/>
            </a:spcBef>
            <a:spcAft>
              <a:spcPct val="35000"/>
            </a:spcAft>
          </a:pPr>
          <a:r>
            <a:rPr lang="ru-RU" sz="2800" b="1" u="none" kern="1200" dirty="0" smtClean="0"/>
            <a:t>Правомощия по Закона за гражданската регистрация (ЗГР)</a:t>
          </a:r>
          <a:endParaRPr lang="bg-BG" sz="2800" u="none" kern="1200" dirty="0"/>
        </a:p>
      </dsp:txBody>
      <dsp:txXfrm>
        <a:off x="655062" y="481163"/>
        <a:ext cx="9250834" cy="909004"/>
      </dsp:txXfrm>
    </dsp:sp>
    <dsp:sp modelId="{78C3A5A9-B801-4D2F-AECF-9DC973616A59}">
      <dsp:nvSpPr>
        <dsp:cNvPr id="0" name=""/>
        <dsp:cNvSpPr/>
      </dsp:nvSpPr>
      <dsp:spPr>
        <a:xfrm>
          <a:off x="53094" y="340876"/>
          <a:ext cx="1136255" cy="1136255"/>
        </a:xfrm>
        <a:prstGeom prst="ellipse">
          <a:avLst/>
        </a:prstGeom>
        <a:solidFill>
          <a:schemeClr val="accent2">
            <a:lumMod val="60000"/>
            <a:lumOff val="40000"/>
          </a:schemeClr>
        </a:soli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506398A5-57BE-428F-969D-66AA0D921DA1}">
      <dsp:nvSpPr>
        <dsp:cNvPr id="0" name=""/>
        <dsp:cNvSpPr/>
      </dsp:nvSpPr>
      <dsp:spPr>
        <a:xfrm>
          <a:off x="989481" y="1766249"/>
          <a:ext cx="8881903" cy="909004"/>
        </a:xfrm>
        <a:prstGeom prst="rect">
          <a:avLst/>
        </a:prstGeom>
        <a:solidFill>
          <a:schemeClr val="accent6">
            <a:lumMod val="75000"/>
          </a:schemeClr>
        </a:solidFill>
        <a:ln w="1905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21522" tIns="71120" rIns="71120" bIns="71120" numCol="1" spcCol="1270" anchor="ctr" anchorCtr="0">
          <a:noAutofit/>
        </a:bodyPr>
        <a:lstStyle/>
        <a:p>
          <a:pPr lvl="0" algn="l" defTabSz="1244600">
            <a:lnSpc>
              <a:spcPct val="90000"/>
            </a:lnSpc>
            <a:spcBef>
              <a:spcPct val="0"/>
            </a:spcBef>
            <a:spcAft>
              <a:spcPct val="35000"/>
            </a:spcAft>
          </a:pPr>
          <a:r>
            <a:rPr lang="ru-RU" sz="2800" b="1" kern="1200" dirty="0" smtClean="0"/>
            <a:t>Правомощия на кметовете на кметства и кметските наместници по Изборния кодекс (ИК)</a:t>
          </a:r>
          <a:endParaRPr lang="bg-BG" sz="2800" b="1" kern="1200" dirty="0"/>
        </a:p>
      </dsp:txBody>
      <dsp:txXfrm>
        <a:off x="989481" y="1766249"/>
        <a:ext cx="8881903" cy="909004"/>
      </dsp:txXfrm>
    </dsp:sp>
    <dsp:sp modelId="{BAA51923-0A7D-4F5F-A24C-7317CBF431AE}">
      <dsp:nvSpPr>
        <dsp:cNvPr id="0" name=""/>
        <dsp:cNvSpPr/>
      </dsp:nvSpPr>
      <dsp:spPr>
        <a:xfrm>
          <a:off x="383517" y="1618118"/>
          <a:ext cx="1136255" cy="1136255"/>
        </a:xfrm>
        <a:prstGeom prst="ellipse">
          <a:avLst/>
        </a:prstGeom>
        <a:solidFill>
          <a:schemeClr val="accent2">
            <a:lumMod val="60000"/>
            <a:lumOff val="40000"/>
          </a:schemeClr>
        </a:soli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11609D18-8BCD-43AA-8DD7-4F1C820697CA}">
      <dsp:nvSpPr>
        <dsp:cNvPr id="0" name=""/>
        <dsp:cNvSpPr/>
      </dsp:nvSpPr>
      <dsp:spPr>
        <a:xfrm>
          <a:off x="621221" y="2954003"/>
          <a:ext cx="9212326" cy="1364024"/>
        </a:xfrm>
        <a:prstGeom prst="rect">
          <a:avLst/>
        </a:prstGeom>
        <a:solidFill>
          <a:schemeClr val="accent6">
            <a:lumMod val="7500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1522" tIns="71120" rIns="71120" bIns="71120" numCol="1" spcCol="1270" anchor="ctr" anchorCtr="0">
          <a:noAutofit/>
        </a:bodyPr>
        <a:lstStyle/>
        <a:p>
          <a:pPr lvl="0" algn="l" defTabSz="1244600">
            <a:lnSpc>
              <a:spcPct val="90000"/>
            </a:lnSpc>
            <a:spcBef>
              <a:spcPct val="0"/>
            </a:spcBef>
            <a:spcAft>
              <a:spcPct val="35000"/>
            </a:spcAft>
          </a:pPr>
          <a:r>
            <a:rPr lang="ru-RU" sz="2800" b="1" kern="1200" dirty="0" smtClean="0"/>
            <a:t>Правомощия по Закона за пряко участие на гражданите в държавната власт и местното самоуправление (ЗПУГДВМС</a:t>
          </a:r>
          <a:r>
            <a:rPr lang="ru-RU" sz="2400" b="1" kern="1200" dirty="0" smtClean="0"/>
            <a:t>)</a:t>
          </a:r>
          <a:endParaRPr lang="bg-BG" sz="2400" b="1" kern="1200" dirty="0"/>
        </a:p>
      </dsp:txBody>
      <dsp:txXfrm>
        <a:off x="621221" y="2954003"/>
        <a:ext cx="9212326" cy="1364024"/>
      </dsp:txXfrm>
    </dsp:sp>
    <dsp:sp modelId="{1623AD40-B738-4144-AC64-3AE75B51733C}">
      <dsp:nvSpPr>
        <dsp:cNvPr id="0" name=""/>
        <dsp:cNvSpPr/>
      </dsp:nvSpPr>
      <dsp:spPr>
        <a:xfrm>
          <a:off x="53094" y="3067888"/>
          <a:ext cx="1136255" cy="1136255"/>
        </a:xfrm>
        <a:prstGeom prst="ellipse">
          <a:avLst/>
        </a:prstGeom>
        <a:solidFill>
          <a:schemeClr val="accent2">
            <a:lumMod val="60000"/>
            <a:lumOff val="40000"/>
          </a:schemeClr>
        </a:soli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dirty="0"/>
          </a:p>
        </p:txBody>
      </p:sp>
      <p:sp>
        <p:nvSpPr>
          <p:cNvPr id="3" name="Контейнер за 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47FC8F-1B36-421D-90AD-7F783EBB9574}" type="datetimeFigureOut">
              <a:rPr lang="bg-BG" smtClean="0"/>
              <a:t>19.10.2021 г.</a:t>
            </a:fld>
            <a:endParaRPr lang="bg-BG" dirty="0"/>
          </a:p>
        </p:txBody>
      </p:sp>
      <p:sp>
        <p:nvSpPr>
          <p:cNvPr id="4" name="Контейнер за долния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dirty="0"/>
          </a:p>
        </p:txBody>
      </p:sp>
      <p:sp>
        <p:nvSpPr>
          <p:cNvPr id="5" name="Контейнер за номер на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46EC17-A9BB-45BC-A1F4-FDF9DB515BF2}" type="slidenum">
              <a:rPr lang="bg-BG" smtClean="0"/>
              <a:t>‹#›</a:t>
            </a:fld>
            <a:endParaRPr lang="bg-BG" dirty="0"/>
          </a:p>
        </p:txBody>
      </p:sp>
    </p:spTree>
    <p:extLst>
      <p:ext uri="{BB962C8B-B14F-4D97-AF65-F5344CB8AC3E}">
        <p14:creationId xmlns:p14="http://schemas.microsoft.com/office/powerpoint/2010/main" val="3840248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dirty="0"/>
          </a:p>
        </p:txBody>
      </p:sp>
      <p:sp>
        <p:nvSpPr>
          <p:cNvPr id="3" name="Контейнер за 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24B77B-51DE-4295-BBE4-2DC0A7A117E8}" type="datetimeFigureOut">
              <a:rPr lang="bg-BG" smtClean="0"/>
              <a:t>19.10.2021 г.</a:t>
            </a:fld>
            <a:endParaRPr lang="bg-BG" dirty="0"/>
          </a:p>
        </p:txBody>
      </p:sp>
      <p:sp>
        <p:nvSpPr>
          <p:cNvPr id="4" name="Контейнер за изображение на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bg-BG" dirty="0"/>
          </a:p>
        </p:txBody>
      </p:sp>
      <p:sp>
        <p:nvSpPr>
          <p:cNvPr id="5" name="Контейнер за бележ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6" name="Контейнер за долния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dirty="0"/>
          </a:p>
        </p:txBody>
      </p:sp>
      <p:sp>
        <p:nvSpPr>
          <p:cNvPr id="7" name="Контейнер за номер н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ECED90-6094-4610-99A7-BAEA8EB19E59}" type="slidenum">
              <a:rPr lang="bg-BG" smtClean="0"/>
              <a:t>‹#›</a:t>
            </a:fld>
            <a:endParaRPr lang="bg-BG" dirty="0"/>
          </a:p>
        </p:txBody>
      </p:sp>
    </p:spTree>
    <p:extLst>
      <p:ext uri="{BB962C8B-B14F-4D97-AF65-F5344CB8AC3E}">
        <p14:creationId xmlns:p14="http://schemas.microsoft.com/office/powerpoint/2010/main" val="2899992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1</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just"/>
            <a:r>
              <a:rPr lang="bg-BG" dirty="0" smtClean="0">
                <a:latin typeface="+mn-lt"/>
                <a:cs typeface="+mn-cs"/>
              </a:rPr>
              <a:t>	</a:t>
            </a:r>
            <a:r>
              <a:rPr lang="bg-BG" b="1" dirty="0" smtClean="0">
                <a:latin typeface="+mn-lt"/>
                <a:cs typeface="+mn-cs"/>
              </a:rPr>
              <a:t>-</a:t>
            </a:r>
            <a:r>
              <a:rPr lang="bg-BG" b="1" baseline="0" dirty="0" smtClean="0">
                <a:latin typeface="+mn-lt"/>
                <a:cs typeface="+mn-cs"/>
              </a:rPr>
              <a:t> Населените места, които не са административен център на кметство </a:t>
            </a:r>
            <a:r>
              <a:rPr lang="bg-BG" b="1" dirty="0" smtClean="0">
                <a:latin typeface="Arial" pitchFamily="34" charset="0"/>
                <a:cs typeface="Arial" pitchFamily="34" charset="0"/>
              </a:rPr>
              <a:t>до 01.05.2021 г. </a:t>
            </a:r>
            <a:r>
              <a:rPr lang="bg-BG" dirty="0" smtClean="0">
                <a:latin typeface="Arial" pitchFamily="34" charset="0"/>
                <a:cs typeface="Arial" pitchFamily="34" charset="0"/>
              </a:rPr>
              <a:t>бяха населени места с население под 350 души. От следващите местни избори те ще бъдат населени места с население по постоянен адрес под 100 души.</a:t>
            </a:r>
          </a:p>
          <a:p>
            <a:pPr algn="just"/>
            <a:r>
              <a:rPr lang="bg-BG" sz="1200" dirty="0" smtClean="0">
                <a:effectLst/>
                <a:latin typeface="Arial"/>
                <a:ea typeface="Calibri"/>
              </a:rPr>
              <a:t>	</a:t>
            </a:r>
            <a:r>
              <a:rPr lang="bg-BG" sz="1200" b="1" dirty="0" smtClean="0">
                <a:effectLst/>
                <a:latin typeface="Arial"/>
                <a:ea typeface="Calibri"/>
              </a:rPr>
              <a:t>- В населените места, които не са административен център на кметство, кметът на общината може да назначи за срока на мандата кметски наместници в съответствие с утвърдената численост и структура на общинската администрация</a:t>
            </a:r>
            <a:r>
              <a:rPr lang="bg-BG" sz="1200" dirty="0" smtClean="0">
                <a:effectLst/>
                <a:latin typeface="Arial"/>
                <a:ea typeface="Calibri"/>
              </a:rPr>
              <a:t> (чл. 46а от ЗМСМА).</a:t>
            </a:r>
            <a:endParaRPr lang="bg-BG" dirty="0" smtClean="0">
              <a:latin typeface="Arial" pitchFamily="34" charset="0"/>
              <a:cs typeface="Arial" pitchFamily="34" charset="0"/>
            </a:endParaRPr>
          </a:p>
          <a:p>
            <a:pPr algn="just"/>
            <a:r>
              <a:rPr lang="ru-RU" dirty="0" smtClean="0">
                <a:latin typeface="Arial" pitchFamily="34" charset="0"/>
                <a:cs typeface="Arial" pitchFamily="34" charset="0"/>
              </a:rPr>
              <a:t>	- Съгласно </a:t>
            </a:r>
            <a:r>
              <a:rPr lang="ru-RU" dirty="0">
                <a:latin typeface="Arial" pitchFamily="34" charset="0"/>
                <a:cs typeface="Arial" pitchFamily="34" charset="0"/>
              </a:rPr>
              <a:t>чл. 19, ал. 3, т. 2 от Закона за администрацията и чл. 46а, ал. 3 от ЗМСМА кметският наместник е териториален орган на изпълнителната власт.</a:t>
            </a:r>
            <a:endParaRPr lang="bg-BG" dirty="0">
              <a:latin typeface="Arial" pitchFamily="34" charset="0"/>
              <a:cs typeface="Arial" pitchFamily="34" charset="0"/>
            </a:endParaRPr>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solidFill>
                  <a:prstClr val="black"/>
                </a:solidFill>
              </a:rPr>
              <a:pPr/>
              <a:t>10</a:t>
            </a:fld>
            <a:endParaRPr lang="bg-BG" dirty="0">
              <a:solidFill>
                <a:prstClr val="black"/>
              </a:solidFill>
            </a:endParaRPr>
          </a:p>
        </p:txBody>
      </p:sp>
    </p:spTree>
    <p:extLst>
      <p:ext uri="{BB962C8B-B14F-4D97-AF65-F5344CB8AC3E}">
        <p14:creationId xmlns:p14="http://schemas.microsoft.com/office/powerpoint/2010/main" val="1671400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lvl="0" indent="0" algn="just">
              <a:lnSpc>
                <a:spcPct val="115000"/>
              </a:lnSpc>
              <a:spcAft>
                <a:spcPts val="300"/>
              </a:spcAft>
              <a:buFont typeface="Symbol"/>
              <a:buNone/>
            </a:pPr>
            <a:r>
              <a:rPr lang="bg-BG" b="1" dirty="0" smtClean="0">
                <a:latin typeface="Arial"/>
                <a:ea typeface="Calibri"/>
              </a:rPr>
              <a:t>Кметските наместници към датата на назначаването трябва да са лица, които отговарят на условията по чл. 397, ал. 1 от Изборния кодекс.</a:t>
            </a:r>
            <a:r>
              <a:rPr lang="bg-BG" sz="1200" b="1" dirty="0" smtClean="0">
                <a:effectLst/>
                <a:latin typeface="Arial"/>
                <a:ea typeface="Calibri"/>
                <a:cs typeface="Times New Roman"/>
              </a:rPr>
              <a:t> </a:t>
            </a:r>
          </a:p>
          <a:p>
            <a:pPr marL="342900" lvl="0" indent="-342900" algn="just">
              <a:lnSpc>
                <a:spcPct val="115000"/>
              </a:lnSpc>
              <a:spcAft>
                <a:spcPts val="300"/>
              </a:spcAft>
              <a:buFont typeface="Symbol"/>
              <a:buChar char=""/>
            </a:pPr>
            <a:r>
              <a:rPr lang="bg-BG" sz="1200" dirty="0" smtClean="0">
                <a:effectLst/>
                <a:latin typeface="Arial"/>
                <a:ea typeface="Calibri"/>
                <a:cs typeface="Times New Roman"/>
              </a:rPr>
              <a:t>да са български граждани;</a:t>
            </a: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200" dirty="0" smtClean="0">
                <a:effectLst/>
                <a:latin typeface="Arial"/>
                <a:ea typeface="Calibri"/>
                <a:cs typeface="Times New Roman"/>
              </a:rPr>
              <a:t>да са навършил 18 години към изборния ден включително;</a:t>
            </a: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200" dirty="0" smtClean="0">
                <a:effectLst/>
                <a:latin typeface="Arial"/>
                <a:ea typeface="Calibri"/>
                <a:cs typeface="Times New Roman"/>
              </a:rPr>
              <a:t>да не са поставени под запрещение;</a:t>
            </a: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200" dirty="0" smtClean="0">
                <a:effectLst/>
                <a:latin typeface="Arial"/>
                <a:ea typeface="Calibri"/>
                <a:cs typeface="Times New Roman"/>
              </a:rPr>
              <a:t>да не изтърпяват наказание лишаване от свобода;</a:t>
            </a: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200" dirty="0" smtClean="0">
                <a:effectLst/>
                <a:latin typeface="Arial"/>
                <a:ea typeface="Calibri"/>
                <a:cs typeface="Times New Roman"/>
              </a:rPr>
              <a:t>да са живели са най-малко през последните 6 месеца в съответното населено място.</a:t>
            </a:r>
            <a:endParaRPr lang="bg-BG" sz="1100" dirty="0" smtClean="0">
              <a:effectLst/>
              <a:latin typeface="+mn-lt"/>
              <a:ea typeface="Calibri"/>
              <a:cs typeface="Times New Roman"/>
            </a:endParaRPr>
          </a:p>
          <a:p>
            <a:endParaRPr lang="bg-BG" dirty="0"/>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solidFill>
                  <a:prstClr val="black"/>
                </a:solidFill>
              </a:rPr>
              <a:pPr/>
              <a:t>11</a:t>
            </a:fld>
            <a:endParaRPr lang="bg-BG" dirty="0">
              <a:solidFill>
                <a:prstClr val="black"/>
              </a:solidFill>
            </a:endParaRPr>
          </a:p>
        </p:txBody>
      </p:sp>
    </p:spTree>
    <p:extLst>
      <p:ext uri="{BB962C8B-B14F-4D97-AF65-F5344CB8AC3E}">
        <p14:creationId xmlns:p14="http://schemas.microsoft.com/office/powerpoint/2010/main" val="1671400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171450" indent="-171450">
              <a:buFontTx/>
              <a:buChar char="-"/>
            </a:pPr>
            <a:r>
              <a:rPr lang="bg-BG" b="1" dirty="0" smtClean="0">
                <a:latin typeface="Arial" pitchFamily="34" charset="0"/>
                <a:cs typeface="Arial" pitchFamily="34" charset="0"/>
              </a:rPr>
              <a:t>Ограниченията възникват</a:t>
            </a:r>
            <a:r>
              <a:rPr lang="bg-BG" b="1" baseline="0" dirty="0" smtClean="0">
                <a:latin typeface="Arial" pitchFamily="34" charset="0"/>
                <a:cs typeface="Arial" pitchFamily="34" charset="0"/>
              </a:rPr>
              <a:t> при  назначаване на кметския наместник и са съгласно чл. </a:t>
            </a:r>
            <a:r>
              <a:rPr lang="bg-BG" sz="1200" b="1" kern="1200" dirty="0" smtClean="0">
                <a:solidFill>
                  <a:schemeClr val="tx1"/>
                </a:solidFill>
                <a:effectLst/>
                <a:latin typeface="Arial" pitchFamily="34" charset="0"/>
                <a:cs typeface="Arial" pitchFamily="34" charset="0"/>
              </a:rPr>
              <a:t>41, ал. 1 от ЗМСМА. </a:t>
            </a:r>
          </a:p>
          <a:p>
            <a:pPr marL="0" indent="0">
              <a:buFontTx/>
              <a:buNone/>
            </a:pPr>
            <a:endParaRPr lang="bg-BG" sz="1200" kern="1200" dirty="0" smtClean="0">
              <a:solidFill>
                <a:schemeClr val="tx1"/>
              </a:solidFill>
              <a:effectLst/>
              <a:latin typeface="Arial" pitchFamily="34" charset="0"/>
              <a:cs typeface="Arial" pitchFamily="34" charset="0"/>
            </a:endParaRPr>
          </a:p>
          <a:p>
            <a:pPr marL="171450" indent="-171450">
              <a:buFontTx/>
              <a:buChar char="-"/>
            </a:pPr>
            <a:r>
              <a:rPr lang="bg-BG" sz="1200" b="1" kern="1200" dirty="0" smtClean="0">
                <a:solidFill>
                  <a:srgbClr val="000000"/>
                </a:solidFill>
                <a:effectLst/>
                <a:latin typeface="Arial"/>
                <a:ea typeface="+mn-ea"/>
              </a:rPr>
              <a:t>Ограниченията за кметските наместници са идентични с тези за кметовете на кметство.</a:t>
            </a:r>
            <a:r>
              <a:rPr lang="bg-BG" sz="1200" kern="1200" dirty="0" smtClean="0">
                <a:solidFill>
                  <a:srgbClr val="000000"/>
                </a:solidFill>
                <a:effectLst/>
                <a:latin typeface="Arial"/>
                <a:ea typeface="+mn-ea"/>
              </a:rPr>
              <a:t> Те също не могат да</a:t>
            </a:r>
            <a:r>
              <a:rPr lang="en-US" sz="1200" dirty="0" smtClean="0">
                <a:effectLst/>
                <a:latin typeface="Arial"/>
                <a:ea typeface="Calibri"/>
              </a:rPr>
              <a:t> извършват търговска дейност по смисъла на Търговския закон, да бъдат контрольори, управители или прокуристи в търговски дружества, търговски пълномощници, търговски представители, търговски посредници, синдици, ликвидатори или да участват в надзорни, управителни и контролни органи на търговски дружества и кооперации за времето на мандата им </a:t>
            </a:r>
            <a:r>
              <a:rPr lang="bg-BG" sz="1200" dirty="0" smtClean="0">
                <a:effectLst/>
                <a:latin typeface="Arial"/>
                <a:ea typeface="Calibri"/>
              </a:rPr>
              <a:t>(</a:t>
            </a:r>
            <a:r>
              <a:rPr lang="en-US" sz="1200" dirty="0" smtClean="0">
                <a:effectLst/>
                <a:latin typeface="Arial"/>
                <a:ea typeface="Calibri"/>
              </a:rPr>
              <a:t>чл.41, ал.1)</a:t>
            </a:r>
            <a:r>
              <a:rPr lang="bg-BG" sz="1200" dirty="0" smtClean="0">
                <a:effectLst/>
                <a:latin typeface="Arial"/>
                <a:ea typeface="Calibri"/>
              </a:rPr>
              <a:t>.</a:t>
            </a:r>
          </a:p>
          <a:p>
            <a:pPr marL="0" indent="0">
              <a:buFontTx/>
              <a:buNone/>
            </a:pPr>
            <a:endParaRPr lang="bg-BG" sz="1200" kern="1200" dirty="0" smtClean="0">
              <a:solidFill>
                <a:schemeClr val="tx1"/>
              </a:solidFill>
              <a:effectLst/>
              <a:latin typeface="Arial" pitchFamily="34" charset="0"/>
              <a:cs typeface="Arial" pitchFamily="34" charset="0"/>
            </a:endParaRPr>
          </a:p>
          <a:p>
            <a:pPr marL="171450" indent="-171450" algn="just">
              <a:buFontTx/>
              <a:buChar char="-"/>
            </a:pPr>
            <a:r>
              <a:rPr lang="ru-RU" b="1" dirty="0" smtClean="0">
                <a:latin typeface="Arial"/>
                <a:ea typeface="Calibri"/>
                <a:cs typeface="Times New Roman"/>
              </a:rPr>
              <a:t>За </a:t>
            </a:r>
            <a:r>
              <a:rPr lang="ru-RU" b="1" dirty="0">
                <a:latin typeface="Arial"/>
                <a:ea typeface="Calibri"/>
                <a:cs typeface="Times New Roman"/>
              </a:rPr>
              <a:t>кметските наместници законодателството не въвежда задължението в едномесечен срок от назначаването им да предприемат  действия за прекратяване на дейността и/или за освобождаването от заеманата длъжност, съобразно посочените ограничения. В този случай законодателят определя изискването при назначаването на кметските наместници, те да декларират пред органа по назначаването, че отговарят на посочените изисквания в чл. 41, ал. 1 от ЗМСМА. Удостоверяването на това съответствие се извършва чрез представяне на декларация (чл.41, ал. 4 от ЗМСМА).</a:t>
            </a:r>
            <a:r>
              <a:rPr lang="bg-BG" dirty="0" smtClean="0">
                <a:latin typeface="Arial"/>
                <a:ea typeface="Calibri"/>
                <a:cs typeface="Times New Roman"/>
              </a:rPr>
              <a:t> </a:t>
            </a:r>
          </a:p>
          <a:p>
            <a:pPr marL="171450" indent="-171450" algn="just">
              <a:buFontTx/>
              <a:buChar char="-"/>
            </a:pPr>
            <a:endParaRPr lang="bg-BG" dirty="0" smtClean="0">
              <a:latin typeface="Arial"/>
              <a:cs typeface="Times New Roman"/>
            </a:endParaRPr>
          </a:p>
          <a:p>
            <a:pPr marL="171450" indent="-171450" algn="just">
              <a:buFontTx/>
              <a:buChar char="-"/>
            </a:pPr>
            <a:endParaRPr lang="bg-BG" dirty="0" smtClean="0">
              <a:latin typeface="Arial"/>
              <a:cs typeface="Times New Roman"/>
            </a:endParaRPr>
          </a:p>
          <a:p>
            <a:pPr marL="171450" indent="-171450" algn="just">
              <a:buFontTx/>
              <a:buChar char="-"/>
            </a:pPr>
            <a:endParaRPr lang="bg-BG" dirty="0" smtClean="0">
              <a:latin typeface="Arial"/>
              <a:cs typeface="Times New Roman"/>
            </a:endParaRPr>
          </a:p>
          <a:p>
            <a:pPr marL="171450" indent="-171450" algn="just">
              <a:buFontTx/>
              <a:buChar char="-"/>
            </a:pPr>
            <a:endParaRPr lang="bg-BG" dirty="0"/>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solidFill>
                  <a:prstClr val="black"/>
                </a:solidFill>
              </a:rPr>
              <a:pPr/>
              <a:t>12</a:t>
            </a:fld>
            <a:endParaRPr lang="bg-BG" dirty="0">
              <a:solidFill>
                <a:prstClr val="black"/>
              </a:solidFill>
            </a:endParaRPr>
          </a:p>
        </p:txBody>
      </p:sp>
    </p:spTree>
    <p:extLst>
      <p:ext uri="{BB962C8B-B14F-4D97-AF65-F5344CB8AC3E}">
        <p14:creationId xmlns:p14="http://schemas.microsoft.com/office/powerpoint/2010/main" val="1671400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just"/>
            <a:r>
              <a:rPr lang="bg-BG" dirty="0" smtClean="0">
                <a:latin typeface="Arial" pitchFamily="34" charset="0"/>
                <a:cs typeface="Arial" pitchFamily="34" charset="0"/>
              </a:rPr>
              <a:t>- Първи абзац -</a:t>
            </a:r>
            <a:r>
              <a:rPr lang="bg-BG" baseline="0" dirty="0" smtClean="0">
                <a:latin typeface="Arial" pitchFamily="34" charset="0"/>
                <a:cs typeface="Arial" pitchFamily="34" charset="0"/>
              </a:rPr>
              <a:t> съгласно чл. 41, ал. 4 от ЗМСМА - .</a:t>
            </a:r>
          </a:p>
          <a:p>
            <a:pPr marL="171450" lvl="0" indent="-171450" algn="just">
              <a:buFontTx/>
              <a:buChar char="-"/>
            </a:pPr>
            <a:r>
              <a:rPr lang="bg-BG" baseline="0" dirty="0" smtClean="0">
                <a:latin typeface="Arial" pitchFamily="34" charset="0"/>
                <a:cs typeface="Arial" pitchFamily="34" charset="0"/>
              </a:rPr>
              <a:t>Задълженията за подаване на декларации по ЗПКОНПИ са съгласно чл. 35 от </a:t>
            </a:r>
            <a:r>
              <a:rPr lang="bg-BG" dirty="0" smtClean="0">
                <a:latin typeface="Arial" pitchFamily="34" charset="0"/>
                <a:cs typeface="Arial" pitchFamily="34" charset="0"/>
              </a:rPr>
              <a:t>същия.</a:t>
            </a:r>
            <a:r>
              <a:rPr lang="bg-BG" baseline="0" dirty="0" smtClean="0">
                <a:latin typeface="Arial" pitchFamily="34" charset="0"/>
                <a:cs typeface="Arial" pitchFamily="34" charset="0"/>
              </a:rPr>
              <a:t> </a:t>
            </a:r>
            <a:r>
              <a:rPr lang="ru-RU" dirty="0" smtClean="0">
                <a:latin typeface="Arial" pitchFamily="34" charset="0"/>
                <a:cs typeface="Arial" pitchFamily="34" charset="0"/>
              </a:rPr>
              <a:t>За </a:t>
            </a:r>
            <a:r>
              <a:rPr lang="ru-RU" dirty="0">
                <a:latin typeface="Arial" pitchFamily="34" charset="0"/>
                <a:cs typeface="Arial" pitchFamily="34" charset="0"/>
              </a:rPr>
              <a:t>разлика от кметовете на кметства, кметските наместници подават декларациите пред органа по </a:t>
            </a:r>
            <a:r>
              <a:rPr lang="ru-RU" dirty="0" smtClean="0">
                <a:latin typeface="Arial" pitchFamily="34" charset="0"/>
                <a:cs typeface="Arial" pitchFamily="34" charset="0"/>
              </a:rPr>
              <a:t>назначаването, т. е пред кмета.</a:t>
            </a:r>
            <a:r>
              <a:rPr lang="bg-BG" dirty="0" smtClean="0">
                <a:solidFill>
                  <a:prstClr val="black"/>
                </a:solidFill>
                <a:latin typeface="Arial" pitchFamily="34" charset="0"/>
                <a:cs typeface="Arial" pitchFamily="34" charset="0"/>
              </a:rPr>
              <a:t> </a:t>
            </a:r>
            <a:r>
              <a:rPr lang="bg-BG" b="1" dirty="0">
                <a:solidFill>
                  <a:prstClr val="black"/>
                </a:solidFill>
                <a:latin typeface="Arial" pitchFamily="34" charset="0"/>
                <a:cs typeface="Arial" pitchFamily="34" charset="0"/>
              </a:rPr>
              <a:t>Декларацията за </a:t>
            </a:r>
            <a:r>
              <a:rPr lang="bg-BG" b="1" dirty="0" smtClean="0">
                <a:solidFill>
                  <a:prstClr val="black"/>
                </a:solidFill>
                <a:latin typeface="Arial" pitchFamily="34" charset="0"/>
                <a:cs typeface="Arial" pitchFamily="34" charset="0"/>
              </a:rPr>
              <a:t>несъвместимост и встъпителната декларация за имущество и интереси  </a:t>
            </a:r>
            <a:r>
              <a:rPr lang="bg-BG" b="1" dirty="0">
                <a:solidFill>
                  <a:prstClr val="black"/>
                </a:solidFill>
                <a:latin typeface="Arial" pitchFamily="34" charset="0"/>
                <a:cs typeface="Arial" pitchFamily="34" charset="0"/>
              </a:rPr>
              <a:t>се </a:t>
            </a:r>
            <a:r>
              <a:rPr lang="bg-BG" b="1" dirty="0" smtClean="0">
                <a:solidFill>
                  <a:prstClr val="black"/>
                </a:solidFill>
                <a:latin typeface="Arial" pitchFamily="34" charset="0"/>
                <a:cs typeface="Arial" pitchFamily="34" charset="0"/>
              </a:rPr>
              <a:t>подават </a:t>
            </a:r>
            <a:r>
              <a:rPr lang="bg-BG" b="1" dirty="0">
                <a:solidFill>
                  <a:prstClr val="black"/>
                </a:solidFill>
                <a:latin typeface="Arial" pitchFamily="34" charset="0"/>
                <a:cs typeface="Arial" pitchFamily="34" charset="0"/>
              </a:rPr>
              <a:t>в едномесечен срок от заемане на длъжността</a:t>
            </a:r>
            <a:r>
              <a:rPr lang="bg-BG" b="1" dirty="0" smtClean="0">
                <a:solidFill>
                  <a:prstClr val="black"/>
                </a:solidFill>
                <a:latin typeface="Arial" pitchFamily="34" charset="0"/>
                <a:cs typeface="Arial" pitchFamily="34" charset="0"/>
              </a:rPr>
              <a:t>.</a:t>
            </a:r>
            <a:r>
              <a:rPr lang="bg-BG" dirty="0" smtClean="0">
                <a:solidFill>
                  <a:prstClr val="black"/>
                </a:solidFill>
                <a:latin typeface="Arial" pitchFamily="34" charset="0"/>
                <a:cs typeface="Arial" pitchFamily="34" charset="0"/>
              </a:rPr>
              <a:t> </a:t>
            </a:r>
            <a:r>
              <a:rPr lang="bg-BG" b="1" dirty="0" smtClean="0">
                <a:solidFill>
                  <a:prstClr val="black"/>
                </a:solidFill>
                <a:latin typeface="Arial" pitchFamily="34" charset="0"/>
                <a:cs typeface="Arial" pitchFamily="34" charset="0"/>
              </a:rPr>
              <a:t>А ежегодната за имущество и интереси се подава до 15.05. на годината, следваща годината, за която се подава декларацията.</a:t>
            </a:r>
          </a:p>
          <a:p>
            <a:pPr marL="0" lvl="0" indent="0" algn="just">
              <a:buFontTx/>
              <a:buNone/>
            </a:pPr>
            <a:endParaRPr lang="bg-BG" dirty="0" smtClean="0">
              <a:solidFill>
                <a:prstClr val="black"/>
              </a:solidFill>
              <a:latin typeface="Arial" pitchFamily="34" charset="0"/>
              <a:cs typeface="Arial" pitchFamily="34" charset="0"/>
            </a:endParaRPr>
          </a:p>
          <a:p>
            <a:pPr algn="just"/>
            <a:r>
              <a:rPr lang="ru-RU" b="1" dirty="0" smtClean="0">
                <a:latin typeface="Arial" pitchFamily="34" charset="0"/>
                <a:cs typeface="Arial" pitchFamily="34" charset="0"/>
              </a:rPr>
              <a:t>Пример </a:t>
            </a:r>
            <a:r>
              <a:rPr lang="ru-RU" b="1" dirty="0">
                <a:latin typeface="Arial" pitchFamily="34" charset="0"/>
                <a:cs typeface="Arial" pitchFamily="34" charset="0"/>
              </a:rPr>
              <a:t>от практиката: </a:t>
            </a:r>
            <a:r>
              <a:rPr lang="ru-RU" dirty="0">
                <a:latin typeface="Arial" pitchFamily="34" charset="0"/>
                <a:cs typeface="Arial" pitchFamily="34" charset="0"/>
              </a:rPr>
              <a:t>Интересна е практиката в някои общини при назначаване на кметски наместници, предвид ограничените финансови ресурси и малкото жители в населените места. Например има случаи, при които един кметски наместник се назначава като такъв за няколко села, което е неприложимо, поради едно от изискванията на чл. 379, ал. 1 от ИК (уседналост 6 месеца в съответното населено място). В други случаи наместниците са назначавани на намален работен ден. Съществува и практика, при която кметът на общината организира срещи с населението за издигане на предложения за назначаване на кметски наместници в рамките на определената структура от общинския съвет.  </a:t>
            </a:r>
            <a:r>
              <a:rPr lang="ru-RU" dirty="0" smtClean="0">
                <a:latin typeface="Arial" pitchFamily="34" charset="0"/>
                <a:cs typeface="Arial" pitchFamily="34" charset="0"/>
              </a:rPr>
              <a:t>.</a:t>
            </a:r>
            <a:endParaRPr lang="ru-RU" baseline="0" dirty="0" smtClean="0">
              <a:latin typeface="Arial" pitchFamily="34" charset="0"/>
              <a:cs typeface="Arial" pitchFamily="34" charset="0"/>
            </a:endParaRPr>
          </a:p>
          <a:p>
            <a:pPr algn="just"/>
            <a:endParaRPr lang="ru-RU" dirty="0">
              <a:latin typeface="Arial" pitchFamily="34" charset="0"/>
              <a:cs typeface="Arial" pitchFamily="34" charset="0"/>
            </a:endParaRPr>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solidFill>
                  <a:prstClr val="black"/>
                </a:solidFill>
              </a:rPr>
              <a:pPr/>
              <a:t>13</a:t>
            </a:fld>
            <a:endParaRPr lang="bg-BG" dirty="0">
              <a:solidFill>
                <a:prstClr val="black"/>
              </a:solidFill>
            </a:endParaRPr>
          </a:p>
        </p:txBody>
      </p:sp>
    </p:spTree>
    <p:extLst>
      <p:ext uri="{BB962C8B-B14F-4D97-AF65-F5344CB8AC3E}">
        <p14:creationId xmlns:p14="http://schemas.microsoft.com/office/powerpoint/2010/main" val="1671400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indent="450215" algn="just">
              <a:lnSpc>
                <a:spcPct val="115000"/>
              </a:lnSpc>
              <a:spcAft>
                <a:spcPts val="300"/>
              </a:spcAft>
            </a:pPr>
            <a:r>
              <a:rPr lang="bg-BG" sz="1200" b="1" i="0" dirty="0">
                <a:latin typeface="Arial" pitchFamily="34" charset="0"/>
                <a:ea typeface="Calibri"/>
                <a:cs typeface="Arial" pitchFamily="34" charset="0"/>
              </a:rPr>
              <a:t>Анализирайки разпоредбата на чл. 46а от </a:t>
            </a:r>
            <a:r>
              <a:rPr lang="bg-BG" sz="1200" b="1" i="0" dirty="0" smtClean="0">
                <a:latin typeface="Arial" pitchFamily="34" charset="0"/>
                <a:ea typeface="Calibri"/>
                <a:cs typeface="Arial" pitchFamily="34" charset="0"/>
              </a:rPr>
              <a:t>ЗМСМА </a:t>
            </a:r>
            <a:r>
              <a:rPr lang="bg-BG" sz="1200" i="0" dirty="0" smtClean="0">
                <a:latin typeface="Arial" pitchFamily="34" charset="0"/>
                <a:ea typeface="Calibri"/>
                <a:cs typeface="Arial" pitchFamily="34" charset="0"/>
              </a:rPr>
              <a:t>(</a:t>
            </a:r>
            <a:r>
              <a:rPr lang="bg-BG" sz="1200" i="0" dirty="0">
                <a:latin typeface="Arial" pitchFamily="34" charset="0"/>
                <a:ea typeface="Calibri"/>
                <a:cs typeface="Arial" pitchFamily="34" charset="0"/>
              </a:rPr>
              <a:t>В населените места, които не са административен център на кметство, кметът на общината може да назначи за срока на мандата кметски наместници в съответствие с утвърдената численост и структура на общинската </a:t>
            </a:r>
            <a:r>
              <a:rPr lang="bg-BG" sz="1200" i="0" dirty="0" smtClean="0">
                <a:latin typeface="Arial" pitchFamily="34" charset="0"/>
                <a:ea typeface="Calibri"/>
                <a:cs typeface="Arial" pitchFamily="34" charset="0"/>
              </a:rPr>
              <a:t>администрация) </a:t>
            </a:r>
            <a:r>
              <a:rPr lang="bg-BG" sz="1200" b="1" i="0" dirty="0">
                <a:latin typeface="Arial" pitchFamily="34" charset="0"/>
                <a:ea typeface="Calibri"/>
                <a:cs typeface="Arial" pitchFamily="34" charset="0"/>
              </a:rPr>
              <a:t>се достига до заключението, че назначаването на кметски наместник в дадено </a:t>
            </a:r>
            <a:r>
              <a:rPr lang="bg-BG" sz="1200" b="1" i="0" dirty="0" smtClean="0">
                <a:latin typeface="Arial" pitchFamily="34" charset="0"/>
                <a:ea typeface="Calibri"/>
                <a:cs typeface="Arial" pitchFamily="34" charset="0"/>
              </a:rPr>
              <a:t>населено място </a:t>
            </a:r>
            <a:r>
              <a:rPr lang="bg-BG" sz="1200" b="1" i="0" dirty="0">
                <a:latin typeface="Arial" pitchFamily="34" charset="0"/>
                <a:ea typeface="Calibri"/>
                <a:cs typeface="Arial" pitchFamily="34" charset="0"/>
              </a:rPr>
              <a:t>не е задължително условие</a:t>
            </a:r>
            <a:r>
              <a:rPr lang="bg-BG" sz="1200" i="0" dirty="0">
                <a:latin typeface="Arial" pitchFamily="34" charset="0"/>
                <a:ea typeface="Calibri"/>
                <a:cs typeface="Arial" pitchFamily="34" charset="0"/>
              </a:rPr>
              <a:t>. </a:t>
            </a:r>
            <a:r>
              <a:rPr lang="bg-BG" sz="1200" b="1" i="0" dirty="0">
                <a:latin typeface="Arial" pitchFamily="34" charset="0"/>
                <a:ea typeface="Calibri"/>
                <a:cs typeface="Arial" pitchFamily="34" charset="0"/>
              </a:rPr>
              <a:t>С тази норма се предоставя правна възможност, а не се въвежда задължение за назначаване на кметски наместници в населените места, които не са административен център на кметство</a:t>
            </a:r>
            <a:r>
              <a:rPr lang="bg-BG" sz="1200" i="0" dirty="0">
                <a:latin typeface="Arial" pitchFamily="34" charset="0"/>
                <a:ea typeface="Calibri"/>
                <a:cs typeface="Arial" pitchFamily="34" charset="0"/>
              </a:rPr>
              <a:t>. В тези случаи кметът на общината и общинският съвет преценяват необходимостта от назначаване на кметски наместници. </a:t>
            </a:r>
            <a:endParaRPr lang="bg-BG" sz="1200" i="0" dirty="0" smtClean="0">
              <a:latin typeface="Arial" pitchFamily="34" charset="0"/>
              <a:ea typeface="Calibri"/>
              <a:cs typeface="Arial" pitchFamily="34" charset="0"/>
            </a:endParaRPr>
          </a:p>
          <a:p>
            <a:pPr indent="450215" algn="just">
              <a:lnSpc>
                <a:spcPct val="115000"/>
              </a:lnSpc>
              <a:spcAft>
                <a:spcPts val="300"/>
              </a:spcAft>
            </a:pPr>
            <a:r>
              <a:rPr lang="bg-BG" sz="1200" i="0" dirty="0" smtClean="0">
                <a:latin typeface="Arial" pitchFamily="34" charset="0"/>
                <a:ea typeface="Calibri"/>
                <a:cs typeface="Arial" pitchFamily="34" charset="0"/>
              </a:rPr>
              <a:t> </a:t>
            </a:r>
            <a:endParaRPr lang="bg-BG" sz="1200" i="0" dirty="0">
              <a:latin typeface="Arial" pitchFamily="34" charset="0"/>
              <a:ea typeface="Calibri"/>
              <a:cs typeface="Arial" pitchFamily="34" charset="0"/>
            </a:endParaRPr>
          </a:p>
          <a:p>
            <a:pPr indent="450215" algn="just">
              <a:lnSpc>
                <a:spcPct val="115000"/>
              </a:lnSpc>
              <a:spcAft>
                <a:spcPts val="300"/>
              </a:spcAft>
            </a:pPr>
            <a:r>
              <a:rPr lang="bg-BG" sz="1200" b="1" i="0" dirty="0">
                <a:latin typeface="Arial" pitchFamily="34" charset="0"/>
                <a:ea typeface="Calibri"/>
                <a:cs typeface="Arial" pitchFamily="34" charset="0"/>
              </a:rPr>
              <a:t>Какъвто и подход да бъде възприет относно назначаване или не на кметски наместник в дадено населено място, водещ принцип би следвало да бъде осигуряване предоставянето на съответните публични услуги на жителите на населеното място, улесняване на гражданите, както и облекчаване административната тежест при предоставяне на услугите. </a:t>
            </a:r>
            <a:r>
              <a:rPr lang="bg-BG" sz="1200" i="0" dirty="0">
                <a:latin typeface="Arial" pitchFamily="34" charset="0"/>
                <a:ea typeface="Calibri"/>
                <a:cs typeface="Arial" pitchFamily="34" charset="0"/>
              </a:rPr>
              <a:t>Още повече, че  в малките населени места живее основно възрастно население, което има специфични потребности и възможности. </a:t>
            </a:r>
            <a:endParaRPr lang="bg-BG" sz="1200" i="0" dirty="0" smtClean="0">
              <a:latin typeface="Arial" pitchFamily="34" charset="0"/>
              <a:ea typeface="Calibri"/>
              <a:cs typeface="Arial" pitchFamily="34" charset="0"/>
            </a:endParaRPr>
          </a:p>
          <a:p>
            <a:pPr indent="450215" algn="just">
              <a:lnSpc>
                <a:spcPct val="115000"/>
              </a:lnSpc>
              <a:spcAft>
                <a:spcPts val="300"/>
              </a:spcAft>
            </a:pPr>
            <a:endParaRPr lang="bg-BG" sz="1200" i="0" dirty="0" smtClean="0">
              <a:latin typeface="Arial" pitchFamily="34" charset="0"/>
              <a:ea typeface="Calibri"/>
              <a:cs typeface="Arial" pitchFamily="34" charset="0"/>
            </a:endParaRPr>
          </a:p>
          <a:p>
            <a:pPr indent="450215" algn="just">
              <a:lnSpc>
                <a:spcPct val="115000"/>
              </a:lnSpc>
              <a:spcAft>
                <a:spcPts val="300"/>
              </a:spcAft>
            </a:pPr>
            <a:endParaRPr lang="bg-BG" sz="1200" i="0" dirty="0" smtClean="0">
              <a:latin typeface="Arial" pitchFamily="34" charset="0"/>
              <a:ea typeface="Calibri"/>
              <a:cs typeface="Arial" pitchFamily="34" charset="0"/>
            </a:endParaRPr>
          </a:p>
          <a:p>
            <a:pPr indent="450215" algn="just">
              <a:lnSpc>
                <a:spcPct val="115000"/>
              </a:lnSpc>
              <a:spcAft>
                <a:spcPts val="300"/>
              </a:spcAft>
            </a:pPr>
            <a:endParaRPr lang="bg-BG" sz="1200" i="0" dirty="0" smtClean="0">
              <a:latin typeface="Arial" pitchFamily="34" charset="0"/>
              <a:ea typeface="Calibri"/>
              <a:cs typeface="Arial" pitchFamily="34" charset="0"/>
            </a:endParaRPr>
          </a:p>
          <a:p>
            <a:pPr indent="450215" algn="just">
              <a:lnSpc>
                <a:spcPct val="115000"/>
              </a:lnSpc>
              <a:spcAft>
                <a:spcPts val="300"/>
              </a:spcAft>
            </a:pPr>
            <a:endParaRPr lang="bg-BG" sz="1200" i="0" dirty="0" smtClean="0">
              <a:latin typeface="Arial" pitchFamily="34" charset="0"/>
              <a:ea typeface="Calibri"/>
              <a:cs typeface="Arial" pitchFamily="34" charset="0"/>
            </a:endParaRPr>
          </a:p>
          <a:p>
            <a:pPr indent="450215" algn="just">
              <a:lnSpc>
                <a:spcPct val="115000"/>
              </a:lnSpc>
              <a:spcAft>
                <a:spcPts val="300"/>
              </a:spcAft>
            </a:pPr>
            <a:endParaRPr lang="bg-BG" sz="1200" i="0" dirty="0">
              <a:latin typeface="Arial" pitchFamily="34" charset="0"/>
              <a:ea typeface="Calibri"/>
              <a:cs typeface="Arial" pitchFamily="34" charset="0"/>
            </a:endParaRPr>
          </a:p>
          <a:p>
            <a:endParaRPr lang="ru-RU" sz="1200" dirty="0">
              <a:latin typeface="Arial" pitchFamily="34" charset="0"/>
              <a:cs typeface="Arial" pitchFamily="34" charset="0"/>
            </a:endParaRPr>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solidFill>
                  <a:prstClr val="black"/>
                </a:solidFill>
              </a:rPr>
              <a:pPr/>
              <a:t>14</a:t>
            </a:fld>
            <a:endParaRPr lang="bg-BG" dirty="0">
              <a:solidFill>
                <a:prstClr val="black"/>
              </a:solidFill>
            </a:endParaRPr>
          </a:p>
        </p:txBody>
      </p:sp>
    </p:spTree>
    <p:extLst>
      <p:ext uri="{BB962C8B-B14F-4D97-AF65-F5344CB8AC3E}">
        <p14:creationId xmlns:p14="http://schemas.microsoft.com/office/powerpoint/2010/main" val="1671400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just">
              <a:lnSpc>
                <a:spcPct val="115000"/>
              </a:lnSpc>
              <a:spcAft>
                <a:spcPts val="300"/>
              </a:spcAft>
              <a:tabLst>
                <a:tab pos="630555" algn="l"/>
              </a:tabLst>
            </a:pPr>
            <a:r>
              <a:rPr lang="bg-BG" dirty="0" smtClean="0">
                <a:latin typeface="Arial"/>
                <a:ea typeface="Calibri"/>
                <a:cs typeface="Times New Roman"/>
              </a:rPr>
              <a:t>- </a:t>
            </a:r>
            <a:r>
              <a:rPr lang="bg-BG" sz="1200" dirty="0" smtClean="0">
                <a:effectLst/>
                <a:latin typeface="Arial"/>
                <a:ea typeface="Calibri"/>
                <a:cs typeface="Times New Roman"/>
              </a:rPr>
              <a:t>Правомощията и функциите на кметовете на кметства и кметските наместници може да се обособят в следните групи:</a:t>
            </a: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tabLst>
                <a:tab pos="630555" algn="l"/>
              </a:tabLst>
            </a:pPr>
            <a:r>
              <a:rPr lang="bg-BG" sz="1200" b="1" i="0" dirty="0" smtClean="0">
                <a:effectLst/>
                <a:latin typeface="Arial"/>
                <a:ea typeface="Calibri"/>
                <a:cs typeface="Times New Roman"/>
              </a:rPr>
              <a:t>регламентирани в нормативни актове;</a:t>
            </a:r>
            <a:endParaRPr lang="bg-BG" sz="1100" i="0" dirty="0" smtClean="0">
              <a:effectLst/>
              <a:latin typeface="+mn-lt"/>
              <a:ea typeface="Calibri"/>
              <a:cs typeface="Times New Roman"/>
            </a:endParaRPr>
          </a:p>
          <a:p>
            <a:pPr marL="342900" lvl="0" indent="-342900" algn="just">
              <a:lnSpc>
                <a:spcPct val="115000"/>
              </a:lnSpc>
              <a:spcAft>
                <a:spcPts val="300"/>
              </a:spcAft>
              <a:buFont typeface="Symbol"/>
              <a:buChar char=""/>
              <a:tabLst>
                <a:tab pos="630555" algn="l"/>
              </a:tabLst>
            </a:pPr>
            <a:r>
              <a:rPr lang="bg-BG" sz="1200" b="1" i="0" dirty="0" smtClean="0">
                <a:effectLst/>
                <a:latin typeface="Arial"/>
                <a:ea typeface="Calibri"/>
                <a:cs typeface="Times New Roman"/>
              </a:rPr>
              <a:t>определени от общинския съвет с правилника по чл. 21, ал. 3 от ЗМСМА;</a:t>
            </a:r>
            <a:endParaRPr lang="bg-BG" sz="1100" i="0" dirty="0" smtClean="0">
              <a:effectLst/>
              <a:latin typeface="+mn-lt"/>
              <a:ea typeface="Calibri"/>
              <a:cs typeface="Times New Roman"/>
            </a:endParaRPr>
          </a:p>
          <a:p>
            <a:pPr marL="342900" lvl="0" indent="-342900" algn="just">
              <a:lnSpc>
                <a:spcPct val="115000"/>
              </a:lnSpc>
              <a:spcAft>
                <a:spcPts val="300"/>
              </a:spcAft>
              <a:buFont typeface="Symbol"/>
              <a:buChar char=""/>
              <a:tabLst>
                <a:tab pos="630555" algn="l"/>
              </a:tabLst>
            </a:pPr>
            <a:r>
              <a:rPr lang="bg-BG" sz="1200" b="1" i="0" dirty="0" smtClean="0">
                <a:effectLst/>
                <a:latin typeface="Arial"/>
                <a:ea typeface="Calibri"/>
                <a:cs typeface="Times New Roman"/>
              </a:rPr>
              <a:t>определени от кмета на общината с административен акт;</a:t>
            </a:r>
          </a:p>
          <a:p>
            <a:pPr marL="0" lvl="0" indent="0" algn="just">
              <a:lnSpc>
                <a:spcPct val="115000"/>
              </a:lnSpc>
              <a:spcAft>
                <a:spcPts val="300"/>
              </a:spcAft>
              <a:buFont typeface="Symbol"/>
              <a:buNone/>
              <a:tabLst>
                <a:tab pos="630555" algn="l"/>
              </a:tabLst>
            </a:pPr>
            <a:endParaRPr lang="bg-BG" sz="1100" dirty="0" smtClean="0">
              <a:effectLst/>
              <a:latin typeface="+mn-lt"/>
              <a:ea typeface="Calibri"/>
              <a:cs typeface="Times New Roman"/>
            </a:endParaRPr>
          </a:p>
          <a:p>
            <a:pPr algn="just">
              <a:lnSpc>
                <a:spcPct val="115000"/>
              </a:lnSpc>
              <a:spcAft>
                <a:spcPts val="300"/>
              </a:spcAft>
              <a:tabLst>
                <a:tab pos="630555" algn="l"/>
              </a:tabLst>
            </a:pPr>
            <a:r>
              <a:rPr lang="bg-BG" dirty="0" smtClean="0">
                <a:latin typeface="Arial"/>
                <a:ea typeface="Calibri"/>
                <a:cs typeface="Times New Roman"/>
              </a:rPr>
              <a:t>	</a:t>
            </a:r>
            <a:r>
              <a:rPr lang="bg-BG" b="1" dirty="0" smtClean="0">
                <a:latin typeface="Arial"/>
                <a:ea typeface="Calibri"/>
                <a:cs typeface="Times New Roman"/>
              </a:rPr>
              <a:t>Кметовете </a:t>
            </a:r>
            <a:r>
              <a:rPr lang="bg-BG" b="1" dirty="0">
                <a:latin typeface="Arial"/>
                <a:ea typeface="Calibri"/>
                <a:cs typeface="Times New Roman"/>
              </a:rPr>
              <a:t>на кметства и кметските наместници вземат оперативни решения, касаещи населеното място, съобразно делегираните правомощия</a:t>
            </a:r>
            <a:r>
              <a:rPr lang="bg-BG" dirty="0">
                <a:latin typeface="Arial"/>
                <a:ea typeface="Calibri"/>
                <a:cs typeface="Times New Roman"/>
              </a:rPr>
              <a:t>. Изключение за вземане на решения извън делегираните правомощия, при определени условия, би могло да бъде допустимо в случаите когато са налице извънредни обстоятелства, касаещи живота и здравето на хората</a:t>
            </a:r>
            <a:r>
              <a:rPr lang="bg-BG" dirty="0" smtClean="0">
                <a:latin typeface="Arial"/>
                <a:ea typeface="Calibri"/>
                <a:cs typeface="Times New Roman"/>
              </a:rPr>
              <a:t>.</a:t>
            </a:r>
          </a:p>
          <a:p>
            <a:pPr algn="just">
              <a:lnSpc>
                <a:spcPct val="115000"/>
              </a:lnSpc>
              <a:spcAft>
                <a:spcPts val="300"/>
              </a:spcAft>
              <a:tabLst>
                <a:tab pos="630555" algn="l"/>
              </a:tabLst>
            </a:pPr>
            <a:endParaRPr lang="bg-BG" sz="1100" dirty="0">
              <a:ea typeface="Calibri"/>
              <a:cs typeface="Times New Roman"/>
            </a:endParaRPr>
          </a:p>
          <a:p>
            <a:pPr algn="just">
              <a:lnSpc>
                <a:spcPct val="115000"/>
              </a:lnSpc>
              <a:spcAft>
                <a:spcPts val="300"/>
              </a:spcAft>
              <a:tabLst>
                <a:tab pos="630555" algn="l"/>
              </a:tabLst>
            </a:pPr>
            <a:r>
              <a:rPr lang="bg-BG" b="1" u="sng" dirty="0" smtClean="0">
                <a:latin typeface="Arial"/>
                <a:ea typeface="Calibri"/>
                <a:cs typeface="Times New Roman"/>
              </a:rPr>
              <a:t>Практическа </a:t>
            </a:r>
            <a:r>
              <a:rPr lang="bg-BG" b="1" u="sng" dirty="0">
                <a:latin typeface="Arial"/>
                <a:ea typeface="Calibri"/>
                <a:cs typeface="Times New Roman"/>
              </a:rPr>
              <a:t>задача:</a:t>
            </a:r>
            <a:r>
              <a:rPr lang="bg-BG" dirty="0">
                <a:latin typeface="Arial"/>
                <a:ea typeface="Calibri"/>
                <a:cs typeface="Times New Roman"/>
              </a:rPr>
              <a:t> Дайте пример от практиката, когато на кмет на кметство или кметски наместник се налага да взема решения в извънредна ситуация</a:t>
            </a:r>
            <a:r>
              <a:rPr lang="bg-BG" dirty="0" smtClean="0">
                <a:latin typeface="Arial"/>
                <a:ea typeface="Calibri"/>
                <a:cs typeface="Times New Roman"/>
              </a:rPr>
              <a:t>.</a:t>
            </a:r>
          </a:p>
          <a:p>
            <a:pPr algn="just">
              <a:lnSpc>
                <a:spcPct val="115000"/>
              </a:lnSpc>
              <a:spcAft>
                <a:spcPts val="300"/>
              </a:spcAft>
              <a:tabLst>
                <a:tab pos="630555" algn="l"/>
              </a:tabLst>
            </a:pPr>
            <a:endParaRPr lang="bg-BG" sz="1100" dirty="0" smtClean="0">
              <a:latin typeface="Arial"/>
              <a:ea typeface="Calibri"/>
              <a:cs typeface="Times New Roman"/>
            </a:endParaRPr>
          </a:p>
          <a:p>
            <a:pPr algn="just">
              <a:lnSpc>
                <a:spcPct val="115000"/>
              </a:lnSpc>
              <a:spcAft>
                <a:spcPts val="300"/>
              </a:spcAft>
              <a:tabLst>
                <a:tab pos="630555" algn="l"/>
              </a:tabLst>
            </a:pPr>
            <a:endParaRPr lang="bg-BG" sz="1100" dirty="0" smtClean="0">
              <a:latin typeface="Arial"/>
              <a:ea typeface="Calibri"/>
              <a:cs typeface="Times New Roman"/>
            </a:endParaRPr>
          </a:p>
          <a:p>
            <a:pPr algn="just">
              <a:lnSpc>
                <a:spcPct val="115000"/>
              </a:lnSpc>
              <a:spcAft>
                <a:spcPts val="300"/>
              </a:spcAft>
              <a:tabLst>
                <a:tab pos="630555" algn="l"/>
              </a:tabLst>
            </a:pPr>
            <a:endParaRPr lang="bg-BG" sz="1100" dirty="0" smtClean="0">
              <a:latin typeface="Arial"/>
              <a:ea typeface="Calibri"/>
              <a:cs typeface="Times New Roman"/>
            </a:endParaRPr>
          </a:p>
          <a:p>
            <a:pPr algn="just">
              <a:lnSpc>
                <a:spcPct val="115000"/>
              </a:lnSpc>
              <a:spcAft>
                <a:spcPts val="300"/>
              </a:spcAft>
              <a:tabLst>
                <a:tab pos="630555" algn="l"/>
              </a:tabLst>
            </a:pPr>
            <a:endParaRPr lang="bg-BG" sz="1100" dirty="0">
              <a:ea typeface="Calibri"/>
              <a:cs typeface="Times New Roman"/>
            </a:endParaRPr>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15</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228600" algn="just">
              <a:lnSpc>
                <a:spcPct val="115000"/>
              </a:lnSpc>
              <a:spcAft>
                <a:spcPts val="300"/>
              </a:spcAft>
              <a:tabLst>
                <a:tab pos="630555" algn="l"/>
              </a:tabLst>
            </a:pPr>
            <a:r>
              <a:rPr lang="bg-BG" sz="1200" b="1" dirty="0" smtClean="0">
                <a:effectLst/>
                <a:latin typeface="Arial"/>
                <a:ea typeface="Calibri"/>
                <a:cs typeface="Times New Roman"/>
              </a:rPr>
              <a:t>Основните правомощия на кметовете на кметства са регламентирани в чл. 46, ал.1 от ЗМСМА, според които кметът на кметство:</a:t>
            </a:r>
            <a:endParaRPr lang="bg-BG" sz="1100" b="1" dirty="0" smtClean="0">
              <a:effectLst/>
              <a:latin typeface="+mn-lt"/>
              <a:ea typeface="Calibri"/>
              <a:cs typeface="Times New Roman"/>
            </a:endParaRPr>
          </a:p>
          <a:p>
            <a:pPr marL="342900" lvl="0" indent="-342900" algn="just">
              <a:lnSpc>
                <a:spcPct val="115000"/>
              </a:lnSpc>
              <a:spcAft>
                <a:spcPts val="300"/>
              </a:spcAft>
              <a:buFont typeface="Symbol"/>
              <a:buChar char=""/>
              <a:tabLst>
                <a:tab pos="630555" algn="l"/>
              </a:tabLst>
            </a:pPr>
            <a:r>
              <a:rPr lang="bg-BG" sz="1200" dirty="0" smtClean="0">
                <a:effectLst/>
                <a:latin typeface="Arial"/>
                <a:ea typeface="Calibri"/>
                <a:cs typeface="Times New Roman"/>
              </a:rPr>
              <a:t>изпълнява бюджета на общината в частта му за кметството;</a:t>
            </a: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tabLst>
                <a:tab pos="630555" algn="l"/>
              </a:tabLst>
            </a:pPr>
            <a:r>
              <a:rPr lang="bg-BG" sz="1200" dirty="0" smtClean="0">
                <a:effectLst/>
                <a:latin typeface="Arial"/>
                <a:ea typeface="Calibri"/>
                <a:cs typeface="Times New Roman"/>
              </a:rPr>
              <a:t>организира провеждането на благоустройствени, комунални и други мероприятия;</a:t>
            </a: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tabLst>
                <a:tab pos="630555" algn="l"/>
              </a:tabLst>
            </a:pPr>
            <a:r>
              <a:rPr lang="bg-BG" sz="1200" dirty="0" smtClean="0">
                <a:effectLst/>
                <a:latin typeface="Arial"/>
                <a:ea typeface="Calibri"/>
                <a:cs typeface="Times New Roman"/>
              </a:rPr>
              <a:t>отговаря за стопанисването на определени от общинския съвет обекти на общинската собственост;</a:t>
            </a: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tabLst>
                <a:tab pos="630555" algn="l"/>
              </a:tabLst>
            </a:pPr>
            <a:r>
              <a:rPr lang="bg-BG" sz="1200" dirty="0" smtClean="0">
                <a:effectLst/>
                <a:latin typeface="Arial"/>
                <a:ea typeface="Calibri"/>
                <a:cs typeface="Times New Roman"/>
              </a:rPr>
              <a:t>назначава и освобождава служителите от общинската администрация в кметството, които подпомагат неговата дейност, в съответствие с утвърдената численост и структура;</a:t>
            </a: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tabLst>
                <a:tab pos="630555" algn="l"/>
              </a:tabLst>
            </a:pPr>
            <a:r>
              <a:rPr lang="bg-BG" sz="1200" dirty="0" smtClean="0">
                <a:effectLst/>
                <a:latin typeface="Arial"/>
                <a:ea typeface="Calibri"/>
                <a:cs typeface="Times New Roman"/>
              </a:rPr>
              <a:t>приема мерки за подобряване и възстановяване на околната среда и организира охраната на полските имоти;</a:t>
            </a: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tabLst>
                <a:tab pos="630555" algn="l"/>
              </a:tabLst>
            </a:pPr>
            <a:r>
              <a:rPr lang="bg-BG" sz="1200" dirty="0" smtClean="0">
                <a:effectLst/>
                <a:latin typeface="Arial"/>
                <a:ea typeface="Calibri"/>
                <a:cs typeface="Times New Roman"/>
              </a:rPr>
              <a:t>води регистрите на населението и за гражданското състояние и изпраща актуализационни съобщения до ЕСГРАОН;</a:t>
            </a: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tabLst>
                <a:tab pos="630555" algn="l"/>
              </a:tabLst>
            </a:pPr>
            <a:r>
              <a:rPr lang="bg-BG" sz="1200" dirty="0" smtClean="0">
                <a:effectLst/>
                <a:latin typeface="Arial"/>
                <a:ea typeface="Calibri"/>
                <a:cs typeface="Times New Roman"/>
              </a:rPr>
              <a:t>осигурява извършването на административни услуги на физически и юридически лица;</a:t>
            </a: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tabLst>
                <a:tab pos="630555" algn="l"/>
              </a:tabLst>
            </a:pPr>
            <a:r>
              <a:rPr lang="bg-BG" sz="1200" dirty="0" smtClean="0">
                <a:effectLst/>
                <a:latin typeface="Arial"/>
                <a:ea typeface="Calibri"/>
                <a:cs typeface="Times New Roman"/>
              </a:rPr>
              <a:t>осигурява спазването на обществения ред; има правомощията по чл. 70, 72, 80, 81, 83, 85 и 87 от Закона за Министерството на вътрешните работи, на съответната територия до пристигане на полицейския орган;</a:t>
            </a: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tabLst>
                <a:tab pos="630555" algn="l"/>
              </a:tabLst>
            </a:pPr>
            <a:r>
              <a:rPr lang="bg-BG" sz="1200" dirty="0" smtClean="0">
                <a:effectLst/>
                <a:latin typeface="Arial"/>
                <a:ea typeface="Calibri"/>
                <a:cs typeface="Times New Roman"/>
              </a:rPr>
              <a:t>организира и ръководи защитата на населението при бедствия и аварии;</a:t>
            </a: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tabLst>
                <a:tab pos="630555" algn="l"/>
              </a:tabLst>
            </a:pPr>
            <a:r>
              <a:rPr lang="bg-BG" sz="1200" dirty="0" smtClean="0">
                <a:effectLst/>
                <a:latin typeface="Arial"/>
                <a:ea typeface="Calibri"/>
                <a:cs typeface="Times New Roman"/>
              </a:rPr>
              <a:t>представлява кметството пред населението, пред обществени и политически организации и пред други райони или кметства;</a:t>
            </a: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tabLst>
                <a:tab pos="630555" algn="l"/>
              </a:tabLst>
            </a:pPr>
            <a:r>
              <a:rPr lang="bg-BG" sz="1200" dirty="0" smtClean="0">
                <a:effectLst/>
                <a:latin typeface="Arial"/>
                <a:ea typeface="Calibri"/>
                <a:cs typeface="Times New Roman"/>
              </a:rPr>
              <a:t>организира изпълнението на актовете на общинския съвет и на кмета на общината, отнасящи се до територията и гражданите на района или кметството;</a:t>
            </a: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tabLst>
                <a:tab pos="630555" algn="l"/>
              </a:tabLst>
            </a:pPr>
            <a:r>
              <a:rPr lang="bg-BG" sz="1200" dirty="0" smtClean="0">
                <a:effectLst/>
                <a:latin typeface="Arial"/>
                <a:ea typeface="Calibri"/>
                <a:cs typeface="Times New Roman"/>
              </a:rPr>
              <a:t>изпълнява функции, възложени му от кмета на общината.</a:t>
            </a:r>
          </a:p>
          <a:p>
            <a:pPr marL="0" lvl="0" indent="0" algn="just">
              <a:lnSpc>
                <a:spcPct val="115000"/>
              </a:lnSpc>
              <a:spcAft>
                <a:spcPts val="300"/>
              </a:spcAft>
              <a:buFont typeface="Symbol"/>
              <a:buNone/>
              <a:tabLst>
                <a:tab pos="630555" algn="l"/>
              </a:tabLst>
            </a:pPr>
            <a:endParaRPr lang="bg-BG" sz="1200" dirty="0" smtClean="0">
              <a:effectLst/>
              <a:latin typeface="Arial"/>
              <a:ea typeface="Calibri"/>
              <a:cs typeface="Times New Roman"/>
            </a:endParaRPr>
          </a:p>
          <a:p>
            <a:pPr marL="0" marR="0" lvl="0" indent="0" algn="just" defTabSz="914400" rtl="0" eaLnBrk="1" fontAlgn="auto" latinLnBrk="0" hangingPunct="1">
              <a:lnSpc>
                <a:spcPct val="115000"/>
              </a:lnSpc>
              <a:spcBef>
                <a:spcPts val="0"/>
              </a:spcBef>
              <a:spcAft>
                <a:spcPts val="300"/>
              </a:spcAft>
              <a:buClrTx/>
              <a:buSzTx/>
              <a:buFontTx/>
              <a:buNone/>
              <a:tabLst>
                <a:tab pos="630555" algn="l"/>
              </a:tabLst>
              <a:defRPr/>
            </a:pPr>
            <a:r>
              <a:rPr kumimoji="0" lang="bg-BG" sz="1200" b="0" i="0" u="none" strike="noStrike" kern="1200" cap="none" spc="0" normalizeH="0" baseline="0" noProof="0" dirty="0" smtClean="0">
                <a:ln>
                  <a:noFill/>
                </a:ln>
                <a:solidFill>
                  <a:prstClr val="black"/>
                </a:solidFill>
                <a:effectLst/>
                <a:uLnTx/>
                <a:uFillTx/>
                <a:latin typeface="Arial"/>
                <a:ea typeface="Calibri"/>
                <a:cs typeface="Times New Roman"/>
              </a:rPr>
              <a:t>	На кметовете на кметства могат да бъдат възлагани и други функции със закон или друг нормативен акт, както и с правилника по чл. 21, ал. 3 от ЗМСМА на общинския съвет, в зависимост от конкретните особености на общината или кметствата. Кметът на общината също притежава правото да възлага свои функции на кметовете на кметства.</a:t>
            </a:r>
            <a:endParaRPr kumimoji="0" lang="bg-BG" sz="1100" b="0" i="0" u="none" strike="noStrike" kern="1200" cap="none" spc="0" normalizeH="0" baseline="0" noProof="0" dirty="0" smtClean="0">
              <a:ln>
                <a:noFill/>
              </a:ln>
              <a:solidFill>
                <a:prstClr val="black"/>
              </a:solidFill>
              <a:effectLst/>
              <a:uLnTx/>
              <a:uFillTx/>
              <a:latin typeface="+mn-lt"/>
              <a:ea typeface="Calibri"/>
              <a:cs typeface="Times New Roman"/>
            </a:endParaRPr>
          </a:p>
          <a:p>
            <a:pPr algn="just">
              <a:lnSpc>
                <a:spcPct val="115000"/>
              </a:lnSpc>
              <a:spcAft>
                <a:spcPts val="300"/>
              </a:spcAft>
              <a:tabLst>
                <a:tab pos="630555" algn="l"/>
              </a:tabLst>
            </a:pPr>
            <a:r>
              <a:rPr lang="bg-BG" sz="1200" dirty="0" smtClean="0">
                <a:effectLst/>
                <a:latin typeface="Arial"/>
                <a:ea typeface="Calibri"/>
                <a:cs typeface="Times New Roman"/>
              </a:rPr>
              <a:t>	</a:t>
            </a:r>
            <a:r>
              <a:rPr lang="bg-BG" sz="1200" b="1" dirty="0" smtClean="0">
                <a:effectLst/>
                <a:latin typeface="Arial"/>
                <a:ea typeface="Calibri"/>
                <a:cs typeface="Times New Roman"/>
              </a:rPr>
              <a:t>Кметовете на кметства могат да участват в заседанията на общинския съвет с право на съвещателен глас. Те се изслушват задължително при обсъждане на въпроси, отнасящи се за съответното кметство.</a:t>
            </a:r>
            <a:endParaRPr lang="bg-BG" sz="1100" b="1" dirty="0" smtClean="0">
              <a:effectLst/>
              <a:latin typeface="+mn-lt"/>
              <a:ea typeface="Calibri"/>
              <a:cs typeface="Times New Roman"/>
            </a:endParaRPr>
          </a:p>
          <a:p>
            <a:pPr algn="just">
              <a:lnSpc>
                <a:spcPct val="115000"/>
              </a:lnSpc>
              <a:spcAft>
                <a:spcPts val="300"/>
              </a:spcAft>
              <a:tabLst>
                <a:tab pos="630555" algn="l"/>
              </a:tabLst>
            </a:pPr>
            <a:r>
              <a:rPr lang="bg-BG" sz="1200" dirty="0" smtClean="0">
                <a:effectLst/>
                <a:latin typeface="Arial"/>
                <a:ea typeface="Calibri"/>
                <a:cs typeface="Times New Roman"/>
              </a:rPr>
              <a:t>	</a:t>
            </a:r>
            <a:r>
              <a:rPr kumimoji="0" lang="bg-BG" sz="1200" b="0" i="0" u="none" strike="noStrike" kern="1200" cap="none" spc="0" normalizeH="0" baseline="0" noProof="0" dirty="0" smtClean="0">
                <a:ln>
                  <a:noFill/>
                </a:ln>
                <a:solidFill>
                  <a:prstClr val="black"/>
                </a:solidFill>
                <a:effectLst/>
                <a:uLnTx/>
                <a:uFillTx/>
                <a:latin typeface="Arial"/>
                <a:ea typeface="Calibri"/>
                <a:cs typeface="Times New Roman"/>
              </a:rPr>
              <a:t>Общините прилагат различни подходи при делегирането на допълнителни функции на кметовете на кметства – в някои случаи правата се определят с правилниците на общинските съвети, а в други случаи общинските съвети приемат нарочни решения.</a:t>
            </a:r>
            <a:endParaRPr kumimoji="0" lang="bg-BG"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bg-BG" sz="1200" b="0" i="0" u="none" strike="noStrike" kern="1200" cap="none" spc="0" normalizeH="0" baseline="0" noProof="0" dirty="0" smtClean="0">
              <a:ln>
                <a:noFill/>
              </a:ln>
              <a:solidFill>
                <a:prstClr val="black"/>
              </a:solidFill>
              <a:effectLst/>
              <a:uLnTx/>
              <a:uFillTx/>
              <a:latin typeface="+mn-lt"/>
              <a:ea typeface="+mn-ea"/>
              <a:cs typeface="+mn-cs"/>
            </a:endParaRPr>
          </a:p>
          <a:p>
            <a:pPr marL="0" lvl="0" indent="0" algn="just">
              <a:lnSpc>
                <a:spcPct val="115000"/>
              </a:lnSpc>
              <a:spcAft>
                <a:spcPts val="300"/>
              </a:spcAft>
              <a:buFont typeface="Symbol"/>
              <a:buNone/>
              <a:tabLst>
                <a:tab pos="630555" algn="l"/>
              </a:tabLst>
            </a:pPr>
            <a:endParaRPr lang="bg-BG" sz="1200" dirty="0" smtClean="0">
              <a:effectLst/>
              <a:latin typeface="Arial"/>
              <a:ea typeface="Calibri"/>
              <a:cs typeface="Times New Roman"/>
            </a:endParaRPr>
          </a:p>
          <a:p>
            <a:pPr marL="0" lvl="0" indent="0" algn="just">
              <a:lnSpc>
                <a:spcPct val="115000"/>
              </a:lnSpc>
              <a:spcAft>
                <a:spcPts val="300"/>
              </a:spcAft>
              <a:buFont typeface="Symbol"/>
              <a:buNone/>
              <a:tabLst>
                <a:tab pos="630555" algn="l"/>
              </a:tabLst>
            </a:pPr>
            <a:endParaRPr lang="bg-BG" sz="1200" dirty="0" smtClean="0">
              <a:effectLst/>
              <a:latin typeface="Arial"/>
              <a:ea typeface="Calibri"/>
              <a:cs typeface="Times New Roman"/>
            </a:endParaRPr>
          </a:p>
          <a:p>
            <a:pPr marL="0" lvl="0" indent="0" algn="just">
              <a:lnSpc>
                <a:spcPct val="115000"/>
              </a:lnSpc>
              <a:spcAft>
                <a:spcPts val="300"/>
              </a:spcAft>
              <a:buFont typeface="Symbol"/>
              <a:buNone/>
              <a:tabLst>
                <a:tab pos="630555" algn="l"/>
              </a:tabLst>
            </a:pPr>
            <a:endParaRPr lang="bg-BG" sz="1200" dirty="0" smtClean="0">
              <a:effectLst/>
              <a:latin typeface="Arial"/>
              <a:ea typeface="Calibri"/>
              <a:cs typeface="Times New Roman"/>
            </a:endParaRPr>
          </a:p>
          <a:p>
            <a:pPr marL="0" lvl="0" indent="0" algn="just">
              <a:lnSpc>
                <a:spcPct val="115000"/>
              </a:lnSpc>
              <a:spcAft>
                <a:spcPts val="300"/>
              </a:spcAft>
              <a:buFont typeface="Symbol"/>
              <a:buNone/>
              <a:tabLst>
                <a:tab pos="630555" algn="l"/>
              </a:tabLst>
            </a:pPr>
            <a:endParaRPr lang="bg-BG" sz="1200" dirty="0" smtClean="0">
              <a:effectLst/>
              <a:latin typeface="Arial"/>
              <a:ea typeface="Calibri"/>
              <a:cs typeface="Times New Roman"/>
            </a:endParaRPr>
          </a:p>
          <a:p>
            <a:pPr marL="0" lvl="0" indent="0" algn="just">
              <a:lnSpc>
                <a:spcPct val="115000"/>
              </a:lnSpc>
              <a:spcAft>
                <a:spcPts val="300"/>
              </a:spcAft>
              <a:buFont typeface="Symbol"/>
              <a:buNone/>
              <a:tabLst>
                <a:tab pos="630555" algn="l"/>
              </a:tabLst>
            </a:pPr>
            <a:endParaRPr lang="bg-BG" sz="1100" dirty="0" smtClean="0">
              <a:effectLst/>
              <a:latin typeface="+mn-lt"/>
              <a:ea typeface="Calibri"/>
              <a:cs typeface="Times New Roman"/>
            </a:endParaRPr>
          </a:p>
          <a:p>
            <a:endParaRPr lang="bg-BG" dirty="0"/>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16</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450215" algn="just" defTabSz="914400" rtl="0" eaLnBrk="1" fontAlgn="auto" latinLnBrk="0" hangingPunct="1">
              <a:lnSpc>
                <a:spcPct val="115000"/>
              </a:lnSpc>
              <a:spcBef>
                <a:spcPts val="0"/>
              </a:spcBef>
              <a:spcAft>
                <a:spcPts val="300"/>
              </a:spcAft>
              <a:buClrTx/>
              <a:buSzTx/>
              <a:buFontTx/>
              <a:buNone/>
              <a:tabLst/>
              <a:defRPr/>
            </a:pPr>
            <a:r>
              <a:rPr lang="bg-BG" sz="1200" b="1" dirty="0" smtClean="0">
                <a:effectLst/>
                <a:latin typeface="Arial"/>
                <a:ea typeface="Times New Roman"/>
                <a:cs typeface="Times New Roman"/>
              </a:rPr>
              <a:t>Съгласно разпоредбите на чл. 46а ат ЗМСМА пълномощията на кметските наместници се определят от общинския съвет. </a:t>
            </a:r>
            <a:r>
              <a:rPr kumimoji="0" lang="bg-BG" sz="1200" b="0" i="0" u="none" strike="noStrike" kern="1200" cap="none" spc="0" normalizeH="0" baseline="0" noProof="0" dirty="0" smtClean="0">
                <a:ln>
                  <a:noFill/>
                </a:ln>
                <a:solidFill>
                  <a:prstClr val="black"/>
                </a:solidFill>
                <a:effectLst/>
                <a:uLnTx/>
                <a:uFillTx/>
                <a:latin typeface="Arial"/>
                <a:ea typeface="Times New Roman"/>
                <a:cs typeface="Times New Roman"/>
              </a:rPr>
              <a:t>Честа практика при определяне пълномощията на кметските наместници от общинските съвети е те да са в голяма степен съответстващи на тези, които законодателно са определени за кметовете на кметства /чл.46, ал.1 от ЗМСМА</a:t>
            </a:r>
            <a:r>
              <a:rPr kumimoji="0" lang="bg-BG" sz="1200" b="0" i="0" u="none" strike="noStrike" kern="1200" cap="none" spc="0" normalizeH="0" baseline="0" noProof="0" dirty="0" smtClean="0">
                <a:ln>
                  <a:noFill/>
                </a:ln>
                <a:solidFill>
                  <a:srgbClr val="565656"/>
                </a:solidFill>
                <a:effectLst/>
                <a:uLnTx/>
                <a:uFillTx/>
                <a:latin typeface="Arial"/>
                <a:ea typeface="Times New Roman"/>
                <a:cs typeface="Times New Roman"/>
              </a:rPr>
              <a:t>/.</a:t>
            </a:r>
          </a:p>
          <a:p>
            <a:pPr indent="628650" algn="just">
              <a:lnSpc>
                <a:spcPct val="115000"/>
              </a:lnSpc>
              <a:spcAft>
                <a:spcPts val="300"/>
              </a:spcAft>
            </a:pPr>
            <a:r>
              <a:rPr lang="bg-BG" sz="1100" dirty="0" smtClean="0">
                <a:effectLst/>
                <a:latin typeface="Arial"/>
                <a:ea typeface="Times New Roman"/>
                <a:cs typeface="Times New Roman"/>
              </a:rPr>
              <a:t>Пълномощията на кметските наместници, определени от общинските съвети, </a:t>
            </a:r>
            <a:r>
              <a:rPr lang="bg-BG" sz="1100" b="1" dirty="0" smtClean="0">
                <a:effectLst/>
                <a:latin typeface="Arial"/>
                <a:ea typeface="Times New Roman"/>
                <a:cs typeface="Times New Roman"/>
              </a:rPr>
              <a:t>трябва да бъдат правилно прецени на база конкретните особености на общината и обективните възможности за реалното изпълнение на пълномощията/функциите, които се възлагат от общинския съвет и съответно в последствие изпълнявани от кметските наместници. </a:t>
            </a:r>
            <a:r>
              <a:rPr lang="bg-BG" sz="1100" dirty="0" smtClean="0">
                <a:effectLst/>
                <a:latin typeface="Arial"/>
                <a:ea typeface="Times New Roman"/>
                <a:cs typeface="Times New Roman"/>
              </a:rPr>
              <a:t>В противен случай се създават предпоставки на кметските наместници да се определят функции, които те не могат реално да изпълнят и това </a:t>
            </a:r>
            <a:r>
              <a:rPr lang="bg-BG" sz="1100" b="1" dirty="0" smtClean="0">
                <a:effectLst/>
                <a:latin typeface="Arial"/>
                <a:ea typeface="Times New Roman"/>
                <a:cs typeface="Times New Roman"/>
              </a:rPr>
              <a:t>би могло да доведе до непокрити правни очаквания и претенции от страна на местното население</a:t>
            </a:r>
            <a:r>
              <a:rPr lang="bg-BG" sz="1100" dirty="0" smtClean="0">
                <a:effectLst/>
                <a:latin typeface="Arial"/>
                <a:ea typeface="Times New Roman"/>
                <a:cs typeface="Times New Roman"/>
              </a:rPr>
              <a:t>, съответно до неблагоприятни последици за кметските наместници, а от там и за общинските администрации.</a:t>
            </a:r>
            <a:endParaRPr lang="bg-BG" sz="1050" dirty="0" smtClean="0">
              <a:effectLst/>
              <a:latin typeface="+mn-lt"/>
              <a:ea typeface="Calibri"/>
              <a:cs typeface="Times New Roman"/>
            </a:endParaRPr>
          </a:p>
          <a:p>
            <a:pPr indent="450215" algn="just">
              <a:lnSpc>
                <a:spcPct val="115000"/>
              </a:lnSpc>
              <a:spcAft>
                <a:spcPts val="300"/>
              </a:spcAft>
            </a:pPr>
            <a:r>
              <a:rPr lang="bg-BG" sz="1200" dirty="0" smtClean="0">
                <a:effectLst/>
                <a:latin typeface="Arial"/>
                <a:ea typeface="Times New Roman"/>
                <a:cs typeface="Times New Roman"/>
              </a:rPr>
              <a:t>Кметът на общината може да възлага на кметските наместници изпълнението на негови функции. На кметските наместници могат да се възлагат и други функции със закон или друг нормативен акт.</a:t>
            </a:r>
            <a:endParaRPr lang="bg-BG" sz="1100" dirty="0" smtClean="0">
              <a:effectLst/>
              <a:latin typeface="+mn-lt"/>
              <a:ea typeface="Calibri"/>
              <a:cs typeface="Times New Roman"/>
            </a:endParaRPr>
          </a:p>
          <a:p>
            <a:pPr indent="450215" algn="just">
              <a:lnSpc>
                <a:spcPct val="115000"/>
              </a:lnSpc>
              <a:spcAft>
                <a:spcPts val="300"/>
              </a:spcAft>
            </a:pPr>
            <a:r>
              <a:rPr lang="bg-BG" sz="1200" b="1" dirty="0" smtClean="0">
                <a:effectLst/>
                <a:latin typeface="Arial"/>
                <a:ea typeface="Times New Roman"/>
                <a:cs typeface="Times New Roman"/>
              </a:rPr>
              <a:t>Липсата на точно регламентирана уредба относно пълномощията на кметските наместници създава възможност кметските наместници в отделни общини да имат различни пълномощия/функции, определени от съответния общински съвет и/или кмета на общината. </a:t>
            </a:r>
          </a:p>
          <a:p>
            <a:pPr indent="628650" algn="just">
              <a:lnSpc>
                <a:spcPct val="115000"/>
              </a:lnSpc>
              <a:spcAft>
                <a:spcPts val="300"/>
              </a:spcAft>
            </a:pPr>
            <a:r>
              <a:rPr lang="bg-BG" sz="1100" dirty="0" smtClean="0">
                <a:effectLst/>
                <a:latin typeface="Arial"/>
                <a:ea typeface="Times New Roman"/>
                <a:cs typeface="Times New Roman"/>
              </a:rPr>
              <a:t>Кметът на общината може да възлага на кметските наместници и свои функции, като практиката в тази насока е различна. В някои случаи възлаганите функции от кмета са посочени в устройствените правилници, а в други устройствените правилници препращат към общинския съвет. Не е неприложима и практиката, а при определяне в закон задължителна, при която правата и задълженията на наместниците се основават на нарочни решения на общинските съвети и/или издадени административни актове от кмета на общината. Например функцията на длъжностно лице по гражданско състояние, съгласно чл. 35, ал. 3 от ЗГР се възлага на кметския наместник задължително с  писмена заповед от кмета на общината.</a:t>
            </a:r>
            <a:endParaRPr lang="bg-BG" sz="1050" dirty="0" smtClean="0">
              <a:effectLst/>
              <a:latin typeface="+mn-lt"/>
              <a:ea typeface="Calibri"/>
              <a:cs typeface="Times New Roman"/>
            </a:endParaRPr>
          </a:p>
          <a:p>
            <a:pPr indent="450215" algn="just">
              <a:lnSpc>
                <a:spcPct val="115000"/>
              </a:lnSpc>
              <a:spcAft>
                <a:spcPts val="300"/>
              </a:spcAft>
            </a:pPr>
            <a:r>
              <a:rPr lang="bg-BG" sz="1100" dirty="0" smtClean="0">
                <a:effectLst/>
                <a:latin typeface="Arial"/>
                <a:ea typeface="Times New Roman"/>
                <a:cs typeface="Times New Roman"/>
              </a:rPr>
              <a:t>Кметските наместници притежават правота да участват в заседанията на общинския съвет с право на съвещателен глас. Те се изслушват задължително от общинския съвет при обсъждане на въпроси, отнасящи се до съответното населено място.</a:t>
            </a:r>
            <a:endParaRPr lang="bg-BG" sz="1050" dirty="0" smtClean="0">
              <a:effectLst/>
              <a:latin typeface="+mn-lt"/>
              <a:ea typeface="Calibri"/>
              <a:cs typeface="Times New Roman"/>
            </a:endParaRPr>
          </a:p>
          <a:p>
            <a:pPr indent="450215" algn="just">
              <a:lnSpc>
                <a:spcPct val="115000"/>
              </a:lnSpc>
              <a:spcAft>
                <a:spcPts val="300"/>
              </a:spcAft>
            </a:pPr>
            <a:endParaRPr lang="bg-BG" sz="1100" dirty="0" smtClean="0">
              <a:effectLst/>
              <a:latin typeface="+mn-lt"/>
              <a:ea typeface="Calibri"/>
              <a:cs typeface="Times New Roman"/>
            </a:endParaRPr>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17</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just">
              <a:lnSpc>
                <a:spcPct val="115000"/>
              </a:lnSpc>
              <a:spcAft>
                <a:spcPts val="300"/>
              </a:spcAft>
              <a:tabLst>
                <a:tab pos="630555" algn="l"/>
              </a:tabLst>
            </a:pPr>
            <a:r>
              <a:rPr lang="bg-BG" dirty="0">
                <a:latin typeface="Arial"/>
                <a:ea typeface="Calibri"/>
                <a:cs typeface="Times New Roman"/>
              </a:rPr>
              <a:t>При изпълнение на служебните задължение, съгласно Административнопроцесуални кодекс (АПК), кметовете на кметства могат да </a:t>
            </a:r>
            <a:r>
              <a:rPr lang="bg-BG" dirty="0" smtClean="0">
                <a:latin typeface="Arial"/>
                <a:ea typeface="Calibri"/>
                <a:cs typeface="Times New Roman"/>
              </a:rPr>
              <a:t>издават:</a:t>
            </a:r>
          </a:p>
          <a:p>
            <a:pPr marL="342900" lvl="0" indent="-342900" algn="just">
              <a:lnSpc>
                <a:spcPct val="115000"/>
              </a:lnSpc>
              <a:spcAft>
                <a:spcPts val="300"/>
              </a:spcAft>
              <a:buFont typeface="Symbol"/>
              <a:buChar char=""/>
              <a:tabLst>
                <a:tab pos="630555" algn="l"/>
              </a:tabLst>
            </a:pPr>
            <a:r>
              <a:rPr lang="bg-BG" sz="1100" b="1" i="0" dirty="0">
                <a:latin typeface="Arial"/>
                <a:ea typeface="Calibri"/>
                <a:cs typeface="Times New Roman"/>
              </a:rPr>
              <a:t>индивидуални административни актове;</a:t>
            </a:r>
            <a:endParaRPr lang="bg-BG" sz="1050" i="0" dirty="0">
              <a:ea typeface="Calibri"/>
              <a:cs typeface="Times New Roman"/>
            </a:endParaRPr>
          </a:p>
          <a:p>
            <a:pPr marL="342900" lvl="0" indent="-342900" algn="just">
              <a:lnSpc>
                <a:spcPct val="115000"/>
              </a:lnSpc>
              <a:spcAft>
                <a:spcPts val="300"/>
              </a:spcAft>
              <a:buFont typeface="Symbol"/>
              <a:buChar char=""/>
              <a:tabLst>
                <a:tab pos="630555" algn="l"/>
              </a:tabLst>
            </a:pPr>
            <a:r>
              <a:rPr lang="bg-BG" sz="1100" b="1" i="0" dirty="0">
                <a:latin typeface="Arial"/>
                <a:ea typeface="Calibri"/>
                <a:cs typeface="Times New Roman"/>
              </a:rPr>
              <a:t>общи административни актове;</a:t>
            </a:r>
            <a:endParaRPr lang="bg-BG" sz="1050" i="0" dirty="0">
              <a:ea typeface="Calibri"/>
              <a:cs typeface="Times New Roman"/>
            </a:endParaRPr>
          </a:p>
          <a:p>
            <a:pPr marL="342900" lvl="0" indent="-342900" algn="just">
              <a:lnSpc>
                <a:spcPct val="115000"/>
              </a:lnSpc>
              <a:spcAft>
                <a:spcPts val="300"/>
              </a:spcAft>
              <a:buFont typeface="Symbol"/>
              <a:buChar char=""/>
              <a:tabLst>
                <a:tab pos="630555" algn="l"/>
              </a:tabLst>
            </a:pPr>
            <a:r>
              <a:rPr lang="bg-BG" sz="1100" b="1" i="0" dirty="0">
                <a:latin typeface="Arial"/>
                <a:ea typeface="Calibri"/>
                <a:cs typeface="Times New Roman"/>
              </a:rPr>
              <a:t>актове за установяване на административни нарушения, в случай на възлагане от страна на кмета на общината.</a:t>
            </a:r>
            <a:endParaRPr lang="bg-BG" sz="1050" i="0" dirty="0">
              <a:ea typeface="Calibri"/>
              <a:cs typeface="Times New Roman"/>
            </a:endParaRPr>
          </a:p>
          <a:p>
            <a:pPr algn="just">
              <a:lnSpc>
                <a:spcPct val="115000"/>
              </a:lnSpc>
              <a:spcAft>
                <a:spcPts val="300"/>
              </a:spcAft>
              <a:tabLst>
                <a:tab pos="630555" algn="l"/>
              </a:tabLst>
            </a:pPr>
            <a:endParaRPr lang="bg-BG" sz="1100" i="0" dirty="0" smtClean="0">
              <a:ea typeface="Calibri"/>
              <a:cs typeface="Times New Roman"/>
            </a:endParaRPr>
          </a:p>
          <a:p>
            <a:pPr algn="just">
              <a:lnSpc>
                <a:spcPct val="115000"/>
              </a:lnSpc>
              <a:spcAft>
                <a:spcPts val="300"/>
              </a:spcAft>
              <a:tabLst>
                <a:tab pos="630555" algn="l"/>
              </a:tabLst>
            </a:pPr>
            <a:r>
              <a:rPr lang="bg-BG" sz="1100" dirty="0" smtClean="0">
                <a:effectLst/>
                <a:latin typeface="Arial"/>
                <a:ea typeface="Calibri"/>
                <a:cs typeface="Times New Roman"/>
              </a:rPr>
              <a:t>При изпълнение на служебните си задължения кметските наместници не притежават права за издаване на индивидуални и общи административни актове, а актове за установяване на административни нарушения могат да издават в случай на възлагане на тези правомощия от страна на кмета на общината.</a:t>
            </a:r>
            <a:endParaRPr lang="bg-BG" sz="1050" dirty="0" smtClean="0">
              <a:effectLst/>
              <a:latin typeface="+mn-lt"/>
              <a:ea typeface="Calibri"/>
              <a:cs typeface="Times New Roman"/>
            </a:endParaRPr>
          </a:p>
          <a:p>
            <a:pPr algn="just">
              <a:lnSpc>
                <a:spcPct val="115000"/>
              </a:lnSpc>
              <a:spcAft>
                <a:spcPts val="300"/>
              </a:spcAft>
              <a:tabLst>
                <a:tab pos="630555" algn="l"/>
              </a:tabLst>
            </a:pPr>
            <a:endParaRPr lang="bg-BG" sz="1100" dirty="0">
              <a:ea typeface="Calibri"/>
              <a:cs typeface="Times New Roman"/>
            </a:endParaRPr>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18</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just">
              <a:lnSpc>
                <a:spcPct val="115000"/>
              </a:lnSpc>
              <a:spcAft>
                <a:spcPts val="300"/>
              </a:spcAft>
              <a:tabLst>
                <a:tab pos="630555" algn="l"/>
              </a:tabLst>
            </a:pPr>
            <a:r>
              <a:rPr lang="bg-BG" sz="1100" dirty="0" smtClean="0">
                <a:ea typeface="Calibri"/>
                <a:cs typeface="Times New Roman"/>
              </a:rPr>
              <a:t>Съгласно действащото</a:t>
            </a:r>
            <a:r>
              <a:rPr lang="bg-BG" sz="1100" baseline="0" dirty="0" smtClean="0">
                <a:ea typeface="Calibri"/>
                <a:cs typeface="Times New Roman"/>
              </a:rPr>
              <a:t>  законодателство кметовете на кметства и кметските наместници притежават редица правомощия. Сравнявайки правата и задълженията, които имат се установява, че като цяло задълженията са в по-голяма степен. </a:t>
            </a:r>
            <a:r>
              <a:rPr lang="bg-BG" sz="1100" b="1" baseline="0" dirty="0" smtClean="0">
                <a:ea typeface="Calibri"/>
                <a:cs typeface="Times New Roman"/>
              </a:rPr>
              <a:t>Както на кмета на общината, така и на кметовете на кметства и кметските наместници държавата делегира редица отговорности, но в голяма част от случаите не осигурява ресурсна обезпеченост, а общините следва да се справят сами. </a:t>
            </a:r>
            <a:endParaRPr lang="bg-BG" sz="1100" b="1" dirty="0">
              <a:ea typeface="Calibri"/>
              <a:cs typeface="Times New Roman"/>
            </a:endParaRPr>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19</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300"/>
              </a:spcAft>
              <a:buClrTx/>
              <a:buSzTx/>
              <a:buFontTx/>
              <a:buNone/>
              <a:tabLst>
                <a:tab pos="450215" algn="l"/>
              </a:tabLst>
              <a:defRPr/>
            </a:pPr>
            <a:r>
              <a:rPr kumimoji="0" lang="bg-BG" sz="1200" b="1" i="0" u="none" strike="noStrike" kern="1200" cap="none" spc="0" normalizeH="0" baseline="0" noProof="0" dirty="0" smtClean="0">
                <a:ln>
                  <a:noFill/>
                </a:ln>
                <a:solidFill>
                  <a:prstClr val="black"/>
                </a:solidFill>
                <a:effectLst/>
                <a:uLnTx/>
                <a:uFillTx/>
                <a:latin typeface="Arial"/>
                <a:ea typeface="Calibri"/>
                <a:cs typeface="Times New Roman"/>
              </a:rPr>
              <a:t>Основни въпроси,  разгледани по темата:</a:t>
            </a:r>
            <a:endParaRPr kumimoji="0" lang="bg-BG"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just" defTabSz="914400" rtl="0" eaLnBrk="1" fontAlgn="auto" latinLnBrk="0" hangingPunct="1">
              <a:lnSpc>
                <a:spcPct val="115000"/>
              </a:lnSpc>
              <a:spcBef>
                <a:spcPts val="0"/>
              </a:spcBef>
              <a:spcAft>
                <a:spcPts val="300"/>
              </a:spcAft>
              <a:buClrTx/>
              <a:buSzTx/>
              <a:buFont typeface="Symbol"/>
              <a:buChar char=""/>
              <a:tabLst>
                <a:tab pos="450215" algn="l"/>
              </a:tabLst>
              <a:defRPr/>
            </a:pPr>
            <a:r>
              <a:rPr kumimoji="0" lang="bg-BG" sz="1200" b="0" i="0" u="none" strike="noStrike" kern="1200" cap="none" spc="0" normalizeH="0" baseline="0" noProof="0" dirty="0" smtClean="0">
                <a:ln>
                  <a:noFill/>
                </a:ln>
                <a:solidFill>
                  <a:prstClr val="black"/>
                </a:solidFill>
                <a:effectLst/>
                <a:uLnTx/>
                <a:uFillTx/>
                <a:latin typeface="Arial"/>
                <a:ea typeface="Calibri"/>
                <a:cs typeface="Times New Roman"/>
              </a:rPr>
              <a:t>Кметства и населени места, които не са административен център на кметство (кметски наместничества), избор на кмет на кметство и назначаване на кметски наместник  – задължения при заемане на длъжността; </a:t>
            </a:r>
            <a:endParaRPr kumimoji="0" lang="bg-BG"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just" defTabSz="914400" rtl="0" eaLnBrk="1" fontAlgn="auto" latinLnBrk="0" hangingPunct="1">
              <a:lnSpc>
                <a:spcPct val="115000"/>
              </a:lnSpc>
              <a:spcBef>
                <a:spcPts val="0"/>
              </a:spcBef>
              <a:spcAft>
                <a:spcPts val="300"/>
              </a:spcAft>
              <a:buClrTx/>
              <a:buSzTx/>
              <a:buFont typeface="Symbol"/>
              <a:buChar char=""/>
              <a:tabLst>
                <a:tab pos="450215" algn="l"/>
              </a:tabLst>
              <a:defRPr/>
            </a:pPr>
            <a:r>
              <a:rPr kumimoji="0" lang="bg-BG" sz="1200" b="0" i="0" u="none" strike="noStrike" kern="1200" cap="none" spc="0" normalizeH="0" baseline="0" noProof="0" dirty="0" smtClean="0">
                <a:ln>
                  <a:noFill/>
                </a:ln>
                <a:solidFill>
                  <a:prstClr val="black"/>
                </a:solidFill>
                <a:effectLst/>
                <a:uLnTx/>
                <a:uFillTx/>
                <a:latin typeface="Arial"/>
                <a:ea typeface="Calibri"/>
                <a:cs typeface="Times New Roman"/>
              </a:rPr>
              <a:t>Правомощия и функции на кметовете на кметства и кметските наместници;</a:t>
            </a:r>
            <a:endParaRPr kumimoji="0" lang="bg-BG"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just" defTabSz="914400" rtl="0" eaLnBrk="1" fontAlgn="auto" latinLnBrk="0" hangingPunct="1">
              <a:lnSpc>
                <a:spcPct val="115000"/>
              </a:lnSpc>
              <a:spcBef>
                <a:spcPts val="0"/>
              </a:spcBef>
              <a:spcAft>
                <a:spcPts val="300"/>
              </a:spcAft>
              <a:buClrTx/>
              <a:buSzTx/>
              <a:buFont typeface="Symbol"/>
              <a:buChar char=""/>
              <a:tabLst>
                <a:tab pos="450215" algn="l"/>
              </a:tabLst>
              <a:defRPr/>
            </a:pPr>
            <a:r>
              <a:rPr kumimoji="0" lang="bg-BG" sz="1200" b="0" i="0" u="none" strike="noStrike" kern="1200" cap="none" spc="0" normalizeH="0" baseline="0" noProof="0" dirty="0" smtClean="0">
                <a:ln>
                  <a:noFill/>
                </a:ln>
                <a:solidFill>
                  <a:prstClr val="black"/>
                </a:solidFill>
                <a:effectLst/>
                <a:uLnTx/>
                <a:uFillTx/>
                <a:latin typeface="Arial"/>
                <a:ea typeface="Calibri"/>
                <a:cs typeface="Times New Roman"/>
              </a:rPr>
              <a:t>Специфични правомощия, задължения и отговорности на кметовете на кметства и кметските наместници, съгласно действащото законодателство;</a:t>
            </a:r>
            <a:endParaRPr kumimoji="0" lang="bg-BG"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just" defTabSz="914400" rtl="0" eaLnBrk="1" fontAlgn="auto" latinLnBrk="0" hangingPunct="1">
              <a:lnSpc>
                <a:spcPct val="115000"/>
              </a:lnSpc>
              <a:spcBef>
                <a:spcPts val="0"/>
              </a:spcBef>
              <a:spcAft>
                <a:spcPts val="300"/>
              </a:spcAft>
              <a:buClrTx/>
              <a:buSzTx/>
              <a:buFont typeface="Symbol"/>
              <a:buChar char=""/>
              <a:tabLst>
                <a:tab pos="450215" algn="l"/>
              </a:tabLst>
              <a:defRPr/>
            </a:pPr>
            <a:r>
              <a:rPr kumimoji="0" lang="bg-BG" sz="1200" b="0" i="0" u="none" strike="noStrike" kern="1200" cap="none" spc="0" normalizeH="0" baseline="0" noProof="0" dirty="0" smtClean="0">
                <a:ln>
                  <a:noFill/>
                </a:ln>
                <a:solidFill>
                  <a:prstClr val="black"/>
                </a:solidFill>
                <a:effectLst/>
                <a:uLnTx/>
                <a:uFillTx/>
                <a:latin typeface="Arial"/>
                <a:ea typeface="Calibri"/>
                <a:cs typeface="Times New Roman"/>
              </a:rPr>
              <a:t>Добри практики за комуникация и обмен на данни с общинските центрове.</a:t>
            </a:r>
            <a:endParaRPr lang="bg-BG" dirty="0"/>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2</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just">
              <a:lnSpc>
                <a:spcPct val="115000"/>
              </a:lnSpc>
              <a:spcAft>
                <a:spcPts val="300"/>
              </a:spcAft>
              <a:tabLst>
                <a:tab pos="630555" algn="l"/>
              </a:tabLst>
            </a:pPr>
            <a:r>
              <a:rPr lang="bg-BG" sz="1100" dirty="0" smtClean="0">
                <a:effectLst/>
                <a:latin typeface="Arial"/>
                <a:ea typeface="Calibri"/>
                <a:cs typeface="Times New Roman"/>
              </a:rPr>
              <a:t>	</a:t>
            </a:r>
            <a:r>
              <a:rPr lang="bg-BG" sz="1100" b="1" dirty="0" smtClean="0">
                <a:effectLst/>
                <a:latin typeface="Arial"/>
                <a:ea typeface="Calibri"/>
                <a:cs typeface="Times New Roman"/>
              </a:rPr>
              <a:t>1. Кметовете на кметства и</a:t>
            </a:r>
            <a:r>
              <a:rPr lang="bg-BG" sz="1100" dirty="0" smtClean="0">
                <a:effectLst/>
                <a:latin typeface="Arial"/>
                <a:ea typeface="Calibri"/>
                <a:cs typeface="Times New Roman"/>
              </a:rPr>
              <a:t>мат задължение да връчват съобщения и призовки, съгласно чл. 42, ал. 1 от Гражданския процесуален кодекс (ГПК), чл. 178, ал. 1 от Наказателно -процесуаления кодекс (НПК) и чл. 29, ал. 5 от Данъчно - осигурителен процесуален кодекс (ДОПК). </a:t>
            </a:r>
            <a:r>
              <a:rPr lang="bg-BG" sz="1100" b="1" u="sng" dirty="0" smtClean="0">
                <a:effectLst/>
                <a:latin typeface="Arial"/>
                <a:ea typeface="Calibri"/>
                <a:cs typeface="Times New Roman"/>
              </a:rPr>
              <a:t>За кметските наместници това задължение възниква, ако кметът на общината е издал заповед, с която им е вменил тези негови функции</a:t>
            </a:r>
            <a:r>
              <a:rPr lang="bg-BG" sz="1100" b="1" dirty="0" smtClean="0">
                <a:effectLst/>
                <a:latin typeface="Arial"/>
                <a:ea typeface="Calibri"/>
                <a:cs typeface="Times New Roman"/>
              </a:rPr>
              <a:t>.</a:t>
            </a:r>
            <a:endParaRPr lang="bg-BG" sz="1050" b="1" dirty="0" smtClean="0">
              <a:effectLst/>
              <a:latin typeface="+mn-lt"/>
              <a:ea typeface="Calibri"/>
              <a:cs typeface="Times New Roman"/>
            </a:endParaRPr>
          </a:p>
          <a:p>
            <a:pPr algn="just">
              <a:lnSpc>
                <a:spcPct val="115000"/>
              </a:lnSpc>
              <a:spcAft>
                <a:spcPts val="300"/>
              </a:spcAft>
              <a:tabLst>
                <a:tab pos="630555" algn="l"/>
              </a:tabLst>
            </a:pPr>
            <a:r>
              <a:rPr lang="bg-BG" sz="1100" dirty="0" smtClean="0">
                <a:effectLst/>
                <a:latin typeface="Arial"/>
                <a:ea typeface="Calibri"/>
                <a:cs typeface="Times New Roman"/>
              </a:rPr>
              <a:t>	Редът и начинът на връчване на съобщенията, съобразно конкретното производство, е  разписан подробно в ГПК, НПК И ДОПК. </a:t>
            </a:r>
          </a:p>
          <a:p>
            <a:pPr algn="just">
              <a:lnSpc>
                <a:spcPct val="115000"/>
              </a:lnSpc>
              <a:spcAft>
                <a:spcPts val="300"/>
              </a:spcAft>
              <a:tabLst>
                <a:tab pos="630555" algn="l"/>
              </a:tabLst>
            </a:pPr>
            <a:endParaRPr lang="bg-BG" sz="1050" dirty="0" smtClean="0">
              <a:effectLst/>
              <a:latin typeface="+mn-lt"/>
              <a:ea typeface="Calibri"/>
              <a:cs typeface="Times New Roman"/>
            </a:endParaRPr>
          </a:p>
          <a:p>
            <a:pPr algn="just">
              <a:lnSpc>
                <a:spcPct val="115000"/>
              </a:lnSpc>
              <a:spcAft>
                <a:spcPts val="300"/>
              </a:spcAft>
              <a:tabLst>
                <a:tab pos="630555" algn="l"/>
              </a:tabLst>
            </a:pPr>
            <a:r>
              <a:rPr lang="bg-BG" sz="1100" dirty="0" smtClean="0">
                <a:ea typeface="Calibri"/>
                <a:cs typeface="Times New Roman"/>
              </a:rPr>
              <a:t>	</a:t>
            </a:r>
            <a:r>
              <a:rPr lang="bg-BG" sz="1100" b="1" dirty="0" smtClean="0">
                <a:ea typeface="Calibri"/>
                <a:cs typeface="Times New Roman"/>
              </a:rPr>
              <a:t>2. ЗННД: </a:t>
            </a:r>
            <a:r>
              <a:rPr lang="bg-BG" sz="1600" b="1" dirty="0" smtClean="0">
                <a:effectLst/>
                <a:latin typeface="Arial"/>
                <a:ea typeface="Calibri"/>
                <a:cs typeface="Times New Roman"/>
              </a:rPr>
              <a:t>Съгласно чл. 83, ал. 1 от Закона за нотариусите и нотариалната дейност когато в населеното място няма нотариус или районен съд,</a:t>
            </a:r>
            <a:r>
              <a:rPr lang="bg-BG" sz="1600" dirty="0" smtClean="0">
                <a:effectLst/>
                <a:latin typeface="Arial"/>
                <a:ea typeface="Calibri"/>
                <a:cs typeface="Times New Roman"/>
              </a:rPr>
              <a:t> кметът на населеното място, което не е общински център, а ако е общински център - кметът, заместник-кметът, секретарят на общината, както и кметският наместник </a:t>
            </a:r>
            <a:r>
              <a:rPr lang="bg-BG" sz="1600" b="1" dirty="0" smtClean="0">
                <a:effectLst/>
                <a:latin typeface="Arial"/>
                <a:ea typeface="Calibri"/>
                <a:cs typeface="Times New Roman"/>
              </a:rPr>
              <a:t>удостоверяват подписите на частни документи, които са едностранни актове и не подлежат на вписване, подписа и съдържанието на пълномощно по чл. 37 от Закона за задълженията и договорите, както и верността на преписи и извлечения от документи и книжа</a:t>
            </a:r>
            <a:r>
              <a:rPr lang="bg-BG" sz="1600" dirty="0" smtClean="0">
                <a:effectLst/>
                <a:latin typeface="Arial"/>
                <a:ea typeface="Calibri"/>
                <a:cs typeface="Times New Roman"/>
              </a:rPr>
              <a:t>. Забрана за извършване на нотариална заверка от изброените по-горе лица съществува за</a:t>
            </a:r>
            <a:r>
              <a:rPr lang="bg-BG" sz="1600" b="1" dirty="0" smtClean="0">
                <a:effectLst/>
                <a:latin typeface="Arial"/>
                <a:ea typeface="Calibri"/>
                <a:cs typeface="Times New Roman"/>
              </a:rPr>
              <a:t> </a:t>
            </a:r>
            <a:r>
              <a:rPr lang="bg-BG" sz="1600" dirty="0" smtClean="0">
                <a:effectLst/>
                <a:latin typeface="Arial"/>
                <a:ea typeface="Calibri"/>
                <a:cs typeface="Times New Roman"/>
              </a:rPr>
              <a:t>удостоверяване на подписи на частни документи в случаите по чл. 15, ал. 1, чл. 129, ал. 2 и чл. 137, ал. 6 от </a:t>
            </a:r>
            <a:r>
              <a:rPr lang="bg-BG" sz="1600" b="1" dirty="0" smtClean="0">
                <a:effectLst/>
                <a:latin typeface="Arial"/>
                <a:ea typeface="Calibri"/>
                <a:cs typeface="Times New Roman"/>
              </a:rPr>
              <a:t>Търговския закон. </a:t>
            </a:r>
            <a:endParaRPr lang="bg-BG" sz="1400" b="1" dirty="0" smtClean="0">
              <a:effectLst/>
              <a:latin typeface="+mn-lt"/>
              <a:ea typeface="Calibri"/>
              <a:cs typeface="Times New Roman"/>
            </a:endParaRPr>
          </a:p>
          <a:p>
            <a:pPr algn="just">
              <a:lnSpc>
                <a:spcPct val="115000"/>
              </a:lnSpc>
              <a:spcAft>
                <a:spcPts val="300"/>
              </a:spcAft>
              <a:tabLst>
                <a:tab pos="630555" algn="l"/>
              </a:tabLst>
            </a:pPr>
            <a:r>
              <a:rPr lang="bg-BG" sz="1100" b="1" i="0" dirty="0" smtClean="0">
                <a:effectLst/>
                <a:latin typeface="Arial"/>
                <a:ea typeface="Calibri"/>
                <a:cs typeface="Times New Roman"/>
              </a:rPr>
              <a:t>Търговски закон</a:t>
            </a:r>
            <a:endParaRPr lang="bg-BG" sz="1400" b="1" i="0" dirty="0" smtClean="0">
              <a:effectLst/>
              <a:latin typeface="+mn-lt"/>
              <a:ea typeface="Calibri"/>
              <a:cs typeface="Times New Roman"/>
            </a:endParaRPr>
          </a:p>
          <a:p>
            <a:pPr marL="342900" lvl="0" indent="-342900" algn="just">
              <a:lnSpc>
                <a:spcPct val="115000"/>
              </a:lnSpc>
              <a:spcAft>
                <a:spcPts val="300"/>
              </a:spcAft>
              <a:buFont typeface="Arial"/>
              <a:buChar char="-"/>
              <a:tabLst>
                <a:tab pos="630555" algn="l"/>
              </a:tabLst>
            </a:pPr>
            <a:r>
              <a:rPr lang="bg-BG" sz="1100" b="1" i="1" dirty="0" smtClean="0">
                <a:effectLst/>
                <a:latin typeface="Arial"/>
                <a:ea typeface="Calibri"/>
                <a:cs typeface="Times New Roman"/>
              </a:rPr>
              <a:t>Чл. 15. </a:t>
            </a:r>
            <a:r>
              <a:rPr lang="bg-BG" sz="1100" i="1" dirty="0" smtClean="0">
                <a:effectLst/>
                <a:latin typeface="Arial"/>
                <a:ea typeface="Calibri"/>
                <a:cs typeface="Times New Roman"/>
              </a:rPr>
              <a:t>(1) (Изм. – ДВ, бр. 105 от 2016 г.) </a:t>
            </a:r>
            <a:r>
              <a:rPr lang="bg-BG" sz="1100" b="1" i="0" dirty="0" smtClean="0">
                <a:effectLst/>
                <a:latin typeface="Arial"/>
                <a:ea typeface="Calibri"/>
                <a:cs typeface="Times New Roman"/>
              </a:rPr>
              <a:t>Предприятието като съвкупност от права, задължения и фактически отношения може да бъде прехвърлено чрез сделка, извършена писмено с нотариално удостоверяване на подписите и съдържанието,</a:t>
            </a:r>
            <a:r>
              <a:rPr lang="bg-BG" sz="1100" i="0" dirty="0" smtClean="0">
                <a:effectLst/>
                <a:latin typeface="Arial"/>
                <a:ea typeface="Calibri"/>
                <a:cs typeface="Times New Roman"/>
              </a:rPr>
              <a:t> извършени едновременно. Отчуждителят е длъжен да уведоми кредиторите и длъжниците за извършеното прехвърляне.</a:t>
            </a:r>
            <a:endParaRPr lang="bg-BG" sz="1400" i="0" dirty="0" smtClean="0">
              <a:effectLst/>
              <a:latin typeface="+mn-lt"/>
              <a:ea typeface="Calibri"/>
              <a:cs typeface="Times New Roman"/>
            </a:endParaRPr>
          </a:p>
          <a:p>
            <a:pPr marL="342900" lvl="0" indent="-342900" algn="just">
              <a:lnSpc>
                <a:spcPct val="115000"/>
              </a:lnSpc>
              <a:spcAft>
                <a:spcPts val="300"/>
              </a:spcAft>
              <a:buFont typeface="Arial"/>
              <a:buChar char="-"/>
              <a:tabLst>
                <a:tab pos="630555" algn="l"/>
              </a:tabLst>
            </a:pPr>
            <a:r>
              <a:rPr lang="bg-BG" sz="1100" b="1" i="1" dirty="0" smtClean="0">
                <a:effectLst/>
                <a:latin typeface="Arial"/>
                <a:ea typeface="Calibri"/>
                <a:cs typeface="Times New Roman"/>
              </a:rPr>
              <a:t>Чл. 129. ….</a:t>
            </a:r>
            <a:endParaRPr lang="bg-BG" sz="1400" b="1" dirty="0" smtClean="0">
              <a:effectLst/>
              <a:latin typeface="+mn-lt"/>
              <a:ea typeface="Calibri"/>
              <a:cs typeface="Times New Roman"/>
            </a:endParaRPr>
          </a:p>
          <a:p>
            <a:pPr algn="just">
              <a:lnSpc>
                <a:spcPct val="115000"/>
              </a:lnSpc>
              <a:spcAft>
                <a:spcPts val="300"/>
              </a:spcAft>
              <a:tabLst>
                <a:tab pos="630555" algn="l"/>
              </a:tabLst>
            </a:pPr>
            <a:r>
              <a:rPr lang="bg-BG" sz="1100" i="1" dirty="0" smtClean="0">
                <a:effectLst/>
                <a:latin typeface="Arial"/>
                <a:ea typeface="Calibri"/>
                <a:cs typeface="Times New Roman"/>
              </a:rPr>
              <a:t>(2) (Изм. – ДВ, бр. 105 от 2016 г., доп., бр. 15 от 2018 г., в сила от 16.02.2018 г.) </a:t>
            </a:r>
            <a:r>
              <a:rPr lang="bg-BG" sz="1100" b="1" i="0" dirty="0" smtClean="0">
                <a:effectLst/>
                <a:latin typeface="Arial"/>
                <a:ea typeface="Calibri"/>
                <a:cs typeface="Times New Roman"/>
              </a:rPr>
              <a:t>Прехвърлянето на дружествения дял се извършва с договор, сключен с нотариално удостоверяване на подписите и съдържанието</a:t>
            </a:r>
            <a:r>
              <a:rPr lang="bg-BG" sz="1100" i="0" dirty="0" smtClean="0">
                <a:effectLst/>
                <a:latin typeface="Arial"/>
                <a:ea typeface="Calibri"/>
                <a:cs typeface="Times New Roman"/>
              </a:rPr>
              <a:t>, извършени едновременно, и се вписва в търговския регистър след представяне от управителя на дружеството и от праводателя на декларация по образец, че няма изискуеми и неизплатени задължения по ал. 1. Член 16, ал. 2 – 4 се прилагат съответно.</a:t>
            </a:r>
            <a:endParaRPr lang="bg-BG" sz="1400" i="0" dirty="0" smtClean="0">
              <a:effectLst/>
              <a:latin typeface="+mn-lt"/>
              <a:ea typeface="Calibri"/>
              <a:cs typeface="Times New Roman"/>
            </a:endParaRPr>
          </a:p>
          <a:p>
            <a:pPr algn="just">
              <a:lnSpc>
                <a:spcPct val="115000"/>
              </a:lnSpc>
              <a:spcAft>
                <a:spcPts val="300"/>
              </a:spcAft>
              <a:tabLst>
                <a:tab pos="630555" algn="l"/>
              </a:tabLst>
            </a:pPr>
            <a:r>
              <a:rPr lang="bg-BG" sz="1100" i="1" dirty="0" smtClean="0">
                <a:effectLst/>
                <a:latin typeface="Arial"/>
                <a:ea typeface="Calibri"/>
                <a:cs typeface="Times New Roman"/>
              </a:rPr>
              <a:t>- </a:t>
            </a:r>
            <a:r>
              <a:rPr lang="bg-BG" sz="1100" b="1" i="1" dirty="0" smtClean="0">
                <a:effectLst/>
                <a:latin typeface="Arial"/>
                <a:ea typeface="Calibri"/>
                <a:cs typeface="Times New Roman"/>
              </a:rPr>
              <a:t>Чл. 137</a:t>
            </a:r>
            <a:r>
              <a:rPr lang="bg-BG" sz="1100" i="1" dirty="0" smtClean="0">
                <a:effectLst/>
                <a:latin typeface="Arial"/>
                <a:ea typeface="Calibri"/>
                <a:cs typeface="Times New Roman"/>
              </a:rPr>
              <a:t>…</a:t>
            </a:r>
            <a:endParaRPr lang="bg-BG" sz="1400" dirty="0" smtClean="0">
              <a:effectLst/>
              <a:latin typeface="+mn-lt"/>
              <a:ea typeface="Calibri"/>
              <a:cs typeface="Times New Roman"/>
            </a:endParaRPr>
          </a:p>
          <a:p>
            <a:pPr algn="just">
              <a:lnSpc>
                <a:spcPct val="115000"/>
              </a:lnSpc>
              <a:spcAft>
                <a:spcPts val="300"/>
              </a:spcAft>
              <a:tabLst>
                <a:tab pos="630555" algn="l"/>
              </a:tabLst>
            </a:pPr>
            <a:r>
              <a:rPr lang="bg-BG" sz="1100" i="1" dirty="0" smtClean="0">
                <a:effectLst/>
                <a:latin typeface="Arial"/>
                <a:ea typeface="Calibri"/>
                <a:cs typeface="Times New Roman"/>
              </a:rPr>
              <a:t>(6) (Предишна ал. 4 – ДВ, бр. 105 от 2016 г.) </a:t>
            </a:r>
            <a:r>
              <a:rPr lang="bg-BG" sz="1100" b="1" i="0" dirty="0" smtClean="0">
                <a:effectLst/>
                <a:latin typeface="Arial"/>
                <a:ea typeface="Calibri"/>
                <a:cs typeface="Times New Roman"/>
              </a:rPr>
              <a:t>Съдружниците могат да гласуват чрез представител само при изрично писмено пълномощно</a:t>
            </a:r>
            <a:r>
              <a:rPr lang="bg-BG" sz="1100" i="0" dirty="0" smtClean="0">
                <a:effectLst/>
                <a:latin typeface="Arial"/>
                <a:ea typeface="Calibri"/>
                <a:cs typeface="Times New Roman"/>
              </a:rPr>
              <a:t> освен за съдружници - юридически лица и законни представители</a:t>
            </a:r>
            <a:r>
              <a:rPr lang="bg-BG" sz="1100" i="1" dirty="0" smtClean="0">
                <a:effectLst/>
                <a:latin typeface="Arial"/>
                <a:ea typeface="Calibri"/>
                <a:cs typeface="Times New Roman"/>
              </a:rPr>
              <a:t>.</a:t>
            </a:r>
          </a:p>
          <a:p>
            <a:pPr algn="just">
              <a:lnSpc>
                <a:spcPct val="115000"/>
              </a:lnSpc>
              <a:spcAft>
                <a:spcPts val="300"/>
              </a:spcAft>
              <a:tabLst>
                <a:tab pos="630555" algn="l"/>
              </a:tabLst>
            </a:pPr>
            <a:endParaRPr lang="bg-BG" sz="1400" dirty="0" smtClean="0">
              <a:effectLst/>
              <a:latin typeface="+mn-lt"/>
              <a:ea typeface="Calibri"/>
              <a:cs typeface="Times New Roman"/>
            </a:endParaRPr>
          </a:p>
          <a:p>
            <a:pPr algn="just">
              <a:lnSpc>
                <a:spcPct val="115000"/>
              </a:lnSpc>
              <a:spcAft>
                <a:spcPts val="300"/>
              </a:spcAft>
              <a:tabLst>
                <a:tab pos="630555" algn="l"/>
              </a:tabLst>
            </a:pPr>
            <a:r>
              <a:rPr lang="bg-BG" sz="1100" dirty="0" smtClean="0">
                <a:effectLst/>
                <a:latin typeface="Arial"/>
                <a:ea typeface="Calibri"/>
              </a:rPr>
              <a:t>	</a:t>
            </a:r>
            <a:r>
              <a:rPr lang="bg-BG" sz="1100" b="1" dirty="0" smtClean="0">
                <a:effectLst/>
                <a:latin typeface="Arial"/>
                <a:ea typeface="Calibri"/>
              </a:rPr>
              <a:t>Съгласно на чл. 9б, ал. 1 от Наредба № 32 от 29.01.1997 г. за служебните архиви на нотариусите и нотариалните кантори, органите на местната администрация с нотариална компетентност притежават право на ограничен достъп за въвеждане в Единната информационната система „Единство 2" на Нотариалната камара.</a:t>
            </a:r>
          </a:p>
          <a:p>
            <a:pPr algn="just">
              <a:lnSpc>
                <a:spcPct val="115000"/>
              </a:lnSpc>
              <a:spcAft>
                <a:spcPts val="300"/>
              </a:spcAft>
              <a:tabLst>
                <a:tab pos="630555" algn="l"/>
              </a:tabLst>
            </a:pPr>
            <a:endParaRPr lang="bg-BG" sz="1100" dirty="0" smtClean="0">
              <a:effectLst/>
              <a:latin typeface="Arial"/>
              <a:ea typeface="Calibri"/>
              <a:cs typeface="Times New Roman"/>
            </a:endParaRPr>
          </a:p>
          <a:p>
            <a:pPr algn="just">
              <a:lnSpc>
                <a:spcPct val="115000"/>
              </a:lnSpc>
              <a:spcAft>
                <a:spcPts val="300"/>
              </a:spcAft>
              <a:tabLst>
                <a:tab pos="630555" algn="l"/>
              </a:tabLst>
            </a:pPr>
            <a:r>
              <a:rPr lang="bg-BG" sz="1100" b="1" i="1" u="sng" dirty="0" smtClean="0">
                <a:effectLst/>
                <a:latin typeface="Arial"/>
                <a:ea typeface="Calibri"/>
                <a:cs typeface="Times New Roman"/>
              </a:rPr>
              <a:t>Пример:</a:t>
            </a:r>
            <a:r>
              <a:rPr lang="bg-BG" sz="1100" dirty="0" smtClean="0">
                <a:effectLst/>
                <a:latin typeface="Arial"/>
                <a:ea typeface="Calibri"/>
                <a:cs typeface="Times New Roman"/>
              </a:rPr>
              <a:t> В определен период от време се наблюдаваха множество злоупотреби с извършени имотни измами. В част от случаите продажбите са извършени именно чрез пълномощни заверени в кметства или населени места с кметски наместник.</a:t>
            </a:r>
          </a:p>
          <a:p>
            <a:pPr algn="just">
              <a:lnSpc>
                <a:spcPct val="115000"/>
              </a:lnSpc>
              <a:spcAft>
                <a:spcPts val="300"/>
              </a:spcAft>
              <a:tabLst>
                <a:tab pos="630555" algn="l"/>
              </a:tabLst>
            </a:pPr>
            <a:r>
              <a:rPr lang="bg-BG" sz="1100" dirty="0" smtClean="0">
                <a:effectLst/>
                <a:latin typeface="Arial"/>
                <a:ea typeface="Calibri"/>
                <a:cs typeface="Times New Roman"/>
              </a:rPr>
              <a:t> </a:t>
            </a:r>
            <a:endParaRPr lang="bg-BG" sz="1050" dirty="0" smtClean="0">
              <a:effectLst/>
              <a:latin typeface="+mn-lt"/>
              <a:ea typeface="Calibri"/>
              <a:cs typeface="Times New Roman"/>
            </a:endParaRPr>
          </a:p>
          <a:p>
            <a:pPr algn="just">
              <a:lnSpc>
                <a:spcPct val="115000"/>
              </a:lnSpc>
              <a:spcAft>
                <a:spcPts val="300"/>
              </a:spcAft>
              <a:tabLst>
                <a:tab pos="630555" algn="l"/>
              </a:tabLst>
            </a:pPr>
            <a:r>
              <a:rPr lang="bg-BG" sz="1100" b="1" i="1" u="sng" dirty="0" smtClean="0">
                <a:effectLst/>
                <a:latin typeface="Arial"/>
                <a:ea typeface="Calibri"/>
                <a:cs typeface="Times New Roman"/>
              </a:rPr>
              <a:t>Практически въпрос:</a:t>
            </a:r>
            <a:r>
              <a:rPr lang="bg-BG" sz="1100" dirty="0" smtClean="0">
                <a:effectLst/>
                <a:latin typeface="Arial"/>
                <a:ea typeface="Calibri"/>
                <a:cs typeface="Times New Roman"/>
              </a:rPr>
              <a:t> Каква  е практиката в малките кметства и кметските наместничества във връзка със задължението за въвеждане на данни в Единната информационната система „Единство 2" на Нотариалната камара?</a:t>
            </a:r>
          </a:p>
          <a:p>
            <a:pPr algn="just">
              <a:lnSpc>
                <a:spcPct val="115000"/>
              </a:lnSpc>
              <a:spcAft>
                <a:spcPts val="300"/>
              </a:spcAft>
              <a:tabLst>
                <a:tab pos="630555" algn="l"/>
              </a:tabLst>
            </a:pPr>
            <a:endParaRPr lang="bg-BG" sz="1100" dirty="0" smtClean="0">
              <a:effectLst/>
              <a:latin typeface="Arial"/>
              <a:ea typeface="Calibri"/>
              <a:cs typeface="Times New Roman"/>
            </a:endParaRPr>
          </a:p>
          <a:p>
            <a:pPr indent="450215" algn="just">
              <a:lnSpc>
                <a:spcPct val="115000"/>
              </a:lnSpc>
              <a:spcAft>
                <a:spcPts val="300"/>
              </a:spcAft>
            </a:pPr>
            <a:r>
              <a:rPr lang="bg-BG" sz="1100" dirty="0" smtClean="0">
                <a:effectLst/>
                <a:latin typeface="Arial"/>
                <a:ea typeface="Calibri"/>
                <a:cs typeface="Times New Roman"/>
              </a:rPr>
              <a:t>	</a:t>
            </a:r>
            <a:r>
              <a:rPr lang="bg-BG" sz="1100" b="1" dirty="0" smtClean="0">
                <a:effectLst/>
                <a:latin typeface="Arial"/>
                <a:ea typeface="Calibri"/>
                <a:cs typeface="Times New Roman"/>
              </a:rPr>
              <a:t>3. ЗОС:</a:t>
            </a:r>
            <a:r>
              <a:rPr lang="bg-BG" sz="1100" b="1" baseline="0" dirty="0" smtClean="0">
                <a:effectLst/>
                <a:latin typeface="Arial"/>
                <a:ea typeface="Calibri"/>
                <a:cs typeface="Times New Roman"/>
              </a:rPr>
              <a:t> </a:t>
            </a:r>
            <a:r>
              <a:rPr lang="bg-BG" sz="1050" dirty="0" smtClean="0">
                <a:effectLst/>
                <a:latin typeface="Arial"/>
                <a:ea typeface="Calibri"/>
                <a:cs typeface="Times New Roman"/>
              </a:rPr>
              <a:t>Съгласно чл. 12, ал. 2 от Закона за общинската собственост </a:t>
            </a:r>
            <a:r>
              <a:rPr lang="bg-BG" sz="1050" b="1" dirty="0" smtClean="0">
                <a:effectLst/>
                <a:latin typeface="Arial"/>
                <a:ea typeface="Calibri"/>
                <a:cs typeface="Times New Roman"/>
              </a:rPr>
              <a:t>имотите, предназначени за изпълнение на функциите на органите на местното самоуправление и местната администрация се управляват от кмета на общината, от кмета на кметството или от кметския наместник по местонахождението им.</a:t>
            </a:r>
            <a:endParaRPr lang="bg-BG" sz="1000" b="1" dirty="0" smtClean="0">
              <a:effectLst/>
              <a:latin typeface="+mn-lt"/>
              <a:ea typeface="Calibri"/>
              <a:cs typeface="Times New Roman"/>
            </a:endParaRPr>
          </a:p>
          <a:p>
            <a:pPr indent="450215" algn="just">
              <a:lnSpc>
                <a:spcPct val="115000"/>
              </a:lnSpc>
              <a:spcAft>
                <a:spcPts val="300"/>
              </a:spcAft>
            </a:pPr>
            <a:r>
              <a:rPr lang="bg-BG" sz="1050" dirty="0" smtClean="0">
                <a:effectLst/>
                <a:latin typeface="Times New Roman" pitchFamily="18" charset="0"/>
                <a:ea typeface="Calibri"/>
                <a:cs typeface="Times New Roman" pitchFamily="18" charset="0"/>
              </a:rPr>
              <a:t>С приетите законови разпоредби в чл. 8, ал. 7 от ЗОС е регламентирано, че кметовете на кметства</a:t>
            </a:r>
            <a:r>
              <a:rPr lang="bg-BG" sz="1050" baseline="0" dirty="0" smtClean="0">
                <a:effectLst/>
                <a:latin typeface="Times New Roman" pitchFamily="18" charset="0"/>
                <a:ea typeface="Calibri"/>
                <a:cs typeface="Times New Roman" pitchFamily="18" charset="0"/>
              </a:rPr>
              <a:t> и</a:t>
            </a:r>
            <a:r>
              <a:rPr lang="bg-BG" sz="1050" dirty="0" smtClean="0">
                <a:effectLst/>
                <a:latin typeface="Times New Roman" pitchFamily="18" charset="0"/>
                <a:ea typeface="Calibri"/>
                <a:cs typeface="Times New Roman" pitchFamily="18" charset="0"/>
              </a:rPr>
              <a:t> кметските наместници или определени от тях служители от съответната администрация </a:t>
            </a:r>
            <a:r>
              <a:rPr lang="bg-BG" sz="1050" b="1" dirty="0" smtClean="0">
                <a:effectLst/>
                <a:latin typeface="Times New Roman" pitchFamily="18" charset="0"/>
                <a:ea typeface="Calibri"/>
                <a:cs typeface="Times New Roman" pitchFamily="18" charset="0"/>
              </a:rPr>
              <a:t>се включват в състава на комисиите по провеждането на търговете или конкурсите в случаите, в които предоставянето под наем, под аренда или разпореждането с имоти на територията на съответното населено място се извършва от кмета на общината</a:t>
            </a:r>
            <a:r>
              <a:rPr lang="bg-BG" sz="1050" dirty="0" smtClean="0">
                <a:effectLst/>
                <a:latin typeface="Times New Roman" pitchFamily="18" charset="0"/>
                <a:ea typeface="Calibri"/>
                <a:cs typeface="Times New Roman" pitchFamily="18" charset="0"/>
              </a:rPr>
              <a:t>, както и в комисиите за възлагане </a:t>
            </a:r>
            <a:r>
              <a:rPr lang="bg-BG" sz="1050" b="1" dirty="0" smtClean="0">
                <a:effectLst/>
                <a:latin typeface="Times New Roman" pitchFamily="18" charset="0"/>
                <a:ea typeface="Calibri"/>
                <a:cs typeface="Times New Roman" pitchFamily="18" charset="0"/>
              </a:rPr>
              <a:t>изпълнението на дейности и за ползването на дървесина и недървесни горски продукти от горските територии в съответното населено място – общинска собственост. </a:t>
            </a:r>
            <a:r>
              <a:rPr lang="bg-BG" sz="1050" dirty="0" smtClean="0">
                <a:effectLst/>
                <a:latin typeface="Times New Roman" pitchFamily="18" charset="0"/>
                <a:ea typeface="Calibri"/>
                <a:cs typeface="Times New Roman" pitchFamily="18" charset="0"/>
              </a:rPr>
              <a:t>Това създава нови правомощия за кметовете на </a:t>
            </a:r>
            <a:r>
              <a:rPr lang="bg-BG" sz="1050" dirty="0" smtClean="0">
                <a:effectLst/>
                <a:latin typeface="Arial"/>
                <a:ea typeface="Calibri"/>
                <a:cs typeface="Times New Roman"/>
              </a:rPr>
              <a:t>кметства и кметските наместници, като дава възможност за пряко участие по отношение разпореждането с общинско имущество на територията на управляваното от тях населено място.</a:t>
            </a:r>
          </a:p>
          <a:p>
            <a:pPr indent="450215" algn="just">
              <a:lnSpc>
                <a:spcPct val="115000"/>
              </a:lnSpc>
              <a:spcAft>
                <a:spcPts val="300"/>
              </a:spcAft>
            </a:pPr>
            <a:endParaRPr lang="bg-BG" sz="1050" dirty="0" smtClean="0">
              <a:effectLst/>
              <a:latin typeface="Arial"/>
              <a:ea typeface="Calibri"/>
              <a:cs typeface="Times New Roman"/>
            </a:endParaRPr>
          </a:p>
          <a:p>
            <a:pPr indent="450215" algn="just">
              <a:lnSpc>
                <a:spcPct val="115000"/>
              </a:lnSpc>
              <a:spcAft>
                <a:spcPts val="300"/>
              </a:spcAft>
            </a:pPr>
            <a:endParaRPr lang="bg-BG" sz="1000" dirty="0" smtClean="0">
              <a:effectLst/>
              <a:latin typeface="+mn-lt"/>
              <a:ea typeface="Calibri"/>
              <a:cs typeface="Times New Roman"/>
            </a:endParaRPr>
          </a:p>
          <a:p>
            <a:pPr algn="just">
              <a:lnSpc>
                <a:spcPct val="115000"/>
              </a:lnSpc>
              <a:spcAft>
                <a:spcPts val="300"/>
              </a:spcAft>
              <a:tabLst>
                <a:tab pos="630555" algn="l"/>
              </a:tabLst>
            </a:pPr>
            <a:endParaRPr lang="bg-BG" sz="1050" dirty="0" smtClean="0">
              <a:effectLst/>
              <a:latin typeface="+mn-lt"/>
              <a:ea typeface="Calibri"/>
              <a:cs typeface="Times New Roman"/>
            </a:endParaRPr>
          </a:p>
          <a:p>
            <a:pPr algn="just">
              <a:lnSpc>
                <a:spcPct val="115000"/>
              </a:lnSpc>
              <a:spcAft>
                <a:spcPts val="300"/>
              </a:spcAft>
              <a:tabLst>
                <a:tab pos="630555" algn="l"/>
              </a:tabLst>
            </a:pPr>
            <a:endParaRPr lang="bg-BG" sz="1100" dirty="0">
              <a:ea typeface="Calibri"/>
              <a:cs typeface="Times New Roman"/>
            </a:endParaRPr>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20</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just">
              <a:lnSpc>
                <a:spcPct val="115000"/>
              </a:lnSpc>
              <a:spcAft>
                <a:spcPts val="300"/>
              </a:spcAft>
              <a:tabLst>
                <a:tab pos="630555" algn="l"/>
              </a:tabLst>
            </a:pPr>
            <a:r>
              <a:rPr lang="bg-BG" sz="1100" b="1" dirty="0" smtClean="0">
                <a:effectLst/>
                <a:latin typeface="Arial"/>
                <a:ea typeface="Calibri"/>
                <a:cs typeface="Times New Roman"/>
              </a:rPr>
              <a:t>	</a:t>
            </a:r>
            <a:r>
              <a:rPr lang="en-US" sz="1100" b="1" dirty="0" smtClean="0">
                <a:effectLst/>
                <a:latin typeface="Arial"/>
                <a:ea typeface="Calibri"/>
                <a:cs typeface="Times New Roman"/>
              </a:rPr>
              <a:t>1</a:t>
            </a:r>
            <a:r>
              <a:rPr lang="bg-BG" sz="1100" b="1" dirty="0" smtClean="0">
                <a:effectLst/>
                <a:latin typeface="Arial"/>
                <a:ea typeface="Calibri"/>
                <a:cs typeface="Times New Roman"/>
              </a:rPr>
              <a:t>.</a:t>
            </a:r>
            <a:r>
              <a:rPr lang="bg-BG" sz="1100" b="1" baseline="0" dirty="0" smtClean="0">
                <a:effectLst/>
                <a:latin typeface="Arial"/>
                <a:ea typeface="Calibri"/>
                <a:cs typeface="Times New Roman"/>
              </a:rPr>
              <a:t> ЗОП: </a:t>
            </a:r>
            <a:r>
              <a:rPr lang="bg-BG" sz="1100" b="1" dirty="0" smtClean="0">
                <a:effectLst/>
                <a:latin typeface="Arial"/>
                <a:ea typeface="Calibri"/>
              </a:rPr>
              <a:t>Кметовете на кметства и кметските наместници са </a:t>
            </a:r>
            <a:r>
              <a:rPr lang="bg-BG" sz="1100" b="1" i="1" dirty="0" smtClean="0">
                <a:effectLst/>
                <a:latin typeface="Arial"/>
                <a:ea typeface="Calibri"/>
              </a:rPr>
              <a:t>публични възложители</a:t>
            </a:r>
            <a:r>
              <a:rPr lang="bg-BG" sz="1100" b="1" dirty="0" smtClean="0">
                <a:effectLst/>
                <a:latin typeface="Arial"/>
                <a:ea typeface="Calibri"/>
              </a:rPr>
              <a:t> по смисъла на чл. 5, ал. 2, т. 9 от Закона за обществените поръчки (ЗОП), когато са разпоредители с бюджет.</a:t>
            </a:r>
            <a:r>
              <a:rPr lang="bg-BG" sz="1100" dirty="0" smtClean="0">
                <a:effectLst/>
                <a:latin typeface="Arial"/>
                <a:ea typeface="Calibri"/>
                <a:cs typeface="Times New Roman"/>
              </a:rPr>
              <a:t>	</a:t>
            </a:r>
          </a:p>
          <a:p>
            <a:pPr algn="just">
              <a:lnSpc>
                <a:spcPct val="115000"/>
              </a:lnSpc>
              <a:spcAft>
                <a:spcPts val="300"/>
              </a:spcAft>
              <a:tabLst>
                <a:tab pos="270510" algn="l"/>
              </a:tabLst>
            </a:pPr>
            <a:r>
              <a:rPr lang="bg-BG" sz="1100" dirty="0" smtClean="0">
                <a:effectLst/>
                <a:latin typeface="Arial"/>
                <a:ea typeface="Calibri"/>
                <a:cs typeface="Times New Roman"/>
              </a:rPr>
              <a:t>	</a:t>
            </a:r>
            <a:r>
              <a:rPr lang="bg-BG" sz="1100" b="1" dirty="0" smtClean="0">
                <a:effectLst/>
                <a:latin typeface="Arial" pitchFamily="34" charset="0"/>
                <a:ea typeface="Calibri"/>
                <a:cs typeface="Arial" pitchFamily="34" charset="0"/>
              </a:rPr>
              <a:t>Разпоредбата на чл. 52, ал. 3 от ЗМСМА въвежда правото на кметовете на кметства и кметските наместници да участват в комисиите по чл. 103 от ЗОП</a:t>
            </a:r>
            <a:r>
              <a:rPr lang="bg-BG" sz="1100" dirty="0" smtClean="0">
                <a:effectLst/>
                <a:latin typeface="Arial" pitchFamily="34" charset="0"/>
                <a:ea typeface="Calibri"/>
                <a:cs typeface="Arial" pitchFamily="34" charset="0"/>
              </a:rPr>
              <a:t>, в цялост тя гласи: </a:t>
            </a:r>
            <a:r>
              <a:rPr lang="bg-BG" sz="1100" i="1" dirty="0" smtClean="0">
                <a:effectLst/>
                <a:latin typeface="Arial" pitchFamily="34" charset="0"/>
                <a:ea typeface="Calibri"/>
                <a:cs typeface="Arial" pitchFamily="34" charset="0"/>
              </a:rPr>
              <a:t>„Когато се финансират обекти на територията на кметствата и населените места с кметски наместници и възложител е кметът на общината, кметовете на кметства, кметските наместници или оправомощени от тях длъжностни лица се включват в съставите на комисиите по чл. 103 от ЗОП“. </a:t>
            </a:r>
            <a:r>
              <a:rPr lang="bg-BG" sz="1100" b="1" dirty="0" smtClean="0">
                <a:effectLst/>
                <a:latin typeface="Arial" pitchFamily="34" charset="0"/>
                <a:ea typeface="Calibri"/>
                <a:cs typeface="Arial" pitchFamily="34" charset="0"/>
              </a:rPr>
              <a:t>Теза правомощия са въведени с измененията на ЗМСМА, публикувани в бр. 107 на Държавен вестник от 18.12.2020 г.</a:t>
            </a:r>
          </a:p>
          <a:p>
            <a:pPr algn="just">
              <a:lnSpc>
                <a:spcPct val="115000"/>
              </a:lnSpc>
              <a:spcAft>
                <a:spcPts val="300"/>
              </a:spcAft>
              <a:tabLst>
                <a:tab pos="270510" algn="l"/>
              </a:tabLst>
            </a:pPr>
            <a:endParaRPr lang="bg-BG" sz="1050" b="1" dirty="0" smtClean="0">
              <a:effectLst/>
              <a:latin typeface="Arial" pitchFamily="34" charset="0"/>
              <a:ea typeface="Calibri"/>
              <a:cs typeface="Arial" pitchFamily="34" charset="0"/>
            </a:endParaRPr>
          </a:p>
          <a:p>
            <a:pPr algn="just">
              <a:lnSpc>
                <a:spcPct val="115000"/>
              </a:lnSpc>
              <a:spcAft>
                <a:spcPts val="300"/>
              </a:spcAft>
              <a:tabLst>
                <a:tab pos="270510" algn="l"/>
              </a:tabLst>
            </a:pPr>
            <a:r>
              <a:rPr lang="bg-BG" sz="1100" b="1" i="1" u="sng" dirty="0" smtClean="0">
                <a:effectLst/>
                <a:latin typeface="Arial"/>
                <a:ea typeface="Calibri"/>
                <a:cs typeface="Times New Roman"/>
              </a:rPr>
              <a:t>Практически въпрос:</a:t>
            </a:r>
            <a:r>
              <a:rPr lang="bg-BG" sz="1100" dirty="0" smtClean="0">
                <a:effectLst/>
                <a:latin typeface="Arial"/>
                <a:ea typeface="Calibri"/>
                <a:cs typeface="Times New Roman"/>
              </a:rPr>
              <a:t> Считате ли за целесъобразно включване на кметовете на кметства и кметските наместници в комисиите по чл. 103 от ЗОП, предвид необходимостта членовете на комисиите да притежават професионална компетентност. Съгласно § 2, т. 41 от ЗОП, </a:t>
            </a:r>
            <a:r>
              <a:rPr lang="bg-BG" sz="1100" i="1" dirty="0" smtClean="0">
                <a:effectLst/>
                <a:latin typeface="Arial"/>
                <a:ea typeface="Calibri"/>
                <a:cs typeface="Times New Roman"/>
              </a:rPr>
              <a:t>"Професионална компетентност"</a:t>
            </a:r>
            <a:r>
              <a:rPr lang="bg-BG" sz="1100" dirty="0" smtClean="0">
                <a:effectLst/>
                <a:latin typeface="Arial"/>
                <a:ea typeface="Calibri"/>
                <a:cs typeface="Times New Roman"/>
              </a:rPr>
              <a:t> е наличието на знания, получени чрез образование или допълнителна квалификация, и/или на умения, усвоени в процеса на упражняване на определена длъжност или позиция в изпълнение на трудови, служебни или граждански правоотношения.</a:t>
            </a:r>
          </a:p>
          <a:p>
            <a:pPr algn="just">
              <a:lnSpc>
                <a:spcPct val="115000"/>
              </a:lnSpc>
              <a:spcAft>
                <a:spcPts val="300"/>
              </a:spcAft>
              <a:tabLst>
                <a:tab pos="270510" algn="l"/>
              </a:tabLst>
            </a:pPr>
            <a:endParaRPr lang="bg-BG" sz="1100" dirty="0" smtClean="0">
              <a:effectLst/>
              <a:latin typeface="Arial"/>
              <a:ea typeface="Calibri"/>
              <a:cs typeface="Times New Roman"/>
            </a:endParaRPr>
          </a:p>
          <a:p>
            <a:pPr algn="just">
              <a:lnSpc>
                <a:spcPct val="115000"/>
              </a:lnSpc>
              <a:spcAft>
                <a:spcPts val="300"/>
              </a:spcAft>
              <a:tabLst>
                <a:tab pos="270510" algn="l"/>
              </a:tabLst>
            </a:pPr>
            <a:r>
              <a:rPr lang="bg-BG" sz="1100" b="1" dirty="0" smtClean="0">
                <a:effectLst/>
                <a:latin typeface="Arial"/>
                <a:ea typeface="Calibri"/>
                <a:cs typeface="Times New Roman"/>
              </a:rPr>
              <a:t>	2.  ЗУТ: </a:t>
            </a:r>
            <a:r>
              <a:rPr lang="ru-RU" sz="1100" b="1" dirty="0" smtClean="0">
                <a:effectLst/>
                <a:latin typeface="Arial"/>
                <a:ea typeface="Calibri"/>
                <a:cs typeface="Times New Roman"/>
              </a:rPr>
              <a:t>Кметовете на кметства и кметските наместници участват при съставянето на актове и протоколи по време на строителството </a:t>
            </a:r>
            <a:r>
              <a:rPr lang="ru-RU" sz="1100" b="0" dirty="0" smtClean="0">
                <a:effectLst/>
                <a:latin typeface="Arial"/>
                <a:ea typeface="Calibri"/>
                <a:cs typeface="Times New Roman"/>
              </a:rPr>
              <a:t>съгласно Закона за устройство на територията и нормативните актове по прилагането му, </a:t>
            </a:r>
            <a:r>
              <a:rPr lang="ru-RU" sz="1100" b="1" dirty="0" smtClean="0">
                <a:effectLst/>
                <a:latin typeface="Arial"/>
                <a:ea typeface="Calibri"/>
                <a:cs typeface="Times New Roman"/>
              </a:rPr>
              <a:t>както и в комисиите за въвеждане в експлоатация на строежите. </a:t>
            </a:r>
            <a:r>
              <a:rPr lang="ru-RU" sz="1100" b="0" dirty="0" smtClean="0">
                <a:effectLst/>
                <a:latin typeface="Arial"/>
                <a:ea typeface="Calibri"/>
                <a:cs typeface="Times New Roman"/>
              </a:rPr>
              <a:t>Тези функции са сравнително нови за кметовете на кметства и кметските наместници (от декември 2020 г.), като са вменени с разпоредбата на чл. 52, ал. 3 от ЗМСМА.</a:t>
            </a:r>
          </a:p>
          <a:p>
            <a:pPr algn="just">
              <a:lnSpc>
                <a:spcPct val="115000"/>
              </a:lnSpc>
              <a:spcAft>
                <a:spcPts val="300"/>
              </a:spcAft>
              <a:tabLst>
                <a:tab pos="270510" algn="l"/>
              </a:tabLst>
            </a:pPr>
            <a:endParaRPr lang="ru-RU" sz="1100" b="0" dirty="0" smtClean="0">
              <a:effectLst/>
              <a:latin typeface="Arial"/>
              <a:ea typeface="Calibri"/>
              <a:cs typeface="Times New Roman"/>
            </a:endParaRPr>
          </a:p>
          <a:p>
            <a:pPr marL="0" marR="0" indent="0" algn="just" defTabSz="914400" rtl="0" eaLnBrk="1" fontAlgn="auto" latinLnBrk="0" hangingPunct="1">
              <a:lnSpc>
                <a:spcPct val="115000"/>
              </a:lnSpc>
              <a:spcBef>
                <a:spcPts val="0"/>
              </a:spcBef>
              <a:spcAft>
                <a:spcPts val="300"/>
              </a:spcAft>
              <a:buClrTx/>
              <a:buSzTx/>
              <a:buFontTx/>
              <a:buNone/>
              <a:tabLst>
                <a:tab pos="270510" algn="l"/>
              </a:tabLst>
              <a:defRPr/>
            </a:pPr>
            <a:r>
              <a:rPr lang="ru-RU" sz="1100" b="1" dirty="0" smtClean="0">
                <a:effectLst/>
                <a:latin typeface="Arial"/>
                <a:ea typeface="Calibri"/>
                <a:cs typeface="Times New Roman"/>
              </a:rPr>
              <a:t>	3. ЗОСИ: </a:t>
            </a:r>
            <a:r>
              <a:rPr lang="bg-BG" sz="1200" b="1" i="1" u="sng" kern="1200" dirty="0" smtClean="0">
                <a:solidFill>
                  <a:schemeClr val="tx1"/>
                </a:solidFill>
                <a:effectLst/>
                <a:latin typeface="+mn-lt"/>
                <a:ea typeface="+mn-ea"/>
                <a:cs typeface="+mn-cs"/>
              </a:rPr>
              <a:t>Опазване на селскостопанското имущество</a:t>
            </a:r>
            <a:endParaRPr lang="bg-BG" sz="1200" b="1" kern="1200" dirty="0" smtClean="0">
              <a:solidFill>
                <a:schemeClr val="tx1"/>
              </a:solidFill>
              <a:effectLst/>
              <a:latin typeface="+mn-lt"/>
              <a:ea typeface="+mn-ea"/>
              <a:cs typeface="+mn-cs"/>
            </a:endParaRPr>
          </a:p>
          <a:p>
            <a:pPr algn="just">
              <a:lnSpc>
                <a:spcPct val="115000"/>
              </a:lnSpc>
              <a:spcAft>
                <a:spcPts val="300"/>
              </a:spcAft>
              <a:tabLst>
                <a:tab pos="270510" algn="l"/>
              </a:tabLst>
            </a:pPr>
            <a:r>
              <a:rPr lang="ru-RU" sz="1100" b="0" dirty="0" smtClean="0">
                <a:effectLst/>
                <a:latin typeface="Arial"/>
                <a:ea typeface="Calibri"/>
                <a:cs typeface="Times New Roman"/>
              </a:rPr>
              <a:t>	</a:t>
            </a:r>
            <a:r>
              <a:rPr lang="ru-RU" sz="1100" b="1" dirty="0" smtClean="0">
                <a:effectLst/>
                <a:latin typeface="Arial"/>
                <a:ea typeface="Calibri"/>
                <a:cs typeface="Times New Roman"/>
              </a:rPr>
              <a:t>Кметовете на кметства организират опазването на селскостопанското имущество на територията на кметството, организират и ръководят полската охрана, издирват нарушителите, налагат административни наказания и вземат мерки за възстановяване на вредите (чл.8, ал.2 от ЗОСИ</a:t>
            </a:r>
            <a:r>
              <a:rPr lang="ru-RU" sz="1100" b="0" dirty="0" smtClean="0">
                <a:effectLst/>
                <a:latin typeface="Arial"/>
                <a:ea typeface="Calibri"/>
                <a:cs typeface="Times New Roman"/>
              </a:rPr>
              <a:t>).</a:t>
            </a:r>
          </a:p>
          <a:p>
            <a:pPr algn="just">
              <a:lnSpc>
                <a:spcPct val="115000"/>
              </a:lnSpc>
              <a:spcAft>
                <a:spcPts val="300"/>
              </a:spcAft>
              <a:tabLst>
                <a:tab pos="270510" algn="l"/>
              </a:tabLst>
            </a:pPr>
            <a:r>
              <a:rPr lang="ru-RU" sz="1100" b="0" dirty="0" smtClean="0">
                <a:effectLst/>
                <a:latin typeface="Arial"/>
                <a:ea typeface="Calibri"/>
                <a:cs typeface="Times New Roman"/>
              </a:rPr>
              <a:t>	</a:t>
            </a:r>
            <a:r>
              <a:rPr lang="ru-RU" sz="1100" b="1" u="sng" dirty="0" smtClean="0">
                <a:effectLst/>
                <a:latin typeface="Arial"/>
                <a:ea typeface="Calibri"/>
                <a:cs typeface="Times New Roman"/>
              </a:rPr>
              <a:t>Правомощията на кметските наместници в тази насока се определят с правилниците на общинските съвети, с наредбите за реда за охрана и опазване на селскостопанското имущество на общините или с индивидуални актове на кметовете на общинит</a:t>
            </a:r>
            <a:r>
              <a:rPr lang="ru-RU" sz="1100" b="1" dirty="0" smtClean="0">
                <a:effectLst/>
                <a:latin typeface="Arial"/>
                <a:ea typeface="Calibri"/>
                <a:cs typeface="Times New Roman"/>
              </a:rPr>
              <a:t>е.</a:t>
            </a:r>
          </a:p>
          <a:p>
            <a:pPr algn="just">
              <a:lnSpc>
                <a:spcPct val="115000"/>
              </a:lnSpc>
              <a:spcAft>
                <a:spcPts val="300"/>
              </a:spcAft>
              <a:tabLst>
                <a:tab pos="270510" algn="l"/>
              </a:tabLst>
            </a:pPr>
            <a:r>
              <a:rPr lang="ru-RU" sz="1100" b="1" dirty="0" smtClean="0">
                <a:effectLst/>
                <a:latin typeface="Arial"/>
                <a:ea typeface="Calibri"/>
                <a:cs typeface="Times New Roman"/>
              </a:rPr>
              <a:t> </a:t>
            </a:r>
            <a:r>
              <a:rPr lang="bg-BG" sz="1050" dirty="0" smtClean="0">
                <a:effectLst/>
                <a:latin typeface="Arial"/>
                <a:ea typeface="Calibri"/>
                <a:cs typeface="Times New Roman"/>
              </a:rPr>
              <a:t>Със заповеди на кмета на общината или кмета на кметство (чл. 10, ал. 1 и чл. 11, ал. 1 от ЗОСИ):</a:t>
            </a:r>
            <a:endParaRPr lang="bg-BG" sz="1000" dirty="0" smtClean="0">
              <a:effectLst/>
              <a:latin typeface="+mn-lt"/>
              <a:ea typeface="Calibri"/>
              <a:cs typeface="Times New Roman"/>
            </a:endParaRPr>
          </a:p>
          <a:p>
            <a:pPr marL="342900" lvl="0" indent="-342900" algn="just">
              <a:lnSpc>
                <a:spcPct val="115000"/>
              </a:lnSpc>
              <a:spcAft>
                <a:spcPts val="300"/>
              </a:spcAft>
              <a:buFont typeface="Arial"/>
              <a:buChar char="-"/>
              <a:tabLst>
                <a:tab pos="270510" algn="l"/>
              </a:tabLst>
            </a:pPr>
            <a:r>
              <a:rPr lang="bg-BG" sz="1050" dirty="0" smtClean="0">
                <a:effectLst/>
                <a:latin typeface="Arial"/>
                <a:ea typeface="Calibri"/>
                <a:cs typeface="Times New Roman"/>
              </a:rPr>
              <a:t>се назначават и уволняват полските пазачи;</a:t>
            </a:r>
            <a:endParaRPr lang="bg-BG" sz="1000" dirty="0" smtClean="0">
              <a:effectLst/>
              <a:latin typeface="+mn-lt"/>
              <a:ea typeface="Calibri"/>
              <a:cs typeface="Times New Roman"/>
            </a:endParaRPr>
          </a:p>
          <a:p>
            <a:pPr marL="342900" lvl="0" indent="-342900" algn="just">
              <a:lnSpc>
                <a:spcPct val="115000"/>
              </a:lnSpc>
              <a:spcAft>
                <a:spcPts val="300"/>
              </a:spcAft>
              <a:buFont typeface="Arial"/>
              <a:buChar char="-"/>
              <a:tabLst>
                <a:tab pos="270510" algn="l"/>
              </a:tabLst>
            </a:pPr>
            <a:r>
              <a:rPr lang="bg-BG" sz="1050" dirty="0" smtClean="0">
                <a:effectLst/>
                <a:latin typeface="Arial"/>
                <a:ea typeface="Calibri"/>
                <a:cs typeface="Times New Roman"/>
              </a:rPr>
              <a:t>се определят доброволните сътрудници от полската охрана, съвместно с ръководителя на селскостопанската организация.</a:t>
            </a:r>
            <a:endParaRPr lang="bg-BG" sz="1000" dirty="0" smtClean="0">
              <a:effectLst/>
              <a:latin typeface="+mn-lt"/>
              <a:ea typeface="Calibri"/>
              <a:cs typeface="Times New Roman"/>
            </a:endParaRPr>
          </a:p>
          <a:p>
            <a:r>
              <a:rPr lang="bg-BG" sz="1200" b="1" i="0" u="sng" kern="1200" dirty="0" smtClean="0">
                <a:solidFill>
                  <a:schemeClr val="tx1"/>
                </a:solidFill>
                <a:effectLst/>
                <a:latin typeface="+mn-lt"/>
                <a:ea typeface="+mn-ea"/>
                <a:cs typeface="+mn-cs"/>
              </a:rPr>
              <a:t>Опазване на трайните насаждения </a:t>
            </a:r>
            <a:r>
              <a:rPr lang="bg-BG" sz="1200" i="1" u="sng" kern="1200" dirty="0" smtClean="0">
                <a:solidFill>
                  <a:schemeClr val="tx1"/>
                </a:solidFill>
                <a:effectLst/>
                <a:latin typeface="+mn-lt"/>
                <a:ea typeface="+mn-ea"/>
                <a:cs typeface="+mn-cs"/>
              </a:rPr>
              <a:t>(чл. 32 от ЗОСИ)</a:t>
            </a:r>
            <a:endParaRPr lang="bg-BG" sz="1200" kern="1200" dirty="0" smtClean="0">
              <a:solidFill>
                <a:schemeClr val="tx1"/>
              </a:solidFill>
              <a:effectLst/>
              <a:latin typeface="+mn-lt"/>
              <a:ea typeface="+mn-ea"/>
              <a:cs typeface="+mn-cs"/>
            </a:endParaRPr>
          </a:p>
          <a:p>
            <a:r>
              <a:rPr lang="bg-BG" sz="1200" kern="1200" dirty="0" smtClean="0">
                <a:solidFill>
                  <a:schemeClr val="tx1"/>
                </a:solidFill>
                <a:effectLst/>
                <a:latin typeface="+mn-lt"/>
                <a:ea typeface="+mn-ea"/>
                <a:cs typeface="+mn-cs"/>
              </a:rPr>
              <a:t>Кметът на кметството издава разрешение за отсичане и изкореняване до пет дървета и на лозя до 1 декар, въз основа на писмена молба и при наличие на уважителни причини. </a:t>
            </a:r>
            <a:r>
              <a:rPr lang="bg-BG" sz="1200" b="1" kern="1200" dirty="0" smtClean="0">
                <a:solidFill>
                  <a:schemeClr val="tx1"/>
                </a:solidFill>
                <a:effectLst/>
                <a:latin typeface="+mn-lt"/>
                <a:ea typeface="+mn-ea"/>
                <a:cs typeface="+mn-cs"/>
              </a:rPr>
              <a:t>Дървесината се маркира с общинска марка.</a:t>
            </a:r>
            <a:r>
              <a:rPr lang="bg-BG" sz="1050" b="1" dirty="0" smtClean="0">
                <a:effectLst/>
                <a:latin typeface="Arial"/>
                <a:ea typeface="Calibri"/>
              </a:rPr>
              <a:t> Общинските марки се предоставят на длъжностни лица със заповед на кмета на общината.</a:t>
            </a:r>
          </a:p>
          <a:p>
            <a:r>
              <a:rPr lang="bg-BG" sz="1200" b="1" i="0" u="sng" kern="1200" dirty="0" smtClean="0">
                <a:solidFill>
                  <a:schemeClr val="tx1"/>
                </a:solidFill>
                <a:effectLst/>
                <a:latin typeface="+mn-lt"/>
                <a:ea typeface="+mn-ea"/>
                <a:cs typeface="+mn-cs"/>
              </a:rPr>
              <a:t>Право на преминаване (чл. 36 от ЗОСИ)</a:t>
            </a:r>
            <a:endParaRPr lang="bg-BG" sz="1200" b="1" i="0" kern="1200" dirty="0" smtClean="0">
              <a:solidFill>
                <a:schemeClr val="tx1"/>
              </a:solidFill>
              <a:effectLst/>
              <a:latin typeface="+mn-lt"/>
              <a:ea typeface="+mn-ea"/>
              <a:cs typeface="+mn-cs"/>
            </a:endParaRPr>
          </a:p>
          <a:p>
            <a:r>
              <a:rPr lang="bg-BG" sz="1200" kern="1200" dirty="0" smtClean="0">
                <a:solidFill>
                  <a:schemeClr val="tx1"/>
                </a:solidFill>
                <a:effectLst/>
                <a:latin typeface="+mn-lt"/>
                <a:ea typeface="+mn-ea"/>
                <a:cs typeface="+mn-cs"/>
              </a:rPr>
              <a:t>Кметът на кметство издава заповед за предоставяне право на преминаване и размера на обезщетението, когато собственик или ползвател на селскостопанска земя, която няма изход на обществен път поиска от кмета на  кметството по местонахождението на имота да му разреши право на преминаване през съседните земи, предвид забраната за право на преминаване през чужди земи, засадени със селскостопански култури, трайни и цветни насаждения, регламентирана в чл. 35, ал. 1 от ЗОСИ.</a:t>
            </a:r>
          </a:p>
          <a:p>
            <a:r>
              <a:rPr lang="bg-BG" sz="1200" kern="1200" dirty="0" smtClean="0">
                <a:solidFill>
                  <a:schemeClr val="tx1"/>
                </a:solidFill>
                <a:effectLst/>
                <a:latin typeface="+mn-lt"/>
                <a:ea typeface="+mn-ea"/>
                <a:cs typeface="+mn-cs"/>
              </a:rPr>
              <a:t> </a:t>
            </a:r>
          </a:p>
          <a:p>
            <a:r>
              <a:rPr lang="bg-BG" sz="1200" b="1" u="sng" kern="1200" dirty="0" smtClean="0">
                <a:solidFill>
                  <a:schemeClr val="tx1"/>
                </a:solidFill>
                <a:effectLst/>
                <a:latin typeface="+mn-lt"/>
                <a:ea typeface="+mn-ea"/>
                <a:cs typeface="+mn-cs"/>
              </a:rPr>
              <a:t>Практическа задача:</a:t>
            </a:r>
            <a:r>
              <a:rPr lang="bg-BG" sz="1200" kern="1200" dirty="0" smtClean="0">
                <a:solidFill>
                  <a:schemeClr val="tx1"/>
                </a:solidFill>
                <a:effectLst/>
                <a:latin typeface="+mn-lt"/>
                <a:ea typeface="+mn-ea"/>
                <a:cs typeface="+mn-cs"/>
              </a:rPr>
              <a:t> Считате ли, че кметовете на кметства и кметските наместници разполагат с достатъчен ресурс за опазване на селскостопанското имущество? Споделете своя опит и дайте конструктивни предложения.</a:t>
            </a:r>
          </a:p>
          <a:p>
            <a:endParaRPr lang="bg-BG" sz="1050" b="1" dirty="0">
              <a:effectLst/>
              <a:latin typeface="+mn-lt"/>
              <a:ea typeface="Calibri"/>
              <a:cs typeface="Times New Roman"/>
            </a:endParaRPr>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21</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indent="0" algn="just">
              <a:lnSpc>
                <a:spcPct val="115000"/>
              </a:lnSpc>
              <a:spcAft>
                <a:spcPts val="300"/>
              </a:spcAft>
              <a:buFont typeface="Wingdings" pitchFamily="2" charset="2"/>
              <a:buNone/>
              <a:tabLst>
                <a:tab pos="630555" algn="l"/>
              </a:tabLst>
            </a:pPr>
            <a:r>
              <a:rPr lang="bg-BG" sz="1100" b="1" dirty="0" smtClean="0">
                <a:effectLst/>
                <a:latin typeface="Arial"/>
                <a:ea typeface="Calibri"/>
              </a:rPr>
              <a:t>	1. ЗСПЗЗ: </a:t>
            </a:r>
            <a:r>
              <a:rPr lang="bg-BG" sz="1100" dirty="0" smtClean="0">
                <a:effectLst/>
                <a:latin typeface="Arial"/>
                <a:ea typeface="Calibri"/>
              </a:rPr>
              <a:t>Кметовете на кметства и кметските</a:t>
            </a:r>
            <a:r>
              <a:rPr lang="bg-BG" sz="1100" baseline="0" dirty="0" smtClean="0">
                <a:effectLst/>
                <a:latin typeface="Arial"/>
                <a:ea typeface="Calibri"/>
              </a:rPr>
              <a:t> наместници или оправомощени от тях длъжностни лица </a:t>
            </a:r>
            <a:r>
              <a:rPr lang="bg-BG" sz="1100" b="1" baseline="0" dirty="0" smtClean="0">
                <a:effectLst/>
                <a:latin typeface="Arial"/>
                <a:ea typeface="Calibri"/>
              </a:rPr>
              <a:t>участват в комисията, която се назначава от директора на Областна </a:t>
            </a:r>
            <a:r>
              <a:rPr kumimoji="0" lang="bg-BG" sz="1100" b="1" i="0" u="none" strike="noStrike" kern="1200" cap="none" spc="0" normalizeH="0" baseline="0" noProof="0" dirty="0" smtClean="0">
                <a:ln>
                  <a:noFill/>
                </a:ln>
                <a:solidFill>
                  <a:prstClr val="black"/>
                </a:solidFill>
                <a:effectLst/>
                <a:uLnTx/>
                <a:uFillTx/>
                <a:latin typeface="Arial"/>
                <a:ea typeface="Calibri"/>
                <a:cs typeface="+mn-cs"/>
              </a:rPr>
              <a:t>дирекция "Земеделие“ за съответното землище, която ръководи сключването на споразумение между собствениците и/или ползвателите за създаване на масиви за ползване на земеделски земи в конкретното землище. </a:t>
            </a:r>
          </a:p>
          <a:p>
            <a:pPr marL="0" indent="0" algn="just">
              <a:lnSpc>
                <a:spcPct val="115000"/>
              </a:lnSpc>
              <a:spcAft>
                <a:spcPts val="300"/>
              </a:spcAft>
              <a:buFont typeface="Wingdings" pitchFamily="2" charset="2"/>
              <a:buNone/>
              <a:tabLst>
                <a:tab pos="630555" algn="l"/>
              </a:tabLst>
            </a:pPr>
            <a:endParaRPr kumimoji="0" lang="bg-BG" sz="1100" b="0" i="0" u="none" strike="noStrike" kern="1200" cap="none" spc="0" normalizeH="0" baseline="0" noProof="0" dirty="0" smtClean="0">
              <a:ln>
                <a:noFill/>
              </a:ln>
              <a:solidFill>
                <a:prstClr val="black"/>
              </a:solidFill>
              <a:effectLst/>
              <a:uLnTx/>
              <a:uFillTx/>
              <a:latin typeface="Arial"/>
              <a:ea typeface="Calibri"/>
              <a:cs typeface="+mn-cs"/>
            </a:endParaRPr>
          </a:p>
          <a:p>
            <a:pPr marL="0" indent="0" algn="just">
              <a:lnSpc>
                <a:spcPct val="115000"/>
              </a:lnSpc>
              <a:spcAft>
                <a:spcPts val="300"/>
              </a:spcAft>
              <a:buFont typeface="Wingdings" pitchFamily="2" charset="2"/>
              <a:buNone/>
              <a:tabLst>
                <a:tab pos="630555" algn="l"/>
              </a:tabLst>
            </a:pPr>
            <a:r>
              <a:rPr lang="bg-BG" sz="1100" b="1" dirty="0" smtClean="0">
                <a:effectLst/>
                <a:latin typeface="Arial"/>
                <a:ea typeface="Calibri"/>
                <a:cs typeface="Times New Roman"/>
              </a:rPr>
              <a:t>	2. ЗГ: </a:t>
            </a:r>
            <a:r>
              <a:rPr lang="bg-BG" sz="1100" dirty="0" smtClean="0">
                <a:effectLst/>
                <a:latin typeface="Arial"/>
                <a:ea typeface="Calibri"/>
                <a:cs typeface="Times New Roman"/>
              </a:rPr>
              <a:t>Кметовете на общини, райони, кметства и кметските наместници </a:t>
            </a:r>
            <a:r>
              <a:rPr lang="bg-BG" sz="1100" b="1" dirty="0" smtClean="0">
                <a:effectLst/>
                <a:latin typeface="Arial"/>
                <a:ea typeface="Calibri"/>
                <a:cs typeface="Times New Roman"/>
              </a:rPr>
              <a:t>организират за сметка на общинския бюджет доброволни формирования за гасене на горски пожари по реда на Закона за защита при бедствия.</a:t>
            </a:r>
            <a:r>
              <a:rPr lang="bg-BG" sz="1100" dirty="0" smtClean="0">
                <a:effectLst/>
                <a:latin typeface="Arial"/>
                <a:ea typeface="Calibri"/>
                <a:cs typeface="Times New Roman"/>
              </a:rPr>
              <a:t> Доброволните формирования се създават от кмета на общината по решение на общинския съвет.</a:t>
            </a:r>
            <a:r>
              <a:rPr lang="bg-BG" sz="1100" baseline="0" dirty="0">
                <a:effectLst/>
                <a:latin typeface="+mn-lt"/>
                <a:ea typeface="Calibri"/>
                <a:cs typeface="Times New Roman"/>
              </a:rPr>
              <a:t> </a:t>
            </a:r>
            <a:endParaRPr lang="bg-BG" sz="1100" baseline="0" dirty="0" smtClean="0">
              <a:effectLst/>
              <a:latin typeface="+mn-lt"/>
              <a:ea typeface="Calibri"/>
              <a:cs typeface="Times New Roman"/>
            </a:endParaRPr>
          </a:p>
          <a:p>
            <a:pPr marL="0" indent="0" algn="just">
              <a:lnSpc>
                <a:spcPct val="115000"/>
              </a:lnSpc>
              <a:spcAft>
                <a:spcPts val="300"/>
              </a:spcAft>
              <a:buFont typeface="Wingdings" pitchFamily="2" charset="2"/>
              <a:buNone/>
              <a:tabLst>
                <a:tab pos="630555" algn="l"/>
              </a:tabLst>
            </a:pPr>
            <a:r>
              <a:rPr lang="bg-BG" sz="1100" baseline="0" dirty="0" smtClean="0">
                <a:effectLst/>
                <a:latin typeface="+mn-lt"/>
                <a:ea typeface="Calibri"/>
                <a:cs typeface="Times New Roman"/>
              </a:rPr>
              <a:t>	</a:t>
            </a:r>
            <a:r>
              <a:rPr lang="bg-BG" sz="1050" b="1" dirty="0" smtClean="0">
                <a:effectLst/>
                <a:latin typeface="Arial"/>
                <a:ea typeface="Calibri"/>
              </a:rPr>
              <a:t>Практиката показва, че на местно ниво при възникване на пожар и в зависимост от даденостите на мястото, на което е възникнал пожара, кметовете на кметства и кметските наместници, особено в малките и отдалечени населени места, използват основно ресурса на местното население при борбата с пожарите. </a:t>
            </a:r>
          </a:p>
          <a:p>
            <a:pPr marL="0" indent="0" algn="just">
              <a:lnSpc>
                <a:spcPct val="115000"/>
              </a:lnSpc>
              <a:spcAft>
                <a:spcPts val="300"/>
              </a:spcAft>
              <a:buFont typeface="Wingdings" pitchFamily="2" charset="2"/>
              <a:buNone/>
              <a:tabLst>
                <a:tab pos="630555" algn="l"/>
              </a:tabLst>
            </a:pPr>
            <a:r>
              <a:rPr lang="bg-BG" sz="1050" dirty="0" smtClean="0">
                <a:effectLst/>
                <a:latin typeface="Arial"/>
                <a:ea typeface="Calibri"/>
              </a:rPr>
              <a:t>	Кметовете на кметства и кметските наместници - за горските територии - общинска собственост, ежегодно до края на месец януари подават предложения до кмета на общината за забрана на пашата в горските територии, на основание на които кметът на общината издава заповед за забрани.</a:t>
            </a:r>
          </a:p>
          <a:p>
            <a:pPr marL="0" indent="0" algn="just">
              <a:lnSpc>
                <a:spcPct val="115000"/>
              </a:lnSpc>
              <a:spcAft>
                <a:spcPts val="300"/>
              </a:spcAft>
              <a:buFont typeface="Wingdings" pitchFamily="2" charset="2"/>
              <a:buNone/>
              <a:tabLst>
                <a:tab pos="630555" algn="l"/>
              </a:tabLst>
            </a:pPr>
            <a:r>
              <a:rPr lang="bg-BG" sz="1050" dirty="0" smtClean="0">
                <a:effectLst/>
                <a:latin typeface="Arial"/>
                <a:ea typeface="Calibri"/>
              </a:rPr>
              <a:t>	</a:t>
            </a:r>
            <a:r>
              <a:rPr lang="bg-BG" sz="1050" b="1" dirty="0" smtClean="0">
                <a:effectLst/>
                <a:latin typeface="Arial"/>
                <a:ea typeface="Calibri"/>
              </a:rPr>
              <a:t>Кметовете на кметства и кметските наместници</a:t>
            </a:r>
            <a:r>
              <a:rPr lang="bg-BG" sz="1050" b="1" baseline="0" dirty="0" smtClean="0">
                <a:effectLst/>
                <a:latin typeface="Arial"/>
                <a:ea typeface="Calibri"/>
              </a:rPr>
              <a:t> притежават правомощията да</a:t>
            </a:r>
            <a:r>
              <a:rPr lang="bg-BG" sz="1050" b="1" dirty="0" smtClean="0">
                <a:effectLst/>
                <a:latin typeface="Arial"/>
                <a:ea typeface="Calibri"/>
              </a:rPr>
              <a:t> издават документи за разрешение на движение в горските територии и по горските пътища на товарни превозни средства и пътни превозни средства с животинска тяга, без заплащане на такса</a:t>
            </a:r>
            <a:r>
              <a:rPr lang="bg-BG" sz="1050" dirty="0" smtClean="0">
                <a:effectLst/>
                <a:latin typeface="Arial"/>
                <a:ea typeface="Calibri"/>
              </a:rPr>
              <a:t>, при условията на чл. 148 от Закона за горите.</a:t>
            </a:r>
          </a:p>
          <a:p>
            <a:pPr marL="0" indent="0" algn="just">
              <a:lnSpc>
                <a:spcPct val="115000"/>
              </a:lnSpc>
              <a:spcAft>
                <a:spcPts val="300"/>
              </a:spcAft>
              <a:buFont typeface="Wingdings" pitchFamily="2" charset="2"/>
              <a:buNone/>
              <a:tabLst>
                <a:tab pos="630555" algn="l"/>
              </a:tabLst>
            </a:pPr>
            <a:endParaRPr lang="bg-BG" sz="1050" dirty="0" smtClean="0">
              <a:effectLst/>
              <a:latin typeface="Arial"/>
              <a:ea typeface="Calibri"/>
            </a:endParaRPr>
          </a:p>
          <a:p>
            <a:pPr algn="just">
              <a:lnSpc>
                <a:spcPct val="115000"/>
              </a:lnSpc>
              <a:spcAft>
                <a:spcPts val="300"/>
              </a:spcAft>
              <a:tabLst>
                <a:tab pos="630555" algn="l"/>
              </a:tabLst>
            </a:pPr>
            <a:r>
              <a:rPr lang="bg-BG" sz="1050" b="1" dirty="0" smtClean="0">
                <a:effectLst/>
                <a:latin typeface="Arial"/>
                <a:ea typeface="Calibri"/>
              </a:rPr>
              <a:t>	3. ЗВМД: </a:t>
            </a:r>
            <a:r>
              <a:rPr lang="bg-BG" sz="1050" b="1" dirty="0" smtClean="0">
                <a:effectLst/>
                <a:latin typeface="Arial"/>
                <a:ea typeface="Calibri"/>
                <a:cs typeface="Times New Roman"/>
              </a:rPr>
              <a:t>Кметовете и кметските наместници са длъжни да </a:t>
            </a:r>
            <a:r>
              <a:rPr lang="bg-BG" sz="1050" dirty="0" smtClean="0">
                <a:effectLst/>
                <a:latin typeface="Arial"/>
                <a:ea typeface="Calibri"/>
                <a:cs typeface="Times New Roman"/>
              </a:rPr>
              <a:t>(чл. 133, ал.2 от ЗВМД):</a:t>
            </a:r>
            <a:endParaRPr lang="bg-BG" sz="1000" dirty="0" smtClean="0">
              <a:effectLst/>
              <a:latin typeface="+mn-lt"/>
              <a:ea typeface="Calibri"/>
              <a:cs typeface="Times New Roman"/>
            </a:endParaRPr>
          </a:p>
          <a:p>
            <a:pPr marL="342900" lvl="0" indent="-342900" algn="just">
              <a:lnSpc>
                <a:spcPct val="115000"/>
              </a:lnSpc>
              <a:spcAft>
                <a:spcPts val="300"/>
              </a:spcAft>
              <a:buFont typeface="Arial"/>
              <a:buChar char="-"/>
              <a:tabLst>
                <a:tab pos="630555" algn="l"/>
              </a:tabLst>
            </a:pPr>
            <a:r>
              <a:rPr lang="bg-BG" sz="1050" dirty="0" smtClean="0">
                <a:effectLst/>
                <a:latin typeface="Arial"/>
                <a:ea typeface="Calibri"/>
                <a:cs typeface="Times New Roman"/>
              </a:rPr>
              <a:t>съдействат за организиране на изпълнението на мерките за профилактика, ограничаване и ликвидиране на болестите по животните;</a:t>
            </a:r>
            <a:endParaRPr lang="bg-BG" sz="1000" dirty="0" smtClean="0">
              <a:effectLst/>
              <a:latin typeface="+mn-lt"/>
              <a:ea typeface="Calibri"/>
              <a:cs typeface="Times New Roman"/>
            </a:endParaRPr>
          </a:p>
          <a:p>
            <a:pPr marL="342900" lvl="0" indent="-342900" algn="just">
              <a:lnSpc>
                <a:spcPct val="115000"/>
              </a:lnSpc>
              <a:spcAft>
                <a:spcPts val="300"/>
              </a:spcAft>
              <a:buFont typeface="Arial"/>
              <a:buChar char="-"/>
              <a:tabLst>
                <a:tab pos="630555" algn="l"/>
              </a:tabLst>
            </a:pPr>
            <a:r>
              <a:rPr lang="bg-BG" sz="1050" dirty="0" smtClean="0">
                <a:effectLst/>
                <a:latin typeface="Arial"/>
                <a:ea typeface="Calibri"/>
                <a:cs typeface="Times New Roman"/>
              </a:rPr>
              <a:t>съдействат за организиране на периодични обучения на собственици и/или ползватели на животновъдни обекти, свързани с профилактика, ограничаване и ликвидиране на болести по животните и зоонози;</a:t>
            </a:r>
            <a:endParaRPr lang="bg-BG" sz="1000" dirty="0" smtClean="0">
              <a:effectLst/>
              <a:latin typeface="+mn-lt"/>
              <a:ea typeface="Calibri"/>
              <a:cs typeface="Times New Roman"/>
            </a:endParaRPr>
          </a:p>
          <a:p>
            <a:pPr marL="342900" lvl="0" indent="-342900" algn="just">
              <a:lnSpc>
                <a:spcPct val="115000"/>
              </a:lnSpc>
              <a:spcAft>
                <a:spcPts val="300"/>
              </a:spcAft>
              <a:buFont typeface="Arial"/>
              <a:buChar char="-"/>
              <a:tabLst>
                <a:tab pos="630555" algn="l"/>
              </a:tabLst>
            </a:pPr>
            <a:r>
              <a:rPr lang="bg-BG" sz="1050" dirty="0" smtClean="0">
                <a:effectLst/>
                <a:latin typeface="Arial"/>
                <a:ea typeface="Calibri"/>
                <a:cs typeface="Times New Roman"/>
              </a:rPr>
              <a:t> районират пасищата и водопоите в зависимост от епизоотичната обстановка, а при необходимост - забраняват използването им;</a:t>
            </a:r>
            <a:endParaRPr lang="bg-BG" sz="1000" dirty="0" smtClean="0">
              <a:effectLst/>
              <a:latin typeface="+mn-lt"/>
              <a:ea typeface="Calibri"/>
              <a:cs typeface="Times New Roman"/>
            </a:endParaRPr>
          </a:p>
          <a:p>
            <a:pPr marL="342900" lvl="0" indent="-342900" algn="just">
              <a:lnSpc>
                <a:spcPct val="115000"/>
              </a:lnSpc>
              <a:spcAft>
                <a:spcPts val="300"/>
              </a:spcAft>
              <a:buFont typeface="Arial"/>
              <a:buChar char="-"/>
              <a:tabLst>
                <a:tab pos="630555" algn="l"/>
              </a:tabLst>
            </a:pPr>
            <a:r>
              <a:rPr lang="bg-BG" sz="1050" dirty="0" smtClean="0">
                <a:effectLst/>
                <a:latin typeface="Arial"/>
                <a:ea typeface="Calibri"/>
                <a:cs typeface="Times New Roman"/>
              </a:rPr>
              <a:t>предприемат мерки за недопускане на животни в депата за отпадъци;</a:t>
            </a:r>
            <a:endParaRPr lang="bg-BG" sz="1000" dirty="0" smtClean="0">
              <a:effectLst/>
              <a:latin typeface="+mn-lt"/>
              <a:ea typeface="Calibri"/>
              <a:cs typeface="Times New Roman"/>
            </a:endParaRPr>
          </a:p>
          <a:p>
            <a:pPr marL="342900" lvl="0" indent="-342900" algn="just">
              <a:lnSpc>
                <a:spcPct val="115000"/>
              </a:lnSpc>
              <a:spcAft>
                <a:spcPts val="300"/>
              </a:spcAft>
              <a:buFont typeface="Arial"/>
              <a:buChar char="-"/>
              <a:tabLst>
                <a:tab pos="630555" algn="l"/>
              </a:tabLst>
            </a:pPr>
            <a:r>
              <a:rPr lang="bg-BG" sz="1050" dirty="0" smtClean="0">
                <a:effectLst/>
                <a:latin typeface="Arial"/>
                <a:ea typeface="Calibri"/>
                <a:cs typeface="Times New Roman"/>
              </a:rPr>
              <a:t>организират и предприемат действия за събиране и обезвреждане на умрелите безстопанствени животни;</a:t>
            </a:r>
            <a:endParaRPr lang="bg-BG" sz="1000" dirty="0" smtClean="0">
              <a:effectLst/>
              <a:latin typeface="+mn-lt"/>
              <a:ea typeface="Calibri"/>
              <a:cs typeface="Times New Roman"/>
            </a:endParaRPr>
          </a:p>
          <a:p>
            <a:pPr marL="342900" lvl="0" indent="-342900" algn="just">
              <a:lnSpc>
                <a:spcPct val="115000"/>
              </a:lnSpc>
              <a:spcAft>
                <a:spcPts val="300"/>
              </a:spcAft>
              <a:buFont typeface="Arial"/>
              <a:buChar char="-"/>
              <a:tabLst>
                <a:tab pos="630555" algn="l"/>
              </a:tabLst>
            </a:pPr>
            <a:r>
              <a:rPr lang="bg-BG" sz="1050" dirty="0" smtClean="0">
                <a:effectLst/>
                <a:latin typeface="Arial"/>
                <a:ea typeface="Calibri"/>
                <a:cs typeface="Times New Roman"/>
              </a:rPr>
              <a:t>организират определянето на терен за загробване на труповете на животни;</a:t>
            </a:r>
            <a:endParaRPr lang="bg-BG" sz="1000" dirty="0" smtClean="0">
              <a:effectLst/>
              <a:latin typeface="+mn-lt"/>
              <a:ea typeface="Calibri"/>
              <a:cs typeface="Times New Roman"/>
            </a:endParaRPr>
          </a:p>
          <a:p>
            <a:pPr marL="342900" lvl="0" indent="-342900" algn="just">
              <a:lnSpc>
                <a:spcPct val="115000"/>
              </a:lnSpc>
              <a:spcAft>
                <a:spcPts val="300"/>
              </a:spcAft>
              <a:buFont typeface="Arial"/>
              <a:buChar char="-"/>
              <a:tabLst>
                <a:tab pos="630555" algn="l"/>
              </a:tabLst>
            </a:pPr>
            <a:r>
              <a:rPr lang="bg-BG" sz="1050" dirty="0" smtClean="0">
                <a:effectLst/>
                <a:latin typeface="Arial"/>
                <a:ea typeface="Calibri"/>
                <a:cs typeface="Times New Roman"/>
              </a:rPr>
              <a:t>предприемат мерки за недопускане използване на общински пасища и места за водопой от безстопанствени животни и животни, които не са идентифицирани и/или на които не са извършени мерките по програмата за профилактика, надзор, контрол и ликвидиране на болести по животните и зоонози; </a:t>
            </a:r>
            <a:endParaRPr lang="bg-BG" sz="1000" dirty="0" smtClean="0">
              <a:effectLst/>
              <a:latin typeface="+mn-lt"/>
              <a:ea typeface="Calibri"/>
              <a:cs typeface="Times New Roman"/>
            </a:endParaRPr>
          </a:p>
          <a:p>
            <a:pPr marL="342900" lvl="0" indent="-342900" algn="just">
              <a:lnSpc>
                <a:spcPct val="115000"/>
              </a:lnSpc>
              <a:spcAft>
                <a:spcPts val="300"/>
              </a:spcAft>
              <a:buFont typeface="Arial"/>
              <a:buChar char="-"/>
              <a:tabLst>
                <a:tab pos="630555" algn="l"/>
              </a:tabLst>
            </a:pPr>
            <a:r>
              <a:rPr lang="bg-BG" sz="1050" dirty="0" smtClean="0">
                <a:effectLst/>
                <a:latin typeface="Arial"/>
                <a:ea typeface="Calibri"/>
                <a:cs typeface="Times New Roman"/>
              </a:rPr>
              <a:t>предприемат мерки за недопускане на свободно движение на животни по улиците на населените места;</a:t>
            </a:r>
            <a:endParaRPr lang="bg-BG" sz="1000" dirty="0" smtClean="0">
              <a:effectLst/>
              <a:latin typeface="+mn-lt"/>
              <a:ea typeface="Calibri"/>
              <a:cs typeface="Times New Roman"/>
            </a:endParaRPr>
          </a:p>
          <a:p>
            <a:pPr marL="342900" lvl="0" indent="-342900" algn="just">
              <a:lnSpc>
                <a:spcPct val="115000"/>
              </a:lnSpc>
              <a:spcAft>
                <a:spcPts val="300"/>
              </a:spcAft>
              <a:buFont typeface="Arial"/>
              <a:buChar char="-"/>
              <a:tabLst>
                <a:tab pos="630555" algn="l"/>
              </a:tabLst>
            </a:pPr>
            <a:r>
              <a:rPr lang="bg-BG" sz="1050" dirty="0" smtClean="0">
                <a:effectLst/>
                <a:latin typeface="Arial"/>
                <a:ea typeface="Calibri"/>
                <a:cs typeface="Times New Roman"/>
              </a:rPr>
              <a:t>определят маршрута на движение на животните от животновъден обект и/или сборни стада по улиците на населените места;</a:t>
            </a:r>
            <a:endParaRPr lang="bg-BG" sz="1000" dirty="0" smtClean="0">
              <a:effectLst/>
              <a:latin typeface="+mn-lt"/>
              <a:ea typeface="Calibri"/>
              <a:cs typeface="Times New Roman"/>
            </a:endParaRPr>
          </a:p>
          <a:p>
            <a:pPr marL="342900" lvl="0" indent="-342900" algn="just">
              <a:lnSpc>
                <a:spcPct val="115000"/>
              </a:lnSpc>
              <a:spcAft>
                <a:spcPts val="300"/>
              </a:spcAft>
              <a:buFont typeface="Arial"/>
              <a:buChar char="-"/>
              <a:tabLst>
                <a:tab pos="630555" algn="l"/>
              </a:tabLst>
            </a:pPr>
            <a:r>
              <a:rPr lang="bg-BG" sz="1050" dirty="0" smtClean="0">
                <a:effectLst/>
                <a:latin typeface="Arial"/>
                <a:ea typeface="Calibri"/>
                <a:cs typeface="Times New Roman"/>
              </a:rPr>
              <a:t>осъществяват контрол за спазване на наредбите на общинските съвети за обема на животновъдната дейност и местата за отглеждане на селскостопански животни по смисъла на Закона за животновъдството на територията на съответната община;</a:t>
            </a:r>
            <a:endParaRPr lang="bg-BG" sz="1000" dirty="0" smtClean="0">
              <a:effectLst/>
              <a:latin typeface="+mn-lt"/>
              <a:ea typeface="Calibri"/>
              <a:cs typeface="Times New Roman"/>
            </a:endParaRPr>
          </a:p>
          <a:p>
            <a:pPr marL="342900" lvl="0" indent="-342900" algn="just">
              <a:lnSpc>
                <a:spcPct val="115000"/>
              </a:lnSpc>
              <a:spcAft>
                <a:spcPts val="300"/>
              </a:spcAft>
              <a:buFont typeface="Arial"/>
              <a:buChar char="-"/>
              <a:tabLst>
                <a:tab pos="630555" algn="l"/>
              </a:tabLst>
            </a:pPr>
            <a:r>
              <a:rPr lang="bg-BG" sz="1050" dirty="0" smtClean="0">
                <a:effectLst/>
                <a:latin typeface="Arial"/>
                <a:ea typeface="Calibri"/>
                <a:cs typeface="Times New Roman"/>
              </a:rPr>
              <a:t>поддържат и актуализират публичен регистър на домашните кучета, ловните кучета и кучетата, които придружават или охраняват селскостопански животни, които се придвижват към регистриран животновъден обект;</a:t>
            </a:r>
            <a:endParaRPr lang="bg-BG" sz="1000" dirty="0" smtClean="0">
              <a:effectLst/>
              <a:latin typeface="+mn-lt"/>
              <a:ea typeface="Calibri"/>
              <a:cs typeface="Times New Roman"/>
            </a:endParaRPr>
          </a:p>
          <a:p>
            <a:pPr marL="342900" lvl="0" indent="-342900" algn="just">
              <a:lnSpc>
                <a:spcPct val="115000"/>
              </a:lnSpc>
              <a:spcAft>
                <a:spcPts val="300"/>
              </a:spcAft>
              <a:buFont typeface="Arial"/>
              <a:buChar char="-"/>
              <a:tabLst>
                <a:tab pos="630555" algn="l"/>
              </a:tabLst>
            </a:pPr>
            <a:r>
              <a:rPr lang="bg-BG" sz="1050" dirty="0" smtClean="0">
                <a:effectLst/>
                <a:latin typeface="Arial"/>
                <a:ea typeface="Calibri"/>
                <a:cs typeface="Times New Roman"/>
              </a:rPr>
              <a:t>организират ежегодно в срок до 20 октомври извършването на инвентаризация на животните в животновъдните обекти – лични стопанства, и изготвят списък, който съдържа имената на собствениците на животни, броя, вида и категорията на животните от животновъдните обекти; в срок до 7 работни дни от извършване на инвентаризацията предават списъка на официалния ветеринарен лекар, отговарящ за съответната община, и го поставят на видно място.</a:t>
            </a:r>
            <a:endParaRPr lang="bg-BG" sz="1000" dirty="0" smtClean="0">
              <a:effectLst/>
              <a:latin typeface="+mn-lt"/>
              <a:ea typeface="Calibri"/>
              <a:cs typeface="Times New Roman"/>
            </a:endParaRPr>
          </a:p>
          <a:p>
            <a:pPr algn="just">
              <a:lnSpc>
                <a:spcPct val="115000"/>
              </a:lnSpc>
              <a:spcAft>
                <a:spcPts val="300"/>
              </a:spcAft>
              <a:tabLst>
                <a:tab pos="630555" algn="l"/>
              </a:tabLst>
            </a:pPr>
            <a:r>
              <a:rPr lang="bg-BG" sz="1050" b="1" dirty="0" smtClean="0">
                <a:effectLst/>
                <a:latin typeface="Arial"/>
                <a:ea typeface="Calibri"/>
                <a:cs typeface="Times New Roman"/>
              </a:rPr>
              <a:t>	При възникване на епизоотично огнище</a:t>
            </a:r>
            <a:r>
              <a:rPr lang="bg-BG" sz="1050" dirty="0" smtClean="0">
                <a:effectLst/>
                <a:latin typeface="Arial"/>
                <a:ea typeface="Calibri"/>
                <a:cs typeface="Times New Roman"/>
              </a:rPr>
              <a:t>, освен горепосочените задълженията, кметовете на кметства и кметските наместници оказват съдействие и подпомагат дейността на ветеринарните лекари по прилагане на мерките за ограничаване и ликвидиране на болестта, като (чл. 133, ал. 3 от ЗВМД):</a:t>
            </a:r>
            <a:endParaRPr lang="bg-BG" sz="1000" dirty="0" smtClean="0">
              <a:effectLst/>
              <a:latin typeface="+mn-lt"/>
              <a:ea typeface="Calibri"/>
              <a:cs typeface="Times New Roman"/>
            </a:endParaRPr>
          </a:p>
          <a:p>
            <a:pPr marL="342900" lvl="0" indent="-342900" algn="just">
              <a:lnSpc>
                <a:spcPct val="115000"/>
              </a:lnSpc>
              <a:spcAft>
                <a:spcPts val="300"/>
              </a:spcAft>
              <a:buFont typeface="Arial"/>
              <a:buChar char="-"/>
              <a:tabLst>
                <a:tab pos="630555" algn="l"/>
              </a:tabLst>
            </a:pPr>
            <a:r>
              <a:rPr lang="bg-BG" sz="1050" dirty="0" smtClean="0">
                <a:effectLst/>
                <a:latin typeface="Arial"/>
                <a:ea typeface="Calibri"/>
                <a:cs typeface="Times New Roman"/>
              </a:rPr>
              <a:t>актуализират списъка, който съдържа имената на собствениците на животни, броя, вида и категорията на животните от животновъдните обекти;</a:t>
            </a:r>
            <a:endParaRPr lang="bg-BG" sz="1000" dirty="0" smtClean="0">
              <a:effectLst/>
              <a:latin typeface="+mn-lt"/>
              <a:ea typeface="Calibri"/>
              <a:cs typeface="Times New Roman"/>
            </a:endParaRPr>
          </a:p>
          <a:p>
            <a:pPr marL="342900" lvl="0" indent="-342900" algn="just">
              <a:lnSpc>
                <a:spcPct val="115000"/>
              </a:lnSpc>
              <a:spcAft>
                <a:spcPts val="300"/>
              </a:spcAft>
              <a:buFont typeface="Arial"/>
              <a:buChar char="-"/>
              <a:tabLst>
                <a:tab pos="630555" algn="l"/>
              </a:tabLst>
            </a:pPr>
            <a:r>
              <a:rPr lang="bg-BG" sz="1050" dirty="0" smtClean="0">
                <a:effectLst/>
                <a:latin typeface="Arial"/>
                <a:ea typeface="Calibri"/>
                <a:cs typeface="Times New Roman"/>
              </a:rPr>
              <a:t>организират дейностите по загробване на труповете на животните по реда на наредбата по чл. 259, ал. 3 от ЗВМД;</a:t>
            </a:r>
            <a:endParaRPr lang="bg-BG" sz="1000" dirty="0" smtClean="0">
              <a:effectLst/>
              <a:latin typeface="+mn-lt"/>
              <a:ea typeface="Calibri"/>
              <a:cs typeface="Times New Roman"/>
            </a:endParaRPr>
          </a:p>
          <a:p>
            <a:pPr marL="342900" lvl="0" indent="-342900" algn="just">
              <a:lnSpc>
                <a:spcPct val="115000"/>
              </a:lnSpc>
              <a:spcAft>
                <a:spcPts val="300"/>
              </a:spcAft>
              <a:buFont typeface="Arial"/>
              <a:buChar char="-"/>
              <a:tabLst>
                <a:tab pos="630555" algn="l"/>
              </a:tabLst>
            </a:pPr>
            <a:r>
              <a:rPr lang="bg-BG" sz="1050" dirty="0" smtClean="0">
                <a:effectLst/>
                <a:latin typeface="Arial"/>
                <a:ea typeface="Calibri"/>
                <a:cs typeface="Times New Roman"/>
              </a:rPr>
              <a:t>осигуряват транспорт и организират извозването на труповете на животните до терена за загробване;</a:t>
            </a:r>
            <a:endParaRPr lang="bg-BG" sz="1000" dirty="0" smtClean="0">
              <a:effectLst/>
              <a:latin typeface="+mn-lt"/>
              <a:ea typeface="Calibri"/>
              <a:cs typeface="Times New Roman"/>
            </a:endParaRPr>
          </a:p>
          <a:p>
            <a:pPr marL="342900" lvl="0" indent="-342900" algn="just">
              <a:lnSpc>
                <a:spcPct val="115000"/>
              </a:lnSpc>
              <a:spcAft>
                <a:spcPts val="300"/>
              </a:spcAft>
              <a:buFont typeface="Arial"/>
              <a:buChar char="-"/>
              <a:tabLst>
                <a:tab pos="630555" algn="l"/>
              </a:tabLst>
            </a:pPr>
            <a:r>
              <a:rPr lang="bg-BG" sz="1050" dirty="0" smtClean="0">
                <a:effectLst/>
                <a:latin typeface="Arial"/>
                <a:ea typeface="Calibri"/>
                <a:cs typeface="Times New Roman"/>
              </a:rPr>
              <a:t>под контрола на официален ветеринарен лекар организират изграждането и поддържането на дезинфекционни площадки на входовете/изходите на населените места, на чиято територия е констатирано епизоотичното огнище;</a:t>
            </a:r>
            <a:endParaRPr lang="bg-BG" sz="1000" dirty="0" smtClean="0">
              <a:effectLst/>
              <a:latin typeface="+mn-lt"/>
              <a:ea typeface="Calibri"/>
              <a:cs typeface="Times New Roman"/>
            </a:endParaRPr>
          </a:p>
          <a:p>
            <a:pPr marL="342900" lvl="0" indent="-342900" algn="just">
              <a:lnSpc>
                <a:spcPct val="115000"/>
              </a:lnSpc>
              <a:spcAft>
                <a:spcPts val="300"/>
              </a:spcAft>
              <a:buFont typeface="Arial"/>
              <a:buChar char="-"/>
              <a:tabLst>
                <a:tab pos="630555" algn="l"/>
              </a:tabLst>
            </a:pPr>
            <a:r>
              <a:rPr lang="bg-BG" sz="1050" dirty="0" smtClean="0">
                <a:effectLst/>
                <a:latin typeface="Arial"/>
                <a:ea typeface="Calibri"/>
                <a:cs typeface="Times New Roman"/>
              </a:rPr>
              <a:t>осигуряват помощен персонал и технически средства, необходими за изпълнение на мерките за ограничаване и ликвидиране на болестта по животните на съответната територия;</a:t>
            </a:r>
            <a:endParaRPr lang="bg-BG" sz="1000" dirty="0" smtClean="0">
              <a:effectLst/>
              <a:latin typeface="+mn-lt"/>
              <a:ea typeface="Calibri"/>
              <a:cs typeface="Times New Roman"/>
            </a:endParaRPr>
          </a:p>
          <a:p>
            <a:pPr marL="342900" lvl="0" indent="-342900" algn="just">
              <a:lnSpc>
                <a:spcPct val="115000"/>
              </a:lnSpc>
              <a:spcAft>
                <a:spcPts val="300"/>
              </a:spcAft>
              <a:buFont typeface="Arial"/>
              <a:buChar char="-"/>
              <a:tabLst>
                <a:tab pos="630555" algn="l"/>
              </a:tabLst>
            </a:pPr>
            <a:r>
              <a:rPr lang="bg-BG" sz="1050" dirty="0" smtClean="0">
                <a:effectLst/>
                <a:latin typeface="Arial"/>
                <a:ea typeface="Calibri"/>
                <a:cs typeface="Times New Roman"/>
              </a:rPr>
              <a:t>съвместно с органите на МВР ограничават достъпа на външни лица до населените места, на чиято територия е констатирано епизоотичното огнище;</a:t>
            </a:r>
            <a:endParaRPr lang="bg-BG" sz="1000" dirty="0" smtClean="0">
              <a:effectLst/>
              <a:latin typeface="+mn-lt"/>
              <a:ea typeface="Calibri"/>
              <a:cs typeface="Times New Roman"/>
            </a:endParaRPr>
          </a:p>
          <a:p>
            <a:pPr marL="342900" lvl="0" indent="-342900" algn="just">
              <a:lnSpc>
                <a:spcPct val="115000"/>
              </a:lnSpc>
              <a:spcAft>
                <a:spcPts val="300"/>
              </a:spcAft>
              <a:buFont typeface="Arial"/>
              <a:buChar char="-"/>
              <a:tabLst>
                <a:tab pos="630555" algn="l"/>
              </a:tabLst>
            </a:pPr>
            <a:r>
              <a:rPr lang="bg-BG" sz="1050" dirty="0" smtClean="0">
                <a:effectLst/>
                <a:latin typeface="Arial"/>
                <a:ea typeface="Calibri"/>
                <a:cs typeface="Times New Roman"/>
              </a:rPr>
              <a:t>забраняват провеждането на масови мероприятия в населените места, на чиято територия е констатирано епизоотичното огнище;</a:t>
            </a:r>
            <a:endParaRPr lang="bg-BG" sz="1000" dirty="0" smtClean="0">
              <a:effectLst/>
              <a:latin typeface="+mn-lt"/>
              <a:ea typeface="Calibri"/>
              <a:cs typeface="Times New Roman"/>
            </a:endParaRPr>
          </a:p>
          <a:p>
            <a:pPr marL="342900" lvl="0" indent="-342900" algn="just">
              <a:lnSpc>
                <a:spcPct val="115000"/>
              </a:lnSpc>
              <a:spcAft>
                <a:spcPts val="300"/>
              </a:spcAft>
              <a:buFont typeface="Arial"/>
              <a:buChar char="-"/>
              <a:tabLst>
                <a:tab pos="630555" algn="l"/>
              </a:tabLst>
            </a:pPr>
            <a:r>
              <a:rPr lang="bg-BG" sz="1050" dirty="0" smtClean="0">
                <a:effectLst/>
                <a:latin typeface="Arial"/>
                <a:ea typeface="Calibri"/>
                <a:cs typeface="Times New Roman"/>
              </a:rPr>
              <a:t>участват в комисиите по чл. 137, ал. 14 от ЗВМД свързани с регистрацията на лични стопанства.</a:t>
            </a:r>
            <a:endParaRPr lang="bg-BG" sz="1000" dirty="0" smtClean="0">
              <a:effectLst/>
              <a:latin typeface="+mn-lt"/>
              <a:ea typeface="Calibri"/>
              <a:cs typeface="Times New Roman"/>
            </a:endParaRPr>
          </a:p>
          <a:p>
            <a:pPr algn="just">
              <a:lnSpc>
                <a:spcPct val="115000"/>
              </a:lnSpc>
              <a:spcAft>
                <a:spcPts val="300"/>
              </a:spcAft>
              <a:tabLst>
                <a:tab pos="630555" algn="l"/>
              </a:tabLst>
            </a:pPr>
            <a:r>
              <a:rPr lang="bg-BG" sz="1050" dirty="0" smtClean="0">
                <a:effectLst/>
                <a:latin typeface="Arial"/>
                <a:ea typeface="Calibri"/>
                <a:cs typeface="Times New Roman"/>
              </a:rPr>
              <a:t>	</a:t>
            </a:r>
            <a:r>
              <a:rPr lang="bg-BG" sz="1050" b="1" dirty="0" smtClean="0">
                <a:effectLst/>
                <a:latin typeface="Arial"/>
                <a:ea typeface="Calibri"/>
                <a:cs typeface="Times New Roman"/>
              </a:rPr>
              <a:t>Предвид вменените от ЗВМД правомощия, е ясно, че за да се справят с възникналото епизоотично огнище кметовете на кметства и кметските наместници трябва да разполагат със значителен ресурс – финансов, технически и човешки. Към момента държавата не осигурява на общините такъв ресурс, което в определени случаи поставя отговорните лица в изключително деликатни ситуации, дори в невъзможност за изпълнение на правомощията</a:t>
            </a:r>
            <a:r>
              <a:rPr lang="bg-BG" sz="1050" dirty="0" smtClean="0">
                <a:effectLst/>
                <a:latin typeface="Arial"/>
                <a:ea typeface="Calibri"/>
                <a:cs typeface="Times New Roman"/>
              </a:rPr>
              <a:t>.</a:t>
            </a:r>
          </a:p>
          <a:p>
            <a:pPr algn="just">
              <a:lnSpc>
                <a:spcPct val="115000"/>
              </a:lnSpc>
              <a:spcAft>
                <a:spcPts val="300"/>
              </a:spcAft>
              <a:tabLst>
                <a:tab pos="630555" algn="l"/>
              </a:tabLst>
            </a:pPr>
            <a:endParaRPr lang="bg-BG" sz="1000" dirty="0" smtClean="0">
              <a:effectLst/>
              <a:latin typeface="+mn-lt"/>
              <a:ea typeface="Calibri"/>
              <a:cs typeface="Times New Roman"/>
            </a:endParaRPr>
          </a:p>
          <a:p>
            <a:pPr algn="just">
              <a:lnSpc>
                <a:spcPct val="115000"/>
              </a:lnSpc>
              <a:spcAft>
                <a:spcPts val="300"/>
              </a:spcAft>
              <a:tabLst>
                <a:tab pos="630555" algn="l"/>
              </a:tabLst>
            </a:pPr>
            <a:r>
              <a:rPr lang="bg-BG" sz="1050" dirty="0" smtClean="0">
                <a:effectLst/>
                <a:latin typeface="Arial"/>
                <a:ea typeface="Calibri"/>
                <a:cs typeface="Times New Roman"/>
              </a:rPr>
              <a:t>	Кметовете на кметства са длъжни да организират контрола за спазване от собствениците на домашни любимци следните изискания:</a:t>
            </a:r>
            <a:endParaRPr lang="bg-BG" sz="1000" dirty="0" smtClean="0">
              <a:effectLst/>
              <a:latin typeface="+mn-lt"/>
              <a:ea typeface="Calibri"/>
              <a:cs typeface="Times New Roman"/>
            </a:endParaRPr>
          </a:p>
          <a:p>
            <a:pPr marL="342900" lvl="0" indent="-342900" algn="just">
              <a:lnSpc>
                <a:spcPct val="115000"/>
              </a:lnSpc>
              <a:spcAft>
                <a:spcPts val="300"/>
              </a:spcAft>
              <a:buFont typeface="Arial"/>
              <a:buChar char="-"/>
              <a:tabLst>
                <a:tab pos="630555" algn="l"/>
              </a:tabLst>
            </a:pPr>
            <a:r>
              <a:rPr lang="bg-BG" sz="1050" dirty="0" smtClean="0">
                <a:effectLst/>
                <a:latin typeface="Arial"/>
                <a:ea typeface="Calibri"/>
                <a:cs typeface="Times New Roman"/>
              </a:rPr>
              <a:t>животните да не замърсяват обществени места, като почистват мястото след дефекация;</a:t>
            </a:r>
            <a:endParaRPr lang="bg-BG" sz="1000" dirty="0" smtClean="0">
              <a:effectLst/>
              <a:latin typeface="+mn-lt"/>
              <a:ea typeface="Calibri"/>
              <a:cs typeface="Times New Roman"/>
            </a:endParaRPr>
          </a:p>
          <a:p>
            <a:pPr marL="342900" lvl="0" indent="-342900" algn="just">
              <a:lnSpc>
                <a:spcPct val="115000"/>
              </a:lnSpc>
              <a:spcAft>
                <a:spcPts val="300"/>
              </a:spcAft>
              <a:buFont typeface="Arial"/>
              <a:buChar char="-"/>
              <a:tabLst>
                <a:tab pos="630555" algn="l"/>
              </a:tabLst>
            </a:pPr>
            <a:r>
              <a:rPr lang="bg-BG" sz="1050" dirty="0" smtClean="0">
                <a:effectLst/>
                <a:latin typeface="Arial"/>
                <a:ea typeface="Calibri"/>
                <a:cs typeface="Times New Roman"/>
              </a:rPr>
              <a:t>животните да не създават опасност за хора или други животни;</a:t>
            </a:r>
            <a:endParaRPr lang="bg-BG" sz="1000" dirty="0" smtClean="0">
              <a:effectLst/>
              <a:latin typeface="+mn-lt"/>
              <a:ea typeface="Calibri"/>
              <a:cs typeface="Times New Roman"/>
            </a:endParaRPr>
          </a:p>
          <a:p>
            <a:pPr marL="342900" lvl="0" indent="-342900" algn="just">
              <a:lnSpc>
                <a:spcPct val="115000"/>
              </a:lnSpc>
              <a:spcAft>
                <a:spcPts val="300"/>
              </a:spcAft>
              <a:buFont typeface="Arial"/>
              <a:buChar char="-"/>
              <a:tabLst>
                <a:tab pos="630555" algn="l"/>
              </a:tabLst>
            </a:pPr>
            <a:r>
              <a:rPr lang="bg-BG" sz="1050" dirty="0" smtClean="0">
                <a:effectLst/>
                <a:latin typeface="Arial"/>
                <a:ea typeface="Calibri"/>
                <a:cs typeface="Times New Roman"/>
              </a:rPr>
              <a:t>при извеждането на кучетата да носят в себе си ветеринарномедицинския паспорт и да го представят за проверка на общинските и ветеринарномедицинските органи;</a:t>
            </a:r>
            <a:endParaRPr lang="bg-BG" sz="1000" dirty="0" smtClean="0">
              <a:effectLst/>
              <a:latin typeface="+mn-lt"/>
              <a:ea typeface="Calibri"/>
              <a:cs typeface="Times New Roman"/>
            </a:endParaRPr>
          </a:p>
          <a:p>
            <a:pPr marL="342900" lvl="0" indent="-342900" algn="just">
              <a:lnSpc>
                <a:spcPct val="115000"/>
              </a:lnSpc>
              <a:spcAft>
                <a:spcPts val="300"/>
              </a:spcAft>
              <a:buFont typeface="Arial"/>
              <a:buChar char="-"/>
              <a:tabLst>
                <a:tab pos="630555" algn="l"/>
              </a:tabLst>
            </a:pPr>
            <a:r>
              <a:rPr lang="bg-BG" sz="1050" dirty="0" smtClean="0">
                <a:effectLst/>
                <a:latin typeface="Arial"/>
                <a:ea typeface="Calibri"/>
                <a:cs typeface="Times New Roman"/>
              </a:rPr>
              <a:t>да не се извеждат кучетата без повод, а агресивни кучета - и без намордник;</a:t>
            </a:r>
            <a:endParaRPr lang="bg-BG" sz="1000" dirty="0" smtClean="0">
              <a:effectLst/>
              <a:latin typeface="+mn-lt"/>
              <a:ea typeface="Calibri"/>
              <a:cs typeface="Times New Roman"/>
            </a:endParaRPr>
          </a:p>
          <a:p>
            <a:pPr marL="342900" lvl="0" indent="-342900" algn="just">
              <a:lnSpc>
                <a:spcPct val="115000"/>
              </a:lnSpc>
              <a:spcAft>
                <a:spcPts val="300"/>
              </a:spcAft>
              <a:buFont typeface="Arial"/>
              <a:buChar char="-"/>
              <a:tabLst>
                <a:tab pos="630555" algn="l"/>
              </a:tabLst>
            </a:pPr>
            <a:r>
              <a:rPr lang="bg-BG" sz="1050" dirty="0" smtClean="0">
                <a:effectLst/>
                <a:latin typeface="Arial"/>
                <a:ea typeface="Calibri"/>
                <a:cs typeface="Times New Roman"/>
              </a:rPr>
              <a:t>да не се  разхождат кучета на детски площадки и на места, обозначени от общините със забранителни знаци.</a:t>
            </a:r>
            <a:endParaRPr lang="bg-BG" sz="1000" dirty="0" smtClean="0">
              <a:effectLst/>
              <a:latin typeface="+mn-lt"/>
              <a:ea typeface="Calibri"/>
              <a:cs typeface="Times New Roman"/>
            </a:endParaRPr>
          </a:p>
          <a:p>
            <a:pPr marL="0" indent="0" algn="just">
              <a:lnSpc>
                <a:spcPct val="115000"/>
              </a:lnSpc>
              <a:spcAft>
                <a:spcPts val="300"/>
              </a:spcAft>
              <a:buFont typeface="Wingdings" pitchFamily="2" charset="2"/>
              <a:buNone/>
              <a:tabLst>
                <a:tab pos="630555" algn="l"/>
              </a:tabLst>
            </a:pPr>
            <a:endParaRPr lang="bg-BG" sz="1050" b="1" dirty="0" smtClean="0">
              <a:effectLst/>
              <a:latin typeface="Arial"/>
              <a:ea typeface="Calibri"/>
            </a:endParaRPr>
          </a:p>
          <a:p>
            <a:pPr marL="171450" indent="-171450" algn="just">
              <a:lnSpc>
                <a:spcPct val="115000"/>
              </a:lnSpc>
              <a:spcAft>
                <a:spcPts val="300"/>
              </a:spcAft>
              <a:buFont typeface="Wingdings" pitchFamily="2" charset="2"/>
              <a:buChar char="Ø"/>
              <a:tabLst>
                <a:tab pos="630555" algn="l"/>
              </a:tabLst>
            </a:pPr>
            <a:endParaRPr lang="bg-BG" sz="1050" dirty="0" smtClean="0">
              <a:effectLst/>
              <a:latin typeface="+mn-lt"/>
              <a:ea typeface="Calibri"/>
              <a:cs typeface="Times New Roman"/>
            </a:endParaRPr>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22</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just">
              <a:lnSpc>
                <a:spcPct val="115000"/>
              </a:lnSpc>
              <a:spcAft>
                <a:spcPts val="300"/>
              </a:spcAft>
              <a:tabLst>
                <a:tab pos="270510" algn="l"/>
              </a:tabLst>
            </a:pPr>
            <a:r>
              <a:rPr lang="bg-BG" sz="1100" b="1" dirty="0" smtClean="0">
                <a:effectLst/>
                <a:latin typeface="Arial"/>
                <a:ea typeface="Calibri"/>
                <a:cs typeface="Times New Roman"/>
              </a:rPr>
              <a:t>1.</a:t>
            </a:r>
            <a:r>
              <a:rPr lang="bg-BG" sz="1100" b="1" baseline="0" dirty="0" smtClean="0">
                <a:effectLst/>
                <a:latin typeface="Arial"/>
                <a:ea typeface="Calibri"/>
                <a:cs typeface="Times New Roman"/>
              </a:rPr>
              <a:t> ЗООС: </a:t>
            </a:r>
            <a:r>
              <a:rPr lang="bg-BG" sz="1100" dirty="0" smtClean="0">
                <a:effectLst/>
                <a:latin typeface="Arial"/>
                <a:ea typeface="Calibri"/>
                <a:cs typeface="Times New Roman"/>
              </a:rPr>
              <a:t>Кметовете на кметства притежават правомощия по чл. 15, ал.1 от ЗООС в случай, че същите са им възложени от кмета на общината. </a:t>
            </a:r>
            <a:r>
              <a:rPr lang="bg-BG" sz="1100" b="1" dirty="0" smtClean="0">
                <a:effectLst/>
                <a:latin typeface="Arial"/>
                <a:ea typeface="Calibri"/>
                <a:cs typeface="Times New Roman"/>
              </a:rPr>
              <a:t>Законът не предвижда делегиране на правомощия на кметските наместници.</a:t>
            </a:r>
            <a:endParaRPr lang="bg-BG" sz="1050" b="1" dirty="0" smtClean="0">
              <a:effectLst/>
              <a:latin typeface="+mn-lt"/>
              <a:ea typeface="Calibri"/>
              <a:cs typeface="Times New Roman"/>
            </a:endParaRPr>
          </a:p>
          <a:p>
            <a:pPr algn="just">
              <a:lnSpc>
                <a:spcPct val="115000"/>
              </a:lnSpc>
              <a:spcAft>
                <a:spcPts val="300"/>
              </a:spcAft>
              <a:tabLst>
                <a:tab pos="630555" algn="l"/>
              </a:tabLst>
            </a:pPr>
            <a:r>
              <a:rPr lang="bg-BG" sz="1100" dirty="0" smtClean="0">
                <a:effectLst/>
                <a:latin typeface="Arial"/>
                <a:ea typeface="Calibri"/>
                <a:cs typeface="Times New Roman"/>
              </a:rPr>
              <a:t>	При наличие на инвестиционни намерения, кметът на съответната община и кметство обявява инвестиционното предложение на интернет страницата си, ако има такава, или на общественодостъпно място.</a:t>
            </a:r>
          </a:p>
          <a:p>
            <a:pPr algn="just">
              <a:lnSpc>
                <a:spcPct val="115000"/>
              </a:lnSpc>
              <a:spcAft>
                <a:spcPts val="300"/>
              </a:spcAft>
              <a:tabLst>
                <a:tab pos="630555" algn="l"/>
              </a:tabLst>
            </a:pPr>
            <a:endParaRPr lang="bg-BG" sz="1050" dirty="0" smtClean="0">
              <a:effectLst/>
              <a:latin typeface="+mn-lt"/>
              <a:ea typeface="Calibri"/>
              <a:cs typeface="Times New Roman"/>
            </a:endParaRPr>
          </a:p>
          <a:p>
            <a:pPr algn="just">
              <a:lnSpc>
                <a:spcPct val="115000"/>
              </a:lnSpc>
              <a:spcAft>
                <a:spcPts val="300"/>
              </a:spcAft>
              <a:tabLst>
                <a:tab pos="270510" algn="l"/>
              </a:tabLst>
            </a:pPr>
            <a:r>
              <a:rPr lang="bg-BG" sz="1100" b="1" dirty="0" smtClean="0">
                <a:ea typeface="Calibri"/>
                <a:cs typeface="Times New Roman"/>
              </a:rPr>
              <a:t>	2. ЗМВР: </a:t>
            </a:r>
            <a:r>
              <a:rPr lang="bg-BG" sz="1100" dirty="0" smtClean="0">
                <a:effectLst/>
                <a:latin typeface="Arial"/>
                <a:ea typeface="Calibri"/>
                <a:cs typeface="Times New Roman"/>
              </a:rPr>
              <a:t>Правомощията, които кметовете на кметство имат по ЗМВР, произтичат от чл. 46, ал. 1, т. 8 от ЗМСМА, според който: </a:t>
            </a:r>
            <a:endParaRPr lang="bg-BG" sz="1050" dirty="0" smtClean="0">
              <a:effectLst/>
              <a:latin typeface="+mn-lt"/>
              <a:ea typeface="Calibri"/>
              <a:cs typeface="Times New Roman"/>
            </a:endParaRPr>
          </a:p>
          <a:p>
            <a:pPr algn="just">
              <a:lnSpc>
                <a:spcPct val="115000"/>
              </a:lnSpc>
              <a:spcAft>
                <a:spcPts val="300"/>
              </a:spcAft>
              <a:tabLst>
                <a:tab pos="270510" algn="l"/>
              </a:tabLst>
            </a:pPr>
            <a:r>
              <a:rPr lang="bg-BG" sz="1100" i="1" dirty="0" smtClean="0">
                <a:effectLst/>
                <a:latin typeface="Arial"/>
                <a:ea typeface="Calibri"/>
                <a:cs typeface="Times New Roman"/>
              </a:rPr>
              <a:t>	„Кметът на район или кметство: осигурява спазването на обществения ред; има правомощията по чл. 70, 72, 80, 81, 83, 85 и 87 от Закона за Министерството на вътрешните работи, на съответната територия до пристигане на полицейския орган“.</a:t>
            </a:r>
            <a:endParaRPr lang="bg-BG" sz="1050" dirty="0" smtClean="0">
              <a:effectLst/>
              <a:latin typeface="+mn-lt"/>
              <a:ea typeface="Calibri"/>
              <a:cs typeface="Times New Roman"/>
            </a:endParaRPr>
          </a:p>
          <a:p>
            <a:pPr algn="just">
              <a:lnSpc>
                <a:spcPct val="115000"/>
              </a:lnSpc>
              <a:spcAft>
                <a:spcPts val="300"/>
              </a:spcAft>
              <a:tabLst>
                <a:tab pos="270510" algn="l"/>
              </a:tabLst>
            </a:pPr>
            <a:r>
              <a:rPr lang="bg-BG" sz="1100" i="1" dirty="0" smtClean="0">
                <a:effectLst/>
                <a:latin typeface="Arial"/>
                <a:ea typeface="Calibri"/>
                <a:cs typeface="Times New Roman"/>
              </a:rPr>
              <a:t>		</a:t>
            </a:r>
            <a:r>
              <a:rPr lang="bg-BG" sz="1100" b="1" dirty="0" smtClean="0">
                <a:effectLst/>
                <a:latin typeface="Arial"/>
                <a:ea typeface="Calibri"/>
                <a:cs typeface="Times New Roman"/>
              </a:rPr>
              <a:t>Кметските наместници нямат тези правомощия, тъй като законът не предвижда възможност за делегиране на такива от страна на кмета на общината.</a:t>
            </a:r>
            <a:endParaRPr lang="bg-BG" sz="1050" b="1" dirty="0" smtClean="0">
              <a:effectLst/>
              <a:latin typeface="+mn-lt"/>
              <a:ea typeface="Calibri"/>
              <a:cs typeface="Times New Roman"/>
            </a:endParaRPr>
          </a:p>
          <a:p>
            <a:pPr algn="just">
              <a:lnSpc>
                <a:spcPct val="115000"/>
              </a:lnSpc>
              <a:spcAft>
                <a:spcPts val="300"/>
              </a:spcAft>
              <a:tabLst>
                <a:tab pos="270510" algn="l"/>
              </a:tabLst>
            </a:pPr>
            <a:r>
              <a:rPr lang="bg-BG" sz="1100" dirty="0" smtClean="0">
                <a:effectLst/>
                <a:latin typeface="Arial"/>
                <a:ea typeface="Calibri"/>
                <a:cs typeface="Times New Roman"/>
              </a:rPr>
              <a:t>	Съгласно посочените по-горе текстове от ЗМВР до пристигане на полицейския орган, кметовете на кметства:</a:t>
            </a:r>
            <a:endParaRPr lang="bg-BG" sz="1050" dirty="0" smtClean="0">
              <a:effectLst/>
              <a:latin typeface="+mn-lt"/>
              <a:ea typeface="Calibri"/>
              <a:cs typeface="Times New Roman"/>
            </a:endParaRPr>
          </a:p>
          <a:p>
            <a:pPr marL="342900" lvl="0" indent="-342900" algn="just" fontAlgn="base">
              <a:spcAft>
                <a:spcPts val="300"/>
              </a:spcAft>
              <a:buFont typeface="Arial"/>
              <a:buChar char="-"/>
              <a:tabLst>
                <a:tab pos="457200" algn="l"/>
              </a:tabLst>
            </a:pPr>
            <a:r>
              <a:rPr lang="bg-BG" sz="1100" kern="1200" dirty="0" smtClean="0">
                <a:solidFill>
                  <a:srgbClr val="000000"/>
                </a:solidFill>
                <a:effectLst/>
                <a:latin typeface="Arial"/>
                <a:ea typeface="+mn-ea"/>
              </a:rPr>
              <a:t>могат да извършват проверки за установяване самоличността на лице (чл. 70 от ЗМВР);</a:t>
            </a:r>
            <a:endParaRPr lang="bg-BG" sz="1100" dirty="0" smtClean="0">
              <a:effectLst/>
              <a:ea typeface="Calibri"/>
            </a:endParaRPr>
          </a:p>
          <a:p>
            <a:pPr marL="342900" lvl="0" indent="-342900" algn="just" fontAlgn="base">
              <a:spcAft>
                <a:spcPts val="300"/>
              </a:spcAft>
              <a:buFont typeface="Arial"/>
              <a:buChar char="-"/>
              <a:tabLst>
                <a:tab pos="457200" algn="l"/>
              </a:tabLst>
            </a:pPr>
            <a:r>
              <a:rPr lang="bg-BG" sz="1100" kern="1200" dirty="0" smtClean="0">
                <a:solidFill>
                  <a:srgbClr val="000000"/>
                </a:solidFill>
                <a:effectLst/>
                <a:latin typeface="Arial"/>
                <a:ea typeface="+mn-ea"/>
              </a:rPr>
              <a:t>да задържат лица (чл.72 от ЗМВР);</a:t>
            </a:r>
            <a:endParaRPr lang="bg-BG" sz="1100" dirty="0" smtClean="0">
              <a:effectLst/>
              <a:ea typeface="Calibri"/>
            </a:endParaRPr>
          </a:p>
          <a:p>
            <a:pPr marL="342900" lvl="0" indent="-342900" algn="just" fontAlgn="base">
              <a:spcAft>
                <a:spcPts val="300"/>
              </a:spcAft>
              <a:buFont typeface="Arial"/>
              <a:buChar char="-"/>
              <a:tabLst>
                <a:tab pos="457200" algn="l"/>
              </a:tabLst>
            </a:pPr>
            <a:r>
              <a:rPr lang="bg-BG" sz="1100" kern="1200" dirty="0" smtClean="0">
                <a:solidFill>
                  <a:srgbClr val="000000"/>
                </a:solidFill>
                <a:effectLst/>
                <a:latin typeface="Arial"/>
                <a:ea typeface="+mn-ea"/>
              </a:rPr>
              <a:t>да извършват личен обиск на лица (чл. 80 от ЗМВР);</a:t>
            </a:r>
            <a:endParaRPr lang="bg-BG" sz="1100" dirty="0" smtClean="0">
              <a:effectLst/>
              <a:ea typeface="Calibri"/>
            </a:endParaRPr>
          </a:p>
          <a:p>
            <a:pPr marL="342900" lvl="0" indent="-342900" algn="just" fontAlgn="base">
              <a:spcAft>
                <a:spcPts val="300"/>
              </a:spcAft>
              <a:buFont typeface="Arial"/>
              <a:buChar char="-"/>
              <a:tabLst>
                <a:tab pos="457200" algn="l"/>
              </a:tabLst>
            </a:pPr>
            <a:r>
              <a:rPr lang="bg-BG" sz="1100" kern="1200" dirty="0" smtClean="0">
                <a:solidFill>
                  <a:srgbClr val="000000"/>
                </a:solidFill>
                <a:effectLst/>
                <a:latin typeface="Arial"/>
                <a:ea typeface="+mn-ea"/>
              </a:rPr>
              <a:t>да проверяват личните вещи на лица (чл.81 от ЗМВР);</a:t>
            </a:r>
            <a:endParaRPr lang="bg-BG" sz="1100" dirty="0" smtClean="0">
              <a:effectLst/>
              <a:ea typeface="Calibri"/>
            </a:endParaRPr>
          </a:p>
          <a:p>
            <a:pPr marL="342900" lvl="0" indent="-342900" algn="just" fontAlgn="base">
              <a:spcAft>
                <a:spcPts val="300"/>
              </a:spcAft>
              <a:buFont typeface="Arial"/>
              <a:buChar char="-"/>
              <a:tabLst>
                <a:tab pos="457200" algn="l"/>
              </a:tabLst>
            </a:pPr>
            <a:r>
              <a:rPr lang="bg-BG" sz="1100" kern="1200" dirty="0" smtClean="0">
                <a:solidFill>
                  <a:srgbClr val="000000"/>
                </a:solidFill>
                <a:effectLst/>
                <a:latin typeface="Arial"/>
                <a:ea typeface="+mn-ea"/>
              </a:rPr>
              <a:t>да извършват проверки на превозни средства, в това число кораби и въздухоплавателни средства (чл.81 от ЗМВР);</a:t>
            </a:r>
            <a:endParaRPr lang="bg-BG" sz="1100" dirty="0" smtClean="0">
              <a:effectLst/>
              <a:ea typeface="Calibri"/>
            </a:endParaRPr>
          </a:p>
          <a:p>
            <a:pPr marL="342900" lvl="0" indent="-342900" algn="just" fontAlgn="base">
              <a:spcAft>
                <a:spcPts val="300"/>
              </a:spcAft>
              <a:buFont typeface="Arial"/>
              <a:buChar char="-"/>
              <a:tabLst>
                <a:tab pos="457200" algn="l"/>
              </a:tabLst>
            </a:pPr>
            <a:r>
              <a:rPr lang="bg-BG" sz="1100" kern="1200" dirty="0" smtClean="0">
                <a:solidFill>
                  <a:srgbClr val="000000"/>
                </a:solidFill>
                <a:effectLst/>
                <a:latin typeface="Arial"/>
                <a:ea typeface="+mn-ea"/>
              </a:rPr>
              <a:t>да извършват проверки в помещения без съгласието на собственика или обитателя или в тяхно отсъствие при определените в закона случаи;</a:t>
            </a:r>
            <a:endParaRPr lang="bg-BG" sz="1100" dirty="0" smtClean="0">
              <a:effectLst/>
              <a:ea typeface="Calibri"/>
            </a:endParaRPr>
          </a:p>
          <a:p>
            <a:pPr marL="342900" lvl="0" indent="-342900" algn="just" fontAlgn="base">
              <a:spcAft>
                <a:spcPts val="300"/>
              </a:spcAft>
              <a:buFont typeface="Arial"/>
              <a:buChar char="-"/>
              <a:tabLst>
                <a:tab pos="457200" algn="l"/>
              </a:tabLst>
            </a:pPr>
            <a:r>
              <a:rPr lang="bg-BG" sz="1100" dirty="0" smtClean="0">
                <a:effectLst/>
                <a:latin typeface="Arial"/>
                <a:ea typeface="Times New Roman"/>
              </a:rPr>
              <a:t>могат да използват физическа сила и помощни средства само когато това е абсолютно необходимо при изпълнение на служебните си задължения;</a:t>
            </a:r>
            <a:endParaRPr lang="bg-BG" sz="1100" dirty="0" smtClean="0">
              <a:effectLst/>
              <a:ea typeface="Calibri"/>
            </a:endParaRPr>
          </a:p>
          <a:p>
            <a:pPr marL="342900" lvl="0" indent="-342900" algn="just" fontAlgn="base">
              <a:spcAft>
                <a:spcPts val="300"/>
              </a:spcAft>
              <a:buFont typeface="Arial"/>
              <a:buChar char="-"/>
              <a:tabLst>
                <a:tab pos="457200" algn="l"/>
              </a:tabLst>
            </a:pPr>
            <a:r>
              <a:rPr lang="bg-BG" sz="1100" dirty="0" smtClean="0">
                <a:effectLst/>
                <a:latin typeface="Arial"/>
                <a:ea typeface="Times New Roman"/>
              </a:rPr>
              <a:t>да използват оръжие само когато това е абсолютно необходимо, като крайна мярка.</a:t>
            </a:r>
            <a:endParaRPr lang="bg-BG" sz="1100" dirty="0" smtClean="0">
              <a:effectLst/>
              <a:ea typeface="Calibri"/>
            </a:endParaRPr>
          </a:p>
          <a:p>
            <a:pPr algn="just">
              <a:lnSpc>
                <a:spcPct val="115000"/>
              </a:lnSpc>
              <a:spcAft>
                <a:spcPts val="300"/>
              </a:spcAft>
              <a:tabLst>
                <a:tab pos="270510" algn="l"/>
              </a:tabLst>
            </a:pPr>
            <a:r>
              <a:rPr lang="bg-BG" sz="1100" dirty="0" smtClean="0">
                <a:effectLst/>
                <a:latin typeface="Arial"/>
                <a:ea typeface="Calibri"/>
                <a:cs typeface="Times New Roman"/>
              </a:rPr>
              <a:t>		Прилагането на тези правомощия зависи изключително много от конкретната ситуация. </a:t>
            </a:r>
            <a:r>
              <a:rPr lang="bg-BG" sz="1100" b="1" dirty="0" smtClean="0">
                <a:effectLst/>
                <a:latin typeface="Arial"/>
                <a:ea typeface="Calibri"/>
                <a:cs typeface="Times New Roman"/>
              </a:rPr>
              <a:t>Кметовете на кметства нямат всички права, които имат органите на реда, не са униформени и не всички имат или носят оръжие, освен това кръгът на техните възможности е относит</a:t>
            </a:r>
            <a:r>
              <a:rPr lang="bg-BG" sz="1100" dirty="0" smtClean="0">
                <a:effectLst/>
                <a:latin typeface="Arial"/>
                <a:ea typeface="Calibri"/>
                <a:cs typeface="Times New Roman"/>
              </a:rPr>
              <a:t>елно стеснен.</a:t>
            </a:r>
            <a:endParaRPr lang="bg-BG" sz="1050" dirty="0" smtClean="0">
              <a:effectLst/>
              <a:latin typeface="+mn-lt"/>
              <a:ea typeface="Calibri"/>
              <a:cs typeface="Times New Roman"/>
            </a:endParaRPr>
          </a:p>
          <a:p>
            <a:pPr algn="just">
              <a:lnSpc>
                <a:spcPct val="115000"/>
              </a:lnSpc>
              <a:spcAft>
                <a:spcPts val="300"/>
              </a:spcAft>
            </a:pPr>
            <a:r>
              <a:rPr lang="bg-BG" sz="1100" dirty="0" smtClean="0">
                <a:effectLst/>
                <a:latin typeface="Arial"/>
                <a:ea typeface="Calibri"/>
                <a:cs typeface="Times New Roman"/>
              </a:rPr>
              <a:t>	</a:t>
            </a:r>
            <a:r>
              <a:rPr lang="bg-BG" sz="1100" b="1" dirty="0" smtClean="0">
                <a:effectLst/>
                <a:latin typeface="Arial"/>
                <a:ea typeface="Calibri"/>
                <a:cs typeface="Times New Roman"/>
              </a:rPr>
              <a:t>При всички случаи, когато възникне или има опасност от възникване на определена конфликтна ситуация, е необходимо да се направи всичко възможно да присъстват и други жители на кметството до пристигането на полицейски орган, който да поеме контрола по опазването на обществения ред.</a:t>
            </a:r>
            <a:endParaRPr lang="bg-BG" sz="1050" b="1" dirty="0" smtClean="0">
              <a:effectLst/>
              <a:latin typeface="+mn-lt"/>
              <a:ea typeface="Calibri"/>
              <a:cs typeface="Times New Roman"/>
            </a:endParaRPr>
          </a:p>
          <a:p>
            <a:pPr algn="just">
              <a:lnSpc>
                <a:spcPct val="115000"/>
              </a:lnSpc>
              <a:spcAft>
                <a:spcPts val="300"/>
              </a:spcAft>
              <a:tabLst>
                <a:tab pos="270510" algn="l"/>
              </a:tabLst>
            </a:pPr>
            <a:r>
              <a:rPr lang="bg-BG" sz="1100" b="1" dirty="0" smtClean="0">
                <a:effectLst/>
                <a:latin typeface="Arial"/>
                <a:ea typeface="Calibri"/>
                <a:cs typeface="Times New Roman"/>
              </a:rPr>
              <a:t> </a:t>
            </a:r>
            <a:endParaRPr lang="bg-BG" sz="1050" b="1" dirty="0" smtClean="0">
              <a:effectLst/>
              <a:latin typeface="+mn-lt"/>
              <a:ea typeface="Calibri"/>
              <a:cs typeface="Times New Roman"/>
            </a:endParaRPr>
          </a:p>
          <a:p>
            <a:pPr algn="just">
              <a:lnSpc>
                <a:spcPct val="115000"/>
              </a:lnSpc>
              <a:spcAft>
                <a:spcPts val="300"/>
              </a:spcAft>
              <a:tabLst>
                <a:tab pos="270510" algn="l"/>
              </a:tabLst>
            </a:pPr>
            <a:r>
              <a:rPr lang="bg-BG" sz="1100" b="1" i="1" u="sng" dirty="0" smtClean="0">
                <a:effectLst/>
                <a:latin typeface="Arial"/>
                <a:ea typeface="Calibri"/>
                <a:cs typeface="Times New Roman"/>
              </a:rPr>
              <a:t>Практически въпрос</a:t>
            </a:r>
            <a:r>
              <a:rPr lang="bg-BG" sz="1100" b="1" dirty="0" smtClean="0">
                <a:effectLst/>
                <a:latin typeface="Arial"/>
                <a:ea typeface="Calibri"/>
                <a:cs typeface="Times New Roman"/>
              </a:rPr>
              <a:t>: Има ли случаи във Вашата практика, в които кметовете на кметства са прилагали правомощията си по Закона за МВР и на практика възможно ли е прилагането им от кметовете на кметства?</a:t>
            </a:r>
          </a:p>
          <a:p>
            <a:pPr algn="just">
              <a:lnSpc>
                <a:spcPct val="115000"/>
              </a:lnSpc>
              <a:spcAft>
                <a:spcPts val="300"/>
              </a:spcAft>
              <a:tabLst>
                <a:tab pos="270510" algn="l"/>
              </a:tabLst>
            </a:pPr>
            <a:endParaRPr lang="bg-BG" sz="1050" b="1" dirty="0" smtClean="0">
              <a:effectLst/>
              <a:latin typeface="+mn-lt"/>
              <a:ea typeface="Calibri"/>
              <a:cs typeface="Times New Roman"/>
            </a:endParaRPr>
          </a:p>
          <a:p>
            <a:pPr indent="450215" algn="just">
              <a:lnSpc>
                <a:spcPct val="115000"/>
              </a:lnSpc>
              <a:spcAft>
                <a:spcPts val="300"/>
              </a:spcAft>
            </a:pPr>
            <a:r>
              <a:rPr lang="bg-BG" sz="1100" b="1" dirty="0" smtClean="0">
                <a:ea typeface="Calibri"/>
                <a:cs typeface="Times New Roman"/>
              </a:rPr>
              <a:t>	3. ЗЗБ: </a:t>
            </a:r>
            <a:r>
              <a:rPr lang="bg-BG" sz="1100" b="1" dirty="0" smtClean="0">
                <a:effectLst/>
                <a:latin typeface="Arial"/>
                <a:ea typeface="Calibri"/>
                <a:cs typeface="Times New Roman"/>
              </a:rPr>
              <a:t>В задълженията на кметовете на кметства, съгласно разпоредбата на чл. 46, ал. 1, т. 9 от ЗМСМА, влиза организирането и ръководенето защитата на населението при бедствия и аварии в кметството</a:t>
            </a:r>
            <a:r>
              <a:rPr lang="bg-BG" sz="1100" dirty="0" smtClean="0">
                <a:effectLst/>
                <a:latin typeface="Arial"/>
                <a:ea typeface="Calibri"/>
                <a:cs typeface="Times New Roman"/>
              </a:rPr>
              <a:t>. </a:t>
            </a:r>
            <a:r>
              <a:rPr lang="bg-BG" sz="1100" b="1" dirty="0" smtClean="0">
                <a:effectLst/>
                <a:latin typeface="Arial"/>
                <a:ea typeface="Calibri"/>
                <a:cs typeface="Times New Roman"/>
              </a:rPr>
              <a:t>За кметските наместници тези задължения не са вменени законодателно, а възникват след оправомощаване от общинския съвет или възлагане от кмета на общината.</a:t>
            </a:r>
            <a:endParaRPr lang="bg-BG" sz="1050" b="1" dirty="0" smtClean="0">
              <a:effectLst/>
              <a:latin typeface="+mn-lt"/>
              <a:ea typeface="Calibri"/>
              <a:cs typeface="Times New Roman"/>
            </a:endParaRPr>
          </a:p>
          <a:p>
            <a:pPr algn="just">
              <a:lnSpc>
                <a:spcPct val="115000"/>
              </a:lnSpc>
              <a:spcAft>
                <a:spcPts val="300"/>
              </a:spcAft>
              <a:tabLst>
                <a:tab pos="630555" algn="l"/>
              </a:tabLst>
            </a:pPr>
            <a:r>
              <a:rPr lang="bg-BG" sz="1100" b="1" dirty="0" smtClean="0">
                <a:ea typeface="Calibri"/>
                <a:cs typeface="Times New Roman"/>
              </a:rPr>
              <a:t>	</a:t>
            </a:r>
            <a:r>
              <a:rPr lang="bg-BG" sz="1100" b="1" dirty="0" smtClean="0">
                <a:effectLst/>
                <a:latin typeface="Arial"/>
                <a:ea typeface="Calibri"/>
                <a:cs typeface="Times New Roman"/>
              </a:rPr>
              <a:t>Права за обявяване на бедствено положение притежава единствено кметът на общината. </a:t>
            </a:r>
          </a:p>
          <a:p>
            <a:pPr algn="just">
              <a:lnSpc>
                <a:spcPct val="115000"/>
              </a:lnSpc>
              <a:spcAft>
                <a:spcPts val="300"/>
              </a:spcAft>
              <a:tabLst>
                <a:tab pos="630555" algn="l"/>
              </a:tabLst>
            </a:pPr>
            <a:endParaRPr lang="bg-BG" sz="1100" b="1" dirty="0" smtClean="0">
              <a:effectLst/>
              <a:latin typeface="Arial"/>
              <a:ea typeface="Calibri"/>
              <a:cs typeface="Times New Roman"/>
            </a:endParaRPr>
          </a:p>
          <a:p>
            <a:pPr algn="just">
              <a:lnSpc>
                <a:spcPct val="115000"/>
              </a:lnSpc>
              <a:spcAft>
                <a:spcPts val="300"/>
              </a:spcAft>
              <a:tabLst>
                <a:tab pos="630555" algn="l"/>
              </a:tabLst>
            </a:pPr>
            <a:endParaRPr lang="bg-BG" sz="1100" b="1" dirty="0" smtClean="0">
              <a:effectLst/>
              <a:latin typeface="Arial"/>
              <a:ea typeface="Calibri"/>
              <a:cs typeface="Times New Roman"/>
            </a:endParaRPr>
          </a:p>
          <a:p>
            <a:pPr algn="just">
              <a:lnSpc>
                <a:spcPct val="115000"/>
              </a:lnSpc>
              <a:spcAft>
                <a:spcPts val="300"/>
              </a:spcAft>
              <a:tabLst>
                <a:tab pos="630555" algn="l"/>
              </a:tabLst>
            </a:pPr>
            <a:endParaRPr lang="bg-BG" sz="1050" b="1" dirty="0" smtClean="0">
              <a:effectLst/>
              <a:latin typeface="+mn-lt"/>
              <a:ea typeface="Calibri"/>
              <a:cs typeface="Times New Roman"/>
            </a:endParaRPr>
          </a:p>
          <a:p>
            <a:pPr algn="just">
              <a:lnSpc>
                <a:spcPct val="115000"/>
              </a:lnSpc>
              <a:spcAft>
                <a:spcPts val="300"/>
              </a:spcAft>
              <a:tabLst>
                <a:tab pos="630555" algn="l"/>
              </a:tabLst>
            </a:pPr>
            <a:endParaRPr lang="bg-BG" sz="1100" b="1" dirty="0">
              <a:ea typeface="Calibri"/>
              <a:cs typeface="Times New Roman"/>
            </a:endParaRPr>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23</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bg-BG" sz="1100" b="1" dirty="0" smtClean="0">
                <a:effectLst/>
                <a:latin typeface="Arial"/>
                <a:ea typeface="Calibri"/>
                <a:cs typeface="Times New Roman"/>
              </a:rPr>
              <a:t>	1.</a:t>
            </a:r>
            <a:r>
              <a:rPr lang="bg-BG" sz="1100" b="1" baseline="0" dirty="0" smtClean="0">
                <a:effectLst/>
                <a:latin typeface="Arial"/>
                <a:ea typeface="Calibri"/>
                <a:cs typeface="Times New Roman"/>
              </a:rPr>
              <a:t> ЗЗЛД: </a:t>
            </a:r>
            <a:r>
              <a:rPr lang="bg-BG" sz="1100" dirty="0" smtClean="0">
                <a:effectLst/>
                <a:latin typeface="Arial"/>
                <a:ea typeface="Calibri"/>
                <a:cs typeface="Times New Roman"/>
              </a:rPr>
              <a:t>При изпълнение на служебните си задължения кметовете на кметства и кметските наместници непрекъснато се сблъскват с лични данни. Съгласно действащото законодателство, кметовете на кметства и кметските наместници са администратори и обработващи лични данни.</a:t>
            </a:r>
            <a:r>
              <a:rPr lang="bg-BG" sz="1200" kern="1200" dirty="0" smtClean="0">
                <a:solidFill>
                  <a:schemeClr val="tx1"/>
                </a:solidFill>
                <a:effectLst/>
                <a:latin typeface="+mn-lt"/>
                <a:ea typeface="+mn-ea"/>
                <a:cs typeface="+mn-cs"/>
              </a:rPr>
              <a:t> Като такива кметовете на кметства и кметските наместници трябва да:</a:t>
            </a:r>
          </a:p>
          <a:p>
            <a:pPr lvl="0"/>
            <a:r>
              <a:rPr lang="bg-BG" sz="1200" kern="1200" dirty="0" smtClean="0">
                <a:solidFill>
                  <a:schemeClr val="tx1"/>
                </a:solidFill>
                <a:effectLst/>
                <a:latin typeface="+mn-lt"/>
                <a:ea typeface="+mn-ea"/>
                <a:cs typeface="+mn-cs"/>
              </a:rPr>
              <a:t>- предприемат необходимите технически и организационни мерки, за да се защитят данните от случайно или незаконно унищожаване, или от случайна загуба, от неправомерен достъп, изменение или разпространение, както и от други незаконни форми на обработване;</a:t>
            </a:r>
          </a:p>
          <a:p>
            <a:pPr marL="171450" lvl="0" indent="-171450">
              <a:buFontTx/>
              <a:buChar char="-"/>
            </a:pPr>
            <a:r>
              <a:rPr lang="bg-BG" sz="1200" kern="1200" dirty="0" smtClean="0">
                <a:solidFill>
                  <a:schemeClr val="tx1"/>
                </a:solidFill>
                <a:effectLst/>
                <a:latin typeface="+mn-lt"/>
                <a:ea typeface="+mn-ea"/>
                <a:cs typeface="+mn-cs"/>
              </a:rPr>
              <a:t>когато обработването включва предаване на данните по електронен път администраторът на лични данни взема специални мерки за защита.</a:t>
            </a:r>
          </a:p>
          <a:p>
            <a:pPr marL="0" lvl="0" indent="0">
              <a:buFontTx/>
              <a:buNone/>
            </a:pPr>
            <a:endParaRPr lang="bg-BG" sz="1200" kern="1200" dirty="0" smtClean="0">
              <a:solidFill>
                <a:schemeClr val="tx1"/>
              </a:solidFill>
              <a:effectLst/>
              <a:latin typeface="+mn-lt"/>
              <a:ea typeface="+mn-ea"/>
              <a:cs typeface="+mn-cs"/>
            </a:endParaRPr>
          </a:p>
          <a:p>
            <a:pPr marL="0" lvl="0" indent="0">
              <a:buFontTx/>
              <a:buNone/>
            </a:pPr>
            <a:r>
              <a:rPr lang="bg-BG" sz="1200" b="1" kern="1200" dirty="0" smtClean="0">
                <a:solidFill>
                  <a:schemeClr val="tx1"/>
                </a:solidFill>
                <a:effectLst/>
                <a:latin typeface="+mn-lt"/>
                <a:ea typeface="+mn-ea"/>
                <a:cs typeface="+mn-cs"/>
              </a:rPr>
              <a:t>	2. ЗБППМН: </a:t>
            </a:r>
            <a:r>
              <a:rPr lang="bg-BG" sz="1200" dirty="0" smtClean="0">
                <a:effectLst/>
                <a:latin typeface="Arial"/>
                <a:ea typeface="Calibri"/>
              </a:rPr>
              <a:t>Към общините се създават местни комисии за борба срещу противообществените прояви на малолетните и непълнолетните. </a:t>
            </a:r>
            <a:r>
              <a:rPr lang="bg-BG" sz="1200" b="1" dirty="0" smtClean="0">
                <a:effectLst/>
                <a:latin typeface="Arial"/>
                <a:ea typeface="Calibri"/>
              </a:rPr>
              <a:t>По решение на тези комисии може да се създадат, когато това е необходимо, местни комисии към някои кметства. Председател на местната комисия в кметство е кметът.</a:t>
            </a:r>
          </a:p>
          <a:p>
            <a:pPr marL="0" lvl="0" indent="0">
              <a:buFontTx/>
              <a:buNone/>
            </a:pPr>
            <a:endParaRPr lang="bg-BG" sz="1200" b="1" dirty="0" smtClean="0">
              <a:effectLst/>
              <a:latin typeface="Arial"/>
              <a:ea typeface="Calibri"/>
            </a:endParaRPr>
          </a:p>
          <a:p>
            <a:r>
              <a:rPr lang="bg-BG" sz="1200" b="1" i="1" u="sng" kern="1200" dirty="0" smtClean="0">
                <a:solidFill>
                  <a:schemeClr val="tx1"/>
                </a:solidFill>
                <a:effectLst/>
                <a:latin typeface="+mn-lt"/>
                <a:ea typeface="+mn-ea"/>
                <a:cs typeface="+mn-cs"/>
              </a:rPr>
              <a:t>Практически въпрос:</a:t>
            </a:r>
            <a:r>
              <a:rPr lang="bg-BG" sz="1200" kern="1200" dirty="0" smtClean="0">
                <a:solidFill>
                  <a:schemeClr val="tx1"/>
                </a:solidFill>
                <a:effectLst/>
                <a:latin typeface="+mn-lt"/>
                <a:ea typeface="+mn-ea"/>
                <a:cs typeface="+mn-cs"/>
              </a:rPr>
              <a:t> Споделете опит за действащи местни комисии в кметства, ако знаете за такива? Считате ли, че работят ефективно?</a:t>
            </a:r>
          </a:p>
          <a:p>
            <a:endParaRPr lang="bg-BG" sz="1200" kern="1200" dirty="0" smtClean="0">
              <a:solidFill>
                <a:schemeClr val="tx1"/>
              </a:solidFill>
              <a:effectLst/>
              <a:latin typeface="+mn-lt"/>
              <a:ea typeface="+mn-ea"/>
              <a:cs typeface="+mn-cs"/>
            </a:endParaRPr>
          </a:p>
          <a:p>
            <a:pPr algn="just">
              <a:lnSpc>
                <a:spcPct val="115000"/>
              </a:lnSpc>
              <a:spcAft>
                <a:spcPts val="300"/>
              </a:spcAft>
            </a:pPr>
            <a:r>
              <a:rPr lang="bg-BG" sz="1050" b="1" dirty="0" smtClean="0">
                <a:effectLst/>
                <a:latin typeface="+mn-lt"/>
                <a:ea typeface="Calibri"/>
                <a:cs typeface="Times New Roman"/>
              </a:rPr>
              <a:t>	3. ЗДОИ: Като органи на изпълнителната власт, определени в</a:t>
            </a:r>
            <a:r>
              <a:rPr lang="bg-BG" sz="1050" b="1" baseline="0" dirty="0" smtClean="0">
                <a:effectLst/>
                <a:latin typeface="+mn-lt"/>
                <a:ea typeface="Calibri"/>
                <a:cs typeface="Times New Roman"/>
              </a:rPr>
              <a:t> чл. 19, ал. 3 от Закона за администрацията, кметовете на кметства и кметските наместници са задължени субекти за предоставяне на достъп да обществена инфорация.</a:t>
            </a:r>
          </a:p>
          <a:p>
            <a:pPr algn="just">
              <a:lnSpc>
                <a:spcPct val="115000"/>
              </a:lnSpc>
              <a:spcAft>
                <a:spcPts val="300"/>
              </a:spcAft>
            </a:pPr>
            <a:endParaRPr lang="bg-BG" sz="1050" b="0" baseline="0" dirty="0" smtClean="0">
              <a:effectLst/>
              <a:latin typeface="+mn-lt"/>
              <a:ea typeface="Calibri"/>
              <a:cs typeface="Times New Roman"/>
            </a:endParaRPr>
          </a:p>
          <a:p>
            <a:pPr algn="just">
              <a:lnSpc>
                <a:spcPct val="115000"/>
              </a:lnSpc>
              <a:spcAft>
                <a:spcPts val="300"/>
              </a:spcAft>
            </a:pPr>
            <a:endParaRPr lang="bg-BG" sz="1050" b="0" baseline="0" dirty="0" smtClean="0">
              <a:effectLst/>
              <a:latin typeface="+mn-lt"/>
              <a:ea typeface="Calibri"/>
              <a:cs typeface="Times New Roman"/>
            </a:endParaRPr>
          </a:p>
          <a:p>
            <a:pPr algn="just">
              <a:lnSpc>
                <a:spcPct val="115000"/>
              </a:lnSpc>
              <a:spcAft>
                <a:spcPts val="300"/>
              </a:spcAft>
            </a:pPr>
            <a:endParaRPr lang="bg-BG" sz="1050" b="0" baseline="0" dirty="0" smtClean="0">
              <a:effectLst/>
              <a:latin typeface="+mn-lt"/>
              <a:ea typeface="Calibri"/>
              <a:cs typeface="Times New Roman"/>
            </a:endParaRPr>
          </a:p>
          <a:p>
            <a:pPr algn="just">
              <a:lnSpc>
                <a:spcPct val="115000"/>
              </a:lnSpc>
              <a:spcAft>
                <a:spcPts val="300"/>
              </a:spcAft>
            </a:pPr>
            <a:endParaRPr lang="bg-BG" sz="1050" b="0" dirty="0">
              <a:effectLst/>
              <a:latin typeface="+mn-lt"/>
              <a:ea typeface="Calibri"/>
              <a:cs typeface="Times New Roman"/>
            </a:endParaRPr>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24</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just">
              <a:lnSpc>
                <a:spcPct val="200000"/>
              </a:lnSpc>
              <a:spcAft>
                <a:spcPts val="300"/>
              </a:spcAft>
            </a:pPr>
            <a:r>
              <a:rPr lang="bg-BG" sz="1100" b="1" dirty="0" smtClean="0">
                <a:effectLst/>
                <a:latin typeface="Arial"/>
                <a:ea typeface="Calibri"/>
                <a:cs typeface="Times New Roman"/>
              </a:rPr>
              <a:t>	1.</a:t>
            </a:r>
            <a:r>
              <a:rPr lang="bg-BG" sz="1100" b="1" baseline="0" dirty="0" smtClean="0">
                <a:effectLst/>
                <a:latin typeface="Arial"/>
                <a:ea typeface="Calibri"/>
                <a:cs typeface="Times New Roman"/>
              </a:rPr>
              <a:t> ЗГР: </a:t>
            </a:r>
            <a:r>
              <a:rPr lang="bg-BG" sz="1100" b="1" dirty="0" smtClean="0">
                <a:effectLst/>
                <a:latin typeface="Arial"/>
                <a:ea typeface="Calibri"/>
                <a:cs typeface="Times New Roman"/>
              </a:rPr>
              <a:t>Кметовете на кметства и кметските наместници изпълняват задълженията на </a:t>
            </a:r>
            <a:r>
              <a:rPr lang="bg-BG" sz="1100" b="1" i="1" dirty="0" smtClean="0">
                <a:effectLst/>
                <a:latin typeface="Arial"/>
                <a:ea typeface="Calibri"/>
                <a:cs typeface="Times New Roman"/>
              </a:rPr>
              <a:t>длъжностни лица по гражданското състояние</a:t>
            </a:r>
            <a:r>
              <a:rPr lang="bg-BG" sz="1100" b="1" dirty="0" smtClean="0">
                <a:effectLst/>
                <a:latin typeface="Arial"/>
                <a:ea typeface="Calibri"/>
                <a:cs typeface="Times New Roman"/>
              </a:rPr>
              <a:t> на територията на населените места, в които се поддържат регистри на актове за гражданско състояние, когато тази функция им е възложена с писмена заповед от кмета на общината </a:t>
            </a:r>
            <a:r>
              <a:rPr lang="bg-BG" sz="1100" dirty="0" smtClean="0">
                <a:effectLst/>
                <a:latin typeface="Arial"/>
                <a:ea typeface="Calibri"/>
                <a:cs typeface="Times New Roman"/>
              </a:rPr>
              <a:t>(чл. 35, ал. 3 от ЗГР). При изпълнение на тези задължения издават актовете за гражданско състояние на лицата: акт за раждане, акт за сключване на граждански брак и акт за смърт. В задълженията на длъжностните лица по гражданско състояние, освен съставяне на актове по гражданско състояние, влизат и задължения за отразяване на промени и допълнения към актовете, подписване с квалифициран електронен подпис на електронните еквиваленти на актовете по гражданско състояние, издаване на удостоверения и преписи от актове. Задълженията на длъжностните лица по гражданско състояние са свързани с поддържането на Регистрите на актовете за гражданско състояние.    </a:t>
            </a:r>
            <a:endParaRPr lang="bg-BG" sz="1050" dirty="0" smtClean="0">
              <a:effectLst/>
              <a:latin typeface="+mn-lt"/>
              <a:ea typeface="Calibri"/>
              <a:cs typeface="Times New Roman"/>
            </a:endParaRPr>
          </a:p>
          <a:p>
            <a:pPr algn="just">
              <a:lnSpc>
                <a:spcPct val="200000"/>
              </a:lnSpc>
              <a:spcAft>
                <a:spcPts val="300"/>
              </a:spcAft>
            </a:pPr>
            <a:r>
              <a:rPr lang="bg-BG" sz="1100" dirty="0" smtClean="0">
                <a:effectLst/>
                <a:latin typeface="Arial"/>
                <a:ea typeface="Calibri"/>
                <a:cs typeface="Times New Roman"/>
              </a:rPr>
              <a:t>	</a:t>
            </a:r>
            <a:r>
              <a:rPr lang="bg-BG" sz="1100" b="1" dirty="0" smtClean="0">
                <a:effectLst/>
                <a:latin typeface="Arial"/>
                <a:ea typeface="Calibri"/>
                <a:cs typeface="Times New Roman"/>
              </a:rPr>
              <a:t>Кметовете на кметства изпълняват функции на длъжностни лица, които  извършват адресна регистрация на граждани в съответното населено място (чл. 92, ал. 1 от ЗГР). За кметските наместници тези задължения възникват, ако са  възложени от кмета на общината с писмена заповед.</a:t>
            </a:r>
            <a:endParaRPr lang="bg-BG" sz="1050" b="1" dirty="0" smtClean="0">
              <a:effectLst/>
              <a:latin typeface="+mn-lt"/>
              <a:ea typeface="Calibri"/>
              <a:cs typeface="Times New Roman"/>
            </a:endParaRPr>
          </a:p>
          <a:p>
            <a:pPr algn="just">
              <a:lnSpc>
                <a:spcPct val="115000"/>
              </a:lnSpc>
              <a:spcAft>
                <a:spcPts val="300"/>
              </a:spcAft>
            </a:pPr>
            <a:r>
              <a:rPr lang="bg-BG" sz="1100" dirty="0" smtClean="0">
                <a:effectLst/>
                <a:latin typeface="Arial"/>
                <a:ea typeface="Calibri"/>
                <a:cs typeface="Times New Roman"/>
              </a:rPr>
              <a:t>	</a:t>
            </a:r>
            <a:r>
              <a:rPr lang="bg-BG" sz="1100" b="1" dirty="0" smtClean="0">
                <a:effectLst/>
                <a:latin typeface="Arial"/>
                <a:ea typeface="Calibri"/>
                <a:cs typeface="Times New Roman"/>
              </a:rPr>
              <a:t>Кметовете на кметства или определени от тях длъжностни лица издават удостоверения въз основа на Регистъра на населението. Кметските наместници изпълняват тази функция след възлагане от кмета на общината. </a:t>
            </a:r>
          </a:p>
          <a:p>
            <a:pPr algn="just">
              <a:lnSpc>
                <a:spcPct val="115000"/>
              </a:lnSpc>
              <a:spcAft>
                <a:spcPts val="300"/>
              </a:spcAft>
            </a:pPr>
            <a:endParaRPr lang="bg-BG" sz="1100" dirty="0" smtClean="0">
              <a:effectLst/>
              <a:latin typeface="Arial"/>
              <a:ea typeface="Calibri"/>
              <a:cs typeface="Times New Roman"/>
            </a:endParaRPr>
          </a:p>
          <a:p>
            <a:pPr algn="just">
              <a:lnSpc>
                <a:spcPct val="115000"/>
              </a:lnSpc>
              <a:spcAft>
                <a:spcPts val="300"/>
              </a:spcAft>
            </a:pPr>
            <a:r>
              <a:rPr lang="bg-BG" sz="1100" b="1" dirty="0" smtClean="0">
                <a:effectLst/>
                <a:latin typeface="Arial"/>
                <a:ea typeface="Calibri"/>
                <a:cs typeface="Times New Roman"/>
              </a:rPr>
              <a:t>	2. ИК: </a:t>
            </a:r>
            <a:r>
              <a:rPr lang="bg-BG" sz="1200" kern="1200" dirty="0" smtClean="0">
                <a:solidFill>
                  <a:schemeClr val="tx1"/>
                </a:solidFill>
                <a:effectLst/>
                <a:latin typeface="+mn-lt"/>
                <a:ea typeface="+mn-ea"/>
                <a:cs typeface="+mn-cs"/>
              </a:rPr>
              <a:t>Избирателните списъци се съставят от общинските администрации по населените места, в които се води регистър на населението, и се подписват от кмета на общината, съответно от кмета на кметството или от кметския наместник, и от секретаря на общината. </a:t>
            </a:r>
            <a:r>
              <a:rPr lang="bg-BG" sz="1200" b="1" dirty="0" smtClean="0">
                <a:effectLst/>
                <a:latin typeface="Arial"/>
                <a:ea typeface="Calibri"/>
              </a:rPr>
              <a:t>Кметовете на кметства и кметските наместници приемат писмени искания за вписан в избирателния списък по настоящ адрес от избиратели, чиито постоянен и настоящ адрес са в различни населени места</a:t>
            </a:r>
            <a:r>
              <a:rPr lang="bg-BG" sz="1200" dirty="0" smtClean="0">
                <a:effectLst/>
                <a:latin typeface="Arial"/>
                <a:ea typeface="Calibri"/>
              </a:rPr>
              <a:t>. </a:t>
            </a:r>
            <a:r>
              <a:rPr lang="bg-BG" sz="1200" dirty="0" smtClean="0">
                <a:effectLst/>
                <a:latin typeface="Arial"/>
                <a:ea typeface="Calibri"/>
                <a:cs typeface="Times New Roman"/>
              </a:rPr>
              <a:t>В изборния ден кметовете на кметства и кметските наместници могат да издават удостоверения за това, че е отпаднало основанието или не е налице основание за вписването на избирател в списъка на заличените лица, при условията на ИК (чл. 39 и чл. 40 от ИК).</a:t>
            </a:r>
            <a:endParaRPr lang="bg-BG" sz="1100" dirty="0" smtClean="0">
              <a:effectLst/>
              <a:latin typeface="+mn-lt"/>
              <a:ea typeface="Calibri"/>
              <a:cs typeface="Times New Roman"/>
            </a:endParaRPr>
          </a:p>
          <a:p>
            <a:pPr algn="just">
              <a:lnSpc>
                <a:spcPct val="115000"/>
              </a:lnSpc>
              <a:spcAft>
                <a:spcPts val="300"/>
              </a:spcAft>
            </a:pPr>
            <a:r>
              <a:rPr lang="bg-BG" sz="1200" dirty="0" smtClean="0">
                <a:effectLst/>
                <a:latin typeface="Arial"/>
                <a:ea typeface="Calibri"/>
                <a:cs typeface="Times New Roman"/>
              </a:rPr>
              <a:t>	</a:t>
            </a:r>
            <a:r>
              <a:rPr lang="bg-BG" sz="1200" b="1" dirty="0" smtClean="0">
                <a:effectLst/>
                <a:latin typeface="Arial"/>
                <a:ea typeface="Calibri"/>
                <a:cs typeface="Times New Roman"/>
              </a:rPr>
              <a:t>Кметовете на кметства могат да издават заповеди за премахване на агитационни материали, в случай на получен сигнал за поставените предизборни агитационни материали извън предизборната кампания</a:t>
            </a:r>
            <a:r>
              <a:rPr lang="bg-BG" sz="1200" dirty="0" smtClean="0">
                <a:effectLst/>
                <a:latin typeface="Arial"/>
                <a:ea typeface="Calibri"/>
                <a:cs typeface="Times New Roman"/>
              </a:rPr>
              <a:t> (чл. 185 от ИК).</a:t>
            </a:r>
            <a:endParaRPr lang="bg-BG" sz="1100" dirty="0" smtClean="0">
              <a:effectLst/>
              <a:latin typeface="+mn-lt"/>
              <a:ea typeface="Calibri"/>
              <a:cs typeface="Times New Roman"/>
            </a:endParaRPr>
          </a:p>
          <a:p>
            <a:r>
              <a:rPr lang="bg-BG" sz="1200" dirty="0" smtClean="0">
                <a:effectLst/>
                <a:latin typeface="Arial"/>
                <a:ea typeface="Calibri"/>
              </a:rPr>
              <a:t>	Кметовете на кметството или кметските наместници, по решение на районната или общинската избирателна комисия и при необходимост със съдействие на органите на МВР, премахват или изземват агитационните материали, поставени или разпространени в нарушение на ИК.</a:t>
            </a:r>
          </a:p>
          <a:p>
            <a:endParaRPr lang="bg-BG" sz="1200" dirty="0" smtClean="0">
              <a:effectLst/>
              <a:latin typeface="Arial"/>
              <a:ea typeface="Calibri"/>
            </a:endParaRPr>
          </a:p>
          <a:p>
            <a:pPr algn="just">
              <a:lnSpc>
                <a:spcPct val="115000"/>
              </a:lnSpc>
              <a:spcAft>
                <a:spcPts val="300"/>
              </a:spcAft>
            </a:pPr>
            <a:r>
              <a:rPr lang="bg-BG" sz="1200" b="1" dirty="0" smtClean="0">
                <a:effectLst/>
                <a:latin typeface="Arial"/>
                <a:ea typeface="Calibri"/>
              </a:rPr>
              <a:t>	3. ЗПУГДВМС:  Кметът на общината, съответно кметът на кметството имат право да правят предложения за провеждане на местен референдум.</a:t>
            </a:r>
            <a:r>
              <a:rPr lang="bg-BG" sz="1200" dirty="0" smtClean="0">
                <a:effectLst/>
                <a:latin typeface="Arial"/>
                <a:ea typeface="Calibri"/>
              </a:rPr>
              <a:t> Местен референдум се произвежда в община или кметство за пряко решаване на въпроси от местно значение, които законът е предоставил в компетентност на органите на местно самоуправление или органите на кметството. </a:t>
            </a:r>
            <a:r>
              <a:rPr lang="bg-BG" sz="1200" b="1" dirty="0" smtClean="0">
                <a:effectLst/>
                <a:latin typeface="Arial"/>
                <a:ea typeface="Calibri"/>
                <a:cs typeface="Times New Roman"/>
              </a:rPr>
              <a:t>Кметските наместници не притежават такива правомощия.</a:t>
            </a:r>
            <a:endParaRPr lang="bg-BG" sz="1100" b="1" dirty="0" smtClean="0">
              <a:effectLst/>
              <a:latin typeface="+mn-lt"/>
              <a:ea typeface="Calibri"/>
              <a:cs typeface="Times New Roman"/>
            </a:endParaRPr>
          </a:p>
          <a:p>
            <a:endParaRPr lang="bg-BG" sz="1200" kern="1200" dirty="0" smtClean="0">
              <a:solidFill>
                <a:schemeClr val="tx1"/>
              </a:solidFill>
              <a:effectLst/>
              <a:latin typeface="Arial"/>
              <a:ea typeface="+mn-ea"/>
              <a:cs typeface="+mn-cs"/>
            </a:endParaRPr>
          </a:p>
          <a:p>
            <a:pPr algn="just">
              <a:lnSpc>
                <a:spcPct val="115000"/>
              </a:lnSpc>
              <a:spcAft>
                <a:spcPts val="300"/>
              </a:spcAft>
            </a:pPr>
            <a:endParaRPr lang="bg-BG" sz="1200" kern="1200" dirty="0" smtClean="0">
              <a:solidFill>
                <a:schemeClr val="tx1"/>
              </a:solidFill>
              <a:effectLst/>
              <a:latin typeface="Arial"/>
              <a:ea typeface="+mn-ea"/>
              <a:cs typeface="+mn-cs"/>
            </a:endParaRPr>
          </a:p>
          <a:p>
            <a:pPr algn="just">
              <a:lnSpc>
                <a:spcPct val="115000"/>
              </a:lnSpc>
              <a:spcAft>
                <a:spcPts val="300"/>
              </a:spcAft>
            </a:pPr>
            <a:endParaRPr lang="bg-BG" sz="1200" kern="1200" dirty="0" smtClean="0">
              <a:solidFill>
                <a:schemeClr val="tx1"/>
              </a:solidFill>
              <a:effectLst/>
              <a:latin typeface="Arial"/>
              <a:ea typeface="+mn-ea"/>
              <a:cs typeface="+mn-cs"/>
            </a:endParaRPr>
          </a:p>
          <a:p>
            <a:pPr algn="just">
              <a:lnSpc>
                <a:spcPct val="115000"/>
              </a:lnSpc>
              <a:spcAft>
                <a:spcPts val="300"/>
              </a:spcAft>
            </a:pPr>
            <a:r>
              <a:rPr lang="bg-BG" sz="1200" kern="1200" dirty="0" smtClean="0">
                <a:solidFill>
                  <a:schemeClr val="tx1"/>
                </a:solidFill>
                <a:effectLst/>
                <a:latin typeface="+mn-lt"/>
                <a:ea typeface="+mn-ea"/>
                <a:cs typeface="+mn-cs"/>
              </a:rPr>
              <a:t> </a:t>
            </a:r>
            <a:r>
              <a:rPr lang="bg-BG" sz="1100" b="1" baseline="0" dirty="0" smtClean="0">
                <a:effectLst/>
                <a:latin typeface="Arial"/>
                <a:ea typeface="Calibri"/>
                <a:cs typeface="Times New Roman"/>
              </a:rPr>
              <a:t> </a:t>
            </a:r>
            <a:endParaRPr lang="bg-BG" sz="1050" b="1" dirty="0" smtClean="0">
              <a:effectLst/>
              <a:latin typeface="+mn-lt"/>
              <a:ea typeface="Calibri"/>
              <a:cs typeface="Times New Roman"/>
            </a:endParaRPr>
          </a:p>
          <a:p>
            <a:pPr algn="just">
              <a:lnSpc>
                <a:spcPct val="115000"/>
              </a:lnSpc>
              <a:spcAft>
                <a:spcPts val="300"/>
              </a:spcAft>
              <a:tabLst>
                <a:tab pos="630555" algn="l"/>
              </a:tabLst>
            </a:pPr>
            <a:endParaRPr lang="bg-BG" sz="1100" b="1" dirty="0">
              <a:ea typeface="Calibri"/>
              <a:cs typeface="Times New Roman"/>
            </a:endParaRPr>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solidFill>
                  <a:prstClr val="black"/>
                </a:solidFill>
              </a:rPr>
              <a:pPr/>
              <a:t>25</a:t>
            </a:fld>
            <a:endParaRPr lang="bg-BG" dirty="0">
              <a:solidFill>
                <a:prstClr val="black"/>
              </a:solidFill>
            </a:endParaRPr>
          </a:p>
        </p:txBody>
      </p:sp>
    </p:spTree>
    <p:extLst>
      <p:ext uri="{BB962C8B-B14F-4D97-AF65-F5344CB8AC3E}">
        <p14:creationId xmlns:p14="http://schemas.microsoft.com/office/powerpoint/2010/main" val="30066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457200" algn="just">
              <a:lnSpc>
                <a:spcPct val="115000"/>
              </a:lnSpc>
              <a:spcAft>
                <a:spcPts val="300"/>
              </a:spcAft>
              <a:tabLst>
                <a:tab pos="630555" algn="l"/>
              </a:tabLst>
            </a:pPr>
            <a:r>
              <a:rPr lang="bg-BG" sz="1200" dirty="0" smtClean="0">
                <a:effectLst/>
                <a:latin typeface="Arial"/>
                <a:ea typeface="Calibri"/>
                <a:cs typeface="Times New Roman"/>
              </a:rPr>
              <a:t>При изпълнение на функционалните си задължения, вменени със закон или друг акт, кметовете на кметства и в частност кметските наместници, често се явяват в ролята на контролни органи. </a:t>
            </a:r>
          </a:p>
          <a:p>
            <a:pPr marL="457200" algn="just">
              <a:lnSpc>
                <a:spcPct val="115000"/>
              </a:lnSpc>
              <a:spcAft>
                <a:spcPts val="300"/>
              </a:spcAft>
              <a:tabLst>
                <a:tab pos="630555" algn="l"/>
              </a:tabLst>
            </a:pPr>
            <a:endParaRPr lang="bg-BG" sz="1200" dirty="0" smtClean="0">
              <a:effectLst/>
              <a:latin typeface="Arial"/>
              <a:ea typeface="Calibri"/>
              <a:cs typeface="Times New Roman"/>
            </a:endParaRPr>
          </a:p>
          <a:p>
            <a:pPr marL="457200" algn="just">
              <a:lnSpc>
                <a:spcPct val="115000"/>
              </a:lnSpc>
              <a:spcAft>
                <a:spcPts val="300"/>
              </a:spcAft>
              <a:tabLst>
                <a:tab pos="630555" algn="l"/>
              </a:tabLst>
            </a:pPr>
            <a:r>
              <a:rPr lang="bg-BG" sz="1200" dirty="0" smtClean="0">
                <a:effectLst/>
                <a:latin typeface="Arial"/>
                <a:ea typeface="Calibri"/>
                <a:cs typeface="Times New Roman"/>
              </a:rPr>
              <a:t>	</a:t>
            </a:r>
            <a:r>
              <a:rPr lang="bg-BG" sz="1200" b="1" dirty="0" smtClean="0">
                <a:effectLst/>
                <a:latin typeface="Arial"/>
                <a:ea typeface="Calibri"/>
                <a:cs typeface="Times New Roman"/>
              </a:rPr>
              <a:t>В редица случаи контролните органи не само в кметствата, но и в общините, поради различни причини, не са в състояние самостоятелно да изпълняват задълженията си и се налага да бъдат съпровождани от полицаи.</a:t>
            </a:r>
            <a:r>
              <a:rPr lang="bg-BG" sz="1200" dirty="0" smtClean="0">
                <a:effectLst/>
                <a:latin typeface="Arial"/>
                <a:ea typeface="Calibri"/>
                <a:cs typeface="Times New Roman"/>
              </a:rPr>
              <a:t> От своя страна МВР не разполага с достатъчно униформен състав, за да съдейства при изпълнение на контролните дейности, като особено остър е проблемът в малките населени места. Това в някаква степен възпрепятства кметовете на кметства и кметските наместници да изпълняват част от своите задължения и понякога води до невъзможност за спазване на определени местни и законодателни разпоредби.</a:t>
            </a:r>
            <a:endParaRPr lang="bg-BG" sz="1100" dirty="0" smtClean="0">
              <a:effectLst/>
              <a:latin typeface="+mn-lt"/>
              <a:ea typeface="Calibri"/>
              <a:cs typeface="Times New Roman"/>
            </a:endParaRPr>
          </a:p>
          <a:p>
            <a:pPr marL="457200" algn="just">
              <a:lnSpc>
                <a:spcPct val="115000"/>
              </a:lnSpc>
              <a:spcAft>
                <a:spcPts val="300"/>
              </a:spcAft>
              <a:tabLst>
                <a:tab pos="630555" algn="l"/>
              </a:tabLst>
            </a:pPr>
            <a:r>
              <a:rPr lang="bg-BG" sz="1200" dirty="0" smtClean="0">
                <a:effectLst/>
                <a:latin typeface="Arial"/>
                <a:ea typeface="Calibri"/>
                <a:cs typeface="Times New Roman"/>
              </a:rPr>
              <a:t> </a:t>
            </a:r>
            <a:endParaRPr lang="bg-BG" sz="1100" dirty="0" smtClean="0">
              <a:effectLst/>
              <a:latin typeface="+mn-lt"/>
              <a:ea typeface="Calibri"/>
              <a:cs typeface="Times New Roman"/>
            </a:endParaRPr>
          </a:p>
          <a:p>
            <a:pPr marL="457200" algn="just">
              <a:lnSpc>
                <a:spcPct val="115000"/>
              </a:lnSpc>
              <a:spcAft>
                <a:spcPts val="300"/>
              </a:spcAft>
              <a:tabLst>
                <a:tab pos="630555" algn="l"/>
              </a:tabLst>
            </a:pPr>
            <a:r>
              <a:rPr lang="bg-BG" sz="1200" b="1" i="1" u="sng" dirty="0" smtClean="0">
                <a:effectLst/>
                <a:latin typeface="Arial"/>
                <a:ea typeface="Calibri"/>
                <a:cs typeface="Times New Roman"/>
              </a:rPr>
              <a:t>Практическа задача</a:t>
            </a:r>
            <a:r>
              <a:rPr lang="bg-BG" sz="1200" i="1" dirty="0" smtClean="0">
                <a:effectLst/>
                <a:latin typeface="Arial"/>
                <a:ea typeface="Calibri"/>
                <a:cs typeface="Times New Roman"/>
              </a:rPr>
              <a:t>:</a:t>
            </a:r>
            <a:r>
              <a:rPr lang="bg-BG" sz="1200" dirty="0" smtClean="0">
                <a:effectLst/>
                <a:latin typeface="Arial"/>
                <a:ea typeface="Calibri"/>
                <a:cs typeface="Times New Roman"/>
              </a:rPr>
              <a:t> Споделете Вашите наблюдения относно това дали успяват кметовете на кметства и кметските наместници да изпълняват в цялост контролните си функции и какви трудности срещат? Считате ли, че е необходима промяна и ако да, каква?</a:t>
            </a:r>
            <a:endParaRPr lang="bg-BG" sz="1100" dirty="0" smtClean="0">
              <a:effectLst/>
              <a:latin typeface="+mn-lt"/>
              <a:ea typeface="Calibri"/>
              <a:cs typeface="Times New Roman"/>
            </a:endParaRPr>
          </a:p>
          <a:p>
            <a:endParaRPr lang="bg-BG" dirty="0"/>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solidFill>
                  <a:prstClr val="black"/>
                </a:solidFill>
              </a:rPr>
              <a:pPr/>
              <a:t>26</a:t>
            </a:fld>
            <a:endParaRPr lang="bg-BG" dirty="0">
              <a:solidFill>
                <a:prstClr val="black"/>
              </a:solidFill>
            </a:endParaRPr>
          </a:p>
        </p:txBody>
      </p:sp>
    </p:spTree>
    <p:extLst>
      <p:ext uri="{BB962C8B-B14F-4D97-AF65-F5344CB8AC3E}">
        <p14:creationId xmlns:p14="http://schemas.microsoft.com/office/powerpoint/2010/main" val="30066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just">
              <a:lnSpc>
                <a:spcPct val="115000"/>
              </a:lnSpc>
              <a:spcAft>
                <a:spcPts val="300"/>
              </a:spcAft>
            </a:pPr>
            <a:r>
              <a:rPr lang="bg-BG" sz="1200" dirty="0" smtClean="0">
                <a:effectLst/>
                <a:latin typeface="Arial"/>
                <a:ea typeface="Calibri"/>
              </a:rPr>
              <a:t>	Съгласно чл. 21, ал. 1 от ЗМСМА общинският съвет одобрява общата численост и структура на общинската администрация и кметството, по предложение на кмета на общината</a:t>
            </a:r>
            <a:r>
              <a:rPr lang="bg-BG" sz="1200" b="1" dirty="0" smtClean="0">
                <a:effectLst/>
                <a:latin typeface="Arial"/>
                <a:ea typeface="Calibri"/>
              </a:rPr>
              <a:t>. </a:t>
            </a:r>
          </a:p>
          <a:p>
            <a:pPr algn="just">
              <a:lnSpc>
                <a:spcPct val="115000"/>
              </a:lnSpc>
              <a:spcAft>
                <a:spcPts val="300"/>
              </a:spcAft>
            </a:pPr>
            <a:r>
              <a:rPr lang="bg-BG" sz="1200" dirty="0" smtClean="0">
                <a:effectLst/>
                <a:latin typeface="Arial"/>
                <a:ea typeface="Calibri"/>
                <a:cs typeface="Times New Roman"/>
              </a:rPr>
              <a:t>	</a:t>
            </a:r>
            <a:r>
              <a:rPr lang="bg-BG" sz="1200" b="1" dirty="0" smtClean="0">
                <a:effectLst/>
                <a:latin typeface="Arial"/>
                <a:ea typeface="Calibri"/>
                <a:cs typeface="Times New Roman"/>
              </a:rPr>
              <a:t>Организацията на дейността в кметствата и кметските наместничества е пряко отражение на правата и задълженията на кметовете на кметства и кметските наместници, вменени им чрез нормативни актове, определени от общинските съвети или кмета на общината с административен акт. </a:t>
            </a:r>
            <a:r>
              <a:rPr lang="bg-BG" sz="1200" dirty="0" smtClean="0">
                <a:effectLst/>
                <a:latin typeface="Arial"/>
                <a:ea typeface="Calibri"/>
                <a:cs typeface="Times New Roman"/>
              </a:rPr>
              <a:t>Определящ фактор са и създадените с решение на общинските съвети служби на общинска администрация в кметствата, населените места или в части от тях и определените им функциите (чл. 15, ал. 5 от ЗМСМА</a:t>
            </a:r>
            <a:r>
              <a:rPr lang="bg-BG" sz="1200" b="1" dirty="0" smtClean="0">
                <a:effectLst/>
                <a:latin typeface="Arial"/>
                <a:ea typeface="Calibri"/>
                <a:cs typeface="Times New Roman"/>
              </a:rPr>
              <a:t>). Съществен момент за организиране на дейността в кметствата и кметските наместничества е и степента на финансова самостоятелност.</a:t>
            </a:r>
          </a:p>
          <a:p>
            <a:pPr algn="just">
              <a:lnSpc>
                <a:spcPct val="115000"/>
              </a:lnSpc>
              <a:spcAft>
                <a:spcPts val="300"/>
              </a:spcAft>
            </a:pPr>
            <a:endParaRPr lang="bg-BG" sz="1200" dirty="0" smtClean="0">
              <a:effectLst/>
              <a:latin typeface="Arial"/>
              <a:ea typeface="Calibri"/>
              <a:cs typeface="Times New Roman"/>
            </a:endParaRPr>
          </a:p>
          <a:p>
            <a:pPr algn="just">
              <a:lnSpc>
                <a:spcPct val="115000"/>
              </a:lnSpc>
              <a:spcAft>
                <a:spcPts val="300"/>
              </a:spcAft>
            </a:pPr>
            <a:endParaRPr lang="bg-BG" sz="1200" dirty="0" smtClean="0">
              <a:effectLst/>
              <a:latin typeface="Arial"/>
              <a:ea typeface="Calibri"/>
              <a:cs typeface="Times New Roman"/>
            </a:endParaRPr>
          </a:p>
          <a:p>
            <a:pPr algn="just">
              <a:lnSpc>
                <a:spcPct val="115000"/>
              </a:lnSpc>
              <a:spcAft>
                <a:spcPts val="300"/>
              </a:spcAft>
            </a:pPr>
            <a:endParaRPr lang="bg-BG" sz="1200" dirty="0" smtClean="0">
              <a:effectLst/>
              <a:latin typeface="Arial"/>
              <a:ea typeface="Calibri"/>
              <a:cs typeface="Times New Roman"/>
            </a:endParaRPr>
          </a:p>
          <a:p>
            <a:pPr algn="just">
              <a:lnSpc>
                <a:spcPct val="115000"/>
              </a:lnSpc>
              <a:spcAft>
                <a:spcPts val="300"/>
              </a:spcAft>
            </a:pPr>
            <a:endParaRPr lang="bg-BG" sz="1100" dirty="0" smtClean="0">
              <a:effectLst/>
              <a:latin typeface="+mn-lt"/>
              <a:ea typeface="Calibri"/>
              <a:cs typeface="Times New Roman"/>
            </a:endParaRPr>
          </a:p>
          <a:p>
            <a:endParaRPr lang="bg-BG" dirty="0"/>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solidFill>
                  <a:prstClr val="black"/>
                </a:solidFill>
              </a:rPr>
              <a:pPr/>
              <a:t>27</a:t>
            </a:fld>
            <a:endParaRPr lang="bg-BG" dirty="0">
              <a:solidFill>
                <a:prstClr val="black"/>
              </a:solidFill>
            </a:endParaRPr>
          </a:p>
        </p:txBody>
      </p:sp>
    </p:spTree>
    <p:extLst>
      <p:ext uri="{BB962C8B-B14F-4D97-AF65-F5344CB8AC3E}">
        <p14:creationId xmlns:p14="http://schemas.microsoft.com/office/powerpoint/2010/main" val="300661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just">
              <a:lnSpc>
                <a:spcPct val="115000"/>
              </a:lnSpc>
              <a:spcAft>
                <a:spcPts val="300"/>
              </a:spcAft>
            </a:pPr>
            <a:r>
              <a:rPr lang="bg-BG" sz="1200" dirty="0" smtClean="0">
                <a:effectLst/>
                <a:latin typeface="Arial"/>
                <a:ea typeface="Calibri"/>
              </a:rPr>
              <a:t>	Структурата и числеността на администрацията в кметствата се одобрява от общинския съвет и се отлича по това, че може да осъществява дейността си, без да е организирана в структурни звена - дирекции, отдели или сектори. </a:t>
            </a:r>
          </a:p>
          <a:p>
            <a:pPr algn="just">
              <a:lnSpc>
                <a:spcPct val="115000"/>
              </a:lnSpc>
              <a:spcAft>
                <a:spcPts val="300"/>
              </a:spcAft>
            </a:pPr>
            <a:r>
              <a:rPr lang="bg-BG" sz="1200" dirty="0" smtClean="0">
                <a:effectLst/>
                <a:latin typeface="Arial"/>
                <a:ea typeface="Calibri"/>
              </a:rPr>
              <a:t>	В различните кметствата тя се различава по своята численост и състав, в зависимост от спецификата на кметството (брой населени места, брой жители, вид предлагани административни услуги и т. н.).</a:t>
            </a:r>
          </a:p>
          <a:p>
            <a:pPr algn="just">
              <a:lnSpc>
                <a:spcPct val="115000"/>
              </a:lnSpc>
              <a:spcAft>
                <a:spcPts val="300"/>
              </a:spcAft>
            </a:pPr>
            <a:endParaRPr lang="bg-BG" sz="1200" dirty="0" smtClean="0">
              <a:effectLst/>
              <a:latin typeface="Arial"/>
              <a:ea typeface="Calibri"/>
            </a:endParaRPr>
          </a:p>
          <a:p>
            <a:pPr algn="ctr">
              <a:lnSpc>
                <a:spcPct val="115000"/>
              </a:lnSpc>
              <a:spcAft>
                <a:spcPts val="300"/>
              </a:spcAft>
            </a:pPr>
            <a:r>
              <a:rPr lang="bg-BG" sz="1200" b="1" dirty="0" smtClean="0">
                <a:effectLst/>
                <a:latin typeface="Arial"/>
                <a:ea typeface="Calibri"/>
                <a:cs typeface="Times New Roman"/>
              </a:rPr>
              <a:t>Основни фактори, оказващи влияние върху структурата</a:t>
            </a:r>
          </a:p>
          <a:p>
            <a:pPr marL="342900" lvl="0" indent="-342900" algn="just">
              <a:lnSpc>
                <a:spcPct val="115000"/>
              </a:lnSpc>
              <a:spcAft>
                <a:spcPts val="300"/>
              </a:spcAft>
              <a:buFont typeface="Symbol"/>
              <a:buChar char=""/>
              <a:tabLst>
                <a:tab pos="630555" algn="l"/>
              </a:tabLst>
            </a:pPr>
            <a:r>
              <a:rPr lang="bg-BG" sz="1200" b="1" i="1" dirty="0" smtClean="0">
                <a:solidFill>
                  <a:srgbClr val="365F91"/>
                </a:solidFill>
                <a:effectLst/>
                <a:latin typeface="Arial"/>
                <a:ea typeface="Calibri"/>
                <a:cs typeface="Times New Roman"/>
              </a:rPr>
              <a:t>Законови правомощия и делегирани такива на кмета на кметство;</a:t>
            </a:r>
            <a:endParaRPr lang="bg-BG" sz="1100" dirty="0" smtClean="0">
              <a:effectLst/>
              <a:latin typeface="+mn-lt"/>
              <a:ea typeface="Calibri"/>
              <a:cs typeface="Times New Roman"/>
            </a:endParaRPr>
          </a:p>
          <a:p>
            <a:pPr algn="just">
              <a:lnSpc>
                <a:spcPct val="115000"/>
              </a:lnSpc>
              <a:spcAft>
                <a:spcPts val="300"/>
              </a:spcAft>
              <a:tabLst>
                <a:tab pos="630555" algn="l"/>
              </a:tabLst>
            </a:pPr>
            <a:r>
              <a:rPr lang="bg-BG" sz="1200" dirty="0" smtClean="0">
                <a:effectLst/>
                <a:latin typeface="Arial"/>
                <a:ea typeface="Calibri"/>
                <a:cs typeface="Times New Roman"/>
              </a:rPr>
              <a:t>	Тук се отчитат правомощията на кмета на кметство, съгласно чл. 46 от ЗМСМА и специфичните правомощия, подробно изброени по – горе.</a:t>
            </a: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tabLst>
                <a:tab pos="630555" algn="l"/>
              </a:tabLst>
            </a:pPr>
            <a:r>
              <a:rPr lang="bg-BG" sz="1100" b="1" i="1" dirty="0" smtClean="0">
                <a:solidFill>
                  <a:srgbClr val="365F91"/>
                </a:solidFill>
                <a:effectLst/>
                <a:latin typeface="Arial"/>
                <a:ea typeface="Calibri"/>
                <a:cs typeface="Times New Roman"/>
              </a:rPr>
              <a:t>Големина на кметството </a:t>
            </a:r>
            <a:r>
              <a:rPr lang="bg-BG" sz="1100" b="1" i="1" dirty="0" smtClean="0">
                <a:effectLst/>
                <a:latin typeface="Arial"/>
                <a:ea typeface="Calibri"/>
                <a:cs typeface="Times New Roman"/>
              </a:rPr>
              <a:t>(брой жители, брой населени места, територия);</a:t>
            </a:r>
            <a:endParaRPr lang="bg-BG" sz="1050" dirty="0" smtClean="0">
              <a:effectLst/>
              <a:latin typeface="+mn-lt"/>
              <a:ea typeface="Calibri"/>
              <a:cs typeface="Times New Roman"/>
            </a:endParaRPr>
          </a:p>
          <a:p>
            <a:pPr algn="just">
              <a:lnSpc>
                <a:spcPct val="115000"/>
              </a:lnSpc>
              <a:spcAft>
                <a:spcPts val="300"/>
              </a:spcAft>
            </a:pPr>
            <a:r>
              <a:rPr lang="bg-BG" sz="1100" dirty="0" smtClean="0">
                <a:effectLst/>
                <a:latin typeface="Arial"/>
                <a:ea typeface="Calibri"/>
                <a:cs typeface="Times New Roman"/>
              </a:rPr>
              <a:t>	В тази категория се отчита основно броят на населението в населеното/ите места на кметството. Например в населените места с малък брой жители живее основно възрастно население, което има специфични потребности. Ето защо именно от броя население произлиза и потребността от вида и количеството на предоставяните услуги, както и от изпълнение на някои правомощия на кметовете на кметства. Например в кметство, в което няма малолетни и непълнолетни липсва смисъл от създаване на Местна комисия за борба срещу противообществените прояви на малолетните и непълнолетните. Друг пример свързан с големината на територията е свързан с опазването на селскостопанското имущество – колкото по - голяма е територията на кметството, толкова повече полски пазачи са необходими.</a:t>
            </a:r>
          </a:p>
          <a:p>
            <a:pPr marL="342900" lvl="0" indent="-342900" algn="just">
              <a:lnSpc>
                <a:spcPct val="115000"/>
              </a:lnSpc>
              <a:spcAft>
                <a:spcPts val="300"/>
              </a:spcAft>
              <a:buFont typeface="Symbol"/>
              <a:buChar char=""/>
            </a:pPr>
            <a:r>
              <a:rPr lang="bg-BG" sz="1050" b="1" i="1" dirty="0" smtClean="0">
                <a:solidFill>
                  <a:srgbClr val="365F91"/>
                </a:solidFill>
                <a:effectLst/>
                <a:latin typeface="Arial"/>
                <a:ea typeface="Calibri"/>
                <a:cs typeface="Times New Roman"/>
              </a:rPr>
              <a:t>Степен на отдалеченост от общинския център;</a:t>
            </a:r>
            <a:endParaRPr lang="bg-BG" sz="1000" dirty="0" smtClean="0">
              <a:effectLst/>
              <a:latin typeface="+mn-lt"/>
              <a:ea typeface="Calibri"/>
              <a:cs typeface="Times New Roman"/>
            </a:endParaRPr>
          </a:p>
          <a:p>
            <a:pPr algn="just">
              <a:lnSpc>
                <a:spcPct val="115000"/>
              </a:lnSpc>
              <a:spcAft>
                <a:spcPts val="300"/>
              </a:spcAft>
            </a:pPr>
            <a:r>
              <a:rPr lang="bg-BG" sz="1050" dirty="0" smtClean="0">
                <a:effectLst/>
                <a:latin typeface="Arial"/>
                <a:ea typeface="Calibri"/>
                <a:cs typeface="Times New Roman"/>
              </a:rPr>
              <a:t>	Този фактор на влияние има значимост дотолкова, доколкото жителите на много отдалечените места от общинския център трябва да имат достъп до административните услуги. С оглед на това, общината следва да създаде необходимата организация за предоставяне на услугите, независимо от броя на жителите. </a:t>
            </a:r>
            <a:endParaRPr lang="bg-BG" sz="1000" dirty="0" smtClean="0">
              <a:effectLst/>
              <a:latin typeface="+mn-lt"/>
              <a:ea typeface="Calibri"/>
              <a:cs typeface="Times New Roman"/>
            </a:endParaRPr>
          </a:p>
          <a:p>
            <a:pPr marL="342900" lvl="0" indent="-342900" algn="just">
              <a:lnSpc>
                <a:spcPct val="115000"/>
              </a:lnSpc>
              <a:spcAft>
                <a:spcPts val="300"/>
              </a:spcAft>
              <a:buFont typeface="Symbol"/>
              <a:buChar char=""/>
              <a:tabLst>
                <a:tab pos="630555" algn="l"/>
              </a:tabLst>
            </a:pPr>
            <a:r>
              <a:rPr lang="bg-BG" sz="1050" b="1" i="1" dirty="0" smtClean="0">
                <a:solidFill>
                  <a:srgbClr val="365F91"/>
                </a:solidFill>
                <a:effectLst/>
                <a:latin typeface="Arial"/>
                <a:ea typeface="Calibri"/>
                <a:cs typeface="Times New Roman"/>
              </a:rPr>
              <a:t>Наличие на самостоятелен бюджет. </a:t>
            </a:r>
            <a:endParaRPr lang="bg-BG" sz="1000" dirty="0" smtClean="0">
              <a:effectLst/>
              <a:latin typeface="+mn-lt"/>
              <a:ea typeface="Calibri"/>
              <a:cs typeface="Times New Roman"/>
            </a:endParaRPr>
          </a:p>
          <a:p>
            <a:pPr algn="just">
              <a:lnSpc>
                <a:spcPct val="115000"/>
              </a:lnSpc>
              <a:spcAft>
                <a:spcPts val="300"/>
              </a:spcAft>
              <a:tabLst>
                <a:tab pos="630555" algn="l"/>
              </a:tabLst>
            </a:pPr>
            <a:r>
              <a:rPr lang="bg-BG" sz="1050" b="1" dirty="0" smtClean="0">
                <a:solidFill>
                  <a:srgbClr val="365F91"/>
                </a:solidFill>
                <a:effectLst/>
                <a:latin typeface="Arial"/>
                <a:ea typeface="Calibri"/>
                <a:cs typeface="Times New Roman"/>
              </a:rPr>
              <a:t>	</a:t>
            </a:r>
            <a:r>
              <a:rPr lang="bg-BG" sz="1050" b="1" dirty="0" smtClean="0">
                <a:effectLst/>
                <a:latin typeface="Arial"/>
                <a:ea typeface="Calibri"/>
                <a:cs typeface="Times New Roman"/>
              </a:rPr>
              <a:t>Наличието на бюджет е отличен като самостоятелен фактор на влияние, поради неговата особена значимост</a:t>
            </a:r>
            <a:r>
              <a:rPr lang="bg-BG" sz="1050" dirty="0" smtClean="0">
                <a:effectLst/>
                <a:latin typeface="Arial"/>
                <a:ea typeface="Calibri"/>
                <a:cs typeface="Times New Roman"/>
              </a:rPr>
              <a:t>. Той играе съществена роля за числеността и структурата на администрацията в съответното кметство, поради това, че е необходимо кметството да води отделно счетоводство, да има своя бюджетна сметка, да изпълнява дейности по благоустрояване, да провежда обществени поръчки и т.н. Това предполага осигуряване на компетентни служители в тези кметства, които да извършват управлението на финансовите ресурси и извършване на останалите дейности.</a:t>
            </a:r>
            <a:r>
              <a:rPr lang="bg-BG" sz="1050" dirty="0" smtClean="0">
                <a:effectLst/>
                <a:highlight>
                  <a:srgbClr val="FFFF00"/>
                </a:highlight>
                <a:latin typeface="Arial"/>
                <a:ea typeface="Calibri"/>
                <a:cs typeface="Times New Roman"/>
              </a:rPr>
              <a:t> </a:t>
            </a:r>
            <a:endParaRPr lang="bg-BG" sz="1000" dirty="0" smtClean="0">
              <a:effectLst/>
              <a:latin typeface="+mn-lt"/>
              <a:ea typeface="Calibri"/>
              <a:cs typeface="Times New Roman"/>
            </a:endParaRPr>
          </a:p>
          <a:p>
            <a:pPr indent="450215" algn="just">
              <a:lnSpc>
                <a:spcPct val="115000"/>
              </a:lnSpc>
              <a:spcAft>
                <a:spcPts val="300"/>
              </a:spcAft>
            </a:pPr>
            <a:r>
              <a:rPr lang="bg-BG" sz="1050" b="1" dirty="0" smtClean="0">
                <a:effectLst/>
                <a:latin typeface="Arial"/>
                <a:ea typeface="Calibri"/>
                <a:cs typeface="Times New Roman"/>
              </a:rPr>
              <a:t>На практика повечето кметства не разполагат със самостоятелен бюджет</a:t>
            </a:r>
            <a:r>
              <a:rPr lang="bg-BG" sz="1050" dirty="0" smtClean="0">
                <a:effectLst/>
                <a:latin typeface="Arial"/>
                <a:ea typeface="Calibri"/>
                <a:cs typeface="Times New Roman"/>
              </a:rPr>
              <a:t>. Причините за липса на финансова независимост на кметствата са комплексни. От една страна общината може да не разполага с достатъчно финансови средства за осигуряване на самостоятелен бюджет на всички или част от кметствата, а от друга страна малките кметства не разполагат с административен капацитет за управление на самостоятелен бюджет. </a:t>
            </a:r>
            <a:endParaRPr lang="bg-BG" sz="1000" dirty="0" smtClean="0">
              <a:effectLst/>
              <a:latin typeface="+mn-lt"/>
              <a:ea typeface="Calibri"/>
              <a:cs typeface="Times New Roman"/>
            </a:endParaRPr>
          </a:p>
          <a:p>
            <a:pPr indent="450215" algn="just">
              <a:lnSpc>
                <a:spcPct val="115000"/>
              </a:lnSpc>
              <a:spcAft>
                <a:spcPts val="300"/>
              </a:spcAft>
            </a:pPr>
            <a:r>
              <a:rPr lang="bg-BG" sz="1050" dirty="0" smtClean="0">
                <a:effectLst/>
                <a:latin typeface="Arial"/>
                <a:ea typeface="Calibri"/>
                <a:cs typeface="Times New Roman"/>
              </a:rPr>
              <a:t>Определянето на финансова самостоятелност на кметствата зависи и от това дали кметството притежава специфичен икономически фокус.</a:t>
            </a:r>
            <a:endParaRPr lang="bg-BG" sz="1000" dirty="0" smtClean="0">
              <a:effectLst/>
              <a:latin typeface="+mn-lt"/>
              <a:ea typeface="Calibri"/>
              <a:cs typeface="Times New Roman"/>
            </a:endParaRPr>
          </a:p>
          <a:p>
            <a:pPr indent="450215" algn="just">
              <a:lnSpc>
                <a:spcPct val="115000"/>
              </a:lnSpc>
              <a:spcAft>
                <a:spcPts val="300"/>
              </a:spcAft>
            </a:pPr>
            <a:r>
              <a:rPr lang="bg-BG" sz="1050" dirty="0" smtClean="0">
                <a:effectLst/>
                <a:latin typeface="Arial"/>
                <a:ea typeface="Calibri"/>
                <a:cs typeface="Times New Roman"/>
              </a:rPr>
              <a:t> Ето защо организацията на дейността във всяко кметство има строго индивидуален характер, обусловен от даденостите на кметството и възможностите на общината. </a:t>
            </a:r>
            <a:endParaRPr lang="bg-BG" sz="1000" dirty="0" smtClean="0">
              <a:effectLst/>
              <a:latin typeface="+mn-lt"/>
              <a:ea typeface="Calibri"/>
              <a:cs typeface="Times New Roman"/>
            </a:endParaRPr>
          </a:p>
          <a:p>
            <a:pPr algn="just">
              <a:lnSpc>
                <a:spcPct val="115000"/>
              </a:lnSpc>
              <a:spcAft>
                <a:spcPts val="300"/>
              </a:spcAft>
            </a:pPr>
            <a:endParaRPr lang="bg-BG" sz="1050" dirty="0" smtClean="0">
              <a:effectLst/>
              <a:latin typeface="+mn-lt"/>
              <a:ea typeface="Calibri"/>
              <a:cs typeface="Times New Roman"/>
            </a:endParaRPr>
          </a:p>
          <a:p>
            <a:pPr algn="just">
              <a:lnSpc>
                <a:spcPct val="115000"/>
              </a:lnSpc>
              <a:spcAft>
                <a:spcPts val="300"/>
              </a:spcAft>
            </a:pPr>
            <a:endParaRPr lang="bg-BG" sz="1050" dirty="0" smtClean="0">
              <a:effectLst/>
              <a:latin typeface="+mn-lt"/>
              <a:ea typeface="Calibri"/>
              <a:cs typeface="Times New Roman"/>
            </a:endParaRPr>
          </a:p>
          <a:p>
            <a:pPr algn="just">
              <a:lnSpc>
                <a:spcPct val="115000"/>
              </a:lnSpc>
              <a:spcAft>
                <a:spcPts val="300"/>
              </a:spcAft>
            </a:pPr>
            <a:endParaRPr lang="bg-BG" sz="1050" dirty="0" smtClean="0">
              <a:effectLst/>
              <a:latin typeface="+mn-lt"/>
              <a:ea typeface="Calibri"/>
              <a:cs typeface="Times New Roman"/>
            </a:endParaRPr>
          </a:p>
          <a:p>
            <a:pPr algn="just">
              <a:lnSpc>
                <a:spcPct val="115000"/>
              </a:lnSpc>
              <a:spcAft>
                <a:spcPts val="300"/>
              </a:spcAft>
            </a:pPr>
            <a:endParaRPr lang="bg-BG" sz="1100" dirty="0" smtClean="0">
              <a:effectLst/>
              <a:latin typeface="+mn-lt"/>
              <a:ea typeface="Calibri"/>
              <a:cs typeface="Times New Roman"/>
            </a:endParaRPr>
          </a:p>
          <a:p>
            <a:endParaRPr lang="bg-BG" dirty="0"/>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solidFill>
                  <a:prstClr val="black"/>
                </a:solidFill>
              </a:rPr>
              <a:pPr/>
              <a:t>28</a:t>
            </a:fld>
            <a:endParaRPr lang="bg-BG" dirty="0">
              <a:solidFill>
                <a:prstClr val="black"/>
              </a:solidFill>
            </a:endParaRPr>
          </a:p>
        </p:txBody>
      </p:sp>
    </p:spTree>
    <p:extLst>
      <p:ext uri="{BB962C8B-B14F-4D97-AF65-F5344CB8AC3E}">
        <p14:creationId xmlns:p14="http://schemas.microsoft.com/office/powerpoint/2010/main" val="300661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just">
              <a:lnSpc>
                <a:spcPct val="115000"/>
              </a:lnSpc>
              <a:spcAft>
                <a:spcPts val="300"/>
              </a:spcAft>
            </a:pPr>
            <a:r>
              <a:rPr lang="bg-BG" sz="1200" dirty="0" smtClean="0">
                <a:effectLst/>
                <a:latin typeface="Arial"/>
                <a:ea typeface="Calibri"/>
                <a:cs typeface="Times New Roman"/>
              </a:rPr>
              <a:t>	На практика не е възможно да се даде единен модел за структуриране на персонала и разпределение на функциите в кметствата, поради изброените по - горе фактори на влияние. Затова, ако кметствата се групират по избран показател, могат да се създадат примерни групи, съобразно тези показатели.  </a:t>
            </a:r>
            <a:endParaRPr lang="bg-BG" sz="1100" dirty="0" smtClean="0">
              <a:effectLst/>
              <a:latin typeface="+mn-lt"/>
              <a:ea typeface="Calibri"/>
              <a:cs typeface="Times New Roman"/>
            </a:endParaRPr>
          </a:p>
          <a:p>
            <a:pPr indent="228600" algn="just">
              <a:lnSpc>
                <a:spcPct val="115000"/>
              </a:lnSpc>
              <a:spcAft>
                <a:spcPts val="300"/>
              </a:spcAft>
            </a:pPr>
            <a:r>
              <a:rPr lang="bg-BG" sz="1200" dirty="0" smtClean="0">
                <a:effectLst/>
                <a:latin typeface="Arial"/>
                <a:ea typeface="Calibri"/>
                <a:cs typeface="Times New Roman"/>
              </a:rPr>
              <a:t>	Ще разгледаме две групи кметства, съобразно основен показател – брой население в кметството, а именно:</a:t>
            </a: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200" dirty="0" smtClean="0">
                <a:effectLst/>
                <a:latin typeface="Arial"/>
                <a:ea typeface="Calibri"/>
                <a:cs typeface="Times New Roman"/>
              </a:rPr>
              <a:t>кметства с брой жители до 1000;</a:t>
            </a: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200" dirty="0" smtClean="0">
                <a:effectLst/>
                <a:latin typeface="Arial"/>
                <a:ea typeface="Calibri"/>
                <a:cs typeface="Times New Roman"/>
              </a:rPr>
              <a:t>кметства с брой жители над 1000.</a:t>
            </a:r>
            <a:endParaRPr lang="bg-BG" sz="1100" dirty="0" smtClean="0">
              <a:effectLst/>
              <a:latin typeface="+mn-lt"/>
              <a:ea typeface="Calibri"/>
              <a:cs typeface="Times New Roman"/>
            </a:endParaRPr>
          </a:p>
          <a:p>
            <a:pPr algn="just">
              <a:lnSpc>
                <a:spcPct val="115000"/>
              </a:lnSpc>
              <a:spcAft>
                <a:spcPts val="300"/>
              </a:spcAft>
            </a:pPr>
            <a:r>
              <a:rPr lang="bg-BG" sz="1200" dirty="0" smtClean="0">
                <a:effectLst/>
                <a:latin typeface="Arial"/>
                <a:ea typeface="Calibri"/>
              </a:rPr>
              <a:t>	</a:t>
            </a:r>
            <a:endParaRPr lang="bg-BG" dirty="0"/>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solidFill>
                  <a:prstClr val="black"/>
                </a:solidFill>
              </a:rPr>
              <a:pPr/>
              <a:t>29</a:t>
            </a:fld>
            <a:endParaRPr lang="bg-BG" dirty="0">
              <a:solidFill>
                <a:prstClr val="black"/>
              </a:solidFill>
            </a:endParaRPr>
          </a:p>
        </p:txBody>
      </p:sp>
    </p:spTree>
    <p:extLst>
      <p:ext uri="{BB962C8B-B14F-4D97-AF65-F5344CB8AC3E}">
        <p14:creationId xmlns:p14="http://schemas.microsoft.com/office/powerpoint/2010/main" val="30066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nSpc>
                <a:spcPct val="115000"/>
              </a:lnSpc>
              <a:spcAft>
                <a:spcPts val="300"/>
              </a:spcAft>
              <a:tabLst>
                <a:tab pos="450215" algn="l"/>
              </a:tabLst>
            </a:pPr>
            <a:endParaRPr lang="bg-BG" sz="1100" i="0" dirty="0" smtClean="0">
              <a:effectLst/>
              <a:latin typeface="+mn-lt"/>
              <a:ea typeface="Calibri"/>
              <a:cs typeface="Times New Roman"/>
            </a:endParaRPr>
          </a:p>
          <a:p>
            <a:pPr marL="228600" algn="just">
              <a:lnSpc>
                <a:spcPct val="115000"/>
              </a:lnSpc>
              <a:spcAft>
                <a:spcPts val="300"/>
              </a:spcAft>
              <a:tabLst>
                <a:tab pos="450215" algn="l"/>
              </a:tabLst>
            </a:pPr>
            <a:r>
              <a:rPr lang="bg-BG" sz="1200" i="0" dirty="0" smtClean="0">
                <a:effectLst/>
                <a:latin typeface="Arial"/>
                <a:ea typeface="Calibri"/>
                <a:cs typeface="Times New Roman"/>
              </a:rPr>
              <a:t> </a:t>
            </a:r>
            <a:endParaRPr lang="bg-BG" sz="1100" i="0" dirty="0" smtClean="0">
              <a:effectLst/>
              <a:latin typeface="+mn-lt"/>
              <a:ea typeface="Calibri"/>
              <a:cs typeface="Times New Roman"/>
            </a:endParaRPr>
          </a:p>
          <a:p>
            <a:endParaRPr lang="bg-BG" dirty="0"/>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3</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228600" algn="just">
              <a:lnSpc>
                <a:spcPct val="115000"/>
              </a:lnSpc>
              <a:spcAft>
                <a:spcPts val="300"/>
              </a:spcAft>
            </a:pPr>
            <a:r>
              <a:rPr lang="bg-BG" sz="1200" dirty="0" smtClean="0">
                <a:effectLst/>
                <a:latin typeface="Arial"/>
                <a:ea typeface="Calibri"/>
                <a:cs typeface="Times New Roman"/>
              </a:rPr>
              <a:t>	</a:t>
            </a:r>
            <a:r>
              <a:rPr lang="bg-BG" sz="1200" b="1" u="sng" dirty="0" smtClean="0">
                <a:effectLst/>
                <a:latin typeface="Arial"/>
                <a:ea typeface="Calibri"/>
                <a:cs typeface="Times New Roman"/>
              </a:rPr>
              <a:t>Кметства с брой жители до 1000</a:t>
            </a:r>
            <a:r>
              <a:rPr lang="bg-BG" sz="1200" b="1" u="none" strike="noStrike" dirty="0" smtClean="0">
                <a:effectLst/>
                <a:latin typeface="Arial"/>
                <a:ea typeface="Calibri"/>
                <a:cs typeface="Times New Roman"/>
              </a:rPr>
              <a:t> </a:t>
            </a:r>
            <a:endParaRPr lang="bg-BG" sz="1100" dirty="0" smtClean="0">
              <a:effectLst/>
              <a:latin typeface="+mn-lt"/>
              <a:ea typeface="Calibri"/>
              <a:cs typeface="Times New Roman"/>
            </a:endParaRPr>
          </a:p>
          <a:p>
            <a:pPr indent="628650" algn="just">
              <a:lnSpc>
                <a:spcPct val="115000"/>
              </a:lnSpc>
              <a:spcAft>
                <a:spcPts val="0"/>
              </a:spcAft>
            </a:pPr>
            <a:r>
              <a:rPr lang="bg-BG" sz="1200" dirty="0" smtClean="0">
                <a:effectLst/>
                <a:latin typeface="Arial"/>
                <a:ea typeface="Times New Roman"/>
              </a:rPr>
              <a:t>В общия случай общинските съвети не определят тези кметства за второстепенни разпоредители с бюджет. Но, съгласно разпоредбата на чл. 52, ал. 2 от ЗМСМА, се въвежда задължението общинските съвети по предложение на кмета на общината да утвърдят показателите по чл. 45, ал. 1, т. 2 от Закона за публичните финанси (разходи за персонал, издръжка, лихви, помощи и обезщетения за домакинства, текущи субсидии, капиталови разходи, бюджетни взаимоотношения с централния бюджет и с други бюджети и сметки за средства от Европейския съюз) за кметствата. </a:t>
            </a:r>
            <a:endParaRPr lang="bg-BG" sz="1200" dirty="0" smtClean="0">
              <a:effectLst/>
              <a:latin typeface="Times New Roman"/>
              <a:ea typeface="Times New Roman"/>
            </a:endParaRPr>
          </a:p>
          <a:p>
            <a:pPr indent="450215" algn="just">
              <a:lnSpc>
                <a:spcPct val="115000"/>
              </a:lnSpc>
              <a:spcAft>
                <a:spcPts val="300"/>
              </a:spcAft>
            </a:pPr>
            <a:r>
              <a:rPr lang="bg-BG" sz="1200" dirty="0" smtClean="0">
                <a:solidFill>
                  <a:srgbClr val="000000"/>
                </a:solidFill>
                <a:effectLst/>
                <a:latin typeface="Arial"/>
                <a:ea typeface="Calibri"/>
                <a:cs typeface="Times New Roman"/>
              </a:rPr>
              <a:t>Основните дейности, които се организират и изпълняват в този тип кметства са административно и деловодно обслужване, гражданска регистрация, архив, грижа за околната среда и охрана на полските имоти, осигуряване спазването на обществения ред, защита на населението при бедствия и аварии, събиране на местни данъци и такси и т. н. Дейността в тези кметства се изпълнява основно от кмета и не повече от двама служители, които съвместяват основните функционални задължения на кметството.</a:t>
            </a:r>
          </a:p>
          <a:p>
            <a:pPr indent="450215" algn="just">
              <a:lnSpc>
                <a:spcPct val="115000"/>
              </a:lnSpc>
              <a:spcAft>
                <a:spcPts val="300"/>
              </a:spcAft>
            </a:pPr>
            <a:endParaRPr lang="bg-BG" sz="1100" dirty="0" smtClean="0">
              <a:effectLst/>
              <a:latin typeface="+mn-lt"/>
              <a:ea typeface="Calibri"/>
              <a:cs typeface="Times New Roman"/>
            </a:endParaRPr>
          </a:p>
          <a:p>
            <a:pPr indent="450215" algn="just">
              <a:lnSpc>
                <a:spcPct val="115000"/>
              </a:lnSpc>
              <a:spcAft>
                <a:spcPts val="300"/>
              </a:spcAft>
            </a:pPr>
            <a:r>
              <a:rPr lang="bg-BG" sz="1200" b="1" dirty="0" smtClean="0">
                <a:solidFill>
                  <a:srgbClr val="000000"/>
                </a:solidFill>
                <a:effectLst/>
                <a:latin typeface="Arial"/>
                <a:ea typeface="Calibri"/>
                <a:cs typeface="Times New Roman"/>
              </a:rPr>
              <a:t>С оглед спестяване на ресурси, в случай на възможности (финансови и ресурсни) на съответната община и наличие на административен капацитет, в някои кметства са инсталирани автоматизирани информационни системи, чрез които се извършва деловодното обслужване, създава се електронен архив, приемат се и се обработват документи чрез Системата за електронен обмен на съобщения (СЕОС). Кметовете на кметства или служителите в кметствата приемат и обработват документи чрез Системата за сигурно електронно връчване (ССЕВ), ако кметството е регистриран потребител. </a:t>
            </a:r>
            <a:endParaRPr lang="bg-BG" sz="1100" b="1" dirty="0" smtClean="0">
              <a:effectLst/>
              <a:latin typeface="+mn-lt"/>
              <a:ea typeface="Calibri"/>
              <a:cs typeface="Times New Roman"/>
            </a:endParaRPr>
          </a:p>
          <a:p>
            <a:pPr algn="just">
              <a:lnSpc>
                <a:spcPct val="115000"/>
              </a:lnSpc>
              <a:spcAft>
                <a:spcPts val="300"/>
              </a:spcAft>
            </a:pPr>
            <a:endParaRPr lang="bg-BG" dirty="0" smtClean="0"/>
          </a:p>
          <a:p>
            <a:pPr algn="just">
              <a:lnSpc>
                <a:spcPct val="115000"/>
              </a:lnSpc>
              <a:spcAft>
                <a:spcPts val="300"/>
              </a:spcAft>
            </a:pPr>
            <a:endParaRPr lang="bg-BG" dirty="0"/>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solidFill>
                  <a:prstClr val="black"/>
                </a:solidFill>
              </a:rPr>
              <a:pPr/>
              <a:t>30</a:t>
            </a:fld>
            <a:endParaRPr lang="bg-BG" dirty="0">
              <a:solidFill>
                <a:prstClr val="black"/>
              </a:solidFill>
            </a:endParaRPr>
          </a:p>
        </p:txBody>
      </p:sp>
    </p:spTree>
    <p:extLst>
      <p:ext uri="{BB962C8B-B14F-4D97-AF65-F5344CB8AC3E}">
        <p14:creationId xmlns:p14="http://schemas.microsoft.com/office/powerpoint/2010/main" val="300661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228600" algn="just">
              <a:lnSpc>
                <a:spcPct val="115000"/>
              </a:lnSpc>
              <a:spcAft>
                <a:spcPts val="300"/>
              </a:spcAft>
            </a:pPr>
            <a:r>
              <a:rPr lang="bg-BG" sz="1200" dirty="0" smtClean="0">
                <a:effectLst/>
                <a:latin typeface="Arial"/>
                <a:ea typeface="Calibri"/>
                <a:cs typeface="Times New Roman"/>
              </a:rPr>
              <a:t>	</a:t>
            </a:r>
            <a:r>
              <a:rPr lang="bg-BG" sz="1200" b="1" u="sng" dirty="0" smtClean="0">
                <a:effectLst/>
                <a:latin typeface="Arial"/>
                <a:ea typeface="Calibri"/>
                <a:cs typeface="Times New Roman"/>
              </a:rPr>
              <a:t>Кметства с брой жители над 1000</a:t>
            </a:r>
            <a:r>
              <a:rPr lang="bg-BG" sz="1200" dirty="0" smtClean="0">
                <a:solidFill>
                  <a:srgbClr val="000000"/>
                </a:solidFill>
                <a:effectLst/>
                <a:latin typeface="Arial"/>
                <a:ea typeface="Calibri"/>
                <a:cs typeface="Times New Roman"/>
              </a:rPr>
              <a:t> </a:t>
            </a:r>
            <a:endParaRPr lang="bg-BG" sz="1100" dirty="0" smtClean="0">
              <a:effectLst/>
              <a:latin typeface="+mn-lt"/>
              <a:ea typeface="Calibri"/>
              <a:cs typeface="Times New Roman"/>
            </a:endParaRPr>
          </a:p>
          <a:p>
            <a:pPr indent="450215" algn="just">
              <a:lnSpc>
                <a:spcPct val="115000"/>
              </a:lnSpc>
              <a:spcAft>
                <a:spcPts val="300"/>
              </a:spcAft>
            </a:pPr>
            <a:r>
              <a:rPr lang="bg-BG" sz="1200" dirty="0" smtClean="0">
                <a:solidFill>
                  <a:srgbClr val="000000"/>
                </a:solidFill>
                <a:effectLst/>
                <a:latin typeface="Arial"/>
                <a:ea typeface="Calibri"/>
                <a:cs typeface="Times New Roman"/>
              </a:rPr>
              <a:t>Тези кметства могат да бъдат отнесени към категорията </a:t>
            </a:r>
            <a:r>
              <a:rPr lang="bg-BG" sz="1200" b="1" dirty="0" smtClean="0">
                <a:solidFill>
                  <a:srgbClr val="000000"/>
                </a:solidFill>
                <a:effectLst/>
                <a:latin typeface="Arial"/>
                <a:ea typeface="Calibri"/>
                <a:cs typeface="Times New Roman"/>
              </a:rPr>
              <a:t>„големи кметства“</a:t>
            </a:r>
            <a:r>
              <a:rPr lang="bg-BG" sz="1200" dirty="0" smtClean="0">
                <a:solidFill>
                  <a:srgbClr val="000000"/>
                </a:solidFill>
                <a:effectLst/>
                <a:latin typeface="Arial"/>
                <a:ea typeface="Calibri"/>
                <a:cs typeface="Times New Roman"/>
              </a:rPr>
              <a:t>. Наблюденията сред практиката на общините е, че не рядко на основание чл. 11, ал. 10 от Закона за публичните финанси общинските съвети определят големите кметства за второстепенни разпоредители с бюджет. Както посочихме по – горе наличието на самостоятелен бюджет играе ключова роля както за дейностите, които извършва кметството, така и за определяне на числеността и структурата, респ. длъжностите в администрацията на кметството. </a:t>
            </a:r>
            <a:endParaRPr lang="bg-BG" sz="1100" dirty="0" smtClean="0">
              <a:effectLst/>
              <a:latin typeface="+mn-lt"/>
              <a:ea typeface="Calibri"/>
              <a:cs typeface="Times New Roman"/>
            </a:endParaRPr>
          </a:p>
          <a:p>
            <a:pPr indent="450215" algn="just">
              <a:lnSpc>
                <a:spcPct val="115000"/>
              </a:lnSpc>
              <a:spcAft>
                <a:spcPts val="300"/>
              </a:spcAft>
            </a:pPr>
            <a:r>
              <a:rPr lang="bg-BG" sz="1200" b="1" dirty="0" smtClean="0">
                <a:solidFill>
                  <a:srgbClr val="000000"/>
                </a:solidFill>
                <a:effectLst/>
                <a:latin typeface="Arial"/>
                <a:ea typeface="Calibri"/>
                <a:cs typeface="Times New Roman"/>
              </a:rPr>
              <a:t>Освен изпълняваните дейностите, които са посочени при кметствата до 1000 жители, предвид наличието на собствен бюджет, големите кметства изпълняват и дейности по управление на финанси, местни данъци и такси, общинска собственост, устройство на територията, в това число благоустрояване, хуманитарни дейности, обществени поръчки и т н., както и дейности, свързани с изброените. Съгласно приложимото законодателство, кметствата със собствен бюджет трябва </a:t>
            </a:r>
            <a:r>
              <a:rPr lang="bg-BG" sz="1200" b="1" dirty="0" smtClean="0">
                <a:effectLst/>
                <a:latin typeface="Arial"/>
                <a:ea typeface="Calibri"/>
                <a:cs typeface="Times New Roman"/>
              </a:rPr>
              <a:t>да водят отделно счетоводство и да имат самостоятелна бюджетна сметка.</a:t>
            </a:r>
            <a:r>
              <a:rPr lang="bg-BG" sz="1200" b="1" dirty="0" smtClean="0">
                <a:solidFill>
                  <a:srgbClr val="000000"/>
                </a:solidFill>
                <a:effectLst/>
                <a:latin typeface="Arial"/>
                <a:ea typeface="Calibri"/>
                <a:cs typeface="Times New Roman"/>
              </a:rPr>
              <a:t> </a:t>
            </a:r>
            <a:endParaRPr lang="bg-BG" sz="1100" b="1" dirty="0" smtClean="0">
              <a:effectLst/>
              <a:latin typeface="+mn-lt"/>
              <a:ea typeface="Calibri"/>
              <a:cs typeface="Times New Roman"/>
            </a:endParaRPr>
          </a:p>
          <a:p>
            <a:pPr marL="228600" algn="just">
              <a:lnSpc>
                <a:spcPct val="115000"/>
              </a:lnSpc>
              <a:spcAft>
                <a:spcPts val="300"/>
              </a:spcAft>
            </a:pPr>
            <a:endParaRPr lang="bg-BG" dirty="0"/>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solidFill>
                  <a:prstClr val="black"/>
                </a:solidFill>
              </a:rPr>
              <a:pPr/>
              <a:t>31</a:t>
            </a:fld>
            <a:endParaRPr lang="bg-BG" dirty="0">
              <a:solidFill>
                <a:prstClr val="black"/>
              </a:solidFill>
            </a:endParaRPr>
          </a:p>
        </p:txBody>
      </p:sp>
    </p:spTree>
    <p:extLst>
      <p:ext uri="{BB962C8B-B14F-4D97-AF65-F5344CB8AC3E}">
        <p14:creationId xmlns:p14="http://schemas.microsoft.com/office/powerpoint/2010/main" val="300661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indent="450215" algn="just">
              <a:lnSpc>
                <a:spcPct val="115000"/>
              </a:lnSpc>
              <a:spcAft>
                <a:spcPts val="300"/>
              </a:spcAft>
            </a:pPr>
            <a:r>
              <a:rPr lang="bg-BG" sz="1200" b="1" dirty="0" smtClean="0">
                <a:solidFill>
                  <a:srgbClr val="000000"/>
                </a:solidFill>
                <a:effectLst/>
                <a:latin typeface="Arial"/>
                <a:ea typeface="Calibri"/>
                <a:cs typeface="Times New Roman"/>
              </a:rPr>
              <a:t>Различна е и практиката на общините относно числеността и сруктурата на администрацията в големите кметства. Тя отново е свързана с големината на съответното кметство, със статута му – град или село и наличието на специфичен икономически фокус (планинско, морско, туристическо и т. н.).  </a:t>
            </a:r>
            <a:endParaRPr lang="bg-BG" sz="1100" b="1" dirty="0" smtClean="0">
              <a:effectLst/>
              <a:latin typeface="+mn-lt"/>
              <a:ea typeface="Calibri"/>
              <a:cs typeface="Times New Roman"/>
            </a:endParaRPr>
          </a:p>
          <a:p>
            <a:pPr indent="450215" algn="just">
              <a:lnSpc>
                <a:spcPct val="115000"/>
              </a:lnSpc>
              <a:spcAft>
                <a:spcPts val="300"/>
              </a:spcAft>
            </a:pPr>
            <a:r>
              <a:rPr lang="bg-BG" sz="1200" dirty="0" smtClean="0">
                <a:solidFill>
                  <a:srgbClr val="000000"/>
                </a:solidFill>
                <a:effectLst/>
                <a:latin typeface="Arial"/>
                <a:ea typeface="Calibri"/>
                <a:cs typeface="Times New Roman"/>
              </a:rPr>
              <a:t>Като се вземат предвид изброените до тук особености на кметствата, както и правомощията на кметовете на кметства може да се изведе една принципна структура на администрацията в големите кметства, второстепенни разпоредители с бюджет. </a:t>
            </a:r>
            <a:endParaRPr lang="bg-BG" sz="1100" dirty="0" smtClean="0">
              <a:effectLst/>
              <a:latin typeface="+mn-lt"/>
              <a:ea typeface="Calibri"/>
              <a:cs typeface="Times New Roman"/>
            </a:endParaRPr>
          </a:p>
          <a:p>
            <a:pPr indent="450215" algn="just">
              <a:lnSpc>
                <a:spcPct val="115000"/>
              </a:lnSpc>
              <a:spcAft>
                <a:spcPts val="300"/>
              </a:spcAft>
            </a:pPr>
            <a:r>
              <a:rPr lang="bg-BG" sz="1200" b="1" dirty="0" smtClean="0">
                <a:effectLst/>
                <a:latin typeface="Arial"/>
                <a:ea typeface="Calibri"/>
                <a:cs typeface="Times New Roman"/>
              </a:rPr>
              <a:t>В примерната структура е предвидено съвместяване на дейностите, респ. функциите, за които не се изискват специфични познания и опит. Това е така</a:t>
            </a:r>
            <a:r>
              <a:rPr lang="bg-BG" sz="1200" b="1" dirty="0" smtClean="0">
                <a:solidFill>
                  <a:srgbClr val="000000"/>
                </a:solidFill>
                <a:effectLst/>
                <a:latin typeface="Arial"/>
                <a:ea typeface="Calibri"/>
                <a:cs typeface="Times New Roman"/>
              </a:rPr>
              <a:t>, тъй като при изграждане на принципния модел са взети предвид </a:t>
            </a:r>
            <a:r>
              <a:rPr lang="bg-BG" sz="1200" b="1" dirty="0" smtClean="0">
                <a:effectLst/>
                <a:latin typeface="Arial"/>
                <a:ea typeface="Calibri"/>
                <a:cs typeface="Times New Roman"/>
              </a:rPr>
              <a:t>ограниченията във финансовия ресурс, с който разполагат кметствата.</a:t>
            </a:r>
            <a:endParaRPr lang="bg-BG" sz="1100" b="1" dirty="0" smtClean="0">
              <a:effectLst/>
              <a:latin typeface="+mn-lt"/>
              <a:ea typeface="Calibri"/>
              <a:cs typeface="Times New Roman"/>
            </a:endParaRPr>
          </a:p>
          <a:p>
            <a:pPr algn="just">
              <a:lnSpc>
                <a:spcPct val="115000"/>
              </a:lnSpc>
              <a:spcAft>
                <a:spcPts val="300"/>
              </a:spcAft>
            </a:pPr>
            <a:r>
              <a:rPr lang="bg-BG" sz="1200" dirty="0" smtClean="0">
                <a:effectLst/>
                <a:latin typeface="Arial"/>
                <a:ea typeface="Calibri"/>
                <a:cs typeface="Times New Roman"/>
              </a:rPr>
              <a:t>	Структурата в администрацията на големите кметствата, в повечето случаи, поради ограничената си численост, не се развива в хоризонтален и вертикален аспект, предвид разпоредбите на чл. 15, ал. 4 от ЗМСМА. </a:t>
            </a:r>
          </a:p>
          <a:p>
            <a:pPr algn="just">
              <a:lnSpc>
                <a:spcPct val="115000"/>
              </a:lnSpc>
              <a:spcAft>
                <a:spcPts val="300"/>
              </a:spcAft>
              <a:tabLst>
                <a:tab pos="630555" algn="l"/>
              </a:tabLst>
            </a:pPr>
            <a:r>
              <a:rPr lang="bg-BG" sz="1100" dirty="0" smtClean="0">
                <a:effectLst/>
                <a:latin typeface="Arial"/>
                <a:ea typeface="Calibri"/>
                <a:cs typeface="Times New Roman"/>
              </a:rPr>
              <a:t>	</a:t>
            </a:r>
            <a:r>
              <a:rPr lang="bg-BG" sz="1100" b="1" dirty="0" smtClean="0">
                <a:effectLst/>
                <a:latin typeface="Arial"/>
                <a:ea typeface="Calibri"/>
                <a:cs typeface="Times New Roman"/>
              </a:rPr>
              <a:t>В модела посочените длъжности и техният брой са условни, като съобразно спецификата на съответното кметство длъжностите може да бъдат повече или по-малко на брой, функциите може да бъдат съвместени по различен начин, в зависимост от наличния човешки ресурс. Например, не всички големи кметства имат секретар. Важното е проектирането на длъжностите да се извърши по начин, задоволяващ потребностите на конкретното кметство. </a:t>
            </a:r>
            <a:endParaRPr lang="bg-BG" sz="1050" b="1" dirty="0" smtClean="0">
              <a:effectLst/>
              <a:latin typeface="+mn-lt"/>
              <a:ea typeface="Calibri"/>
              <a:cs typeface="Times New Roman"/>
            </a:endParaRPr>
          </a:p>
          <a:p>
            <a:pPr algn="just">
              <a:lnSpc>
                <a:spcPct val="115000"/>
              </a:lnSpc>
              <a:spcAft>
                <a:spcPts val="300"/>
              </a:spcAft>
            </a:pPr>
            <a:r>
              <a:rPr lang="bg-BG" sz="1100" dirty="0" smtClean="0">
                <a:effectLst/>
                <a:latin typeface="Arial"/>
                <a:ea typeface="Calibri"/>
                <a:cs typeface="Times New Roman"/>
              </a:rPr>
              <a:t>	Друга възможност е длъжностите в кметствата да бъдат включени в структурата на общинската администрация, като част от общата или специализирана администрация. Отнасянето на конкретна длъжност към едната от двете администрации е в зависимост от функциите.</a:t>
            </a:r>
          </a:p>
          <a:p>
            <a:pPr algn="just">
              <a:lnSpc>
                <a:spcPct val="115000"/>
              </a:lnSpc>
              <a:spcAft>
                <a:spcPts val="300"/>
              </a:spcAft>
            </a:pPr>
            <a:endParaRPr lang="bg-BG" sz="1100" dirty="0" smtClean="0">
              <a:effectLst/>
              <a:latin typeface="Arial"/>
              <a:ea typeface="Calibri"/>
              <a:cs typeface="Times New Roman"/>
            </a:endParaRPr>
          </a:p>
          <a:p>
            <a:pPr algn="just">
              <a:lnSpc>
                <a:spcPct val="115000"/>
              </a:lnSpc>
              <a:spcAft>
                <a:spcPts val="300"/>
              </a:spcAft>
            </a:pPr>
            <a:endParaRPr lang="bg-BG" sz="1100" dirty="0" smtClean="0">
              <a:effectLst/>
              <a:latin typeface="Arial"/>
              <a:ea typeface="Calibri"/>
              <a:cs typeface="Times New Roman"/>
            </a:endParaRPr>
          </a:p>
          <a:p>
            <a:pPr algn="just">
              <a:lnSpc>
                <a:spcPct val="115000"/>
              </a:lnSpc>
              <a:spcAft>
                <a:spcPts val="300"/>
              </a:spcAft>
            </a:pPr>
            <a:endParaRPr lang="bg-BG" sz="1100" dirty="0" smtClean="0">
              <a:effectLst/>
              <a:latin typeface="Arial"/>
              <a:ea typeface="Calibri"/>
              <a:cs typeface="Times New Roman"/>
            </a:endParaRPr>
          </a:p>
          <a:p>
            <a:pPr algn="just">
              <a:lnSpc>
                <a:spcPct val="115000"/>
              </a:lnSpc>
              <a:spcAft>
                <a:spcPts val="300"/>
              </a:spcAft>
            </a:pPr>
            <a:endParaRPr lang="bg-BG" sz="1100" dirty="0" smtClean="0">
              <a:effectLst/>
              <a:latin typeface="Arial"/>
              <a:ea typeface="Calibri"/>
              <a:cs typeface="Times New Roman"/>
            </a:endParaRPr>
          </a:p>
          <a:p>
            <a:pPr algn="just">
              <a:lnSpc>
                <a:spcPct val="115000"/>
              </a:lnSpc>
              <a:spcAft>
                <a:spcPts val="300"/>
              </a:spcAft>
            </a:pPr>
            <a:endParaRPr lang="bg-BG" sz="1050" dirty="0" smtClean="0">
              <a:effectLst/>
              <a:latin typeface="+mn-lt"/>
              <a:ea typeface="Calibri"/>
              <a:cs typeface="Times New Roman"/>
            </a:endParaRPr>
          </a:p>
          <a:p>
            <a:pPr algn="just">
              <a:lnSpc>
                <a:spcPct val="115000"/>
              </a:lnSpc>
              <a:spcAft>
                <a:spcPts val="300"/>
              </a:spcAft>
            </a:pPr>
            <a:endParaRPr lang="bg-BG" sz="1100" dirty="0" smtClean="0">
              <a:effectLst/>
              <a:latin typeface="+mn-lt"/>
              <a:ea typeface="Calibri"/>
              <a:cs typeface="Times New Roman"/>
            </a:endParaRPr>
          </a:p>
          <a:p>
            <a:endParaRPr lang="bg-BG" dirty="0"/>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32</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just">
              <a:lnSpc>
                <a:spcPct val="115000"/>
              </a:lnSpc>
              <a:spcAft>
                <a:spcPts val="300"/>
              </a:spcAft>
            </a:pPr>
            <a:r>
              <a:rPr lang="bg-BG" sz="1200" dirty="0" smtClean="0">
                <a:effectLst/>
                <a:latin typeface="Arial"/>
                <a:ea typeface="Calibri"/>
              </a:rPr>
              <a:t>	</a:t>
            </a:r>
            <a:r>
              <a:rPr lang="bg-BG" sz="1200" dirty="0" smtClean="0">
                <a:effectLst/>
                <a:latin typeface="Arial"/>
                <a:ea typeface="Calibri"/>
                <a:cs typeface="Times New Roman"/>
              </a:rPr>
              <a:t>Кметските наместничества се отличават от кметствата по </a:t>
            </a:r>
            <a:r>
              <a:rPr lang="bg-BG" sz="1200" b="1" dirty="0" smtClean="0">
                <a:effectLst/>
                <a:latin typeface="Arial"/>
                <a:ea typeface="Calibri"/>
                <a:cs typeface="Times New Roman"/>
              </a:rPr>
              <a:t>значително по-малкия брой жители в населеното място</a:t>
            </a:r>
            <a:r>
              <a:rPr lang="bg-BG" sz="1200" dirty="0" smtClean="0">
                <a:effectLst/>
                <a:latin typeface="Arial"/>
                <a:ea typeface="Calibri"/>
                <a:cs typeface="Times New Roman"/>
              </a:rPr>
              <a:t>. Наблюденията показват, че </a:t>
            </a:r>
            <a:r>
              <a:rPr lang="bg-BG" sz="1200" b="1" dirty="0" smtClean="0">
                <a:effectLst/>
                <a:latin typeface="Arial"/>
                <a:ea typeface="Calibri"/>
                <a:cs typeface="Times New Roman"/>
              </a:rPr>
              <a:t>няма кметски наместничества, определени от съответния общински съвет за второстепенни разпоредител с бюджет</a:t>
            </a:r>
            <a:r>
              <a:rPr lang="bg-BG" sz="1200" dirty="0" smtClean="0">
                <a:effectLst/>
                <a:latin typeface="Arial"/>
                <a:ea typeface="Calibri"/>
                <a:cs typeface="Times New Roman"/>
              </a:rPr>
              <a:t>. </a:t>
            </a:r>
            <a:r>
              <a:rPr lang="bg-BG" sz="1200" b="1" dirty="0" smtClean="0">
                <a:effectLst/>
                <a:latin typeface="Arial"/>
                <a:ea typeface="Calibri"/>
                <a:cs typeface="Times New Roman"/>
              </a:rPr>
              <a:t>Но, както за кметствата, които не са определени като второстепенни разпоредители с бюджет, така и за кметските наместничества, съответния общински съвети по предложение на кмета на общината трябва да утвърди показателите </a:t>
            </a:r>
            <a:r>
              <a:rPr lang="bg-BG" sz="1200" dirty="0" smtClean="0">
                <a:effectLst/>
                <a:latin typeface="Arial"/>
                <a:ea typeface="Calibri"/>
                <a:cs typeface="Times New Roman"/>
              </a:rPr>
              <a:t>по чл. 45, ал. 1, т. 2 от Закона за публичните финанси (разходи за персонал, издръжка, лихви, помощи и обезщетения за домакинства, текущи субсидии, капиталови разходи, бюджетни взаимоотношения с централния бюджет и с други бюджети и сметки за средства от Европейския съюз) за населеното място с кметски наместник. </a:t>
            </a:r>
            <a:endParaRPr lang="bg-BG" sz="1100" dirty="0" smtClean="0">
              <a:effectLst/>
              <a:latin typeface="+mn-lt"/>
              <a:ea typeface="Calibri"/>
              <a:cs typeface="Times New Roman"/>
            </a:endParaRPr>
          </a:p>
          <a:p>
            <a:pPr indent="450215" algn="just">
              <a:lnSpc>
                <a:spcPct val="115000"/>
              </a:lnSpc>
              <a:spcAft>
                <a:spcPts val="300"/>
              </a:spcAft>
            </a:pPr>
            <a:r>
              <a:rPr lang="bg-BG" sz="1200" b="1" dirty="0" smtClean="0">
                <a:effectLst/>
                <a:latin typeface="Arial"/>
                <a:ea typeface="Calibri"/>
                <a:cs typeface="Times New Roman"/>
              </a:rPr>
              <a:t>Общинският съвет определя броя на кметските наместници</a:t>
            </a:r>
            <a:r>
              <a:rPr lang="bg-BG" sz="1200" dirty="0" smtClean="0">
                <a:effectLst/>
                <a:latin typeface="Arial"/>
                <a:ea typeface="Calibri"/>
                <a:cs typeface="Times New Roman"/>
              </a:rPr>
              <a:t>, които ще бъдат назначени в съответната общината, независимо от броя на населените места в нея. В много случаи броят на населените места значително превишава броя на определените от общинския съвет кметски наместници. Причината за това се корени отново в спецификите на всяко населено място, респ. на общината. </a:t>
            </a:r>
            <a:endParaRPr lang="bg-BG" sz="1100" dirty="0" smtClean="0">
              <a:effectLst/>
              <a:latin typeface="+mn-lt"/>
              <a:ea typeface="Calibri"/>
              <a:cs typeface="Times New Roman"/>
            </a:endParaRPr>
          </a:p>
          <a:p>
            <a:pPr algn="just">
              <a:lnSpc>
                <a:spcPct val="115000"/>
              </a:lnSpc>
              <a:spcAft>
                <a:spcPts val="300"/>
              </a:spcAft>
            </a:pPr>
            <a:r>
              <a:rPr lang="bg-BG" sz="1200" dirty="0" smtClean="0">
                <a:effectLst/>
                <a:latin typeface="Arial"/>
                <a:ea typeface="Calibri"/>
                <a:cs typeface="Times New Roman"/>
              </a:rPr>
              <a:t>	По предложение на кмета на общината, </a:t>
            </a:r>
            <a:r>
              <a:rPr lang="bg-BG" sz="1200" b="1" dirty="0" smtClean="0">
                <a:effectLst/>
                <a:latin typeface="Arial"/>
                <a:ea typeface="Calibri"/>
                <a:cs typeface="Times New Roman"/>
              </a:rPr>
              <a:t>общинският съвет определя и структурата и числеността на администрацията</a:t>
            </a:r>
            <a:r>
              <a:rPr lang="bg-BG" sz="1200" dirty="0" smtClean="0">
                <a:effectLst/>
                <a:latin typeface="Arial"/>
                <a:ea typeface="Calibri"/>
                <a:cs typeface="Times New Roman"/>
              </a:rPr>
              <a:t> в населените места с кметски наместник. На практика в много от кметските наместничества служител </a:t>
            </a:r>
            <a:r>
              <a:rPr lang="bg-BG" sz="1200" b="1" dirty="0" smtClean="0">
                <a:effectLst/>
                <a:latin typeface="Arial"/>
                <a:ea typeface="Calibri"/>
                <a:cs typeface="Times New Roman"/>
              </a:rPr>
              <a:t>е само кметският наместник</a:t>
            </a:r>
            <a:r>
              <a:rPr lang="bg-BG" sz="1200" dirty="0" smtClean="0">
                <a:effectLst/>
                <a:latin typeface="Arial"/>
                <a:ea typeface="Calibri"/>
                <a:cs typeface="Times New Roman"/>
              </a:rPr>
              <a:t>. Друг вариант от практиката е, </a:t>
            </a:r>
            <a:r>
              <a:rPr lang="bg-BG" sz="1200" b="1" dirty="0" smtClean="0">
                <a:effectLst/>
                <a:latin typeface="Arial"/>
                <a:ea typeface="Calibri"/>
                <a:cs typeface="Times New Roman"/>
              </a:rPr>
              <a:t>когато в кметското наместничество освен кметският наместник са назначени още един или двама служители</a:t>
            </a:r>
            <a:r>
              <a:rPr lang="bg-BG" sz="1200" dirty="0" smtClean="0">
                <a:effectLst/>
                <a:latin typeface="Arial"/>
                <a:ea typeface="Calibri"/>
                <a:cs typeface="Times New Roman"/>
              </a:rPr>
              <a:t>.  </a:t>
            </a:r>
            <a:endParaRPr lang="bg-BG" sz="1100" dirty="0" smtClean="0">
              <a:effectLst/>
              <a:latin typeface="+mn-lt"/>
              <a:ea typeface="Calibri"/>
              <a:cs typeface="Times New Roman"/>
            </a:endParaRPr>
          </a:p>
          <a:p>
            <a:pPr algn="just">
              <a:lnSpc>
                <a:spcPct val="115000"/>
              </a:lnSpc>
              <a:spcAft>
                <a:spcPts val="300"/>
              </a:spcAft>
            </a:pPr>
            <a:r>
              <a:rPr lang="bg-BG" sz="1200" dirty="0" smtClean="0">
                <a:effectLst/>
                <a:latin typeface="Arial"/>
                <a:ea typeface="Calibri"/>
                <a:cs typeface="Times New Roman"/>
              </a:rPr>
              <a:t>	В кметските наместничества се предлагат </a:t>
            </a:r>
            <a:r>
              <a:rPr lang="bg-BG" sz="1200" b="1" dirty="0" smtClean="0">
                <a:effectLst/>
                <a:latin typeface="Arial"/>
                <a:ea typeface="Calibri"/>
                <a:cs typeface="Times New Roman"/>
              </a:rPr>
              <a:t>ограничен брой услуги </a:t>
            </a:r>
            <a:r>
              <a:rPr lang="bg-BG" sz="1200" dirty="0" smtClean="0">
                <a:effectLst/>
                <a:latin typeface="Arial"/>
                <a:ea typeface="Calibri"/>
                <a:cs typeface="Times New Roman"/>
              </a:rPr>
              <a:t>за гражданите, поради сведения до минимум брой на служителите. </a:t>
            </a:r>
            <a:endParaRPr lang="bg-BG" sz="1100" dirty="0" smtClean="0">
              <a:effectLst/>
              <a:latin typeface="+mn-lt"/>
              <a:ea typeface="Calibri"/>
              <a:cs typeface="Times New Roman"/>
            </a:endParaRPr>
          </a:p>
          <a:p>
            <a:pPr indent="450215" algn="just">
              <a:lnSpc>
                <a:spcPct val="115000"/>
              </a:lnSpc>
              <a:spcAft>
                <a:spcPts val="300"/>
              </a:spcAft>
            </a:pPr>
            <a:r>
              <a:rPr lang="bg-BG" sz="1200" b="1" dirty="0" smtClean="0">
                <a:effectLst/>
                <a:latin typeface="Arial"/>
                <a:ea typeface="Calibri"/>
                <a:cs typeface="Times New Roman"/>
              </a:rPr>
              <a:t>В малките населени места съществуват редица проблеми</a:t>
            </a:r>
            <a:r>
              <a:rPr lang="bg-BG" sz="1200" dirty="0" smtClean="0">
                <a:effectLst/>
                <a:latin typeface="Arial"/>
                <a:ea typeface="Calibri"/>
                <a:cs typeface="Times New Roman"/>
              </a:rPr>
              <a:t>, които проблеми рефлектират пряко върху дейностите в населените места с кметски наместници. Като пример могат да бъдат посочени: </a:t>
            </a: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tabLst>
                <a:tab pos="630555" algn="l"/>
              </a:tabLst>
            </a:pPr>
            <a:r>
              <a:rPr lang="bg-BG" sz="1200" dirty="0" smtClean="0">
                <a:effectLst/>
                <a:latin typeface="Arial"/>
                <a:ea typeface="Calibri"/>
                <a:cs typeface="Times New Roman"/>
              </a:rPr>
              <a:t>Липса кандидати за заемане на длъжността кметски наместник, предвид възрастовия статус на населението. От друга страна ограничението за уседналост в населеното място не позволява назначаване на кметски наместник от друго населено място;</a:t>
            </a: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tabLst>
                <a:tab pos="630555" algn="l"/>
              </a:tabLst>
            </a:pPr>
            <a:r>
              <a:rPr lang="bg-BG" sz="1200" dirty="0" smtClean="0">
                <a:effectLst/>
                <a:latin typeface="Arial"/>
                <a:ea typeface="Calibri"/>
                <a:cs typeface="Times New Roman"/>
              </a:rPr>
              <a:t>Ситуация, когато в дадено населено място е назначен само кметски наместник, без друг персонал и той е възрастен човек, за когото технологиите и съвременните начини за комуникация са непознати. Кметството изпада в невъзможност да предоставя част от административните услуги.</a:t>
            </a:r>
            <a:endParaRPr lang="bg-BG" sz="1100" dirty="0" smtClean="0">
              <a:effectLst/>
              <a:latin typeface="+mn-lt"/>
              <a:ea typeface="Calibri"/>
              <a:cs typeface="Times New Roman"/>
            </a:endParaRPr>
          </a:p>
          <a:p>
            <a:pPr algn="just">
              <a:lnSpc>
                <a:spcPct val="115000"/>
              </a:lnSpc>
              <a:spcAft>
                <a:spcPts val="300"/>
              </a:spcAft>
              <a:tabLst>
                <a:tab pos="630555" algn="l"/>
              </a:tabLst>
            </a:pPr>
            <a:r>
              <a:rPr lang="bg-BG" sz="1200" dirty="0" smtClean="0">
                <a:effectLst/>
                <a:latin typeface="Arial"/>
                <a:ea typeface="Calibri"/>
                <a:cs typeface="Times New Roman"/>
              </a:rPr>
              <a:t>	Съществуват и</a:t>
            </a:r>
            <a:r>
              <a:rPr lang="bg-BG" sz="1200" baseline="0" dirty="0" smtClean="0">
                <a:effectLst/>
                <a:latin typeface="Arial"/>
                <a:ea typeface="Calibri"/>
                <a:cs typeface="Times New Roman"/>
              </a:rPr>
              <a:t> други </a:t>
            </a:r>
            <a:r>
              <a:rPr lang="bg-BG" sz="1200" dirty="0" smtClean="0">
                <a:effectLst/>
                <a:latin typeface="Arial"/>
                <a:ea typeface="Calibri"/>
                <a:cs typeface="Times New Roman"/>
              </a:rPr>
              <a:t>проблеми във връзка с дейностите в кметските наместничества, които общините се опитват да решават самостоятелно, доколкото законодателството и ресурсната им осигуреност позволяват.</a:t>
            </a:r>
            <a:endParaRPr lang="bg-BG" sz="1100" dirty="0" smtClean="0">
              <a:effectLst/>
              <a:latin typeface="+mn-lt"/>
              <a:ea typeface="Calibri"/>
              <a:cs typeface="Times New Roman"/>
            </a:endParaRPr>
          </a:p>
          <a:p>
            <a:pPr algn="just">
              <a:lnSpc>
                <a:spcPct val="115000"/>
              </a:lnSpc>
              <a:spcAft>
                <a:spcPts val="300"/>
              </a:spcAft>
            </a:pPr>
            <a:endParaRPr lang="bg-BG" dirty="0"/>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solidFill>
                  <a:prstClr val="black"/>
                </a:solidFill>
              </a:rPr>
              <a:pPr/>
              <a:t>33</a:t>
            </a:fld>
            <a:endParaRPr lang="bg-BG" dirty="0">
              <a:solidFill>
                <a:prstClr val="black"/>
              </a:solidFill>
            </a:endParaRPr>
          </a:p>
        </p:txBody>
      </p:sp>
    </p:spTree>
    <p:extLst>
      <p:ext uri="{BB962C8B-B14F-4D97-AF65-F5344CB8AC3E}">
        <p14:creationId xmlns:p14="http://schemas.microsoft.com/office/powerpoint/2010/main" val="300661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indent="450215" algn="just">
              <a:lnSpc>
                <a:spcPct val="115000"/>
              </a:lnSpc>
              <a:spcAft>
                <a:spcPts val="300"/>
              </a:spcAft>
            </a:pPr>
            <a:r>
              <a:rPr lang="bg-BG" sz="1200" b="1" dirty="0" smtClean="0">
                <a:effectLst/>
                <a:latin typeface="Arial"/>
                <a:ea typeface="Times New Roman"/>
                <a:cs typeface="Times New Roman"/>
              </a:rPr>
              <a:t>Комуникацията между кметствата, кметските наместничества и общинския център се осъществява на управленско и административно ниво, както и между отделните структурни единици и служители.</a:t>
            </a:r>
            <a:endParaRPr lang="bg-BG" sz="1100" b="1" dirty="0" smtClean="0">
              <a:effectLst/>
              <a:latin typeface="+mn-lt"/>
              <a:ea typeface="Calibri"/>
              <a:cs typeface="Times New Roman"/>
            </a:endParaRPr>
          </a:p>
          <a:p>
            <a:pPr indent="450215" algn="just">
              <a:lnSpc>
                <a:spcPct val="115000"/>
              </a:lnSpc>
              <a:spcAft>
                <a:spcPts val="300"/>
              </a:spcAft>
            </a:pPr>
            <a:r>
              <a:rPr lang="bg-BG" sz="1200" dirty="0" smtClean="0">
                <a:effectLst/>
                <a:latin typeface="Arial"/>
                <a:ea typeface="Times New Roman"/>
                <a:cs typeface="Times New Roman"/>
              </a:rPr>
              <a:t>Съвременните технологии улесняват изключително много комуникацията, обмена на данни и информация, като същевременно дават възможности и за онлайн консултации между общинския център и останалите структурни единици на общината. Един от добрите примери за бърза и ефективна комуникация между кметствата и общинския център </a:t>
            </a:r>
            <a:r>
              <a:rPr lang="bg-BG" sz="1200" b="1" dirty="0" smtClean="0">
                <a:effectLst/>
                <a:latin typeface="Arial"/>
                <a:ea typeface="Times New Roman"/>
                <a:cs typeface="Times New Roman"/>
              </a:rPr>
              <a:t>е инсталирането на автоматизирани информационни системи във кметствата, чрез които се извършва деловодното обслужване, създава се електронен архив, приемат се и се обработват документи чрез Системата за електронен обмен на съобщения (СЕОС). Кметовете на кметства, кметските наместници или служителите приемат и обработват документи чрез Системата за сигурно електронно връчване (ССЕВ), ако кметството или кметството наместничество е регистриран потребител на ССЕВ.</a:t>
            </a:r>
            <a:endParaRPr lang="bg-BG" sz="1100" b="1" dirty="0" smtClean="0">
              <a:effectLst/>
              <a:latin typeface="+mn-lt"/>
              <a:ea typeface="Calibri"/>
              <a:cs typeface="Times New Roman"/>
            </a:endParaRPr>
          </a:p>
          <a:p>
            <a:pPr indent="450215" algn="just">
              <a:lnSpc>
                <a:spcPct val="115000"/>
              </a:lnSpc>
              <a:spcAft>
                <a:spcPts val="300"/>
              </a:spcAft>
            </a:pPr>
            <a:r>
              <a:rPr lang="bg-BG" sz="1200" b="1" dirty="0" smtClean="0">
                <a:effectLst/>
                <a:latin typeface="Arial"/>
                <a:ea typeface="Times New Roman"/>
                <a:cs typeface="Times New Roman"/>
              </a:rPr>
              <a:t>Примери за добро взаимодействие в някои общини е адаптирането към нуждите и законно обоснованите очаквания на гражданите чрез прилагане на алтернативата за предоставяне на услуги на място. </a:t>
            </a:r>
            <a:r>
              <a:rPr lang="bg-BG" sz="1200" dirty="0" smtClean="0">
                <a:effectLst/>
                <a:latin typeface="Arial"/>
                <a:ea typeface="Times New Roman"/>
                <a:cs typeface="Times New Roman"/>
              </a:rPr>
              <a:t>В този случай гражданите получават по - голям брой услуги в съответното населено място, без да се налага да пътуват до общинския център. В други случаи са приложени решения чрез </a:t>
            </a:r>
            <a:r>
              <a:rPr lang="bg-BG" sz="1200" dirty="0" smtClean="0">
                <a:effectLst/>
                <a:latin typeface="Arial"/>
                <a:ea typeface="Calibri"/>
                <a:cs typeface="Times New Roman"/>
              </a:rPr>
              <a:t>дистанционно осигуряване на услуги (електронен обмен) или мобилни услуги на място (график за технически и административни услуги в определени дни от седмицата).</a:t>
            </a:r>
            <a:endParaRPr lang="bg-BG" sz="1100" dirty="0" smtClean="0">
              <a:effectLst/>
              <a:latin typeface="+mn-lt"/>
              <a:ea typeface="Calibri"/>
              <a:cs typeface="Times New Roman"/>
            </a:endParaRPr>
          </a:p>
          <a:p>
            <a:pPr indent="450215" algn="just">
              <a:lnSpc>
                <a:spcPct val="115000"/>
              </a:lnSpc>
              <a:spcAft>
                <a:spcPts val="300"/>
              </a:spcAft>
            </a:pPr>
            <a:r>
              <a:rPr lang="bg-BG" sz="1200" b="1" dirty="0" smtClean="0">
                <a:effectLst/>
                <a:latin typeface="Arial"/>
                <a:ea typeface="Calibri"/>
                <a:cs typeface="Times New Roman"/>
              </a:rPr>
              <a:t>Какъвто и подход да се използва от общините, той се прилага с една основна цел, а именно подобряване качеството на местните публични услуги във всички населени места, като същевременно се спестява </a:t>
            </a:r>
            <a:r>
              <a:rPr lang="bg-BG" sz="1200" b="1" dirty="0" smtClean="0">
                <a:effectLst/>
                <a:latin typeface="Arial"/>
                <a:ea typeface="Times New Roman"/>
                <a:cs typeface="Times New Roman"/>
              </a:rPr>
              <a:t>времеви, финансов и енергиен ресурс на гражданите.</a:t>
            </a:r>
          </a:p>
          <a:p>
            <a:pPr indent="450215" algn="just">
              <a:lnSpc>
                <a:spcPct val="115000"/>
              </a:lnSpc>
              <a:spcAft>
                <a:spcPts val="300"/>
              </a:spcAft>
            </a:pPr>
            <a:endParaRPr lang="bg-BG" sz="1200" dirty="0" smtClean="0">
              <a:effectLst/>
              <a:latin typeface="Arial"/>
              <a:ea typeface="Times New Roman"/>
              <a:cs typeface="Times New Roman"/>
            </a:endParaRPr>
          </a:p>
          <a:p>
            <a:pPr indent="450215" algn="just">
              <a:lnSpc>
                <a:spcPct val="115000"/>
              </a:lnSpc>
              <a:spcAft>
                <a:spcPts val="300"/>
              </a:spcAft>
            </a:pPr>
            <a:endParaRPr lang="bg-BG" sz="1200" dirty="0" smtClean="0">
              <a:effectLst/>
              <a:latin typeface="Arial"/>
              <a:ea typeface="Calibri"/>
              <a:cs typeface="Times New Roman"/>
            </a:endParaRPr>
          </a:p>
          <a:p>
            <a:pPr indent="450215" algn="just">
              <a:lnSpc>
                <a:spcPct val="115000"/>
              </a:lnSpc>
              <a:spcAft>
                <a:spcPts val="300"/>
              </a:spcAft>
            </a:pPr>
            <a:endParaRPr lang="bg-BG" sz="1100" dirty="0">
              <a:effectLst/>
              <a:latin typeface="+mn-lt"/>
              <a:ea typeface="Calibri"/>
              <a:cs typeface="Times New Roman"/>
            </a:endParaRPr>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34</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just">
              <a:lnSpc>
                <a:spcPct val="115000"/>
              </a:lnSpc>
              <a:spcAft>
                <a:spcPts val="300"/>
              </a:spcAft>
            </a:pPr>
            <a:r>
              <a:rPr lang="bg-BG" sz="1200" dirty="0" smtClean="0">
                <a:effectLst/>
                <a:latin typeface="Arial"/>
                <a:ea typeface="Calibri"/>
                <a:cs typeface="Times New Roman"/>
              </a:rPr>
              <a:t>	В заключение достигаме до извода, че за общините с много населени места е изключително трудно да поддържат еднакъв стандарт до достъпа на услуги и тяхното качество във всички населени места на общината, поради множество фактори от спецификата на конкретната община.</a:t>
            </a:r>
            <a:endParaRPr lang="bg-BG" sz="1100" dirty="0" smtClean="0">
              <a:effectLst/>
              <a:latin typeface="+mn-lt"/>
              <a:ea typeface="Calibri"/>
              <a:cs typeface="Times New Roman"/>
            </a:endParaRPr>
          </a:p>
          <a:p>
            <a:pPr algn="just">
              <a:lnSpc>
                <a:spcPct val="115000"/>
              </a:lnSpc>
              <a:spcAft>
                <a:spcPts val="300"/>
              </a:spcAft>
            </a:pPr>
            <a:r>
              <a:rPr lang="bg-BG" sz="1200" dirty="0" smtClean="0">
                <a:effectLst/>
                <a:latin typeface="Arial"/>
                <a:ea typeface="Calibri"/>
                <a:cs typeface="Times New Roman"/>
              </a:rPr>
              <a:t>	С оглед натрупания практически опит и с цел подобряване качеството на услугите и административното обслужване, намаляване на административната тежест, спестяване на финансов ресурс и най – вече създаване на комфортна среда за гражданите на по - малките населени места при заявяване и получаване на услуги възниква необходимост от промени. </a:t>
            </a:r>
            <a:endParaRPr lang="bg-BG" sz="1100" dirty="0" smtClean="0">
              <a:effectLst/>
              <a:latin typeface="+mn-lt"/>
              <a:ea typeface="Calibri"/>
              <a:cs typeface="Times New Roman"/>
            </a:endParaRPr>
          </a:p>
          <a:p>
            <a:pPr algn="just">
              <a:lnSpc>
                <a:spcPct val="115000"/>
              </a:lnSpc>
              <a:spcAft>
                <a:spcPts val="300"/>
              </a:spcAft>
              <a:tabLst>
                <a:tab pos="630555" algn="l"/>
              </a:tabLst>
            </a:pPr>
            <a:r>
              <a:rPr lang="bg-BG" sz="1200" dirty="0" smtClean="0">
                <a:effectLst/>
                <a:latin typeface="Arial"/>
                <a:ea typeface="Calibri"/>
                <a:cs typeface="Times New Roman"/>
              </a:rPr>
              <a:t> </a:t>
            </a:r>
            <a:endParaRPr lang="bg-BG" sz="1100" dirty="0" smtClean="0">
              <a:effectLst/>
              <a:latin typeface="+mn-lt"/>
              <a:ea typeface="Calibri"/>
              <a:cs typeface="Times New Roman"/>
            </a:endParaRPr>
          </a:p>
          <a:p>
            <a:pPr algn="just">
              <a:lnSpc>
                <a:spcPct val="115000"/>
              </a:lnSpc>
              <a:spcAft>
                <a:spcPts val="300"/>
              </a:spcAft>
              <a:tabLst>
                <a:tab pos="630555" algn="l"/>
              </a:tabLst>
            </a:pPr>
            <a:r>
              <a:rPr lang="bg-BG" sz="1200" b="1" i="1" u="sng" dirty="0" smtClean="0">
                <a:effectLst/>
                <a:latin typeface="Arial"/>
                <a:ea typeface="Calibri"/>
                <a:cs typeface="Times New Roman"/>
              </a:rPr>
              <a:t>Практическа задача:</a:t>
            </a:r>
            <a:r>
              <a:rPr lang="bg-BG" sz="1200" dirty="0" smtClean="0">
                <a:effectLst/>
                <a:latin typeface="Arial"/>
                <a:ea typeface="Calibri"/>
                <a:cs typeface="Times New Roman"/>
              </a:rPr>
              <a:t> Дайте предложения за промени, които според Вас са необходими?</a:t>
            </a:r>
            <a:endParaRPr lang="bg-BG" sz="1100" dirty="0" smtClean="0">
              <a:effectLst/>
              <a:latin typeface="+mn-lt"/>
              <a:ea typeface="Calibri"/>
              <a:cs typeface="Times New Roman"/>
            </a:endParaRPr>
          </a:p>
          <a:p>
            <a:endParaRPr lang="bg-BG" dirty="0"/>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35</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indent="450215" algn="just">
              <a:lnSpc>
                <a:spcPct val="115000"/>
              </a:lnSpc>
              <a:spcAft>
                <a:spcPts val="300"/>
              </a:spcAft>
            </a:pPr>
            <a:r>
              <a:rPr lang="bg-BG" sz="1200" dirty="0" smtClean="0">
                <a:effectLst/>
                <a:latin typeface="Arial"/>
                <a:ea typeface="Calibri"/>
                <a:cs typeface="Times New Roman"/>
              </a:rPr>
              <a:t>Местното самоуправление се изразява в правото и реалната възможност на гражданите и избраните от тях органи да решават самостоятелно всички въпроси от местно значение, които законът е предоставил в тяхна компетентност.</a:t>
            </a:r>
            <a:endParaRPr lang="bg-BG" sz="1100" dirty="0" smtClean="0">
              <a:effectLst/>
              <a:latin typeface="+mn-lt"/>
              <a:ea typeface="Calibri"/>
              <a:cs typeface="Times New Roman"/>
            </a:endParaRPr>
          </a:p>
          <a:p>
            <a:endParaRPr lang="bg-BG" dirty="0"/>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4</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indent="450215" algn="just">
              <a:lnSpc>
                <a:spcPct val="115000"/>
              </a:lnSpc>
              <a:spcAft>
                <a:spcPts val="300"/>
              </a:spcAft>
            </a:pPr>
            <a:r>
              <a:rPr lang="bg-BG" sz="1200" dirty="0" smtClean="0">
                <a:effectLst/>
                <a:latin typeface="Arial"/>
                <a:ea typeface="Calibri"/>
                <a:cs typeface="Times New Roman"/>
              </a:rPr>
              <a:t>Съгласно териториалното разделение в Република България общините са определени като административно - териториални единици, в които се осъществява местното самоуправление (чл.2, ал. 1 от Закон за административно-териториалното устройство на Република България (ЗАТУРБ)). </a:t>
            </a:r>
            <a:endParaRPr lang="bg-BG" sz="1100" dirty="0" smtClean="0">
              <a:effectLst/>
              <a:latin typeface="+mn-lt"/>
              <a:ea typeface="Calibri"/>
              <a:cs typeface="Times New Roman"/>
            </a:endParaRPr>
          </a:p>
          <a:p>
            <a:pPr indent="450215" algn="just">
              <a:lnSpc>
                <a:spcPct val="115000"/>
              </a:lnSpc>
              <a:spcAft>
                <a:spcPts val="300"/>
              </a:spcAft>
            </a:pPr>
            <a:r>
              <a:rPr lang="bg-BG" sz="1200" dirty="0" smtClean="0">
                <a:effectLst/>
                <a:latin typeface="Arial"/>
                <a:ea typeface="Calibri"/>
                <a:cs typeface="Times New Roman"/>
              </a:rPr>
              <a:t>Кметствата са съставни административно - териториални единици на общините и се създават от общинския съвет на съответната общината, като в зависимост от решението кметството може да бъде съставено от едно или повече от едно населени места (чл. 21, ал. 1, т. 16 от Закона за местното самоуправление и местната администрация (ЗМСМА)).</a:t>
            </a:r>
            <a:endParaRPr lang="bg-BG" sz="1100" dirty="0" smtClean="0">
              <a:effectLst/>
              <a:latin typeface="+mn-lt"/>
              <a:ea typeface="Calibri"/>
              <a:cs typeface="Times New Roman"/>
            </a:endParaRPr>
          </a:p>
          <a:p>
            <a:pPr indent="450215" algn="just">
              <a:lnSpc>
                <a:spcPct val="115000"/>
              </a:lnSpc>
              <a:spcAft>
                <a:spcPts val="300"/>
              </a:spcAft>
            </a:pPr>
            <a:r>
              <a:rPr lang="bg-BG" sz="1200" dirty="0" smtClean="0">
                <a:effectLst/>
                <a:latin typeface="Arial"/>
                <a:ea typeface="Calibri"/>
                <a:cs typeface="Times New Roman"/>
              </a:rPr>
              <a:t>Населените места са съставни териториални единици на общините и се делят на градове и села (чл. 3 от  ЗАТУРБ).</a:t>
            </a:r>
            <a:endParaRPr lang="bg-BG" sz="1100" dirty="0" smtClean="0">
              <a:effectLst/>
              <a:latin typeface="+mn-lt"/>
              <a:ea typeface="Calibri"/>
              <a:cs typeface="Times New Roman"/>
            </a:endParaRPr>
          </a:p>
          <a:p>
            <a:pPr algn="just"/>
            <a:endParaRPr lang="bg-BG" dirty="0" smtClean="0">
              <a:latin typeface="Times New Roman" pitchFamily="18" charset="0"/>
              <a:cs typeface="Times New Roman" pitchFamily="18" charset="0"/>
            </a:endParaRPr>
          </a:p>
          <a:p>
            <a:pPr algn="just"/>
            <a:endParaRPr lang="bg-BG" dirty="0" smtClean="0">
              <a:latin typeface="Times New Roman" pitchFamily="18" charset="0"/>
              <a:cs typeface="Times New Roman" pitchFamily="18" charset="0"/>
            </a:endParaRPr>
          </a:p>
          <a:p>
            <a:pPr algn="just"/>
            <a:endParaRPr lang="bg-BG" dirty="0" smtClean="0">
              <a:latin typeface="Times New Roman" pitchFamily="18" charset="0"/>
              <a:cs typeface="Times New Roman" pitchFamily="18" charset="0"/>
            </a:endParaRPr>
          </a:p>
          <a:p>
            <a:pPr algn="just"/>
            <a:endParaRPr lang="bg-BG" dirty="0" smtClean="0">
              <a:latin typeface="Times New Roman" pitchFamily="18" charset="0"/>
              <a:cs typeface="Times New Roman" pitchFamily="18" charset="0"/>
            </a:endParaRPr>
          </a:p>
          <a:p>
            <a:pPr algn="just"/>
            <a:r>
              <a:rPr lang="bg-BG" sz="1200" dirty="0" smtClean="0">
                <a:effectLst/>
                <a:latin typeface="Arial"/>
                <a:ea typeface="Calibri"/>
              </a:rPr>
              <a:t> </a:t>
            </a:r>
            <a:r>
              <a:rPr lang="bg-BG" baseline="0" dirty="0" smtClean="0"/>
              <a:t> </a:t>
            </a:r>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5</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indent="450215" algn="just">
              <a:lnSpc>
                <a:spcPct val="115000"/>
              </a:lnSpc>
              <a:spcAft>
                <a:spcPts val="300"/>
              </a:spcAft>
            </a:pPr>
            <a:r>
              <a:rPr lang="bg-BG" sz="1200" dirty="0" smtClean="0">
                <a:effectLst/>
                <a:latin typeface="Arial"/>
                <a:ea typeface="Calibri"/>
                <a:cs typeface="Times New Roman"/>
              </a:rPr>
              <a:t>Селищните образувания са територии извън строителните граници на населените места, устроени за осъществяване на специфични функции, които са определени със строителни граници, но нямат постоянно живеещо население.</a:t>
            </a:r>
            <a:endParaRPr lang="bg-BG" sz="1100" dirty="0" smtClean="0">
              <a:effectLst/>
              <a:latin typeface="+mn-lt"/>
              <a:ea typeface="Calibri"/>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bg-BG" sz="1200" kern="1200" dirty="0" smtClean="0">
                <a:solidFill>
                  <a:schemeClr val="tx1"/>
                </a:solidFill>
                <a:effectLst/>
                <a:latin typeface="Arial" pitchFamily="34" charset="0"/>
                <a:cs typeface="Arial" pitchFamily="34" charset="0"/>
              </a:rPr>
              <a:t>	Общината се състои от кметства, населени места и селищни образувания.</a:t>
            </a:r>
          </a:p>
          <a:p>
            <a:pPr marL="0" marR="0" indent="0" algn="just" defTabSz="914400" rtl="0" eaLnBrk="1" fontAlgn="auto" latinLnBrk="0" hangingPunct="1">
              <a:lnSpc>
                <a:spcPct val="100000"/>
              </a:lnSpc>
              <a:spcBef>
                <a:spcPts val="0"/>
              </a:spcBef>
              <a:spcAft>
                <a:spcPts val="0"/>
              </a:spcAft>
              <a:buClrTx/>
              <a:buSzTx/>
              <a:buFontTx/>
              <a:buNone/>
              <a:tabLst/>
              <a:defRPr/>
            </a:pPr>
            <a:r>
              <a:rPr lang="bg-BG" dirty="0" smtClean="0">
                <a:latin typeface="Arial" pitchFamily="34" charset="0"/>
                <a:cs typeface="Arial" pitchFamily="34" charset="0"/>
              </a:rPr>
              <a:t>	</a:t>
            </a:r>
            <a:r>
              <a:rPr lang="bg-BG" b="1" u="sng" dirty="0" smtClean="0">
                <a:latin typeface="Arial" pitchFamily="34" charset="0"/>
                <a:cs typeface="Arial" pitchFamily="34" charset="0"/>
              </a:rPr>
              <a:t>Административно-териториалните единици </a:t>
            </a:r>
            <a:r>
              <a:rPr lang="bg-BG" b="1" dirty="0" smtClean="0">
                <a:latin typeface="Arial" pitchFamily="34" charset="0"/>
                <a:cs typeface="Arial" pitchFamily="34" charset="0"/>
              </a:rPr>
              <a:t>(общини - основни и кметства – съставни) се характеризират с територия, граници население и наименование.</a:t>
            </a:r>
            <a:endParaRPr lang="bg-BG" sz="1200" b="1" kern="1200" dirty="0" smtClean="0">
              <a:solidFill>
                <a:schemeClr val="tx1"/>
              </a:solidFill>
              <a:effectLst/>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bg-BG" sz="1200" kern="1200" dirty="0" smtClean="0">
                <a:solidFill>
                  <a:schemeClr val="tx1"/>
                </a:solidFill>
                <a:effectLst/>
                <a:latin typeface="Arial" pitchFamily="34" charset="0"/>
                <a:cs typeface="Arial" pitchFamily="34" charset="0"/>
              </a:rPr>
              <a:t>	</a:t>
            </a:r>
            <a:r>
              <a:rPr lang="bg-BG" sz="1200" b="1" u="sng" kern="1200" dirty="0" smtClean="0">
                <a:solidFill>
                  <a:schemeClr val="tx1"/>
                </a:solidFill>
                <a:effectLst/>
                <a:latin typeface="Arial" pitchFamily="34" charset="0"/>
                <a:cs typeface="Arial" pitchFamily="34" charset="0"/>
              </a:rPr>
              <a:t>Населените места и селищните образувания се </a:t>
            </a:r>
            <a:r>
              <a:rPr lang="bg-BG" b="1" u="sng" dirty="0" smtClean="0">
                <a:latin typeface="Arial" pitchFamily="34" charset="0"/>
                <a:cs typeface="Arial" pitchFamily="34" charset="0"/>
              </a:rPr>
              <a:t>характеризират</a:t>
            </a:r>
            <a:r>
              <a:rPr lang="bg-BG" b="1" dirty="0" smtClean="0">
                <a:latin typeface="Arial" pitchFamily="34" charset="0"/>
                <a:cs typeface="Arial" pitchFamily="34" charset="0"/>
              </a:rPr>
              <a:t> с</a:t>
            </a:r>
            <a:r>
              <a:rPr lang="bg-BG" sz="1200" b="1" kern="1200" dirty="0" smtClean="0">
                <a:solidFill>
                  <a:schemeClr val="tx1"/>
                </a:solidFill>
                <a:effectLst/>
                <a:latin typeface="Arial" pitchFamily="34" charset="0"/>
                <a:cs typeface="Arial" pitchFamily="34" charset="0"/>
              </a:rPr>
              <a:t> територия, граници и наименование (чл. 3, ал.</a:t>
            </a:r>
            <a:r>
              <a:rPr lang="bg-BG" sz="1200" b="1" kern="1200" baseline="0" dirty="0" smtClean="0">
                <a:solidFill>
                  <a:schemeClr val="tx1"/>
                </a:solidFill>
                <a:effectLst/>
                <a:latin typeface="Arial" pitchFamily="34" charset="0"/>
                <a:cs typeface="Arial" pitchFamily="34" charset="0"/>
              </a:rPr>
              <a:t> 5 от ЗАТУРБ), като в тях може да няма население.</a:t>
            </a:r>
            <a:endParaRPr lang="bg-BG" sz="1200" b="1" kern="1200" dirty="0" smtClean="0">
              <a:solidFill>
                <a:schemeClr val="tx1"/>
              </a:solidFill>
              <a:effectLst/>
              <a:latin typeface="Arial" pitchFamily="34" charset="0"/>
              <a:cs typeface="Arial" pitchFamily="34" charset="0"/>
            </a:endParaRPr>
          </a:p>
          <a:p>
            <a:endParaRPr lang="bg-BG" dirty="0">
              <a:latin typeface="Arial" pitchFamily="34" charset="0"/>
              <a:cs typeface="Arial" pitchFamily="34" charset="0"/>
            </a:endParaRPr>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6</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lvl="0" indent="450215" algn="just">
              <a:lnSpc>
                <a:spcPct val="115000"/>
              </a:lnSpc>
              <a:spcAft>
                <a:spcPts val="300"/>
              </a:spcAft>
            </a:pPr>
            <a:r>
              <a:rPr lang="bg-BG" b="1" dirty="0">
                <a:solidFill>
                  <a:prstClr val="black"/>
                </a:solidFill>
                <a:latin typeface="Arial"/>
                <a:ea typeface="Calibri"/>
                <a:cs typeface="Times New Roman"/>
              </a:rPr>
              <a:t>До 01.05.2021 г. кметство беше населено място с население над 350 души с постоянен адрес, но с последните редакции на ЗАТУРБ (в сила от 01.05.2021 г.) се определи като условие населеното място да има население над 100 души по постоянен адрес, за да придобие на следващите местни избори статут на кметство и в него да се проведат избори за кмет на кметство.</a:t>
            </a:r>
            <a:endParaRPr lang="bg-BG" sz="1100" b="1" dirty="0">
              <a:solidFill>
                <a:prstClr val="black"/>
              </a:solidFill>
              <a:ea typeface="Calibri"/>
              <a:cs typeface="Times New Roman"/>
            </a:endParaRPr>
          </a:p>
          <a:p>
            <a:pPr lvl="0" algn="just">
              <a:lnSpc>
                <a:spcPct val="115000"/>
              </a:lnSpc>
              <a:spcAft>
                <a:spcPts val="300"/>
              </a:spcAft>
            </a:pPr>
            <a:r>
              <a:rPr lang="bg-BG" baseline="0" dirty="0" smtClean="0">
                <a:solidFill>
                  <a:prstClr val="black"/>
                </a:solidFill>
                <a:latin typeface="Arial"/>
                <a:ea typeface="Calibri"/>
                <a:cs typeface="Times New Roman"/>
              </a:rPr>
              <a:t>         </a:t>
            </a:r>
            <a:r>
              <a:rPr lang="bg-BG" dirty="0" smtClean="0">
                <a:solidFill>
                  <a:prstClr val="black"/>
                </a:solidFill>
                <a:latin typeface="Arial"/>
                <a:ea typeface="Calibri"/>
                <a:cs typeface="Times New Roman"/>
              </a:rPr>
              <a:t>Територия </a:t>
            </a:r>
            <a:r>
              <a:rPr lang="bg-BG" dirty="0">
                <a:solidFill>
                  <a:prstClr val="black"/>
                </a:solidFill>
                <a:latin typeface="Arial"/>
                <a:ea typeface="Calibri"/>
                <a:cs typeface="Times New Roman"/>
              </a:rPr>
              <a:t>на кметството е територията на населеното място. Наименование на кметството е наименованието на населеното място - негов административен център</a:t>
            </a:r>
            <a:r>
              <a:rPr lang="bg-BG" dirty="0" smtClean="0">
                <a:solidFill>
                  <a:prstClr val="black"/>
                </a:solidFill>
                <a:latin typeface="Arial"/>
                <a:ea typeface="Calibri"/>
                <a:cs typeface="Times New Roman"/>
              </a:rPr>
              <a:t>.</a:t>
            </a:r>
          </a:p>
          <a:p>
            <a:pPr indent="450215" algn="just" fontAlgn="base">
              <a:lnSpc>
                <a:spcPct val="115000"/>
              </a:lnSpc>
              <a:spcAft>
                <a:spcPts val="300"/>
              </a:spcAft>
            </a:pPr>
            <a:r>
              <a:rPr lang="bg-BG" sz="1200" kern="1200" dirty="0" smtClean="0">
                <a:solidFill>
                  <a:srgbClr val="000000"/>
                </a:solidFill>
                <a:effectLst/>
                <a:latin typeface="Arial"/>
                <a:ea typeface="+mn-ea"/>
                <a:cs typeface="Times New Roman"/>
              </a:rPr>
              <a:t>Съгласно чл. 38, ал. 2 от ЗМСМА кметът на кметство се избира пряко от населението за срок от 4 години при условия и по ред, определени с Изборния кодекс. Пълномощията на кмета на кметство възникват от полагането на клетва по чл. 32, ал. 1 от ЗМСМА, преди началото на първото заседание на общинския съвет след избора. </a:t>
            </a:r>
          </a:p>
          <a:p>
            <a:pPr indent="450215" algn="just" fontAlgn="base">
              <a:lnSpc>
                <a:spcPct val="115000"/>
              </a:lnSpc>
              <a:spcAft>
                <a:spcPts val="300"/>
              </a:spcAft>
            </a:pPr>
            <a:r>
              <a:rPr lang="bg-BG" sz="1200" kern="1200" dirty="0" smtClean="0">
                <a:solidFill>
                  <a:srgbClr val="000000"/>
                </a:solidFill>
                <a:effectLst/>
                <a:latin typeface="Arial"/>
                <a:ea typeface="+mn-ea"/>
                <a:cs typeface="Times New Roman"/>
              </a:rPr>
              <a:t>Съгласно чл. 19, ал. 3, т. 2 от Закона за администрацията (ЗА) и чл. 38, ал. 1 от ЗМСМА, кметът на кметство е териториален орган на изпълнителната власт в кметството и има всички права по трудово </a:t>
            </a:r>
            <a:r>
              <a:rPr lang="bg-BG" sz="1200" b="1" kern="1200" dirty="0" smtClean="0">
                <a:solidFill>
                  <a:srgbClr val="000000"/>
                </a:solidFill>
                <a:effectLst/>
                <a:latin typeface="Arial"/>
                <a:ea typeface="+mn-ea"/>
                <a:cs typeface="Times New Roman"/>
              </a:rPr>
              <a:t>правоотношение освен тези, които противоречат или са несъвместими с тяхното правно положение </a:t>
            </a:r>
            <a:r>
              <a:rPr lang="bg-BG" sz="1200" kern="1200" dirty="0" smtClean="0">
                <a:solidFill>
                  <a:srgbClr val="000000"/>
                </a:solidFill>
                <a:effectLst/>
                <a:latin typeface="Arial"/>
                <a:ea typeface="+mn-ea"/>
                <a:cs typeface="Times New Roman"/>
              </a:rPr>
              <a:t>(чл.19а, ал.1 от Закона за администрацията и чл. 38, ал. 7 от ЗМСМА).  </a:t>
            </a:r>
            <a:endParaRPr lang="bg-BG" sz="1100" dirty="0" smtClean="0">
              <a:effectLst/>
              <a:latin typeface="+mn-lt"/>
              <a:ea typeface="Calibri"/>
              <a:cs typeface="Times New Roman"/>
            </a:endParaRPr>
          </a:p>
          <a:p>
            <a:endParaRPr lang="bg-BG" dirty="0"/>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7</a:t>
            </a:fld>
            <a:endParaRPr lang="bg-BG" dirty="0"/>
          </a:p>
        </p:txBody>
      </p:sp>
    </p:spTree>
    <p:extLst>
      <p:ext uri="{BB962C8B-B14F-4D97-AF65-F5344CB8AC3E}">
        <p14:creationId xmlns:p14="http://schemas.microsoft.com/office/powerpoint/2010/main" val="1671400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lvl="0" indent="0" algn="just">
              <a:lnSpc>
                <a:spcPct val="115000"/>
              </a:lnSpc>
              <a:spcAft>
                <a:spcPts val="300"/>
              </a:spcAft>
              <a:buFont typeface="Symbol"/>
              <a:buNone/>
              <a:tabLst>
                <a:tab pos="630555" algn="l"/>
              </a:tabLst>
            </a:pPr>
            <a:r>
              <a:rPr lang="bg-BG" b="1" dirty="0" smtClean="0">
                <a:latin typeface="Arial" pitchFamily="34" charset="0"/>
                <a:cs typeface="Arial" pitchFamily="34" charset="0"/>
              </a:rPr>
              <a:t>	Ограниченията възникват</a:t>
            </a:r>
            <a:r>
              <a:rPr lang="bg-BG" b="1" baseline="0" dirty="0" smtClean="0">
                <a:latin typeface="Arial" pitchFamily="34" charset="0"/>
                <a:cs typeface="Arial" pitchFamily="34" charset="0"/>
              </a:rPr>
              <a:t> след избора за кмет на кметство и са съгласно чл. </a:t>
            </a:r>
            <a:r>
              <a:rPr lang="bg-BG" sz="1200" b="1" kern="1200" dirty="0" smtClean="0">
                <a:solidFill>
                  <a:schemeClr val="tx1"/>
                </a:solidFill>
                <a:effectLst/>
                <a:latin typeface="Arial" pitchFamily="34" charset="0"/>
                <a:cs typeface="Arial" pitchFamily="34" charset="0"/>
              </a:rPr>
              <a:t>41, ал. 1 от ЗМСМА. </a:t>
            </a:r>
          </a:p>
          <a:p>
            <a:pPr marL="0" lvl="0" indent="0" algn="just">
              <a:lnSpc>
                <a:spcPct val="115000"/>
              </a:lnSpc>
              <a:spcAft>
                <a:spcPts val="300"/>
              </a:spcAft>
              <a:buFont typeface="Symbol"/>
              <a:buNone/>
              <a:tabLst>
                <a:tab pos="630555" algn="l"/>
              </a:tabLst>
            </a:pPr>
            <a:r>
              <a:rPr lang="bg-BG" sz="1200" kern="1200" dirty="0" smtClean="0">
                <a:solidFill>
                  <a:schemeClr val="tx1"/>
                </a:solidFill>
                <a:effectLst/>
                <a:latin typeface="Arial" pitchFamily="34" charset="0"/>
                <a:ea typeface="Calibri"/>
                <a:cs typeface="Arial" pitchFamily="34" charset="0"/>
              </a:rPr>
              <a:t>	</a:t>
            </a:r>
            <a:r>
              <a:rPr lang="en-US" sz="1200" dirty="0" smtClean="0">
                <a:effectLst/>
                <a:latin typeface="Arial"/>
                <a:ea typeface="Calibri"/>
                <a:cs typeface="Times New Roman"/>
              </a:rPr>
              <a:t>Кметовете на кметства не могат да извършват търговска дейност по смисъла на Търговския закон, да бъдат контрольори, управители или прокуристи в търговски дружества, търговски пълномощници, търговски представители, търговски посредници, синдици, ликвидатори или да участват в надзорни, управителни и контролни органи на търговски дружества и кооперации за времето на мандата им</a:t>
            </a:r>
            <a:r>
              <a:rPr lang="bg-BG" sz="1200" dirty="0" smtClean="0">
                <a:effectLst/>
                <a:latin typeface="Arial"/>
                <a:ea typeface="Calibri"/>
                <a:cs typeface="Times New Roman"/>
              </a:rPr>
              <a:t>;</a:t>
            </a:r>
            <a:endParaRPr lang="bg-BG" sz="1100" dirty="0">
              <a:effectLst/>
              <a:latin typeface="+mn-lt"/>
              <a:ea typeface="Calibri"/>
              <a:cs typeface="Times New Roman"/>
            </a:endParaRPr>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8</a:t>
            </a:fld>
            <a:endParaRPr lang="bg-BG" dirty="0"/>
          </a:p>
        </p:txBody>
      </p:sp>
    </p:spTree>
    <p:extLst>
      <p:ext uri="{BB962C8B-B14F-4D97-AF65-F5344CB8AC3E}">
        <p14:creationId xmlns:p14="http://schemas.microsoft.com/office/powerpoint/2010/main" val="1671400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lvl="0" indent="0" algn="just">
              <a:lnSpc>
                <a:spcPct val="115000"/>
              </a:lnSpc>
              <a:spcAft>
                <a:spcPts val="300"/>
              </a:spcAft>
              <a:buFont typeface="Symbol"/>
              <a:buNone/>
              <a:tabLst>
                <a:tab pos="630555" algn="l"/>
              </a:tabLst>
            </a:pPr>
            <a:r>
              <a:rPr lang="bg-BG" dirty="0" smtClean="0">
                <a:latin typeface="Arial" pitchFamily="34" charset="0"/>
                <a:cs typeface="Arial" pitchFamily="34" charset="0"/>
              </a:rPr>
              <a:t>	</a:t>
            </a:r>
            <a:r>
              <a:rPr lang="bg-BG" b="1" dirty="0" smtClean="0">
                <a:latin typeface="Arial" pitchFamily="34" charset="0"/>
                <a:cs typeface="Arial" pitchFamily="34" charset="0"/>
              </a:rPr>
              <a:t>- чл. 41,</a:t>
            </a:r>
            <a:r>
              <a:rPr lang="bg-BG" b="1" baseline="0" dirty="0" smtClean="0">
                <a:latin typeface="Arial" pitchFamily="34" charset="0"/>
                <a:cs typeface="Arial" pitchFamily="34" charset="0"/>
              </a:rPr>
              <a:t> ал. 3 от ЗМСМА </a:t>
            </a:r>
            <a:r>
              <a:rPr lang="bg-BG" baseline="0" dirty="0" smtClean="0">
                <a:latin typeface="Arial" pitchFamily="34" charset="0"/>
                <a:cs typeface="Arial" pitchFamily="34" charset="0"/>
              </a:rPr>
              <a:t>- В</a:t>
            </a:r>
            <a:r>
              <a:rPr lang="bg-BG" sz="1200" dirty="0" smtClean="0">
                <a:effectLst/>
                <a:latin typeface="Arial"/>
                <a:ea typeface="Calibri"/>
                <a:cs typeface="Times New Roman"/>
              </a:rPr>
              <a:t> едномесечен срок от полагането на клетвата, съответно от приемането на решението на общинския съвет, лице, което при избирането му за кмет заема длъжност или осъществява дейности, посочени по-горе, предприема необходимите действия за прекратяване на дейността и/или за освобождаването му от заеманата длъжност и уведомява писмено за това председателя на общинския съвет и общинската избирателна комисия.	</a:t>
            </a:r>
            <a:endParaRPr lang="bg-BG" sz="1100" dirty="0" smtClean="0">
              <a:effectLst/>
              <a:latin typeface="+mn-lt"/>
              <a:ea typeface="Calibri"/>
              <a:cs typeface="Times New Roman"/>
            </a:endParaRPr>
          </a:p>
          <a:p>
            <a:pPr algn="just">
              <a:lnSpc>
                <a:spcPct val="115000"/>
              </a:lnSpc>
              <a:spcAft>
                <a:spcPts val="300"/>
              </a:spcAft>
              <a:tabLst>
                <a:tab pos="630555" algn="l"/>
              </a:tabLst>
            </a:pPr>
            <a:r>
              <a:rPr lang="bg-BG" baseline="0" dirty="0" smtClean="0">
                <a:latin typeface="Arial" pitchFamily="34" charset="0"/>
                <a:cs typeface="Arial" pitchFamily="34" charset="0"/>
              </a:rPr>
              <a:t>	- </a:t>
            </a:r>
            <a:r>
              <a:rPr lang="bg-BG" sz="1200" b="1" dirty="0" smtClean="0">
                <a:effectLst/>
                <a:latin typeface="Arial"/>
                <a:ea typeface="Calibri"/>
                <a:cs typeface="Times New Roman"/>
              </a:rPr>
              <a:t>За кметовете на кметства съществува и задължението да подават декларация за несъвместимост и декларация за имущество </a:t>
            </a:r>
            <a:r>
              <a:rPr lang="bg-BG" sz="1200" dirty="0" smtClean="0">
                <a:effectLst/>
                <a:latin typeface="Arial"/>
                <a:ea typeface="Calibri"/>
                <a:cs typeface="Times New Roman"/>
              </a:rPr>
              <a:t>и интереси по чл. 35 от Закона за противодействие на корупцията и за отнемане на незаконно придобитото имущество (ЗПКОНПИ), в сроковете регламентирани в закона. </a:t>
            </a:r>
          </a:p>
          <a:p>
            <a:pPr algn="just">
              <a:lnSpc>
                <a:spcPct val="115000"/>
              </a:lnSpc>
              <a:spcAft>
                <a:spcPts val="300"/>
              </a:spcAft>
              <a:tabLst>
                <a:tab pos="630555" algn="l"/>
              </a:tabLst>
            </a:pPr>
            <a:r>
              <a:rPr lang="ru-RU" baseline="0" dirty="0" smtClean="0">
                <a:latin typeface="Arial" pitchFamily="34" charset="0"/>
                <a:cs typeface="Arial" pitchFamily="34" charset="0"/>
              </a:rPr>
              <a:t>	- </a:t>
            </a:r>
            <a:r>
              <a:rPr lang="ru-RU" b="1" baseline="0" dirty="0" smtClean="0">
                <a:latin typeface="Arial" pitchFamily="34" charset="0"/>
                <a:cs typeface="Arial" pitchFamily="34" charset="0"/>
              </a:rPr>
              <a:t>Декларациите се подават пред Постоянната комисия за противодействие на корупцията и за отнемане на незаконно придобитото имущество на съответния общински съвет.</a:t>
            </a:r>
          </a:p>
          <a:p>
            <a:pPr algn="just"/>
            <a:r>
              <a:rPr lang="bg-BG" baseline="0" dirty="0" smtClean="0">
                <a:latin typeface="Arial" pitchFamily="34" charset="0"/>
                <a:cs typeface="Arial" pitchFamily="34" charset="0"/>
              </a:rPr>
              <a:t>              </a:t>
            </a:r>
            <a:r>
              <a:rPr lang="bg-BG" dirty="0" smtClean="0">
                <a:latin typeface="Arial" pitchFamily="34" charset="0"/>
                <a:cs typeface="Arial" pitchFamily="34" charset="0"/>
              </a:rPr>
              <a:t>- Декларацията за несъвместимост и встъпителната  декларация се подават в срок от един месец от заемане на длъжността, в случая от полагане на клетва, а ежегодната декларация се подава в срок до 15.05 на годината, следваща годината, за която се подава декларацията.  </a:t>
            </a:r>
          </a:p>
          <a:p>
            <a:pPr lvl="0" algn="just"/>
            <a:r>
              <a:rPr lang="bg-BG" baseline="0" dirty="0" smtClean="0">
                <a:solidFill>
                  <a:prstClr val="black"/>
                </a:solidFill>
                <a:latin typeface="Arial" pitchFamily="34" charset="0"/>
                <a:ea typeface="Calibri"/>
                <a:cs typeface="Arial" pitchFamily="34" charset="0"/>
              </a:rPr>
              <a:t>              </a:t>
            </a:r>
            <a:r>
              <a:rPr lang="bg-BG" dirty="0" smtClean="0">
                <a:solidFill>
                  <a:prstClr val="black"/>
                </a:solidFill>
                <a:latin typeface="Arial" pitchFamily="34" charset="0"/>
                <a:ea typeface="Calibri"/>
                <a:cs typeface="Arial" pitchFamily="34" charset="0"/>
              </a:rPr>
              <a:t>- </a:t>
            </a:r>
            <a:r>
              <a:rPr lang="bg-BG" b="1" dirty="0" smtClean="0">
                <a:solidFill>
                  <a:prstClr val="black"/>
                </a:solidFill>
                <a:latin typeface="Arial" pitchFamily="34" charset="0"/>
                <a:ea typeface="Calibri"/>
                <a:cs typeface="Arial" pitchFamily="34" charset="0"/>
              </a:rPr>
              <a:t>При </a:t>
            </a:r>
            <a:r>
              <a:rPr lang="bg-BG" b="1" dirty="0">
                <a:solidFill>
                  <a:prstClr val="black"/>
                </a:solidFill>
                <a:latin typeface="Arial" pitchFamily="34" charset="0"/>
                <a:ea typeface="Calibri"/>
                <a:cs typeface="Arial" pitchFamily="34" charset="0"/>
              </a:rPr>
              <a:t>неспазване на посочените забрани и задължения кметовете на кметства носят наказателна отговорност, като в определени случаи неизпълнението може да има пагубни последици</a:t>
            </a:r>
            <a:r>
              <a:rPr lang="bg-BG" b="1" dirty="0" smtClean="0">
                <a:solidFill>
                  <a:prstClr val="black"/>
                </a:solidFill>
                <a:latin typeface="Arial" pitchFamily="34" charset="0"/>
                <a:ea typeface="Calibri"/>
                <a:cs typeface="Arial" pitchFamily="34" charset="0"/>
              </a:rPr>
              <a:t>.</a:t>
            </a:r>
          </a:p>
          <a:p>
            <a:pPr lvl="0" algn="just"/>
            <a:endParaRPr lang="bg-BG" b="1" dirty="0" smtClean="0">
              <a:solidFill>
                <a:prstClr val="black"/>
              </a:solidFill>
              <a:latin typeface="Arial" pitchFamily="34" charset="0"/>
              <a:ea typeface="Calibri"/>
              <a:cs typeface="Arial" pitchFamily="34" charset="0"/>
            </a:endParaRPr>
          </a:p>
          <a:p>
            <a:pPr lvl="0" algn="just"/>
            <a:endParaRPr lang="bg-BG" b="1" dirty="0" smtClean="0">
              <a:solidFill>
                <a:prstClr val="black"/>
              </a:solidFill>
              <a:latin typeface="Arial" pitchFamily="34" charset="0"/>
              <a:ea typeface="Calibri"/>
              <a:cs typeface="Arial" pitchFamily="34" charset="0"/>
            </a:endParaRPr>
          </a:p>
          <a:p>
            <a:pPr lvl="0" algn="just"/>
            <a:endParaRPr lang="bg-BG" b="1" dirty="0">
              <a:solidFill>
                <a:prstClr val="black"/>
              </a:solidFill>
              <a:latin typeface="Arial" pitchFamily="34" charset="0"/>
              <a:ea typeface="Calibri"/>
              <a:cs typeface="Arial" pitchFamily="34" charset="0"/>
            </a:endParaRPr>
          </a:p>
          <a:p>
            <a:pPr algn="just"/>
            <a:endParaRPr lang="bg-BG" dirty="0">
              <a:latin typeface="Times New Roman" pitchFamily="18" charset="0"/>
              <a:cs typeface="Times New Roman" pitchFamily="18" charset="0"/>
            </a:endParaRPr>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9</a:t>
            </a:fld>
            <a:endParaRPr lang="bg-BG" dirty="0"/>
          </a:p>
        </p:txBody>
      </p:sp>
    </p:spTree>
    <p:extLst>
      <p:ext uri="{BB962C8B-B14F-4D97-AF65-F5344CB8AC3E}">
        <p14:creationId xmlns:p14="http://schemas.microsoft.com/office/powerpoint/2010/main" val="1671400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bg-BG" smtClean="0"/>
              <a:t>Редакт. стил загл. образец</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bg-BG" smtClean="0"/>
              <a:t>Щракнете за редакция стил подзагл. обр.</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0A544B8-84D3-45BA-9975-AC3A3DC5A06C}" type="datetime1">
              <a:rPr lang="bg-BG" smtClean="0"/>
              <a:t>19.10.2021 г.</a:t>
            </a:fld>
            <a:endParaRPr lang="bg-BG"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bg-BG"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0FD718E-46A7-4A98-A9FE-3E1E2C2192EB}" type="slidenum">
              <a:rPr lang="bg-BG" smtClean="0"/>
              <a:t>‹#›</a:t>
            </a:fld>
            <a:endParaRPr lang="bg-BG"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603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Vertical Text Placeholder 2"/>
          <p:cNvSpPr>
            <a:spLocks noGrp="1"/>
          </p:cNvSpPr>
          <p:nvPr>
            <p:ph type="body" orient="vert" idx="1"/>
          </p:nvPr>
        </p:nvSpPr>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C1C0E3BB-83D5-431E-A975-0ABF526A2BE6}" type="datetime1">
              <a:rPr lang="bg-BG" smtClean="0"/>
              <a:t>19.10.2021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D0FD718E-46A7-4A98-A9FE-3E1E2C2192EB}" type="slidenum">
              <a:rPr lang="bg-BG" smtClean="0"/>
              <a:t>‹#›</a:t>
            </a:fld>
            <a:endParaRPr lang="bg-BG" dirty="0"/>
          </a:p>
        </p:txBody>
      </p:sp>
    </p:spTree>
    <p:extLst>
      <p:ext uri="{BB962C8B-B14F-4D97-AF65-F5344CB8AC3E}">
        <p14:creationId xmlns:p14="http://schemas.microsoft.com/office/powerpoint/2010/main" val="3897055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bg-BG" smtClean="0"/>
              <a:t>Редакт. стил загл. образец</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692C624E-49E9-497D-ABF8-60BAE603D59D}" type="datetime1">
              <a:rPr lang="bg-BG" smtClean="0"/>
              <a:t>19.10.2021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D0FD718E-46A7-4A98-A9FE-3E1E2C2192EB}" type="slidenum">
              <a:rPr lang="bg-BG" smtClean="0"/>
              <a:t>‹#›</a:t>
            </a:fld>
            <a:endParaRPr lang="bg-BG" dirty="0"/>
          </a:p>
        </p:txBody>
      </p:sp>
    </p:spTree>
    <p:extLst>
      <p:ext uri="{BB962C8B-B14F-4D97-AF65-F5344CB8AC3E}">
        <p14:creationId xmlns:p14="http://schemas.microsoft.com/office/powerpoint/2010/main" val="113471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Content Placeholder 2"/>
          <p:cNvSpPr>
            <a:spLocks noGrp="1"/>
          </p:cNvSpPr>
          <p:nvPr>
            <p:ph idx="1"/>
          </p:nvPr>
        </p:nvSpPr>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3E825A28-FB6B-4598-A0A8-5EBD8421ECB6}" type="datetime1">
              <a:rPr lang="bg-BG" smtClean="0"/>
              <a:t>19.10.2021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D0FD718E-46A7-4A98-A9FE-3E1E2C2192EB}" type="slidenum">
              <a:rPr lang="bg-BG" smtClean="0"/>
              <a:t>‹#›</a:t>
            </a:fld>
            <a:endParaRPr lang="bg-BG" dirty="0"/>
          </a:p>
        </p:txBody>
      </p:sp>
    </p:spTree>
    <p:extLst>
      <p:ext uri="{BB962C8B-B14F-4D97-AF65-F5344CB8AC3E}">
        <p14:creationId xmlns:p14="http://schemas.microsoft.com/office/powerpoint/2010/main" val="4081362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A46B4FFB-83FF-4A6E-B53F-0F3554ABE136}" type="datetime1">
              <a:rPr lang="bg-BG" smtClean="0"/>
              <a:t>19.10.2021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D0FD718E-46A7-4A98-A9FE-3E1E2C2192EB}" type="slidenum">
              <a:rPr lang="bg-BG" smtClean="0"/>
              <a:t>‹#›</a:t>
            </a:fld>
            <a:endParaRPr lang="bg-BG"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057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bg-BG" smtClean="0"/>
              <a:t>Редакт. стил загл. образец</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5" name="Date Placeholder 4"/>
          <p:cNvSpPr>
            <a:spLocks noGrp="1"/>
          </p:cNvSpPr>
          <p:nvPr>
            <p:ph type="dt" sz="half" idx="10"/>
          </p:nvPr>
        </p:nvSpPr>
        <p:spPr/>
        <p:txBody>
          <a:bodyPr/>
          <a:lstStyle/>
          <a:p>
            <a:fld id="{8D75930C-5D23-402A-9DCD-6F78315FEC34}" type="datetime1">
              <a:rPr lang="bg-BG" smtClean="0"/>
              <a:t>19.10.2021 г.</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D0FD718E-46A7-4A98-A9FE-3E1E2C2192EB}" type="slidenum">
              <a:rPr lang="bg-BG" smtClean="0"/>
              <a:t>‹#›</a:t>
            </a:fld>
            <a:endParaRPr lang="bg-BG" dirty="0"/>
          </a:p>
        </p:txBody>
      </p:sp>
    </p:spTree>
    <p:extLst>
      <p:ext uri="{BB962C8B-B14F-4D97-AF65-F5344CB8AC3E}">
        <p14:creationId xmlns:p14="http://schemas.microsoft.com/office/powerpoint/2010/main" val="2995767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bg-BG" smtClean="0"/>
              <a:t>Редакт. стил загл. образец</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7" name="Date Placeholder 6"/>
          <p:cNvSpPr>
            <a:spLocks noGrp="1"/>
          </p:cNvSpPr>
          <p:nvPr>
            <p:ph type="dt" sz="half" idx="10"/>
          </p:nvPr>
        </p:nvSpPr>
        <p:spPr/>
        <p:txBody>
          <a:bodyPr/>
          <a:lstStyle/>
          <a:p>
            <a:fld id="{1419BC84-6615-4089-A7E5-C953CF080316}" type="datetime1">
              <a:rPr lang="bg-BG" smtClean="0"/>
              <a:t>19.10.2021 г.</a:t>
            </a:fld>
            <a:endParaRPr lang="bg-BG" dirty="0"/>
          </a:p>
        </p:txBody>
      </p:sp>
      <p:sp>
        <p:nvSpPr>
          <p:cNvPr id="8" name="Footer Placeholder 7"/>
          <p:cNvSpPr>
            <a:spLocks noGrp="1"/>
          </p:cNvSpPr>
          <p:nvPr>
            <p:ph type="ftr" sz="quarter" idx="11"/>
          </p:nvPr>
        </p:nvSpPr>
        <p:spPr/>
        <p:txBody>
          <a:bodyPr/>
          <a:lstStyle/>
          <a:p>
            <a:endParaRPr lang="bg-BG" dirty="0"/>
          </a:p>
        </p:txBody>
      </p:sp>
      <p:sp>
        <p:nvSpPr>
          <p:cNvPr id="9" name="Slide Number Placeholder 8"/>
          <p:cNvSpPr>
            <a:spLocks noGrp="1"/>
          </p:cNvSpPr>
          <p:nvPr>
            <p:ph type="sldNum" sz="quarter" idx="12"/>
          </p:nvPr>
        </p:nvSpPr>
        <p:spPr/>
        <p:txBody>
          <a:bodyPr/>
          <a:lstStyle/>
          <a:p>
            <a:fld id="{D0FD718E-46A7-4A98-A9FE-3E1E2C2192EB}" type="slidenum">
              <a:rPr lang="bg-BG" smtClean="0"/>
              <a:t>‹#›</a:t>
            </a:fld>
            <a:endParaRPr lang="bg-BG" dirty="0"/>
          </a:p>
        </p:txBody>
      </p:sp>
    </p:spTree>
    <p:extLst>
      <p:ext uri="{BB962C8B-B14F-4D97-AF65-F5344CB8AC3E}">
        <p14:creationId xmlns:p14="http://schemas.microsoft.com/office/powerpoint/2010/main" val="3096664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Date Placeholder 2"/>
          <p:cNvSpPr>
            <a:spLocks noGrp="1"/>
          </p:cNvSpPr>
          <p:nvPr>
            <p:ph type="dt" sz="half" idx="10"/>
          </p:nvPr>
        </p:nvSpPr>
        <p:spPr/>
        <p:txBody>
          <a:bodyPr/>
          <a:lstStyle/>
          <a:p>
            <a:fld id="{7F92DDE8-334A-4E3C-ABED-4944F7514BF0}" type="datetime1">
              <a:rPr lang="bg-BG" smtClean="0"/>
              <a:t>19.10.2021 г.</a:t>
            </a:fld>
            <a:endParaRPr lang="bg-BG" dirty="0"/>
          </a:p>
        </p:txBody>
      </p:sp>
      <p:sp>
        <p:nvSpPr>
          <p:cNvPr id="4" name="Footer Placeholder 3"/>
          <p:cNvSpPr>
            <a:spLocks noGrp="1"/>
          </p:cNvSpPr>
          <p:nvPr>
            <p:ph type="ftr" sz="quarter" idx="11"/>
          </p:nvPr>
        </p:nvSpPr>
        <p:spPr/>
        <p:txBody>
          <a:bodyPr/>
          <a:lstStyle/>
          <a:p>
            <a:endParaRPr lang="bg-BG" dirty="0"/>
          </a:p>
        </p:txBody>
      </p:sp>
      <p:sp>
        <p:nvSpPr>
          <p:cNvPr id="5" name="Slide Number Placeholder 4"/>
          <p:cNvSpPr>
            <a:spLocks noGrp="1"/>
          </p:cNvSpPr>
          <p:nvPr>
            <p:ph type="sldNum" sz="quarter" idx="12"/>
          </p:nvPr>
        </p:nvSpPr>
        <p:spPr/>
        <p:txBody>
          <a:bodyPr/>
          <a:lstStyle/>
          <a:p>
            <a:fld id="{D0FD718E-46A7-4A98-A9FE-3E1E2C2192EB}" type="slidenum">
              <a:rPr lang="bg-BG" smtClean="0"/>
              <a:t>‹#›</a:t>
            </a:fld>
            <a:endParaRPr lang="bg-BG" dirty="0"/>
          </a:p>
        </p:txBody>
      </p:sp>
    </p:spTree>
    <p:extLst>
      <p:ext uri="{BB962C8B-B14F-4D97-AF65-F5344CB8AC3E}">
        <p14:creationId xmlns:p14="http://schemas.microsoft.com/office/powerpoint/2010/main" val="2310818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3D52C5-3B4D-478A-AF56-D3BF8F07D2A1}" type="datetime1">
              <a:rPr lang="bg-BG" smtClean="0"/>
              <a:t>19.10.2021 г.</a:t>
            </a:fld>
            <a:endParaRPr lang="bg-BG" dirty="0"/>
          </a:p>
        </p:txBody>
      </p:sp>
      <p:sp>
        <p:nvSpPr>
          <p:cNvPr id="3" name="Footer Placeholder 2"/>
          <p:cNvSpPr>
            <a:spLocks noGrp="1"/>
          </p:cNvSpPr>
          <p:nvPr>
            <p:ph type="ftr" sz="quarter" idx="11"/>
          </p:nvPr>
        </p:nvSpPr>
        <p:spPr/>
        <p:txBody>
          <a:bodyPr/>
          <a:lstStyle/>
          <a:p>
            <a:endParaRPr lang="bg-BG" dirty="0"/>
          </a:p>
        </p:txBody>
      </p:sp>
      <p:sp>
        <p:nvSpPr>
          <p:cNvPr id="4" name="Slide Number Placeholder 3"/>
          <p:cNvSpPr>
            <a:spLocks noGrp="1"/>
          </p:cNvSpPr>
          <p:nvPr>
            <p:ph type="sldNum" sz="quarter" idx="12"/>
          </p:nvPr>
        </p:nvSpPr>
        <p:spPr/>
        <p:txBody>
          <a:bodyPr/>
          <a:lstStyle/>
          <a:p>
            <a:fld id="{D0FD718E-46A7-4A98-A9FE-3E1E2C2192EB}" type="slidenum">
              <a:rPr lang="bg-BG" smtClean="0"/>
              <a:t>‹#›</a:t>
            </a:fld>
            <a:endParaRPr lang="bg-BG" dirty="0"/>
          </a:p>
        </p:txBody>
      </p:sp>
    </p:spTree>
    <p:extLst>
      <p:ext uri="{BB962C8B-B14F-4D97-AF65-F5344CB8AC3E}">
        <p14:creationId xmlns:p14="http://schemas.microsoft.com/office/powerpoint/2010/main" val="841385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bg-BG" smtClean="0"/>
              <a:t>Редакт. стил загл. образец</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FEE057EA-BE09-4A78-AC7D-520CAAA189E8}" type="datetime1">
              <a:rPr lang="bg-BG" smtClean="0"/>
              <a:t>19.10.2021 г.</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D0FD718E-46A7-4A98-A9FE-3E1E2C2192EB}" type="slidenum">
              <a:rPr lang="bg-BG" smtClean="0"/>
              <a:t>‹#›</a:t>
            </a:fld>
            <a:endParaRPr lang="bg-BG" dirty="0"/>
          </a:p>
        </p:txBody>
      </p:sp>
    </p:spTree>
    <p:extLst>
      <p:ext uri="{BB962C8B-B14F-4D97-AF65-F5344CB8AC3E}">
        <p14:creationId xmlns:p14="http://schemas.microsoft.com/office/powerpoint/2010/main" val="1574538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bg-BG" smtClean="0"/>
              <a:t>Редакт. стил загл. образец</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dirty="0" smtClean="0"/>
              <a:t>Щракнете върху иконата, за да добавите картина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04911B8F-6367-466A-B180-DDA8256F7AC6}" type="datetime1">
              <a:rPr lang="bg-BG" smtClean="0"/>
              <a:t>19.10.2021 г.</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D0FD718E-46A7-4A98-A9FE-3E1E2C2192EB}" type="slidenum">
              <a:rPr lang="bg-BG" smtClean="0"/>
              <a:t>‹#›</a:t>
            </a:fld>
            <a:endParaRPr lang="bg-BG" dirty="0"/>
          </a:p>
        </p:txBody>
      </p:sp>
    </p:spTree>
    <p:extLst>
      <p:ext uri="{BB962C8B-B14F-4D97-AF65-F5344CB8AC3E}">
        <p14:creationId xmlns:p14="http://schemas.microsoft.com/office/powerpoint/2010/main" val="208531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bg-BG" smtClean="0"/>
              <a:t>Редакт. стил загл. образец</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3AC5F66-D5C2-4009-9CA4-9807CB82AF96}" type="datetime1">
              <a:rPr lang="bg-BG" smtClean="0"/>
              <a:t>19.10.2021 г.</a:t>
            </a:fld>
            <a:endParaRPr lang="bg-BG"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bg-BG"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0FD718E-46A7-4A98-A9FE-3E1E2C2192EB}" type="slidenum">
              <a:rPr lang="bg-BG" smtClean="0"/>
              <a:t>‹#›</a:t>
            </a:fld>
            <a:endParaRPr lang="bg-BG" dirty="0"/>
          </a:p>
        </p:txBody>
      </p:sp>
    </p:spTree>
    <p:extLst>
      <p:ext uri="{BB962C8B-B14F-4D97-AF65-F5344CB8AC3E}">
        <p14:creationId xmlns:p14="http://schemas.microsoft.com/office/powerpoint/2010/main" val="407463079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eufunds.b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www.eufunds.bg/"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www.eufunds.bg/"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www.eufunds.bg/"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www.eufunds.bg/" TargetMode="External"/><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png"/><Relationship Id="rId7" Type="http://schemas.openxmlformats.org/officeDocument/2006/relationships/diagramData" Target="../diagrams/data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png"/><Relationship Id="rId11" Type="http://schemas.microsoft.com/office/2007/relationships/diagramDrawing" Target="../diagrams/drawing1.xml"/><Relationship Id="rId5" Type="http://schemas.openxmlformats.org/officeDocument/2006/relationships/hyperlink" Target="http://www.eufunds.bg/" TargetMode="External"/><Relationship Id="rId10" Type="http://schemas.openxmlformats.org/officeDocument/2006/relationships/diagramColors" Target="../diagrams/colors1.xml"/><Relationship Id="rId4" Type="http://schemas.openxmlformats.org/officeDocument/2006/relationships/image" Target="../media/image2.png"/><Relationship Id="rId9"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image" Target="../media/image1.png"/><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notesSlide" Target="../notesSlides/notesSlide18.xml"/><Relationship Id="rId16" Type="http://schemas.microsoft.com/office/2007/relationships/diagramDrawing" Target="../diagrams/drawing3.xml"/><Relationship Id="rId1" Type="http://schemas.openxmlformats.org/officeDocument/2006/relationships/slideLayout" Target="../slideLayouts/slideLayout2.xml"/><Relationship Id="rId6" Type="http://schemas.openxmlformats.org/officeDocument/2006/relationships/image" Target="../media/image3.png"/><Relationship Id="rId11" Type="http://schemas.microsoft.com/office/2007/relationships/diagramDrawing" Target="../diagrams/drawing2.xml"/><Relationship Id="rId5" Type="http://schemas.openxmlformats.org/officeDocument/2006/relationships/hyperlink" Target="http://www.eufunds.bg/" TargetMode="Externa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image" Target="../media/image2.png"/><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1.png"/><Relationship Id="rId7" Type="http://schemas.openxmlformats.org/officeDocument/2006/relationships/diagramData" Target="../diagrams/data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png"/><Relationship Id="rId11" Type="http://schemas.microsoft.com/office/2007/relationships/diagramDrawing" Target="../diagrams/drawing4.xml"/><Relationship Id="rId5" Type="http://schemas.openxmlformats.org/officeDocument/2006/relationships/hyperlink" Target="http://www.eufunds.bg/" TargetMode="External"/><Relationship Id="rId10" Type="http://schemas.openxmlformats.org/officeDocument/2006/relationships/diagramColors" Target="../diagrams/colors4.xml"/><Relationship Id="rId4" Type="http://schemas.openxmlformats.org/officeDocument/2006/relationships/image" Target="../media/image2.png"/><Relationship Id="rId9"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1.png"/><Relationship Id="rId7" Type="http://schemas.openxmlformats.org/officeDocument/2006/relationships/diagramData" Target="../diagrams/data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png"/><Relationship Id="rId11" Type="http://schemas.microsoft.com/office/2007/relationships/diagramDrawing" Target="../diagrams/drawing5.xml"/><Relationship Id="rId5" Type="http://schemas.openxmlformats.org/officeDocument/2006/relationships/hyperlink" Target="http://www.eufunds.bg/" TargetMode="External"/><Relationship Id="rId10" Type="http://schemas.openxmlformats.org/officeDocument/2006/relationships/diagramColors" Target="../diagrams/colors5.xml"/><Relationship Id="rId4" Type="http://schemas.openxmlformats.org/officeDocument/2006/relationships/image" Target="../media/image2.png"/><Relationship Id="rId9"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1.png"/><Relationship Id="rId7" Type="http://schemas.openxmlformats.org/officeDocument/2006/relationships/diagramData" Target="../diagrams/data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png"/><Relationship Id="rId11" Type="http://schemas.microsoft.com/office/2007/relationships/diagramDrawing" Target="../diagrams/drawing6.xml"/><Relationship Id="rId5" Type="http://schemas.openxmlformats.org/officeDocument/2006/relationships/hyperlink" Target="http://www.eufunds.bg/" TargetMode="External"/><Relationship Id="rId10" Type="http://schemas.openxmlformats.org/officeDocument/2006/relationships/diagramColors" Target="../diagrams/colors6.xml"/><Relationship Id="rId4" Type="http://schemas.openxmlformats.org/officeDocument/2006/relationships/image" Target="../media/image2.png"/><Relationship Id="rId9"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image" Target="../media/image1.png"/><Relationship Id="rId7" Type="http://schemas.openxmlformats.org/officeDocument/2006/relationships/diagramData" Target="../diagrams/data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png"/><Relationship Id="rId11" Type="http://schemas.microsoft.com/office/2007/relationships/diagramDrawing" Target="../diagrams/drawing7.xml"/><Relationship Id="rId5" Type="http://schemas.openxmlformats.org/officeDocument/2006/relationships/hyperlink" Target="http://www.eufunds.bg/" TargetMode="External"/><Relationship Id="rId10" Type="http://schemas.openxmlformats.org/officeDocument/2006/relationships/diagramColors" Target="../diagrams/colors7.xml"/><Relationship Id="rId4" Type="http://schemas.openxmlformats.org/officeDocument/2006/relationships/image" Target="../media/image2.png"/><Relationship Id="rId9"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image" Target="../media/image1.png"/><Relationship Id="rId7" Type="http://schemas.openxmlformats.org/officeDocument/2006/relationships/diagramData" Target="../diagrams/data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png"/><Relationship Id="rId11" Type="http://schemas.microsoft.com/office/2007/relationships/diagramDrawing" Target="../diagrams/drawing8.xml"/><Relationship Id="rId5" Type="http://schemas.openxmlformats.org/officeDocument/2006/relationships/hyperlink" Target="http://www.eufunds.bg/" TargetMode="External"/><Relationship Id="rId10" Type="http://schemas.openxmlformats.org/officeDocument/2006/relationships/diagramColors" Target="../diagrams/colors8.xml"/><Relationship Id="rId4" Type="http://schemas.openxmlformats.org/officeDocument/2006/relationships/image" Target="../media/image2.png"/><Relationship Id="rId9"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image" Target="../media/image1.png"/><Relationship Id="rId7" Type="http://schemas.openxmlformats.org/officeDocument/2006/relationships/diagramData" Target="../diagrams/data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png"/><Relationship Id="rId11" Type="http://schemas.microsoft.com/office/2007/relationships/diagramDrawing" Target="../diagrams/drawing9.xml"/><Relationship Id="rId5" Type="http://schemas.openxmlformats.org/officeDocument/2006/relationships/hyperlink" Target="http://www.eufunds.bg/" TargetMode="External"/><Relationship Id="rId10" Type="http://schemas.openxmlformats.org/officeDocument/2006/relationships/diagramColors" Target="../diagrams/colors9.xml"/><Relationship Id="rId4" Type="http://schemas.openxmlformats.org/officeDocument/2006/relationships/image" Target="../media/image2.png"/><Relationship Id="rId9"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www.eufunds.bg/"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www.eufunds.bg/"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www.eufunds.bg/"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027134" y="538619"/>
            <a:ext cx="10108504" cy="5638345"/>
          </a:xfrm>
        </p:spPr>
        <p:txBody>
          <a:bodyPr/>
          <a:lstStyle/>
          <a:p>
            <a:pPr marL="0" indent="0">
              <a:buNone/>
            </a:pPr>
            <a:endParaRPr lang="bg-BG" dirty="0"/>
          </a:p>
          <a:p>
            <a:pPr marL="0" indent="0" algn="ctr">
              <a:buNone/>
            </a:pPr>
            <a:endParaRPr lang="bg-BG" dirty="0" smtClean="0"/>
          </a:p>
          <a:p>
            <a:pPr marL="0" indent="0" algn="ctr">
              <a:buNone/>
            </a:pPr>
            <a:endParaRPr lang="bg-BG" dirty="0"/>
          </a:p>
          <a:p>
            <a:pPr marL="0" indent="0" algn="ctr">
              <a:buNone/>
            </a:pPr>
            <a:endParaRPr lang="en-US" sz="3200" dirty="0" smtClean="0">
              <a:solidFill>
                <a:schemeClr val="accent1">
                  <a:lumMod val="75000"/>
                </a:schemeClr>
              </a:solidFill>
            </a:endParaRPr>
          </a:p>
          <a:p>
            <a:pPr marL="0" indent="0" algn="ctr">
              <a:buNone/>
            </a:pPr>
            <a:r>
              <a:rPr lang="bg-BG" sz="3200" b="1"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О</a:t>
            </a:r>
            <a:r>
              <a:rPr lang="en-US" sz="3200" b="1"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бучителен </a:t>
            </a:r>
            <a:r>
              <a:rPr lang="en-US" sz="3200" b="1"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модул</a:t>
            </a:r>
          </a:p>
          <a:p>
            <a:pPr marL="0" indent="0" algn="ctr">
              <a:buNone/>
            </a:pPr>
            <a:r>
              <a:rPr lang="ru-RU" sz="3200" b="1"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a:t>
            </a:r>
            <a:r>
              <a:rPr lang="bg-BG" sz="3200" b="1" i="1"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ea typeface="Calibri"/>
              </a:rPr>
              <a:t>Вътрешна </a:t>
            </a:r>
            <a:r>
              <a:rPr lang="bg-BG" sz="3200" b="1" i="1" dirty="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ea typeface="Calibri"/>
              </a:rPr>
              <a:t>организация на общинските </a:t>
            </a:r>
            <a:r>
              <a:rPr lang="bg-BG" sz="3200" b="1" i="1"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ea typeface="Calibri"/>
              </a:rPr>
              <a:t>дейности</a:t>
            </a:r>
            <a:r>
              <a:rPr lang="ru-RU" sz="3200" b="1"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a:t>
            </a:r>
            <a:endParaRPr lang="ru-RU" sz="3200" b="1"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stretch>
            <a:fillRect/>
          </a:stretch>
        </p:blipFill>
        <p:spPr>
          <a:xfrm>
            <a:off x="972277" y="887480"/>
            <a:ext cx="2281935" cy="911380"/>
          </a:xfrm>
          <a:prstGeom prst="rect">
            <a:avLst/>
          </a:prstGeom>
        </p:spPr>
      </p:pic>
      <p:pic>
        <p:nvPicPr>
          <p:cNvPr id="5" name="Picture 4"/>
          <p:cNvPicPr>
            <a:picLocks noChangeAspect="1"/>
          </p:cNvPicPr>
          <p:nvPr/>
        </p:nvPicPr>
        <p:blipFill>
          <a:blip r:embed="rId4"/>
          <a:stretch>
            <a:fillRect/>
          </a:stretch>
        </p:blipFill>
        <p:spPr>
          <a:xfrm>
            <a:off x="9422047" y="946742"/>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1" y="885612"/>
            <a:ext cx="1323114" cy="828000"/>
          </a:xfrm>
          <a:prstGeom prst="rect">
            <a:avLst/>
          </a:prstGeom>
        </p:spPr>
      </p:pic>
    </p:spTree>
    <p:extLst>
      <p:ext uri="{BB962C8B-B14F-4D97-AF65-F5344CB8AC3E}">
        <p14:creationId xmlns:p14="http://schemas.microsoft.com/office/powerpoint/2010/main" val="3664204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half" idx="1"/>
          </p:nvPr>
        </p:nvSpPr>
        <p:spPr>
          <a:xfrm>
            <a:off x="1030514" y="1186542"/>
            <a:ext cx="4905829" cy="4452258"/>
          </a:xfrm>
        </p:spPr>
        <p:txBody>
          <a:bodyPr>
            <a:normAutofit fontScale="92500" lnSpcReduction="20000"/>
          </a:bodyPr>
          <a:lstStyle/>
          <a:p>
            <a:pPr marL="0" lvl="0" indent="0" algn="ctr">
              <a:lnSpc>
                <a:spcPct val="100000"/>
              </a:lnSpc>
              <a:buClr>
                <a:srgbClr val="549E39"/>
              </a:buClr>
              <a:buNone/>
            </a:pPr>
            <a:endParaRPr lang="ru-RU" sz="800" b="1" u="sng" dirty="0" smtClean="0">
              <a:ln>
                <a:solidFill>
                  <a:srgbClr val="50771B">
                    <a:lumMod val="50000"/>
                  </a:srgbClr>
                </a:solidFill>
              </a:ln>
              <a:solidFill>
                <a:srgbClr val="549E39">
                  <a:lumMod val="75000"/>
                </a:srgbClr>
              </a:solidFill>
            </a:endParaRPr>
          </a:p>
          <a:p>
            <a:pPr marL="0" lvl="0" indent="0" algn="ctr">
              <a:lnSpc>
                <a:spcPct val="100000"/>
              </a:lnSpc>
              <a:buClr>
                <a:srgbClr val="549E39"/>
              </a:buClr>
              <a:buNone/>
            </a:pPr>
            <a:endParaRPr lang="ru-RU" sz="35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endParaRPr>
          </a:p>
          <a:p>
            <a:pPr marL="0" lvl="0" indent="0" algn="ctr">
              <a:lnSpc>
                <a:spcPct val="100000"/>
              </a:lnSpc>
              <a:buClr>
                <a:srgbClr val="549E39"/>
              </a:buClr>
              <a:buNone/>
            </a:pPr>
            <a:endParaRPr lang="ru-RU" sz="3500" b="1" u="sng" dirty="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endParaRPr>
          </a:p>
          <a:p>
            <a:pPr algn="just">
              <a:buFont typeface="Wingdings" pitchFamily="2" charset="2"/>
              <a:buChar char="q"/>
            </a:pPr>
            <a:endParaRPr lang="ru-RU" dirty="0" smtClean="0">
              <a:solidFill>
                <a:schemeClr val="accent1">
                  <a:lumMod val="75000"/>
                </a:schemeClr>
              </a:solidFill>
            </a:endParaRPr>
          </a:p>
          <a:p>
            <a:pPr marL="45720" indent="0" algn="just">
              <a:lnSpc>
                <a:spcPct val="110000"/>
              </a:lnSpc>
              <a:buNone/>
            </a:pPr>
            <a:r>
              <a:rPr lang="ru-RU" sz="3500" b="1" dirty="0" err="1" smtClean="0">
                <a:ln>
                  <a:solidFill>
                    <a:schemeClr val="accent1">
                      <a:lumMod val="75000"/>
                    </a:schemeClr>
                  </a:solidFill>
                </a:ln>
                <a:solidFill>
                  <a:schemeClr val="accent1">
                    <a:lumMod val="60000"/>
                    <a:lumOff val="40000"/>
                  </a:schemeClr>
                </a:solidFill>
              </a:rPr>
              <a:t>Населени</a:t>
            </a:r>
            <a:r>
              <a:rPr lang="ru-RU" sz="3500" b="1" dirty="0" smtClean="0">
                <a:ln>
                  <a:solidFill>
                    <a:schemeClr val="accent1">
                      <a:lumMod val="75000"/>
                    </a:schemeClr>
                  </a:solidFill>
                </a:ln>
                <a:solidFill>
                  <a:schemeClr val="accent1">
                    <a:lumMod val="60000"/>
                    <a:lumOff val="40000"/>
                  </a:schemeClr>
                </a:solidFill>
              </a:rPr>
              <a:t> места</a:t>
            </a:r>
            <a:r>
              <a:rPr lang="ru-RU" sz="3500" b="1" dirty="0">
                <a:ln>
                  <a:solidFill>
                    <a:schemeClr val="accent1">
                      <a:lumMod val="75000"/>
                    </a:schemeClr>
                  </a:solidFill>
                </a:ln>
                <a:solidFill>
                  <a:schemeClr val="accent1">
                    <a:lumMod val="60000"/>
                    <a:lumOff val="40000"/>
                  </a:schemeClr>
                </a:solidFill>
              </a:rPr>
              <a:t>, които не са административен център на кметство</a:t>
            </a:r>
            <a:r>
              <a:rPr lang="bg-BG" sz="3500" dirty="0" smtClean="0">
                <a:ln>
                  <a:solidFill>
                    <a:schemeClr val="accent1">
                      <a:lumMod val="75000"/>
                    </a:schemeClr>
                  </a:solidFill>
                </a:ln>
                <a:solidFill>
                  <a:schemeClr val="accent1">
                    <a:lumMod val="60000"/>
                    <a:lumOff val="40000"/>
                  </a:schemeClr>
                </a:solidFill>
              </a:rPr>
              <a:t> </a:t>
            </a:r>
            <a:endParaRPr lang="bg-BG" sz="3500" dirty="0">
              <a:ln>
                <a:solidFill>
                  <a:schemeClr val="accent1">
                    <a:lumMod val="75000"/>
                  </a:schemeClr>
                </a:solidFill>
              </a:ln>
              <a:solidFill>
                <a:schemeClr val="accent1">
                  <a:lumMod val="60000"/>
                  <a:lumOff val="40000"/>
                </a:schemeClr>
              </a:solidFill>
            </a:endParaRPr>
          </a:p>
        </p:txBody>
      </p:sp>
      <p:sp>
        <p:nvSpPr>
          <p:cNvPr id="4" name="Контейнер за съдържание 3"/>
          <p:cNvSpPr>
            <a:spLocks noGrp="1"/>
          </p:cNvSpPr>
          <p:nvPr>
            <p:ph sz="half" idx="2"/>
          </p:nvPr>
        </p:nvSpPr>
        <p:spPr>
          <a:xfrm>
            <a:off x="6183086" y="1273629"/>
            <a:ext cx="4934856" cy="4256314"/>
          </a:xfrm>
        </p:spPr>
        <p:txBody>
          <a:bodyPr>
            <a:normAutofit fontScale="92500" lnSpcReduction="20000"/>
          </a:bodyPr>
          <a:lstStyle/>
          <a:p>
            <a:pPr marL="0" lvl="0" indent="0" algn="ctr">
              <a:lnSpc>
                <a:spcPct val="100000"/>
              </a:lnSpc>
              <a:buClr>
                <a:srgbClr val="549E39"/>
              </a:buClr>
              <a:buNone/>
            </a:pPr>
            <a:endParaRPr lang="ru-RU" sz="800" b="1" u="sng" dirty="0" smtClean="0">
              <a:ln>
                <a:solidFill>
                  <a:srgbClr val="50771B">
                    <a:lumMod val="50000"/>
                  </a:srgbClr>
                </a:solidFill>
              </a:ln>
              <a:solidFill>
                <a:srgbClr val="549E39">
                  <a:lumMod val="75000"/>
                </a:srgbClr>
              </a:solidFill>
            </a:endParaRPr>
          </a:p>
          <a:p>
            <a:pPr marL="0" lvl="0" indent="0" algn="ctr">
              <a:lnSpc>
                <a:spcPct val="100000"/>
              </a:lnSpc>
              <a:buClr>
                <a:srgbClr val="549E39"/>
              </a:buClr>
              <a:buNone/>
            </a:pPr>
            <a:r>
              <a:rPr lang="ru-RU" sz="35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Кметски наместник</a:t>
            </a:r>
          </a:p>
          <a:p>
            <a:pPr algn="just">
              <a:buFont typeface="Wingdings" pitchFamily="2" charset="2"/>
              <a:buChar char="q"/>
            </a:pPr>
            <a:r>
              <a:rPr lang="bg-BG" sz="2800" dirty="0" smtClean="0">
                <a:solidFill>
                  <a:schemeClr val="accent1">
                    <a:lumMod val="75000"/>
                  </a:schemeClr>
                </a:solidFill>
              </a:rPr>
              <a:t> </a:t>
            </a:r>
            <a:r>
              <a:rPr lang="ru-RU" sz="2600" b="1" dirty="0" smtClean="0">
                <a:ln>
                  <a:solidFill>
                    <a:schemeClr val="accent1">
                      <a:lumMod val="75000"/>
                    </a:schemeClr>
                  </a:solidFill>
                </a:ln>
                <a:solidFill>
                  <a:schemeClr val="accent1">
                    <a:lumMod val="60000"/>
                    <a:lumOff val="40000"/>
                  </a:schemeClr>
                </a:solidFill>
              </a:rPr>
              <a:t>Кметът на общината може да назначи за срока на мандата кметски наместници в съответствие с утвърдената численост и структура на общинската администрация</a:t>
            </a:r>
          </a:p>
          <a:p>
            <a:pPr algn="just">
              <a:buFont typeface="Wingdings" pitchFamily="2" charset="2"/>
              <a:buChar char="q"/>
            </a:pPr>
            <a:r>
              <a:rPr lang="ru-RU" sz="2600" b="1" dirty="0" smtClean="0">
                <a:ln>
                  <a:solidFill>
                    <a:schemeClr val="accent1">
                      <a:lumMod val="75000"/>
                    </a:schemeClr>
                  </a:solidFill>
                </a:ln>
                <a:solidFill>
                  <a:schemeClr val="accent1">
                    <a:lumMod val="60000"/>
                    <a:lumOff val="40000"/>
                  </a:schemeClr>
                </a:solidFill>
              </a:rPr>
              <a:t> Териториален орган на изпълнителната власт;</a:t>
            </a:r>
          </a:p>
          <a:p>
            <a:pPr lvl="0" algn="just">
              <a:buClr>
                <a:srgbClr val="549E39"/>
              </a:buClr>
              <a:buFont typeface="Wingdings" pitchFamily="2" charset="2"/>
              <a:buChar char="q"/>
            </a:pPr>
            <a:r>
              <a:rPr lang="ru-RU" sz="2600" b="1" dirty="0">
                <a:ln>
                  <a:solidFill>
                    <a:schemeClr val="accent1">
                      <a:lumMod val="75000"/>
                    </a:schemeClr>
                  </a:solidFill>
                </a:ln>
                <a:solidFill>
                  <a:schemeClr val="accent1">
                    <a:lumMod val="60000"/>
                    <a:lumOff val="40000"/>
                  </a:schemeClr>
                </a:solidFill>
              </a:rPr>
              <a:t> Има всички права по трудово правоотношение.</a:t>
            </a:r>
            <a:endParaRPr lang="bg-BG" sz="2600" b="1" dirty="0">
              <a:ln>
                <a:solidFill>
                  <a:schemeClr val="accent1">
                    <a:lumMod val="75000"/>
                  </a:schemeClr>
                </a:solidFill>
              </a:ln>
              <a:solidFill>
                <a:schemeClr val="accent1">
                  <a:lumMod val="60000"/>
                  <a:lumOff val="40000"/>
                </a:schemeClr>
              </a:solidFill>
            </a:endParaRPr>
          </a:p>
          <a:p>
            <a:pPr algn="just">
              <a:buFont typeface="Wingdings" pitchFamily="2" charset="2"/>
              <a:buChar char="q"/>
            </a:pPr>
            <a:endParaRPr lang="ru-RU" sz="2800" b="1" dirty="0" smtClean="0">
              <a:solidFill>
                <a:schemeClr val="accent1">
                  <a:lumMod val="75000"/>
                </a:schemeClr>
              </a:solidFill>
            </a:endParaRPr>
          </a:p>
          <a:p>
            <a:pPr algn="just">
              <a:buFont typeface="Wingdings" pitchFamily="2" charset="2"/>
              <a:buChar char="q"/>
            </a:pPr>
            <a:endParaRPr lang="ru-RU" sz="2800" dirty="0" smtClean="0">
              <a:solidFill>
                <a:schemeClr val="accent1">
                  <a:lumMod val="75000"/>
                </a:schemeClr>
              </a:solidFill>
            </a:endParaRPr>
          </a:p>
          <a:p>
            <a:pPr algn="just">
              <a:buFont typeface="Wingdings" pitchFamily="2" charset="2"/>
              <a:buChar char="q"/>
            </a:pPr>
            <a:endParaRPr lang="bg-BG" sz="2800" dirty="0">
              <a:solidFill>
                <a:schemeClr val="accent1">
                  <a:lumMod val="75000"/>
                </a:schemeClr>
              </a:solidFill>
            </a:endParaRPr>
          </a:p>
        </p:txBody>
      </p:sp>
      <p:sp>
        <p:nvSpPr>
          <p:cNvPr id="5" name="TextBox 7"/>
          <p:cNvSpPr txBox="1"/>
          <p:nvPr/>
        </p:nvSpPr>
        <p:spPr>
          <a:xfrm>
            <a:off x="742257" y="5638800"/>
            <a:ext cx="10611543" cy="1254702"/>
          </a:xfrm>
          <a:prstGeom prst="rect">
            <a:avLst/>
          </a:prstGeom>
          <a:noFill/>
        </p:spPr>
        <p:txBody>
          <a:bodyPr wrap="square" rtlCol="0">
            <a:spAutoFit/>
          </a:bodyPr>
          <a:lstStyle/>
          <a:p>
            <a:pPr marL="4572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algn="ctr">
              <a:lnSpc>
                <a:spcPct val="90000"/>
              </a:lnSpc>
              <a:spcBef>
                <a:spcPts val="1400"/>
              </a:spcBef>
              <a:buClr>
                <a:srgbClr val="549E39"/>
              </a:buClr>
              <a:buSzPct val="80000"/>
            </a:pPr>
            <a:r>
              <a:rPr lang="en-US" sz="1100" i="1" dirty="0" smtClean="0">
                <a:solidFill>
                  <a:srgbClr val="549E39"/>
                </a:solidFill>
                <a:hlinkClick r:id="rId3"/>
              </a:rPr>
              <a:t>www.eufunds.bg</a:t>
            </a:r>
            <a:r>
              <a:rPr lang="en-US" sz="1100" i="1" dirty="0" smtClean="0">
                <a:solidFill>
                  <a:srgbClr val="549E39"/>
                </a:solidFill>
              </a:rPr>
              <a:t> </a:t>
            </a:r>
            <a:endParaRPr lang="ru-RU" sz="1100" i="1" dirty="0">
              <a:solidFill>
                <a:srgbClr val="549E39"/>
              </a:solidFill>
            </a:endParaRPr>
          </a:p>
          <a:p>
            <a:pPr marL="45720" algn="ctr">
              <a:lnSpc>
                <a:spcPct val="90000"/>
              </a:lnSpc>
              <a:spcBef>
                <a:spcPts val="1400"/>
              </a:spcBef>
              <a:buClr>
                <a:srgbClr val="549E39"/>
              </a:buClr>
              <a:buSzPct val="80000"/>
            </a:pPr>
            <a:endParaRPr lang="ru-RU" sz="1100" i="1" dirty="0">
              <a:solidFill>
                <a:srgbClr val="549E39"/>
              </a:solidFill>
            </a:endParaRPr>
          </a:p>
        </p:txBody>
      </p:sp>
      <p:pic>
        <p:nvPicPr>
          <p:cNvPr id="6" name="Picture 1"/>
          <p:cNvPicPr>
            <a:picLocks noChangeAspect="1"/>
          </p:cNvPicPr>
          <p:nvPr/>
        </p:nvPicPr>
        <p:blipFill>
          <a:blip r:embed="rId4"/>
          <a:stretch>
            <a:fillRect/>
          </a:stretch>
        </p:blipFill>
        <p:spPr>
          <a:xfrm>
            <a:off x="833129" y="377792"/>
            <a:ext cx="2510129" cy="1002518"/>
          </a:xfrm>
          <a:prstGeom prst="rect">
            <a:avLst/>
          </a:prstGeom>
        </p:spPr>
      </p:pic>
      <p:pic>
        <p:nvPicPr>
          <p:cNvPr id="7" name="Picture 6"/>
          <p:cNvPicPr>
            <a:picLocks noChangeAspect="1"/>
          </p:cNvPicPr>
          <p:nvPr/>
        </p:nvPicPr>
        <p:blipFill>
          <a:blip r:embed="rId5"/>
          <a:stretch>
            <a:fillRect/>
          </a:stretch>
        </p:blipFill>
        <p:spPr>
          <a:xfrm>
            <a:off x="5517099" y="492772"/>
            <a:ext cx="1323114" cy="828000"/>
          </a:xfrm>
          <a:prstGeom prst="rect">
            <a:avLst/>
          </a:prstGeom>
        </p:spPr>
      </p:pic>
      <p:pic>
        <p:nvPicPr>
          <p:cNvPr id="8" name="Picture 4"/>
          <p:cNvPicPr>
            <a:picLocks noChangeAspect="1"/>
          </p:cNvPicPr>
          <p:nvPr/>
        </p:nvPicPr>
        <p:blipFill>
          <a:blip r:embed="rId6"/>
          <a:stretch>
            <a:fillRect/>
          </a:stretch>
        </p:blipFill>
        <p:spPr>
          <a:xfrm>
            <a:off x="9321837" y="391593"/>
            <a:ext cx="1705303" cy="828000"/>
          </a:xfrm>
          <a:prstGeom prst="rect">
            <a:avLst/>
          </a:prstGeom>
        </p:spPr>
      </p:pic>
    </p:spTree>
    <p:extLst>
      <p:ext uri="{BB962C8B-B14F-4D97-AF65-F5344CB8AC3E}">
        <p14:creationId xmlns:p14="http://schemas.microsoft.com/office/powerpoint/2010/main" val="3370436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half" idx="1"/>
          </p:nvPr>
        </p:nvSpPr>
        <p:spPr>
          <a:xfrm>
            <a:off x="1049715" y="1350194"/>
            <a:ext cx="9996626" cy="4452258"/>
          </a:xfrm>
        </p:spPr>
        <p:txBody>
          <a:bodyPr>
            <a:normAutofit/>
          </a:bodyPr>
          <a:lstStyle/>
          <a:p>
            <a:pPr marL="0" lvl="0" indent="0" algn="ctr">
              <a:lnSpc>
                <a:spcPct val="100000"/>
              </a:lnSpc>
              <a:buClr>
                <a:srgbClr val="549E39"/>
              </a:buClr>
              <a:buNone/>
            </a:pPr>
            <a:r>
              <a:rPr lang="ru-RU" sz="32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Условия, на които трябва да отговарят кметските наместници към датата на назначаването</a:t>
            </a:r>
            <a:endParaRPr lang="ru-RU" sz="3200" b="1" u="sng" dirty="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endParaRPr>
          </a:p>
          <a:p>
            <a:pPr lvl="0" algn="just">
              <a:buFont typeface="Wingdings" pitchFamily="2" charset="2"/>
              <a:buChar char="q"/>
            </a:pPr>
            <a:r>
              <a:rPr lang="ru-RU" sz="2800" dirty="0" smtClean="0">
                <a:ln>
                  <a:solidFill>
                    <a:schemeClr val="accent1">
                      <a:lumMod val="75000"/>
                    </a:schemeClr>
                  </a:solidFill>
                </a:ln>
                <a:solidFill>
                  <a:schemeClr val="accent1">
                    <a:lumMod val="60000"/>
                    <a:lumOff val="40000"/>
                  </a:schemeClr>
                </a:solidFill>
              </a:rPr>
              <a:t> </a:t>
            </a:r>
            <a:r>
              <a:rPr lang="bg-BG" sz="2800" dirty="0" smtClean="0">
                <a:ln>
                  <a:solidFill>
                    <a:schemeClr val="accent1">
                      <a:lumMod val="75000"/>
                    </a:schemeClr>
                  </a:solidFill>
                </a:ln>
                <a:solidFill>
                  <a:schemeClr val="accent1">
                    <a:lumMod val="60000"/>
                    <a:lumOff val="40000"/>
                  </a:schemeClr>
                </a:solidFill>
              </a:rPr>
              <a:t>Да са </a:t>
            </a:r>
            <a:r>
              <a:rPr lang="bg-BG" sz="2800" dirty="0">
                <a:ln>
                  <a:solidFill>
                    <a:schemeClr val="accent1">
                      <a:lumMod val="75000"/>
                    </a:schemeClr>
                  </a:solidFill>
                </a:ln>
                <a:solidFill>
                  <a:schemeClr val="accent1">
                    <a:lumMod val="60000"/>
                    <a:lumOff val="40000"/>
                  </a:schemeClr>
                </a:solidFill>
              </a:rPr>
              <a:t>български граждани;</a:t>
            </a:r>
          </a:p>
          <a:p>
            <a:pPr lvl="0" algn="just">
              <a:buFont typeface="Wingdings" pitchFamily="2" charset="2"/>
              <a:buChar char="q"/>
            </a:pPr>
            <a:r>
              <a:rPr lang="bg-BG" sz="2800" b="1" dirty="0" smtClean="0">
                <a:ln>
                  <a:solidFill>
                    <a:schemeClr val="accent1">
                      <a:lumMod val="75000"/>
                    </a:schemeClr>
                  </a:solidFill>
                </a:ln>
                <a:solidFill>
                  <a:schemeClr val="accent1">
                    <a:lumMod val="60000"/>
                    <a:lumOff val="40000"/>
                  </a:schemeClr>
                </a:solidFill>
              </a:rPr>
              <a:t> </a:t>
            </a:r>
            <a:r>
              <a:rPr lang="bg-BG" sz="2800" dirty="0" smtClean="0">
                <a:ln>
                  <a:solidFill>
                    <a:schemeClr val="accent1">
                      <a:lumMod val="75000"/>
                    </a:schemeClr>
                  </a:solidFill>
                </a:ln>
                <a:solidFill>
                  <a:schemeClr val="accent1">
                    <a:lumMod val="60000"/>
                    <a:lumOff val="40000"/>
                  </a:schemeClr>
                </a:solidFill>
              </a:rPr>
              <a:t>Да са </a:t>
            </a:r>
            <a:r>
              <a:rPr lang="bg-BG" sz="2800" dirty="0">
                <a:ln>
                  <a:solidFill>
                    <a:schemeClr val="accent1">
                      <a:lumMod val="75000"/>
                    </a:schemeClr>
                  </a:solidFill>
                </a:ln>
                <a:solidFill>
                  <a:schemeClr val="accent1">
                    <a:lumMod val="60000"/>
                    <a:lumOff val="40000"/>
                  </a:schemeClr>
                </a:solidFill>
              </a:rPr>
              <a:t>навършил 18 години към </a:t>
            </a:r>
            <a:r>
              <a:rPr lang="bg-BG" sz="2800" dirty="0" smtClean="0">
                <a:ln>
                  <a:solidFill>
                    <a:schemeClr val="accent1">
                      <a:lumMod val="75000"/>
                    </a:schemeClr>
                  </a:solidFill>
                </a:ln>
                <a:solidFill>
                  <a:schemeClr val="accent1">
                    <a:lumMod val="60000"/>
                    <a:lumOff val="40000"/>
                  </a:schemeClr>
                </a:solidFill>
              </a:rPr>
              <a:t>датата </a:t>
            </a:r>
            <a:r>
              <a:rPr lang="bg-BG" sz="2800" smtClean="0">
                <a:ln>
                  <a:solidFill>
                    <a:schemeClr val="accent1">
                      <a:lumMod val="75000"/>
                    </a:schemeClr>
                  </a:solidFill>
                </a:ln>
                <a:solidFill>
                  <a:schemeClr val="accent1">
                    <a:lumMod val="60000"/>
                    <a:lumOff val="40000"/>
                  </a:schemeClr>
                </a:solidFill>
              </a:rPr>
              <a:t>на назначаването;</a:t>
            </a:r>
            <a:endParaRPr lang="bg-BG" sz="2800" dirty="0">
              <a:ln>
                <a:solidFill>
                  <a:schemeClr val="accent1">
                    <a:lumMod val="75000"/>
                  </a:schemeClr>
                </a:solidFill>
              </a:ln>
              <a:solidFill>
                <a:schemeClr val="accent1">
                  <a:lumMod val="60000"/>
                  <a:lumOff val="40000"/>
                </a:schemeClr>
              </a:solidFill>
            </a:endParaRPr>
          </a:p>
          <a:p>
            <a:pPr lvl="0" algn="just">
              <a:buFont typeface="Wingdings" pitchFamily="2" charset="2"/>
              <a:buChar char="q"/>
            </a:pPr>
            <a:r>
              <a:rPr lang="bg-BG" sz="2800" b="1" dirty="0" smtClean="0">
                <a:ln>
                  <a:solidFill>
                    <a:schemeClr val="accent1">
                      <a:lumMod val="75000"/>
                    </a:schemeClr>
                  </a:solidFill>
                </a:ln>
                <a:solidFill>
                  <a:schemeClr val="accent1">
                    <a:lumMod val="60000"/>
                    <a:lumOff val="40000"/>
                  </a:schemeClr>
                </a:solidFill>
              </a:rPr>
              <a:t> </a:t>
            </a:r>
            <a:r>
              <a:rPr lang="bg-BG" sz="2800" dirty="0" smtClean="0">
                <a:ln>
                  <a:solidFill>
                    <a:schemeClr val="accent1">
                      <a:lumMod val="75000"/>
                    </a:schemeClr>
                  </a:solidFill>
                </a:ln>
                <a:solidFill>
                  <a:schemeClr val="accent1">
                    <a:lumMod val="60000"/>
                    <a:lumOff val="40000"/>
                  </a:schemeClr>
                </a:solidFill>
              </a:rPr>
              <a:t>Да не </a:t>
            </a:r>
            <a:r>
              <a:rPr lang="bg-BG" sz="2800" dirty="0">
                <a:ln>
                  <a:solidFill>
                    <a:schemeClr val="accent1">
                      <a:lumMod val="75000"/>
                    </a:schemeClr>
                  </a:solidFill>
                </a:ln>
                <a:solidFill>
                  <a:schemeClr val="accent1">
                    <a:lumMod val="60000"/>
                    <a:lumOff val="40000"/>
                  </a:schemeClr>
                </a:solidFill>
              </a:rPr>
              <a:t>са поставени под запрещение;</a:t>
            </a:r>
          </a:p>
          <a:p>
            <a:pPr lvl="0" algn="just">
              <a:buFont typeface="Wingdings" pitchFamily="2" charset="2"/>
              <a:buChar char="q"/>
            </a:pPr>
            <a:r>
              <a:rPr lang="bg-BG" sz="2800" b="1" dirty="0" smtClean="0">
                <a:ln>
                  <a:solidFill>
                    <a:schemeClr val="accent1">
                      <a:lumMod val="75000"/>
                    </a:schemeClr>
                  </a:solidFill>
                </a:ln>
                <a:solidFill>
                  <a:schemeClr val="accent1">
                    <a:lumMod val="60000"/>
                    <a:lumOff val="40000"/>
                  </a:schemeClr>
                </a:solidFill>
              </a:rPr>
              <a:t> </a:t>
            </a:r>
            <a:r>
              <a:rPr lang="bg-BG" sz="2800" dirty="0" smtClean="0">
                <a:ln>
                  <a:solidFill>
                    <a:schemeClr val="accent1">
                      <a:lumMod val="75000"/>
                    </a:schemeClr>
                  </a:solidFill>
                </a:ln>
                <a:solidFill>
                  <a:schemeClr val="accent1">
                    <a:lumMod val="60000"/>
                    <a:lumOff val="40000"/>
                  </a:schemeClr>
                </a:solidFill>
              </a:rPr>
              <a:t>Да не </a:t>
            </a:r>
            <a:r>
              <a:rPr lang="bg-BG" sz="2800" dirty="0">
                <a:ln>
                  <a:solidFill>
                    <a:schemeClr val="accent1">
                      <a:lumMod val="75000"/>
                    </a:schemeClr>
                  </a:solidFill>
                </a:ln>
                <a:solidFill>
                  <a:schemeClr val="accent1">
                    <a:lumMod val="60000"/>
                    <a:lumOff val="40000"/>
                  </a:schemeClr>
                </a:solidFill>
              </a:rPr>
              <a:t>изтърпяват наказание лишаване от свобода;</a:t>
            </a:r>
          </a:p>
          <a:p>
            <a:pPr lvl="0" algn="just">
              <a:buFont typeface="Wingdings" pitchFamily="2" charset="2"/>
              <a:buChar char="q"/>
            </a:pPr>
            <a:r>
              <a:rPr lang="bg-BG" sz="2800" b="1" dirty="0" smtClean="0">
                <a:ln>
                  <a:solidFill>
                    <a:schemeClr val="accent1">
                      <a:lumMod val="75000"/>
                    </a:schemeClr>
                  </a:solidFill>
                </a:ln>
                <a:solidFill>
                  <a:schemeClr val="accent1">
                    <a:lumMod val="60000"/>
                    <a:lumOff val="40000"/>
                  </a:schemeClr>
                </a:solidFill>
              </a:rPr>
              <a:t> </a:t>
            </a:r>
            <a:r>
              <a:rPr lang="bg-BG" sz="2800" dirty="0" smtClean="0">
                <a:ln>
                  <a:solidFill>
                    <a:schemeClr val="accent1">
                      <a:lumMod val="75000"/>
                    </a:schemeClr>
                  </a:solidFill>
                </a:ln>
                <a:solidFill>
                  <a:schemeClr val="accent1">
                    <a:lumMod val="60000"/>
                    <a:lumOff val="40000"/>
                  </a:schemeClr>
                </a:solidFill>
              </a:rPr>
              <a:t>Да са </a:t>
            </a:r>
            <a:r>
              <a:rPr lang="bg-BG" sz="2800" dirty="0">
                <a:ln>
                  <a:solidFill>
                    <a:schemeClr val="accent1">
                      <a:lumMod val="75000"/>
                    </a:schemeClr>
                  </a:solidFill>
                </a:ln>
                <a:solidFill>
                  <a:schemeClr val="accent1">
                    <a:lumMod val="60000"/>
                    <a:lumOff val="40000"/>
                  </a:schemeClr>
                </a:solidFill>
              </a:rPr>
              <a:t>живели са най-малко през последните 6 месеца в съответното населено място</a:t>
            </a:r>
            <a:r>
              <a:rPr lang="bg-BG" sz="2800" dirty="0" smtClean="0">
                <a:ln>
                  <a:solidFill>
                    <a:schemeClr val="accent1">
                      <a:lumMod val="75000"/>
                    </a:schemeClr>
                  </a:solidFill>
                </a:ln>
                <a:solidFill>
                  <a:schemeClr val="accent1">
                    <a:lumMod val="60000"/>
                    <a:lumOff val="40000"/>
                  </a:schemeClr>
                </a:solidFill>
              </a:rPr>
              <a:t>.</a:t>
            </a:r>
            <a:endParaRPr lang="bg-BG" sz="2800" dirty="0">
              <a:ln>
                <a:solidFill>
                  <a:schemeClr val="accent1">
                    <a:lumMod val="75000"/>
                  </a:schemeClr>
                </a:solidFill>
              </a:ln>
              <a:solidFill>
                <a:schemeClr val="accent1">
                  <a:lumMod val="60000"/>
                  <a:lumOff val="40000"/>
                </a:schemeClr>
              </a:solidFill>
            </a:endParaRPr>
          </a:p>
        </p:txBody>
      </p:sp>
      <p:sp>
        <p:nvSpPr>
          <p:cNvPr id="5" name="TextBox 7"/>
          <p:cNvSpPr txBox="1"/>
          <p:nvPr/>
        </p:nvSpPr>
        <p:spPr>
          <a:xfrm>
            <a:off x="742257" y="5638800"/>
            <a:ext cx="10611543" cy="1254702"/>
          </a:xfrm>
          <a:prstGeom prst="rect">
            <a:avLst/>
          </a:prstGeom>
          <a:noFill/>
        </p:spPr>
        <p:txBody>
          <a:bodyPr wrap="square" rtlCol="0">
            <a:spAutoFit/>
          </a:bodyPr>
          <a:lstStyle/>
          <a:p>
            <a:pPr marL="4572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algn="ctr">
              <a:lnSpc>
                <a:spcPct val="90000"/>
              </a:lnSpc>
              <a:spcBef>
                <a:spcPts val="1400"/>
              </a:spcBef>
              <a:buClr>
                <a:srgbClr val="549E39"/>
              </a:buClr>
              <a:buSzPct val="80000"/>
            </a:pPr>
            <a:r>
              <a:rPr lang="en-US" sz="1100" i="1" dirty="0" smtClean="0">
                <a:solidFill>
                  <a:srgbClr val="549E39"/>
                </a:solidFill>
                <a:hlinkClick r:id="rId3"/>
              </a:rPr>
              <a:t>www.eufunds.bg</a:t>
            </a:r>
            <a:r>
              <a:rPr lang="en-US" sz="1100" i="1" dirty="0" smtClean="0">
                <a:solidFill>
                  <a:srgbClr val="549E39"/>
                </a:solidFill>
              </a:rPr>
              <a:t> </a:t>
            </a:r>
            <a:endParaRPr lang="ru-RU" sz="1100" i="1" dirty="0">
              <a:solidFill>
                <a:srgbClr val="549E39"/>
              </a:solidFill>
            </a:endParaRPr>
          </a:p>
          <a:p>
            <a:pPr marL="45720" algn="ctr">
              <a:lnSpc>
                <a:spcPct val="90000"/>
              </a:lnSpc>
              <a:spcBef>
                <a:spcPts val="1400"/>
              </a:spcBef>
              <a:buClr>
                <a:srgbClr val="549E39"/>
              </a:buClr>
              <a:buSzPct val="80000"/>
            </a:pPr>
            <a:endParaRPr lang="ru-RU" sz="1100" i="1" dirty="0">
              <a:solidFill>
                <a:srgbClr val="549E39"/>
              </a:solidFill>
            </a:endParaRPr>
          </a:p>
        </p:txBody>
      </p:sp>
      <p:pic>
        <p:nvPicPr>
          <p:cNvPr id="6" name="Picture 1"/>
          <p:cNvPicPr>
            <a:picLocks noChangeAspect="1"/>
          </p:cNvPicPr>
          <p:nvPr/>
        </p:nvPicPr>
        <p:blipFill>
          <a:blip r:embed="rId4"/>
          <a:stretch>
            <a:fillRect/>
          </a:stretch>
        </p:blipFill>
        <p:spPr>
          <a:xfrm>
            <a:off x="833129" y="377792"/>
            <a:ext cx="2510129" cy="1002518"/>
          </a:xfrm>
          <a:prstGeom prst="rect">
            <a:avLst/>
          </a:prstGeom>
        </p:spPr>
      </p:pic>
      <p:pic>
        <p:nvPicPr>
          <p:cNvPr id="7" name="Picture 6"/>
          <p:cNvPicPr>
            <a:picLocks noChangeAspect="1"/>
          </p:cNvPicPr>
          <p:nvPr/>
        </p:nvPicPr>
        <p:blipFill>
          <a:blip r:embed="rId5"/>
          <a:stretch>
            <a:fillRect/>
          </a:stretch>
        </p:blipFill>
        <p:spPr>
          <a:xfrm>
            <a:off x="5517099" y="492772"/>
            <a:ext cx="1323114" cy="828000"/>
          </a:xfrm>
          <a:prstGeom prst="rect">
            <a:avLst/>
          </a:prstGeom>
        </p:spPr>
      </p:pic>
      <p:pic>
        <p:nvPicPr>
          <p:cNvPr id="8" name="Picture 4"/>
          <p:cNvPicPr>
            <a:picLocks noChangeAspect="1"/>
          </p:cNvPicPr>
          <p:nvPr/>
        </p:nvPicPr>
        <p:blipFill>
          <a:blip r:embed="rId6"/>
          <a:stretch>
            <a:fillRect/>
          </a:stretch>
        </p:blipFill>
        <p:spPr>
          <a:xfrm>
            <a:off x="9321837" y="391593"/>
            <a:ext cx="1705303" cy="828000"/>
          </a:xfrm>
          <a:prstGeom prst="rect">
            <a:avLst/>
          </a:prstGeom>
        </p:spPr>
      </p:pic>
    </p:spTree>
    <p:extLst>
      <p:ext uri="{BB962C8B-B14F-4D97-AF65-F5344CB8AC3E}">
        <p14:creationId xmlns:p14="http://schemas.microsoft.com/office/powerpoint/2010/main" val="1849513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p:cNvSpPr txBox="1"/>
          <p:nvPr/>
        </p:nvSpPr>
        <p:spPr>
          <a:xfrm>
            <a:off x="742257" y="5638800"/>
            <a:ext cx="10611543" cy="1254702"/>
          </a:xfrm>
          <a:prstGeom prst="rect">
            <a:avLst/>
          </a:prstGeom>
          <a:noFill/>
        </p:spPr>
        <p:txBody>
          <a:bodyPr wrap="square" rtlCol="0">
            <a:spAutoFit/>
          </a:bodyPr>
          <a:lstStyle/>
          <a:p>
            <a:pPr marL="4572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algn="ctr">
              <a:lnSpc>
                <a:spcPct val="90000"/>
              </a:lnSpc>
              <a:spcBef>
                <a:spcPts val="1400"/>
              </a:spcBef>
              <a:buClr>
                <a:srgbClr val="549E39"/>
              </a:buClr>
              <a:buSzPct val="80000"/>
            </a:pPr>
            <a:r>
              <a:rPr lang="en-US" sz="1100" i="1" dirty="0" smtClean="0">
                <a:solidFill>
                  <a:srgbClr val="549E39"/>
                </a:solidFill>
                <a:hlinkClick r:id="rId3"/>
              </a:rPr>
              <a:t>www.eufunds.bg</a:t>
            </a:r>
            <a:r>
              <a:rPr lang="en-US" sz="1100" i="1" dirty="0" smtClean="0">
                <a:solidFill>
                  <a:srgbClr val="549E39"/>
                </a:solidFill>
              </a:rPr>
              <a:t> </a:t>
            </a:r>
            <a:endParaRPr lang="ru-RU" sz="1100" i="1" dirty="0">
              <a:solidFill>
                <a:srgbClr val="549E39"/>
              </a:solidFill>
            </a:endParaRPr>
          </a:p>
          <a:p>
            <a:pPr marL="45720" algn="ctr">
              <a:lnSpc>
                <a:spcPct val="90000"/>
              </a:lnSpc>
              <a:spcBef>
                <a:spcPts val="1400"/>
              </a:spcBef>
              <a:buClr>
                <a:srgbClr val="549E39"/>
              </a:buClr>
              <a:buSzPct val="80000"/>
            </a:pPr>
            <a:endParaRPr lang="ru-RU" sz="1100" i="1" dirty="0">
              <a:solidFill>
                <a:srgbClr val="549E39"/>
              </a:solidFill>
            </a:endParaRPr>
          </a:p>
        </p:txBody>
      </p:sp>
      <p:pic>
        <p:nvPicPr>
          <p:cNvPr id="6" name="Picture 1"/>
          <p:cNvPicPr>
            <a:picLocks noChangeAspect="1"/>
          </p:cNvPicPr>
          <p:nvPr/>
        </p:nvPicPr>
        <p:blipFill>
          <a:blip r:embed="rId4"/>
          <a:stretch>
            <a:fillRect/>
          </a:stretch>
        </p:blipFill>
        <p:spPr>
          <a:xfrm>
            <a:off x="833129" y="377792"/>
            <a:ext cx="2510129" cy="1002518"/>
          </a:xfrm>
          <a:prstGeom prst="rect">
            <a:avLst/>
          </a:prstGeom>
        </p:spPr>
      </p:pic>
      <p:pic>
        <p:nvPicPr>
          <p:cNvPr id="7" name="Picture 6"/>
          <p:cNvPicPr>
            <a:picLocks noChangeAspect="1"/>
          </p:cNvPicPr>
          <p:nvPr/>
        </p:nvPicPr>
        <p:blipFill>
          <a:blip r:embed="rId5"/>
          <a:stretch>
            <a:fillRect/>
          </a:stretch>
        </p:blipFill>
        <p:spPr>
          <a:xfrm>
            <a:off x="5517099" y="492772"/>
            <a:ext cx="1323114" cy="828000"/>
          </a:xfrm>
          <a:prstGeom prst="rect">
            <a:avLst/>
          </a:prstGeom>
        </p:spPr>
      </p:pic>
      <p:pic>
        <p:nvPicPr>
          <p:cNvPr id="8" name="Picture 4"/>
          <p:cNvPicPr>
            <a:picLocks noChangeAspect="1"/>
          </p:cNvPicPr>
          <p:nvPr/>
        </p:nvPicPr>
        <p:blipFill>
          <a:blip r:embed="rId6"/>
          <a:stretch>
            <a:fillRect/>
          </a:stretch>
        </p:blipFill>
        <p:spPr>
          <a:xfrm>
            <a:off x="9321837" y="391593"/>
            <a:ext cx="1705303" cy="828000"/>
          </a:xfrm>
          <a:prstGeom prst="rect">
            <a:avLst/>
          </a:prstGeom>
        </p:spPr>
      </p:pic>
      <p:sp>
        <p:nvSpPr>
          <p:cNvPr id="2" name="Контейнер за съдържание 1"/>
          <p:cNvSpPr>
            <a:spLocks noGrp="1"/>
          </p:cNvSpPr>
          <p:nvPr>
            <p:ph sz="half" idx="1"/>
          </p:nvPr>
        </p:nvSpPr>
        <p:spPr>
          <a:xfrm>
            <a:off x="1053299" y="1380310"/>
            <a:ext cx="9989457" cy="4258490"/>
          </a:xfrm>
          <a:ln>
            <a:noFill/>
          </a:ln>
        </p:spPr>
        <p:txBody>
          <a:bodyPr>
            <a:normAutofit fontScale="92500" lnSpcReduction="10000"/>
          </a:bodyPr>
          <a:lstStyle/>
          <a:p>
            <a:pPr marL="45720" lvl="0" indent="0" algn="ctr">
              <a:buClr>
                <a:srgbClr val="549E39"/>
              </a:buClr>
              <a:buNone/>
            </a:pPr>
            <a:r>
              <a:rPr lang="ru-RU" sz="35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Кметски наместници </a:t>
            </a:r>
            <a:r>
              <a:rPr lang="ru-RU" sz="3500" b="1" u="sng" dirty="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 </a:t>
            </a:r>
            <a:r>
              <a:rPr lang="ru-RU" sz="35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ограничения </a:t>
            </a:r>
            <a:endParaRPr lang="ru-RU" sz="3500" b="1" u="sng" dirty="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endParaRPr>
          </a:p>
          <a:p>
            <a:pPr lvl="0" algn="just">
              <a:buClr>
                <a:srgbClr val="549E39"/>
              </a:buClr>
              <a:buFont typeface="Wingdings" pitchFamily="2" charset="2"/>
              <a:buChar char="q"/>
            </a:pPr>
            <a:r>
              <a:rPr lang="bg-BG" dirty="0" smtClean="0">
                <a:ln>
                  <a:solidFill>
                    <a:schemeClr val="accent1">
                      <a:lumMod val="75000"/>
                    </a:schemeClr>
                  </a:solidFill>
                </a:ln>
                <a:solidFill>
                  <a:schemeClr val="accent1">
                    <a:lumMod val="60000"/>
                    <a:lumOff val="40000"/>
                  </a:schemeClr>
                </a:solidFill>
              </a:rPr>
              <a:t> </a:t>
            </a:r>
            <a:r>
              <a:rPr lang="en-US" dirty="0" smtClean="0">
                <a:ln>
                  <a:solidFill>
                    <a:schemeClr val="accent1">
                      <a:lumMod val="75000"/>
                    </a:schemeClr>
                  </a:solidFill>
                </a:ln>
                <a:solidFill>
                  <a:schemeClr val="accent1">
                    <a:lumMod val="60000"/>
                    <a:lumOff val="40000"/>
                  </a:schemeClr>
                </a:solidFill>
              </a:rPr>
              <a:t>Не </a:t>
            </a:r>
            <a:r>
              <a:rPr lang="en-US" dirty="0">
                <a:ln>
                  <a:solidFill>
                    <a:schemeClr val="accent1">
                      <a:lumMod val="75000"/>
                    </a:schemeClr>
                  </a:solidFill>
                </a:ln>
                <a:solidFill>
                  <a:schemeClr val="accent1">
                    <a:lumMod val="60000"/>
                    <a:lumOff val="40000"/>
                  </a:schemeClr>
                </a:solidFill>
              </a:rPr>
              <a:t>могат да извършват търговска дейност по смисъла на Търговския закон</a:t>
            </a:r>
            <a:r>
              <a:rPr lang="bg-BG" dirty="0">
                <a:ln>
                  <a:solidFill>
                    <a:schemeClr val="accent1">
                      <a:lumMod val="75000"/>
                    </a:schemeClr>
                  </a:solidFill>
                </a:ln>
                <a:solidFill>
                  <a:schemeClr val="accent1">
                    <a:lumMod val="60000"/>
                    <a:lumOff val="40000"/>
                  </a:schemeClr>
                </a:solidFill>
              </a:rPr>
              <a:t>;</a:t>
            </a:r>
          </a:p>
          <a:p>
            <a:pPr lvl="0" algn="just">
              <a:buClr>
                <a:srgbClr val="549E39"/>
              </a:buClr>
              <a:buFont typeface="Wingdings" pitchFamily="2" charset="2"/>
              <a:buChar char="q"/>
            </a:pPr>
            <a:r>
              <a:rPr lang="en-US" dirty="0">
                <a:ln>
                  <a:solidFill>
                    <a:schemeClr val="accent1">
                      <a:lumMod val="75000"/>
                    </a:schemeClr>
                  </a:solidFill>
                </a:ln>
                <a:solidFill>
                  <a:schemeClr val="accent1">
                    <a:lumMod val="60000"/>
                    <a:lumOff val="40000"/>
                  </a:schemeClr>
                </a:solidFill>
              </a:rPr>
              <a:t> Да бъдат контрольори, управители или прокуристи в търговски дружества</a:t>
            </a:r>
            <a:r>
              <a:rPr lang="bg-BG" dirty="0">
                <a:ln>
                  <a:solidFill>
                    <a:schemeClr val="accent1">
                      <a:lumMod val="75000"/>
                    </a:schemeClr>
                  </a:solidFill>
                </a:ln>
                <a:solidFill>
                  <a:schemeClr val="accent1">
                    <a:lumMod val="60000"/>
                    <a:lumOff val="40000"/>
                  </a:schemeClr>
                </a:solidFill>
              </a:rPr>
              <a:t>;</a:t>
            </a:r>
            <a:r>
              <a:rPr lang="en-US" dirty="0">
                <a:ln>
                  <a:solidFill>
                    <a:schemeClr val="accent1">
                      <a:lumMod val="75000"/>
                    </a:schemeClr>
                  </a:solidFill>
                </a:ln>
                <a:solidFill>
                  <a:schemeClr val="accent1">
                    <a:lumMod val="60000"/>
                    <a:lumOff val="40000"/>
                  </a:schemeClr>
                </a:solidFill>
              </a:rPr>
              <a:t> </a:t>
            </a:r>
            <a:endParaRPr lang="bg-BG" dirty="0">
              <a:ln>
                <a:solidFill>
                  <a:schemeClr val="accent1">
                    <a:lumMod val="75000"/>
                  </a:schemeClr>
                </a:solidFill>
              </a:ln>
              <a:solidFill>
                <a:schemeClr val="accent1">
                  <a:lumMod val="60000"/>
                  <a:lumOff val="40000"/>
                </a:schemeClr>
              </a:solidFill>
            </a:endParaRPr>
          </a:p>
          <a:p>
            <a:pPr lvl="0" algn="just">
              <a:buClr>
                <a:srgbClr val="549E39"/>
              </a:buClr>
              <a:buFont typeface="Wingdings" pitchFamily="2" charset="2"/>
              <a:buChar char="q"/>
            </a:pPr>
            <a:r>
              <a:rPr lang="bg-BG" dirty="0">
                <a:ln>
                  <a:solidFill>
                    <a:schemeClr val="accent1">
                      <a:lumMod val="75000"/>
                    </a:schemeClr>
                  </a:solidFill>
                </a:ln>
                <a:solidFill>
                  <a:schemeClr val="accent1">
                    <a:lumMod val="60000"/>
                    <a:lumOff val="40000"/>
                  </a:schemeClr>
                </a:solidFill>
              </a:rPr>
              <a:t> Да бъдат </a:t>
            </a:r>
            <a:r>
              <a:rPr lang="en-US" dirty="0">
                <a:ln>
                  <a:solidFill>
                    <a:schemeClr val="accent1">
                      <a:lumMod val="75000"/>
                    </a:schemeClr>
                  </a:solidFill>
                </a:ln>
                <a:solidFill>
                  <a:schemeClr val="accent1">
                    <a:lumMod val="60000"/>
                    <a:lumOff val="40000"/>
                  </a:schemeClr>
                </a:solidFill>
              </a:rPr>
              <a:t>търговски пълномощници</a:t>
            </a:r>
            <a:r>
              <a:rPr lang="bg-BG" dirty="0">
                <a:ln>
                  <a:solidFill>
                    <a:schemeClr val="accent1">
                      <a:lumMod val="75000"/>
                    </a:schemeClr>
                  </a:solidFill>
                </a:ln>
                <a:solidFill>
                  <a:schemeClr val="accent1">
                    <a:lumMod val="60000"/>
                    <a:lumOff val="40000"/>
                  </a:schemeClr>
                </a:solidFill>
              </a:rPr>
              <a:t>;</a:t>
            </a:r>
          </a:p>
          <a:p>
            <a:pPr lvl="0" algn="just">
              <a:buClr>
                <a:srgbClr val="549E39"/>
              </a:buClr>
              <a:buFont typeface="Wingdings" pitchFamily="2" charset="2"/>
              <a:buChar char="q"/>
            </a:pPr>
            <a:r>
              <a:rPr lang="bg-BG" dirty="0">
                <a:ln>
                  <a:solidFill>
                    <a:schemeClr val="accent1">
                      <a:lumMod val="75000"/>
                    </a:schemeClr>
                  </a:solidFill>
                </a:ln>
                <a:solidFill>
                  <a:schemeClr val="accent1">
                    <a:lumMod val="60000"/>
                    <a:lumOff val="40000"/>
                  </a:schemeClr>
                </a:solidFill>
              </a:rPr>
              <a:t> Да бъдат </a:t>
            </a:r>
            <a:r>
              <a:rPr lang="en-US" dirty="0">
                <a:ln>
                  <a:solidFill>
                    <a:schemeClr val="accent1">
                      <a:lumMod val="75000"/>
                    </a:schemeClr>
                  </a:solidFill>
                </a:ln>
                <a:solidFill>
                  <a:schemeClr val="accent1">
                    <a:lumMod val="60000"/>
                    <a:lumOff val="40000"/>
                  </a:schemeClr>
                </a:solidFill>
              </a:rPr>
              <a:t>търговски представители</a:t>
            </a:r>
            <a:r>
              <a:rPr lang="bg-BG" dirty="0">
                <a:ln>
                  <a:solidFill>
                    <a:schemeClr val="accent1">
                      <a:lumMod val="75000"/>
                    </a:schemeClr>
                  </a:solidFill>
                </a:ln>
                <a:solidFill>
                  <a:schemeClr val="accent1">
                    <a:lumMod val="60000"/>
                    <a:lumOff val="40000"/>
                  </a:schemeClr>
                </a:solidFill>
              </a:rPr>
              <a:t>;</a:t>
            </a:r>
            <a:r>
              <a:rPr lang="en-US" dirty="0">
                <a:ln>
                  <a:solidFill>
                    <a:schemeClr val="accent1">
                      <a:lumMod val="75000"/>
                    </a:schemeClr>
                  </a:solidFill>
                </a:ln>
                <a:solidFill>
                  <a:schemeClr val="accent1">
                    <a:lumMod val="60000"/>
                    <a:lumOff val="40000"/>
                  </a:schemeClr>
                </a:solidFill>
              </a:rPr>
              <a:t> </a:t>
            </a:r>
            <a:endParaRPr lang="bg-BG" dirty="0">
              <a:ln>
                <a:solidFill>
                  <a:schemeClr val="accent1">
                    <a:lumMod val="75000"/>
                  </a:schemeClr>
                </a:solidFill>
              </a:ln>
              <a:solidFill>
                <a:schemeClr val="accent1">
                  <a:lumMod val="60000"/>
                  <a:lumOff val="40000"/>
                </a:schemeClr>
              </a:solidFill>
            </a:endParaRPr>
          </a:p>
          <a:p>
            <a:pPr lvl="0" algn="just">
              <a:buClr>
                <a:srgbClr val="549E39"/>
              </a:buClr>
              <a:buFont typeface="Wingdings" pitchFamily="2" charset="2"/>
              <a:buChar char="q"/>
            </a:pPr>
            <a:r>
              <a:rPr lang="bg-BG" dirty="0">
                <a:ln>
                  <a:solidFill>
                    <a:schemeClr val="accent1">
                      <a:lumMod val="75000"/>
                    </a:schemeClr>
                  </a:solidFill>
                </a:ln>
                <a:solidFill>
                  <a:schemeClr val="accent1">
                    <a:lumMod val="60000"/>
                    <a:lumOff val="40000"/>
                  </a:schemeClr>
                </a:solidFill>
              </a:rPr>
              <a:t> Да бъдат </a:t>
            </a:r>
            <a:r>
              <a:rPr lang="en-US" dirty="0">
                <a:ln>
                  <a:solidFill>
                    <a:schemeClr val="accent1">
                      <a:lumMod val="75000"/>
                    </a:schemeClr>
                  </a:solidFill>
                </a:ln>
                <a:solidFill>
                  <a:schemeClr val="accent1">
                    <a:lumMod val="60000"/>
                    <a:lumOff val="40000"/>
                  </a:schemeClr>
                </a:solidFill>
              </a:rPr>
              <a:t>търговски посредници</a:t>
            </a:r>
            <a:r>
              <a:rPr lang="bg-BG" dirty="0">
                <a:ln>
                  <a:solidFill>
                    <a:schemeClr val="accent1">
                      <a:lumMod val="75000"/>
                    </a:schemeClr>
                  </a:solidFill>
                </a:ln>
                <a:solidFill>
                  <a:schemeClr val="accent1">
                    <a:lumMod val="60000"/>
                    <a:lumOff val="40000"/>
                  </a:schemeClr>
                </a:solidFill>
              </a:rPr>
              <a:t>;</a:t>
            </a:r>
            <a:r>
              <a:rPr lang="en-US" dirty="0">
                <a:ln>
                  <a:solidFill>
                    <a:schemeClr val="accent1">
                      <a:lumMod val="75000"/>
                    </a:schemeClr>
                  </a:solidFill>
                </a:ln>
                <a:solidFill>
                  <a:schemeClr val="accent1">
                    <a:lumMod val="60000"/>
                    <a:lumOff val="40000"/>
                  </a:schemeClr>
                </a:solidFill>
              </a:rPr>
              <a:t> </a:t>
            </a:r>
            <a:endParaRPr lang="bg-BG" dirty="0">
              <a:ln>
                <a:solidFill>
                  <a:schemeClr val="accent1">
                    <a:lumMod val="75000"/>
                  </a:schemeClr>
                </a:solidFill>
              </a:ln>
              <a:solidFill>
                <a:schemeClr val="accent1">
                  <a:lumMod val="60000"/>
                  <a:lumOff val="40000"/>
                </a:schemeClr>
              </a:solidFill>
            </a:endParaRPr>
          </a:p>
          <a:p>
            <a:pPr lvl="0" algn="just">
              <a:buClr>
                <a:srgbClr val="549E39"/>
              </a:buClr>
              <a:buFont typeface="Wingdings" pitchFamily="2" charset="2"/>
              <a:buChar char="q"/>
            </a:pPr>
            <a:r>
              <a:rPr lang="bg-BG" dirty="0">
                <a:ln>
                  <a:solidFill>
                    <a:schemeClr val="accent1">
                      <a:lumMod val="75000"/>
                    </a:schemeClr>
                  </a:solidFill>
                </a:ln>
                <a:solidFill>
                  <a:schemeClr val="accent1">
                    <a:lumMod val="60000"/>
                    <a:lumOff val="40000"/>
                  </a:schemeClr>
                </a:solidFill>
              </a:rPr>
              <a:t> Да бъдат </a:t>
            </a:r>
            <a:r>
              <a:rPr lang="en-US" dirty="0">
                <a:ln>
                  <a:solidFill>
                    <a:schemeClr val="accent1">
                      <a:lumMod val="75000"/>
                    </a:schemeClr>
                  </a:solidFill>
                </a:ln>
                <a:solidFill>
                  <a:schemeClr val="accent1">
                    <a:lumMod val="60000"/>
                    <a:lumOff val="40000"/>
                  </a:schemeClr>
                </a:solidFill>
              </a:rPr>
              <a:t>синдици</a:t>
            </a:r>
            <a:r>
              <a:rPr lang="bg-BG" dirty="0">
                <a:ln>
                  <a:solidFill>
                    <a:schemeClr val="accent1">
                      <a:lumMod val="75000"/>
                    </a:schemeClr>
                  </a:solidFill>
                </a:ln>
                <a:solidFill>
                  <a:schemeClr val="accent1">
                    <a:lumMod val="60000"/>
                    <a:lumOff val="40000"/>
                  </a:schemeClr>
                </a:solidFill>
              </a:rPr>
              <a:t>;</a:t>
            </a:r>
            <a:r>
              <a:rPr lang="en-US" dirty="0">
                <a:ln>
                  <a:solidFill>
                    <a:schemeClr val="accent1">
                      <a:lumMod val="75000"/>
                    </a:schemeClr>
                  </a:solidFill>
                </a:ln>
                <a:solidFill>
                  <a:schemeClr val="accent1">
                    <a:lumMod val="60000"/>
                    <a:lumOff val="40000"/>
                  </a:schemeClr>
                </a:solidFill>
              </a:rPr>
              <a:t> </a:t>
            </a:r>
            <a:endParaRPr lang="bg-BG" dirty="0">
              <a:ln>
                <a:solidFill>
                  <a:schemeClr val="accent1">
                    <a:lumMod val="75000"/>
                  </a:schemeClr>
                </a:solidFill>
              </a:ln>
              <a:solidFill>
                <a:schemeClr val="accent1">
                  <a:lumMod val="60000"/>
                  <a:lumOff val="40000"/>
                </a:schemeClr>
              </a:solidFill>
            </a:endParaRPr>
          </a:p>
          <a:p>
            <a:pPr lvl="0" algn="just">
              <a:buClr>
                <a:srgbClr val="549E39"/>
              </a:buClr>
              <a:buFont typeface="Wingdings" pitchFamily="2" charset="2"/>
              <a:buChar char="q"/>
            </a:pPr>
            <a:r>
              <a:rPr lang="bg-BG" dirty="0">
                <a:ln>
                  <a:solidFill>
                    <a:schemeClr val="accent1">
                      <a:lumMod val="75000"/>
                    </a:schemeClr>
                  </a:solidFill>
                </a:ln>
                <a:solidFill>
                  <a:schemeClr val="accent1">
                    <a:lumMod val="60000"/>
                    <a:lumOff val="40000"/>
                  </a:schemeClr>
                </a:solidFill>
              </a:rPr>
              <a:t> Да бъдат </a:t>
            </a:r>
            <a:r>
              <a:rPr lang="en-US" dirty="0">
                <a:ln>
                  <a:solidFill>
                    <a:schemeClr val="accent1">
                      <a:lumMod val="75000"/>
                    </a:schemeClr>
                  </a:solidFill>
                </a:ln>
                <a:solidFill>
                  <a:schemeClr val="accent1">
                    <a:lumMod val="60000"/>
                    <a:lumOff val="40000"/>
                  </a:schemeClr>
                </a:solidFill>
              </a:rPr>
              <a:t>ликвидатори</a:t>
            </a:r>
            <a:r>
              <a:rPr lang="bg-BG" dirty="0">
                <a:ln>
                  <a:solidFill>
                    <a:schemeClr val="accent1">
                      <a:lumMod val="75000"/>
                    </a:schemeClr>
                  </a:solidFill>
                </a:ln>
                <a:solidFill>
                  <a:schemeClr val="accent1">
                    <a:lumMod val="60000"/>
                    <a:lumOff val="40000"/>
                  </a:schemeClr>
                </a:solidFill>
              </a:rPr>
              <a:t>;</a:t>
            </a:r>
            <a:r>
              <a:rPr lang="en-US" dirty="0">
                <a:ln>
                  <a:solidFill>
                    <a:schemeClr val="accent1">
                      <a:lumMod val="75000"/>
                    </a:schemeClr>
                  </a:solidFill>
                </a:ln>
                <a:solidFill>
                  <a:schemeClr val="accent1">
                    <a:lumMod val="60000"/>
                    <a:lumOff val="40000"/>
                  </a:schemeClr>
                </a:solidFill>
              </a:rPr>
              <a:t> </a:t>
            </a:r>
            <a:endParaRPr lang="bg-BG" dirty="0">
              <a:ln>
                <a:solidFill>
                  <a:schemeClr val="accent1">
                    <a:lumMod val="75000"/>
                  </a:schemeClr>
                </a:solidFill>
              </a:ln>
              <a:solidFill>
                <a:schemeClr val="accent1">
                  <a:lumMod val="60000"/>
                  <a:lumOff val="40000"/>
                </a:schemeClr>
              </a:solidFill>
            </a:endParaRPr>
          </a:p>
          <a:p>
            <a:pPr lvl="0" algn="just">
              <a:buClr>
                <a:srgbClr val="549E39"/>
              </a:buClr>
              <a:buFont typeface="Wingdings" pitchFamily="2" charset="2"/>
              <a:buChar char="q"/>
            </a:pPr>
            <a:r>
              <a:rPr lang="bg-BG" dirty="0">
                <a:ln>
                  <a:solidFill>
                    <a:schemeClr val="accent1">
                      <a:lumMod val="75000"/>
                    </a:schemeClr>
                  </a:solidFill>
                </a:ln>
                <a:solidFill>
                  <a:schemeClr val="accent1">
                    <a:lumMod val="60000"/>
                    <a:lumOff val="40000"/>
                  </a:schemeClr>
                </a:solidFill>
              </a:rPr>
              <a:t> Д</a:t>
            </a:r>
            <a:r>
              <a:rPr lang="en-US" dirty="0">
                <a:ln>
                  <a:solidFill>
                    <a:schemeClr val="accent1">
                      <a:lumMod val="75000"/>
                    </a:schemeClr>
                  </a:solidFill>
                </a:ln>
                <a:solidFill>
                  <a:schemeClr val="accent1">
                    <a:lumMod val="60000"/>
                    <a:lumOff val="40000"/>
                  </a:schemeClr>
                </a:solidFill>
              </a:rPr>
              <a:t>а участват в надзорни, управителни и контролни органи на търговски дружества и кооперации за времето на мандата им</a:t>
            </a:r>
            <a:r>
              <a:rPr lang="bg-BG" dirty="0" smtClean="0">
                <a:ln>
                  <a:solidFill>
                    <a:schemeClr val="accent1">
                      <a:lumMod val="75000"/>
                    </a:schemeClr>
                  </a:solidFill>
                </a:ln>
                <a:solidFill>
                  <a:schemeClr val="accent1">
                    <a:lumMod val="60000"/>
                    <a:lumOff val="40000"/>
                  </a:schemeClr>
                </a:solidFill>
              </a:rPr>
              <a:t>; </a:t>
            </a:r>
            <a:r>
              <a:rPr lang="bg-BG" u="sng" dirty="0" smtClean="0">
                <a:ln>
                  <a:solidFill>
                    <a:schemeClr val="accent1">
                      <a:lumMod val="75000"/>
                    </a:schemeClr>
                  </a:solidFill>
                </a:ln>
                <a:solidFill>
                  <a:schemeClr val="accent1">
                    <a:lumMod val="60000"/>
                    <a:lumOff val="40000"/>
                  </a:schemeClr>
                </a:solidFill>
              </a:rPr>
              <a:t> </a:t>
            </a:r>
            <a:endParaRPr lang="bg-BG" u="sng" dirty="0">
              <a:ln>
                <a:solidFill>
                  <a:schemeClr val="accent1">
                    <a:lumMod val="75000"/>
                  </a:schemeClr>
                </a:solidFill>
              </a:ln>
              <a:solidFill>
                <a:schemeClr val="accent1">
                  <a:lumMod val="60000"/>
                  <a:lumOff val="40000"/>
                </a:schemeClr>
              </a:solidFill>
            </a:endParaRPr>
          </a:p>
        </p:txBody>
      </p:sp>
    </p:spTree>
    <p:extLst>
      <p:ext uri="{BB962C8B-B14F-4D97-AF65-F5344CB8AC3E}">
        <p14:creationId xmlns:p14="http://schemas.microsoft.com/office/powerpoint/2010/main" val="1626534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p:cNvSpPr txBox="1"/>
          <p:nvPr/>
        </p:nvSpPr>
        <p:spPr>
          <a:xfrm>
            <a:off x="742257" y="5638800"/>
            <a:ext cx="10611543" cy="1254702"/>
          </a:xfrm>
          <a:prstGeom prst="rect">
            <a:avLst/>
          </a:prstGeom>
          <a:noFill/>
        </p:spPr>
        <p:txBody>
          <a:bodyPr wrap="square" rtlCol="0">
            <a:spAutoFit/>
          </a:bodyPr>
          <a:lstStyle/>
          <a:p>
            <a:pPr marL="4572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algn="ctr">
              <a:lnSpc>
                <a:spcPct val="90000"/>
              </a:lnSpc>
              <a:spcBef>
                <a:spcPts val="1400"/>
              </a:spcBef>
              <a:buClr>
                <a:srgbClr val="549E39"/>
              </a:buClr>
              <a:buSzPct val="80000"/>
            </a:pPr>
            <a:r>
              <a:rPr lang="en-US" sz="1100" i="1" dirty="0" smtClean="0">
                <a:solidFill>
                  <a:srgbClr val="549E39"/>
                </a:solidFill>
                <a:hlinkClick r:id="rId3"/>
              </a:rPr>
              <a:t>www.eufunds.bg</a:t>
            </a:r>
            <a:r>
              <a:rPr lang="en-US" sz="1100" i="1" dirty="0" smtClean="0">
                <a:solidFill>
                  <a:srgbClr val="549E39"/>
                </a:solidFill>
              </a:rPr>
              <a:t> </a:t>
            </a:r>
            <a:endParaRPr lang="ru-RU" sz="1100" i="1" dirty="0">
              <a:solidFill>
                <a:srgbClr val="549E39"/>
              </a:solidFill>
            </a:endParaRPr>
          </a:p>
          <a:p>
            <a:pPr marL="45720" algn="ctr">
              <a:lnSpc>
                <a:spcPct val="90000"/>
              </a:lnSpc>
              <a:spcBef>
                <a:spcPts val="1400"/>
              </a:spcBef>
              <a:buClr>
                <a:srgbClr val="549E39"/>
              </a:buClr>
              <a:buSzPct val="80000"/>
            </a:pPr>
            <a:endParaRPr lang="ru-RU" sz="1100" i="1" dirty="0">
              <a:solidFill>
                <a:srgbClr val="549E39"/>
              </a:solidFill>
            </a:endParaRPr>
          </a:p>
        </p:txBody>
      </p:sp>
      <p:pic>
        <p:nvPicPr>
          <p:cNvPr id="6" name="Picture 1"/>
          <p:cNvPicPr>
            <a:picLocks noChangeAspect="1"/>
          </p:cNvPicPr>
          <p:nvPr/>
        </p:nvPicPr>
        <p:blipFill>
          <a:blip r:embed="rId4"/>
          <a:stretch>
            <a:fillRect/>
          </a:stretch>
        </p:blipFill>
        <p:spPr>
          <a:xfrm>
            <a:off x="833129" y="377792"/>
            <a:ext cx="2510129" cy="1002518"/>
          </a:xfrm>
          <a:prstGeom prst="rect">
            <a:avLst/>
          </a:prstGeom>
        </p:spPr>
      </p:pic>
      <p:pic>
        <p:nvPicPr>
          <p:cNvPr id="7" name="Picture 6"/>
          <p:cNvPicPr>
            <a:picLocks noChangeAspect="1"/>
          </p:cNvPicPr>
          <p:nvPr/>
        </p:nvPicPr>
        <p:blipFill>
          <a:blip r:embed="rId5"/>
          <a:stretch>
            <a:fillRect/>
          </a:stretch>
        </p:blipFill>
        <p:spPr>
          <a:xfrm>
            <a:off x="5517099" y="492772"/>
            <a:ext cx="1323114" cy="828000"/>
          </a:xfrm>
          <a:prstGeom prst="rect">
            <a:avLst/>
          </a:prstGeom>
        </p:spPr>
      </p:pic>
      <p:pic>
        <p:nvPicPr>
          <p:cNvPr id="8" name="Picture 4"/>
          <p:cNvPicPr>
            <a:picLocks noChangeAspect="1"/>
          </p:cNvPicPr>
          <p:nvPr/>
        </p:nvPicPr>
        <p:blipFill>
          <a:blip r:embed="rId6"/>
          <a:stretch>
            <a:fillRect/>
          </a:stretch>
        </p:blipFill>
        <p:spPr>
          <a:xfrm>
            <a:off x="9321837" y="391593"/>
            <a:ext cx="1705303" cy="828000"/>
          </a:xfrm>
          <a:prstGeom prst="rect">
            <a:avLst/>
          </a:prstGeom>
        </p:spPr>
      </p:pic>
      <p:sp>
        <p:nvSpPr>
          <p:cNvPr id="2" name="Контейнер за съдържание 1"/>
          <p:cNvSpPr>
            <a:spLocks noGrp="1"/>
          </p:cNvSpPr>
          <p:nvPr>
            <p:ph sz="half" idx="1"/>
          </p:nvPr>
        </p:nvSpPr>
        <p:spPr>
          <a:xfrm>
            <a:off x="1117600" y="1380310"/>
            <a:ext cx="9925156" cy="4258490"/>
          </a:xfrm>
          <a:ln>
            <a:noFill/>
          </a:ln>
        </p:spPr>
        <p:txBody>
          <a:bodyPr>
            <a:normAutofit/>
          </a:bodyPr>
          <a:lstStyle/>
          <a:p>
            <a:pPr marL="45720" lvl="0" indent="0" algn="ctr">
              <a:buClr>
                <a:srgbClr val="549E39"/>
              </a:buClr>
              <a:buNone/>
            </a:pPr>
            <a:r>
              <a:rPr lang="ru-RU" sz="32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Кметски наместници </a:t>
            </a:r>
            <a:r>
              <a:rPr lang="ru-RU" sz="3200" b="1" u="sng" dirty="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 </a:t>
            </a:r>
            <a:r>
              <a:rPr lang="ru-RU" sz="32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задължения</a:t>
            </a:r>
          </a:p>
          <a:p>
            <a:pPr marL="45720" lvl="0" indent="0" algn="ctr">
              <a:buClr>
                <a:srgbClr val="549E39"/>
              </a:buClr>
              <a:buNone/>
            </a:pPr>
            <a:endParaRPr lang="ru-RU" sz="800" b="1" u="sng" dirty="0" smtClean="0">
              <a:ln>
                <a:solidFill>
                  <a:schemeClr val="accent1">
                    <a:lumMod val="75000"/>
                  </a:schemeClr>
                </a:solidFill>
              </a:ln>
              <a:solidFill>
                <a:schemeClr val="accent1">
                  <a:lumMod val="60000"/>
                  <a:lumOff val="40000"/>
                </a:schemeClr>
              </a:solidFill>
            </a:endParaRPr>
          </a:p>
          <a:p>
            <a:pPr lvl="0" algn="just">
              <a:buClr>
                <a:srgbClr val="549E39"/>
              </a:buClr>
              <a:buFont typeface="Wingdings" pitchFamily="2" charset="2"/>
              <a:buChar char="q"/>
            </a:pPr>
            <a:r>
              <a:rPr lang="bg-BG" sz="2400" dirty="0" smtClean="0">
                <a:ln>
                  <a:solidFill>
                    <a:schemeClr val="accent1">
                      <a:lumMod val="75000"/>
                    </a:schemeClr>
                  </a:solidFill>
                </a:ln>
                <a:solidFill>
                  <a:schemeClr val="accent1">
                    <a:lumMod val="60000"/>
                    <a:lumOff val="40000"/>
                  </a:schemeClr>
                </a:solidFill>
              </a:rPr>
              <a:t> При назначаването представят декларация пред кмета, в която декларират, </a:t>
            </a:r>
            <a:r>
              <a:rPr lang="bg-BG" sz="2400" dirty="0">
                <a:ln>
                  <a:solidFill>
                    <a:schemeClr val="accent1">
                      <a:lumMod val="75000"/>
                    </a:schemeClr>
                  </a:solidFill>
                </a:ln>
                <a:solidFill>
                  <a:schemeClr val="accent1">
                    <a:lumMod val="60000"/>
                    <a:lumOff val="40000"/>
                  </a:schemeClr>
                </a:solidFill>
              </a:rPr>
              <a:t>че отговарят на </a:t>
            </a:r>
            <a:r>
              <a:rPr lang="bg-BG" sz="2400" dirty="0" smtClean="0">
                <a:ln>
                  <a:solidFill>
                    <a:schemeClr val="accent1">
                      <a:lumMod val="75000"/>
                    </a:schemeClr>
                  </a:solidFill>
                </a:ln>
                <a:solidFill>
                  <a:schemeClr val="accent1">
                    <a:lumMod val="60000"/>
                    <a:lumOff val="40000"/>
                  </a:schemeClr>
                </a:solidFill>
              </a:rPr>
              <a:t>изисквания съгласно ЗМСМА;</a:t>
            </a:r>
            <a:endParaRPr lang="bg-BG" sz="2400" u="sng" dirty="0" smtClean="0">
              <a:ln>
                <a:solidFill>
                  <a:schemeClr val="accent1">
                    <a:lumMod val="75000"/>
                  </a:schemeClr>
                </a:solidFill>
              </a:ln>
              <a:solidFill>
                <a:schemeClr val="accent1">
                  <a:lumMod val="60000"/>
                  <a:lumOff val="40000"/>
                </a:schemeClr>
              </a:solidFill>
            </a:endParaRPr>
          </a:p>
          <a:p>
            <a:pPr lvl="0" algn="just">
              <a:buClr>
                <a:srgbClr val="549E39"/>
              </a:buClr>
              <a:buFont typeface="Wingdings" pitchFamily="2" charset="2"/>
              <a:buChar char="q"/>
            </a:pPr>
            <a:r>
              <a:rPr lang="bg-BG" sz="2400" dirty="0">
                <a:ln>
                  <a:solidFill>
                    <a:schemeClr val="accent1">
                      <a:lumMod val="75000"/>
                    </a:schemeClr>
                  </a:solidFill>
                </a:ln>
                <a:solidFill>
                  <a:schemeClr val="accent1">
                    <a:lumMod val="60000"/>
                    <a:lumOff val="40000"/>
                  </a:schemeClr>
                </a:solidFill>
              </a:rPr>
              <a:t> </a:t>
            </a:r>
            <a:r>
              <a:rPr lang="ru-RU" sz="2400" dirty="0" smtClean="0">
                <a:ln>
                  <a:solidFill>
                    <a:schemeClr val="accent1">
                      <a:lumMod val="75000"/>
                    </a:schemeClr>
                  </a:solidFill>
                </a:ln>
                <a:solidFill>
                  <a:schemeClr val="accent1">
                    <a:lumMod val="60000"/>
                    <a:lumOff val="40000"/>
                  </a:schemeClr>
                </a:solidFill>
              </a:rPr>
              <a:t>Да подават </a:t>
            </a:r>
            <a:r>
              <a:rPr lang="ru-RU" sz="2400" dirty="0">
                <a:ln>
                  <a:solidFill>
                    <a:schemeClr val="accent1">
                      <a:lumMod val="75000"/>
                    </a:schemeClr>
                  </a:solidFill>
                </a:ln>
                <a:solidFill>
                  <a:schemeClr val="accent1">
                    <a:lumMod val="60000"/>
                    <a:lumOff val="40000"/>
                  </a:schemeClr>
                </a:solidFill>
              </a:rPr>
              <a:t>декларация за </a:t>
            </a:r>
            <a:r>
              <a:rPr lang="ru-RU" sz="2400" dirty="0" smtClean="0">
                <a:ln>
                  <a:solidFill>
                    <a:schemeClr val="accent1">
                      <a:lumMod val="75000"/>
                    </a:schemeClr>
                  </a:solidFill>
                </a:ln>
                <a:solidFill>
                  <a:schemeClr val="accent1">
                    <a:lumMod val="60000"/>
                    <a:lumOff val="40000"/>
                  </a:schemeClr>
                </a:solidFill>
              </a:rPr>
              <a:t>несъвместимост, съгласно </a:t>
            </a:r>
            <a:r>
              <a:rPr lang="ru-RU" sz="2400" dirty="0">
                <a:ln>
                  <a:solidFill>
                    <a:schemeClr val="accent1">
                      <a:lumMod val="75000"/>
                    </a:schemeClr>
                  </a:solidFill>
                </a:ln>
                <a:solidFill>
                  <a:schemeClr val="accent1">
                    <a:lumMod val="60000"/>
                    <a:lumOff val="40000"/>
                  </a:schemeClr>
                </a:solidFill>
              </a:rPr>
              <a:t>Закона за противодействие на корупцията и за отнемане на незаконно придобитото имущество </a:t>
            </a:r>
            <a:r>
              <a:rPr lang="ru-RU" sz="2400" dirty="0" smtClean="0">
                <a:ln>
                  <a:solidFill>
                    <a:schemeClr val="accent1">
                      <a:lumMod val="75000"/>
                    </a:schemeClr>
                  </a:solidFill>
                </a:ln>
                <a:solidFill>
                  <a:schemeClr val="accent1">
                    <a:lumMod val="60000"/>
                    <a:lumOff val="40000"/>
                  </a:schemeClr>
                </a:solidFill>
              </a:rPr>
              <a:t>(ЗПКОНПИ);</a:t>
            </a:r>
          </a:p>
          <a:p>
            <a:pPr lvl="0" algn="just">
              <a:buClr>
                <a:srgbClr val="549E39"/>
              </a:buClr>
              <a:buFont typeface="Wingdings" pitchFamily="2" charset="2"/>
              <a:buChar char="q"/>
            </a:pPr>
            <a:r>
              <a:rPr lang="ru-RU" sz="2400" dirty="0" smtClean="0">
                <a:ln>
                  <a:solidFill>
                    <a:schemeClr val="accent1">
                      <a:lumMod val="75000"/>
                    </a:schemeClr>
                  </a:solidFill>
                </a:ln>
                <a:solidFill>
                  <a:schemeClr val="accent1">
                    <a:lumMod val="60000"/>
                    <a:lumOff val="40000"/>
                  </a:schemeClr>
                </a:solidFill>
              </a:rPr>
              <a:t> Да подават встъпителна и ежегодна декларация </a:t>
            </a:r>
            <a:r>
              <a:rPr lang="ru-RU" sz="2400" dirty="0">
                <a:ln>
                  <a:solidFill>
                    <a:schemeClr val="accent1">
                      <a:lumMod val="75000"/>
                    </a:schemeClr>
                  </a:solidFill>
                </a:ln>
                <a:solidFill>
                  <a:schemeClr val="accent1">
                    <a:lumMod val="60000"/>
                    <a:lumOff val="40000"/>
                  </a:schemeClr>
                </a:solidFill>
              </a:rPr>
              <a:t>за имущество и </a:t>
            </a:r>
            <a:r>
              <a:rPr lang="ru-RU" sz="2400" dirty="0" err="1" smtClean="0">
                <a:ln>
                  <a:solidFill>
                    <a:schemeClr val="accent1">
                      <a:lumMod val="75000"/>
                    </a:schemeClr>
                  </a:solidFill>
                </a:ln>
                <a:solidFill>
                  <a:schemeClr val="accent1">
                    <a:lumMod val="60000"/>
                    <a:lumOff val="40000"/>
                  </a:schemeClr>
                </a:solidFill>
              </a:rPr>
              <a:t>интереси</a:t>
            </a:r>
            <a:r>
              <a:rPr lang="ru-RU" sz="2400" dirty="0" smtClean="0">
                <a:ln>
                  <a:solidFill>
                    <a:schemeClr val="accent1">
                      <a:lumMod val="75000"/>
                    </a:schemeClr>
                  </a:solidFill>
                </a:ln>
                <a:solidFill>
                  <a:schemeClr val="accent1">
                    <a:lumMod val="60000"/>
                    <a:lumOff val="40000"/>
                  </a:schemeClr>
                </a:solidFill>
              </a:rPr>
              <a:t> съгласно ЗПКОНПИ.</a:t>
            </a:r>
            <a:endParaRPr lang="bg-BG" sz="2400" dirty="0" smtClean="0">
              <a:ln>
                <a:solidFill>
                  <a:schemeClr val="accent1">
                    <a:lumMod val="75000"/>
                  </a:schemeClr>
                </a:solidFill>
              </a:ln>
              <a:solidFill>
                <a:schemeClr val="accent1">
                  <a:lumMod val="60000"/>
                  <a:lumOff val="40000"/>
                </a:schemeClr>
              </a:solidFill>
            </a:endParaRPr>
          </a:p>
        </p:txBody>
      </p:sp>
    </p:spTree>
    <p:extLst>
      <p:ext uri="{BB962C8B-B14F-4D97-AF65-F5344CB8AC3E}">
        <p14:creationId xmlns:p14="http://schemas.microsoft.com/office/powerpoint/2010/main" val="508129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p:cNvSpPr txBox="1"/>
          <p:nvPr/>
        </p:nvSpPr>
        <p:spPr>
          <a:xfrm>
            <a:off x="742257" y="5638800"/>
            <a:ext cx="10611543" cy="1254702"/>
          </a:xfrm>
          <a:prstGeom prst="rect">
            <a:avLst/>
          </a:prstGeom>
          <a:noFill/>
        </p:spPr>
        <p:txBody>
          <a:bodyPr wrap="square" rtlCol="0">
            <a:spAutoFit/>
          </a:bodyPr>
          <a:lstStyle/>
          <a:p>
            <a:pPr marL="4572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algn="ctr">
              <a:lnSpc>
                <a:spcPct val="90000"/>
              </a:lnSpc>
              <a:spcBef>
                <a:spcPts val="1400"/>
              </a:spcBef>
              <a:buClr>
                <a:srgbClr val="549E39"/>
              </a:buClr>
              <a:buSzPct val="80000"/>
            </a:pPr>
            <a:r>
              <a:rPr lang="en-US" sz="1100" i="1" dirty="0" smtClean="0">
                <a:solidFill>
                  <a:srgbClr val="549E39"/>
                </a:solidFill>
                <a:hlinkClick r:id="rId3"/>
              </a:rPr>
              <a:t>www.eufunds.bg</a:t>
            </a:r>
            <a:r>
              <a:rPr lang="en-US" sz="1100" i="1" dirty="0" smtClean="0">
                <a:solidFill>
                  <a:srgbClr val="549E39"/>
                </a:solidFill>
              </a:rPr>
              <a:t> </a:t>
            </a:r>
            <a:endParaRPr lang="ru-RU" sz="1100" i="1" dirty="0">
              <a:solidFill>
                <a:srgbClr val="549E39"/>
              </a:solidFill>
            </a:endParaRPr>
          </a:p>
          <a:p>
            <a:pPr marL="45720" algn="ctr">
              <a:lnSpc>
                <a:spcPct val="90000"/>
              </a:lnSpc>
              <a:spcBef>
                <a:spcPts val="1400"/>
              </a:spcBef>
              <a:buClr>
                <a:srgbClr val="549E39"/>
              </a:buClr>
              <a:buSzPct val="80000"/>
            </a:pPr>
            <a:endParaRPr lang="ru-RU" sz="1100" i="1" dirty="0">
              <a:solidFill>
                <a:srgbClr val="549E39"/>
              </a:solidFill>
            </a:endParaRPr>
          </a:p>
        </p:txBody>
      </p:sp>
      <p:pic>
        <p:nvPicPr>
          <p:cNvPr id="6" name="Picture 1"/>
          <p:cNvPicPr>
            <a:picLocks noChangeAspect="1"/>
          </p:cNvPicPr>
          <p:nvPr/>
        </p:nvPicPr>
        <p:blipFill>
          <a:blip r:embed="rId4"/>
          <a:stretch>
            <a:fillRect/>
          </a:stretch>
        </p:blipFill>
        <p:spPr>
          <a:xfrm>
            <a:off x="833129" y="377792"/>
            <a:ext cx="2510129" cy="1002518"/>
          </a:xfrm>
          <a:prstGeom prst="rect">
            <a:avLst/>
          </a:prstGeom>
        </p:spPr>
      </p:pic>
      <p:pic>
        <p:nvPicPr>
          <p:cNvPr id="7" name="Picture 6"/>
          <p:cNvPicPr>
            <a:picLocks noChangeAspect="1"/>
          </p:cNvPicPr>
          <p:nvPr/>
        </p:nvPicPr>
        <p:blipFill>
          <a:blip r:embed="rId5"/>
          <a:stretch>
            <a:fillRect/>
          </a:stretch>
        </p:blipFill>
        <p:spPr>
          <a:xfrm>
            <a:off x="5517099" y="492772"/>
            <a:ext cx="1323114" cy="828000"/>
          </a:xfrm>
          <a:prstGeom prst="rect">
            <a:avLst/>
          </a:prstGeom>
        </p:spPr>
      </p:pic>
      <p:pic>
        <p:nvPicPr>
          <p:cNvPr id="8" name="Picture 4"/>
          <p:cNvPicPr>
            <a:picLocks noChangeAspect="1"/>
          </p:cNvPicPr>
          <p:nvPr/>
        </p:nvPicPr>
        <p:blipFill>
          <a:blip r:embed="rId6"/>
          <a:stretch>
            <a:fillRect/>
          </a:stretch>
        </p:blipFill>
        <p:spPr>
          <a:xfrm>
            <a:off x="9321837" y="391593"/>
            <a:ext cx="1705303" cy="828000"/>
          </a:xfrm>
          <a:prstGeom prst="rect">
            <a:avLst/>
          </a:prstGeom>
        </p:spPr>
      </p:pic>
      <p:sp>
        <p:nvSpPr>
          <p:cNvPr id="2" name="Контейнер за съдържание 1"/>
          <p:cNvSpPr>
            <a:spLocks noGrp="1"/>
          </p:cNvSpPr>
          <p:nvPr>
            <p:ph sz="half" idx="1"/>
          </p:nvPr>
        </p:nvSpPr>
        <p:spPr>
          <a:xfrm>
            <a:off x="1117600" y="1380310"/>
            <a:ext cx="9925156" cy="4258490"/>
          </a:xfrm>
          <a:ln>
            <a:noFill/>
          </a:ln>
        </p:spPr>
        <p:txBody>
          <a:bodyPr>
            <a:normAutofit/>
          </a:bodyPr>
          <a:lstStyle/>
          <a:p>
            <a:pPr marL="45720" lvl="0" indent="0" algn="ctr">
              <a:buClr>
                <a:srgbClr val="549E39"/>
              </a:buClr>
              <a:buNone/>
            </a:pPr>
            <a:endParaRPr lang="ru-RU" sz="800" u="sng" dirty="0" smtClean="0">
              <a:ln>
                <a:solidFill>
                  <a:srgbClr val="50771B">
                    <a:lumMod val="50000"/>
                  </a:srgbClr>
                </a:solidFill>
              </a:ln>
              <a:solidFill>
                <a:srgbClr val="549E39">
                  <a:lumMod val="75000"/>
                </a:srgbClr>
              </a:solidFill>
            </a:endParaRPr>
          </a:p>
          <a:p>
            <a:pPr marL="45720" lvl="0" indent="0" algn="just">
              <a:buClr>
                <a:srgbClr val="549E39"/>
              </a:buClr>
              <a:buNone/>
            </a:pPr>
            <a:endParaRPr lang="ru-RU" sz="3500" dirty="0" smtClean="0">
              <a:ln>
                <a:solidFill>
                  <a:srgbClr val="50771B">
                    <a:lumMod val="50000"/>
                  </a:srgbClr>
                </a:solidFill>
              </a:ln>
              <a:solidFill>
                <a:srgbClr val="549E39">
                  <a:lumMod val="75000"/>
                </a:srgbClr>
              </a:solidFill>
            </a:endParaRPr>
          </a:p>
          <a:p>
            <a:pPr marL="45720" lvl="0" indent="0" algn="just">
              <a:buClr>
                <a:srgbClr val="549E39"/>
              </a:buClr>
              <a:buNone/>
            </a:pPr>
            <a:r>
              <a:rPr lang="ru-RU" sz="3500" dirty="0">
                <a:ln>
                  <a:solidFill>
                    <a:srgbClr val="50771B">
                      <a:lumMod val="50000"/>
                    </a:srgbClr>
                  </a:solidFill>
                </a:ln>
                <a:solidFill>
                  <a:srgbClr val="549E39">
                    <a:lumMod val="75000"/>
                  </a:srgbClr>
                </a:solidFill>
              </a:rPr>
              <a:t> </a:t>
            </a:r>
            <a:endParaRPr lang="ru-RU" sz="3500" dirty="0" smtClean="0">
              <a:ln>
                <a:solidFill>
                  <a:srgbClr val="50771B">
                    <a:lumMod val="50000"/>
                  </a:srgbClr>
                </a:solidFill>
              </a:ln>
              <a:solidFill>
                <a:srgbClr val="549E39">
                  <a:lumMod val="75000"/>
                </a:srgbClr>
              </a:solidFill>
            </a:endParaRPr>
          </a:p>
          <a:p>
            <a:pPr marL="45720" lvl="0" indent="0" algn="ctr">
              <a:buClr>
                <a:srgbClr val="549E39"/>
              </a:buClr>
              <a:buNone/>
            </a:pPr>
            <a:endParaRPr lang="ru-RU" sz="3500" u="sng" dirty="0" smtClean="0">
              <a:ln>
                <a:solidFill>
                  <a:srgbClr val="50771B">
                    <a:lumMod val="50000"/>
                  </a:srgbClr>
                </a:solidFill>
              </a:ln>
              <a:solidFill>
                <a:srgbClr val="549E39">
                  <a:lumMod val="75000"/>
                </a:srgbClr>
              </a:solidFill>
            </a:endParaRPr>
          </a:p>
          <a:p>
            <a:pPr marL="45720" lvl="0" indent="0" algn="ctr">
              <a:buClr>
                <a:srgbClr val="549E39"/>
              </a:buClr>
              <a:buNone/>
            </a:pPr>
            <a:endParaRPr lang="ru-RU" sz="3500" u="sng" dirty="0" smtClean="0">
              <a:ln>
                <a:solidFill>
                  <a:srgbClr val="50771B">
                    <a:lumMod val="50000"/>
                  </a:srgbClr>
                </a:solidFill>
              </a:ln>
              <a:solidFill>
                <a:srgbClr val="549E39">
                  <a:lumMod val="75000"/>
                </a:srgbClr>
              </a:solidFill>
            </a:endParaRPr>
          </a:p>
          <a:p>
            <a:pPr marL="45720" lvl="0" indent="0" algn="ctr">
              <a:buClr>
                <a:srgbClr val="549E39"/>
              </a:buClr>
              <a:buNone/>
            </a:pPr>
            <a:r>
              <a:rPr lang="ru-RU" sz="3500" u="sng" dirty="0" smtClean="0">
                <a:ln>
                  <a:solidFill>
                    <a:srgbClr val="50771B">
                      <a:lumMod val="50000"/>
                    </a:srgbClr>
                  </a:solidFill>
                </a:ln>
                <a:solidFill>
                  <a:srgbClr val="549E39">
                    <a:lumMod val="75000"/>
                  </a:srgbClr>
                </a:solidFill>
              </a:rPr>
              <a:t> </a:t>
            </a:r>
          </a:p>
          <a:p>
            <a:pPr marL="45720" lvl="0" indent="0" algn="just">
              <a:buClr>
                <a:srgbClr val="549E39"/>
              </a:buClr>
              <a:buNone/>
            </a:pPr>
            <a:r>
              <a:rPr lang="bg-BG" sz="2600" dirty="0" smtClean="0">
                <a:solidFill>
                  <a:schemeClr val="accent1">
                    <a:lumMod val="75000"/>
                  </a:schemeClr>
                </a:solidFill>
              </a:rPr>
              <a:t> </a:t>
            </a:r>
            <a:endParaRPr lang="bg-BG" sz="2400" dirty="0" smtClean="0">
              <a:solidFill>
                <a:schemeClr val="accent1">
                  <a:lumMod val="75000"/>
                </a:schemeClr>
              </a:solidFill>
            </a:endParaRPr>
          </a:p>
        </p:txBody>
      </p:sp>
      <p:sp>
        <p:nvSpPr>
          <p:cNvPr id="3" name="Облаковидно 2"/>
          <p:cNvSpPr/>
          <p:nvPr/>
        </p:nvSpPr>
        <p:spPr>
          <a:xfrm>
            <a:off x="4539256" y="2511926"/>
            <a:ext cx="3730170" cy="1393374"/>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bg-BG" sz="2400" b="1" dirty="0" smtClean="0"/>
              <a:t>КМЕТСКИ НАМЕСТНИК</a:t>
            </a:r>
            <a:endParaRPr lang="bg-BG" sz="2400" b="1" dirty="0"/>
          </a:p>
        </p:txBody>
      </p:sp>
      <p:sp>
        <p:nvSpPr>
          <p:cNvPr id="4" name="Облаковидно изнесено означение 3"/>
          <p:cNvSpPr/>
          <p:nvPr/>
        </p:nvSpPr>
        <p:spPr>
          <a:xfrm rot="633872">
            <a:off x="2393853" y="4263478"/>
            <a:ext cx="2757714" cy="1132115"/>
          </a:xfrm>
          <a:prstGeom prst="cloudCallout">
            <a:avLst>
              <a:gd name="adj1" fmla="val 59810"/>
              <a:gd name="adj2" fmla="val -108621"/>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bg-BG" sz="2400" b="1" dirty="0" smtClean="0"/>
              <a:t>Кой преценява</a:t>
            </a:r>
            <a:r>
              <a:rPr lang="bg-BG" dirty="0" smtClean="0"/>
              <a:t>?</a:t>
            </a:r>
            <a:endParaRPr lang="bg-BG" dirty="0"/>
          </a:p>
        </p:txBody>
      </p:sp>
      <p:sp>
        <p:nvSpPr>
          <p:cNvPr id="9" name="Облаковидно изнесено означение 8"/>
          <p:cNvSpPr/>
          <p:nvPr/>
        </p:nvSpPr>
        <p:spPr>
          <a:xfrm rot="20237714">
            <a:off x="833128" y="1561652"/>
            <a:ext cx="4246871" cy="1640140"/>
          </a:xfrm>
          <a:prstGeom prst="cloudCallout">
            <a:avLst>
              <a:gd name="adj1" fmla="val 24981"/>
              <a:gd name="adj2" fmla="val 89967"/>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bg-BG" sz="2000" b="1" dirty="0" smtClean="0"/>
              <a:t>Задължително ли е назначаването на кметски наместник?</a:t>
            </a:r>
            <a:endParaRPr lang="bg-BG" sz="2000" b="1" dirty="0"/>
          </a:p>
        </p:txBody>
      </p:sp>
      <p:sp>
        <p:nvSpPr>
          <p:cNvPr id="10" name="Облаковидно изнесено означение 9"/>
          <p:cNvSpPr/>
          <p:nvPr/>
        </p:nvSpPr>
        <p:spPr>
          <a:xfrm rot="21072896">
            <a:off x="7140748" y="3792775"/>
            <a:ext cx="4093028" cy="1427804"/>
          </a:xfrm>
          <a:prstGeom prst="cloudCallout">
            <a:avLst>
              <a:gd name="adj1" fmla="val -48920"/>
              <a:gd name="adj2" fmla="val -63880"/>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bg-BG" sz="2000" b="1" dirty="0" smtClean="0"/>
              <a:t>Защо да се назначават кметски наместници?</a:t>
            </a:r>
            <a:endParaRPr lang="bg-BG" sz="2000" b="1" dirty="0"/>
          </a:p>
        </p:txBody>
      </p:sp>
      <p:pic>
        <p:nvPicPr>
          <p:cNvPr id="1027"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7628" b="7433"/>
          <a:stretch/>
        </p:blipFill>
        <p:spPr bwMode="auto">
          <a:xfrm>
            <a:off x="8403771" y="1015972"/>
            <a:ext cx="2467429" cy="2472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1566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494971" y="504364"/>
            <a:ext cx="9314822" cy="5373665"/>
          </a:xfrm>
          <a:ln>
            <a:noFill/>
          </a:ln>
        </p:spPr>
        <p:txBody>
          <a:bodyPr>
            <a:normAutofit/>
          </a:bodyPr>
          <a:lstStyle/>
          <a:p>
            <a:pPr marL="0" indent="0" algn="ctr">
              <a:buNone/>
            </a:pPr>
            <a:endParaRPr lang="bg-BG" dirty="0"/>
          </a:p>
          <a:p>
            <a:pPr marL="0" indent="0" algn="ctr">
              <a:buNone/>
            </a:pPr>
            <a:endParaRPr lang="bg-BG" dirty="0" smtClean="0"/>
          </a:p>
          <a:p>
            <a:pPr marL="0" indent="0" algn="ctr">
              <a:buNone/>
            </a:pPr>
            <a:endParaRPr lang="bg-BG" sz="800" u="sng" dirty="0" smtClean="0">
              <a:ln>
                <a:solidFill>
                  <a:schemeClr val="accent1">
                    <a:lumMod val="50000"/>
                  </a:schemeClr>
                </a:solidFill>
              </a:ln>
              <a:solidFill>
                <a:schemeClr val="tx2">
                  <a:lumMod val="50000"/>
                </a:schemeClr>
              </a:solidFill>
            </a:endParaRPr>
          </a:p>
          <a:p>
            <a:pPr marL="0" indent="0" algn="ctr">
              <a:buNone/>
            </a:pPr>
            <a:endParaRPr lang="bg-BG" sz="800" u="sng" dirty="0" smtClean="0">
              <a:ln>
                <a:solidFill>
                  <a:schemeClr val="accent1">
                    <a:lumMod val="50000"/>
                  </a:schemeClr>
                </a:solidFill>
              </a:ln>
              <a:solidFill>
                <a:schemeClr val="tx2">
                  <a:lumMod val="50000"/>
                </a:schemeClr>
              </a:solidFill>
            </a:endParaRPr>
          </a:p>
          <a:p>
            <a:pPr marL="0" indent="0" algn="ctr">
              <a:buNone/>
            </a:pPr>
            <a:endParaRPr lang="bg-BG" sz="800" u="sng" dirty="0" smtClean="0">
              <a:ln>
                <a:solidFill>
                  <a:schemeClr val="accent1">
                    <a:lumMod val="50000"/>
                  </a:schemeClr>
                </a:solidFill>
              </a:ln>
              <a:solidFill>
                <a:schemeClr val="accent1">
                  <a:lumMod val="75000"/>
                </a:schemeClr>
              </a:solidFill>
            </a:endParaRPr>
          </a:p>
          <a:p>
            <a:pPr marL="0" indent="0">
              <a:buNone/>
            </a:pPr>
            <a:endParaRPr lang="ru-RU" sz="2400" dirty="0" smtClean="0">
              <a:ln>
                <a:solidFill>
                  <a:schemeClr val="accent1">
                    <a:lumMod val="50000"/>
                  </a:schemeClr>
                </a:solidFill>
              </a:ln>
              <a:solidFill>
                <a:schemeClr val="accent1">
                  <a:lumMod val="75000"/>
                </a:schemeClr>
              </a:solidFill>
            </a:endParaRPr>
          </a:p>
          <a:p>
            <a:pPr marL="0" indent="0">
              <a:buNone/>
            </a:pPr>
            <a:endParaRPr lang="bg-BG" sz="2400" dirty="0">
              <a:ln>
                <a:solidFill>
                  <a:schemeClr val="accent1">
                    <a:lumMod val="50000"/>
                  </a:schemeClr>
                </a:solidFill>
              </a:ln>
              <a:solidFill>
                <a:schemeClr val="accent1">
                  <a:lumMod val="75000"/>
                </a:schemeClr>
              </a:solidFill>
            </a:endParaRPr>
          </a:p>
        </p:txBody>
      </p:sp>
      <p:pic>
        <p:nvPicPr>
          <p:cNvPr id="2" name="Picture 1"/>
          <p:cNvPicPr>
            <a:picLocks noChangeAspect="1"/>
          </p:cNvPicPr>
          <p:nvPr/>
        </p:nvPicPr>
        <p:blipFill>
          <a:blip r:embed="rId3"/>
          <a:stretch>
            <a:fillRect/>
          </a:stretch>
        </p:blipFill>
        <p:spPr>
          <a:xfrm>
            <a:off x="1022380" y="504364"/>
            <a:ext cx="2281935" cy="911380"/>
          </a:xfrm>
          <a:prstGeom prst="rect">
            <a:avLst/>
          </a:prstGeom>
        </p:spPr>
      </p:pic>
      <p:pic>
        <p:nvPicPr>
          <p:cNvPr id="5" name="Picture 4"/>
          <p:cNvPicPr>
            <a:picLocks noChangeAspect="1"/>
          </p:cNvPicPr>
          <p:nvPr/>
        </p:nvPicPr>
        <p:blipFill>
          <a:blip r:embed="rId4"/>
          <a:stretch>
            <a:fillRect/>
          </a:stretch>
        </p:blipFill>
        <p:spPr>
          <a:xfrm>
            <a:off x="9371942" y="492772"/>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602969"/>
            <a:ext cx="1323114" cy="828000"/>
          </a:xfrm>
          <a:prstGeom prst="rect">
            <a:avLst/>
          </a:prstGeom>
        </p:spPr>
      </p:pic>
      <p:graphicFrame>
        <p:nvGraphicFramePr>
          <p:cNvPr id="4" name="Диаграма 3"/>
          <p:cNvGraphicFramePr/>
          <p:nvPr>
            <p:extLst>
              <p:ext uri="{D42A27DB-BD31-4B8C-83A1-F6EECF244321}">
                <p14:modId xmlns:p14="http://schemas.microsoft.com/office/powerpoint/2010/main" val="2488915690"/>
              </p:ext>
            </p:extLst>
          </p:nvPr>
        </p:nvGraphicFramePr>
        <p:xfrm>
          <a:off x="622592" y="602969"/>
          <a:ext cx="8347237" cy="60821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Овал 12"/>
          <p:cNvSpPr/>
          <p:nvPr/>
        </p:nvSpPr>
        <p:spPr>
          <a:xfrm rot="563745">
            <a:off x="8379795" y="1525360"/>
            <a:ext cx="3182276" cy="3010833"/>
          </a:xfrm>
          <a:prstGeom prst="ellipse">
            <a:avLst/>
          </a:prstGeom>
          <a:ln/>
          <a:effectLst>
            <a:glow rad="228600">
              <a:schemeClr val="accent1">
                <a:satMod val="175000"/>
                <a:alpha val="40000"/>
              </a:schemeClr>
            </a:glow>
            <a:outerShdw blurRad="38100" dist="25400" dir="5400000" rotWithShape="0">
              <a:srgbClr val="000000">
                <a:alpha val="45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bg-BG" sz="2000" b="1" dirty="0" smtClean="0">
                <a:latin typeface="Arial"/>
                <a:ea typeface="Calibri"/>
              </a:rPr>
              <a:t>Правомощия </a:t>
            </a:r>
            <a:r>
              <a:rPr lang="bg-BG" sz="2000" b="1" dirty="0">
                <a:latin typeface="Arial"/>
                <a:ea typeface="Calibri"/>
              </a:rPr>
              <a:t>и </a:t>
            </a:r>
            <a:r>
              <a:rPr lang="bg-BG" sz="2000" b="1" dirty="0" smtClean="0">
                <a:latin typeface="Arial"/>
                <a:ea typeface="Calibri"/>
              </a:rPr>
              <a:t>функции </a:t>
            </a:r>
            <a:r>
              <a:rPr lang="bg-BG" sz="2000" b="1" dirty="0">
                <a:latin typeface="Arial"/>
                <a:ea typeface="Calibri"/>
              </a:rPr>
              <a:t>на кметовете на кметства и кметските наместници</a:t>
            </a:r>
            <a:endParaRPr lang="bg-BG" sz="2000" b="1" dirty="0"/>
          </a:p>
        </p:txBody>
      </p:sp>
    </p:spTree>
    <p:extLst>
      <p:ext uri="{BB962C8B-B14F-4D97-AF65-F5344CB8AC3E}">
        <p14:creationId xmlns:p14="http://schemas.microsoft.com/office/powerpoint/2010/main" val="4214311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959750" y="602970"/>
            <a:ext cx="10117475" cy="5171530"/>
          </a:xfrm>
          <a:ln>
            <a:noFill/>
          </a:ln>
        </p:spPr>
        <p:txBody>
          <a:bodyPr>
            <a:normAutofit/>
          </a:bodyPr>
          <a:lstStyle/>
          <a:p>
            <a:pPr marL="0" indent="0" algn="ctr">
              <a:buNone/>
            </a:pPr>
            <a:endParaRPr lang="bg-BG" dirty="0" smtClean="0"/>
          </a:p>
          <a:p>
            <a:pPr marL="0" indent="0" algn="ctr">
              <a:buNone/>
            </a:pPr>
            <a:endParaRPr lang="bg-BG" dirty="0"/>
          </a:p>
          <a:p>
            <a:pPr marL="0" indent="0" algn="ctr">
              <a:buNone/>
            </a:pPr>
            <a:endParaRPr lang="bg-BG" dirty="0" smtClean="0"/>
          </a:p>
          <a:p>
            <a:pPr marL="0" indent="0" algn="ctr">
              <a:buNone/>
            </a:pPr>
            <a:endParaRPr lang="bg-BG" b="1" dirty="0" smtClean="0">
              <a:solidFill>
                <a:schemeClr val="accent1">
                  <a:lumMod val="50000"/>
                </a:schemeClr>
              </a:solidFill>
              <a:latin typeface="Arial" pitchFamily="34" charset="0"/>
              <a:cs typeface="Arial" pitchFamily="34" charset="0"/>
            </a:endParaRPr>
          </a:p>
          <a:p>
            <a:pPr marL="457200" indent="-457200">
              <a:buFont typeface="Wingdings" pitchFamily="2" charset="2"/>
              <a:buChar char="q"/>
            </a:pPr>
            <a:r>
              <a:rPr lang="bg-BG" sz="2400" b="1" dirty="0" smtClean="0">
                <a:ln>
                  <a:solidFill>
                    <a:schemeClr val="accent1">
                      <a:lumMod val="75000"/>
                    </a:schemeClr>
                  </a:solidFill>
                </a:ln>
                <a:solidFill>
                  <a:schemeClr val="accent1">
                    <a:lumMod val="60000"/>
                    <a:lumOff val="40000"/>
                  </a:schemeClr>
                </a:solidFill>
                <a:latin typeface="Arial" pitchFamily="34" charset="0"/>
                <a:cs typeface="Arial" pitchFamily="34" charset="0"/>
              </a:rPr>
              <a:t>Основни правомощия регламентирани в ЗМСМА;</a:t>
            </a:r>
          </a:p>
          <a:p>
            <a:pPr marL="457200" indent="-457200">
              <a:buFont typeface="Wingdings" pitchFamily="2" charset="2"/>
              <a:buChar char="q"/>
            </a:pPr>
            <a:r>
              <a:rPr lang="bg-BG" sz="2400" b="1" dirty="0" smtClean="0">
                <a:ln>
                  <a:solidFill>
                    <a:schemeClr val="accent1">
                      <a:lumMod val="75000"/>
                    </a:schemeClr>
                  </a:solidFill>
                </a:ln>
                <a:solidFill>
                  <a:schemeClr val="accent1">
                    <a:lumMod val="60000"/>
                    <a:lumOff val="40000"/>
                  </a:schemeClr>
                </a:solidFill>
                <a:latin typeface="Arial" pitchFamily="34" charset="0"/>
                <a:cs typeface="Arial" pitchFamily="34" charset="0"/>
              </a:rPr>
              <a:t>Възлагани със закон или друг нармативен акт;</a:t>
            </a:r>
          </a:p>
          <a:p>
            <a:pPr marL="457200" indent="-457200">
              <a:buFont typeface="Wingdings" pitchFamily="2" charset="2"/>
              <a:buChar char="q"/>
            </a:pPr>
            <a:r>
              <a:rPr lang="ru-RU" sz="2400" b="1" dirty="0" smtClean="0">
                <a:ln>
                  <a:solidFill>
                    <a:schemeClr val="accent1">
                      <a:lumMod val="75000"/>
                    </a:schemeClr>
                  </a:solidFill>
                </a:ln>
                <a:solidFill>
                  <a:schemeClr val="accent1">
                    <a:lumMod val="60000"/>
                    <a:lumOff val="40000"/>
                  </a:schemeClr>
                </a:solidFill>
                <a:latin typeface="Arial" pitchFamily="34" charset="0"/>
                <a:cs typeface="Arial" pitchFamily="34" charset="0"/>
              </a:rPr>
              <a:t>Определени </a:t>
            </a:r>
            <a:r>
              <a:rPr lang="ru-RU" sz="2400" b="1" dirty="0">
                <a:ln>
                  <a:solidFill>
                    <a:schemeClr val="accent1">
                      <a:lumMod val="75000"/>
                    </a:schemeClr>
                  </a:solidFill>
                </a:ln>
                <a:solidFill>
                  <a:schemeClr val="accent1">
                    <a:lumMod val="60000"/>
                    <a:lumOff val="40000"/>
                  </a:schemeClr>
                </a:solidFill>
                <a:latin typeface="Arial" pitchFamily="34" charset="0"/>
                <a:cs typeface="Arial" pitchFamily="34" charset="0"/>
              </a:rPr>
              <a:t>от общинския </a:t>
            </a:r>
            <a:r>
              <a:rPr lang="ru-RU" sz="2400" b="1" dirty="0" smtClean="0">
                <a:ln>
                  <a:solidFill>
                    <a:schemeClr val="accent1">
                      <a:lumMod val="75000"/>
                    </a:schemeClr>
                  </a:solidFill>
                </a:ln>
                <a:solidFill>
                  <a:schemeClr val="accent1">
                    <a:lumMod val="60000"/>
                    <a:lumOff val="40000"/>
                  </a:schemeClr>
                </a:solidFill>
                <a:latin typeface="Arial" pitchFamily="34" charset="0"/>
                <a:cs typeface="Arial" pitchFamily="34" charset="0"/>
              </a:rPr>
              <a:t>съвет;</a:t>
            </a:r>
          </a:p>
          <a:p>
            <a:pPr marL="457200" indent="-457200">
              <a:buFont typeface="Wingdings" pitchFamily="2" charset="2"/>
              <a:buChar char="q"/>
            </a:pPr>
            <a:r>
              <a:rPr lang="ru-RU" sz="2400" b="1" dirty="0" smtClean="0">
                <a:ln>
                  <a:solidFill>
                    <a:schemeClr val="accent1">
                      <a:lumMod val="75000"/>
                    </a:schemeClr>
                  </a:solidFill>
                </a:ln>
                <a:solidFill>
                  <a:schemeClr val="accent1">
                    <a:lumMod val="60000"/>
                    <a:lumOff val="40000"/>
                  </a:schemeClr>
                </a:solidFill>
                <a:latin typeface="Arial" pitchFamily="34" charset="0"/>
                <a:cs typeface="Arial" pitchFamily="34" charset="0"/>
              </a:rPr>
              <a:t>Определени от кмета на общината;</a:t>
            </a:r>
            <a:endParaRPr lang="bg-BG" sz="2400" b="1" dirty="0" smtClean="0">
              <a:ln>
                <a:solidFill>
                  <a:schemeClr val="accent1">
                    <a:lumMod val="75000"/>
                  </a:schemeClr>
                </a:solidFill>
              </a:ln>
              <a:solidFill>
                <a:schemeClr val="accent1">
                  <a:lumMod val="60000"/>
                  <a:lumOff val="40000"/>
                </a:schemeClr>
              </a:solidFill>
              <a:latin typeface="Arial" pitchFamily="34" charset="0"/>
              <a:cs typeface="Arial" pitchFamily="34" charset="0"/>
            </a:endParaRPr>
          </a:p>
          <a:p>
            <a:pPr marL="457200" indent="-457200">
              <a:buFont typeface="Wingdings" pitchFamily="2" charset="2"/>
              <a:buChar char="q"/>
            </a:pPr>
            <a:r>
              <a:rPr lang="ru-RU" sz="2400" b="1" dirty="0">
                <a:ln>
                  <a:solidFill>
                    <a:schemeClr val="accent1">
                      <a:lumMod val="75000"/>
                    </a:schemeClr>
                  </a:solidFill>
                </a:ln>
                <a:solidFill>
                  <a:schemeClr val="accent1">
                    <a:lumMod val="60000"/>
                    <a:lumOff val="40000"/>
                  </a:schemeClr>
                </a:solidFill>
                <a:latin typeface="Arial" pitchFamily="34" charset="0"/>
                <a:cs typeface="Arial" pitchFamily="34" charset="0"/>
              </a:rPr>
              <a:t>Кметовете на кметства могат да участват в заседанията на общинския съвет с право на съвещателен глас. </a:t>
            </a:r>
            <a:endParaRPr lang="bg-BG" sz="2400" b="1" dirty="0" smtClean="0">
              <a:ln>
                <a:solidFill>
                  <a:schemeClr val="accent1">
                    <a:lumMod val="75000"/>
                  </a:schemeClr>
                </a:solidFill>
              </a:ln>
              <a:solidFill>
                <a:schemeClr val="accent1">
                  <a:lumMod val="60000"/>
                  <a:lumOff val="40000"/>
                </a:schemeClr>
              </a:solidFill>
              <a:latin typeface="Arial" pitchFamily="34" charset="0"/>
              <a:cs typeface="Arial" pitchFamily="34" charset="0"/>
            </a:endParaRPr>
          </a:p>
          <a:p>
            <a:pPr marL="457200" indent="-457200">
              <a:buFont typeface="Wingdings" pitchFamily="2" charset="2"/>
              <a:buChar char="q"/>
            </a:pPr>
            <a:endParaRPr lang="bg-BG" sz="2400" b="1" dirty="0" smtClean="0">
              <a:ln>
                <a:solidFill>
                  <a:schemeClr val="accent1">
                    <a:lumMod val="75000"/>
                  </a:schemeClr>
                </a:solidFill>
              </a:ln>
              <a:solidFill>
                <a:schemeClr val="accent1">
                  <a:lumMod val="60000"/>
                  <a:lumOff val="40000"/>
                </a:schemeClr>
              </a:solidFill>
              <a:latin typeface="Arial" pitchFamily="34" charset="0"/>
              <a:cs typeface="Arial" pitchFamily="34" charset="0"/>
            </a:endParaRPr>
          </a:p>
          <a:p>
            <a:pPr marL="0" indent="0" algn="just">
              <a:buNone/>
            </a:pPr>
            <a:endParaRPr lang="bg-BG" sz="2000" b="1" dirty="0" smtClean="0">
              <a:solidFill>
                <a:schemeClr val="accent1">
                  <a:lumMod val="75000"/>
                </a:schemeClr>
              </a:solidFill>
              <a:latin typeface="Arial" pitchFamily="34" charset="0"/>
              <a:cs typeface="Arial" pitchFamily="34" charset="0"/>
            </a:endParaRPr>
          </a:p>
          <a:p>
            <a:pPr marL="0" indent="0">
              <a:buNone/>
            </a:pPr>
            <a:endParaRPr lang="bg-BG" b="1" dirty="0">
              <a:solidFill>
                <a:schemeClr val="accent1">
                  <a:lumMod val="75000"/>
                </a:schemeClr>
              </a:solidFill>
              <a:latin typeface="Arial" pitchFamily="34" charset="0"/>
              <a:cs typeface="Arial" pitchFamily="34" charset="0"/>
            </a:endParaRPr>
          </a:p>
        </p:txBody>
      </p:sp>
      <p:pic>
        <p:nvPicPr>
          <p:cNvPr id="2" name="Picture 1"/>
          <p:cNvPicPr>
            <a:picLocks noChangeAspect="1"/>
          </p:cNvPicPr>
          <p:nvPr/>
        </p:nvPicPr>
        <p:blipFill>
          <a:blip r:embed="rId3"/>
          <a:stretch>
            <a:fillRect/>
          </a:stretch>
        </p:blipFill>
        <p:spPr>
          <a:xfrm>
            <a:off x="959750" y="438701"/>
            <a:ext cx="2281935" cy="911380"/>
          </a:xfrm>
          <a:prstGeom prst="rect">
            <a:avLst/>
          </a:prstGeom>
        </p:spPr>
      </p:pic>
      <p:pic>
        <p:nvPicPr>
          <p:cNvPr id="5" name="Picture 4"/>
          <p:cNvPicPr>
            <a:picLocks noChangeAspect="1"/>
          </p:cNvPicPr>
          <p:nvPr/>
        </p:nvPicPr>
        <p:blipFill>
          <a:blip r:embed="rId4"/>
          <a:stretch>
            <a:fillRect/>
          </a:stretch>
        </p:blipFill>
        <p:spPr>
          <a:xfrm>
            <a:off x="9371942" y="497319"/>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522081"/>
            <a:ext cx="1323114" cy="828000"/>
          </a:xfrm>
          <a:prstGeom prst="rect">
            <a:avLst/>
          </a:prstGeom>
        </p:spPr>
      </p:pic>
      <p:sp>
        <p:nvSpPr>
          <p:cNvPr id="9" name="Релефна рамка 8"/>
          <p:cNvSpPr/>
          <p:nvPr/>
        </p:nvSpPr>
        <p:spPr>
          <a:xfrm>
            <a:off x="851003" y="1480896"/>
            <a:ext cx="10394050" cy="624180"/>
          </a:xfrm>
          <a:prstGeom prst="bevel">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3600" b="1" dirty="0" smtClean="0"/>
              <a:t>Кмет на кметство – правомощия и функции</a:t>
            </a:r>
            <a:endParaRPr lang="bg-BG" sz="3600" b="1" dirty="0"/>
          </a:p>
        </p:txBody>
      </p:sp>
    </p:spTree>
    <p:extLst>
      <p:ext uri="{BB962C8B-B14F-4D97-AF65-F5344CB8AC3E}">
        <p14:creationId xmlns:p14="http://schemas.microsoft.com/office/powerpoint/2010/main" val="115260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738859" y="602970"/>
            <a:ext cx="8664315" cy="5171530"/>
          </a:xfrm>
          <a:ln>
            <a:noFill/>
          </a:ln>
        </p:spPr>
        <p:txBody>
          <a:bodyPr>
            <a:normAutofit/>
          </a:bodyPr>
          <a:lstStyle/>
          <a:p>
            <a:pPr marL="0" indent="0" algn="ctr">
              <a:buNone/>
            </a:pPr>
            <a:endParaRPr lang="bg-BG" dirty="0" smtClean="0"/>
          </a:p>
          <a:p>
            <a:pPr marL="0" indent="0" algn="ctr">
              <a:buNone/>
            </a:pPr>
            <a:endParaRPr lang="bg-BG" dirty="0"/>
          </a:p>
          <a:p>
            <a:pPr marL="0" indent="0" algn="ctr">
              <a:buNone/>
            </a:pPr>
            <a:endParaRPr lang="bg-BG" dirty="0" smtClean="0"/>
          </a:p>
          <a:p>
            <a:pPr marL="0" indent="0" algn="ctr">
              <a:buNone/>
            </a:pPr>
            <a:endParaRPr lang="bg-BG" b="1" dirty="0" smtClean="0">
              <a:solidFill>
                <a:schemeClr val="accent1">
                  <a:lumMod val="50000"/>
                </a:schemeClr>
              </a:solidFill>
              <a:latin typeface="Arial" pitchFamily="34" charset="0"/>
              <a:cs typeface="Arial" pitchFamily="34" charset="0"/>
            </a:endParaRPr>
          </a:p>
          <a:p>
            <a:pPr marL="457200" indent="-457200">
              <a:buFont typeface="Wingdings" pitchFamily="2" charset="2"/>
              <a:buChar char="q"/>
            </a:pPr>
            <a:r>
              <a:rPr lang="ru-RU" sz="2400" b="1" dirty="0" smtClean="0">
                <a:ln>
                  <a:solidFill>
                    <a:schemeClr val="accent1">
                      <a:lumMod val="75000"/>
                    </a:schemeClr>
                  </a:solidFill>
                </a:ln>
                <a:solidFill>
                  <a:schemeClr val="accent1">
                    <a:lumMod val="60000"/>
                    <a:lumOff val="40000"/>
                  </a:schemeClr>
                </a:solidFill>
                <a:latin typeface="Arial" pitchFamily="34" charset="0"/>
                <a:cs typeface="Arial" pitchFamily="34" charset="0"/>
              </a:rPr>
              <a:t>Определени </a:t>
            </a:r>
            <a:r>
              <a:rPr lang="ru-RU" sz="2400" b="1" dirty="0">
                <a:ln>
                  <a:solidFill>
                    <a:schemeClr val="accent1">
                      <a:lumMod val="75000"/>
                    </a:schemeClr>
                  </a:solidFill>
                </a:ln>
                <a:solidFill>
                  <a:schemeClr val="accent1">
                    <a:lumMod val="60000"/>
                    <a:lumOff val="40000"/>
                  </a:schemeClr>
                </a:solidFill>
                <a:latin typeface="Arial" pitchFamily="34" charset="0"/>
                <a:cs typeface="Arial" pitchFamily="34" charset="0"/>
              </a:rPr>
              <a:t>от общинския </a:t>
            </a:r>
            <a:r>
              <a:rPr lang="ru-RU" sz="2400" b="1" dirty="0" smtClean="0">
                <a:ln>
                  <a:solidFill>
                    <a:schemeClr val="accent1">
                      <a:lumMod val="75000"/>
                    </a:schemeClr>
                  </a:solidFill>
                </a:ln>
                <a:solidFill>
                  <a:schemeClr val="accent1">
                    <a:lumMod val="60000"/>
                    <a:lumOff val="40000"/>
                  </a:schemeClr>
                </a:solidFill>
                <a:latin typeface="Arial" pitchFamily="34" charset="0"/>
                <a:cs typeface="Arial" pitchFamily="34" charset="0"/>
              </a:rPr>
              <a:t>съвет</a:t>
            </a:r>
            <a:r>
              <a:rPr lang="bg-BG" sz="2400" b="1" dirty="0" smtClean="0">
                <a:ln>
                  <a:solidFill>
                    <a:schemeClr val="accent1">
                      <a:lumMod val="75000"/>
                    </a:schemeClr>
                  </a:solidFill>
                </a:ln>
                <a:solidFill>
                  <a:schemeClr val="accent1">
                    <a:lumMod val="60000"/>
                    <a:lumOff val="40000"/>
                  </a:schemeClr>
                </a:solidFill>
                <a:latin typeface="Arial" pitchFamily="34" charset="0"/>
                <a:cs typeface="Arial" pitchFamily="34" charset="0"/>
              </a:rPr>
              <a:t>;</a:t>
            </a:r>
          </a:p>
          <a:p>
            <a:pPr marL="457200" lvl="0" indent="-457200">
              <a:buClr>
                <a:srgbClr val="549E39"/>
              </a:buClr>
              <a:buFont typeface="Wingdings" pitchFamily="2" charset="2"/>
              <a:buChar char="q"/>
            </a:pPr>
            <a:r>
              <a:rPr lang="ru-RU" sz="2400" b="1" dirty="0">
                <a:ln>
                  <a:solidFill>
                    <a:schemeClr val="accent1">
                      <a:lumMod val="75000"/>
                    </a:schemeClr>
                  </a:solidFill>
                </a:ln>
                <a:solidFill>
                  <a:schemeClr val="accent1">
                    <a:lumMod val="60000"/>
                    <a:lumOff val="40000"/>
                  </a:schemeClr>
                </a:solidFill>
                <a:latin typeface="Arial" pitchFamily="34" charset="0"/>
                <a:cs typeface="Arial" pitchFamily="34" charset="0"/>
              </a:rPr>
              <a:t>Определени от кмета на общината</a:t>
            </a:r>
            <a:r>
              <a:rPr lang="ru-RU" sz="2400" b="1" dirty="0" smtClean="0">
                <a:ln>
                  <a:solidFill>
                    <a:schemeClr val="accent1">
                      <a:lumMod val="75000"/>
                    </a:schemeClr>
                  </a:solidFill>
                </a:ln>
                <a:solidFill>
                  <a:schemeClr val="accent1">
                    <a:lumMod val="60000"/>
                    <a:lumOff val="40000"/>
                  </a:schemeClr>
                </a:solidFill>
                <a:latin typeface="Arial" pitchFamily="34" charset="0"/>
                <a:cs typeface="Arial" pitchFamily="34" charset="0"/>
              </a:rPr>
              <a:t>;</a:t>
            </a:r>
            <a:endParaRPr lang="bg-BG" sz="2400" b="1" dirty="0" smtClean="0">
              <a:ln>
                <a:solidFill>
                  <a:schemeClr val="accent1">
                    <a:lumMod val="75000"/>
                  </a:schemeClr>
                </a:solidFill>
              </a:ln>
              <a:solidFill>
                <a:schemeClr val="accent1">
                  <a:lumMod val="60000"/>
                  <a:lumOff val="40000"/>
                </a:schemeClr>
              </a:solidFill>
              <a:latin typeface="Arial" pitchFamily="34" charset="0"/>
              <a:cs typeface="Arial" pitchFamily="34" charset="0"/>
            </a:endParaRPr>
          </a:p>
          <a:p>
            <a:pPr marL="457200" indent="-457200">
              <a:buFont typeface="Wingdings" pitchFamily="2" charset="2"/>
              <a:buChar char="q"/>
            </a:pPr>
            <a:r>
              <a:rPr lang="bg-BG" sz="2400" b="1" dirty="0" smtClean="0">
                <a:ln>
                  <a:solidFill>
                    <a:schemeClr val="accent1">
                      <a:lumMod val="75000"/>
                    </a:schemeClr>
                  </a:solidFill>
                </a:ln>
                <a:solidFill>
                  <a:schemeClr val="accent1">
                    <a:lumMod val="60000"/>
                    <a:lumOff val="40000"/>
                  </a:schemeClr>
                </a:solidFill>
                <a:latin typeface="Arial" pitchFamily="34" charset="0"/>
                <a:cs typeface="Arial" pitchFamily="34" charset="0"/>
              </a:rPr>
              <a:t>Възлагани със закон или друг нармативен акт;</a:t>
            </a:r>
          </a:p>
          <a:p>
            <a:pPr marL="457200" indent="-457200">
              <a:buFont typeface="Wingdings" pitchFamily="2" charset="2"/>
              <a:buChar char="q"/>
            </a:pPr>
            <a:r>
              <a:rPr lang="ru-RU" sz="2400" b="1" dirty="0" smtClean="0">
                <a:ln>
                  <a:solidFill>
                    <a:schemeClr val="accent1">
                      <a:lumMod val="75000"/>
                    </a:schemeClr>
                  </a:solidFill>
                </a:ln>
                <a:solidFill>
                  <a:schemeClr val="accent1">
                    <a:lumMod val="60000"/>
                    <a:lumOff val="40000"/>
                  </a:schemeClr>
                </a:solidFill>
                <a:latin typeface="Arial" pitchFamily="34" charset="0"/>
                <a:cs typeface="Arial" pitchFamily="34" charset="0"/>
              </a:rPr>
              <a:t>Кметските наместници </a:t>
            </a:r>
            <a:r>
              <a:rPr lang="ru-RU" sz="2400" b="1" dirty="0">
                <a:ln>
                  <a:solidFill>
                    <a:schemeClr val="accent1">
                      <a:lumMod val="75000"/>
                    </a:schemeClr>
                  </a:solidFill>
                </a:ln>
                <a:solidFill>
                  <a:schemeClr val="accent1">
                    <a:lumMod val="60000"/>
                    <a:lumOff val="40000"/>
                  </a:schemeClr>
                </a:solidFill>
                <a:latin typeface="Arial" pitchFamily="34" charset="0"/>
                <a:cs typeface="Arial" pitchFamily="34" charset="0"/>
              </a:rPr>
              <a:t>могат да участват в заседанията на общинския съвет с право на съвещателен глас</a:t>
            </a:r>
            <a:r>
              <a:rPr lang="ru-RU" sz="2400" b="1" dirty="0" smtClean="0">
                <a:ln>
                  <a:solidFill>
                    <a:schemeClr val="accent1">
                      <a:lumMod val="75000"/>
                    </a:schemeClr>
                  </a:solidFill>
                </a:ln>
                <a:solidFill>
                  <a:schemeClr val="accent1">
                    <a:lumMod val="60000"/>
                    <a:lumOff val="40000"/>
                  </a:schemeClr>
                </a:solidFill>
                <a:latin typeface="Arial" pitchFamily="34" charset="0"/>
                <a:cs typeface="Arial" pitchFamily="34" charset="0"/>
              </a:rPr>
              <a:t>.</a:t>
            </a:r>
            <a:endParaRPr lang="bg-BG" sz="2400" b="1" dirty="0" smtClean="0">
              <a:ln>
                <a:solidFill>
                  <a:schemeClr val="accent1">
                    <a:lumMod val="75000"/>
                  </a:schemeClr>
                </a:solidFill>
              </a:ln>
              <a:solidFill>
                <a:schemeClr val="accent1">
                  <a:lumMod val="60000"/>
                  <a:lumOff val="40000"/>
                </a:schemeClr>
              </a:solidFill>
              <a:latin typeface="Arial" pitchFamily="34" charset="0"/>
              <a:cs typeface="Arial" pitchFamily="34" charset="0"/>
            </a:endParaRPr>
          </a:p>
          <a:p>
            <a:pPr marL="0" indent="0" algn="just">
              <a:buNone/>
            </a:pPr>
            <a:endParaRPr lang="bg-BG" sz="2000" b="1" dirty="0" smtClean="0">
              <a:solidFill>
                <a:schemeClr val="accent1">
                  <a:lumMod val="75000"/>
                </a:schemeClr>
              </a:solidFill>
              <a:latin typeface="Arial" pitchFamily="34" charset="0"/>
              <a:cs typeface="Arial" pitchFamily="34" charset="0"/>
            </a:endParaRPr>
          </a:p>
          <a:p>
            <a:pPr marL="0" indent="0">
              <a:buNone/>
            </a:pPr>
            <a:endParaRPr lang="bg-BG" b="1" dirty="0">
              <a:solidFill>
                <a:schemeClr val="accent1">
                  <a:lumMod val="75000"/>
                </a:schemeClr>
              </a:solidFill>
              <a:latin typeface="Arial" pitchFamily="34" charset="0"/>
              <a:cs typeface="Arial" pitchFamily="34" charset="0"/>
            </a:endParaRPr>
          </a:p>
        </p:txBody>
      </p:sp>
      <p:pic>
        <p:nvPicPr>
          <p:cNvPr id="2" name="Picture 1"/>
          <p:cNvPicPr>
            <a:picLocks noChangeAspect="1"/>
          </p:cNvPicPr>
          <p:nvPr/>
        </p:nvPicPr>
        <p:blipFill>
          <a:blip r:embed="rId3"/>
          <a:stretch>
            <a:fillRect/>
          </a:stretch>
        </p:blipFill>
        <p:spPr>
          <a:xfrm>
            <a:off x="959750" y="438701"/>
            <a:ext cx="2281935" cy="911380"/>
          </a:xfrm>
          <a:prstGeom prst="rect">
            <a:avLst/>
          </a:prstGeom>
        </p:spPr>
      </p:pic>
      <p:pic>
        <p:nvPicPr>
          <p:cNvPr id="5" name="Picture 4"/>
          <p:cNvPicPr>
            <a:picLocks noChangeAspect="1"/>
          </p:cNvPicPr>
          <p:nvPr/>
        </p:nvPicPr>
        <p:blipFill>
          <a:blip r:embed="rId4"/>
          <a:stretch>
            <a:fillRect/>
          </a:stretch>
        </p:blipFill>
        <p:spPr>
          <a:xfrm>
            <a:off x="9371942" y="497319"/>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522081"/>
            <a:ext cx="1323114" cy="828000"/>
          </a:xfrm>
          <a:prstGeom prst="rect">
            <a:avLst/>
          </a:prstGeom>
        </p:spPr>
      </p:pic>
      <p:sp>
        <p:nvSpPr>
          <p:cNvPr id="9" name="Релефна рамка 8"/>
          <p:cNvSpPr/>
          <p:nvPr/>
        </p:nvSpPr>
        <p:spPr>
          <a:xfrm>
            <a:off x="851003" y="1480896"/>
            <a:ext cx="10394050" cy="624180"/>
          </a:xfrm>
          <a:prstGeom prst="bevel">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3600" b="1" dirty="0" smtClean="0"/>
              <a:t>Кметски наместник – правомощия и функции</a:t>
            </a:r>
            <a:endParaRPr lang="bg-BG" sz="3600" b="1" dirty="0"/>
          </a:p>
        </p:txBody>
      </p:sp>
    </p:spTree>
    <p:extLst>
      <p:ext uri="{BB962C8B-B14F-4D97-AF65-F5344CB8AC3E}">
        <p14:creationId xmlns:p14="http://schemas.microsoft.com/office/powerpoint/2010/main" val="554385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177446" y="602970"/>
            <a:ext cx="9899779" cy="5171530"/>
          </a:xfrm>
          <a:ln>
            <a:noFill/>
          </a:ln>
        </p:spPr>
        <p:txBody>
          <a:bodyPr>
            <a:normAutofit/>
          </a:bodyPr>
          <a:lstStyle/>
          <a:p>
            <a:pPr marL="0" indent="0" algn="ctr">
              <a:buNone/>
            </a:pPr>
            <a:endParaRPr lang="bg-BG" dirty="0"/>
          </a:p>
          <a:p>
            <a:pPr marL="0" indent="0" algn="ctr">
              <a:buNone/>
            </a:pPr>
            <a:endParaRPr lang="bg-BG" dirty="0" smtClean="0"/>
          </a:p>
          <a:p>
            <a:pPr marL="0" indent="0" algn="ctr">
              <a:buNone/>
            </a:pPr>
            <a:endParaRPr lang="ru-RU" sz="800" u="sng" dirty="0" smtClean="0">
              <a:ln>
                <a:solidFill>
                  <a:schemeClr val="accent1">
                    <a:lumMod val="50000"/>
                  </a:schemeClr>
                </a:solidFill>
              </a:ln>
              <a:solidFill>
                <a:schemeClr val="tx2">
                  <a:lumMod val="50000"/>
                </a:schemeClr>
              </a:solidFill>
            </a:endParaRPr>
          </a:p>
          <a:p>
            <a:pPr marL="0" indent="0" algn="ctr">
              <a:buNone/>
            </a:pPr>
            <a:endParaRPr lang="ru-RU" sz="800" u="sng" dirty="0">
              <a:ln>
                <a:solidFill>
                  <a:schemeClr val="accent1">
                    <a:lumMod val="50000"/>
                  </a:schemeClr>
                </a:solidFill>
              </a:ln>
              <a:solidFill>
                <a:schemeClr val="tx2">
                  <a:lumMod val="50000"/>
                </a:schemeClr>
              </a:solidFill>
            </a:endParaRPr>
          </a:p>
          <a:p>
            <a:pPr marL="0" indent="0" algn="ctr">
              <a:buNone/>
            </a:pPr>
            <a:endParaRPr lang="ru-RU" sz="800" u="sng" dirty="0" smtClean="0">
              <a:ln>
                <a:solidFill>
                  <a:schemeClr val="accent1">
                    <a:lumMod val="50000"/>
                  </a:schemeClr>
                </a:solidFill>
              </a:ln>
              <a:solidFill>
                <a:schemeClr val="tx2">
                  <a:lumMod val="50000"/>
                </a:schemeClr>
              </a:solidFill>
            </a:endParaRPr>
          </a:p>
          <a:p>
            <a:pPr marL="0" indent="0">
              <a:buNone/>
            </a:pPr>
            <a:endParaRPr lang="ru-RU" sz="6700" dirty="0" smtClean="0">
              <a:ln>
                <a:solidFill>
                  <a:schemeClr val="accent1">
                    <a:lumMod val="50000"/>
                  </a:schemeClr>
                </a:solidFill>
              </a:ln>
              <a:solidFill>
                <a:schemeClr val="accent1">
                  <a:lumMod val="75000"/>
                </a:schemeClr>
              </a:solidFill>
            </a:endParaRPr>
          </a:p>
          <a:p>
            <a:pPr marL="0" indent="0">
              <a:buNone/>
            </a:pPr>
            <a:endParaRPr lang="ru-RU" sz="6700" dirty="0">
              <a:ln>
                <a:solidFill>
                  <a:schemeClr val="accent1">
                    <a:lumMod val="50000"/>
                  </a:schemeClr>
                </a:solidFill>
              </a:ln>
              <a:solidFill>
                <a:schemeClr val="accent1">
                  <a:lumMod val="75000"/>
                </a:schemeClr>
              </a:solidFill>
            </a:endParaRPr>
          </a:p>
          <a:p>
            <a:pPr marL="0" indent="0" algn="ctr">
              <a:buNone/>
            </a:pPr>
            <a:endParaRPr lang="ru-RU" sz="2400" dirty="0">
              <a:ln>
                <a:solidFill>
                  <a:schemeClr val="accent1">
                    <a:lumMod val="50000"/>
                  </a:schemeClr>
                </a:solidFill>
              </a:ln>
              <a:solidFill>
                <a:schemeClr val="accent1">
                  <a:lumMod val="75000"/>
                </a:schemeClr>
              </a:solidFill>
            </a:endParaRPr>
          </a:p>
          <a:p>
            <a:pPr marL="0" indent="0" algn="ctr">
              <a:buNone/>
            </a:pPr>
            <a:r>
              <a:rPr lang="ru-RU" sz="2400" dirty="0" smtClean="0">
                <a:ln>
                  <a:solidFill>
                    <a:schemeClr val="accent1">
                      <a:lumMod val="50000"/>
                    </a:schemeClr>
                  </a:solidFill>
                </a:ln>
                <a:solidFill>
                  <a:schemeClr val="accent1">
                    <a:lumMod val="75000"/>
                  </a:schemeClr>
                </a:solidFill>
              </a:rPr>
              <a:t>  </a:t>
            </a:r>
            <a:endParaRPr lang="bg-BG" sz="2400" dirty="0" smtClean="0">
              <a:ln>
                <a:solidFill>
                  <a:schemeClr val="accent1">
                    <a:lumMod val="50000"/>
                  </a:schemeClr>
                </a:solidFill>
              </a:ln>
              <a:solidFill>
                <a:schemeClr val="accent1">
                  <a:lumMod val="75000"/>
                </a:schemeClr>
              </a:solidFill>
            </a:endParaRPr>
          </a:p>
        </p:txBody>
      </p:sp>
      <p:pic>
        <p:nvPicPr>
          <p:cNvPr id="2" name="Picture 1"/>
          <p:cNvPicPr>
            <a:picLocks noChangeAspect="1"/>
          </p:cNvPicPr>
          <p:nvPr/>
        </p:nvPicPr>
        <p:blipFill>
          <a:blip r:embed="rId3"/>
          <a:stretch>
            <a:fillRect/>
          </a:stretch>
        </p:blipFill>
        <p:spPr>
          <a:xfrm>
            <a:off x="959750" y="504364"/>
            <a:ext cx="2281935" cy="911380"/>
          </a:xfrm>
          <a:prstGeom prst="rect">
            <a:avLst/>
          </a:prstGeom>
        </p:spPr>
      </p:pic>
      <p:pic>
        <p:nvPicPr>
          <p:cNvPr id="5" name="Picture 4"/>
          <p:cNvPicPr>
            <a:picLocks noChangeAspect="1"/>
          </p:cNvPicPr>
          <p:nvPr/>
        </p:nvPicPr>
        <p:blipFill>
          <a:blip r:embed="rId4"/>
          <a:stretch>
            <a:fillRect/>
          </a:stretch>
        </p:blipFill>
        <p:spPr>
          <a:xfrm>
            <a:off x="9434572" y="492772"/>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602969"/>
            <a:ext cx="1323114" cy="828000"/>
          </a:xfrm>
          <a:prstGeom prst="rect">
            <a:avLst/>
          </a:prstGeom>
        </p:spPr>
      </p:pic>
      <p:graphicFrame>
        <p:nvGraphicFramePr>
          <p:cNvPr id="10" name="Диаграма 9"/>
          <p:cNvGraphicFramePr/>
          <p:nvPr>
            <p:extLst>
              <p:ext uri="{D42A27DB-BD31-4B8C-83A1-F6EECF244321}">
                <p14:modId xmlns:p14="http://schemas.microsoft.com/office/powerpoint/2010/main" val="179764103"/>
              </p:ext>
            </p:extLst>
          </p:nvPr>
        </p:nvGraphicFramePr>
        <p:xfrm>
          <a:off x="959751" y="1016969"/>
          <a:ext cx="4845964" cy="46218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Диаграма 12"/>
          <p:cNvGraphicFramePr/>
          <p:nvPr>
            <p:extLst>
              <p:ext uri="{D42A27DB-BD31-4B8C-83A1-F6EECF244321}">
                <p14:modId xmlns:p14="http://schemas.microsoft.com/office/powerpoint/2010/main" val="1689390219"/>
              </p:ext>
            </p:extLst>
          </p:nvPr>
        </p:nvGraphicFramePr>
        <p:xfrm>
          <a:off x="6407095" y="1003424"/>
          <a:ext cx="4946705" cy="463537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945987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177446" y="602970"/>
            <a:ext cx="9899779" cy="5171530"/>
          </a:xfrm>
          <a:ln>
            <a:noFill/>
          </a:ln>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marL="0" indent="0" algn="ctr">
              <a:buNone/>
            </a:pPr>
            <a:endParaRPr lang="bg-BG"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endParaRPr lang="bg-BG"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endParaRPr lang="ru-RU" sz="8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endParaRPr lang="ru-RU" sz="8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endParaRPr lang="ru-RU" sz="8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buNone/>
            </a:pPr>
            <a:endParaRPr lang="ru-RU" sz="67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endPar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r>
              <a:rPr lang="ru-RU"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endParaRPr lang="bg-BG"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 name="Picture 1"/>
          <p:cNvPicPr>
            <a:picLocks noChangeAspect="1"/>
          </p:cNvPicPr>
          <p:nvPr/>
        </p:nvPicPr>
        <p:blipFill>
          <a:blip r:embed="rId3"/>
          <a:stretch>
            <a:fillRect/>
          </a:stretch>
        </p:blipFill>
        <p:spPr>
          <a:xfrm>
            <a:off x="959750" y="504364"/>
            <a:ext cx="2281935" cy="911380"/>
          </a:xfrm>
          <a:prstGeom prst="rect">
            <a:avLst/>
          </a:prstGeom>
        </p:spPr>
      </p:pic>
      <p:pic>
        <p:nvPicPr>
          <p:cNvPr id="5" name="Picture 4"/>
          <p:cNvPicPr>
            <a:picLocks noChangeAspect="1"/>
          </p:cNvPicPr>
          <p:nvPr/>
        </p:nvPicPr>
        <p:blipFill>
          <a:blip r:embed="rId4"/>
          <a:stretch>
            <a:fillRect/>
          </a:stretch>
        </p:blipFill>
        <p:spPr>
          <a:xfrm>
            <a:off x="9441724" y="492772"/>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602969"/>
            <a:ext cx="1323114" cy="828000"/>
          </a:xfrm>
          <a:prstGeom prst="rect">
            <a:avLst/>
          </a:prstGeom>
        </p:spPr>
      </p:pic>
      <p:sp>
        <p:nvSpPr>
          <p:cNvPr id="14" name="Закръглен правоъгълник 13"/>
          <p:cNvSpPr/>
          <p:nvPr/>
        </p:nvSpPr>
        <p:spPr>
          <a:xfrm>
            <a:off x="2399828" y="3043003"/>
            <a:ext cx="7296400" cy="2315980"/>
          </a:xfrm>
          <a:prstGeom prst="roundRect">
            <a:avLst/>
          </a:prstGeom>
          <a:solidFill>
            <a:schemeClr val="accent6">
              <a:lumMod val="75000"/>
            </a:schemeClr>
          </a:solidFill>
          <a:ln>
            <a:solidFill>
              <a:schemeClr val="accent6">
                <a:lumMod val="60000"/>
                <a:lumOff val="40000"/>
              </a:schemeClr>
            </a:solidFill>
          </a:ln>
          <a:effectLst>
            <a:softEdge rad="127000"/>
          </a:effectLst>
        </p:spPr>
        <p:style>
          <a:lnRef idx="3">
            <a:schemeClr val="lt1"/>
          </a:lnRef>
          <a:fillRef idx="1">
            <a:schemeClr val="accent6"/>
          </a:fillRef>
          <a:effectRef idx="1">
            <a:schemeClr val="accent6"/>
          </a:effectRef>
          <a:fontRef idx="minor">
            <a:schemeClr val="lt1"/>
          </a:fontRef>
        </p:style>
        <p:txBody>
          <a:bodyPr rtlCol="0" anchor="ctr">
            <a:scene3d>
              <a:camera prst="orthographicFront"/>
              <a:lightRig rig="glow" dir="tl">
                <a:rot lat="0" lon="0" rev="5400000"/>
              </a:lightRig>
            </a:scene3d>
            <a:sp3d extrusionH="57150" contourW="12700">
              <a:bevelT w="25400" h="25400" prst="slope"/>
              <a:contourClr>
                <a:schemeClr val="accent6">
                  <a:shade val="73000"/>
                </a:schemeClr>
              </a:contourClr>
            </a:sp3d>
          </a:bodyPr>
          <a:lstStyle/>
          <a:p>
            <a:pPr algn="ctr"/>
            <a:r>
              <a:rPr lang="ru-RU"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Специфични </a:t>
            </a:r>
            <a:r>
              <a:rPr lang="ru-RU"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правомощия, </a:t>
            </a:r>
            <a:r>
              <a:rPr lang="ru-RU"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съгласно действащото законодателство</a:t>
            </a:r>
          </a:p>
        </p:txBody>
      </p:sp>
      <p:sp>
        <p:nvSpPr>
          <p:cNvPr id="15" name="Изнесено означение със стрелка надолу 14"/>
          <p:cNvSpPr/>
          <p:nvPr/>
        </p:nvSpPr>
        <p:spPr>
          <a:xfrm>
            <a:off x="2100717" y="1919565"/>
            <a:ext cx="3610535" cy="1199213"/>
          </a:xfrm>
          <a:prstGeom prst="downArrowCallout">
            <a:avLst/>
          </a:prstGeom>
          <a:solidFill>
            <a:schemeClr val="accent2">
              <a:lumMod val="60000"/>
              <a:lumOff val="40000"/>
            </a:schemeClr>
          </a:solidFill>
          <a:scene3d>
            <a:camera prst="perspectiveContrastingRightFacing"/>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bg-BG"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Кмет на кметство</a:t>
            </a:r>
            <a:endParaRPr lang="bg-BG"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6" name="Изнесено означение със стрелка надолу 15"/>
          <p:cNvSpPr/>
          <p:nvPr/>
        </p:nvSpPr>
        <p:spPr>
          <a:xfrm>
            <a:off x="6484732" y="1934269"/>
            <a:ext cx="3610800" cy="1198800"/>
          </a:xfrm>
          <a:prstGeom prst="downArrowCallout">
            <a:avLst/>
          </a:prstGeom>
          <a:solidFill>
            <a:schemeClr val="accent2">
              <a:lumMod val="60000"/>
              <a:lumOff val="40000"/>
            </a:schemeClr>
          </a:solidFill>
          <a:scene3d>
            <a:camera prst="perspectiveHeroicExtremeLeftFacing"/>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bg-BG"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Кметски наместник</a:t>
            </a:r>
            <a:endParaRPr lang="bg-BG"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448576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477108" y="538619"/>
            <a:ext cx="9224387" cy="5638345"/>
          </a:xfrm>
        </p:spPr>
        <p:txBody>
          <a:bodyPr anchor="ctr"/>
          <a:lstStyle/>
          <a:p>
            <a:pPr marL="0" indent="0" algn="ctr">
              <a:buNone/>
            </a:pPr>
            <a:r>
              <a:rPr lang="ru-RU" sz="28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ТЕМА 7:</a:t>
            </a:r>
          </a:p>
          <a:p>
            <a:pPr marL="0" indent="0" algn="ctr">
              <a:buNone/>
            </a:pPr>
            <a:r>
              <a:rPr lang="ru-RU" sz="2800" b="1" dirty="0" smtClean="0">
                <a:ln>
                  <a:solidFill>
                    <a:schemeClr val="accent1">
                      <a:lumMod val="75000"/>
                    </a:schemeClr>
                  </a:solidFill>
                </a:ln>
                <a:solidFill>
                  <a:schemeClr val="accent1">
                    <a:lumMod val="60000"/>
                    <a:lumOff val="40000"/>
                  </a:schemeClr>
                </a:solidFill>
                <a:effectLst>
                  <a:innerShdw blurRad="63500" dist="50800" dir="18900000">
                    <a:prstClr val="black">
                      <a:alpha val="50000"/>
                    </a:prstClr>
                  </a:innerShdw>
                </a:effectLst>
              </a:rPr>
              <a:t>Организация </a:t>
            </a:r>
            <a:r>
              <a:rPr lang="ru-RU" sz="2800" b="1" dirty="0">
                <a:ln>
                  <a:solidFill>
                    <a:schemeClr val="accent1">
                      <a:lumMod val="75000"/>
                    </a:schemeClr>
                  </a:solidFill>
                </a:ln>
                <a:solidFill>
                  <a:schemeClr val="accent1">
                    <a:lumMod val="60000"/>
                    <a:lumOff val="40000"/>
                  </a:schemeClr>
                </a:solidFill>
                <a:effectLst>
                  <a:innerShdw blurRad="63500" dist="50800" dir="18900000">
                    <a:prstClr val="black">
                      <a:alpha val="50000"/>
                    </a:prstClr>
                  </a:innerShdw>
                </a:effectLst>
              </a:rPr>
              <a:t>на дейността в кметствата и кметските наместничества. Функционални задължения на служителите в тях. Добри практики на общините за комуникация и обмен на данни с общинския </a:t>
            </a:r>
            <a:r>
              <a:rPr lang="ru-RU" sz="2800" b="1" dirty="0" smtClean="0">
                <a:ln>
                  <a:solidFill>
                    <a:schemeClr val="accent1">
                      <a:lumMod val="75000"/>
                    </a:schemeClr>
                  </a:solidFill>
                </a:ln>
                <a:solidFill>
                  <a:schemeClr val="accent1">
                    <a:lumMod val="60000"/>
                    <a:lumOff val="40000"/>
                  </a:schemeClr>
                </a:solidFill>
                <a:effectLst>
                  <a:innerShdw blurRad="63500" dist="50800" dir="18900000">
                    <a:prstClr val="black">
                      <a:alpha val="50000"/>
                    </a:prstClr>
                  </a:innerShdw>
                </a:effectLst>
              </a:rPr>
              <a:t>център.</a:t>
            </a:r>
            <a:endParaRPr lang="bg-BG" sz="2400" dirty="0" smtClean="0">
              <a:ln>
                <a:solidFill>
                  <a:schemeClr val="accent1">
                    <a:lumMod val="75000"/>
                  </a:schemeClr>
                </a:solidFill>
              </a:ln>
              <a:solidFill>
                <a:schemeClr val="accent1">
                  <a:lumMod val="60000"/>
                  <a:lumOff val="40000"/>
                </a:schemeClr>
              </a:solidFill>
            </a:endParaRPr>
          </a:p>
        </p:txBody>
      </p:sp>
      <p:pic>
        <p:nvPicPr>
          <p:cNvPr id="2" name="Picture 1"/>
          <p:cNvPicPr>
            <a:picLocks noChangeAspect="1"/>
          </p:cNvPicPr>
          <p:nvPr/>
        </p:nvPicPr>
        <p:blipFill>
          <a:blip r:embed="rId3"/>
          <a:stretch>
            <a:fillRect/>
          </a:stretch>
        </p:blipFill>
        <p:spPr>
          <a:xfrm>
            <a:off x="997330" y="843461"/>
            <a:ext cx="2281935" cy="911380"/>
          </a:xfrm>
          <a:prstGeom prst="rect">
            <a:avLst/>
          </a:prstGeom>
        </p:spPr>
      </p:pic>
      <p:pic>
        <p:nvPicPr>
          <p:cNvPr id="5" name="Picture 4"/>
          <p:cNvPicPr>
            <a:picLocks noChangeAspect="1"/>
          </p:cNvPicPr>
          <p:nvPr/>
        </p:nvPicPr>
        <p:blipFill>
          <a:blip r:embed="rId4"/>
          <a:stretch>
            <a:fillRect/>
          </a:stretch>
        </p:blipFill>
        <p:spPr>
          <a:xfrm>
            <a:off x="9296786" y="903594"/>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903594"/>
            <a:ext cx="1323114" cy="828000"/>
          </a:xfrm>
          <a:prstGeom prst="rect">
            <a:avLst/>
          </a:prstGeom>
        </p:spPr>
      </p:pic>
    </p:spTree>
    <p:extLst>
      <p:ext uri="{BB962C8B-B14F-4D97-AF65-F5344CB8AC3E}">
        <p14:creationId xmlns:p14="http://schemas.microsoft.com/office/powerpoint/2010/main" val="3270230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177446" y="602970"/>
            <a:ext cx="9899779" cy="5171530"/>
          </a:xfrm>
          <a:ln>
            <a:noFill/>
          </a:ln>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marL="0" indent="0" algn="ctr">
              <a:buNone/>
            </a:pPr>
            <a:endParaRPr lang="bg-BG"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endParaRPr lang="bg-BG"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endParaRPr lang="ru-RU" sz="8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endParaRPr lang="ru-RU" sz="8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endParaRPr lang="ru-RU" sz="8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buNone/>
            </a:pPr>
            <a:endParaRPr lang="ru-RU" sz="67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endPar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r>
              <a:rPr lang="ru-RU"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endParaRPr lang="bg-BG"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 name="Picture 1"/>
          <p:cNvPicPr>
            <a:picLocks noChangeAspect="1"/>
          </p:cNvPicPr>
          <p:nvPr/>
        </p:nvPicPr>
        <p:blipFill>
          <a:blip r:embed="rId3"/>
          <a:stretch>
            <a:fillRect/>
          </a:stretch>
        </p:blipFill>
        <p:spPr>
          <a:xfrm>
            <a:off x="959750" y="504364"/>
            <a:ext cx="2281935" cy="911380"/>
          </a:xfrm>
          <a:prstGeom prst="rect">
            <a:avLst/>
          </a:prstGeom>
        </p:spPr>
      </p:pic>
      <p:pic>
        <p:nvPicPr>
          <p:cNvPr id="5" name="Picture 4"/>
          <p:cNvPicPr>
            <a:picLocks noChangeAspect="1"/>
          </p:cNvPicPr>
          <p:nvPr/>
        </p:nvPicPr>
        <p:blipFill>
          <a:blip r:embed="rId4"/>
          <a:stretch>
            <a:fillRect/>
          </a:stretch>
        </p:blipFill>
        <p:spPr>
          <a:xfrm>
            <a:off x="9441724" y="492772"/>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602969"/>
            <a:ext cx="1323114" cy="828000"/>
          </a:xfrm>
          <a:prstGeom prst="rect">
            <a:avLst/>
          </a:prstGeom>
        </p:spPr>
      </p:pic>
      <p:graphicFrame>
        <p:nvGraphicFramePr>
          <p:cNvPr id="6" name="Диаграма 5"/>
          <p:cNvGraphicFramePr/>
          <p:nvPr>
            <p:extLst>
              <p:ext uri="{D42A27DB-BD31-4B8C-83A1-F6EECF244321}">
                <p14:modId xmlns:p14="http://schemas.microsoft.com/office/powerpoint/2010/main" val="2479461134"/>
              </p:ext>
            </p:extLst>
          </p:nvPr>
        </p:nvGraphicFramePr>
        <p:xfrm>
          <a:off x="1095078" y="1289713"/>
          <a:ext cx="9905897" cy="45450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59778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177446" y="602970"/>
            <a:ext cx="9899779" cy="5171530"/>
          </a:xfrm>
          <a:ln>
            <a:noFill/>
          </a:ln>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marL="0" indent="0" algn="ctr">
              <a:buNone/>
            </a:pPr>
            <a:endParaRPr lang="bg-BG"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endParaRPr lang="bg-BG"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endParaRPr lang="ru-RU" sz="8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endParaRPr lang="ru-RU" sz="8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endParaRPr lang="ru-RU" sz="8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buNone/>
            </a:pPr>
            <a:endParaRPr lang="ru-RU" sz="67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endPar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r>
              <a:rPr lang="ru-RU"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endParaRPr lang="bg-BG"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 name="Picture 1"/>
          <p:cNvPicPr>
            <a:picLocks noChangeAspect="1"/>
          </p:cNvPicPr>
          <p:nvPr/>
        </p:nvPicPr>
        <p:blipFill>
          <a:blip r:embed="rId3"/>
          <a:stretch>
            <a:fillRect/>
          </a:stretch>
        </p:blipFill>
        <p:spPr>
          <a:xfrm>
            <a:off x="959750" y="504364"/>
            <a:ext cx="2281935" cy="911380"/>
          </a:xfrm>
          <a:prstGeom prst="rect">
            <a:avLst/>
          </a:prstGeom>
        </p:spPr>
      </p:pic>
      <p:pic>
        <p:nvPicPr>
          <p:cNvPr id="5" name="Picture 4"/>
          <p:cNvPicPr>
            <a:picLocks noChangeAspect="1"/>
          </p:cNvPicPr>
          <p:nvPr/>
        </p:nvPicPr>
        <p:blipFill>
          <a:blip r:embed="rId4"/>
          <a:stretch>
            <a:fillRect/>
          </a:stretch>
        </p:blipFill>
        <p:spPr>
          <a:xfrm>
            <a:off x="9441724" y="492772"/>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602969"/>
            <a:ext cx="1323114" cy="828000"/>
          </a:xfrm>
          <a:prstGeom prst="rect">
            <a:avLst/>
          </a:prstGeom>
        </p:spPr>
      </p:pic>
      <p:graphicFrame>
        <p:nvGraphicFramePr>
          <p:cNvPr id="6" name="Диаграма 5"/>
          <p:cNvGraphicFramePr/>
          <p:nvPr>
            <p:extLst>
              <p:ext uri="{D42A27DB-BD31-4B8C-83A1-F6EECF244321}">
                <p14:modId xmlns:p14="http://schemas.microsoft.com/office/powerpoint/2010/main" val="4279240510"/>
              </p:ext>
            </p:extLst>
          </p:nvPr>
        </p:nvGraphicFramePr>
        <p:xfrm>
          <a:off x="1095078" y="1289713"/>
          <a:ext cx="9905897" cy="45450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55898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177446" y="602970"/>
            <a:ext cx="9899779" cy="5171530"/>
          </a:xfrm>
          <a:ln>
            <a:noFill/>
          </a:ln>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marL="0" indent="0" algn="ctr">
              <a:buNone/>
            </a:pPr>
            <a:endParaRPr lang="bg-BG"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endParaRPr lang="bg-BG"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endParaRPr lang="ru-RU" sz="8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endParaRPr lang="ru-RU" sz="8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endParaRPr lang="ru-RU" sz="8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buNone/>
            </a:pPr>
            <a:endParaRPr lang="ru-RU" sz="67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endPar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r>
              <a:rPr lang="ru-RU"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endParaRPr lang="bg-BG"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 name="Picture 1"/>
          <p:cNvPicPr>
            <a:picLocks noChangeAspect="1"/>
          </p:cNvPicPr>
          <p:nvPr/>
        </p:nvPicPr>
        <p:blipFill>
          <a:blip r:embed="rId3"/>
          <a:stretch>
            <a:fillRect/>
          </a:stretch>
        </p:blipFill>
        <p:spPr>
          <a:xfrm>
            <a:off x="959750" y="504364"/>
            <a:ext cx="2281935" cy="911380"/>
          </a:xfrm>
          <a:prstGeom prst="rect">
            <a:avLst/>
          </a:prstGeom>
        </p:spPr>
      </p:pic>
      <p:pic>
        <p:nvPicPr>
          <p:cNvPr id="5" name="Picture 4"/>
          <p:cNvPicPr>
            <a:picLocks noChangeAspect="1"/>
          </p:cNvPicPr>
          <p:nvPr/>
        </p:nvPicPr>
        <p:blipFill>
          <a:blip r:embed="rId4"/>
          <a:stretch>
            <a:fillRect/>
          </a:stretch>
        </p:blipFill>
        <p:spPr>
          <a:xfrm>
            <a:off x="9441724" y="492772"/>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602969"/>
            <a:ext cx="1323114" cy="828000"/>
          </a:xfrm>
          <a:prstGeom prst="rect">
            <a:avLst/>
          </a:prstGeom>
        </p:spPr>
      </p:pic>
      <p:graphicFrame>
        <p:nvGraphicFramePr>
          <p:cNvPr id="6" name="Диаграма 5"/>
          <p:cNvGraphicFramePr/>
          <p:nvPr>
            <p:extLst>
              <p:ext uri="{D42A27DB-BD31-4B8C-83A1-F6EECF244321}">
                <p14:modId xmlns:p14="http://schemas.microsoft.com/office/powerpoint/2010/main" val="1374090701"/>
              </p:ext>
            </p:extLst>
          </p:nvPr>
        </p:nvGraphicFramePr>
        <p:xfrm>
          <a:off x="1095078" y="1289713"/>
          <a:ext cx="9905897" cy="45450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442575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177446" y="602970"/>
            <a:ext cx="9899779" cy="5171530"/>
          </a:xfrm>
          <a:ln>
            <a:noFill/>
          </a:ln>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marL="0" indent="0" algn="ctr">
              <a:buNone/>
            </a:pPr>
            <a:endParaRPr lang="bg-BG"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endParaRPr lang="bg-BG"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endParaRPr lang="ru-RU" sz="8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endParaRPr lang="ru-RU" sz="8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endParaRPr lang="ru-RU" sz="8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buNone/>
            </a:pPr>
            <a:endParaRPr lang="ru-RU" sz="67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endPar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r>
              <a:rPr lang="ru-RU"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endParaRPr lang="bg-BG"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 name="Picture 1"/>
          <p:cNvPicPr>
            <a:picLocks noChangeAspect="1"/>
          </p:cNvPicPr>
          <p:nvPr/>
        </p:nvPicPr>
        <p:blipFill>
          <a:blip r:embed="rId3"/>
          <a:stretch>
            <a:fillRect/>
          </a:stretch>
        </p:blipFill>
        <p:spPr>
          <a:xfrm>
            <a:off x="959750" y="504364"/>
            <a:ext cx="2281935" cy="911380"/>
          </a:xfrm>
          <a:prstGeom prst="rect">
            <a:avLst/>
          </a:prstGeom>
        </p:spPr>
      </p:pic>
      <p:pic>
        <p:nvPicPr>
          <p:cNvPr id="5" name="Picture 4"/>
          <p:cNvPicPr>
            <a:picLocks noChangeAspect="1"/>
          </p:cNvPicPr>
          <p:nvPr/>
        </p:nvPicPr>
        <p:blipFill>
          <a:blip r:embed="rId4"/>
          <a:stretch>
            <a:fillRect/>
          </a:stretch>
        </p:blipFill>
        <p:spPr>
          <a:xfrm>
            <a:off x="9441724" y="492772"/>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602969"/>
            <a:ext cx="1323114" cy="828000"/>
          </a:xfrm>
          <a:prstGeom prst="rect">
            <a:avLst/>
          </a:prstGeom>
        </p:spPr>
      </p:pic>
      <p:graphicFrame>
        <p:nvGraphicFramePr>
          <p:cNvPr id="6" name="Диаграма 5"/>
          <p:cNvGraphicFramePr/>
          <p:nvPr>
            <p:extLst>
              <p:ext uri="{D42A27DB-BD31-4B8C-83A1-F6EECF244321}">
                <p14:modId xmlns:p14="http://schemas.microsoft.com/office/powerpoint/2010/main" val="169631163"/>
              </p:ext>
            </p:extLst>
          </p:nvPr>
        </p:nvGraphicFramePr>
        <p:xfrm>
          <a:off x="1095078" y="1289713"/>
          <a:ext cx="9905897" cy="45450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55139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177446" y="602970"/>
            <a:ext cx="9899779" cy="5171530"/>
          </a:xfrm>
          <a:ln>
            <a:noFill/>
          </a:ln>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marL="0" indent="0" algn="ctr">
              <a:buNone/>
            </a:pPr>
            <a:endParaRPr lang="bg-BG"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endParaRPr lang="bg-BG"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endParaRPr lang="ru-RU" sz="8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endParaRPr lang="ru-RU" sz="8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endParaRPr lang="ru-RU" sz="8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buNone/>
            </a:pPr>
            <a:endParaRPr lang="ru-RU" sz="67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endPar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r>
              <a:rPr lang="ru-RU"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endParaRPr lang="bg-BG"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 name="Picture 1"/>
          <p:cNvPicPr>
            <a:picLocks noChangeAspect="1"/>
          </p:cNvPicPr>
          <p:nvPr/>
        </p:nvPicPr>
        <p:blipFill>
          <a:blip r:embed="rId3"/>
          <a:stretch>
            <a:fillRect/>
          </a:stretch>
        </p:blipFill>
        <p:spPr>
          <a:xfrm>
            <a:off x="959750" y="504364"/>
            <a:ext cx="2281935" cy="911380"/>
          </a:xfrm>
          <a:prstGeom prst="rect">
            <a:avLst/>
          </a:prstGeom>
        </p:spPr>
      </p:pic>
      <p:pic>
        <p:nvPicPr>
          <p:cNvPr id="5" name="Picture 4"/>
          <p:cNvPicPr>
            <a:picLocks noChangeAspect="1"/>
          </p:cNvPicPr>
          <p:nvPr/>
        </p:nvPicPr>
        <p:blipFill>
          <a:blip r:embed="rId4"/>
          <a:stretch>
            <a:fillRect/>
          </a:stretch>
        </p:blipFill>
        <p:spPr>
          <a:xfrm>
            <a:off x="9441724" y="492772"/>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602969"/>
            <a:ext cx="1323114" cy="828000"/>
          </a:xfrm>
          <a:prstGeom prst="rect">
            <a:avLst/>
          </a:prstGeom>
        </p:spPr>
      </p:pic>
      <p:graphicFrame>
        <p:nvGraphicFramePr>
          <p:cNvPr id="6" name="Диаграма 5"/>
          <p:cNvGraphicFramePr/>
          <p:nvPr>
            <p:extLst>
              <p:ext uri="{D42A27DB-BD31-4B8C-83A1-F6EECF244321}">
                <p14:modId xmlns:p14="http://schemas.microsoft.com/office/powerpoint/2010/main" val="1390716081"/>
              </p:ext>
            </p:extLst>
          </p:nvPr>
        </p:nvGraphicFramePr>
        <p:xfrm>
          <a:off x="1095078" y="1289713"/>
          <a:ext cx="9905897" cy="45450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87125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177446" y="602970"/>
            <a:ext cx="9899779" cy="5171530"/>
          </a:xfrm>
          <a:ln>
            <a:noFill/>
          </a:ln>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marL="0" indent="0" algn="ctr">
              <a:buNone/>
            </a:pPr>
            <a:endParaRPr lang="bg-BG"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endParaRPr lang="bg-BG"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endParaRPr lang="ru-RU" sz="8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endParaRPr lang="ru-RU" sz="8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endParaRPr lang="ru-RU" sz="8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buNone/>
            </a:pPr>
            <a:endParaRPr lang="ru-RU" sz="67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endPar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r>
              <a:rPr lang="ru-RU"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endParaRPr lang="bg-BG"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 name="Picture 1"/>
          <p:cNvPicPr>
            <a:picLocks noChangeAspect="1"/>
          </p:cNvPicPr>
          <p:nvPr/>
        </p:nvPicPr>
        <p:blipFill>
          <a:blip r:embed="rId3"/>
          <a:stretch>
            <a:fillRect/>
          </a:stretch>
        </p:blipFill>
        <p:spPr>
          <a:xfrm>
            <a:off x="959750" y="504364"/>
            <a:ext cx="2281935" cy="911380"/>
          </a:xfrm>
          <a:prstGeom prst="rect">
            <a:avLst/>
          </a:prstGeom>
        </p:spPr>
      </p:pic>
      <p:pic>
        <p:nvPicPr>
          <p:cNvPr id="5" name="Picture 4"/>
          <p:cNvPicPr>
            <a:picLocks noChangeAspect="1"/>
          </p:cNvPicPr>
          <p:nvPr/>
        </p:nvPicPr>
        <p:blipFill>
          <a:blip r:embed="rId4"/>
          <a:stretch>
            <a:fillRect/>
          </a:stretch>
        </p:blipFill>
        <p:spPr>
          <a:xfrm>
            <a:off x="9441724" y="492772"/>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602969"/>
            <a:ext cx="1323114" cy="828000"/>
          </a:xfrm>
          <a:prstGeom prst="rect">
            <a:avLst/>
          </a:prstGeom>
        </p:spPr>
      </p:pic>
      <p:graphicFrame>
        <p:nvGraphicFramePr>
          <p:cNvPr id="6" name="Диаграма 5"/>
          <p:cNvGraphicFramePr/>
          <p:nvPr>
            <p:extLst>
              <p:ext uri="{D42A27DB-BD31-4B8C-83A1-F6EECF244321}">
                <p14:modId xmlns:p14="http://schemas.microsoft.com/office/powerpoint/2010/main" val="365760783"/>
              </p:ext>
            </p:extLst>
          </p:nvPr>
        </p:nvGraphicFramePr>
        <p:xfrm>
          <a:off x="959750" y="1320772"/>
          <a:ext cx="9905897" cy="45450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203832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959750" y="602970"/>
            <a:ext cx="10117475" cy="5171530"/>
          </a:xfrm>
          <a:ln>
            <a:noFill/>
          </a:ln>
        </p:spPr>
        <p:txBody>
          <a:bodyPr>
            <a:normAutofit/>
          </a:bodyPr>
          <a:lstStyle/>
          <a:p>
            <a:pPr marL="0" indent="0" algn="ctr">
              <a:buNone/>
            </a:pPr>
            <a:endParaRPr lang="bg-BG" dirty="0" smtClean="0"/>
          </a:p>
          <a:p>
            <a:pPr marL="0" indent="0" algn="ctr">
              <a:buNone/>
            </a:pPr>
            <a:endParaRPr lang="bg-BG" dirty="0"/>
          </a:p>
          <a:p>
            <a:pPr marL="0" indent="0" algn="ctr">
              <a:buNone/>
            </a:pPr>
            <a:endParaRPr lang="bg-BG" dirty="0" smtClean="0"/>
          </a:p>
          <a:p>
            <a:pPr marL="0" indent="0" algn="ctr">
              <a:buNone/>
            </a:pPr>
            <a:endParaRPr lang="bg-BG" b="1" dirty="0" smtClean="0">
              <a:solidFill>
                <a:schemeClr val="accent1">
                  <a:lumMod val="50000"/>
                </a:schemeClr>
              </a:solidFill>
              <a:latin typeface="Arial" pitchFamily="34" charset="0"/>
              <a:cs typeface="Arial" pitchFamily="34" charset="0"/>
            </a:endParaRPr>
          </a:p>
          <a:p>
            <a:pPr marL="457200" indent="-457200">
              <a:buFont typeface="Wingdings" pitchFamily="2" charset="2"/>
              <a:buChar char="q"/>
            </a:pPr>
            <a:r>
              <a:rPr lang="bg-BG" sz="2800" b="1" dirty="0" smtClean="0">
                <a:ln>
                  <a:solidFill>
                    <a:schemeClr val="accent5">
                      <a:lumMod val="75000"/>
                    </a:schemeClr>
                  </a:solidFill>
                </a:ln>
                <a:solidFill>
                  <a:schemeClr val="accent6">
                    <a:lumMod val="40000"/>
                    <a:lumOff val="60000"/>
                  </a:schemeClr>
                </a:solidFill>
                <a:latin typeface="Arial" pitchFamily="34" charset="0"/>
                <a:cs typeface="Arial" pitchFamily="34" charset="0"/>
              </a:rPr>
              <a:t>За кметовете на кметства </a:t>
            </a:r>
            <a:r>
              <a:rPr lang="bg-BG" sz="2800" b="1" dirty="0" smtClean="0">
                <a:ln>
                  <a:solidFill>
                    <a:schemeClr val="accent1">
                      <a:lumMod val="50000"/>
                    </a:schemeClr>
                  </a:solidFill>
                </a:ln>
                <a:solidFill>
                  <a:schemeClr val="accent1">
                    <a:lumMod val="75000"/>
                  </a:schemeClr>
                </a:solidFill>
                <a:latin typeface="Arial" pitchFamily="34" charset="0"/>
                <a:cs typeface="Arial" pitchFamily="34" charset="0"/>
              </a:rPr>
              <a:t>– правомощия съгласно 17 закона от действащото законодателство и 1 закон при възлагане от кмета на общината;  </a:t>
            </a:r>
          </a:p>
          <a:p>
            <a:pPr marL="457200" indent="-457200">
              <a:buFont typeface="Wingdings" pitchFamily="2" charset="2"/>
              <a:buChar char="q"/>
            </a:pPr>
            <a:r>
              <a:rPr lang="bg-BG" sz="2800" b="1" dirty="0" smtClean="0">
                <a:ln>
                  <a:solidFill>
                    <a:schemeClr val="accent1">
                      <a:lumMod val="50000"/>
                    </a:schemeClr>
                  </a:solidFill>
                </a:ln>
                <a:solidFill>
                  <a:schemeClr val="accent1">
                    <a:lumMod val="75000"/>
                  </a:schemeClr>
                </a:solidFill>
                <a:latin typeface="Arial" pitchFamily="34" charset="0"/>
                <a:cs typeface="Arial" pitchFamily="34" charset="0"/>
              </a:rPr>
              <a:t> </a:t>
            </a:r>
            <a:r>
              <a:rPr lang="bg-BG" sz="2800" b="1" dirty="0" smtClean="0">
                <a:ln>
                  <a:solidFill>
                    <a:schemeClr val="accent5">
                      <a:lumMod val="75000"/>
                    </a:schemeClr>
                  </a:solidFill>
                </a:ln>
                <a:solidFill>
                  <a:schemeClr val="accent6">
                    <a:lumMod val="40000"/>
                    <a:lumOff val="60000"/>
                  </a:schemeClr>
                </a:solidFill>
                <a:latin typeface="Arial" pitchFamily="34" charset="0"/>
                <a:cs typeface="Arial" pitchFamily="34" charset="0"/>
              </a:rPr>
              <a:t>За кметските наместници </a:t>
            </a:r>
            <a:r>
              <a:rPr lang="bg-BG" sz="2800" b="1" dirty="0" smtClean="0">
                <a:ln>
                  <a:solidFill>
                    <a:schemeClr val="accent1">
                      <a:lumMod val="50000"/>
                    </a:schemeClr>
                  </a:solidFill>
                </a:ln>
                <a:solidFill>
                  <a:schemeClr val="accent1">
                    <a:lumMod val="75000"/>
                  </a:schemeClr>
                </a:solidFill>
                <a:latin typeface="Arial" pitchFamily="34" charset="0"/>
                <a:cs typeface="Arial" pitchFamily="34" charset="0"/>
              </a:rPr>
              <a:t>– правомощия съгласно 10 </a:t>
            </a:r>
            <a:r>
              <a:rPr lang="bg-BG" sz="2800" b="1" dirty="0">
                <a:ln>
                  <a:solidFill>
                    <a:srgbClr val="549E39">
                      <a:lumMod val="50000"/>
                    </a:srgbClr>
                  </a:solidFill>
                </a:ln>
                <a:solidFill>
                  <a:srgbClr val="549E39">
                    <a:lumMod val="75000"/>
                  </a:srgbClr>
                </a:solidFill>
                <a:latin typeface="Arial" pitchFamily="34" charset="0"/>
                <a:cs typeface="Arial" pitchFamily="34" charset="0"/>
              </a:rPr>
              <a:t>закона от действащото </a:t>
            </a:r>
            <a:r>
              <a:rPr lang="bg-BG" sz="2800" b="1" dirty="0" smtClean="0">
                <a:ln>
                  <a:solidFill>
                    <a:srgbClr val="549E39">
                      <a:lumMod val="50000"/>
                    </a:srgbClr>
                  </a:solidFill>
                </a:ln>
                <a:solidFill>
                  <a:srgbClr val="549E39">
                    <a:lumMod val="75000"/>
                  </a:srgbClr>
                </a:solidFill>
                <a:latin typeface="Arial" pitchFamily="34" charset="0"/>
                <a:cs typeface="Arial" pitchFamily="34" charset="0"/>
              </a:rPr>
              <a:t>законодателство и 4 закона при възлагане от кмета на общината.</a:t>
            </a:r>
            <a:endParaRPr lang="bg-BG" sz="2800" b="1" dirty="0" smtClean="0">
              <a:ln>
                <a:solidFill>
                  <a:schemeClr val="accent1">
                    <a:lumMod val="50000"/>
                  </a:schemeClr>
                </a:solidFill>
              </a:ln>
              <a:solidFill>
                <a:schemeClr val="accent1">
                  <a:lumMod val="75000"/>
                </a:schemeClr>
              </a:solidFill>
              <a:latin typeface="Arial" pitchFamily="34" charset="0"/>
              <a:cs typeface="Arial" pitchFamily="34" charset="0"/>
            </a:endParaRPr>
          </a:p>
          <a:p>
            <a:pPr marL="0" indent="0" algn="just">
              <a:buNone/>
            </a:pPr>
            <a:endParaRPr lang="bg-BG" sz="2000" b="1" dirty="0" smtClean="0">
              <a:solidFill>
                <a:schemeClr val="accent1">
                  <a:lumMod val="75000"/>
                </a:schemeClr>
              </a:solidFill>
              <a:latin typeface="Arial" pitchFamily="34" charset="0"/>
              <a:cs typeface="Arial" pitchFamily="34" charset="0"/>
            </a:endParaRPr>
          </a:p>
          <a:p>
            <a:pPr marL="0" indent="0">
              <a:buNone/>
            </a:pPr>
            <a:endParaRPr lang="bg-BG" b="1" dirty="0">
              <a:solidFill>
                <a:schemeClr val="accent1">
                  <a:lumMod val="75000"/>
                </a:schemeClr>
              </a:solidFill>
              <a:latin typeface="Arial" pitchFamily="34" charset="0"/>
              <a:cs typeface="Arial" pitchFamily="34" charset="0"/>
            </a:endParaRPr>
          </a:p>
        </p:txBody>
      </p:sp>
      <p:pic>
        <p:nvPicPr>
          <p:cNvPr id="2" name="Picture 1"/>
          <p:cNvPicPr>
            <a:picLocks noChangeAspect="1"/>
          </p:cNvPicPr>
          <p:nvPr/>
        </p:nvPicPr>
        <p:blipFill>
          <a:blip r:embed="rId3"/>
          <a:stretch>
            <a:fillRect/>
          </a:stretch>
        </p:blipFill>
        <p:spPr>
          <a:xfrm>
            <a:off x="959750" y="438701"/>
            <a:ext cx="2281935" cy="911380"/>
          </a:xfrm>
          <a:prstGeom prst="rect">
            <a:avLst/>
          </a:prstGeom>
        </p:spPr>
      </p:pic>
      <p:pic>
        <p:nvPicPr>
          <p:cNvPr id="5" name="Picture 4"/>
          <p:cNvPicPr>
            <a:picLocks noChangeAspect="1"/>
          </p:cNvPicPr>
          <p:nvPr/>
        </p:nvPicPr>
        <p:blipFill>
          <a:blip r:embed="rId4"/>
          <a:stretch>
            <a:fillRect/>
          </a:stretch>
        </p:blipFill>
        <p:spPr>
          <a:xfrm>
            <a:off x="9371942" y="497319"/>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522081"/>
            <a:ext cx="1323114" cy="828000"/>
          </a:xfrm>
          <a:prstGeom prst="rect">
            <a:avLst/>
          </a:prstGeom>
        </p:spPr>
      </p:pic>
      <p:sp>
        <p:nvSpPr>
          <p:cNvPr id="9" name="Релефна рамка 8"/>
          <p:cNvSpPr/>
          <p:nvPr/>
        </p:nvSpPr>
        <p:spPr>
          <a:xfrm>
            <a:off x="1066799" y="1480896"/>
            <a:ext cx="10069507" cy="624180"/>
          </a:xfrm>
          <a:prstGeom prst="bevel">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3600" b="1" dirty="0" smtClean="0">
                <a:solidFill>
                  <a:prstClr val="white"/>
                </a:solidFill>
              </a:rPr>
              <a:t>Обобщение на специфичните правомощия</a:t>
            </a:r>
            <a:endParaRPr lang="bg-BG" sz="3600" b="1" dirty="0">
              <a:solidFill>
                <a:prstClr val="white"/>
              </a:solidFill>
            </a:endParaRPr>
          </a:p>
        </p:txBody>
      </p:sp>
    </p:spTree>
    <p:extLst>
      <p:ext uri="{BB962C8B-B14F-4D97-AF65-F5344CB8AC3E}">
        <p14:creationId xmlns:p14="http://schemas.microsoft.com/office/powerpoint/2010/main" val="40670944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959750" y="602970"/>
            <a:ext cx="10117475" cy="5171530"/>
          </a:xfrm>
          <a:ln>
            <a:noFill/>
          </a:ln>
        </p:spPr>
        <p:txBody>
          <a:bodyPr>
            <a:normAutofit/>
          </a:bodyPr>
          <a:lstStyle/>
          <a:p>
            <a:pPr marL="0" indent="0" algn="ctr">
              <a:buNone/>
            </a:pPr>
            <a:endParaRPr lang="bg-BG" dirty="0" smtClean="0"/>
          </a:p>
          <a:p>
            <a:pPr marL="0" indent="0" algn="ctr">
              <a:buNone/>
            </a:pPr>
            <a:endParaRPr lang="bg-BG" dirty="0"/>
          </a:p>
          <a:p>
            <a:pPr marL="0" indent="0" algn="ctr">
              <a:buNone/>
            </a:pPr>
            <a:endParaRPr lang="bg-BG" dirty="0" smtClean="0"/>
          </a:p>
          <a:p>
            <a:pPr marL="0" indent="0" algn="ctr">
              <a:buNone/>
            </a:pPr>
            <a:endParaRPr lang="bg-BG" b="1" dirty="0" smtClean="0">
              <a:solidFill>
                <a:schemeClr val="accent1">
                  <a:lumMod val="50000"/>
                </a:schemeClr>
              </a:solidFill>
              <a:latin typeface="Arial" pitchFamily="34" charset="0"/>
              <a:cs typeface="Arial" pitchFamily="34" charset="0"/>
            </a:endParaRPr>
          </a:p>
          <a:p>
            <a:pPr marL="0" indent="0" algn="just">
              <a:buNone/>
            </a:pPr>
            <a:endParaRPr lang="bg-BG" sz="2000" b="1" dirty="0" smtClean="0">
              <a:solidFill>
                <a:schemeClr val="accent1">
                  <a:lumMod val="75000"/>
                </a:schemeClr>
              </a:solidFill>
              <a:latin typeface="Arial" pitchFamily="34" charset="0"/>
              <a:cs typeface="Arial" pitchFamily="34" charset="0"/>
            </a:endParaRPr>
          </a:p>
          <a:p>
            <a:pPr marL="0" indent="0">
              <a:buNone/>
            </a:pPr>
            <a:endParaRPr lang="bg-BG" b="1" dirty="0">
              <a:solidFill>
                <a:schemeClr val="accent1">
                  <a:lumMod val="75000"/>
                </a:schemeClr>
              </a:solidFill>
              <a:latin typeface="Arial" pitchFamily="34" charset="0"/>
              <a:cs typeface="Arial" pitchFamily="34" charset="0"/>
            </a:endParaRPr>
          </a:p>
        </p:txBody>
      </p:sp>
      <p:pic>
        <p:nvPicPr>
          <p:cNvPr id="2" name="Picture 1"/>
          <p:cNvPicPr>
            <a:picLocks noChangeAspect="1"/>
          </p:cNvPicPr>
          <p:nvPr/>
        </p:nvPicPr>
        <p:blipFill>
          <a:blip r:embed="rId3"/>
          <a:stretch>
            <a:fillRect/>
          </a:stretch>
        </p:blipFill>
        <p:spPr>
          <a:xfrm>
            <a:off x="959750" y="438701"/>
            <a:ext cx="2281935" cy="911380"/>
          </a:xfrm>
          <a:prstGeom prst="rect">
            <a:avLst/>
          </a:prstGeom>
        </p:spPr>
      </p:pic>
      <p:pic>
        <p:nvPicPr>
          <p:cNvPr id="5" name="Picture 4"/>
          <p:cNvPicPr>
            <a:picLocks noChangeAspect="1"/>
          </p:cNvPicPr>
          <p:nvPr/>
        </p:nvPicPr>
        <p:blipFill>
          <a:blip r:embed="rId4"/>
          <a:stretch>
            <a:fillRect/>
          </a:stretch>
        </p:blipFill>
        <p:spPr>
          <a:xfrm>
            <a:off x="9371942" y="497319"/>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1" y="522081"/>
            <a:ext cx="1323114" cy="828000"/>
          </a:xfrm>
          <a:prstGeom prst="rect">
            <a:avLst/>
          </a:prstGeom>
        </p:spPr>
      </p:pic>
      <p:sp>
        <p:nvSpPr>
          <p:cNvPr id="14" name="Лента нагоре 13"/>
          <p:cNvSpPr/>
          <p:nvPr/>
        </p:nvSpPr>
        <p:spPr>
          <a:xfrm>
            <a:off x="959750" y="2636154"/>
            <a:ext cx="6291071" cy="1682496"/>
          </a:xfrm>
          <a:prstGeom prst="ribbon2">
            <a:avLst/>
          </a:prstGeom>
          <a:solidFill>
            <a:schemeClr val="accent6">
              <a:lumMod val="75000"/>
            </a:schemeClr>
          </a:solidFill>
          <a:ln>
            <a:solidFill>
              <a:schemeClr val="accent6">
                <a:lumMod val="50000"/>
              </a:schemeClr>
            </a:solidFill>
          </a:ln>
          <a:effectLst>
            <a:glow rad="139700">
              <a:schemeClr val="accent2">
                <a:satMod val="175000"/>
                <a:alpha val="40000"/>
              </a:schemeClr>
            </a:glow>
            <a:outerShdw blurRad="152400" dist="317500" dir="5400000" sx="90000" sy="-19000" rotWithShape="0">
              <a:prstClr val="black">
                <a:alpha val="15000"/>
              </a:prstClr>
            </a:outerShdw>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28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a:ea typeface="Calibri"/>
              </a:rPr>
              <a:t>ОРГАНИЗАЦИЯ</a:t>
            </a:r>
            <a:r>
              <a:rPr lang="bg-BG" sz="2800" b="1" i="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ea typeface="Calibri"/>
              </a:rPr>
              <a:t> </a:t>
            </a:r>
            <a:r>
              <a:rPr lang="bg-BG" sz="28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a:ea typeface="Calibri"/>
              </a:rPr>
              <a:t>НА ДЕЙНОСТТА </a:t>
            </a:r>
            <a:endParaRPr lang="bg-BG"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8" name="Релефна рамка 17"/>
          <p:cNvSpPr/>
          <p:nvPr/>
        </p:nvSpPr>
        <p:spPr>
          <a:xfrm>
            <a:off x="6835754" y="1407627"/>
            <a:ext cx="3624982" cy="1152144"/>
          </a:xfrm>
          <a:prstGeom prst="bevel">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3600" b="1" dirty="0">
                <a:ln w="1905">
                  <a:solidFill>
                    <a:schemeClr val="accent5">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a:t>
            </a:r>
            <a:r>
              <a:rPr lang="bg-BG" sz="3600" b="1" dirty="0" smtClean="0">
                <a:ln w="1905">
                  <a:solidFill>
                    <a:schemeClr val="accent5">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метства</a:t>
            </a:r>
            <a:endParaRPr lang="bg-BG" sz="3600" b="1" dirty="0">
              <a:ln w="1905">
                <a:solidFill>
                  <a:schemeClr val="accent5">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9" name="Релефна рамка 18"/>
          <p:cNvSpPr/>
          <p:nvPr/>
        </p:nvSpPr>
        <p:spPr>
          <a:xfrm>
            <a:off x="6835754" y="3741480"/>
            <a:ext cx="3862726" cy="1360872"/>
          </a:xfrm>
          <a:prstGeom prst="bevel">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3600" b="1" dirty="0" smtClean="0">
                <a:ln w="1905">
                  <a:solidFill>
                    <a:schemeClr val="accent5">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Кметски наместничества</a:t>
            </a:r>
            <a:endParaRPr lang="bg-BG" sz="3600" b="1" dirty="0">
              <a:ln w="1905">
                <a:solidFill>
                  <a:schemeClr val="accent5">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9951516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959750" y="602970"/>
            <a:ext cx="10117475" cy="5171530"/>
          </a:xfrm>
          <a:ln>
            <a:noFill/>
          </a:ln>
        </p:spPr>
        <p:txBody>
          <a:bodyPr>
            <a:normAutofit/>
          </a:bodyPr>
          <a:lstStyle/>
          <a:p>
            <a:pPr marL="0" indent="0" algn="ctr">
              <a:buNone/>
            </a:pPr>
            <a:endParaRPr lang="bg-BG" dirty="0" smtClean="0"/>
          </a:p>
          <a:p>
            <a:pPr marL="0" indent="0" algn="ctr">
              <a:buNone/>
            </a:pPr>
            <a:endParaRPr lang="bg-BG" dirty="0"/>
          </a:p>
          <a:p>
            <a:pPr marL="0" indent="0" algn="just">
              <a:buNone/>
            </a:pPr>
            <a:endParaRPr lang="bg-BG" sz="2000" b="1" dirty="0" smtClean="0">
              <a:solidFill>
                <a:schemeClr val="accent1">
                  <a:lumMod val="75000"/>
                </a:schemeClr>
              </a:solidFill>
              <a:latin typeface="Arial" pitchFamily="34" charset="0"/>
              <a:cs typeface="Arial" pitchFamily="34" charset="0"/>
            </a:endParaRPr>
          </a:p>
          <a:p>
            <a:pPr marL="0" indent="0">
              <a:buNone/>
            </a:pPr>
            <a:endParaRPr lang="bg-BG" b="1" dirty="0" smtClean="0">
              <a:solidFill>
                <a:schemeClr val="accent1">
                  <a:lumMod val="75000"/>
                </a:schemeClr>
              </a:solidFill>
              <a:latin typeface="Arial" pitchFamily="34" charset="0"/>
              <a:cs typeface="Arial" pitchFamily="34" charset="0"/>
            </a:endParaRPr>
          </a:p>
          <a:p>
            <a:pPr marL="0" indent="0" algn="ctr">
              <a:buNone/>
            </a:pPr>
            <a:r>
              <a:rPr lang="bg-BG" sz="2400" b="1" i="1" u="sng" dirty="0" smtClean="0">
                <a:solidFill>
                  <a:schemeClr val="accent5">
                    <a:lumMod val="75000"/>
                  </a:schemeClr>
                </a:solidFill>
                <a:latin typeface="Arial"/>
                <a:ea typeface="Calibri"/>
              </a:rPr>
              <a:t>Основни фактори, </a:t>
            </a:r>
            <a:r>
              <a:rPr lang="bg-BG" sz="2400" b="1" i="1" u="sng" dirty="0">
                <a:solidFill>
                  <a:schemeClr val="accent5">
                    <a:lumMod val="75000"/>
                  </a:schemeClr>
                </a:solidFill>
                <a:latin typeface="Arial"/>
                <a:ea typeface="Calibri"/>
              </a:rPr>
              <a:t>оказващи влияние върху структурата на администрацията и организацията на </a:t>
            </a:r>
            <a:r>
              <a:rPr lang="bg-BG" sz="2400" b="1" i="1" u="sng" dirty="0" smtClean="0">
                <a:solidFill>
                  <a:schemeClr val="accent5">
                    <a:lumMod val="75000"/>
                  </a:schemeClr>
                </a:solidFill>
                <a:latin typeface="Arial"/>
                <a:ea typeface="Calibri"/>
              </a:rPr>
              <a:t>дейността</a:t>
            </a:r>
            <a:endParaRPr lang="bg-BG" sz="2400" b="1" u="sng" dirty="0">
              <a:solidFill>
                <a:schemeClr val="accent5">
                  <a:lumMod val="75000"/>
                </a:schemeClr>
              </a:solidFill>
              <a:latin typeface="Arial" pitchFamily="34" charset="0"/>
              <a:cs typeface="Arial" pitchFamily="34" charset="0"/>
            </a:endParaRPr>
          </a:p>
        </p:txBody>
      </p:sp>
      <p:pic>
        <p:nvPicPr>
          <p:cNvPr id="2" name="Picture 1"/>
          <p:cNvPicPr>
            <a:picLocks noChangeAspect="1"/>
          </p:cNvPicPr>
          <p:nvPr/>
        </p:nvPicPr>
        <p:blipFill>
          <a:blip r:embed="rId3"/>
          <a:stretch>
            <a:fillRect/>
          </a:stretch>
        </p:blipFill>
        <p:spPr>
          <a:xfrm>
            <a:off x="959750" y="438701"/>
            <a:ext cx="2281935" cy="911380"/>
          </a:xfrm>
          <a:prstGeom prst="rect">
            <a:avLst/>
          </a:prstGeom>
        </p:spPr>
      </p:pic>
      <p:pic>
        <p:nvPicPr>
          <p:cNvPr id="5" name="Picture 4"/>
          <p:cNvPicPr>
            <a:picLocks noChangeAspect="1"/>
          </p:cNvPicPr>
          <p:nvPr/>
        </p:nvPicPr>
        <p:blipFill>
          <a:blip r:embed="rId4"/>
          <a:stretch>
            <a:fillRect/>
          </a:stretch>
        </p:blipFill>
        <p:spPr>
          <a:xfrm>
            <a:off x="9371942" y="497319"/>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1" y="522081"/>
            <a:ext cx="1323114" cy="828000"/>
          </a:xfrm>
          <a:prstGeom prst="rect">
            <a:avLst/>
          </a:prstGeom>
        </p:spPr>
      </p:pic>
      <p:sp>
        <p:nvSpPr>
          <p:cNvPr id="10" name="Релефна рамка 9"/>
          <p:cNvSpPr/>
          <p:nvPr/>
        </p:nvSpPr>
        <p:spPr>
          <a:xfrm>
            <a:off x="1436914" y="1480896"/>
            <a:ext cx="9290958" cy="919404"/>
          </a:xfrm>
          <a:prstGeom prst="bevel">
            <a:avLst/>
          </a:prstGeom>
          <a:solidFill>
            <a:schemeClr val="accent5">
              <a:lumMod val="75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a:solidFill>
                  <a:prstClr val="white"/>
                </a:solidFill>
              </a:rPr>
              <a:t>Организация на дейността в </a:t>
            </a:r>
            <a:r>
              <a:rPr lang="ru-RU" sz="3600" b="1" dirty="0" smtClean="0">
                <a:solidFill>
                  <a:prstClr val="white"/>
                </a:solidFill>
              </a:rPr>
              <a:t>кметствата</a:t>
            </a:r>
            <a:endParaRPr lang="bg-BG" sz="3600" b="1" dirty="0">
              <a:solidFill>
                <a:prstClr val="white"/>
              </a:solidFill>
            </a:endParaRPr>
          </a:p>
        </p:txBody>
      </p:sp>
      <p:sp>
        <p:nvSpPr>
          <p:cNvPr id="12" name="Закръглен правоъгълник 11"/>
          <p:cNvSpPr/>
          <p:nvPr/>
        </p:nvSpPr>
        <p:spPr>
          <a:xfrm>
            <a:off x="3768232" y="4584341"/>
            <a:ext cx="2008415" cy="824400"/>
          </a:xfrm>
          <a:prstGeom prst="roundRect">
            <a:avLst/>
          </a:prstGeom>
          <a:solidFill>
            <a:schemeClr val="accent5">
              <a:lumMod val="20000"/>
              <a:lumOff val="80000"/>
            </a:schemeClr>
          </a:solidFill>
          <a:ln>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g-BG" b="1" i="1" dirty="0">
                <a:solidFill>
                  <a:schemeClr val="accent5">
                    <a:lumMod val="50000"/>
                  </a:schemeClr>
                </a:solidFill>
                <a:latin typeface="Arial"/>
                <a:ea typeface="Calibri"/>
              </a:rPr>
              <a:t>Големина на кметството </a:t>
            </a:r>
            <a:endParaRPr lang="bg-BG" dirty="0">
              <a:solidFill>
                <a:schemeClr val="accent5">
                  <a:lumMod val="50000"/>
                </a:schemeClr>
              </a:solidFill>
            </a:endParaRPr>
          </a:p>
        </p:txBody>
      </p:sp>
      <p:sp>
        <p:nvSpPr>
          <p:cNvPr id="13" name="Закръглен правоъгълник 12"/>
          <p:cNvSpPr/>
          <p:nvPr/>
        </p:nvSpPr>
        <p:spPr>
          <a:xfrm>
            <a:off x="6339051" y="4580160"/>
            <a:ext cx="2677886" cy="824593"/>
          </a:xfrm>
          <a:prstGeom prst="roundRect">
            <a:avLst/>
          </a:prstGeom>
          <a:solidFill>
            <a:schemeClr val="accent5">
              <a:lumMod val="20000"/>
              <a:lumOff val="80000"/>
            </a:schemeClr>
          </a:solidFill>
          <a:ln>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g-BG" b="1" i="1" dirty="0" smtClean="0">
                <a:solidFill>
                  <a:schemeClr val="accent5">
                    <a:lumMod val="50000"/>
                  </a:schemeClr>
                </a:solidFill>
                <a:latin typeface="Arial"/>
                <a:ea typeface="Calibri"/>
              </a:rPr>
              <a:t>Отдалеченост </a:t>
            </a:r>
            <a:r>
              <a:rPr lang="bg-BG" b="1" i="1" dirty="0">
                <a:solidFill>
                  <a:schemeClr val="accent5">
                    <a:lumMod val="50000"/>
                  </a:schemeClr>
                </a:solidFill>
                <a:latin typeface="Arial"/>
                <a:ea typeface="Calibri"/>
              </a:rPr>
              <a:t>от общинския център</a:t>
            </a:r>
            <a:endParaRPr lang="bg-BG" dirty="0">
              <a:solidFill>
                <a:schemeClr val="accent5">
                  <a:lumMod val="50000"/>
                </a:schemeClr>
              </a:solidFill>
            </a:endParaRPr>
          </a:p>
        </p:txBody>
      </p:sp>
      <p:sp>
        <p:nvSpPr>
          <p:cNvPr id="17" name="Закръглен правоъгълник 16"/>
          <p:cNvSpPr/>
          <p:nvPr/>
        </p:nvSpPr>
        <p:spPr>
          <a:xfrm>
            <a:off x="1092054" y="3576052"/>
            <a:ext cx="3037115" cy="824400"/>
          </a:xfrm>
          <a:prstGeom prst="roundRect">
            <a:avLst/>
          </a:prstGeom>
          <a:solidFill>
            <a:schemeClr val="accent5">
              <a:lumMod val="20000"/>
              <a:lumOff val="80000"/>
            </a:schemeClr>
          </a:solidFill>
          <a:ln>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g-BG" b="1" i="1" dirty="0" smtClean="0">
                <a:solidFill>
                  <a:schemeClr val="accent5">
                    <a:lumMod val="50000"/>
                  </a:schemeClr>
                </a:solidFill>
                <a:latin typeface="Arial" pitchFamily="34" charset="0"/>
                <a:cs typeface="Arial" pitchFamily="34" charset="0"/>
              </a:rPr>
              <a:t>Правомощия на кмета на кметство</a:t>
            </a:r>
            <a:endParaRPr lang="bg-BG" b="1" i="1" dirty="0">
              <a:solidFill>
                <a:schemeClr val="accent5">
                  <a:lumMod val="50000"/>
                </a:schemeClr>
              </a:solidFill>
              <a:latin typeface="Arial" pitchFamily="34" charset="0"/>
              <a:cs typeface="Arial" pitchFamily="34" charset="0"/>
            </a:endParaRPr>
          </a:p>
        </p:txBody>
      </p:sp>
      <p:sp>
        <p:nvSpPr>
          <p:cNvPr id="20" name="Закръглен правоъгълник 19"/>
          <p:cNvSpPr/>
          <p:nvPr/>
        </p:nvSpPr>
        <p:spPr>
          <a:xfrm>
            <a:off x="8559738" y="3576052"/>
            <a:ext cx="2517507" cy="824400"/>
          </a:xfrm>
          <a:prstGeom prst="roundRect">
            <a:avLst/>
          </a:prstGeom>
          <a:solidFill>
            <a:schemeClr val="accent5">
              <a:lumMod val="20000"/>
              <a:lumOff val="80000"/>
            </a:schemeClr>
          </a:solidFill>
          <a:ln>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g-BG" b="1" i="1" dirty="0">
                <a:solidFill>
                  <a:schemeClr val="accent5">
                    <a:lumMod val="50000"/>
                  </a:schemeClr>
                </a:solidFill>
                <a:latin typeface="Arial"/>
                <a:ea typeface="Calibri"/>
              </a:rPr>
              <a:t>Наличие на самостоятелен бюджет</a:t>
            </a:r>
            <a:endParaRPr lang="bg-BG" dirty="0">
              <a:solidFill>
                <a:schemeClr val="accent5">
                  <a:lumMod val="50000"/>
                </a:schemeClr>
              </a:solidFill>
            </a:endParaRPr>
          </a:p>
        </p:txBody>
      </p:sp>
      <p:cxnSp>
        <p:nvCxnSpPr>
          <p:cNvPr id="22" name="Съединител &quot;права стрелка&quot; 21"/>
          <p:cNvCxnSpPr/>
          <p:nvPr/>
        </p:nvCxnSpPr>
        <p:spPr>
          <a:xfrm flipH="1">
            <a:off x="4000500" y="3249386"/>
            <a:ext cx="342900" cy="32666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4" name="Съединител &quot;права стрелка&quot; 23"/>
          <p:cNvCxnSpPr/>
          <p:nvPr/>
        </p:nvCxnSpPr>
        <p:spPr>
          <a:xfrm flipH="1">
            <a:off x="5094517" y="3249386"/>
            <a:ext cx="816426" cy="133495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7" name="Съединител &quot;права стрелка&quot; 26"/>
          <p:cNvCxnSpPr/>
          <p:nvPr/>
        </p:nvCxnSpPr>
        <p:spPr>
          <a:xfrm>
            <a:off x="6339051" y="3249386"/>
            <a:ext cx="780206" cy="133495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30" name="Съединител &quot;права стрелка&quot; 29"/>
          <p:cNvCxnSpPr/>
          <p:nvPr/>
        </p:nvCxnSpPr>
        <p:spPr>
          <a:xfrm>
            <a:off x="8400019" y="3249386"/>
            <a:ext cx="306676" cy="32666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7749184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959750" y="602970"/>
            <a:ext cx="10117475" cy="5171530"/>
          </a:xfrm>
          <a:ln>
            <a:noFill/>
          </a:ln>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marL="0" indent="0" algn="ctr">
              <a:buNone/>
            </a:pPr>
            <a:endParaRPr lang="bg-BG"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just">
              <a:buNone/>
            </a:pPr>
            <a:endParaRPr lang="bg-BG"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endParaRPr>
          </a:p>
          <a:p>
            <a:pPr marL="0" indent="0" algn="ctr">
              <a:lnSpc>
                <a:spcPct val="100000"/>
              </a:lnSpc>
              <a:buNone/>
            </a:pPr>
            <a:r>
              <a:rPr lang="ru-RU" sz="3200" b="1" i="1" dirty="0" smtClean="0">
                <a:ln w="1905">
                  <a:solidFill>
                    <a:srgbClr val="002060"/>
                  </a:solidFill>
                </a:ln>
                <a:solidFill>
                  <a:schemeClr val="accent5">
                    <a:lumMod val="75000"/>
                  </a:schemeClr>
                </a:solidFill>
                <a:effectLst>
                  <a:innerShdw blurRad="69850" dist="43180" dir="5400000">
                    <a:srgbClr val="000000">
                      <a:alpha val="65000"/>
                    </a:srgbClr>
                  </a:innerShdw>
                </a:effectLst>
                <a:latin typeface="Arial" pitchFamily="34" charset="0"/>
                <a:cs typeface="Arial" pitchFamily="34" charset="0"/>
              </a:rPr>
              <a:t>ПОКАЗАТЕЛ</a:t>
            </a:r>
          </a:p>
          <a:p>
            <a:pPr marL="0" indent="0" algn="ctr">
              <a:lnSpc>
                <a:spcPct val="100000"/>
              </a:lnSpc>
              <a:buNone/>
            </a:pPr>
            <a:r>
              <a:rPr lang="ru-RU" sz="3200" b="1" dirty="0" smtClean="0">
                <a:ln w="1905">
                  <a:solidFill>
                    <a:srgbClr val="002060"/>
                  </a:solidFill>
                </a:ln>
                <a:solidFill>
                  <a:schemeClr val="accent5">
                    <a:lumMod val="75000"/>
                  </a:schemeClr>
                </a:solidFill>
                <a:effectLst>
                  <a:innerShdw blurRad="69850" dist="43180" dir="5400000">
                    <a:srgbClr val="000000">
                      <a:alpha val="65000"/>
                    </a:srgbClr>
                  </a:innerShdw>
                </a:effectLst>
                <a:latin typeface="Arial" pitchFamily="34" charset="0"/>
                <a:cs typeface="Arial" pitchFamily="34" charset="0"/>
              </a:rPr>
              <a:t>брой население </a:t>
            </a:r>
            <a:r>
              <a:rPr lang="ru-RU" sz="3200" b="1" dirty="0">
                <a:ln w="1905">
                  <a:solidFill>
                    <a:srgbClr val="002060"/>
                  </a:solidFill>
                </a:ln>
                <a:solidFill>
                  <a:schemeClr val="accent5">
                    <a:lumMod val="75000"/>
                  </a:schemeClr>
                </a:solidFill>
                <a:effectLst>
                  <a:innerShdw blurRad="69850" dist="43180" dir="5400000">
                    <a:srgbClr val="000000">
                      <a:alpha val="65000"/>
                    </a:srgbClr>
                  </a:innerShdw>
                </a:effectLst>
                <a:latin typeface="Arial" pitchFamily="34" charset="0"/>
                <a:cs typeface="Arial" pitchFamily="34" charset="0"/>
              </a:rPr>
              <a:t>в кметството</a:t>
            </a:r>
            <a:endParaRPr lang="bg-BG" sz="3200" b="1" dirty="0" smtClean="0">
              <a:ln w="1905">
                <a:solidFill>
                  <a:srgbClr val="002060"/>
                </a:solidFill>
              </a:ln>
              <a:solidFill>
                <a:schemeClr val="accent5">
                  <a:lumMod val="75000"/>
                </a:schemeClr>
              </a:solidFill>
              <a:effectLst>
                <a:innerShdw blurRad="69850" dist="43180" dir="5400000">
                  <a:srgbClr val="000000">
                    <a:alpha val="65000"/>
                  </a:srgbClr>
                </a:innerShdw>
              </a:effectLst>
              <a:latin typeface="Arial" pitchFamily="34" charset="0"/>
              <a:cs typeface="Arial" pitchFamily="34" charset="0"/>
            </a:endParaRPr>
          </a:p>
        </p:txBody>
      </p:sp>
      <p:pic>
        <p:nvPicPr>
          <p:cNvPr id="2" name="Picture 1"/>
          <p:cNvPicPr>
            <a:picLocks noChangeAspect="1"/>
          </p:cNvPicPr>
          <p:nvPr/>
        </p:nvPicPr>
        <p:blipFill>
          <a:blip r:embed="rId3"/>
          <a:stretch>
            <a:fillRect/>
          </a:stretch>
        </p:blipFill>
        <p:spPr>
          <a:xfrm>
            <a:off x="959750" y="438701"/>
            <a:ext cx="2281935" cy="911380"/>
          </a:xfrm>
          <a:prstGeom prst="rect">
            <a:avLst/>
          </a:prstGeom>
        </p:spPr>
      </p:pic>
      <p:pic>
        <p:nvPicPr>
          <p:cNvPr id="5" name="Picture 4"/>
          <p:cNvPicPr>
            <a:picLocks noChangeAspect="1"/>
          </p:cNvPicPr>
          <p:nvPr/>
        </p:nvPicPr>
        <p:blipFill>
          <a:blip r:embed="rId4"/>
          <a:stretch>
            <a:fillRect/>
          </a:stretch>
        </p:blipFill>
        <p:spPr>
          <a:xfrm>
            <a:off x="9371942" y="497319"/>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1" y="522081"/>
            <a:ext cx="1323114" cy="828000"/>
          </a:xfrm>
          <a:prstGeom prst="rect">
            <a:avLst/>
          </a:prstGeom>
        </p:spPr>
      </p:pic>
      <p:sp>
        <p:nvSpPr>
          <p:cNvPr id="36" name="Блоксхема: знак за край 35"/>
          <p:cNvSpPr/>
          <p:nvPr/>
        </p:nvSpPr>
        <p:spPr>
          <a:xfrm>
            <a:off x="1696471" y="3486962"/>
            <a:ext cx="3690000" cy="1134000"/>
          </a:xfrm>
          <a:prstGeom prst="flowChartTerminator">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Кметства с брой </a:t>
            </a:r>
          </a:p>
          <a:p>
            <a:pPr algn="ctr"/>
            <a:r>
              <a:rPr lang="ru-RU" sz="2800" b="1"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жители до 1000</a:t>
            </a:r>
          </a:p>
        </p:txBody>
      </p:sp>
      <p:sp>
        <p:nvSpPr>
          <p:cNvPr id="37" name="Блоксхема: знак за край 36"/>
          <p:cNvSpPr/>
          <p:nvPr/>
        </p:nvSpPr>
        <p:spPr>
          <a:xfrm>
            <a:off x="6866966" y="3486962"/>
            <a:ext cx="3688760" cy="1132185"/>
          </a:xfrm>
          <a:prstGeom prst="flowChartTerminator">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Кметства с брой </a:t>
            </a:r>
          </a:p>
          <a:p>
            <a:pPr algn="ctr"/>
            <a:r>
              <a:rPr lang="ru-RU" sz="2800" b="1"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жители над 1000</a:t>
            </a:r>
          </a:p>
        </p:txBody>
      </p:sp>
      <p:sp>
        <p:nvSpPr>
          <p:cNvPr id="38" name="Извита стрелка надясно 37"/>
          <p:cNvSpPr/>
          <p:nvPr/>
        </p:nvSpPr>
        <p:spPr>
          <a:xfrm rot="9210755">
            <a:off x="9947191" y="1297136"/>
            <a:ext cx="1217069" cy="2504136"/>
          </a:xfrm>
          <a:prstGeom prst="curvedRightArrow">
            <a:avLst>
              <a:gd name="adj1" fmla="val 25000"/>
              <a:gd name="adj2" fmla="val 45400"/>
              <a:gd name="adj3" fmla="val 25000"/>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solidFill>
                <a:schemeClr val="tx1"/>
              </a:solidFill>
            </a:endParaRPr>
          </a:p>
        </p:txBody>
      </p:sp>
      <p:sp>
        <p:nvSpPr>
          <p:cNvPr id="39" name="Извита стрелка надолу 38"/>
          <p:cNvSpPr/>
          <p:nvPr/>
        </p:nvSpPr>
        <p:spPr>
          <a:xfrm rot="17772151">
            <a:off x="443670" y="1978117"/>
            <a:ext cx="2505600" cy="1216800"/>
          </a:xfrm>
          <a:prstGeom prst="curved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solidFill>
                <a:schemeClr val="tx1"/>
              </a:solidFill>
            </a:endParaRPr>
          </a:p>
        </p:txBody>
      </p:sp>
      <p:cxnSp>
        <p:nvCxnSpPr>
          <p:cNvPr id="43" name="Съединител &quot;права стрелка&quot; 42"/>
          <p:cNvCxnSpPr/>
          <p:nvPr/>
        </p:nvCxnSpPr>
        <p:spPr>
          <a:xfrm>
            <a:off x="6048028" y="2057400"/>
            <a:ext cx="0" cy="3048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715881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039660" y="538619"/>
            <a:ext cx="10095978" cy="5638345"/>
          </a:xfrm>
        </p:spPr>
        <p:txBody>
          <a:bodyPr/>
          <a:lstStyle/>
          <a:p>
            <a:pPr marL="0" indent="0">
              <a:buNone/>
            </a:pPr>
            <a:endParaRPr lang="bg-BG" dirty="0"/>
          </a:p>
          <a:p>
            <a:pPr marL="0" indent="0" algn="ctr">
              <a:buNone/>
            </a:pPr>
            <a:endParaRPr lang="bg-BG" dirty="0" smtClean="0"/>
          </a:p>
          <a:p>
            <a:pPr marL="0" indent="0" algn="ctr">
              <a:buNone/>
            </a:pPr>
            <a:endParaRPr lang="bg-BG" dirty="0"/>
          </a:p>
          <a:p>
            <a:pPr marL="0" indent="0" algn="ctr">
              <a:buNone/>
            </a:pPr>
            <a:r>
              <a:rPr lang="bg-BG" sz="36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Нормативна уредба</a:t>
            </a:r>
          </a:p>
          <a:p>
            <a:pPr marL="342900" indent="-342900">
              <a:lnSpc>
                <a:spcPct val="100000"/>
              </a:lnSpc>
              <a:buFont typeface="Wingdings" pitchFamily="2" charset="2"/>
              <a:buChar char="q"/>
            </a:pPr>
            <a:r>
              <a:rPr lang="ru-RU" sz="2800" dirty="0" smtClean="0">
                <a:ln>
                  <a:solidFill>
                    <a:schemeClr val="accent1">
                      <a:lumMod val="75000"/>
                    </a:schemeClr>
                  </a:solidFill>
                </a:ln>
                <a:solidFill>
                  <a:schemeClr val="accent1">
                    <a:lumMod val="60000"/>
                    <a:lumOff val="40000"/>
                  </a:schemeClr>
                </a:solidFill>
              </a:rPr>
              <a:t>Закон </a:t>
            </a:r>
            <a:r>
              <a:rPr lang="ru-RU" sz="2800" dirty="0">
                <a:ln>
                  <a:solidFill>
                    <a:schemeClr val="accent1">
                      <a:lumMod val="75000"/>
                    </a:schemeClr>
                  </a:solidFill>
                </a:ln>
                <a:solidFill>
                  <a:schemeClr val="accent1">
                    <a:lumMod val="60000"/>
                    <a:lumOff val="40000"/>
                  </a:schemeClr>
                </a:solidFill>
              </a:rPr>
              <a:t>за административно-териториалното устройство на Република България </a:t>
            </a:r>
            <a:r>
              <a:rPr lang="bg-BG" sz="2800" dirty="0" smtClean="0">
                <a:ln>
                  <a:solidFill>
                    <a:schemeClr val="accent1">
                      <a:lumMod val="75000"/>
                    </a:schemeClr>
                  </a:solidFill>
                </a:ln>
                <a:solidFill>
                  <a:schemeClr val="accent1">
                    <a:lumMod val="60000"/>
                    <a:lumOff val="40000"/>
                  </a:schemeClr>
                </a:solidFill>
              </a:rPr>
              <a:t>;</a:t>
            </a:r>
          </a:p>
          <a:p>
            <a:pPr marL="342900" indent="-342900">
              <a:lnSpc>
                <a:spcPct val="100000"/>
              </a:lnSpc>
              <a:buFont typeface="Wingdings" pitchFamily="2" charset="2"/>
              <a:buChar char="q"/>
            </a:pPr>
            <a:r>
              <a:rPr lang="ru-RU" sz="2800" dirty="0">
                <a:ln>
                  <a:solidFill>
                    <a:schemeClr val="accent1">
                      <a:lumMod val="75000"/>
                    </a:schemeClr>
                  </a:solidFill>
                </a:ln>
                <a:solidFill>
                  <a:schemeClr val="accent1">
                    <a:lumMod val="60000"/>
                    <a:lumOff val="40000"/>
                  </a:schemeClr>
                </a:solidFill>
              </a:rPr>
              <a:t>Закона за местното самоуправление и местната </a:t>
            </a:r>
            <a:r>
              <a:rPr lang="ru-RU" sz="2800" dirty="0" smtClean="0">
                <a:ln>
                  <a:solidFill>
                    <a:schemeClr val="accent1">
                      <a:lumMod val="75000"/>
                    </a:schemeClr>
                  </a:solidFill>
                </a:ln>
                <a:solidFill>
                  <a:schemeClr val="accent1">
                    <a:lumMod val="60000"/>
                    <a:lumOff val="40000"/>
                  </a:schemeClr>
                </a:solidFill>
              </a:rPr>
              <a:t>администрация</a:t>
            </a:r>
            <a:r>
              <a:rPr lang="ru-RU" sz="2800" dirty="0">
                <a:ln>
                  <a:solidFill>
                    <a:schemeClr val="accent1">
                      <a:lumMod val="75000"/>
                    </a:schemeClr>
                  </a:solidFill>
                </a:ln>
                <a:solidFill>
                  <a:schemeClr val="accent1">
                    <a:lumMod val="60000"/>
                    <a:lumOff val="40000"/>
                  </a:schemeClr>
                </a:solidFill>
              </a:rPr>
              <a:t>;</a:t>
            </a:r>
            <a:endParaRPr lang="ru-RU" sz="2800" dirty="0" smtClean="0">
              <a:ln>
                <a:solidFill>
                  <a:schemeClr val="accent1">
                    <a:lumMod val="75000"/>
                  </a:schemeClr>
                </a:solidFill>
              </a:ln>
              <a:solidFill>
                <a:schemeClr val="accent1">
                  <a:lumMod val="60000"/>
                  <a:lumOff val="40000"/>
                </a:schemeClr>
              </a:solidFill>
            </a:endParaRPr>
          </a:p>
          <a:p>
            <a:pPr marL="342900" indent="-342900">
              <a:lnSpc>
                <a:spcPct val="100000"/>
              </a:lnSpc>
              <a:buFont typeface="Wingdings" pitchFamily="2" charset="2"/>
              <a:buChar char="q"/>
            </a:pPr>
            <a:r>
              <a:rPr lang="ru-RU" sz="2800" dirty="0" smtClean="0">
                <a:ln>
                  <a:solidFill>
                    <a:schemeClr val="accent1">
                      <a:lumMod val="75000"/>
                    </a:schemeClr>
                  </a:solidFill>
                </a:ln>
                <a:solidFill>
                  <a:schemeClr val="accent1">
                    <a:lumMod val="60000"/>
                    <a:lumOff val="40000"/>
                  </a:schemeClr>
                </a:solidFill>
              </a:rPr>
              <a:t>Закон </a:t>
            </a:r>
            <a:r>
              <a:rPr lang="ru-RU" sz="2800" dirty="0">
                <a:ln>
                  <a:solidFill>
                    <a:schemeClr val="accent1">
                      <a:lumMod val="75000"/>
                    </a:schemeClr>
                  </a:solidFill>
                </a:ln>
                <a:solidFill>
                  <a:schemeClr val="accent1">
                    <a:lumMod val="60000"/>
                    <a:lumOff val="40000"/>
                  </a:schemeClr>
                </a:solidFill>
              </a:rPr>
              <a:t>за администрацията.</a:t>
            </a:r>
            <a:endParaRPr lang="ru-RU" sz="2800" dirty="0" smtClean="0">
              <a:ln>
                <a:solidFill>
                  <a:schemeClr val="accent1">
                    <a:lumMod val="75000"/>
                  </a:schemeClr>
                </a:solidFill>
              </a:ln>
              <a:solidFill>
                <a:schemeClr val="accent1">
                  <a:lumMod val="60000"/>
                  <a:lumOff val="40000"/>
                </a:schemeClr>
              </a:solidFill>
            </a:endParaRPr>
          </a:p>
          <a:p>
            <a:pPr marL="0" indent="0">
              <a:lnSpc>
                <a:spcPct val="100000"/>
              </a:lnSpc>
              <a:buNone/>
            </a:pPr>
            <a:endParaRPr lang="bg-BG" sz="2400" dirty="0" smtClean="0">
              <a:ln>
                <a:solidFill>
                  <a:schemeClr val="tx2">
                    <a:lumMod val="50000"/>
                  </a:schemeClr>
                </a:solidFill>
              </a:ln>
              <a:solidFill>
                <a:schemeClr val="accent1">
                  <a:lumMod val="75000"/>
                </a:schemeClr>
              </a:solidFill>
            </a:endParaRPr>
          </a:p>
        </p:txBody>
      </p:sp>
      <p:pic>
        <p:nvPicPr>
          <p:cNvPr id="2" name="Picture 1"/>
          <p:cNvPicPr>
            <a:picLocks noChangeAspect="1"/>
          </p:cNvPicPr>
          <p:nvPr/>
        </p:nvPicPr>
        <p:blipFill>
          <a:blip r:embed="rId3"/>
          <a:stretch>
            <a:fillRect/>
          </a:stretch>
        </p:blipFill>
        <p:spPr>
          <a:xfrm>
            <a:off x="972277" y="820214"/>
            <a:ext cx="2281935" cy="911380"/>
          </a:xfrm>
          <a:prstGeom prst="rect">
            <a:avLst/>
          </a:prstGeom>
        </p:spPr>
      </p:pic>
      <p:pic>
        <p:nvPicPr>
          <p:cNvPr id="5" name="Picture 4"/>
          <p:cNvPicPr>
            <a:picLocks noChangeAspect="1"/>
          </p:cNvPicPr>
          <p:nvPr/>
        </p:nvPicPr>
        <p:blipFill>
          <a:blip r:embed="rId4"/>
          <a:stretch>
            <a:fillRect/>
          </a:stretch>
        </p:blipFill>
        <p:spPr>
          <a:xfrm>
            <a:off x="9296786" y="927775"/>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903594"/>
            <a:ext cx="1323114" cy="828000"/>
          </a:xfrm>
          <a:prstGeom prst="rect">
            <a:avLst/>
          </a:prstGeom>
        </p:spPr>
      </p:pic>
    </p:spTree>
    <p:extLst>
      <p:ext uri="{BB962C8B-B14F-4D97-AF65-F5344CB8AC3E}">
        <p14:creationId xmlns:p14="http://schemas.microsoft.com/office/powerpoint/2010/main" val="8925965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959750" y="602970"/>
            <a:ext cx="10117475" cy="5171530"/>
          </a:xfrm>
          <a:ln>
            <a:noFill/>
          </a:ln>
        </p:spPr>
        <p:txBody>
          <a:bodyPr>
            <a:normAutofit lnSpcReduction="10000"/>
            <a:scene3d>
              <a:camera prst="orthographicFront"/>
              <a:lightRig rig="glow" dir="tl">
                <a:rot lat="0" lon="0" rev="5400000"/>
              </a:lightRig>
            </a:scene3d>
            <a:sp3d contourW="12700">
              <a:bevelT w="25400" h="25400"/>
              <a:contourClr>
                <a:schemeClr val="accent6">
                  <a:shade val="73000"/>
                </a:schemeClr>
              </a:contourClr>
            </a:sp3d>
          </a:bodyPr>
          <a:lstStyle/>
          <a:p>
            <a:pPr marL="0" indent="0" algn="ctr">
              <a:buNone/>
            </a:pPr>
            <a:endParaRPr lang="bg-BG"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just">
              <a:buNone/>
            </a:pPr>
            <a:endParaRPr lang="bg-BG"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endParaRPr>
          </a:p>
          <a:p>
            <a:pPr marL="0" indent="0" algn="ctr">
              <a:lnSpc>
                <a:spcPct val="100000"/>
              </a:lnSpc>
              <a:buNone/>
            </a:pPr>
            <a:r>
              <a:rPr lang="ru-RU" sz="4000" b="1" i="1" u="sng" dirty="0" smtClean="0">
                <a:ln w="1905">
                  <a:solidFill>
                    <a:srgbClr val="002060"/>
                  </a:solidFill>
                </a:ln>
                <a:solidFill>
                  <a:schemeClr val="accent5">
                    <a:lumMod val="75000"/>
                  </a:schemeClr>
                </a:solidFill>
                <a:effectLst>
                  <a:innerShdw blurRad="69850" dist="43180" dir="5400000">
                    <a:srgbClr val="000000">
                      <a:alpha val="65000"/>
                    </a:srgbClr>
                  </a:innerShdw>
                </a:effectLst>
                <a:latin typeface="Arial" pitchFamily="34" charset="0"/>
                <a:cs typeface="Arial" pitchFamily="34" charset="0"/>
              </a:rPr>
              <a:t>Кметства </a:t>
            </a:r>
            <a:r>
              <a:rPr lang="ru-RU" sz="4000" b="1" i="1" u="sng" dirty="0">
                <a:ln w="1905">
                  <a:solidFill>
                    <a:srgbClr val="002060"/>
                  </a:solidFill>
                </a:ln>
                <a:solidFill>
                  <a:schemeClr val="accent5">
                    <a:lumMod val="75000"/>
                  </a:schemeClr>
                </a:solidFill>
                <a:effectLst>
                  <a:innerShdw blurRad="69850" dist="43180" dir="5400000">
                    <a:srgbClr val="000000">
                      <a:alpha val="65000"/>
                    </a:srgbClr>
                  </a:innerShdw>
                </a:effectLst>
                <a:latin typeface="Arial" pitchFamily="34" charset="0"/>
                <a:cs typeface="Arial" pitchFamily="34" charset="0"/>
              </a:rPr>
              <a:t>с брой жители до </a:t>
            </a:r>
            <a:r>
              <a:rPr lang="ru-RU" sz="4000" b="1" i="1" u="sng" dirty="0" smtClean="0">
                <a:ln w="1905">
                  <a:solidFill>
                    <a:srgbClr val="002060"/>
                  </a:solidFill>
                </a:ln>
                <a:solidFill>
                  <a:schemeClr val="accent5">
                    <a:lumMod val="75000"/>
                  </a:schemeClr>
                </a:solidFill>
                <a:effectLst>
                  <a:innerShdw blurRad="69850" dist="43180" dir="5400000">
                    <a:srgbClr val="000000">
                      <a:alpha val="65000"/>
                    </a:srgbClr>
                  </a:innerShdw>
                </a:effectLst>
                <a:latin typeface="Arial" pitchFamily="34" charset="0"/>
                <a:cs typeface="Arial" pitchFamily="34" charset="0"/>
              </a:rPr>
              <a:t>1000</a:t>
            </a:r>
          </a:p>
          <a:p>
            <a:pPr marL="571500" indent="-571500" algn="just">
              <a:lnSpc>
                <a:spcPct val="100000"/>
              </a:lnSpc>
              <a:buFont typeface="Wingdings" pitchFamily="2" charset="2"/>
              <a:buChar char="q"/>
            </a:pPr>
            <a:r>
              <a:rPr lang="ru-RU" sz="2400" i="1" dirty="0" smtClean="0">
                <a:ln w="1905">
                  <a:solidFill>
                    <a:schemeClr val="accent5">
                      <a:lumMod val="60000"/>
                      <a:lumOff val="40000"/>
                    </a:schemeClr>
                  </a:solidFill>
                </a:ln>
                <a:solidFill>
                  <a:schemeClr val="accent5">
                    <a:lumMod val="75000"/>
                  </a:schemeClr>
                </a:solidFill>
                <a:effectLst>
                  <a:innerShdw blurRad="69850" dist="43180" dir="5400000">
                    <a:srgbClr val="000000">
                      <a:alpha val="65000"/>
                    </a:srgbClr>
                  </a:innerShdw>
                </a:effectLst>
                <a:latin typeface="Arial" pitchFamily="34" charset="0"/>
                <a:cs typeface="Arial" pitchFamily="34" charset="0"/>
              </a:rPr>
              <a:t>В общия случай не са второстепенни разпоредители с бюджет; </a:t>
            </a:r>
          </a:p>
          <a:p>
            <a:pPr marL="571500" indent="-571500" algn="just">
              <a:lnSpc>
                <a:spcPct val="100000"/>
              </a:lnSpc>
              <a:buFont typeface="Wingdings" pitchFamily="2" charset="2"/>
              <a:buChar char="q"/>
            </a:pPr>
            <a:r>
              <a:rPr lang="ru-RU" sz="2400" i="1" dirty="0" smtClean="0">
                <a:ln w="1905">
                  <a:solidFill>
                    <a:schemeClr val="accent5">
                      <a:lumMod val="60000"/>
                      <a:lumOff val="40000"/>
                    </a:schemeClr>
                  </a:solidFill>
                </a:ln>
                <a:solidFill>
                  <a:schemeClr val="accent5">
                    <a:lumMod val="75000"/>
                  </a:schemeClr>
                </a:solidFill>
                <a:effectLst>
                  <a:innerShdw blurRad="69850" dist="43180" dir="5400000">
                    <a:srgbClr val="000000">
                      <a:alpha val="65000"/>
                    </a:srgbClr>
                  </a:innerShdw>
                </a:effectLst>
                <a:latin typeface="Arial" pitchFamily="34" charset="0"/>
                <a:cs typeface="Arial" pitchFamily="34" charset="0"/>
              </a:rPr>
              <a:t>Основни дейности - </a:t>
            </a:r>
            <a:r>
              <a:rPr lang="bg-BG" sz="2400" dirty="0">
                <a:solidFill>
                  <a:srgbClr val="000000"/>
                </a:solidFill>
                <a:latin typeface="Arial"/>
                <a:ea typeface="Calibri"/>
              </a:rPr>
              <a:t>административно и деловодно обслужване, гражданска регистрация, архив, грижа за околната среда и охрана на полските имоти, осигуряване спазването на обществения ред, защита на </a:t>
            </a:r>
            <a:r>
              <a:rPr lang="bg-BG" sz="2400" dirty="0" smtClean="0">
                <a:solidFill>
                  <a:srgbClr val="000000"/>
                </a:solidFill>
                <a:latin typeface="Arial"/>
                <a:ea typeface="Calibri"/>
              </a:rPr>
              <a:t>населението при </a:t>
            </a:r>
            <a:r>
              <a:rPr lang="bg-BG" sz="2400" dirty="0">
                <a:solidFill>
                  <a:srgbClr val="000000"/>
                </a:solidFill>
                <a:latin typeface="Arial"/>
                <a:ea typeface="Calibri"/>
              </a:rPr>
              <a:t>бедствия и аварии, събиране на местни данъци и такси и т. </a:t>
            </a:r>
            <a:r>
              <a:rPr lang="bg-BG" sz="2400" dirty="0" smtClean="0">
                <a:solidFill>
                  <a:srgbClr val="000000"/>
                </a:solidFill>
                <a:latin typeface="Arial"/>
                <a:ea typeface="Calibri"/>
              </a:rPr>
              <a:t>н.;</a:t>
            </a:r>
          </a:p>
          <a:p>
            <a:pPr marL="571500" indent="-571500" algn="just">
              <a:lnSpc>
                <a:spcPct val="100000"/>
              </a:lnSpc>
              <a:buFont typeface="Wingdings" pitchFamily="2" charset="2"/>
              <a:buChar char="q"/>
            </a:pPr>
            <a:r>
              <a:rPr lang="ru-RU" sz="2400" i="1" dirty="0" smtClean="0">
                <a:ln w="1905">
                  <a:solidFill>
                    <a:srgbClr val="4AB5C4">
                      <a:lumMod val="60000"/>
                      <a:lumOff val="40000"/>
                    </a:srgbClr>
                  </a:solidFill>
                </a:ln>
                <a:solidFill>
                  <a:srgbClr val="4AB5C4">
                    <a:lumMod val="75000"/>
                  </a:srgbClr>
                </a:solidFill>
                <a:effectLst>
                  <a:innerShdw blurRad="69850" dist="43180" dir="5400000">
                    <a:srgbClr val="000000">
                      <a:alpha val="65000"/>
                    </a:srgbClr>
                  </a:innerShdw>
                </a:effectLst>
                <a:latin typeface="Arial" pitchFamily="34" charset="0"/>
                <a:cs typeface="Arial" pitchFamily="34" charset="0"/>
              </a:rPr>
              <a:t>Служители </a:t>
            </a:r>
            <a:r>
              <a:rPr lang="ru-RU" sz="2400" i="1" dirty="0">
                <a:ln w="1905">
                  <a:solidFill>
                    <a:srgbClr val="4AB5C4">
                      <a:lumMod val="60000"/>
                      <a:lumOff val="40000"/>
                    </a:srgbClr>
                  </a:solidFill>
                </a:ln>
                <a:solidFill>
                  <a:srgbClr val="4AB5C4">
                    <a:lumMod val="75000"/>
                  </a:srgbClr>
                </a:solidFill>
                <a:effectLst>
                  <a:innerShdw blurRad="69850" dist="43180" dir="5400000">
                    <a:srgbClr val="000000">
                      <a:alpha val="65000"/>
                    </a:srgbClr>
                  </a:innerShdw>
                </a:effectLst>
                <a:latin typeface="Arial" pitchFamily="34" charset="0"/>
                <a:cs typeface="Arial" pitchFamily="34" charset="0"/>
              </a:rPr>
              <a:t>в кметствата </a:t>
            </a:r>
            <a:r>
              <a:rPr lang="ru-RU" sz="2400" i="1" dirty="0" smtClean="0">
                <a:ln w="1905">
                  <a:solidFill>
                    <a:srgbClr val="4AB5C4">
                      <a:lumMod val="60000"/>
                      <a:lumOff val="40000"/>
                    </a:srgbClr>
                  </a:solidFill>
                </a:ln>
                <a:solidFill>
                  <a:srgbClr val="4AB5C4">
                    <a:lumMod val="75000"/>
                  </a:srgbClr>
                </a:solidFill>
                <a:effectLst>
                  <a:innerShdw blurRad="69850" dist="43180" dir="5400000">
                    <a:srgbClr val="000000">
                      <a:alpha val="65000"/>
                    </a:srgbClr>
                  </a:innerShdw>
                </a:effectLst>
                <a:latin typeface="Arial" pitchFamily="34" charset="0"/>
                <a:cs typeface="Arial" pitchFamily="34" charset="0"/>
              </a:rPr>
              <a:t> </a:t>
            </a:r>
            <a:r>
              <a:rPr lang="bg-BG" sz="2400" dirty="0" smtClean="0">
                <a:solidFill>
                  <a:srgbClr val="000000"/>
                </a:solidFill>
                <a:latin typeface="Arial"/>
                <a:ea typeface="Calibri"/>
              </a:rPr>
              <a:t>- кмет и администрация (не повече от двама служители).</a:t>
            </a:r>
          </a:p>
          <a:p>
            <a:pPr marL="571500" indent="-571500" algn="just">
              <a:lnSpc>
                <a:spcPct val="100000"/>
              </a:lnSpc>
              <a:buFont typeface="Wingdings" pitchFamily="2" charset="2"/>
              <a:buChar char="q"/>
            </a:pPr>
            <a:endParaRPr lang="bg-BG" sz="2400" dirty="0" smtClean="0">
              <a:solidFill>
                <a:srgbClr val="000000"/>
              </a:solidFill>
              <a:latin typeface="Arial"/>
              <a:ea typeface="Calibri"/>
            </a:endParaRPr>
          </a:p>
          <a:p>
            <a:pPr marL="571500" indent="-571500">
              <a:lnSpc>
                <a:spcPct val="100000"/>
              </a:lnSpc>
              <a:buFont typeface="Wingdings" pitchFamily="2" charset="2"/>
              <a:buChar char="q"/>
            </a:pPr>
            <a:endParaRPr lang="bg-BG" sz="2400" i="1" dirty="0" smtClean="0">
              <a:ln w="1905">
                <a:solidFill>
                  <a:schemeClr val="accent5">
                    <a:lumMod val="60000"/>
                    <a:lumOff val="40000"/>
                  </a:schemeClr>
                </a:solidFill>
              </a:ln>
              <a:solidFill>
                <a:schemeClr val="accent5">
                  <a:lumMod val="75000"/>
                </a:schemeClr>
              </a:solidFill>
              <a:effectLst>
                <a:innerShdw blurRad="69850" dist="43180" dir="5400000">
                  <a:srgbClr val="000000">
                    <a:alpha val="65000"/>
                  </a:srgbClr>
                </a:innerShdw>
              </a:effectLst>
              <a:latin typeface="Arial" pitchFamily="34" charset="0"/>
              <a:cs typeface="Arial" pitchFamily="34" charset="0"/>
            </a:endParaRPr>
          </a:p>
        </p:txBody>
      </p:sp>
      <p:pic>
        <p:nvPicPr>
          <p:cNvPr id="2" name="Picture 1"/>
          <p:cNvPicPr>
            <a:picLocks noChangeAspect="1"/>
          </p:cNvPicPr>
          <p:nvPr/>
        </p:nvPicPr>
        <p:blipFill>
          <a:blip r:embed="rId3"/>
          <a:stretch>
            <a:fillRect/>
          </a:stretch>
        </p:blipFill>
        <p:spPr>
          <a:xfrm>
            <a:off x="959750" y="438701"/>
            <a:ext cx="2281935" cy="911380"/>
          </a:xfrm>
          <a:prstGeom prst="rect">
            <a:avLst/>
          </a:prstGeom>
        </p:spPr>
      </p:pic>
      <p:pic>
        <p:nvPicPr>
          <p:cNvPr id="5" name="Picture 4"/>
          <p:cNvPicPr>
            <a:picLocks noChangeAspect="1"/>
          </p:cNvPicPr>
          <p:nvPr/>
        </p:nvPicPr>
        <p:blipFill>
          <a:blip r:embed="rId4"/>
          <a:stretch>
            <a:fillRect/>
          </a:stretch>
        </p:blipFill>
        <p:spPr>
          <a:xfrm>
            <a:off x="9371942" y="497319"/>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1" y="522081"/>
            <a:ext cx="1323114" cy="828000"/>
          </a:xfrm>
          <a:prstGeom prst="rect">
            <a:avLst/>
          </a:prstGeom>
        </p:spPr>
      </p:pic>
    </p:spTree>
    <p:extLst>
      <p:ext uri="{BB962C8B-B14F-4D97-AF65-F5344CB8AC3E}">
        <p14:creationId xmlns:p14="http://schemas.microsoft.com/office/powerpoint/2010/main" val="4154268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959750" y="602970"/>
            <a:ext cx="10117475" cy="5171530"/>
          </a:xfrm>
          <a:ln>
            <a:noFill/>
          </a:ln>
        </p:spPr>
        <p:txBody>
          <a:bodyPr>
            <a:normAutofit fontScale="92500"/>
            <a:scene3d>
              <a:camera prst="orthographicFront"/>
              <a:lightRig rig="glow" dir="tl">
                <a:rot lat="0" lon="0" rev="5400000"/>
              </a:lightRig>
            </a:scene3d>
            <a:sp3d contourW="12700">
              <a:bevelT w="25400" h="25400"/>
              <a:contourClr>
                <a:schemeClr val="accent6">
                  <a:shade val="73000"/>
                </a:schemeClr>
              </a:contourClr>
            </a:sp3d>
          </a:bodyPr>
          <a:lstStyle/>
          <a:p>
            <a:pPr marL="0" indent="0" algn="ctr">
              <a:buNone/>
            </a:pPr>
            <a:endParaRPr lang="bg-BG"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just">
              <a:buNone/>
            </a:pPr>
            <a:endParaRPr lang="bg-BG"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endParaRPr>
          </a:p>
          <a:p>
            <a:pPr marL="0" indent="0" algn="ctr">
              <a:lnSpc>
                <a:spcPct val="100000"/>
              </a:lnSpc>
              <a:buNone/>
            </a:pPr>
            <a:r>
              <a:rPr lang="ru-RU" sz="4000" b="1" i="1" u="sng" dirty="0" smtClean="0">
                <a:ln w="1905">
                  <a:solidFill>
                    <a:srgbClr val="002060"/>
                  </a:solidFill>
                </a:ln>
                <a:solidFill>
                  <a:schemeClr val="accent5">
                    <a:lumMod val="75000"/>
                  </a:schemeClr>
                </a:solidFill>
                <a:effectLst>
                  <a:innerShdw blurRad="69850" dist="43180" dir="5400000">
                    <a:srgbClr val="000000">
                      <a:alpha val="65000"/>
                    </a:srgbClr>
                  </a:innerShdw>
                </a:effectLst>
                <a:latin typeface="Arial" pitchFamily="34" charset="0"/>
                <a:cs typeface="Arial" pitchFamily="34" charset="0"/>
              </a:rPr>
              <a:t>Кметства </a:t>
            </a:r>
            <a:r>
              <a:rPr lang="ru-RU" sz="4000" b="1" i="1" u="sng" dirty="0">
                <a:ln w="1905">
                  <a:solidFill>
                    <a:srgbClr val="002060"/>
                  </a:solidFill>
                </a:ln>
                <a:solidFill>
                  <a:schemeClr val="accent5">
                    <a:lumMod val="75000"/>
                  </a:schemeClr>
                </a:solidFill>
                <a:effectLst>
                  <a:innerShdw blurRad="69850" dist="43180" dir="5400000">
                    <a:srgbClr val="000000">
                      <a:alpha val="65000"/>
                    </a:srgbClr>
                  </a:innerShdw>
                </a:effectLst>
                <a:latin typeface="Arial" pitchFamily="34" charset="0"/>
                <a:cs typeface="Arial" pitchFamily="34" charset="0"/>
              </a:rPr>
              <a:t>с брой жители </a:t>
            </a:r>
            <a:r>
              <a:rPr lang="ru-RU" sz="4000" b="1" i="1" u="sng" dirty="0" smtClean="0">
                <a:ln w="1905">
                  <a:solidFill>
                    <a:srgbClr val="002060"/>
                  </a:solidFill>
                </a:ln>
                <a:solidFill>
                  <a:schemeClr val="accent5">
                    <a:lumMod val="75000"/>
                  </a:schemeClr>
                </a:solidFill>
                <a:effectLst>
                  <a:innerShdw blurRad="69850" dist="43180" dir="5400000">
                    <a:srgbClr val="000000">
                      <a:alpha val="65000"/>
                    </a:srgbClr>
                  </a:innerShdw>
                </a:effectLst>
                <a:latin typeface="Arial" pitchFamily="34" charset="0"/>
                <a:cs typeface="Arial" pitchFamily="34" charset="0"/>
              </a:rPr>
              <a:t>над 1000</a:t>
            </a:r>
          </a:p>
          <a:p>
            <a:pPr marL="571500" indent="-571500" algn="just">
              <a:lnSpc>
                <a:spcPct val="100000"/>
              </a:lnSpc>
              <a:buFont typeface="Wingdings" pitchFamily="2" charset="2"/>
              <a:buChar char="q"/>
            </a:pPr>
            <a:r>
              <a:rPr lang="ru-RU" sz="2400" i="1" dirty="0" smtClean="0">
                <a:ln w="1905">
                  <a:solidFill>
                    <a:schemeClr val="accent5">
                      <a:lumMod val="60000"/>
                      <a:lumOff val="40000"/>
                    </a:schemeClr>
                  </a:solidFill>
                </a:ln>
                <a:solidFill>
                  <a:schemeClr val="accent5">
                    <a:lumMod val="75000"/>
                  </a:schemeClr>
                </a:solidFill>
                <a:effectLst>
                  <a:innerShdw blurRad="69850" dist="43180" dir="5400000">
                    <a:srgbClr val="000000">
                      <a:alpha val="65000"/>
                    </a:srgbClr>
                  </a:innerShdw>
                </a:effectLst>
                <a:latin typeface="Arial" pitchFamily="34" charset="0"/>
                <a:cs typeface="Arial" pitchFamily="34" charset="0"/>
              </a:rPr>
              <a:t>Могат </a:t>
            </a:r>
            <a:r>
              <a:rPr lang="ru-RU" sz="2400" i="1" dirty="0">
                <a:ln w="1905">
                  <a:solidFill>
                    <a:schemeClr val="accent5">
                      <a:lumMod val="60000"/>
                      <a:lumOff val="40000"/>
                    </a:schemeClr>
                  </a:solidFill>
                </a:ln>
                <a:solidFill>
                  <a:schemeClr val="accent5">
                    <a:lumMod val="75000"/>
                  </a:schemeClr>
                </a:solidFill>
                <a:effectLst>
                  <a:innerShdw blurRad="69850" dist="43180" dir="5400000">
                    <a:srgbClr val="000000">
                      <a:alpha val="65000"/>
                    </a:srgbClr>
                  </a:innerShdw>
                </a:effectLst>
                <a:latin typeface="Arial" pitchFamily="34" charset="0"/>
                <a:cs typeface="Arial" pitchFamily="34" charset="0"/>
              </a:rPr>
              <a:t>да бъдат отнесени към категорията „големи кметства</a:t>
            </a:r>
            <a:r>
              <a:rPr lang="ru-RU" sz="2400" i="1" dirty="0" smtClean="0">
                <a:ln w="1905">
                  <a:solidFill>
                    <a:schemeClr val="accent5">
                      <a:lumMod val="60000"/>
                      <a:lumOff val="40000"/>
                    </a:schemeClr>
                  </a:solidFill>
                </a:ln>
                <a:solidFill>
                  <a:schemeClr val="accent5">
                    <a:lumMod val="75000"/>
                  </a:schemeClr>
                </a:solidFill>
                <a:effectLst>
                  <a:innerShdw blurRad="69850" dist="43180" dir="5400000">
                    <a:srgbClr val="000000">
                      <a:alpha val="65000"/>
                    </a:srgbClr>
                  </a:innerShdw>
                </a:effectLst>
                <a:latin typeface="Arial" pitchFamily="34" charset="0"/>
                <a:cs typeface="Arial" pitchFamily="34" charset="0"/>
              </a:rPr>
              <a:t>“;</a:t>
            </a:r>
          </a:p>
          <a:p>
            <a:pPr marL="571500" indent="-571500" algn="just">
              <a:lnSpc>
                <a:spcPct val="100000"/>
              </a:lnSpc>
              <a:buFont typeface="Wingdings" pitchFamily="2" charset="2"/>
              <a:buChar char="q"/>
            </a:pPr>
            <a:r>
              <a:rPr lang="ru-RU" sz="2400" i="1" dirty="0" smtClean="0">
                <a:ln w="1905">
                  <a:solidFill>
                    <a:schemeClr val="accent5">
                      <a:lumMod val="60000"/>
                      <a:lumOff val="40000"/>
                    </a:schemeClr>
                  </a:solidFill>
                </a:ln>
                <a:solidFill>
                  <a:schemeClr val="accent5">
                    <a:lumMod val="75000"/>
                  </a:schemeClr>
                </a:solidFill>
                <a:effectLst>
                  <a:innerShdw blurRad="69850" dist="43180" dir="5400000">
                    <a:srgbClr val="000000">
                      <a:alpha val="65000"/>
                    </a:srgbClr>
                  </a:innerShdw>
                </a:effectLst>
                <a:latin typeface="Arial" pitchFamily="34" charset="0"/>
                <a:cs typeface="Arial" pitchFamily="34" charset="0"/>
              </a:rPr>
              <a:t>Често такива кметства са второстепенни разпоредители с бюджет;</a:t>
            </a:r>
          </a:p>
          <a:p>
            <a:pPr marL="571500" indent="-571500" algn="just">
              <a:lnSpc>
                <a:spcPct val="100000"/>
              </a:lnSpc>
              <a:buFont typeface="Wingdings" pitchFamily="2" charset="2"/>
              <a:buChar char="q"/>
            </a:pPr>
            <a:r>
              <a:rPr lang="ru-RU" sz="2400" i="1" dirty="0" smtClean="0">
                <a:ln w="1905">
                  <a:solidFill>
                    <a:schemeClr val="accent5">
                      <a:lumMod val="60000"/>
                      <a:lumOff val="40000"/>
                    </a:schemeClr>
                  </a:solidFill>
                </a:ln>
                <a:solidFill>
                  <a:schemeClr val="accent5">
                    <a:lumMod val="75000"/>
                  </a:schemeClr>
                </a:solidFill>
                <a:effectLst>
                  <a:innerShdw blurRad="69850" dist="43180" dir="5400000">
                    <a:srgbClr val="000000">
                      <a:alpha val="65000"/>
                    </a:srgbClr>
                  </a:innerShdw>
                </a:effectLst>
                <a:latin typeface="Arial" pitchFamily="34" charset="0"/>
                <a:cs typeface="Arial" pitchFamily="34" charset="0"/>
              </a:rPr>
              <a:t>Основни дейности - </a:t>
            </a:r>
            <a:r>
              <a:rPr lang="bg-BG" sz="2400" dirty="0">
                <a:solidFill>
                  <a:srgbClr val="000000"/>
                </a:solidFill>
                <a:latin typeface="Arial"/>
                <a:ea typeface="Calibri"/>
              </a:rPr>
              <a:t>Освен изпълняваните дейностите, които са посочени при кметствата до 1000 жители, </a:t>
            </a:r>
            <a:r>
              <a:rPr lang="bg-BG" sz="2400" dirty="0" smtClean="0">
                <a:solidFill>
                  <a:srgbClr val="000000"/>
                </a:solidFill>
                <a:latin typeface="Arial"/>
                <a:ea typeface="Calibri"/>
              </a:rPr>
              <a:t>големите </a:t>
            </a:r>
            <a:r>
              <a:rPr lang="bg-BG" sz="2400" dirty="0">
                <a:solidFill>
                  <a:srgbClr val="000000"/>
                </a:solidFill>
                <a:latin typeface="Arial"/>
                <a:ea typeface="Calibri"/>
              </a:rPr>
              <a:t>кметства изпълняват и дейности по управление на финанси, местни данъци и такси, общинска собственост, устройство на територията, в това число благоустрояване, хуманитарни дейности, обществени поръчки и т н., както и дейности, свързани с изброените.</a:t>
            </a:r>
            <a:endParaRPr lang="ru-RU" sz="2400" i="1" dirty="0" smtClean="0">
              <a:ln w="1905">
                <a:solidFill>
                  <a:schemeClr val="accent5">
                    <a:lumMod val="60000"/>
                    <a:lumOff val="40000"/>
                  </a:schemeClr>
                </a:solidFill>
              </a:ln>
              <a:solidFill>
                <a:schemeClr val="accent5">
                  <a:lumMod val="75000"/>
                </a:schemeClr>
              </a:solidFill>
              <a:effectLst>
                <a:innerShdw blurRad="69850" dist="43180" dir="5400000">
                  <a:srgbClr val="000000">
                    <a:alpha val="65000"/>
                  </a:srgbClr>
                </a:innerShdw>
              </a:effectLst>
              <a:latin typeface="Arial" pitchFamily="34" charset="0"/>
              <a:cs typeface="Arial" pitchFamily="34" charset="0"/>
            </a:endParaRPr>
          </a:p>
          <a:p>
            <a:pPr marL="571500" indent="-571500" algn="just">
              <a:lnSpc>
                <a:spcPct val="100000"/>
              </a:lnSpc>
              <a:buFont typeface="Wingdings" pitchFamily="2" charset="2"/>
              <a:buChar char="q"/>
            </a:pPr>
            <a:endParaRPr lang="ru-RU" sz="2400" i="1" dirty="0" smtClean="0">
              <a:ln w="1905">
                <a:solidFill>
                  <a:schemeClr val="accent5">
                    <a:lumMod val="60000"/>
                    <a:lumOff val="40000"/>
                  </a:schemeClr>
                </a:solidFill>
              </a:ln>
              <a:solidFill>
                <a:schemeClr val="accent5">
                  <a:lumMod val="75000"/>
                </a:schemeClr>
              </a:solidFill>
              <a:effectLst>
                <a:innerShdw blurRad="69850" dist="43180" dir="5400000">
                  <a:srgbClr val="000000">
                    <a:alpha val="65000"/>
                  </a:srgbClr>
                </a:innerShdw>
              </a:effectLst>
              <a:latin typeface="Arial" pitchFamily="34" charset="0"/>
              <a:cs typeface="Arial" pitchFamily="34" charset="0"/>
            </a:endParaRPr>
          </a:p>
          <a:p>
            <a:pPr marL="571500" indent="-571500" algn="just">
              <a:lnSpc>
                <a:spcPct val="100000"/>
              </a:lnSpc>
              <a:buFont typeface="Wingdings" pitchFamily="2" charset="2"/>
              <a:buChar char="q"/>
            </a:pPr>
            <a:endParaRPr lang="bg-BG" sz="2400" dirty="0" smtClean="0">
              <a:solidFill>
                <a:srgbClr val="000000"/>
              </a:solidFill>
              <a:latin typeface="Arial"/>
              <a:ea typeface="Calibri"/>
            </a:endParaRPr>
          </a:p>
          <a:p>
            <a:pPr marL="571500" indent="-571500">
              <a:lnSpc>
                <a:spcPct val="100000"/>
              </a:lnSpc>
              <a:buFont typeface="Wingdings" pitchFamily="2" charset="2"/>
              <a:buChar char="q"/>
            </a:pPr>
            <a:endParaRPr lang="bg-BG" sz="2400" i="1" dirty="0" smtClean="0">
              <a:ln w="1905">
                <a:solidFill>
                  <a:schemeClr val="accent5">
                    <a:lumMod val="60000"/>
                    <a:lumOff val="40000"/>
                  </a:schemeClr>
                </a:solidFill>
              </a:ln>
              <a:solidFill>
                <a:schemeClr val="accent5">
                  <a:lumMod val="75000"/>
                </a:schemeClr>
              </a:solidFill>
              <a:effectLst>
                <a:innerShdw blurRad="69850" dist="43180" dir="5400000">
                  <a:srgbClr val="000000">
                    <a:alpha val="65000"/>
                  </a:srgbClr>
                </a:innerShdw>
              </a:effectLst>
              <a:latin typeface="Arial" pitchFamily="34" charset="0"/>
              <a:cs typeface="Arial" pitchFamily="34" charset="0"/>
            </a:endParaRPr>
          </a:p>
        </p:txBody>
      </p:sp>
      <p:pic>
        <p:nvPicPr>
          <p:cNvPr id="2" name="Picture 1"/>
          <p:cNvPicPr>
            <a:picLocks noChangeAspect="1"/>
          </p:cNvPicPr>
          <p:nvPr/>
        </p:nvPicPr>
        <p:blipFill>
          <a:blip r:embed="rId3"/>
          <a:stretch>
            <a:fillRect/>
          </a:stretch>
        </p:blipFill>
        <p:spPr>
          <a:xfrm>
            <a:off x="959750" y="438701"/>
            <a:ext cx="2281935" cy="911380"/>
          </a:xfrm>
          <a:prstGeom prst="rect">
            <a:avLst/>
          </a:prstGeom>
        </p:spPr>
      </p:pic>
      <p:pic>
        <p:nvPicPr>
          <p:cNvPr id="5" name="Picture 4"/>
          <p:cNvPicPr>
            <a:picLocks noChangeAspect="1"/>
          </p:cNvPicPr>
          <p:nvPr/>
        </p:nvPicPr>
        <p:blipFill>
          <a:blip r:embed="rId4"/>
          <a:stretch>
            <a:fillRect/>
          </a:stretch>
        </p:blipFill>
        <p:spPr>
          <a:xfrm>
            <a:off x="9371942" y="497319"/>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1" y="522081"/>
            <a:ext cx="1323114" cy="828000"/>
          </a:xfrm>
          <a:prstGeom prst="rect">
            <a:avLst/>
          </a:prstGeom>
        </p:spPr>
      </p:pic>
    </p:spTree>
    <p:extLst>
      <p:ext uri="{BB962C8B-B14F-4D97-AF65-F5344CB8AC3E}">
        <p14:creationId xmlns:p14="http://schemas.microsoft.com/office/powerpoint/2010/main" val="18796873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069933" y="609161"/>
            <a:ext cx="10058399" cy="5171530"/>
          </a:xfrm>
          <a:ln>
            <a:noFill/>
          </a:ln>
        </p:spPr>
        <p:txBody>
          <a:bodyPr>
            <a:normAutofit/>
          </a:bodyPr>
          <a:lstStyle/>
          <a:p>
            <a:pPr marL="0" indent="0" algn="ctr">
              <a:buNone/>
            </a:pPr>
            <a:endParaRPr lang="bg-BG" dirty="0"/>
          </a:p>
          <a:p>
            <a:pPr marL="0" indent="0" algn="ctr">
              <a:buNone/>
            </a:pPr>
            <a:endParaRPr lang="bg-BG" sz="800" dirty="0" smtClean="0"/>
          </a:p>
          <a:p>
            <a:pPr marL="0" indent="0" algn="ctr">
              <a:buNone/>
            </a:pPr>
            <a:endParaRPr lang="bg-BG" sz="800" dirty="0" smtClean="0"/>
          </a:p>
          <a:p>
            <a:pPr marL="0" indent="0">
              <a:lnSpc>
                <a:spcPct val="100000"/>
              </a:lnSpc>
              <a:buNone/>
            </a:pPr>
            <a:r>
              <a:rPr lang="ru-RU" b="1" i="1" dirty="0" smtClean="0">
                <a:ln w="1905">
                  <a:solidFill>
                    <a:schemeClr val="accent5">
                      <a:lumMod val="40000"/>
                      <a:lumOff val="60000"/>
                    </a:schemeClr>
                  </a:solidFill>
                </a:ln>
                <a:solidFill>
                  <a:schemeClr val="accent6">
                    <a:lumMod val="75000"/>
                  </a:schemeClr>
                </a:solidFill>
                <a:effectLst>
                  <a:innerShdw blurRad="69850" dist="43180" dir="5400000">
                    <a:srgbClr val="000000">
                      <a:alpha val="65000"/>
                    </a:srgbClr>
                  </a:innerShdw>
                </a:effectLst>
                <a:latin typeface="Arial" pitchFamily="34" charset="0"/>
                <a:cs typeface="Arial" pitchFamily="34" charset="0"/>
              </a:rPr>
              <a:t>Принципна </a:t>
            </a:r>
            <a:r>
              <a:rPr lang="ru-RU" b="1" i="1" dirty="0">
                <a:ln w="1905">
                  <a:solidFill>
                    <a:schemeClr val="accent5">
                      <a:lumMod val="40000"/>
                      <a:lumOff val="60000"/>
                    </a:schemeClr>
                  </a:solidFill>
                </a:ln>
                <a:solidFill>
                  <a:schemeClr val="accent6">
                    <a:lumMod val="75000"/>
                  </a:schemeClr>
                </a:solidFill>
                <a:effectLst>
                  <a:innerShdw blurRad="69850" dist="43180" dir="5400000">
                    <a:srgbClr val="000000">
                      <a:alpha val="65000"/>
                    </a:srgbClr>
                  </a:innerShdw>
                </a:effectLst>
                <a:latin typeface="Arial" pitchFamily="34" charset="0"/>
                <a:cs typeface="Arial" pitchFamily="34" charset="0"/>
              </a:rPr>
              <a:t>структура на </a:t>
            </a:r>
          </a:p>
          <a:p>
            <a:pPr marL="0" indent="0">
              <a:lnSpc>
                <a:spcPct val="100000"/>
              </a:lnSpc>
              <a:buNone/>
            </a:pPr>
            <a:r>
              <a:rPr lang="ru-RU" b="1" i="1" dirty="0">
                <a:ln w="1905">
                  <a:solidFill>
                    <a:schemeClr val="accent5">
                      <a:lumMod val="40000"/>
                      <a:lumOff val="60000"/>
                    </a:schemeClr>
                  </a:solidFill>
                </a:ln>
                <a:solidFill>
                  <a:schemeClr val="accent6">
                    <a:lumMod val="75000"/>
                  </a:schemeClr>
                </a:solidFill>
                <a:effectLst>
                  <a:innerShdw blurRad="69850" dist="43180" dir="5400000">
                    <a:srgbClr val="000000">
                      <a:alpha val="65000"/>
                    </a:srgbClr>
                  </a:innerShdw>
                </a:effectLst>
                <a:latin typeface="Arial" pitchFamily="34" charset="0"/>
                <a:cs typeface="Arial" pitchFamily="34" charset="0"/>
              </a:rPr>
              <a:t>администрация в кметство - </a:t>
            </a:r>
          </a:p>
          <a:p>
            <a:pPr marL="0" indent="0">
              <a:lnSpc>
                <a:spcPct val="100000"/>
              </a:lnSpc>
              <a:buNone/>
            </a:pPr>
            <a:r>
              <a:rPr lang="ru-RU" b="1" i="1" dirty="0">
                <a:ln w="1905">
                  <a:solidFill>
                    <a:schemeClr val="accent5">
                      <a:lumMod val="40000"/>
                      <a:lumOff val="60000"/>
                    </a:schemeClr>
                  </a:solidFill>
                </a:ln>
                <a:solidFill>
                  <a:schemeClr val="accent6">
                    <a:lumMod val="75000"/>
                  </a:schemeClr>
                </a:solidFill>
                <a:effectLst>
                  <a:innerShdw blurRad="69850" dist="43180" dir="5400000">
                    <a:srgbClr val="000000">
                      <a:alpha val="65000"/>
                    </a:srgbClr>
                  </a:innerShdw>
                </a:effectLst>
                <a:latin typeface="Arial" pitchFamily="34" charset="0"/>
                <a:cs typeface="Arial" pitchFamily="34" charset="0"/>
              </a:rPr>
              <a:t>второстепенен разпоредител </a:t>
            </a:r>
          </a:p>
          <a:p>
            <a:pPr marL="0" indent="0">
              <a:lnSpc>
                <a:spcPct val="100000"/>
              </a:lnSpc>
              <a:buNone/>
            </a:pPr>
            <a:r>
              <a:rPr lang="ru-RU" b="1" i="1" dirty="0">
                <a:ln w="1905">
                  <a:solidFill>
                    <a:schemeClr val="accent5">
                      <a:lumMod val="40000"/>
                      <a:lumOff val="60000"/>
                    </a:schemeClr>
                  </a:solidFill>
                </a:ln>
                <a:solidFill>
                  <a:schemeClr val="accent6">
                    <a:lumMod val="75000"/>
                  </a:schemeClr>
                </a:solidFill>
                <a:effectLst>
                  <a:innerShdw blurRad="69850" dist="43180" dir="5400000">
                    <a:srgbClr val="000000">
                      <a:alpha val="65000"/>
                    </a:srgbClr>
                  </a:innerShdw>
                </a:effectLst>
                <a:latin typeface="Arial" pitchFamily="34" charset="0"/>
                <a:cs typeface="Arial" pitchFamily="34" charset="0"/>
              </a:rPr>
              <a:t>с </a:t>
            </a:r>
            <a:r>
              <a:rPr lang="ru-RU" b="1" i="1" dirty="0" smtClean="0">
                <a:ln w="1905">
                  <a:solidFill>
                    <a:schemeClr val="accent5">
                      <a:lumMod val="40000"/>
                      <a:lumOff val="60000"/>
                    </a:schemeClr>
                  </a:solidFill>
                </a:ln>
                <a:solidFill>
                  <a:schemeClr val="accent6">
                    <a:lumMod val="75000"/>
                  </a:schemeClr>
                </a:solidFill>
                <a:effectLst>
                  <a:innerShdw blurRad="69850" dist="43180" dir="5400000">
                    <a:srgbClr val="000000">
                      <a:alpha val="65000"/>
                    </a:srgbClr>
                  </a:innerShdw>
                </a:effectLst>
                <a:latin typeface="Arial" pitchFamily="34" charset="0"/>
                <a:cs typeface="Arial" pitchFamily="34" charset="0"/>
              </a:rPr>
              <a:t>бюджет</a:t>
            </a:r>
            <a:endParaRPr lang="ru-RU" b="1" i="1" dirty="0">
              <a:ln w="1905">
                <a:solidFill>
                  <a:schemeClr val="accent5">
                    <a:lumMod val="40000"/>
                    <a:lumOff val="60000"/>
                  </a:schemeClr>
                </a:solidFill>
              </a:ln>
              <a:solidFill>
                <a:schemeClr val="accent6">
                  <a:lumMod val="75000"/>
                </a:schemeClr>
              </a:solidFill>
              <a:effectLst>
                <a:innerShdw blurRad="69850" dist="43180" dir="5400000">
                  <a:srgbClr val="000000">
                    <a:alpha val="65000"/>
                  </a:srgbClr>
                </a:innerShdw>
              </a:effectLst>
              <a:latin typeface="Arial" pitchFamily="34" charset="0"/>
              <a:cs typeface="Arial" pitchFamily="34" charset="0"/>
            </a:endParaRPr>
          </a:p>
        </p:txBody>
      </p:sp>
      <p:pic>
        <p:nvPicPr>
          <p:cNvPr id="2" name="Picture 1"/>
          <p:cNvPicPr>
            <a:picLocks noChangeAspect="1"/>
          </p:cNvPicPr>
          <p:nvPr/>
        </p:nvPicPr>
        <p:blipFill>
          <a:blip r:embed="rId3"/>
          <a:stretch>
            <a:fillRect/>
          </a:stretch>
        </p:blipFill>
        <p:spPr>
          <a:xfrm>
            <a:off x="922172" y="519589"/>
            <a:ext cx="2281935" cy="911380"/>
          </a:xfrm>
          <a:prstGeom prst="rect">
            <a:avLst/>
          </a:prstGeom>
        </p:spPr>
      </p:pic>
      <p:pic>
        <p:nvPicPr>
          <p:cNvPr id="5" name="Picture 4"/>
          <p:cNvPicPr>
            <a:picLocks noChangeAspect="1"/>
          </p:cNvPicPr>
          <p:nvPr/>
        </p:nvPicPr>
        <p:blipFill>
          <a:blip r:embed="rId4"/>
          <a:stretch>
            <a:fillRect/>
          </a:stretch>
        </p:blipFill>
        <p:spPr>
          <a:xfrm>
            <a:off x="9423029" y="519589"/>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602969"/>
            <a:ext cx="1323114" cy="828000"/>
          </a:xfrm>
          <a:prstGeom prst="rect">
            <a:avLst/>
          </a:prstGeom>
        </p:spPr>
      </p:pic>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02145" y="1056476"/>
            <a:ext cx="4842455" cy="4582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2326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959750" y="602970"/>
            <a:ext cx="10117475" cy="5171530"/>
          </a:xfrm>
          <a:ln>
            <a:noFill/>
          </a:ln>
        </p:spPr>
        <p:txBody>
          <a:bodyPr>
            <a:normAutofit/>
          </a:bodyPr>
          <a:lstStyle/>
          <a:p>
            <a:pPr marL="0" indent="0" algn="ctr">
              <a:buNone/>
            </a:pPr>
            <a:endParaRPr lang="bg-BG" dirty="0" smtClean="0"/>
          </a:p>
          <a:p>
            <a:pPr marL="0" indent="0" algn="ctr">
              <a:buNone/>
            </a:pPr>
            <a:endParaRPr lang="bg-BG" dirty="0"/>
          </a:p>
          <a:p>
            <a:pPr marL="0" indent="0" algn="just">
              <a:buNone/>
            </a:pPr>
            <a:endParaRPr lang="bg-BG" sz="2000" b="1" dirty="0" smtClean="0">
              <a:solidFill>
                <a:schemeClr val="accent1">
                  <a:lumMod val="75000"/>
                </a:schemeClr>
              </a:solidFill>
              <a:latin typeface="Arial" pitchFamily="34" charset="0"/>
              <a:cs typeface="Arial" pitchFamily="34" charset="0"/>
            </a:endParaRPr>
          </a:p>
          <a:p>
            <a:pPr marL="0" indent="0">
              <a:buNone/>
            </a:pPr>
            <a:endParaRPr lang="bg-BG" b="1" dirty="0" smtClean="0">
              <a:solidFill>
                <a:schemeClr val="accent1">
                  <a:lumMod val="75000"/>
                </a:schemeClr>
              </a:solidFill>
              <a:latin typeface="Arial" pitchFamily="34" charset="0"/>
              <a:cs typeface="Arial" pitchFamily="34" charset="0"/>
            </a:endParaRPr>
          </a:p>
        </p:txBody>
      </p:sp>
      <p:pic>
        <p:nvPicPr>
          <p:cNvPr id="2" name="Picture 1"/>
          <p:cNvPicPr>
            <a:picLocks noChangeAspect="1"/>
          </p:cNvPicPr>
          <p:nvPr/>
        </p:nvPicPr>
        <p:blipFill>
          <a:blip r:embed="rId3"/>
          <a:stretch>
            <a:fillRect/>
          </a:stretch>
        </p:blipFill>
        <p:spPr>
          <a:xfrm>
            <a:off x="959750" y="438701"/>
            <a:ext cx="2281935" cy="911380"/>
          </a:xfrm>
          <a:prstGeom prst="rect">
            <a:avLst/>
          </a:prstGeom>
        </p:spPr>
      </p:pic>
      <p:pic>
        <p:nvPicPr>
          <p:cNvPr id="5" name="Picture 4"/>
          <p:cNvPicPr>
            <a:picLocks noChangeAspect="1"/>
          </p:cNvPicPr>
          <p:nvPr/>
        </p:nvPicPr>
        <p:blipFill>
          <a:blip r:embed="rId4"/>
          <a:stretch>
            <a:fillRect/>
          </a:stretch>
        </p:blipFill>
        <p:spPr>
          <a:xfrm>
            <a:off x="9371942" y="497319"/>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1" y="522081"/>
            <a:ext cx="1323114" cy="828000"/>
          </a:xfrm>
          <a:prstGeom prst="rect">
            <a:avLst/>
          </a:prstGeom>
        </p:spPr>
      </p:pic>
      <p:sp>
        <p:nvSpPr>
          <p:cNvPr id="10" name="Релефна рамка 9"/>
          <p:cNvSpPr/>
          <p:nvPr/>
        </p:nvSpPr>
        <p:spPr>
          <a:xfrm>
            <a:off x="1528673" y="1464068"/>
            <a:ext cx="9290958" cy="3760575"/>
          </a:xfrm>
          <a:prstGeom prst="bevel">
            <a:avLst/>
          </a:prstGeom>
          <a:solidFill>
            <a:schemeClr val="accent5">
              <a:lumMod val="75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prstClr val="white"/>
                </a:solidFill>
              </a:rPr>
              <a:t>Организация на дейността в населени </a:t>
            </a:r>
            <a:r>
              <a:rPr lang="ru-RU" sz="3600" b="1" dirty="0">
                <a:solidFill>
                  <a:prstClr val="white"/>
                </a:solidFill>
              </a:rPr>
              <a:t>места, които не са административен център на кметство </a:t>
            </a:r>
            <a:r>
              <a:rPr lang="ru-RU" sz="3600" b="1" dirty="0" smtClean="0">
                <a:solidFill>
                  <a:prstClr val="white"/>
                </a:solidFill>
              </a:rPr>
              <a:t>(кметски наместничества</a:t>
            </a:r>
            <a:r>
              <a:rPr lang="ru-RU" sz="3600" b="1" dirty="0">
                <a:solidFill>
                  <a:prstClr val="white"/>
                </a:solidFill>
              </a:rPr>
              <a:t>)</a:t>
            </a:r>
            <a:endParaRPr lang="bg-BG" sz="3600" b="1" dirty="0">
              <a:solidFill>
                <a:prstClr val="white"/>
              </a:solidFill>
            </a:endParaRPr>
          </a:p>
        </p:txBody>
      </p:sp>
    </p:spTree>
    <p:extLst>
      <p:ext uri="{BB962C8B-B14F-4D97-AF65-F5344CB8AC3E}">
        <p14:creationId xmlns:p14="http://schemas.microsoft.com/office/powerpoint/2010/main" val="27845999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175657" y="602970"/>
            <a:ext cx="9746901" cy="5171530"/>
          </a:xfrm>
        </p:spPr>
        <p:txBody>
          <a:bodyPr>
            <a:normAutofit/>
          </a:bodyPr>
          <a:lstStyle/>
          <a:p>
            <a:pPr marL="0" indent="0" algn="ctr">
              <a:buNone/>
            </a:pPr>
            <a:endParaRPr lang="bg-BG" dirty="0"/>
          </a:p>
          <a:p>
            <a:pPr marL="0" indent="0" algn="ctr">
              <a:buNone/>
            </a:pPr>
            <a:endParaRPr lang="bg-BG" dirty="0" smtClean="0"/>
          </a:p>
          <a:p>
            <a:pPr marL="0" indent="0" algn="ctr">
              <a:buNone/>
            </a:pPr>
            <a:endParaRPr lang="bg-BG" dirty="0" smtClean="0"/>
          </a:p>
          <a:p>
            <a:pPr marL="0" indent="0" algn="ctr">
              <a:buNone/>
            </a:pPr>
            <a:endParaRPr lang="bg-BG" dirty="0"/>
          </a:p>
          <a:p>
            <a:pPr marL="0" indent="0" algn="ctr">
              <a:buNone/>
            </a:pPr>
            <a:endParaRPr lang="bg-BG" dirty="0"/>
          </a:p>
        </p:txBody>
      </p:sp>
      <p:pic>
        <p:nvPicPr>
          <p:cNvPr id="2" name="Picture 1"/>
          <p:cNvPicPr>
            <a:picLocks noChangeAspect="1"/>
          </p:cNvPicPr>
          <p:nvPr/>
        </p:nvPicPr>
        <p:blipFill>
          <a:blip r:embed="rId3"/>
          <a:stretch>
            <a:fillRect/>
          </a:stretch>
        </p:blipFill>
        <p:spPr>
          <a:xfrm>
            <a:off x="959750" y="492772"/>
            <a:ext cx="2281935" cy="911380"/>
          </a:xfrm>
          <a:prstGeom prst="rect">
            <a:avLst/>
          </a:prstGeom>
        </p:spPr>
      </p:pic>
      <p:pic>
        <p:nvPicPr>
          <p:cNvPr id="5" name="Picture 4"/>
          <p:cNvPicPr>
            <a:picLocks noChangeAspect="1"/>
          </p:cNvPicPr>
          <p:nvPr/>
        </p:nvPicPr>
        <p:blipFill>
          <a:blip r:embed="rId4"/>
          <a:stretch>
            <a:fillRect/>
          </a:stretch>
        </p:blipFill>
        <p:spPr>
          <a:xfrm>
            <a:off x="9396994" y="492772"/>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602969"/>
            <a:ext cx="1323114" cy="828000"/>
          </a:xfrm>
          <a:prstGeom prst="rect">
            <a:avLst/>
          </a:prstGeom>
        </p:spPr>
      </p:pic>
      <p:sp>
        <p:nvSpPr>
          <p:cNvPr id="9" name="Релефна рамка 8"/>
          <p:cNvSpPr/>
          <p:nvPr/>
        </p:nvSpPr>
        <p:spPr>
          <a:xfrm>
            <a:off x="959750" y="1981199"/>
            <a:ext cx="10142547" cy="2880361"/>
          </a:xfrm>
          <a:prstGeom prst="bevel">
            <a:avLst/>
          </a:prstGeom>
          <a:solidFill>
            <a:schemeClr val="accent5">
              <a:lumMod val="75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Inverted">
              <a:avLst/>
            </a:prstTxWarp>
          </a:bodyPr>
          <a:lstStyle/>
          <a:p>
            <a:pPr algn="ctr"/>
            <a:r>
              <a:rPr lang="ru-RU"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  Добри </a:t>
            </a:r>
            <a:r>
              <a:rPr lang="ru-RU"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практики за комуникация и </a:t>
            </a:r>
            <a:r>
              <a:rPr lang="ru-RU"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  обмен на </a:t>
            </a:r>
            <a:r>
              <a:rPr lang="ru-RU"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данни с общинските центрове</a:t>
            </a:r>
          </a:p>
        </p:txBody>
      </p:sp>
    </p:spTree>
    <p:extLst>
      <p:ext uri="{BB962C8B-B14F-4D97-AF65-F5344CB8AC3E}">
        <p14:creationId xmlns:p14="http://schemas.microsoft.com/office/powerpoint/2010/main" val="32488991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018828" y="778334"/>
            <a:ext cx="10058399" cy="5171530"/>
          </a:xfrm>
        </p:spPr>
        <p:txBody>
          <a:bodyPr>
            <a:normAutofit/>
          </a:bodyPr>
          <a:lstStyle/>
          <a:p>
            <a:pPr marL="0" indent="0" algn="ctr">
              <a:buNone/>
            </a:pPr>
            <a:endParaRPr lang="bg-BG" dirty="0" smtClean="0"/>
          </a:p>
          <a:p>
            <a:pPr marL="0" indent="0" algn="ctr">
              <a:buNone/>
            </a:pPr>
            <a:endParaRPr lang="bg-BG" dirty="0"/>
          </a:p>
          <a:p>
            <a:pPr marL="0" indent="0" algn="ctr">
              <a:buNone/>
            </a:pPr>
            <a:endParaRPr lang="bg-BG" dirty="0"/>
          </a:p>
        </p:txBody>
      </p:sp>
      <p:pic>
        <p:nvPicPr>
          <p:cNvPr id="2" name="Picture 1"/>
          <p:cNvPicPr>
            <a:picLocks noChangeAspect="1"/>
          </p:cNvPicPr>
          <p:nvPr/>
        </p:nvPicPr>
        <p:blipFill>
          <a:blip r:embed="rId3"/>
          <a:stretch>
            <a:fillRect/>
          </a:stretch>
        </p:blipFill>
        <p:spPr>
          <a:xfrm>
            <a:off x="959750" y="504364"/>
            <a:ext cx="2281935" cy="911380"/>
          </a:xfrm>
          <a:prstGeom prst="rect">
            <a:avLst/>
          </a:prstGeom>
        </p:spPr>
      </p:pic>
      <p:pic>
        <p:nvPicPr>
          <p:cNvPr id="5" name="Picture 4"/>
          <p:cNvPicPr>
            <a:picLocks noChangeAspect="1"/>
          </p:cNvPicPr>
          <p:nvPr/>
        </p:nvPicPr>
        <p:blipFill>
          <a:blip r:embed="rId4"/>
          <a:stretch>
            <a:fillRect/>
          </a:stretch>
        </p:blipFill>
        <p:spPr>
          <a:xfrm>
            <a:off x="9384468" y="504364"/>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602969"/>
            <a:ext cx="1323114" cy="828000"/>
          </a:xfrm>
          <a:prstGeom prst="rect">
            <a:avLst/>
          </a:prstGeom>
        </p:spPr>
      </p:pic>
      <p:sp>
        <p:nvSpPr>
          <p:cNvPr id="4" name="Правоъгълник 3"/>
          <p:cNvSpPr/>
          <p:nvPr/>
        </p:nvSpPr>
        <p:spPr>
          <a:xfrm>
            <a:off x="3226500" y="2140618"/>
            <a:ext cx="5638595" cy="2585323"/>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bg-BG" sz="5400" b="1" cap="all" dirty="0" smtClean="0">
                <a:ln w="0">
                  <a:solidFill>
                    <a:schemeClr val="tx2">
                      <a:lumMod val="50000"/>
                    </a:schemeClr>
                  </a:solidFill>
                </a:ln>
                <a:gradFill>
                  <a:gsLst>
                    <a:gs pos="2000">
                      <a:schemeClr val="accent1">
                        <a:tint val="75000"/>
                        <a:shade val="75000"/>
                        <a:satMod val="170000"/>
                      </a:schemeClr>
                    </a:gs>
                    <a:gs pos="49000">
                      <a:schemeClr val="accent1">
                        <a:tint val="88000"/>
                        <a:shade val="65000"/>
                        <a:satMod val="172000"/>
                      </a:schemeClr>
                    </a:gs>
                    <a:gs pos="50000">
                      <a:schemeClr val="accent1">
                        <a:shade val="65000"/>
                        <a:satMod val="130000"/>
                      </a:schemeClr>
                    </a:gs>
                    <a:gs pos="82000">
                      <a:schemeClr val="accent1">
                        <a:shade val="50000"/>
                        <a:satMod val="120000"/>
                      </a:schemeClr>
                    </a:gs>
                    <a:gs pos="100000">
                      <a:schemeClr val="accent1">
                        <a:shade val="48000"/>
                        <a:satMod val="120000"/>
                      </a:schemeClr>
                    </a:gs>
                  </a:gsLst>
                  <a:lin ang="5400000" scaled="0"/>
                </a:gradFill>
                <a:effectLst>
                  <a:reflection blurRad="12700" stA="50000" endPos="50000" dist="5000" dir="5400000" sy="-100000" rotWithShape="0"/>
                </a:effectLst>
              </a:rPr>
              <a:t>Благодаря</a:t>
            </a:r>
            <a:r>
              <a:rPr lang="bg-BG" sz="5400" b="1" cap="all" dirty="0" smtClean="0">
                <a:ln w="0">
                  <a:solidFill>
                    <a:schemeClr val="tx2">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p>
          <a:p>
            <a:pPr algn="ctr"/>
            <a:r>
              <a:rPr lang="bg-BG" sz="5400" b="1" cap="all" dirty="0" smtClean="0">
                <a:ln w="0">
                  <a:solidFill>
                    <a:schemeClr val="tx2">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за </a:t>
            </a:r>
          </a:p>
          <a:p>
            <a:pPr algn="ctr"/>
            <a:r>
              <a:rPr lang="bg-BG" sz="5400" b="1" cap="all" dirty="0" smtClean="0">
                <a:ln w="0">
                  <a:solidFill>
                    <a:schemeClr val="tx2">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вниманието!</a:t>
            </a:r>
            <a:endParaRPr lang="bg-BG" sz="5400" b="1" cap="all" dirty="0">
              <a:ln w="0">
                <a:solidFill>
                  <a:schemeClr val="tx2">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696241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427967" y="538620"/>
            <a:ext cx="9327119" cy="5373665"/>
          </a:xfrm>
          <a:ln>
            <a:noFill/>
          </a:ln>
        </p:spPr>
        <p:txBody>
          <a:bodyPr/>
          <a:lstStyle/>
          <a:p>
            <a:pPr marL="0" indent="0" algn="ctr">
              <a:buNone/>
            </a:pPr>
            <a:endParaRPr lang="bg-BG" dirty="0"/>
          </a:p>
          <a:p>
            <a:pPr marL="0" indent="0" algn="ctr">
              <a:buNone/>
            </a:pPr>
            <a:endParaRPr lang="bg-BG" dirty="0" smtClean="0"/>
          </a:p>
          <a:p>
            <a:pPr marL="0" indent="0" algn="ctr">
              <a:lnSpc>
                <a:spcPct val="100000"/>
              </a:lnSpc>
              <a:buNone/>
            </a:pPr>
            <a:endParaRPr lang="ru-RU" sz="3200" u="sng" dirty="0" smtClean="0">
              <a:ln>
                <a:solidFill>
                  <a:schemeClr val="tx2">
                    <a:lumMod val="50000"/>
                  </a:schemeClr>
                </a:solidFill>
              </a:ln>
              <a:solidFill>
                <a:schemeClr val="accent1">
                  <a:lumMod val="75000"/>
                </a:schemeClr>
              </a:solidFill>
            </a:endParaRPr>
          </a:p>
          <a:p>
            <a:pPr marL="0" indent="0" algn="just">
              <a:lnSpc>
                <a:spcPct val="150000"/>
              </a:lnSpc>
              <a:buNone/>
            </a:pPr>
            <a:r>
              <a:rPr lang="ru-RU" sz="2400" dirty="0" smtClean="0">
                <a:ln>
                  <a:solidFill>
                    <a:schemeClr val="tx2">
                      <a:lumMod val="50000"/>
                    </a:schemeClr>
                  </a:solidFill>
                </a:ln>
                <a:solidFill>
                  <a:schemeClr val="accent1">
                    <a:lumMod val="75000"/>
                  </a:schemeClr>
                </a:solidFill>
              </a:rPr>
              <a:t> 	</a:t>
            </a:r>
          </a:p>
          <a:p>
            <a:pPr marL="0" indent="0" algn="just">
              <a:lnSpc>
                <a:spcPct val="100000"/>
              </a:lnSpc>
              <a:buNone/>
            </a:pPr>
            <a:r>
              <a:rPr lang="ru-RU" sz="2800" dirty="0" smtClean="0">
                <a:ln>
                  <a:solidFill>
                    <a:schemeClr val="tx2">
                      <a:lumMod val="50000"/>
                    </a:schemeClr>
                  </a:solidFill>
                </a:ln>
                <a:solidFill>
                  <a:schemeClr val="accent1">
                    <a:lumMod val="75000"/>
                  </a:schemeClr>
                </a:solidFill>
              </a:rPr>
              <a:t>	</a:t>
            </a:r>
            <a:r>
              <a:rPr lang="ru-RU" sz="2800" dirty="0" smtClean="0">
                <a:ln>
                  <a:solidFill>
                    <a:schemeClr val="accent1">
                      <a:lumMod val="75000"/>
                    </a:schemeClr>
                  </a:solidFill>
                </a:ln>
                <a:solidFill>
                  <a:schemeClr val="accent1">
                    <a:lumMod val="60000"/>
                    <a:lumOff val="40000"/>
                  </a:schemeClr>
                </a:solidFill>
              </a:rPr>
              <a:t>Местното самоуправление се изразява в правото и реалната възможност на гражданите и избраните от тях органи да решават самостоятелно всички въпроси от местно значение, които законът е предоставил в тяхна компетентност.</a:t>
            </a:r>
            <a:endParaRPr lang="bg-BG" sz="2800" dirty="0" smtClean="0">
              <a:ln>
                <a:solidFill>
                  <a:schemeClr val="accent1">
                    <a:lumMod val="75000"/>
                  </a:schemeClr>
                </a:solidFill>
              </a:ln>
              <a:solidFill>
                <a:schemeClr val="accent1">
                  <a:lumMod val="60000"/>
                  <a:lumOff val="40000"/>
                </a:schemeClr>
              </a:solidFill>
            </a:endParaRPr>
          </a:p>
        </p:txBody>
      </p:sp>
      <p:pic>
        <p:nvPicPr>
          <p:cNvPr id="2" name="Picture 1"/>
          <p:cNvPicPr>
            <a:picLocks noChangeAspect="1"/>
          </p:cNvPicPr>
          <p:nvPr/>
        </p:nvPicPr>
        <p:blipFill>
          <a:blip r:embed="rId3"/>
          <a:stretch>
            <a:fillRect/>
          </a:stretch>
        </p:blipFill>
        <p:spPr>
          <a:xfrm>
            <a:off x="947226" y="573783"/>
            <a:ext cx="2281935" cy="911380"/>
          </a:xfrm>
          <a:prstGeom prst="rect">
            <a:avLst/>
          </a:prstGeom>
        </p:spPr>
      </p:pic>
      <p:pic>
        <p:nvPicPr>
          <p:cNvPr id="5" name="Picture 4"/>
          <p:cNvPicPr>
            <a:picLocks noChangeAspect="1"/>
          </p:cNvPicPr>
          <p:nvPr/>
        </p:nvPicPr>
        <p:blipFill>
          <a:blip r:embed="rId4"/>
          <a:stretch>
            <a:fillRect/>
          </a:stretch>
        </p:blipFill>
        <p:spPr>
          <a:xfrm>
            <a:off x="9447099" y="615473"/>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1" y="604667"/>
            <a:ext cx="1323114" cy="828000"/>
          </a:xfrm>
          <a:prstGeom prst="rect">
            <a:avLst/>
          </a:prstGeom>
        </p:spPr>
      </p:pic>
      <p:sp>
        <p:nvSpPr>
          <p:cNvPr id="9" name="Релефна рамка 8"/>
          <p:cNvSpPr/>
          <p:nvPr/>
        </p:nvSpPr>
        <p:spPr>
          <a:xfrm>
            <a:off x="3229162" y="1857763"/>
            <a:ext cx="5752000" cy="754808"/>
          </a:xfrm>
          <a:prstGeom prst="bevel">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3200" b="1" dirty="0" smtClean="0"/>
          </a:p>
          <a:p>
            <a:pPr algn="ctr"/>
            <a:r>
              <a:rPr lang="bg-BG" sz="3600" b="1" dirty="0" smtClean="0"/>
              <a:t>Местно самоуправление</a:t>
            </a:r>
          </a:p>
          <a:p>
            <a:pPr algn="ctr"/>
            <a:endParaRPr lang="bg-BG" sz="3600" b="1" dirty="0"/>
          </a:p>
        </p:txBody>
      </p:sp>
    </p:spTree>
    <p:extLst>
      <p:ext uri="{BB962C8B-B14F-4D97-AF65-F5344CB8AC3E}">
        <p14:creationId xmlns:p14="http://schemas.microsoft.com/office/powerpoint/2010/main" val="2259486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064713" y="538620"/>
            <a:ext cx="10087690" cy="5837128"/>
          </a:xfrm>
          <a:ln>
            <a:noFill/>
          </a:ln>
        </p:spPr>
        <p:txBody>
          <a:bodyPr>
            <a:normAutofit fontScale="85000" lnSpcReduction="20000"/>
          </a:bodyPr>
          <a:lstStyle/>
          <a:p>
            <a:pPr marL="0" indent="0" algn="ctr">
              <a:buNone/>
            </a:pPr>
            <a:endParaRPr lang="bg-BG" dirty="0"/>
          </a:p>
          <a:p>
            <a:pPr marL="0" indent="0" algn="ctr">
              <a:buNone/>
            </a:pPr>
            <a:endParaRPr lang="bg-BG" dirty="0" smtClean="0"/>
          </a:p>
          <a:p>
            <a:pPr marL="0" indent="0" algn="ctr">
              <a:buNone/>
            </a:pPr>
            <a:endParaRPr lang="bg-BG" dirty="0" smtClean="0"/>
          </a:p>
          <a:p>
            <a:pPr marL="0" indent="0" algn="ctr">
              <a:buNone/>
            </a:pPr>
            <a:endParaRPr lang="bg-BG" dirty="0" smtClean="0"/>
          </a:p>
          <a:p>
            <a:pPr marL="0" indent="0" algn="just">
              <a:lnSpc>
                <a:spcPct val="100000"/>
              </a:lnSpc>
              <a:buNone/>
            </a:pPr>
            <a:r>
              <a:rPr lang="ru-RU" sz="3200" dirty="0" smtClean="0">
                <a:ln>
                  <a:solidFill>
                    <a:schemeClr val="tx2">
                      <a:lumMod val="50000"/>
                    </a:schemeClr>
                  </a:solidFill>
                </a:ln>
                <a:solidFill>
                  <a:schemeClr val="accent1">
                    <a:lumMod val="75000"/>
                  </a:schemeClr>
                </a:solidFill>
              </a:rPr>
              <a:t>	</a:t>
            </a:r>
            <a:r>
              <a:rPr lang="ru-RU" sz="3200" dirty="0">
                <a:ln>
                  <a:solidFill>
                    <a:schemeClr val="tx2">
                      <a:lumMod val="50000"/>
                    </a:schemeClr>
                  </a:solidFill>
                </a:ln>
                <a:solidFill>
                  <a:schemeClr val="accent1">
                    <a:lumMod val="75000"/>
                  </a:schemeClr>
                </a:solidFill>
              </a:rPr>
              <a:t>	</a:t>
            </a:r>
            <a:r>
              <a:rPr lang="ru-RU" sz="3200" dirty="0" smtClean="0">
                <a:ln>
                  <a:solidFill>
                    <a:schemeClr val="tx2">
                      <a:lumMod val="50000"/>
                    </a:schemeClr>
                  </a:solidFill>
                </a:ln>
                <a:solidFill>
                  <a:schemeClr val="accent1">
                    <a:lumMod val="75000"/>
                  </a:schemeClr>
                </a:solidFill>
              </a:rPr>
              <a:t>	</a:t>
            </a:r>
            <a:r>
              <a:rPr lang="ru-RU" sz="3600" dirty="0" smtClean="0">
                <a:ln>
                  <a:solidFill>
                    <a:schemeClr val="tx2">
                      <a:lumMod val="50000"/>
                    </a:schemeClr>
                  </a:solidFill>
                </a:ln>
                <a:solidFill>
                  <a:schemeClr val="accent1">
                    <a:lumMod val="75000"/>
                  </a:schemeClr>
                </a:solidFill>
              </a:rPr>
              <a:t>- </a:t>
            </a:r>
            <a:r>
              <a:rPr lang="ru-RU" sz="3000" dirty="0" smtClean="0">
                <a:ln>
                  <a:solidFill>
                    <a:schemeClr val="accent1">
                      <a:lumMod val="75000"/>
                    </a:schemeClr>
                  </a:solidFill>
                </a:ln>
                <a:solidFill>
                  <a:schemeClr val="accent1">
                    <a:lumMod val="60000"/>
                    <a:lumOff val="40000"/>
                  </a:schemeClr>
                </a:solidFill>
              </a:rPr>
              <a:t>основни административно </a:t>
            </a:r>
            <a:r>
              <a:rPr lang="ru-RU" sz="3000" dirty="0">
                <a:ln>
                  <a:solidFill>
                    <a:schemeClr val="accent1">
                      <a:lumMod val="75000"/>
                    </a:schemeClr>
                  </a:solidFill>
                </a:ln>
                <a:solidFill>
                  <a:schemeClr val="accent1">
                    <a:lumMod val="60000"/>
                    <a:lumOff val="40000"/>
                  </a:schemeClr>
                </a:solidFill>
              </a:rPr>
              <a:t>- </a:t>
            </a:r>
            <a:r>
              <a:rPr lang="ru-RU" sz="3000" dirty="0" smtClean="0">
                <a:ln>
                  <a:solidFill>
                    <a:schemeClr val="accent1">
                      <a:lumMod val="75000"/>
                    </a:schemeClr>
                  </a:solidFill>
                </a:ln>
                <a:solidFill>
                  <a:schemeClr val="accent1">
                    <a:lumMod val="60000"/>
                    <a:lumOff val="40000"/>
                  </a:schemeClr>
                </a:solidFill>
              </a:rPr>
              <a:t>териториални единици, </a:t>
            </a:r>
            <a:r>
              <a:rPr lang="ru-RU" sz="3000" dirty="0">
                <a:ln>
                  <a:solidFill>
                    <a:schemeClr val="accent1">
                      <a:lumMod val="75000"/>
                    </a:schemeClr>
                  </a:solidFill>
                </a:ln>
                <a:solidFill>
                  <a:schemeClr val="accent1">
                    <a:lumMod val="60000"/>
                    <a:lumOff val="40000"/>
                  </a:schemeClr>
                </a:solidFill>
              </a:rPr>
              <a:t>в </a:t>
            </a:r>
            <a:r>
              <a:rPr lang="ru-RU" sz="3000" dirty="0" smtClean="0">
                <a:ln>
                  <a:solidFill>
                    <a:schemeClr val="accent1">
                      <a:lumMod val="75000"/>
                    </a:schemeClr>
                  </a:solidFill>
                </a:ln>
                <a:solidFill>
                  <a:schemeClr val="accent1">
                    <a:lumMod val="60000"/>
                    <a:lumOff val="40000"/>
                  </a:schemeClr>
                </a:solidFill>
              </a:rPr>
              <a:t>които </a:t>
            </a:r>
            <a:r>
              <a:rPr lang="ru-RU" sz="3000" dirty="0">
                <a:ln>
                  <a:solidFill>
                    <a:schemeClr val="accent1">
                      <a:lumMod val="75000"/>
                    </a:schemeClr>
                  </a:solidFill>
                </a:ln>
                <a:solidFill>
                  <a:schemeClr val="accent1">
                    <a:lumMod val="60000"/>
                    <a:lumOff val="40000"/>
                  </a:schemeClr>
                </a:solidFill>
              </a:rPr>
              <a:t>се осъществява местното </a:t>
            </a:r>
            <a:r>
              <a:rPr lang="ru-RU" sz="3000" dirty="0" smtClean="0">
                <a:ln>
                  <a:solidFill>
                    <a:schemeClr val="accent1">
                      <a:lumMod val="75000"/>
                    </a:schemeClr>
                  </a:solidFill>
                </a:ln>
                <a:solidFill>
                  <a:schemeClr val="accent1">
                    <a:lumMod val="60000"/>
                    <a:lumOff val="40000"/>
                  </a:schemeClr>
                </a:solidFill>
              </a:rPr>
              <a:t>самоуправление;</a:t>
            </a:r>
          </a:p>
          <a:p>
            <a:pPr marL="0" indent="0" algn="just">
              <a:lnSpc>
                <a:spcPct val="100000"/>
              </a:lnSpc>
              <a:buNone/>
            </a:pPr>
            <a:endParaRPr lang="ru-RU" sz="3000" dirty="0" smtClean="0">
              <a:ln>
                <a:solidFill>
                  <a:schemeClr val="accent1">
                    <a:lumMod val="75000"/>
                  </a:schemeClr>
                </a:solidFill>
              </a:ln>
              <a:solidFill>
                <a:schemeClr val="accent1">
                  <a:lumMod val="60000"/>
                  <a:lumOff val="40000"/>
                </a:schemeClr>
              </a:solidFill>
            </a:endParaRPr>
          </a:p>
          <a:p>
            <a:pPr marL="0" indent="0" algn="just">
              <a:lnSpc>
                <a:spcPct val="100000"/>
              </a:lnSpc>
              <a:buNone/>
            </a:pPr>
            <a:r>
              <a:rPr lang="ru-RU" sz="3000" dirty="0">
                <a:ln>
                  <a:solidFill>
                    <a:schemeClr val="accent1">
                      <a:lumMod val="75000"/>
                    </a:schemeClr>
                  </a:solidFill>
                </a:ln>
                <a:solidFill>
                  <a:schemeClr val="accent1">
                    <a:lumMod val="60000"/>
                    <a:lumOff val="40000"/>
                  </a:schemeClr>
                </a:solidFill>
              </a:rPr>
              <a:t>		</a:t>
            </a:r>
            <a:r>
              <a:rPr lang="ru-RU" sz="3000" dirty="0" smtClean="0">
                <a:ln>
                  <a:solidFill>
                    <a:schemeClr val="accent1">
                      <a:lumMod val="75000"/>
                    </a:schemeClr>
                  </a:solidFill>
                </a:ln>
                <a:solidFill>
                  <a:schemeClr val="accent1">
                    <a:lumMod val="60000"/>
                    <a:lumOff val="40000"/>
                  </a:schemeClr>
                </a:solidFill>
              </a:rPr>
              <a:t>	- съставни </a:t>
            </a:r>
            <a:r>
              <a:rPr lang="ru-RU" sz="3000" dirty="0">
                <a:ln>
                  <a:solidFill>
                    <a:schemeClr val="accent1">
                      <a:lumMod val="75000"/>
                    </a:schemeClr>
                  </a:solidFill>
                </a:ln>
                <a:solidFill>
                  <a:schemeClr val="accent1">
                    <a:lumMod val="60000"/>
                    <a:lumOff val="40000"/>
                  </a:schemeClr>
                </a:solidFill>
              </a:rPr>
              <a:t>административно - </a:t>
            </a:r>
            <a:r>
              <a:rPr lang="ru-RU" sz="3000" dirty="0" smtClean="0">
                <a:ln>
                  <a:solidFill>
                    <a:schemeClr val="accent1">
                      <a:lumMod val="75000"/>
                    </a:schemeClr>
                  </a:solidFill>
                </a:ln>
                <a:solidFill>
                  <a:schemeClr val="accent1">
                    <a:lumMod val="60000"/>
                    <a:lumOff val="40000"/>
                  </a:schemeClr>
                </a:solidFill>
              </a:rPr>
              <a:t>териториални единици </a:t>
            </a:r>
            <a:r>
              <a:rPr lang="ru-RU" sz="3000" dirty="0">
                <a:ln>
                  <a:solidFill>
                    <a:schemeClr val="accent1">
                      <a:lumMod val="75000"/>
                    </a:schemeClr>
                  </a:solidFill>
                </a:ln>
                <a:solidFill>
                  <a:schemeClr val="accent1">
                    <a:lumMod val="60000"/>
                    <a:lumOff val="40000"/>
                  </a:schemeClr>
                </a:solidFill>
              </a:rPr>
              <a:t>на </a:t>
            </a:r>
            <a:r>
              <a:rPr lang="ru-RU" sz="3000" dirty="0" smtClean="0">
                <a:ln>
                  <a:solidFill>
                    <a:schemeClr val="accent1">
                      <a:lumMod val="75000"/>
                    </a:schemeClr>
                  </a:solidFill>
                </a:ln>
                <a:solidFill>
                  <a:schemeClr val="accent1">
                    <a:lumMod val="60000"/>
                    <a:lumOff val="40000"/>
                  </a:schemeClr>
                </a:solidFill>
              </a:rPr>
              <a:t>общината;</a:t>
            </a:r>
          </a:p>
          <a:p>
            <a:pPr marL="0" indent="0" algn="just">
              <a:lnSpc>
                <a:spcPct val="100000"/>
              </a:lnSpc>
              <a:buNone/>
            </a:pPr>
            <a:endParaRPr lang="ru-RU" sz="3200" dirty="0" smtClean="0">
              <a:ln>
                <a:solidFill>
                  <a:schemeClr val="accent1">
                    <a:lumMod val="75000"/>
                  </a:schemeClr>
                </a:solidFill>
              </a:ln>
              <a:solidFill>
                <a:schemeClr val="accent1">
                  <a:lumMod val="60000"/>
                  <a:lumOff val="40000"/>
                </a:schemeClr>
              </a:solidFill>
            </a:endParaRPr>
          </a:p>
          <a:p>
            <a:pPr marL="0" indent="0" algn="just">
              <a:lnSpc>
                <a:spcPct val="150000"/>
              </a:lnSpc>
              <a:buNone/>
            </a:pPr>
            <a:r>
              <a:rPr lang="ru-RU" sz="2400" dirty="0" smtClean="0">
                <a:ln>
                  <a:solidFill>
                    <a:schemeClr val="accent1">
                      <a:lumMod val="75000"/>
                    </a:schemeClr>
                  </a:solidFill>
                </a:ln>
                <a:solidFill>
                  <a:schemeClr val="accent1">
                    <a:lumMod val="60000"/>
                    <a:lumOff val="40000"/>
                  </a:schemeClr>
                </a:solidFill>
              </a:rPr>
              <a:t> 			</a:t>
            </a:r>
            <a:r>
              <a:rPr lang="ru-RU" sz="2400" dirty="0">
                <a:ln>
                  <a:solidFill>
                    <a:schemeClr val="accent1">
                      <a:lumMod val="75000"/>
                    </a:schemeClr>
                  </a:solidFill>
                </a:ln>
                <a:solidFill>
                  <a:schemeClr val="accent1">
                    <a:lumMod val="60000"/>
                    <a:lumOff val="40000"/>
                  </a:schemeClr>
                </a:solidFill>
              </a:rPr>
              <a:t>- </a:t>
            </a:r>
            <a:r>
              <a:rPr lang="ru-RU" sz="3000" dirty="0">
                <a:ln>
                  <a:solidFill>
                    <a:schemeClr val="accent1">
                      <a:lumMod val="75000"/>
                    </a:schemeClr>
                  </a:solidFill>
                </a:ln>
                <a:solidFill>
                  <a:schemeClr val="accent1">
                    <a:lumMod val="60000"/>
                    <a:lumOff val="40000"/>
                  </a:schemeClr>
                </a:solidFill>
              </a:rPr>
              <a:t>съставни териториални единици на </a:t>
            </a:r>
            <a:r>
              <a:rPr lang="ru-RU" sz="3000" dirty="0" smtClean="0">
                <a:ln>
                  <a:solidFill>
                    <a:schemeClr val="accent1">
                      <a:lumMod val="75000"/>
                    </a:schemeClr>
                  </a:solidFill>
                </a:ln>
                <a:solidFill>
                  <a:schemeClr val="accent1">
                    <a:lumMod val="60000"/>
                    <a:lumOff val="40000"/>
                  </a:schemeClr>
                </a:solidFill>
              </a:rPr>
              <a:t>общините. Делят се на </a:t>
            </a:r>
            <a:r>
              <a:rPr lang="ru-RU" sz="3000" dirty="0">
                <a:ln>
                  <a:solidFill>
                    <a:schemeClr val="accent1">
                      <a:lumMod val="75000"/>
                    </a:schemeClr>
                  </a:solidFill>
                </a:ln>
                <a:solidFill>
                  <a:schemeClr val="accent1">
                    <a:lumMod val="60000"/>
                    <a:lumOff val="40000"/>
                  </a:schemeClr>
                </a:solidFill>
              </a:rPr>
              <a:t>градове и </a:t>
            </a:r>
            <a:r>
              <a:rPr lang="ru-RU" sz="3000" dirty="0" smtClean="0">
                <a:ln>
                  <a:solidFill>
                    <a:schemeClr val="accent1">
                      <a:lumMod val="75000"/>
                    </a:schemeClr>
                  </a:solidFill>
                </a:ln>
                <a:solidFill>
                  <a:schemeClr val="accent1">
                    <a:lumMod val="60000"/>
                    <a:lumOff val="40000"/>
                  </a:schemeClr>
                </a:solidFill>
              </a:rPr>
              <a:t>села.                  </a:t>
            </a:r>
            <a:r>
              <a:rPr lang="ru-RU" sz="2400" dirty="0" smtClean="0">
                <a:ln>
                  <a:solidFill>
                    <a:schemeClr val="accent1">
                      <a:lumMod val="75000"/>
                    </a:schemeClr>
                  </a:solidFill>
                </a:ln>
                <a:solidFill>
                  <a:schemeClr val="accent1">
                    <a:lumMod val="60000"/>
                    <a:lumOff val="40000"/>
                  </a:schemeClr>
                </a:solidFill>
              </a:rPr>
              <a:t>               			</a:t>
            </a:r>
          </a:p>
          <a:p>
            <a:pPr marL="0" indent="0" algn="just">
              <a:lnSpc>
                <a:spcPct val="100000"/>
              </a:lnSpc>
              <a:buNone/>
            </a:pPr>
            <a:r>
              <a:rPr lang="ru-RU" sz="2800" dirty="0" smtClean="0">
                <a:ln>
                  <a:solidFill>
                    <a:schemeClr val="tx2">
                      <a:lumMod val="50000"/>
                    </a:schemeClr>
                  </a:solidFill>
                </a:ln>
                <a:solidFill>
                  <a:schemeClr val="accent1">
                    <a:lumMod val="75000"/>
                  </a:schemeClr>
                </a:solidFill>
              </a:rPr>
              <a:t>	</a:t>
            </a:r>
            <a:endParaRPr lang="bg-BG" sz="2800" dirty="0" smtClean="0">
              <a:ln>
                <a:solidFill>
                  <a:schemeClr val="tx2">
                    <a:lumMod val="50000"/>
                  </a:schemeClr>
                </a:solidFill>
              </a:ln>
              <a:solidFill>
                <a:schemeClr val="accent1">
                  <a:lumMod val="75000"/>
                </a:schemeClr>
              </a:solidFill>
            </a:endParaRPr>
          </a:p>
        </p:txBody>
      </p:sp>
      <p:pic>
        <p:nvPicPr>
          <p:cNvPr id="2" name="Picture 1"/>
          <p:cNvPicPr>
            <a:picLocks noChangeAspect="1"/>
          </p:cNvPicPr>
          <p:nvPr/>
        </p:nvPicPr>
        <p:blipFill>
          <a:blip r:embed="rId3"/>
          <a:stretch>
            <a:fillRect/>
          </a:stretch>
        </p:blipFill>
        <p:spPr>
          <a:xfrm>
            <a:off x="947226" y="573783"/>
            <a:ext cx="2281935" cy="911380"/>
          </a:xfrm>
          <a:prstGeom prst="rect">
            <a:avLst/>
          </a:prstGeom>
        </p:spPr>
      </p:pic>
      <p:pic>
        <p:nvPicPr>
          <p:cNvPr id="5" name="Picture 4"/>
          <p:cNvPicPr>
            <a:picLocks noChangeAspect="1"/>
          </p:cNvPicPr>
          <p:nvPr/>
        </p:nvPicPr>
        <p:blipFill>
          <a:blip r:embed="rId4"/>
          <a:stretch>
            <a:fillRect/>
          </a:stretch>
        </p:blipFill>
        <p:spPr>
          <a:xfrm>
            <a:off x="9447099" y="615473"/>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1" y="604667"/>
            <a:ext cx="1323114" cy="828000"/>
          </a:xfrm>
          <a:prstGeom prst="rect">
            <a:avLst/>
          </a:prstGeom>
        </p:spPr>
      </p:pic>
      <p:sp>
        <p:nvSpPr>
          <p:cNvPr id="9" name="Релефна рамка 8"/>
          <p:cNvSpPr/>
          <p:nvPr/>
        </p:nvSpPr>
        <p:spPr>
          <a:xfrm>
            <a:off x="1628340" y="1769336"/>
            <a:ext cx="2264602" cy="491495"/>
          </a:xfrm>
          <a:prstGeom prst="bevel">
            <a:avLst/>
          </a:prstGeom>
          <a:solidFill>
            <a:schemeClr val="accent1">
              <a:lumMod val="75000"/>
            </a:schemeClr>
          </a:solidFill>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3200" b="1" dirty="0" smtClean="0"/>
              <a:t>Общини</a:t>
            </a:r>
            <a:endParaRPr lang="bg-BG" sz="3200" b="1" dirty="0"/>
          </a:p>
        </p:txBody>
      </p:sp>
      <p:sp>
        <p:nvSpPr>
          <p:cNvPr id="10" name="Релефна рамка 9"/>
          <p:cNvSpPr/>
          <p:nvPr/>
        </p:nvSpPr>
        <p:spPr>
          <a:xfrm>
            <a:off x="1593493" y="3172650"/>
            <a:ext cx="2264400" cy="493200"/>
          </a:xfrm>
          <a:prstGeom prst="bevel">
            <a:avLst/>
          </a:prstGeom>
          <a:solidFill>
            <a:schemeClr val="accent1">
              <a:lumMod val="75000"/>
            </a:schemeClr>
          </a:solidFill>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3200" b="1" dirty="0" smtClean="0"/>
              <a:t>Кметства</a:t>
            </a:r>
            <a:endParaRPr lang="bg-BG" sz="3200" b="1" dirty="0"/>
          </a:p>
        </p:txBody>
      </p:sp>
      <p:sp>
        <p:nvSpPr>
          <p:cNvPr id="12" name="Релефна рамка 11"/>
          <p:cNvSpPr/>
          <p:nvPr/>
        </p:nvSpPr>
        <p:spPr>
          <a:xfrm>
            <a:off x="1553361" y="4508652"/>
            <a:ext cx="3271336" cy="491495"/>
          </a:xfrm>
          <a:prstGeom prst="bevel">
            <a:avLst/>
          </a:prstGeom>
          <a:solidFill>
            <a:schemeClr val="accent1">
              <a:lumMod val="75000"/>
            </a:schemeClr>
          </a:solidFill>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3200" b="1" dirty="0" smtClean="0"/>
              <a:t>Населени места</a:t>
            </a:r>
            <a:endParaRPr lang="bg-BG" sz="3200" b="1" dirty="0"/>
          </a:p>
        </p:txBody>
      </p:sp>
    </p:spTree>
    <p:extLst>
      <p:ext uri="{BB962C8B-B14F-4D97-AF65-F5344CB8AC3E}">
        <p14:creationId xmlns:p14="http://schemas.microsoft.com/office/powerpoint/2010/main" val="2639277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064713" y="538620"/>
            <a:ext cx="10087690" cy="5837128"/>
          </a:xfrm>
          <a:ln>
            <a:noFill/>
          </a:ln>
        </p:spPr>
        <p:txBody>
          <a:bodyPr>
            <a:normAutofit fontScale="92500" lnSpcReduction="10000"/>
          </a:bodyPr>
          <a:lstStyle/>
          <a:p>
            <a:pPr marL="0" indent="0" algn="ctr">
              <a:buNone/>
            </a:pPr>
            <a:endParaRPr lang="bg-BG" dirty="0"/>
          </a:p>
          <a:p>
            <a:pPr marL="0" indent="0" algn="ctr">
              <a:buNone/>
            </a:pPr>
            <a:endParaRPr lang="bg-BG" dirty="0" smtClean="0"/>
          </a:p>
          <a:p>
            <a:pPr marL="0" indent="0" algn="ctr">
              <a:buNone/>
            </a:pPr>
            <a:endParaRPr lang="bg-BG" dirty="0" smtClean="0"/>
          </a:p>
          <a:p>
            <a:pPr marL="0" indent="0" algn="ctr">
              <a:buNone/>
            </a:pPr>
            <a:endParaRPr lang="bg-BG" dirty="0" smtClean="0"/>
          </a:p>
          <a:p>
            <a:pPr marL="0" indent="0" algn="just">
              <a:lnSpc>
                <a:spcPct val="100000"/>
              </a:lnSpc>
              <a:buNone/>
            </a:pPr>
            <a:r>
              <a:rPr lang="ru-RU" sz="3200" dirty="0" smtClean="0">
                <a:ln>
                  <a:solidFill>
                    <a:schemeClr val="tx2">
                      <a:lumMod val="50000"/>
                    </a:schemeClr>
                  </a:solidFill>
                </a:ln>
                <a:solidFill>
                  <a:schemeClr val="accent1">
                    <a:lumMod val="75000"/>
                  </a:schemeClr>
                </a:solidFill>
              </a:rPr>
              <a:t>	</a:t>
            </a:r>
            <a:r>
              <a:rPr lang="ru-RU" sz="3200" dirty="0">
                <a:ln>
                  <a:solidFill>
                    <a:schemeClr val="tx2">
                      <a:lumMod val="50000"/>
                    </a:schemeClr>
                  </a:solidFill>
                </a:ln>
                <a:solidFill>
                  <a:schemeClr val="accent1">
                    <a:lumMod val="75000"/>
                  </a:schemeClr>
                </a:solidFill>
              </a:rPr>
              <a:t>	</a:t>
            </a:r>
            <a:r>
              <a:rPr lang="ru-RU" sz="3200" dirty="0" smtClean="0">
                <a:ln>
                  <a:solidFill>
                    <a:schemeClr val="tx2">
                      <a:lumMod val="50000"/>
                    </a:schemeClr>
                  </a:solidFill>
                </a:ln>
                <a:solidFill>
                  <a:schemeClr val="accent1">
                    <a:lumMod val="75000"/>
                  </a:schemeClr>
                </a:solidFill>
              </a:rPr>
              <a:t>	</a:t>
            </a:r>
            <a:r>
              <a:rPr lang="ru-RU" sz="3600" dirty="0" smtClean="0">
                <a:ln>
                  <a:solidFill>
                    <a:schemeClr val="tx2">
                      <a:lumMod val="50000"/>
                    </a:schemeClr>
                  </a:solidFill>
                </a:ln>
                <a:solidFill>
                  <a:schemeClr val="accent1">
                    <a:lumMod val="75000"/>
                  </a:schemeClr>
                </a:solidFill>
              </a:rPr>
              <a:t>- </a:t>
            </a:r>
            <a:r>
              <a:rPr lang="ru-RU" sz="3000" dirty="0">
                <a:ln>
                  <a:solidFill>
                    <a:schemeClr val="accent1">
                      <a:lumMod val="75000"/>
                    </a:schemeClr>
                  </a:solidFill>
                </a:ln>
                <a:solidFill>
                  <a:schemeClr val="accent1">
                    <a:lumMod val="60000"/>
                    <a:lumOff val="40000"/>
                  </a:schemeClr>
                </a:solidFill>
              </a:rPr>
              <a:t>територии извън строителните граници на населените места, устроени за осъществяване на специфични функции, които са определени със строителни граници, но нямат постоянно живеещо </a:t>
            </a:r>
            <a:r>
              <a:rPr lang="ru-RU" sz="3000" dirty="0" smtClean="0">
                <a:ln>
                  <a:solidFill>
                    <a:schemeClr val="accent1">
                      <a:lumMod val="75000"/>
                    </a:schemeClr>
                  </a:solidFill>
                </a:ln>
                <a:solidFill>
                  <a:schemeClr val="accent1">
                    <a:lumMod val="60000"/>
                    <a:lumOff val="40000"/>
                  </a:schemeClr>
                </a:solidFill>
              </a:rPr>
              <a:t>население</a:t>
            </a:r>
          </a:p>
          <a:p>
            <a:pPr marL="0" indent="0" algn="just">
              <a:lnSpc>
                <a:spcPct val="100000"/>
              </a:lnSpc>
              <a:buNone/>
            </a:pPr>
            <a:endParaRPr lang="ru-RU" sz="3000" dirty="0" smtClean="0">
              <a:ln>
                <a:solidFill>
                  <a:schemeClr val="tx2">
                    <a:lumMod val="50000"/>
                  </a:schemeClr>
                </a:solidFill>
              </a:ln>
              <a:solidFill>
                <a:schemeClr val="accent1">
                  <a:lumMod val="75000"/>
                </a:schemeClr>
              </a:solidFill>
            </a:endParaRPr>
          </a:p>
          <a:p>
            <a:pPr marL="0" indent="0" algn="just">
              <a:lnSpc>
                <a:spcPct val="100000"/>
              </a:lnSpc>
              <a:buNone/>
            </a:pPr>
            <a:r>
              <a:rPr lang="ru-RU" sz="3000" dirty="0">
                <a:ln>
                  <a:solidFill>
                    <a:schemeClr val="tx2">
                      <a:lumMod val="50000"/>
                    </a:schemeClr>
                  </a:solidFill>
                </a:ln>
                <a:solidFill>
                  <a:schemeClr val="accent1">
                    <a:lumMod val="75000"/>
                  </a:schemeClr>
                </a:solidFill>
              </a:rPr>
              <a:t>		</a:t>
            </a:r>
            <a:r>
              <a:rPr lang="ru-RU" sz="3000" dirty="0" smtClean="0">
                <a:ln>
                  <a:solidFill>
                    <a:schemeClr val="tx2">
                      <a:lumMod val="50000"/>
                    </a:schemeClr>
                  </a:solidFill>
                </a:ln>
                <a:solidFill>
                  <a:schemeClr val="accent1">
                    <a:lumMod val="75000"/>
                  </a:schemeClr>
                </a:solidFill>
              </a:rPr>
              <a:t>	</a:t>
            </a:r>
            <a:endParaRPr lang="ru-RU" sz="3200" dirty="0" smtClean="0">
              <a:ln>
                <a:solidFill>
                  <a:schemeClr val="tx2">
                    <a:lumMod val="50000"/>
                  </a:schemeClr>
                </a:solidFill>
              </a:ln>
              <a:solidFill>
                <a:schemeClr val="accent1">
                  <a:lumMod val="75000"/>
                </a:schemeClr>
              </a:solidFill>
            </a:endParaRPr>
          </a:p>
          <a:p>
            <a:pPr marL="0" indent="0" algn="just">
              <a:lnSpc>
                <a:spcPct val="150000"/>
              </a:lnSpc>
              <a:buNone/>
            </a:pPr>
            <a:r>
              <a:rPr lang="ru-RU" sz="2400" dirty="0" smtClean="0">
                <a:ln>
                  <a:solidFill>
                    <a:schemeClr val="tx2">
                      <a:lumMod val="50000"/>
                    </a:schemeClr>
                  </a:solidFill>
                </a:ln>
                <a:solidFill>
                  <a:schemeClr val="accent1">
                    <a:lumMod val="75000"/>
                  </a:schemeClr>
                </a:solidFill>
              </a:rPr>
              <a:t> 					</a:t>
            </a:r>
          </a:p>
          <a:p>
            <a:pPr marL="0" indent="0" algn="just">
              <a:lnSpc>
                <a:spcPct val="100000"/>
              </a:lnSpc>
              <a:buNone/>
            </a:pPr>
            <a:r>
              <a:rPr lang="ru-RU" sz="2800" dirty="0" smtClean="0">
                <a:ln>
                  <a:solidFill>
                    <a:schemeClr val="tx2">
                      <a:lumMod val="50000"/>
                    </a:schemeClr>
                  </a:solidFill>
                </a:ln>
                <a:solidFill>
                  <a:schemeClr val="accent1">
                    <a:lumMod val="75000"/>
                  </a:schemeClr>
                </a:solidFill>
              </a:rPr>
              <a:t>	</a:t>
            </a:r>
            <a:endParaRPr lang="bg-BG" sz="2800" dirty="0" smtClean="0">
              <a:ln>
                <a:solidFill>
                  <a:schemeClr val="tx2">
                    <a:lumMod val="50000"/>
                  </a:schemeClr>
                </a:solidFill>
              </a:ln>
              <a:solidFill>
                <a:schemeClr val="accent1">
                  <a:lumMod val="75000"/>
                </a:schemeClr>
              </a:solidFill>
            </a:endParaRPr>
          </a:p>
        </p:txBody>
      </p:sp>
      <p:pic>
        <p:nvPicPr>
          <p:cNvPr id="2" name="Picture 1"/>
          <p:cNvPicPr>
            <a:picLocks noChangeAspect="1"/>
          </p:cNvPicPr>
          <p:nvPr/>
        </p:nvPicPr>
        <p:blipFill>
          <a:blip r:embed="rId3"/>
          <a:stretch>
            <a:fillRect/>
          </a:stretch>
        </p:blipFill>
        <p:spPr>
          <a:xfrm>
            <a:off x="833129" y="528214"/>
            <a:ext cx="2510129" cy="1002518"/>
          </a:xfrm>
          <a:prstGeom prst="rect">
            <a:avLst/>
          </a:prstGeom>
        </p:spPr>
      </p:pic>
      <p:pic>
        <p:nvPicPr>
          <p:cNvPr id="5" name="Picture 4"/>
          <p:cNvPicPr>
            <a:picLocks noChangeAspect="1"/>
          </p:cNvPicPr>
          <p:nvPr/>
        </p:nvPicPr>
        <p:blipFill>
          <a:blip r:embed="rId4"/>
          <a:stretch>
            <a:fillRect/>
          </a:stretch>
        </p:blipFill>
        <p:spPr>
          <a:xfrm>
            <a:off x="9447099" y="615473"/>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1" y="604667"/>
            <a:ext cx="1323114" cy="828000"/>
          </a:xfrm>
          <a:prstGeom prst="rect">
            <a:avLst/>
          </a:prstGeom>
        </p:spPr>
      </p:pic>
      <p:sp>
        <p:nvSpPr>
          <p:cNvPr id="9" name="Релефна рамка 8"/>
          <p:cNvSpPr/>
          <p:nvPr/>
        </p:nvSpPr>
        <p:spPr>
          <a:xfrm>
            <a:off x="1077239" y="1769336"/>
            <a:ext cx="4970790" cy="491495"/>
          </a:xfrm>
          <a:prstGeom prst="bevel">
            <a:avLst/>
          </a:prstGeom>
          <a:solidFill>
            <a:schemeClr val="accent1">
              <a:lumMod val="75000"/>
            </a:schemeClr>
          </a:solidFill>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3200" b="1" dirty="0" smtClean="0"/>
              <a:t>Селищни образувания</a:t>
            </a:r>
            <a:endParaRPr lang="bg-BG" sz="3200" b="1" dirty="0"/>
          </a:p>
        </p:txBody>
      </p:sp>
      <p:sp>
        <p:nvSpPr>
          <p:cNvPr id="11" name="Релефна рамка 10"/>
          <p:cNvSpPr/>
          <p:nvPr/>
        </p:nvSpPr>
        <p:spPr>
          <a:xfrm>
            <a:off x="1303196" y="4076214"/>
            <a:ext cx="9118458" cy="491495"/>
          </a:xfrm>
          <a:prstGeom prst="bevel">
            <a:avLst/>
          </a:prstGeom>
          <a:solidFill>
            <a:schemeClr val="accent1">
              <a:lumMod val="75000"/>
            </a:schemeClr>
          </a:solidFill>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3200" b="1" dirty="0" smtClean="0"/>
              <a:t>Административно – териториални единици</a:t>
            </a:r>
            <a:endParaRPr lang="bg-BG" sz="3200" b="1" dirty="0"/>
          </a:p>
        </p:txBody>
      </p:sp>
      <p:sp>
        <p:nvSpPr>
          <p:cNvPr id="15" name="Релефна рамка 14"/>
          <p:cNvSpPr/>
          <p:nvPr/>
        </p:nvSpPr>
        <p:spPr>
          <a:xfrm>
            <a:off x="3049565" y="5023222"/>
            <a:ext cx="1932662" cy="491495"/>
          </a:xfrm>
          <a:prstGeom prst="bevel">
            <a:avLst/>
          </a:prstGeom>
          <a:solidFill>
            <a:schemeClr val="accent1">
              <a:lumMod val="60000"/>
              <a:lumOff val="40000"/>
            </a:schemeClr>
          </a:solidFill>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2400" b="1" dirty="0" smtClean="0">
                <a:solidFill>
                  <a:schemeClr val="accent1">
                    <a:lumMod val="50000"/>
                  </a:schemeClr>
                </a:solidFill>
              </a:rPr>
              <a:t>Територия</a:t>
            </a:r>
            <a:endParaRPr lang="bg-BG" sz="2400" b="1" dirty="0">
              <a:solidFill>
                <a:schemeClr val="accent1">
                  <a:lumMod val="50000"/>
                </a:schemeClr>
              </a:solidFill>
            </a:endParaRPr>
          </a:p>
        </p:txBody>
      </p:sp>
      <p:sp>
        <p:nvSpPr>
          <p:cNvPr id="16" name="Релефна рамка 15"/>
          <p:cNvSpPr/>
          <p:nvPr/>
        </p:nvSpPr>
        <p:spPr>
          <a:xfrm>
            <a:off x="4982227" y="4976945"/>
            <a:ext cx="1932662" cy="491495"/>
          </a:xfrm>
          <a:prstGeom prst="bevel">
            <a:avLst/>
          </a:prstGeom>
          <a:solidFill>
            <a:schemeClr val="accent1">
              <a:lumMod val="60000"/>
              <a:lumOff val="40000"/>
            </a:schemeClr>
          </a:solidFill>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2400" b="1" dirty="0" smtClean="0">
                <a:solidFill>
                  <a:schemeClr val="accent1">
                    <a:lumMod val="50000"/>
                  </a:schemeClr>
                </a:solidFill>
              </a:rPr>
              <a:t>Граници</a:t>
            </a:r>
            <a:endParaRPr lang="bg-BG" sz="2400" b="1" dirty="0">
              <a:solidFill>
                <a:schemeClr val="accent1">
                  <a:lumMod val="50000"/>
                </a:schemeClr>
              </a:solidFill>
            </a:endParaRPr>
          </a:p>
        </p:txBody>
      </p:sp>
      <p:sp>
        <p:nvSpPr>
          <p:cNvPr id="17" name="Релефна рамка 16"/>
          <p:cNvSpPr/>
          <p:nvPr/>
        </p:nvSpPr>
        <p:spPr>
          <a:xfrm>
            <a:off x="6928289" y="4510352"/>
            <a:ext cx="1932662" cy="491495"/>
          </a:xfrm>
          <a:prstGeom prst="bevel">
            <a:avLst/>
          </a:prstGeom>
          <a:solidFill>
            <a:schemeClr val="accent1">
              <a:lumMod val="60000"/>
              <a:lumOff val="40000"/>
            </a:schemeClr>
          </a:solidFill>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2400" b="1" dirty="0" smtClean="0">
                <a:solidFill>
                  <a:schemeClr val="accent1">
                    <a:lumMod val="50000"/>
                  </a:schemeClr>
                </a:solidFill>
              </a:rPr>
              <a:t>Население</a:t>
            </a:r>
            <a:endParaRPr lang="bg-BG" sz="2400" b="1" dirty="0">
              <a:solidFill>
                <a:schemeClr val="accent1">
                  <a:lumMod val="50000"/>
                </a:schemeClr>
              </a:solidFill>
            </a:endParaRPr>
          </a:p>
        </p:txBody>
      </p:sp>
      <p:sp>
        <p:nvSpPr>
          <p:cNvPr id="18" name="Релефна рамка 17"/>
          <p:cNvSpPr/>
          <p:nvPr/>
        </p:nvSpPr>
        <p:spPr>
          <a:xfrm>
            <a:off x="8901885" y="4361653"/>
            <a:ext cx="2342368" cy="491495"/>
          </a:xfrm>
          <a:prstGeom prst="bevel">
            <a:avLst/>
          </a:prstGeom>
          <a:solidFill>
            <a:schemeClr val="accent1">
              <a:lumMod val="60000"/>
              <a:lumOff val="40000"/>
            </a:schemeClr>
          </a:solidFill>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2400" b="1" dirty="0" smtClean="0">
                <a:solidFill>
                  <a:schemeClr val="accent1">
                    <a:lumMod val="50000"/>
                  </a:schemeClr>
                </a:solidFill>
              </a:rPr>
              <a:t>Наименование</a:t>
            </a:r>
            <a:endParaRPr lang="bg-BG" sz="2400" b="1" dirty="0">
              <a:solidFill>
                <a:schemeClr val="accent1">
                  <a:lumMod val="50000"/>
                </a:schemeClr>
              </a:solidFill>
            </a:endParaRPr>
          </a:p>
        </p:txBody>
      </p:sp>
      <p:sp>
        <p:nvSpPr>
          <p:cNvPr id="14" name="Светкавица 13"/>
          <p:cNvSpPr/>
          <p:nvPr/>
        </p:nvSpPr>
        <p:spPr>
          <a:xfrm>
            <a:off x="3908122" y="4853148"/>
            <a:ext cx="153494" cy="170074"/>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19" name="Светкавица 18"/>
          <p:cNvSpPr/>
          <p:nvPr/>
        </p:nvSpPr>
        <p:spPr>
          <a:xfrm>
            <a:off x="5749447" y="4510352"/>
            <a:ext cx="298582" cy="466593"/>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20" name="Светкавица 19"/>
          <p:cNvSpPr/>
          <p:nvPr/>
        </p:nvSpPr>
        <p:spPr>
          <a:xfrm>
            <a:off x="7716033" y="4241050"/>
            <a:ext cx="253162" cy="326659"/>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21" name="Светкавица 20"/>
          <p:cNvSpPr/>
          <p:nvPr/>
        </p:nvSpPr>
        <p:spPr>
          <a:xfrm>
            <a:off x="9820404" y="3933173"/>
            <a:ext cx="252665" cy="42848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Tree>
    <p:extLst>
      <p:ext uri="{BB962C8B-B14F-4D97-AF65-F5344CB8AC3E}">
        <p14:creationId xmlns:p14="http://schemas.microsoft.com/office/powerpoint/2010/main" val="1752964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half" idx="1"/>
          </p:nvPr>
        </p:nvSpPr>
        <p:spPr>
          <a:xfrm>
            <a:off x="1030514" y="1186542"/>
            <a:ext cx="4905829" cy="4452258"/>
          </a:xfrm>
        </p:spPr>
        <p:txBody>
          <a:bodyPr>
            <a:normAutofit lnSpcReduction="10000"/>
          </a:bodyPr>
          <a:lstStyle/>
          <a:p>
            <a:pPr marL="0" lvl="0" indent="0" algn="ctr">
              <a:lnSpc>
                <a:spcPct val="100000"/>
              </a:lnSpc>
              <a:buClr>
                <a:srgbClr val="549E39"/>
              </a:buClr>
              <a:buNone/>
            </a:pPr>
            <a:r>
              <a:rPr lang="ru-RU" sz="3200" b="1" u="sng" dirty="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Кметство</a:t>
            </a:r>
          </a:p>
          <a:p>
            <a:pPr algn="just">
              <a:buFont typeface="Wingdings" pitchFamily="2" charset="2"/>
              <a:buChar char="q"/>
            </a:pPr>
            <a:r>
              <a:rPr lang="bg-BG" dirty="0" smtClean="0">
                <a:ln>
                  <a:solidFill>
                    <a:schemeClr val="accent1">
                      <a:lumMod val="75000"/>
                    </a:schemeClr>
                  </a:solidFill>
                </a:ln>
                <a:solidFill>
                  <a:schemeClr val="accent1">
                    <a:lumMod val="60000"/>
                    <a:lumOff val="40000"/>
                  </a:schemeClr>
                </a:solidFill>
              </a:rPr>
              <a:t> До 01.05.2021 г. - </a:t>
            </a:r>
            <a:r>
              <a:rPr lang="ru-RU" dirty="0">
                <a:ln>
                  <a:solidFill>
                    <a:schemeClr val="accent1">
                      <a:lumMod val="75000"/>
                    </a:schemeClr>
                  </a:solidFill>
                </a:ln>
                <a:solidFill>
                  <a:schemeClr val="accent1">
                    <a:lumMod val="60000"/>
                    <a:lumOff val="40000"/>
                  </a:schemeClr>
                </a:solidFill>
              </a:rPr>
              <a:t>населено място с население над 350 души с постоянен </a:t>
            </a:r>
            <a:r>
              <a:rPr lang="ru-RU" dirty="0" smtClean="0">
                <a:ln>
                  <a:solidFill>
                    <a:schemeClr val="accent1">
                      <a:lumMod val="75000"/>
                    </a:schemeClr>
                  </a:solidFill>
                </a:ln>
                <a:solidFill>
                  <a:schemeClr val="accent1">
                    <a:lumMod val="60000"/>
                    <a:lumOff val="40000"/>
                  </a:schemeClr>
                </a:solidFill>
              </a:rPr>
              <a:t>адрес;</a:t>
            </a:r>
          </a:p>
          <a:p>
            <a:pPr algn="just">
              <a:buFont typeface="Wingdings" pitchFamily="2" charset="2"/>
              <a:buChar char="q"/>
            </a:pPr>
            <a:r>
              <a:rPr lang="ru-RU" dirty="0">
                <a:ln>
                  <a:solidFill>
                    <a:schemeClr val="accent1">
                      <a:lumMod val="75000"/>
                    </a:schemeClr>
                  </a:solidFill>
                </a:ln>
                <a:solidFill>
                  <a:schemeClr val="accent1">
                    <a:lumMod val="60000"/>
                    <a:lumOff val="40000"/>
                  </a:schemeClr>
                </a:solidFill>
              </a:rPr>
              <a:t> От 01.05.2021 г</a:t>
            </a:r>
            <a:r>
              <a:rPr lang="ru-RU" dirty="0" smtClean="0">
                <a:ln>
                  <a:solidFill>
                    <a:schemeClr val="accent1">
                      <a:lumMod val="75000"/>
                    </a:schemeClr>
                  </a:solidFill>
                </a:ln>
                <a:solidFill>
                  <a:schemeClr val="accent1">
                    <a:lumMod val="60000"/>
                    <a:lumOff val="40000"/>
                  </a:schemeClr>
                </a:solidFill>
              </a:rPr>
              <a:t>. с последните промени в ЗАТУРБ,  </a:t>
            </a:r>
            <a:r>
              <a:rPr lang="ru-RU" dirty="0">
                <a:ln>
                  <a:solidFill>
                    <a:schemeClr val="accent1">
                      <a:lumMod val="75000"/>
                    </a:schemeClr>
                  </a:solidFill>
                </a:ln>
                <a:solidFill>
                  <a:schemeClr val="accent1">
                    <a:lumMod val="60000"/>
                    <a:lumOff val="40000"/>
                  </a:schemeClr>
                </a:solidFill>
              </a:rPr>
              <a:t>се определи като </a:t>
            </a:r>
            <a:r>
              <a:rPr lang="ru-RU" dirty="0" smtClean="0">
                <a:ln>
                  <a:solidFill>
                    <a:schemeClr val="accent1">
                      <a:lumMod val="75000"/>
                    </a:schemeClr>
                  </a:solidFill>
                </a:ln>
                <a:solidFill>
                  <a:schemeClr val="accent1">
                    <a:lumMod val="60000"/>
                    <a:lumOff val="40000"/>
                  </a:schemeClr>
                </a:solidFill>
              </a:rPr>
              <a:t>условие, </a:t>
            </a:r>
            <a:r>
              <a:rPr lang="ru-RU" dirty="0">
                <a:ln>
                  <a:solidFill>
                    <a:schemeClr val="accent1">
                      <a:lumMod val="75000"/>
                    </a:schemeClr>
                  </a:solidFill>
                </a:ln>
                <a:solidFill>
                  <a:schemeClr val="accent1">
                    <a:lumMod val="60000"/>
                    <a:lumOff val="40000"/>
                  </a:schemeClr>
                </a:solidFill>
              </a:rPr>
              <a:t>населеното място да има население над 100 души по постоянен адрес, за да придобие на следващите местни избори статут на кметство и в него да се проведат избори за кмет на кметство.</a:t>
            </a:r>
            <a:endParaRPr lang="bg-BG" dirty="0">
              <a:ln>
                <a:solidFill>
                  <a:schemeClr val="accent1">
                    <a:lumMod val="75000"/>
                  </a:schemeClr>
                </a:solidFill>
              </a:ln>
              <a:solidFill>
                <a:schemeClr val="accent1">
                  <a:lumMod val="60000"/>
                  <a:lumOff val="40000"/>
                </a:schemeClr>
              </a:solidFill>
            </a:endParaRPr>
          </a:p>
        </p:txBody>
      </p:sp>
      <p:sp>
        <p:nvSpPr>
          <p:cNvPr id="4" name="Контейнер за съдържание 3"/>
          <p:cNvSpPr>
            <a:spLocks noGrp="1"/>
          </p:cNvSpPr>
          <p:nvPr>
            <p:ph sz="half" idx="2"/>
          </p:nvPr>
        </p:nvSpPr>
        <p:spPr>
          <a:xfrm>
            <a:off x="6183086" y="1273629"/>
            <a:ext cx="4934856" cy="4256314"/>
          </a:xfrm>
        </p:spPr>
        <p:txBody>
          <a:bodyPr>
            <a:normAutofit lnSpcReduction="10000"/>
          </a:bodyPr>
          <a:lstStyle/>
          <a:p>
            <a:pPr marL="0" lvl="0" indent="0" algn="ctr">
              <a:lnSpc>
                <a:spcPct val="100000"/>
              </a:lnSpc>
              <a:buClr>
                <a:srgbClr val="549E39"/>
              </a:buClr>
              <a:buNone/>
            </a:pPr>
            <a:r>
              <a:rPr lang="ru-RU" sz="32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Кмет на кметство</a:t>
            </a:r>
            <a:endParaRPr lang="ru-RU" sz="3200" b="1" u="sng" dirty="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endParaRPr>
          </a:p>
          <a:p>
            <a:pPr algn="just">
              <a:buFont typeface="Wingdings" pitchFamily="2" charset="2"/>
              <a:buChar char="q"/>
            </a:pPr>
            <a:r>
              <a:rPr lang="bg-BG" dirty="0" smtClean="0">
                <a:ln>
                  <a:solidFill>
                    <a:schemeClr val="accent1">
                      <a:lumMod val="75000"/>
                    </a:schemeClr>
                  </a:solidFill>
                </a:ln>
                <a:solidFill>
                  <a:schemeClr val="accent1">
                    <a:lumMod val="60000"/>
                    <a:lumOff val="40000"/>
                  </a:schemeClr>
                </a:solidFill>
              </a:rPr>
              <a:t> Избира се пряко от населението </a:t>
            </a:r>
            <a:r>
              <a:rPr lang="ru-RU" dirty="0" smtClean="0">
                <a:ln>
                  <a:solidFill>
                    <a:schemeClr val="accent1">
                      <a:lumMod val="75000"/>
                    </a:schemeClr>
                  </a:solidFill>
                </a:ln>
                <a:solidFill>
                  <a:schemeClr val="accent1">
                    <a:lumMod val="60000"/>
                    <a:lumOff val="40000"/>
                  </a:schemeClr>
                </a:solidFill>
              </a:rPr>
              <a:t>за </a:t>
            </a:r>
            <a:r>
              <a:rPr lang="ru-RU" dirty="0">
                <a:ln>
                  <a:solidFill>
                    <a:schemeClr val="accent1">
                      <a:lumMod val="75000"/>
                    </a:schemeClr>
                  </a:solidFill>
                </a:ln>
                <a:solidFill>
                  <a:schemeClr val="accent1">
                    <a:lumMod val="60000"/>
                    <a:lumOff val="40000"/>
                  </a:schemeClr>
                </a:solidFill>
              </a:rPr>
              <a:t>срок от 4 години при условия и по ред, определени </a:t>
            </a:r>
            <a:r>
              <a:rPr lang="ru-RU" dirty="0" smtClean="0">
                <a:ln>
                  <a:solidFill>
                    <a:schemeClr val="accent1">
                      <a:lumMod val="75000"/>
                    </a:schemeClr>
                  </a:solidFill>
                </a:ln>
                <a:solidFill>
                  <a:schemeClr val="accent1">
                    <a:lumMod val="60000"/>
                    <a:lumOff val="40000"/>
                  </a:schemeClr>
                </a:solidFill>
              </a:rPr>
              <a:t>с </a:t>
            </a:r>
            <a:r>
              <a:rPr lang="ru-RU" dirty="0">
                <a:ln>
                  <a:solidFill>
                    <a:schemeClr val="accent1">
                      <a:lumMod val="75000"/>
                    </a:schemeClr>
                  </a:solidFill>
                </a:ln>
                <a:solidFill>
                  <a:schemeClr val="accent1">
                    <a:lumMod val="60000"/>
                    <a:lumOff val="40000"/>
                  </a:schemeClr>
                </a:solidFill>
              </a:rPr>
              <a:t>Изборния </a:t>
            </a:r>
            <a:r>
              <a:rPr lang="ru-RU" dirty="0" smtClean="0">
                <a:ln>
                  <a:solidFill>
                    <a:schemeClr val="accent1">
                      <a:lumMod val="75000"/>
                    </a:schemeClr>
                  </a:solidFill>
                </a:ln>
                <a:solidFill>
                  <a:schemeClr val="accent1">
                    <a:lumMod val="60000"/>
                    <a:lumOff val="40000"/>
                  </a:schemeClr>
                </a:solidFill>
              </a:rPr>
              <a:t>кодекс</a:t>
            </a:r>
            <a:r>
              <a:rPr lang="ru-RU" dirty="0">
                <a:ln>
                  <a:solidFill>
                    <a:schemeClr val="accent1">
                      <a:lumMod val="75000"/>
                    </a:schemeClr>
                  </a:solidFill>
                </a:ln>
                <a:solidFill>
                  <a:schemeClr val="accent1">
                    <a:lumMod val="60000"/>
                    <a:lumOff val="40000"/>
                  </a:schemeClr>
                </a:solidFill>
              </a:rPr>
              <a:t>;</a:t>
            </a:r>
            <a:endParaRPr lang="ru-RU" dirty="0" smtClean="0">
              <a:ln>
                <a:solidFill>
                  <a:schemeClr val="accent1">
                    <a:lumMod val="75000"/>
                  </a:schemeClr>
                </a:solidFill>
              </a:ln>
              <a:solidFill>
                <a:schemeClr val="accent1">
                  <a:lumMod val="60000"/>
                  <a:lumOff val="40000"/>
                </a:schemeClr>
              </a:solidFill>
            </a:endParaRPr>
          </a:p>
          <a:p>
            <a:pPr algn="just">
              <a:buFont typeface="Wingdings" pitchFamily="2" charset="2"/>
              <a:buChar char="q"/>
            </a:pPr>
            <a:r>
              <a:rPr lang="ru-RU" dirty="0">
                <a:ln>
                  <a:solidFill>
                    <a:schemeClr val="accent1">
                      <a:lumMod val="75000"/>
                    </a:schemeClr>
                  </a:solidFill>
                </a:ln>
                <a:solidFill>
                  <a:schemeClr val="accent1">
                    <a:lumMod val="60000"/>
                    <a:lumOff val="40000"/>
                  </a:schemeClr>
                </a:solidFill>
              </a:rPr>
              <a:t> </a:t>
            </a:r>
            <a:r>
              <a:rPr lang="ru-RU" dirty="0" smtClean="0">
                <a:ln>
                  <a:solidFill>
                    <a:schemeClr val="accent1">
                      <a:lumMod val="75000"/>
                    </a:schemeClr>
                  </a:solidFill>
                </a:ln>
                <a:solidFill>
                  <a:schemeClr val="accent1">
                    <a:lumMod val="60000"/>
                    <a:lumOff val="40000"/>
                  </a:schemeClr>
                </a:solidFill>
              </a:rPr>
              <a:t>Пълномощия - възникват </a:t>
            </a:r>
            <a:r>
              <a:rPr lang="ru-RU" dirty="0">
                <a:ln>
                  <a:solidFill>
                    <a:schemeClr val="accent1">
                      <a:lumMod val="75000"/>
                    </a:schemeClr>
                  </a:solidFill>
                </a:ln>
                <a:solidFill>
                  <a:schemeClr val="accent1">
                    <a:lumMod val="60000"/>
                    <a:lumOff val="40000"/>
                  </a:schemeClr>
                </a:solidFill>
              </a:rPr>
              <a:t>от полагането на </a:t>
            </a:r>
            <a:r>
              <a:rPr lang="ru-RU" dirty="0" smtClean="0">
                <a:ln>
                  <a:solidFill>
                    <a:schemeClr val="accent1">
                      <a:lumMod val="75000"/>
                    </a:schemeClr>
                  </a:solidFill>
                </a:ln>
                <a:solidFill>
                  <a:schemeClr val="accent1">
                    <a:lumMod val="60000"/>
                    <a:lumOff val="40000"/>
                  </a:schemeClr>
                </a:solidFill>
              </a:rPr>
              <a:t>клетва, </a:t>
            </a:r>
            <a:r>
              <a:rPr lang="ru-RU" dirty="0">
                <a:ln>
                  <a:solidFill>
                    <a:schemeClr val="accent1">
                      <a:lumMod val="75000"/>
                    </a:schemeClr>
                  </a:solidFill>
                </a:ln>
                <a:solidFill>
                  <a:schemeClr val="accent1">
                    <a:lumMod val="60000"/>
                    <a:lumOff val="40000"/>
                  </a:schemeClr>
                </a:solidFill>
              </a:rPr>
              <a:t>преди началото на първото заседание на общинския съвет след </a:t>
            </a:r>
            <a:r>
              <a:rPr lang="ru-RU" dirty="0" smtClean="0">
                <a:ln>
                  <a:solidFill>
                    <a:schemeClr val="accent1">
                      <a:lumMod val="75000"/>
                    </a:schemeClr>
                  </a:solidFill>
                </a:ln>
                <a:solidFill>
                  <a:schemeClr val="accent1">
                    <a:lumMod val="60000"/>
                    <a:lumOff val="40000"/>
                  </a:schemeClr>
                </a:solidFill>
              </a:rPr>
              <a:t>избора;</a:t>
            </a:r>
          </a:p>
          <a:p>
            <a:pPr algn="just">
              <a:buFont typeface="Wingdings" pitchFamily="2" charset="2"/>
              <a:buChar char="q"/>
            </a:pPr>
            <a:r>
              <a:rPr lang="ru-RU" dirty="0">
                <a:ln>
                  <a:solidFill>
                    <a:schemeClr val="accent1">
                      <a:lumMod val="75000"/>
                    </a:schemeClr>
                  </a:solidFill>
                </a:ln>
                <a:solidFill>
                  <a:schemeClr val="accent1">
                    <a:lumMod val="60000"/>
                    <a:lumOff val="40000"/>
                  </a:schemeClr>
                </a:solidFill>
              </a:rPr>
              <a:t> </a:t>
            </a:r>
            <a:r>
              <a:rPr lang="ru-RU" dirty="0" smtClean="0">
                <a:ln>
                  <a:solidFill>
                    <a:schemeClr val="accent1">
                      <a:lumMod val="75000"/>
                    </a:schemeClr>
                  </a:solidFill>
                </a:ln>
                <a:solidFill>
                  <a:schemeClr val="accent1">
                    <a:lumMod val="60000"/>
                    <a:lumOff val="40000"/>
                  </a:schemeClr>
                </a:solidFill>
              </a:rPr>
              <a:t>Териториален </a:t>
            </a:r>
            <a:r>
              <a:rPr lang="ru-RU" dirty="0">
                <a:ln>
                  <a:solidFill>
                    <a:schemeClr val="accent1">
                      <a:lumMod val="75000"/>
                    </a:schemeClr>
                  </a:solidFill>
                </a:ln>
                <a:solidFill>
                  <a:schemeClr val="accent1">
                    <a:lumMod val="60000"/>
                    <a:lumOff val="40000"/>
                  </a:schemeClr>
                </a:solidFill>
              </a:rPr>
              <a:t>орган на изпълнителната власт в </a:t>
            </a:r>
            <a:r>
              <a:rPr lang="ru-RU" dirty="0" smtClean="0">
                <a:ln>
                  <a:solidFill>
                    <a:schemeClr val="accent1">
                      <a:lumMod val="75000"/>
                    </a:schemeClr>
                  </a:solidFill>
                </a:ln>
                <a:solidFill>
                  <a:schemeClr val="accent1">
                    <a:lumMod val="60000"/>
                    <a:lumOff val="40000"/>
                  </a:schemeClr>
                </a:solidFill>
              </a:rPr>
              <a:t>кметството;</a:t>
            </a:r>
          </a:p>
          <a:p>
            <a:pPr algn="just">
              <a:buFont typeface="Wingdings" pitchFamily="2" charset="2"/>
              <a:buChar char="q"/>
            </a:pPr>
            <a:r>
              <a:rPr lang="ru-RU" dirty="0" smtClean="0">
                <a:ln>
                  <a:solidFill>
                    <a:schemeClr val="accent1">
                      <a:lumMod val="75000"/>
                    </a:schemeClr>
                  </a:solidFill>
                </a:ln>
                <a:solidFill>
                  <a:schemeClr val="accent1">
                    <a:lumMod val="60000"/>
                    <a:lumOff val="40000"/>
                  </a:schemeClr>
                </a:solidFill>
              </a:rPr>
              <a:t> </a:t>
            </a:r>
            <a:r>
              <a:rPr lang="ru-RU" dirty="0">
                <a:ln>
                  <a:solidFill>
                    <a:schemeClr val="accent1">
                      <a:lumMod val="75000"/>
                    </a:schemeClr>
                  </a:solidFill>
                </a:ln>
                <a:solidFill>
                  <a:schemeClr val="accent1">
                    <a:lumMod val="60000"/>
                    <a:lumOff val="40000"/>
                  </a:schemeClr>
                </a:solidFill>
              </a:rPr>
              <a:t>И</a:t>
            </a:r>
            <a:r>
              <a:rPr lang="ru-RU" dirty="0" smtClean="0">
                <a:ln>
                  <a:solidFill>
                    <a:schemeClr val="accent1">
                      <a:lumMod val="75000"/>
                    </a:schemeClr>
                  </a:solidFill>
                </a:ln>
                <a:solidFill>
                  <a:schemeClr val="accent1">
                    <a:lumMod val="60000"/>
                    <a:lumOff val="40000"/>
                  </a:schemeClr>
                </a:solidFill>
              </a:rPr>
              <a:t>ма </a:t>
            </a:r>
            <a:r>
              <a:rPr lang="ru-RU" dirty="0">
                <a:ln>
                  <a:solidFill>
                    <a:schemeClr val="accent1">
                      <a:lumMod val="75000"/>
                    </a:schemeClr>
                  </a:solidFill>
                </a:ln>
                <a:solidFill>
                  <a:schemeClr val="accent1">
                    <a:lumMod val="60000"/>
                    <a:lumOff val="40000"/>
                  </a:schemeClr>
                </a:solidFill>
              </a:rPr>
              <a:t>всички права по трудово </a:t>
            </a:r>
            <a:r>
              <a:rPr lang="ru-RU" dirty="0" smtClean="0">
                <a:ln>
                  <a:solidFill>
                    <a:schemeClr val="accent1">
                      <a:lumMod val="75000"/>
                    </a:schemeClr>
                  </a:solidFill>
                </a:ln>
                <a:solidFill>
                  <a:schemeClr val="accent1">
                    <a:lumMod val="60000"/>
                    <a:lumOff val="40000"/>
                  </a:schemeClr>
                </a:solidFill>
              </a:rPr>
              <a:t>правоотношение.</a:t>
            </a:r>
            <a:endParaRPr lang="bg-BG" dirty="0">
              <a:ln>
                <a:solidFill>
                  <a:schemeClr val="accent1">
                    <a:lumMod val="75000"/>
                  </a:schemeClr>
                </a:solidFill>
              </a:ln>
              <a:solidFill>
                <a:schemeClr val="accent1">
                  <a:lumMod val="60000"/>
                  <a:lumOff val="40000"/>
                </a:schemeClr>
              </a:solidFill>
            </a:endParaRPr>
          </a:p>
        </p:txBody>
      </p:sp>
      <p:sp>
        <p:nvSpPr>
          <p:cNvPr id="5"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3"/>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6" name="Picture 1"/>
          <p:cNvPicPr>
            <a:picLocks noChangeAspect="1"/>
          </p:cNvPicPr>
          <p:nvPr/>
        </p:nvPicPr>
        <p:blipFill>
          <a:blip r:embed="rId4"/>
          <a:stretch>
            <a:fillRect/>
          </a:stretch>
        </p:blipFill>
        <p:spPr>
          <a:xfrm>
            <a:off x="833129" y="377792"/>
            <a:ext cx="2510129" cy="1002518"/>
          </a:xfrm>
          <a:prstGeom prst="rect">
            <a:avLst/>
          </a:prstGeom>
        </p:spPr>
      </p:pic>
      <p:pic>
        <p:nvPicPr>
          <p:cNvPr id="7" name="Picture 6"/>
          <p:cNvPicPr>
            <a:picLocks noChangeAspect="1"/>
          </p:cNvPicPr>
          <p:nvPr/>
        </p:nvPicPr>
        <p:blipFill>
          <a:blip r:embed="rId5"/>
          <a:stretch>
            <a:fillRect/>
          </a:stretch>
        </p:blipFill>
        <p:spPr>
          <a:xfrm>
            <a:off x="5517099" y="492772"/>
            <a:ext cx="1323114" cy="828000"/>
          </a:xfrm>
          <a:prstGeom prst="rect">
            <a:avLst/>
          </a:prstGeom>
        </p:spPr>
      </p:pic>
      <p:pic>
        <p:nvPicPr>
          <p:cNvPr id="8" name="Picture 4"/>
          <p:cNvPicPr>
            <a:picLocks noChangeAspect="1"/>
          </p:cNvPicPr>
          <p:nvPr/>
        </p:nvPicPr>
        <p:blipFill>
          <a:blip r:embed="rId6"/>
          <a:stretch>
            <a:fillRect/>
          </a:stretch>
        </p:blipFill>
        <p:spPr>
          <a:xfrm>
            <a:off x="9321837" y="391593"/>
            <a:ext cx="1705303" cy="828000"/>
          </a:xfrm>
          <a:prstGeom prst="rect">
            <a:avLst/>
          </a:prstGeom>
        </p:spPr>
      </p:pic>
    </p:spTree>
    <p:extLst>
      <p:ext uri="{BB962C8B-B14F-4D97-AF65-F5344CB8AC3E}">
        <p14:creationId xmlns:p14="http://schemas.microsoft.com/office/powerpoint/2010/main" val="3416727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3"/>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6" name="Picture 1"/>
          <p:cNvPicPr>
            <a:picLocks noChangeAspect="1"/>
          </p:cNvPicPr>
          <p:nvPr/>
        </p:nvPicPr>
        <p:blipFill>
          <a:blip r:embed="rId4"/>
          <a:stretch>
            <a:fillRect/>
          </a:stretch>
        </p:blipFill>
        <p:spPr>
          <a:xfrm>
            <a:off x="833129" y="377792"/>
            <a:ext cx="2510129" cy="1002518"/>
          </a:xfrm>
          <a:prstGeom prst="rect">
            <a:avLst/>
          </a:prstGeom>
        </p:spPr>
      </p:pic>
      <p:pic>
        <p:nvPicPr>
          <p:cNvPr id="7" name="Picture 6"/>
          <p:cNvPicPr>
            <a:picLocks noChangeAspect="1"/>
          </p:cNvPicPr>
          <p:nvPr/>
        </p:nvPicPr>
        <p:blipFill>
          <a:blip r:embed="rId5"/>
          <a:stretch>
            <a:fillRect/>
          </a:stretch>
        </p:blipFill>
        <p:spPr>
          <a:xfrm>
            <a:off x="5517099" y="492772"/>
            <a:ext cx="1323114" cy="828000"/>
          </a:xfrm>
          <a:prstGeom prst="rect">
            <a:avLst/>
          </a:prstGeom>
        </p:spPr>
      </p:pic>
      <p:pic>
        <p:nvPicPr>
          <p:cNvPr id="8" name="Picture 4"/>
          <p:cNvPicPr>
            <a:picLocks noChangeAspect="1"/>
          </p:cNvPicPr>
          <p:nvPr/>
        </p:nvPicPr>
        <p:blipFill>
          <a:blip r:embed="rId6"/>
          <a:stretch>
            <a:fillRect/>
          </a:stretch>
        </p:blipFill>
        <p:spPr>
          <a:xfrm>
            <a:off x="9321837" y="391593"/>
            <a:ext cx="1705303" cy="828000"/>
          </a:xfrm>
          <a:prstGeom prst="rect">
            <a:avLst/>
          </a:prstGeom>
        </p:spPr>
      </p:pic>
      <p:sp>
        <p:nvSpPr>
          <p:cNvPr id="2" name="Контейнер за съдържание 1"/>
          <p:cNvSpPr>
            <a:spLocks noGrp="1"/>
          </p:cNvSpPr>
          <p:nvPr>
            <p:ph sz="half" idx="1"/>
          </p:nvPr>
        </p:nvSpPr>
        <p:spPr>
          <a:xfrm>
            <a:off x="1053299" y="1380310"/>
            <a:ext cx="9989457" cy="4258490"/>
          </a:xfrm>
          <a:ln>
            <a:noFill/>
          </a:ln>
        </p:spPr>
        <p:txBody>
          <a:bodyPr>
            <a:normAutofit fontScale="85000" lnSpcReduction="20000"/>
          </a:bodyPr>
          <a:lstStyle/>
          <a:p>
            <a:pPr marL="45720" lvl="0" indent="0" algn="ctr">
              <a:buClr>
                <a:srgbClr val="549E39"/>
              </a:buClr>
              <a:buNone/>
            </a:pPr>
            <a:r>
              <a:rPr lang="ru-RU" sz="38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Кметове </a:t>
            </a:r>
            <a:r>
              <a:rPr lang="ru-RU" sz="3800" b="1" u="sng" dirty="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на </a:t>
            </a:r>
            <a:r>
              <a:rPr lang="ru-RU" sz="38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кметства </a:t>
            </a:r>
            <a:r>
              <a:rPr lang="ru-RU" sz="3800" b="1" u="sng" dirty="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 </a:t>
            </a:r>
            <a:r>
              <a:rPr lang="ru-RU" sz="38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ограничения </a:t>
            </a:r>
            <a:endParaRPr lang="ru-RU" sz="3800" b="1" u="sng" dirty="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endParaRPr>
          </a:p>
          <a:p>
            <a:pPr lvl="0" algn="just">
              <a:buClr>
                <a:srgbClr val="549E39"/>
              </a:buClr>
              <a:buFont typeface="Wingdings" pitchFamily="2" charset="2"/>
              <a:buChar char="q"/>
            </a:pPr>
            <a:r>
              <a:rPr lang="bg-BG" dirty="0">
                <a:ln>
                  <a:solidFill>
                    <a:schemeClr val="accent1">
                      <a:lumMod val="75000"/>
                    </a:schemeClr>
                  </a:solidFill>
                </a:ln>
                <a:solidFill>
                  <a:schemeClr val="accent1">
                    <a:lumMod val="60000"/>
                    <a:lumOff val="40000"/>
                  </a:schemeClr>
                </a:solidFill>
              </a:rPr>
              <a:t> </a:t>
            </a:r>
            <a:r>
              <a:rPr lang="en-US" sz="2600" dirty="0" smtClean="0">
                <a:ln>
                  <a:solidFill>
                    <a:schemeClr val="accent1">
                      <a:lumMod val="75000"/>
                    </a:schemeClr>
                  </a:solidFill>
                </a:ln>
                <a:solidFill>
                  <a:schemeClr val="accent1">
                    <a:lumMod val="60000"/>
                    <a:lumOff val="40000"/>
                  </a:schemeClr>
                </a:solidFill>
              </a:rPr>
              <a:t>Не могат </a:t>
            </a:r>
            <a:r>
              <a:rPr lang="en-US" sz="2600" dirty="0">
                <a:ln>
                  <a:solidFill>
                    <a:schemeClr val="accent1">
                      <a:lumMod val="75000"/>
                    </a:schemeClr>
                  </a:solidFill>
                </a:ln>
                <a:solidFill>
                  <a:schemeClr val="accent1">
                    <a:lumMod val="60000"/>
                    <a:lumOff val="40000"/>
                  </a:schemeClr>
                </a:solidFill>
              </a:rPr>
              <a:t>да извършват търговска дейност по смисъла на Търговския </a:t>
            </a:r>
            <a:r>
              <a:rPr lang="en-US" sz="2600" dirty="0" smtClean="0">
                <a:ln>
                  <a:solidFill>
                    <a:schemeClr val="accent1">
                      <a:lumMod val="75000"/>
                    </a:schemeClr>
                  </a:solidFill>
                </a:ln>
                <a:solidFill>
                  <a:schemeClr val="accent1">
                    <a:lumMod val="60000"/>
                    <a:lumOff val="40000"/>
                  </a:schemeClr>
                </a:solidFill>
              </a:rPr>
              <a:t>закон</a:t>
            </a:r>
            <a:r>
              <a:rPr lang="bg-BG" sz="2600" dirty="0" smtClean="0">
                <a:ln>
                  <a:solidFill>
                    <a:schemeClr val="accent1">
                      <a:lumMod val="75000"/>
                    </a:schemeClr>
                  </a:solidFill>
                </a:ln>
                <a:solidFill>
                  <a:schemeClr val="accent1">
                    <a:lumMod val="60000"/>
                    <a:lumOff val="40000"/>
                  </a:schemeClr>
                </a:solidFill>
              </a:rPr>
              <a:t>;</a:t>
            </a:r>
          </a:p>
          <a:p>
            <a:pPr lvl="0" algn="just">
              <a:buClr>
                <a:srgbClr val="549E39"/>
              </a:buClr>
              <a:buFont typeface="Wingdings" pitchFamily="2" charset="2"/>
              <a:buChar char="q"/>
            </a:pPr>
            <a:r>
              <a:rPr lang="en-US" sz="2600" dirty="0" smtClean="0">
                <a:ln>
                  <a:solidFill>
                    <a:schemeClr val="accent1">
                      <a:lumMod val="75000"/>
                    </a:schemeClr>
                  </a:solidFill>
                </a:ln>
                <a:solidFill>
                  <a:schemeClr val="accent1">
                    <a:lumMod val="60000"/>
                    <a:lumOff val="40000"/>
                  </a:schemeClr>
                </a:solidFill>
              </a:rPr>
              <a:t> Да бъдат </a:t>
            </a:r>
            <a:r>
              <a:rPr lang="en-US" sz="2600" dirty="0">
                <a:ln>
                  <a:solidFill>
                    <a:schemeClr val="accent1">
                      <a:lumMod val="75000"/>
                    </a:schemeClr>
                  </a:solidFill>
                </a:ln>
                <a:solidFill>
                  <a:schemeClr val="accent1">
                    <a:lumMod val="60000"/>
                    <a:lumOff val="40000"/>
                  </a:schemeClr>
                </a:solidFill>
              </a:rPr>
              <a:t>контрольори, </a:t>
            </a:r>
            <a:r>
              <a:rPr lang="en-US" sz="2600" dirty="0" smtClean="0">
                <a:ln>
                  <a:solidFill>
                    <a:schemeClr val="accent1">
                      <a:lumMod val="75000"/>
                    </a:schemeClr>
                  </a:solidFill>
                </a:ln>
                <a:solidFill>
                  <a:schemeClr val="accent1">
                    <a:lumMod val="60000"/>
                    <a:lumOff val="40000"/>
                  </a:schemeClr>
                </a:solidFill>
              </a:rPr>
              <a:t>управители </a:t>
            </a:r>
            <a:r>
              <a:rPr lang="en-US" sz="2600" dirty="0">
                <a:ln>
                  <a:solidFill>
                    <a:schemeClr val="accent1">
                      <a:lumMod val="75000"/>
                    </a:schemeClr>
                  </a:solidFill>
                </a:ln>
                <a:solidFill>
                  <a:schemeClr val="accent1">
                    <a:lumMod val="60000"/>
                    <a:lumOff val="40000"/>
                  </a:schemeClr>
                </a:solidFill>
              </a:rPr>
              <a:t>или прокуристи в търговски </a:t>
            </a:r>
            <a:r>
              <a:rPr lang="en-US" sz="2600" dirty="0" smtClean="0">
                <a:ln>
                  <a:solidFill>
                    <a:schemeClr val="accent1">
                      <a:lumMod val="75000"/>
                    </a:schemeClr>
                  </a:solidFill>
                </a:ln>
                <a:solidFill>
                  <a:schemeClr val="accent1">
                    <a:lumMod val="60000"/>
                    <a:lumOff val="40000"/>
                  </a:schemeClr>
                </a:solidFill>
              </a:rPr>
              <a:t>дружества</a:t>
            </a:r>
            <a:r>
              <a:rPr lang="bg-BG" sz="2600" dirty="0" smtClean="0">
                <a:ln>
                  <a:solidFill>
                    <a:schemeClr val="accent1">
                      <a:lumMod val="75000"/>
                    </a:schemeClr>
                  </a:solidFill>
                </a:ln>
                <a:solidFill>
                  <a:schemeClr val="accent1">
                    <a:lumMod val="60000"/>
                    <a:lumOff val="40000"/>
                  </a:schemeClr>
                </a:solidFill>
              </a:rPr>
              <a:t>;</a:t>
            </a:r>
            <a:r>
              <a:rPr lang="en-US" sz="2600" dirty="0" smtClean="0">
                <a:ln>
                  <a:solidFill>
                    <a:schemeClr val="accent1">
                      <a:lumMod val="75000"/>
                    </a:schemeClr>
                  </a:solidFill>
                </a:ln>
                <a:solidFill>
                  <a:schemeClr val="accent1">
                    <a:lumMod val="60000"/>
                    <a:lumOff val="40000"/>
                  </a:schemeClr>
                </a:solidFill>
              </a:rPr>
              <a:t> </a:t>
            </a:r>
            <a:endParaRPr lang="bg-BG" sz="2600" dirty="0" smtClean="0">
              <a:ln>
                <a:solidFill>
                  <a:schemeClr val="accent1">
                    <a:lumMod val="75000"/>
                  </a:schemeClr>
                </a:solidFill>
              </a:ln>
              <a:solidFill>
                <a:schemeClr val="accent1">
                  <a:lumMod val="60000"/>
                  <a:lumOff val="40000"/>
                </a:schemeClr>
              </a:solidFill>
            </a:endParaRPr>
          </a:p>
          <a:p>
            <a:pPr lvl="0" algn="just">
              <a:buClr>
                <a:srgbClr val="549E39"/>
              </a:buClr>
              <a:buFont typeface="Wingdings" pitchFamily="2" charset="2"/>
              <a:buChar char="q"/>
            </a:pPr>
            <a:r>
              <a:rPr lang="bg-BG" sz="2600" dirty="0">
                <a:ln>
                  <a:solidFill>
                    <a:schemeClr val="accent1">
                      <a:lumMod val="75000"/>
                    </a:schemeClr>
                  </a:solidFill>
                </a:ln>
                <a:solidFill>
                  <a:schemeClr val="accent1">
                    <a:lumMod val="60000"/>
                    <a:lumOff val="40000"/>
                  </a:schemeClr>
                </a:solidFill>
              </a:rPr>
              <a:t> </a:t>
            </a:r>
            <a:r>
              <a:rPr lang="bg-BG" sz="2600" dirty="0" smtClean="0">
                <a:ln>
                  <a:solidFill>
                    <a:schemeClr val="accent1">
                      <a:lumMod val="75000"/>
                    </a:schemeClr>
                  </a:solidFill>
                </a:ln>
                <a:solidFill>
                  <a:schemeClr val="accent1">
                    <a:lumMod val="60000"/>
                    <a:lumOff val="40000"/>
                  </a:schemeClr>
                </a:solidFill>
              </a:rPr>
              <a:t>Да бъдат </a:t>
            </a:r>
            <a:r>
              <a:rPr lang="en-US" sz="2600" dirty="0" smtClean="0">
                <a:ln>
                  <a:solidFill>
                    <a:schemeClr val="accent1">
                      <a:lumMod val="75000"/>
                    </a:schemeClr>
                  </a:solidFill>
                </a:ln>
                <a:solidFill>
                  <a:schemeClr val="accent1">
                    <a:lumMod val="60000"/>
                    <a:lumOff val="40000"/>
                  </a:schemeClr>
                </a:solidFill>
              </a:rPr>
              <a:t>търговски пълномощници</a:t>
            </a:r>
            <a:r>
              <a:rPr lang="bg-BG" sz="2600" dirty="0">
                <a:ln>
                  <a:solidFill>
                    <a:schemeClr val="accent1">
                      <a:lumMod val="75000"/>
                    </a:schemeClr>
                  </a:solidFill>
                </a:ln>
                <a:solidFill>
                  <a:schemeClr val="accent1">
                    <a:lumMod val="60000"/>
                    <a:lumOff val="40000"/>
                  </a:schemeClr>
                </a:solidFill>
              </a:rPr>
              <a:t>;</a:t>
            </a:r>
            <a:endParaRPr lang="bg-BG" sz="2600" dirty="0" smtClean="0">
              <a:ln>
                <a:solidFill>
                  <a:schemeClr val="accent1">
                    <a:lumMod val="75000"/>
                  </a:schemeClr>
                </a:solidFill>
              </a:ln>
              <a:solidFill>
                <a:schemeClr val="accent1">
                  <a:lumMod val="60000"/>
                  <a:lumOff val="40000"/>
                </a:schemeClr>
              </a:solidFill>
            </a:endParaRPr>
          </a:p>
          <a:p>
            <a:pPr lvl="0" algn="just">
              <a:buClr>
                <a:srgbClr val="549E39"/>
              </a:buClr>
              <a:buFont typeface="Wingdings" pitchFamily="2" charset="2"/>
              <a:buChar char="q"/>
            </a:pPr>
            <a:r>
              <a:rPr lang="bg-BG" sz="2600" dirty="0" smtClean="0">
                <a:ln>
                  <a:solidFill>
                    <a:schemeClr val="accent1">
                      <a:lumMod val="75000"/>
                    </a:schemeClr>
                  </a:solidFill>
                </a:ln>
                <a:solidFill>
                  <a:schemeClr val="accent1">
                    <a:lumMod val="60000"/>
                    <a:lumOff val="40000"/>
                  </a:schemeClr>
                </a:solidFill>
              </a:rPr>
              <a:t> Да бъдат </a:t>
            </a:r>
            <a:r>
              <a:rPr lang="en-US" sz="2600" dirty="0" smtClean="0">
                <a:ln>
                  <a:solidFill>
                    <a:schemeClr val="accent1">
                      <a:lumMod val="75000"/>
                    </a:schemeClr>
                  </a:solidFill>
                </a:ln>
                <a:solidFill>
                  <a:schemeClr val="accent1">
                    <a:lumMod val="60000"/>
                    <a:lumOff val="40000"/>
                  </a:schemeClr>
                </a:solidFill>
              </a:rPr>
              <a:t>търговски представители</a:t>
            </a:r>
            <a:r>
              <a:rPr lang="bg-BG" sz="2600" dirty="0" smtClean="0">
                <a:ln>
                  <a:solidFill>
                    <a:schemeClr val="accent1">
                      <a:lumMod val="75000"/>
                    </a:schemeClr>
                  </a:solidFill>
                </a:ln>
                <a:solidFill>
                  <a:schemeClr val="accent1">
                    <a:lumMod val="60000"/>
                    <a:lumOff val="40000"/>
                  </a:schemeClr>
                </a:solidFill>
              </a:rPr>
              <a:t>;</a:t>
            </a:r>
            <a:r>
              <a:rPr lang="en-US" sz="2600" dirty="0" smtClean="0">
                <a:ln>
                  <a:solidFill>
                    <a:schemeClr val="accent1">
                      <a:lumMod val="75000"/>
                    </a:schemeClr>
                  </a:solidFill>
                </a:ln>
                <a:solidFill>
                  <a:schemeClr val="accent1">
                    <a:lumMod val="60000"/>
                    <a:lumOff val="40000"/>
                  </a:schemeClr>
                </a:solidFill>
              </a:rPr>
              <a:t> </a:t>
            </a:r>
            <a:endParaRPr lang="bg-BG" sz="2600" dirty="0" smtClean="0">
              <a:ln>
                <a:solidFill>
                  <a:schemeClr val="accent1">
                    <a:lumMod val="75000"/>
                  </a:schemeClr>
                </a:solidFill>
              </a:ln>
              <a:solidFill>
                <a:schemeClr val="accent1">
                  <a:lumMod val="60000"/>
                  <a:lumOff val="40000"/>
                </a:schemeClr>
              </a:solidFill>
            </a:endParaRPr>
          </a:p>
          <a:p>
            <a:pPr lvl="0" algn="just">
              <a:buClr>
                <a:srgbClr val="549E39"/>
              </a:buClr>
              <a:buFont typeface="Wingdings" pitchFamily="2" charset="2"/>
              <a:buChar char="q"/>
            </a:pPr>
            <a:r>
              <a:rPr lang="bg-BG" sz="2600" dirty="0" smtClean="0">
                <a:ln>
                  <a:solidFill>
                    <a:schemeClr val="accent1">
                      <a:lumMod val="75000"/>
                    </a:schemeClr>
                  </a:solidFill>
                </a:ln>
                <a:solidFill>
                  <a:schemeClr val="accent1">
                    <a:lumMod val="60000"/>
                    <a:lumOff val="40000"/>
                  </a:schemeClr>
                </a:solidFill>
              </a:rPr>
              <a:t> Да бъдат </a:t>
            </a:r>
            <a:r>
              <a:rPr lang="en-US" sz="2600" dirty="0" smtClean="0">
                <a:ln>
                  <a:solidFill>
                    <a:schemeClr val="accent1">
                      <a:lumMod val="75000"/>
                    </a:schemeClr>
                  </a:solidFill>
                </a:ln>
                <a:solidFill>
                  <a:schemeClr val="accent1">
                    <a:lumMod val="60000"/>
                    <a:lumOff val="40000"/>
                  </a:schemeClr>
                </a:solidFill>
              </a:rPr>
              <a:t>търговски посредници</a:t>
            </a:r>
            <a:r>
              <a:rPr lang="bg-BG" sz="2600" dirty="0">
                <a:ln>
                  <a:solidFill>
                    <a:schemeClr val="accent1">
                      <a:lumMod val="75000"/>
                    </a:schemeClr>
                  </a:solidFill>
                </a:ln>
                <a:solidFill>
                  <a:schemeClr val="accent1">
                    <a:lumMod val="60000"/>
                    <a:lumOff val="40000"/>
                  </a:schemeClr>
                </a:solidFill>
              </a:rPr>
              <a:t>;</a:t>
            </a:r>
            <a:r>
              <a:rPr lang="en-US" sz="2600" dirty="0" smtClean="0">
                <a:ln>
                  <a:solidFill>
                    <a:schemeClr val="accent1">
                      <a:lumMod val="75000"/>
                    </a:schemeClr>
                  </a:solidFill>
                </a:ln>
                <a:solidFill>
                  <a:schemeClr val="accent1">
                    <a:lumMod val="60000"/>
                    <a:lumOff val="40000"/>
                  </a:schemeClr>
                </a:solidFill>
              </a:rPr>
              <a:t> </a:t>
            </a:r>
            <a:endParaRPr lang="bg-BG" sz="2600" dirty="0" smtClean="0">
              <a:ln>
                <a:solidFill>
                  <a:schemeClr val="accent1">
                    <a:lumMod val="75000"/>
                  </a:schemeClr>
                </a:solidFill>
              </a:ln>
              <a:solidFill>
                <a:schemeClr val="accent1">
                  <a:lumMod val="60000"/>
                  <a:lumOff val="40000"/>
                </a:schemeClr>
              </a:solidFill>
            </a:endParaRPr>
          </a:p>
          <a:p>
            <a:pPr lvl="0" algn="just">
              <a:buClr>
                <a:srgbClr val="549E39"/>
              </a:buClr>
              <a:buFont typeface="Wingdings" pitchFamily="2" charset="2"/>
              <a:buChar char="q"/>
            </a:pPr>
            <a:r>
              <a:rPr lang="bg-BG" sz="2600" dirty="0" smtClean="0">
                <a:ln>
                  <a:solidFill>
                    <a:schemeClr val="accent1">
                      <a:lumMod val="75000"/>
                    </a:schemeClr>
                  </a:solidFill>
                </a:ln>
                <a:solidFill>
                  <a:schemeClr val="accent1">
                    <a:lumMod val="60000"/>
                    <a:lumOff val="40000"/>
                  </a:schemeClr>
                </a:solidFill>
              </a:rPr>
              <a:t> Да бъдат </a:t>
            </a:r>
            <a:r>
              <a:rPr lang="en-US" sz="2600" dirty="0" smtClean="0">
                <a:ln>
                  <a:solidFill>
                    <a:schemeClr val="accent1">
                      <a:lumMod val="75000"/>
                    </a:schemeClr>
                  </a:solidFill>
                </a:ln>
                <a:solidFill>
                  <a:schemeClr val="accent1">
                    <a:lumMod val="60000"/>
                    <a:lumOff val="40000"/>
                  </a:schemeClr>
                </a:solidFill>
              </a:rPr>
              <a:t>синдици</a:t>
            </a:r>
            <a:r>
              <a:rPr lang="bg-BG" sz="2600" dirty="0" smtClean="0">
                <a:ln>
                  <a:solidFill>
                    <a:schemeClr val="accent1">
                      <a:lumMod val="75000"/>
                    </a:schemeClr>
                  </a:solidFill>
                </a:ln>
                <a:solidFill>
                  <a:schemeClr val="accent1">
                    <a:lumMod val="60000"/>
                    <a:lumOff val="40000"/>
                  </a:schemeClr>
                </a:solidFill>
              </a:rPr>
              <a:t>;</a:t>
            </a:r>
            <a:r>
              <a:rPr lang="en-US" sz="2600" dirty="0" smtClean="0">
                <a:ln>
                  <a:solidFill>
                    <a:schemeClr val="accent1">
                      <a:lumMod val="75000"/>
                    </a:schemeClr>
                  </a:solidFill>
                </a:ln>
                <a:solidFill>
                  <a:schemeClr val="accent1">
                    <a:lumMod val="60000"/>
                    <a:lumOff val="40000"/>
                  </a:schemeClr>
                </a:solidFill>
              </a:rPr>
              <a:t> </a:t>
            </a:r>
            <a:endParaRPr lang="bg-BG" sz="2600" dirty="0" smtClean="0">
              <a:ln>
                <a:solidFill>
                  <a:schemeClr val="accent1">
                    <a:lumMod val="75000"/>
                  </a:schemeClr>
                </a:solidFill>
              </a:ln>
              <a:solidFill>
                <a:schemeClr val="accent1">
                  <a:lumMod val="60000"/>
                  <a:lumOff val="40000"/>
                </a:schemeClr>
              </a:solidFill>
            </a:endParaRPr>
          </a:p>
          <a:p>
            <a:pPr lvl="0" algn="just">
              <a:buClr>
                <a:srgbClr val="549E39"/>
              </a:buClr>
              <a:buFont typeface="Wingdings" pitchFamily="2" charset="2"/>
              <a:buChar char="q"/>
            </a:pPr>
            <a:r>
              <a:rPr lang="bg-BG" sz="2600" dirty="0" smtClean="0">
                <a:ln>
                  <a:solidFill>
                    <a:schemeClr val="accent1">
                      <a:lumMod val="75000"/>
                    </a:schemeClr>
                  </a:solidFill>
                </a:ln>
                <a:solidFill>
                  <a:schemeClr val="accent1">
                    <a:lumMod val="60000"/>
                    <a:lumOff val="40000"/>
                  </a:schemeClr>
                </a:solidFill>
              </a:rPr>
              <a:t> Да бъдат </a:t>
            </a:r>
            <a:r>
              <a:rPr lang="en-US" sz="2600" dirty="0" smtClean="0">
                <a:ln>
                  <a:solidFill>
                    <a:schemeClr val="accent1">
                      <a:lumMod val="75000"/>
                    </a:schemeClr>
                  </a:solidFill>
                </a:ln>
                <a:solidFill>
                  <a:schemeClr val="accent1">
                    <a:lumMod val="60000"/>
                    <a:lumOff val="40000"/>
                  </a:schemeClr>
                </a:solidFill>
              </a:rPr>
              <a:t>ликвидатори</a:t>
            </a:r>
            <a:r>
              <a:rPr lang="bg-BG" sz="2600" dirty="0">
                <a:ln>
                  <a:solidFill>
                    <a:schemeClr val="accent1">
                      <a:lumMod val="75000"/>
                    </a:schemeClr>
                  </a:solidFill>
                </a:ln>
                <a:solidFill>
                  <a:schemeClr val="accent1">
                    <a:lumMod val="60000"/>
                    <a:lumOff val="40000"/>
                  </a:schemeClr>
                </a:solidFill>
              </a:rPr>
              <a:t>;</a:t>
            </a:r>
            <a:r>
              <a:rPr lang="en-US" sz="2600" dirty="0" smtClean="0">
                <a:ln>
                  <a:solidFill>
                    <a:schemeClr val="accent1">
                      <a:lumMod val="75000"/>
                    </a:schemeClr>
                  </a:solidFill>
                </a:ln>
                <a:solidFill>
                  <a:schemeClr val="accent1">
                    <a:lumMod val="60000"/>
                    <a:lumOff val="40000"/>
                  </a:schemeClr>
                </a:solidFill>
              </a:rPr>
              <a:t> </a:t>
            </a:r>
            <a:endParaRPr lang="bg-BG" sz="2600" dirty="0" smtClean="0">
              <a:ln>
                <a:solidFill>
                  <a:schemeClr val="accent1">
                    <a:lumMod val="75000"/>
                  </a:schemeClr>
                </a:solidFill>
              </a:ln>
              <a:solidFill>
                <a:schemeClr val="accent1">
                  <a:lumMod val="60000"/>
                  <a:lumOff val="40000"/>
                </a:schemeClr>
              </a:solidFill>
            </a:endParaRPr>
          </a:p>
          <a:p>
            <a:pPr lvl="0" algn="just">
              <a:buClr>
                <a:srgbClr val="549E39"/>
              </a:buClr>
              <a:buFont typeface="Wingdings" pitchFamily="2" charset="2"/>
              <a:buChar char="q"/>
            </a:pPr>
            <a:r>
              <a:rPr lang="bg-BG" sz="2600" dirty="0" smtClean="0">
                <a:ln>
                  <a:solidFill>
                    <a:schemeClr val="accent1">
                      <a:lumMod val="75000"/>
                    </a:schemeClr>
                  </a:solidFill>
                </a:ln>
                <a:solidFill>
                  <a:schemeClr val="accent1">
                    <a:lumMod val="60000"/>
                    <a:lumOff val="40000"/>
                  </a:schemeClr>
                </a:solidFill>
              </a:rPr>
              <a:t> </a:t>
            </a:r>
            <a:r>
              <a:rPr lang="bg-BG" sz="2600" dirty="0">
                <a:ln>
                  <a:solidFill>
                    <a:schemeClr val="accent1">
                      <a:lumMod val="75000"/>
                    </a:schemeClr>
                  </a:solidFill>
                </a:ln>
                <a:solidFill>
                  <a:schemeClr val="accent1">
                    <a:lumMod val="60000"/>
                    <a:lumOff val="40000"/>
                  </a:schemeClr>
                </a:solidFill>
              </a:rPr>
              <a:t>Д</a:t>
            </a:r>
            <a:r>
              <a:rPr lang="en-US" sz="2600" dirty="0" smtClean="0">
                <a:ln>
                  <a:solidFill>
                    <a:schemeClr val="accent1">
                      <a:lumMod val="75000"/>
                    </a:schemeClr>
                  </a:solidFill>
                </a:ln>
                <a:solidFill>
                  <a:schemeClr val="accent1">
                    <a:lumMod val="60000"/>
                    <a:lumOff val="40000"/>
                  </a:schemeClr>
                </a:solidFill>
              </a:rPr>
              <a:t>а </a:t>
            </a:r>
            <a:r>
              <a:rPr lang="en-US" sz="2600" dirty="0">
                <a:ln>
                  <a:solidFill>
                    <a:schemeClr val="accent1">
                      <a:lumMod val="75000"/>
                    </a:schemeClr>
                  </a:solidFill>
                </a:ln>
                <a:solidFill>
                  <a:schemeClr val="accent1">
                    <a:lumMod val="60000"/>
                    <a:lumOff val="40000"/>
                  </a:schemeClr>
                </a:solidFill>
              </a:rPr>
              <a:t>участват в надзорни, управителни и контролни органи на търговски дружества и кооперации за времето на мандата </a:t>
            </a:r>
            <a:r>
              <a:rPr lang="en-US" sz="2600" dirty="0" smtClean="0">
                <a:ln>
                  <a:solidFill>
                    <a:schemeClr val="accent1">
                      <a:lumMod val="75000"/>
                    </a:schemeClr>
                  </a:solidFill>
                </a:ln>
                <a:solidFill>
                  <a:schemeClr val="accent1">
                    <a:lumMod val="60000"/>
                    <a:lumOff val="40000"/>
                  </a:schemeClr>
                </a:solidFill>
              </a:rPr>
              <a:t>им</a:t>
            </a:r>
            <a:r>
              <a:rPr lang="bg-BG" sz="2600" dirty="0" smtClean="0">
                <a:ln>
                  <a:solidFill>
                    <a:schemeClr val="accent1">
                      <a:lumMod val="75000"/>
                    </a:schemeClr>
                  </a:solidFill>
                </a:ln>
                <a:solidFill>
                  <a:schemeClr val="accent1">
                    <a:lumMod val="60000"/>
                    <a:lumOff val="40000"/>
                  </a:schemeClr>
                </a:solidFill>
              </a:rPr>
              <a:t>;</a:t>
            </a:r>
          </a:p>
          <a:p>
            <a:pPr lvl="0" algn="just">
              <a:buClr>
                <a:srgbClr val="549E39"/>
              </a:buClr>
              <a:buFont typeface="Wingdings" pitchFamily="2" charset="2"/>
              <a:buChar char="q"/>
            </a:pPr>
            <a:endParaRPr lang="bg-BG" u="sng" dirty="0">
              <a:ln>
                <a:solidFill>
                  <a:schemeClr val="accent1">
                    <a:lumMod val="75000"/>
                  </a:schemeClr>
                </a:solidFill>
              </a:ln>
              <a:solidFill>
                <a:schemeClr val="accent1">
                  <a:lumMod val="60000"/>
                  <a:lumOff val="40000"/>
                </a:schemeClr>
              </a:solidFill>
            </a:endParaRPr>
          </a:p>
        </p:txBody>
      </p:sp>
    </p:spTree>
    <p:extLst>
      <p:ext uri="{BB962C8B-B14F-4D97-AF65-F5344CB8AC3E}">
        <p14:creationId xmlns:p14="http://schemas.microsoft.com/office/powerpoint/2010/main" val="2126760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3"/>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6" name="Picture 1"/>
          <p:cNvPicPr>
            <a:picLocks noChangeAspect="1"/>
          </p:cNvPicPr>
          <p:nvPr/>
        </p:nvPicPr>
        <p:blipFill>
          <a:blip r:embed="rId4"/>
          <a:stretch>
            <a:fillRect/>
          </a:stretch>
        </p:blipFill>
        <p:spPr>
          <a:xfrm>
            <a:off x="833129" y="377792"/>
            <a:ext cx="2510129" cy="1002518"/>
          </a:xfrm>
          <a:prstGeom prst="rect">
            <a:avLst/>
          </a:prstGeom>
        </p:spPr>
      </p:pic>
      <p:pic>
        <p:nvPicPr>
          <p:cNvPr id="7" name="Picture 6"/>
          <p:cNvPicPr>
            <a:picLocks noChangeAspect="1"/>
          </p:cNvPicPr>
          <p:nvPr/>
        </p:nvPicPr>
        <p:blipFill>
          <a:blip r:embed="rId5"/>
          <a:stretch>
            <a:fillRect/>
          </a:stretch>
        </p:blipFill>
        <p:spPr>
          <a:xfrm>
            <a:off x="5517099" y="492772"/>
            <a:ext cx="1323114" cy="828000"/>
          </a:xfrm>
          <a:prstGeom prst="rect">
            <a:avLst/>
          </a:prstGeom>
        </p:spPr>
      </p:pic>
      <p:pic>
        <p:nvPicPr>
          <p:cNvPr id="8" name="Picture 4"/>
          <p:cNvPicPr>
            <a:picLocks noChangeAspect="1"/>
          </p:cNvPicPr>
          <p:nvPr/>
        </p:nvPicPr>
        <p:blipFill>
          <a:blip r:embed="rId6"/>
          <a:stretch>
            <a:fillRect/>
          </a:stretch>
        </p:blipFill>
        <p:spPr>
          <a:xfrm>
            <a:off x="9321837" y="391593"/>
            <a:ext cx="1705303" cy="828000"/>
          </a:xfrm>
          <a:prstGeom prst="rect">
            <a:avLst/>
          </a:prstGeom>
        </p:spPr>
      </p:pic>
      <p:sp>
        <p:nvSpPr>
          <p:cNvPr id="2" name="Контейнер за съдържание 1"/>
          <p:cNvSpPr>
            <a:spLocks noGrp="1"/>
          </p:cNvSpPr>
          <p:nvPr>
            <p:ph sz="half" idx="1"/>
          </p:nvPr>
        </p:nvSpPr>
        <p:spPr>
          <a:xfrm>
            <a:off x="1053299" y="1380310"/>
            <a:ext cx="9989457" cy="4258490"/>
          </a:xfrm>
          <a:ln>
            <a:noFill/>
          </a:ln>
        </p:spPr>
        <p:txBody>
          <a:bodyPr>
            <a:normAutofit fontScale="92500" lnSpcReduction="10000"/>
          </a:bodyPr>
          <a:lstStyle/>
          <a:p>
            <a:pPr marL="45720" lvl="0" indent="0" algn="ctr">
              <a:buClr>
                <a:srgbClr val="549E39"/>
              </a:buClr>
              <a:buNone/>
            </a:pPr>
            <a:r>
              <a:rPr lang="ru-RU" sz="3500" b="1" u="sng" dirty="0" smtClean="0">
                <a:ln>
                  <a:solidFill>
                    <a:schemeClr val="accent1">
                      <a:lumMod val="75000"/>
                    </a:schemeClr>
                  </a:solidFill>
                </a:ln>
                <a:solidFill>
                  <a:schemeClr val="accent1">
                    <a:lumMod val="60000"/>
                    <a:lumOff val="40000"/>
                  </a:schemeClr>
                </a:solidFill>
              </a:rPr>
              <a:t>Кметове </a:t>
            </a:r>
            <a:r>
              <a:rPr lang="ru-RU" sz="3500" b="1" u="sng" dirty="0">
                <a:ln>
                  <a:solidFill>
                    <a:schemeClr val="accent1">
                      <a:lumMod val="75000"/>
                    </a:schemeClr>
                  </a:solidFill>
                </a:ln>
                <a:solidFill>
                  <a:schemeClr val="accent1">
                    <a:lumMod val="60000"/>
                    <a:lumOff val="40000"/>
                  </a:schemeClr>
                </a:solidFill>
              </a:rPr>
              <a:t>на </a:t>
            </a:r>
            <a:r>
              <a:rPr lang="ru-RU" sz="3500" b="1" u="sng" dirty="0" smtClean="0">
                <a:ln>
                  <a:solidFill>
                    <a:schemeClr val="accent1">
                      <a:lumMod val="75000"/>
                    </a:schemeClr>
                  </a:solidFill>
                </a:ln>
                <a:solidFill>
                  <a:schemeClr val="accent1">
                    <a:lumMod val="60000"/>
                    <a:lumOff val="40000"/>
                  </a:schemeClr>
                </a:solidFill>
              </a:rPr>
              <a:t>кметства </a:t>
            </a:r>
            <a:r>
              <a:rPr lang="ru-RU" sz="3500" b="1" u="sng" dirty="0">
                <a:ln>
                  <a:solidFill>
                    <a:schemeClr val="accent1">
                      <a:lumMod val="75000"/>
                    </a:schemeClr>
                  </a:solidFill>
                </a:ln>
                <a:solidFill>
                  <a:schemeClr val="accent1">
                    <a:lumMod val="60000"/>
                    <a:lumOff val="40000"/>
                  </a:schemeClr>
                </a:solidFill>
              </a:rPr>
              <a:t>– </a:t>
            </a:r>
            <a:r>
              <a:rPr lang="ru-RU" sz="3500" b="1" u="sng" dirty="0" smtClean="0">
                <a:ln>
                  <a:solidFill>
                    <a:schemeClr val="accent1">
                      <a:lumMod val="75000"/>
                    </a:schemeClr>
                  </a:solidFill>
                </a:ln>
                <a:solidFill>
                  <a:schemeClr val="accent1">
                    <a:lumMod val="60000"/>
                    <a:lumOff val="40000"/>
                  </a:schemeClr>
                </a:solidFill>
              </a:rPr>
              <a:t>задължения след избора </a:t>
            </a:r>
            <a:endParaRPr lang="ru-RU" sz="3500" b="1" u="sng" dirty="0">
              <a:ln>
                <a:solidFill>
                  <a:schemeClr val="accent1">
                    <a:lumMod val="75000"/>
                  </a:schemeClr>
                </a:solidFill>
              </a:ln>
              <a:solidFill>
                <a:schemeClr val="accent1">
                  <a:lumMod val="60000"/>
                  <a:lumOff val="40000"/>
                </a:schemeClr>
              </a:solidFill>
            </a:endParaRPr>
          </a:p>
          <a:p>
            <a:pPr lvl="0" algn="just">
              <a:buClr>
                <a:srgbClr val="549E39"/>
              </a:buClr>
              <a:buFont typeface="Wingdings" pitchFamily="2" charset="2"/>
              <a:buChar char="q"/>
            </a:pPr>
            <a:r>
              <a:rPr lang="bg-BG" sz="2600" dirty="0" smtClean="0">
                <a:solidFill>
                  <a:schemeClr val="accent1">
                    <a:lumMod val="75000"/>
                  </a:schemeClr>
                </a:solidFill>
              </a:rPr>
              <a:t> </a:t>
            </a:r>
            <a:r>
              <a:rPr lang="ru-RU" sz="2400" dirty="0" smtClean="0">
                <a:solidFill>
                  <a:schemeClr val="tx1">
                    <a:lumMod val="75000"/>
                    <a:lumOff val="25000"/>
                  </a:schemeClr>
                </a:solidFill>
              </a:rPr>
              <a:t>В </a:t>
            </a:r>
            <a:r>
              <a:rPr lang="ru-RU" sz="2400" dirty="0">
                <a:solidFill>
                  <a:schemeClr val="tx1">
                    <a:lumMod val="75000"/>
                    <a:lumOff val="25000"/>
                  </a:schemeClr>
                </a:solidFill>
              </a:rPr>
              <a:t>едномесечен срок от полагането на клетвата, съответно от приемането на решението на общинския съвет, лице, което при избирането му за кмет заема длъжност или осъществява дейности, посочени по-горе, предприема необходимите действия за прекратяване на дейността и/или за освобождаването му от заеманата длъжност и уведомява писмено за това председателя на общинския съвет и общинската избирателна комисия</a:t>
            </a:r>
            <a:r>
              <a:rPr lang="ru-RU" sz="2400" dirty="0" smtClean="0">
                <a:solidFill>
                  <a:schemeClr val="tx1">
                    <a:lumMod val="75000"/>
                    <a:lumOff val="25000"/>
                  </a:schemeClr>
                </a:solidFill>
              </a:rPr>
              <a:t>.</a:t>
            </a:r>
            <a:endParaRPr lang="bg-BG" u="sng" dirty="0" smtClean="0">
              <a:solidFill>
                <a:schemeClr val="tx1">
                  <a:lumMod val="75000"/>
                  <a:lumOff val="25000"/>
                </a:schemeClr>
              </a:solidFill>
            </a:endParaRPr>
          </a:p>
          <a:p>
            <a:pPr lvl="0" algn="just">
              <a:buClr>
                <a:srgbClr val="549E39"/>
              </a:buClr>
              <a:buFont typeface="Wingdings" pitchFamily="2" charset="2"/>
              <a:buChar char="q"/>
            </a:pPr>
            <a:r>
              <a:rPr lang="bg-BG" sz="2400" u="sng" dirty="0">
                <a:solidFill>
                  <a:schemeClr val="tx1">
                    <a:lumMod val="75000"/>
                    <a:lumOff val="25000"/>
                  </a:schemeClr>
                </a:solidFill>
              </a:rPr>
              <a:t> </a:t>
            </a:r>
            <a:r>
              <a:rPr lang="ru-RU" sz="2400" dirty="0" smtClean="0">
                <a:solidFill>
                  <a:schemeClr val="tx1">
                    <a:lumMod val="75000"/>
                    <a:lumOff val="25000"/>
                  </a:schemeClr>
                </a:solidFill>
              </a:rPr>
              <a:t>Да подват </a:t>
            </a:r>
            <a:r>
              <a:rPr lang="ru-RU" sz="2400" dirty="0">
                <a:solidFill>
                  <a:schemeClr val="tx1">
                    <a:lumMod val="75000"/>
                    <a:lumOff val="25000"/>
                  </a:schemeClr>
                </a:solidFill>
              </a:rPr>
              <a:t>декларация за </a:t>
            </a:r>
            <a:r>
              <a:rPr lang="ru-RU" sz="2400" dirty="0" smtClean="0">
                <a:solidFill>
                  <a:schemeClr val="tx1">
                    <a:lumMod val="75000"/>
                    <a:lumOff val="25000"/>
                  </a:schemeClr>
                </a:solidFill>
              </a:rPr>
              <a:t>несъвместимост, съгласно </a:t>
            </a:r>
            <a:r>
              <a:rPr lang="ru-RU" sz="2400" dirty="0">
                <a:solidFill>
                  <a:schemeClr val="tx1">
                    <a:lumMod val="75000"/>
                    <a:lumOff val="25000"/>
                  </a:schemeClr>
                </a:solidFill>
              </a:rPr>
              <a:t>Закона за противодействие на корупцията и за отнемане на незаконно придобитото имущество (ЗПКОНПИ</a:t>
            </a:r>
            <a:r>
              <a:rPr lang="ru-RU" sz="2400" dirty="0" smtClean="0">
                <a:solidFill>
                  <a:schemeClr val="tx1">
                    <a:lumMod val="75000"/>
                    <a:lumOff val="25000"/>
                  </a:schemeClr>
                </a:solidFill>
              </a:rPr>
              <a:t>);</a:t>
            </a:r>
          </a:p>
          <a:p>
            <a:pPr lvl="0" algn="just">
              <a:buClr>
                <a:srgbClr val="549E39"/>
              </a:buClr>
              <a:buFont typeface="Wingdings" pitchFamily="2" charset="2"/>
              <a:buChar char="q"/>
            </a:pPr>
            <a:r>
              <a:rPr lang="ru-RU" sz="2400" dirty="0" smtClean="0">
                <a:solidFill>
                  <a:schemeClr val="tx1">
                    <a:lumMod val="75000"/>
                    <a:lumOff val="25000"/>
                  </a:schemeClr>
                </a:solidFill>
              </a:rPr>
              <a:t> Да подават встъпителна декларация </a:t>
            </a:r>
            <a:r>
              <a:rPr lang="ru-RU" sz="2400" dirty="0">
                <a:solidFill>
                  <a:schemeClr val="tx1">
                    <a:lumMod val="75000"/>
                    <a:lumOff val="25000"/>
                  </a:schemeClr>
                </a:solidFill>
              </a:rPr>
              <a:t>за имущество и </a:t>
            </a:r>
            <a:r>
              <a:rPr lang="ru-RU" sz="2400" dirty="0" smtClean="0">
                <a:solidFill>
                  <a:schemeClr val="tx1">
                    <a:lumMod val="75000"/>
                    <a:lumOff val="25000"/>
                  </a:schemeClr>
                </a:solidFill>
              </a:rPr>
              <a:t>интереси и ежегодна, съгласно ЗПКОНПИ.</a:t>
            </a:r>
            <a:endParaRPr lang="bg-BG" sz="2400" dirty="0" smtClean="0">
              <a:solidFill>
                <a:schemeClr val="tx1">
                  <a:lumMod val="75000"/>
                  <a:lumOff val="25000"/>
                </a:schemeClr>
              </a:solidFill>
            </a:endParaRPr>
          </a:p>
        </p:txBody>
      </p:sp>
    </p:spTree>
    <p:extLst>
      <p:ext uri="{BB962C8B-B14F-4D97-AF65-F5344CB8AC3E}">
        <p14:creationId xmlns:p14="http://schemas.microsoft.com/office/powerpoint/2010/main" val="1056166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База">
  <a:themeElements>
    <a:clrScheme name="По избор 6">
      <a:dk1>
        <a:srgbClr val="354F12"/>
      </a:dk1>
      <a:lt1>
        <a:sysClr val="window" lastClr="FFFFFF"/>
      </a:lt1>
      <a:dk2>
        <a:srgbClr val="50771B"/>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По избор 1">
      <a:majorFont>
        <a:latin typeface="Corbel"/>
        <a:ea typeface=""/>
        <a:cs typeface=""/>
      </a:majorFont>
      <a:minorFont>
        <a:latin typeface="Times New Roman"/>
        <a:ea typeface=""/>
        <a:cs typeface=""/>
      </a:minorFont>
    </a:fontScheme>
    <a:fmtScheme name="База">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4908</TotalTime>
  <Words>5482</Words>
  <Application>Microsoft Office PowerPoint</Application>
  <PresentationFormat>Widescreen</PresentationFormat>
  <Paragraphs>701</Paragraphs>
  <Slides>35</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Corbel</vt:lpstr>
      <vt:lpstr>Symbol</vt:lpstr>
      <vt:lpstr>Times New Roman</vt:lpstr>
      <vt:lpstr>Wingdings</vt:lpstr>
      <vt:lpstr>База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Заседание на ПКСП на НСОРБ  Нормативна рамка</dc:title>
  <dc:creator>Daniela Ushatova</dc:creator>
  <cp:lastModifiedBy>DANY</cp:lastModifiedBy>
  <cp:revision>257</cp:revision>
  <dcterms:created xsi:type="dcterms:W3CDTF">2020-11-16T15:48:02Z</dcterms:created>
  <dcterms:modified xsi:type="dcterms:W3CDTF">2021-10-19T11:32:35Z</dcterms:modified>
</cp:coreProperties>
</file>