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37"/>
  </p:notesMasterIdLst>
  <p:sldIdLst>
    <p:sldId id="258" r:id="rId2"/>
    <p:sldId id="259" r:id="rId3"/>
    <p:sldId id="260" r:id="rId4"/>
    <p:sldId id="262" r:id="rId5"/>
    <p:sldId id="261" r:id="rId6"/>
    <p:sldId id="270" r:id="rId7"/>
    <p:sldId id="277" r:id="rId8"/>
    <p:sldId id="271" r:id="rId9"/>
    <p:sldId id="279" r:id="rId10"/>
    <p:sldId id="278" r:id="rId11"/>
    <p:sldId id="280" r:id="rId12"/>
    <p:sldId id="281" r:id="rId13"/>
    <p:sldId id="274" r:id="rId14"/>
    <p:sldId id="275" r:id="rId15"/>
    <p:sldId id="276" r:id="rId16"/>
    <p:sldId id="273" r:id="rId17"/>
    <p:sldId id="263" r:id="rId18"/>
    <p:sldId id="269" r:id="rId19"/>
    <p:sldId id="265" r:id="rId20"/>
    <p:sldId id="266" r:id="rId21"/>
    <p:sldId id="297" r:id="rId22"/>
    <p:sldId id="298" r:id="rId23"/>
    <p:sldId id="299" r:id="rId24"/>
    <p:sldId id="284" r:id="rId25"/>
    <p:sldId id="285" r:id="rId26"/>
    <p:sldId id="286" r:id="rId27"/>
    <p:sldId id="282" r:id="rId28"/>
    <p:sldId id="283" r:id="rId29"/>
    <p:sldId id="288" r:id="rId30"/>
    <p:sldId id="289" r:id="rId31"/>
    <p:sldId id="290" r:id="rId32"/>
    <p:sldId id="291" r:id="rId33"/>
    <p:sldId id="293" r:id="rId34"/>
    <p:sldId id="268" r:id="rId35"/>
    <p:sldId id="264" r:id="rId36"/>
  </p:sldIdLst>
  <p:sldSz cx="12192000" cy="6858000"/>
  <p:notesSz cx="6858000" cy="9947275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8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2" d="100"/>
          <a:sy n="42" d="100"/>
        </p:scale>
        <p:origin x="92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rgbClr val="568424"/>
                </a:solidFill>
                <a:latin typeface="+mn-lt"/>
                <a:ea typeface="+mn-ea"/>
                <a:cs typeface="+mn-cs"/>
              </a:defRPr>
            </a:pPr>
            <a:r>
              <a:rPr lang="en-US" b="1" dirty="0" err="1">
                <a:solidFill>
                  <a:srgbClr val="568424"/>
                </a:solidFill>
              </a:rPr>
              <a:t>Разходи</a:t>
            </a:r>
            <a:r>
              <a:rPr lang="en-US" b="1" dirty="0">
                <a:solidFill>
                  <a:srgbClr val="568424"/>
                </a:solidFill>
              </a:rPr>
              <a:t> </a:t>
            </a:r>
            <a:r>
              <a:rPr lang="en-US" b="1" dirty="0" err="1">
                <a:solidFill>
                  <a:srgbClr val="568424"/>
                </a:solidFill>
              </a:rPr>
              <a:t>по</a:t>
            </a:r>
            <a:r>
              <a:rPr lang="en-US" b="1" dirty="0">
                <a:solidFill>
                  <a:srgbClr val="568424"/>
                </a:solidFill>
              </a:rPr>
              <a:t> </a:t>
            </a:r>
            <a:r>
              <a:rPr lang="en-US" b="1" dirty="0" err="1">
                <a:solidFill>
                  <a:srgbClr val="568424"/>
                </a:solidFill>
              </a:rPr>
              <a:t>функции</a:t>
            </a:r>
            <a:r>
              <a:rPr lang="en-US" b="1" dirty="0">
                <a:solidFill>
                  <a:srgbClr val="568424"/>
                </a:solidFill>
              </a:rPr>
              <a:t>, КФП 2020 и </a:t>
            </a:r>
            <a:r>
              <a:rPr lang="en-US" b="1" dirty="0" err="1">
                <a:solidFill>
                  <a:srgbClr val="568424"/>
                </a:solidFill>
              </a:rPr>
              <a:t>отн.дял</a:t>
            </a:r>
            <a:r>
              <a:rPr lang="en-US" b="1" dirty="0">
                <a:solidFill>
                  <a:srgbClr val="568424"/>
                </a:solidFill>
              </a:rPr>
              <a:t> в </a:t>
            </a:r>
            <a:r>
              <a:rPr lang="en-US" b="1" dirty="0" err="1">
                <a:solidFill>
                  <a:srgbClr val="568424"/>
                </a:solidFill>
              </a:rPr>
              <a:t>общо</a:t>
            </a:r>
            <a:r>
              <a:rPr lang="en-US" b="1" dirty="0">
                <a:solidFill>
                  <a:srgbClr val="568424"/>
                </a:solidFill>
              </a:rPr>
              <a:t> </a:t>
            </a:r>
            <a:r>
              <a:rPr lang="en-US" b="1" dirty="0" err="1">
                <a:solidFill>
                  <a:srgbClr val="568424"/>
                </a:solidFill>
              </a:rPr>
              <a:t>разходи</a:t>
            </a:r>
            <a:r>
              <a:rPr lang="en-US" b="1" dirty="0">
                <a:solidFill>
                  <a:srgbClr val="568424"/>
                </a:solidFill>
              </a:rPr>
              <a:t> </a:t>
            </a:r>
            <a:r>
              <a:rPr lang="en-US" b="1" dirty="0" err="1">
                <a:solidFill>
                  <a:srgbClr val="568424"/>
                </a:solidFill>
              </a:rPr>
              <a:t>по</a:t>
            </a:r>
            <a:r>
              <a:rPr lang="en-US" b="1" dirty="0">
                <a:solidFill>
                  <a:srgbClr val="568424"/>
                </a:solidFill>
              </a:rPr>
              <a:t> КФП и в </a:t>
            </a:r>
            <a:r>
              <a:rPr lang="en-US" b="1" dirty="0">
                <a:solidFill>
                  <a:srgbClr val="FF0000"/>
                </a:solidFill>
              </a:rPr>
              <a:t>БВП</a:t>
            </a:r>
            <a:endParaRPr lang="bg-BG" b="1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13793414652517902"/>
          <c:y val="0.93522899876911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rgbClr val="568424"/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0.30126260408599925"/>
          <c:y val="0.15728682849289172"/>
          <c:w val="0.39086230015436091"/>
          <c:h val="0.76134446281628743"/>
        </c:manualLayout>
      </c:layout>
      <c:doughnutChart>
        <c:varyColors val="1"/>
        <c:ser>
          <c:idx val="0"/>
          <c:order val="0"/>
          <c:tx>
            <c:strRef>
              <c:f>Лист2!$N$5</c:f>
              <c:strCache>
                <c:ptCount val="1"/>
                <c:pt idx="0">
                  <c:v>млн.лв.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4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7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6">
                  <a:tint val="7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6">
                  <a:tint val="4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6736040484952697"/>
                  <c:y val="-0.16429699842022116"/>
                </c:manualLayout>
              </c:layout>
              <c:tx>
                <c:rich>
                  <a:bodyPr/>
                  <a:lstStyle/>
                  <a:p>
                    <a:fld id="{3259FF7A-2480-424B-B0CC-57844CAD30D8}" type="CATEGORYNAME">
                      <a:rPr lang="ru-RU"/>
                      <a:pPr/>
                      <a:t>[CATEGORY NAME]</a:t>
                    </a:fld>
                    <a:endParaRPr lang="ru-RU" baseline="0"/>
                  </a:p>
                  <a:p>
                    <a:fld id="{B93BAF2D-8227-4307-AAFA-AC3749AE58BC}" type="VALUE">
                      <a:rPr lang="ru-RU"/>
                      <a:pPr/>
                      <a:t>[VALUE]</a:t>
                    </a:fld>
                    <a:endParaRPr lang="ru-RU" baseline="0"/>
                  </a:p>
                  <a:p>
                    <a:fld id="{F509596B-3F77-4739-86E6-B2D358137D7D}" type="PERCENTAGE">
                      <a:rPr lang="ru-RU"/>
                      <a:pPr/>
                      <a:t>[PERCENTAGE]</a:t>
                    </a:fld>
                    <a:r>
                      <a:rPr lang="ru-RU"/>
                      <a:t>;</a:t>
                    </a:r>
                    <a:r>
                      <a:rPr lang="ru-RU" b="1" baseline="0">
                        <a:solidFill>
                          <a:srgbClr val="FF0000"/>
                        </a:solidFill>
                      </a:rPr>
                      <a:t> 3%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20342150972806161"/>
                  <c:y val="-6.3191153238546627E-2"/>
                </c:manualLayout>
              </c:layout>
              <c:tx>
                <c:rich>
                  <a:bodyPr/>
                  <a:lstStyle/>
                  <a:p>
                    <a:fld id="{433C71B6-866B-4F66-A28B-E61CBA481478}" type="CATEGORYNAME">
                      <a:rPr lang="ru-RU"/>
                      <a:pPr/>
                      <a:t>[CATEGORY NAME]</a:t>
                    </a:fld>
                    <a:endParaRPr lang="ru-RU" baseline="0"/>
                  </a:p>
                  <a:p>
                    <a:fld id="{441B8B4D-1CA7-4F26-ABC3-4CBA1CDAC146}" type="VALUE">
                      <a:rPr lang="ru-RU"/>
                      <a:pPr/>
                      <a:t>[VALUE]</a:t>
                    </a:fld>
                    <a:endParaRPr lang="ru-RU" baseline="0"/>
                  </a:p>
                  <a:p>
                    <a:fld id="{5A3B4646-69F8-495F-9C28-193B51465145}" type="PERCENTAGE">
                      <a:rPr lang="ru-RU"/>
                      <a:pPr/>
                      <a:t>[PERCENTAGE]</a:t>
                    </a:fld>
                    <a:r>
                      <a:rPr lang="ru-RU"/>
                      <a:t>;</a:t>
                    </a:r>
                    <a:r>
                      <a:rPr lang="ru-RU" b="1">
                        <a:solidFill>
                          <a:srgbClr val="FF0000"/>
                        </a:solidFill>
                      </a:rPr>
                      <a:t> 5%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7882438463500983"/>
                  <c:y val="3.7914691943127965E-2"/>
                </c:manualLayout>
              </c:layout>
              <c:tx>
                <c:rich>
                  <a:bodyPr/>
                  <a:lstStyle/>
                  <a:p>
                    <a:fld id="{4DA830B0-30D6-414C-82DB-32904BDBBEFC}" type="CATEGORYNAME">
                      <a:rPr lang="ru-RU"/>
                      <a:pPr/>
                      <a:t>[CATEGORY NAME]</a:t>
                    </a:fld>
                    <a:endParaRPr lang="ru-RU" baseline="0"/>
                  </a:p>
                  <a:p>
                    <a:fld id="{4EB55393-6584-4C91-B71A-EBE58817A279}" type="VALUE">
                      <a:rPr lang="ru-RU"/>
                      <a:pPr/>
                      <a:t>[VALUE]</a:t>
                    </a:fld>
                    <a:endParaRPr lang="ru-RU" baseline="0"/>
                  </a:p>
                  <a:p>
                    <a:fld id="{9FE334DC-1DD3-4854-B7E8-8BB842F8B727}" type="PERCENTAGE">
                      <a:rPr lang="ru-RU"/>
                      <a:pPr/>
                      <a:t>[PERCENTAGE]</a:t>
                    </a:fld>
                    <a:r>
                      <a:rPr lang="ru-RU"/>
                      <a:t>;</a:t>
                    </a:r>
                    <a:r>
                      <a:rPr lang="ru-RU" b="1">
                        <a:solidFill>
                          <a:srgbClr val="FF0000"/>
                        </a:solidFill>
                      </a:rPr>
                      <a:t> 4%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7691966267199291"/>
                  <c:y val="0.13586097946287509"/>
                </c:manualLayout>
              </c:layout>
              <c:tx>
                <c:rich>
                  <a:bodyPr/>
                  <a:lstStyle/>
                  <a:p>
                    <a:fld id="{F0261825-8D47-464B-A413-1E4ADCA82CD8}" type="CATEGORYNAME">
                      <a:rPr lang="ru-RU"/>
                      <a:pPr/>
                      <a:t>[CATEGORY NAME]</a:t>
                    </a:fld>
                    <a:endParaRPr lang="ru-RU" baseline="0"/>
                  </a:p>
                  <a:p>
                    <a:fld id="{3F62A434-7E77-47A3-9DE0-70391234D84B}" type="VALUE">
                      <a:rPr lang="ru-RU"/>
                      <a:pPr/>
                      <a:t>[VALUE]</a:t>
                    </a:fld>
                    <a:endParaRPr lang="ru-RU" baseline="0"/>
                  </a:p>
                  <a:p>
                    <a:fld id="{753F9069-3C27-48E4-883E-0134511FAD84}" type="PERCENTAGE">
                      <a:rPr lang="ru-RU"/>
                      <a:pPr/>
                      <a:t>[PERCENTAGE]</a:t>
                    </a:fld>
                    <a:r>
                      <a:rPr lang="ru-RU"/>
                      <a:t>; </a:t>
                    </a:r>
                    <a:r>
                      <a:rPr lang="ru-RU" b="1">
                        <a:solidFill>
                          <a:srgbClr val="FF0000"/>
                        </a:solidFill>
                      </a:rPr>
                      <a:t>5%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0.29409863754902527"/>
                  <c:y val="2.8334238778592018E-2"/>
                </c:manualLayout>
              </c:layout>
              <c:tx>
                <c:rich>
                  <a:bodyPr/>
                  <a:lstStyle/>
                  <a:p>
                    <a:fld id="{5BAAD404-D8A4-4CD4-BE6A-205BDB66498B}" type="CATEGORYNAME">
                      <a:rPr lang="ru-RU"/>
                      <a:pPr/>
                      <a:t>[CATEGORY NAME]</a:t>
                    </a:fld>
                    <a:endParaRPr lang="ru-RU" baseline="0"/>
                  </a:p>
                  <a:p>
                    <a:fld id="{C52EADF1-B49A-4EEA-AC92-0B8CC620D3E1}" type="VALUE">
                      <a:rPr lang="ru-RU"/>
                      <a:pPr/>
                      <a:t>[VALUE]</a:t>
                    </a:fld>
                    <a:endParaRPr lang="ru-RU" baseline="0"/>
                  </a:p>
                  <a:p>
                    <a:fld id="{438D8439-AF1F-4A1D-9C16-116B11B093DF}" type="PERCENTAGE">
                      <a:rPr lang="ru-RU"/>
                      <a:pPr/>
                      <a:t>[PERCENTAGE]</a:t>
                    </a:fld>
                    <a:r>
                      <a:rPr lang="ru-RU"/>
                      <a:t>; </a:t>
                    </a:r>
                    <a:r>
                      <a:rPr lang="ru-RU" b="1">
                        <a:solidFill>
                          <a:srgbClr val="FF0000"/>
                        </a:solidFill>
                      </a:rPr>
                      <a:t>13%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076999254749629"/>
                      <c:h val="0.2324919735404892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0.24285666355620328"/>
                  <c:y val="9.478797377815925E-3"/>
                </c:manualLayout>
              </c:layout>
              <c:tx>
                <c:rich>
                  <a:bodyPr/>
                  <a:lstStyle/>
                  <a:p>
                    <a:fld id="{2FFF4C61-8332-46BC-AB05-B962747F71FF}" type="CATEGORYNAME">
                      <a:rPr lang="ru-RU"/>
                      <a:pPr/>
                      <a:t>[CATEGORY NAME]</a:t>
                    </a:fld>
                    <a:endParaRPr lang="ru-RU" baseline="0"/>
                  </a:p>
                  <a:p>
                    <a:fld id="{53CEC7AC-1008-452C-BFAB-D5979C46CB81}" type="VALUE">
                      <a:rPr lang="ru-RU"/>
                      <a:pPr/>
                      <a:t>[VALUE]</a:t>
                    </a:fld>
                    <a:endParaRPr lang="ru-RU" baseline="0"/>
                  </a:p>
                  <a:p>
                    <a:fld id="{B56B9B84-7FAA-4AF2-8EB8-5E8C9D726F65}" type="PERCENTAGE">
                      <a:rPr lang="ru-RU"/>
                      <a:pPr/>
                      <a:t>[PERCENTAGE]</a:t>
                    </a:fld>
                    <a:r>
                      <a:rPr lang="ru-RU"/>
                      <a:t>;</a:t>
                    </a:r>
                    <a:r>
                      <a:rPr lang="ru-RU" b="1">
                        <a:solidFill>
                          <a:srgbClr val="FF0000"/>
                        </a:solidFill>
                      </a:rPr>
                      <a:t> 2%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632060140285391"/>
                      <c:h val="0.14834123222748813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0.23617559789047676"/>
                  <c:y val="-0.12006319115323857"/>
                </c:manualLayout>
              </c:layout>
              <c:tx>
                <c:rich>
                  <a:bodyPr/>
                  <a:lstStyle/>
                  <a:p>
                    <a:fld id="{02A76148-DDAB-424E-A444-76EBEE9DF1DB}" type="CATEGORYNAME">
                      <a:rPr lang="ru-RU"/>
                      <a:pPr/>
                      <a:t>[CATEGORY NAME]</a:t>
                    </a:fld>
                    <a:endParaRPr lang="ru-RU" baseline="0"/>
                  </a:p>
                  <a:p>
                    <a:fld id="{D2F8D8B9-A9DF-4B63-BDF9-572DFC0E129D}" type="VALUE">
                      <a:rPr lang="ru-RU"/>
                      <a:pPr/>
                      <a:t>[VALUE]</a:t>
                    </a:fld>
                    <a:endParaRPr lang="ru-RU" baseline="0"/>
                  </a:p>
                  <a:p>
                    <a:fld id="{C95D4E31-264A-48E1-BB0A-F0A9E8D4872C}" type="PERCENTAGE">
                      <a:rPr lang="ru-RU"/>
                      <a:pPr/>
                      <a:t>[PERCENTAGE]</a:t>
                    </a:fld>
                    <a:r>
                      <a:rPr lang="ru-RU"/>
                      <a:t>;</a:t>
                    </a:r>
                    <a:r>
                      <a:rPr lang="ru-RU" b="1">
                        <a:solidFill>
                          <a:srgbClr val="FF0000"/>
                        </a:solidFill>
                      </a:rPr>
                      <a:t> 1%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109201729277847"/>
                      <c:h val="0.1946287519747235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7"/>
              <c:layout>
                <c:manualLayout>
                  <c:x val="-0.17154939520709045"/>
                  <c:y val="-0.16113744075829384"/>
                </c:manualLayout>
              </c:layout>
              <c:tx>
                <c:rich>
                  <a:bodyPr/>
                  <a:lstStyle/>
                  <a:p>
                    <a:fld id="{CA8CB2D9-C109-4AC7-B51C-75209CF53473}" type="CATEGORYNAME">
                      <a:rPr lang="ru-RU"/>
                      <a:pPr/>
                      <a:t>[CATEGORY NAME]</a:t>
                    </a:fld>
                    <a:endParaRPr lang="ru-RU" baseline="0"/>
                  </a:p>
                  <a:p>
                    <a:fld id="{DD59A54A-4296-495A-8D87-F8D31736DB24}" type="VALUE">
                      <a:rPr lang="ru-RU"/>
                      <a:pPr/>
                      <a:t>[VALUE]</a:t>
                    </a:fld>
                    <a:endParaRPr lang="ru-RU" baseline="0"/>
                  </a:p>
                  <a:p>
                    <a:fld id="{A7F323AC-7490-4C6D-BE76-97A80C7A92F6}" type="PERCENTAGE">
                      <a:rPr lang="ru-RU"/>
                      <a:pPr/>
                      <a:t>[PERCENTAGE]</a:t>
                    </a:fld>
                    <a:r>
                      <a:rPr lang="ru-RU"/>
                      <a:t>; </a:t>
                    </a:r>
                    <a:r>
                      <a:rPr lang="ru-RU" b="1">
                        <a:solidFill>
                          <a:srgbClr val="FF0000"/>
                        </a:solidFill>
                      </a:rPr>
                      <a:t>7%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8"/>
              <c:layout>
                <c:manualLayout>
                  <c:x val="-9.1839052741576419E-3"/>
                  <c:y val="-0.1895734597156398"/>
                </c:manualLayout>
              </c:layout>
              <c:tx>
                <c:rich>
                  <a:bodyPr/>
                  <a:lstStyle/>
                  <a:p>
                    <a:fld id="{AEB4DFA6-C3A5-4C43-828A-3860BEF6C5CA}" type="CATEGORYNAME">
                      <a:rPr lang="ru-RU"/>
                      <a:pPr/>
                      <a:t>[CATEGORY NAME]</a:t>
                    </a:fld>
                    <a:endParaRPr lang="ru-RU" baseline="0"/>
                  </a:p>
                  <a:p>
                    <a:fld id="{24A6E504-7DAF-4842-933D-A8A38AB3A0BC}" type="VALUE">
                      <a:rPr lang="ru-RU"/>
                      <a:pPr/>
                      <a:t>[VALUE]</a:t>
                    </a:fld>
                    <a:endParaRPr lang="ru-RU" baseline="0"/>
                  </a:p>
                  <a:p>
                    <a:fld id="{9ED1E80B-31D6-4E21-9911-C017349A678E}" type="PERCENTAGE">
                      <a:rPr lang="ru-RU"/>
                      <a:pPr/>
                      <a:t>[PERCENTAGE]</a:t>
                    </a:fld>
                    <a:r>
                      <a:rPr lang="ru-RU"/>
                      <a:t>; </a:t>
                    </a:r>
                    <a:r>
                      <a:rPr lang="ru-RU" b="1">
                        <a:solidFill>
                          <a:srgbClr val="FF0000"/>
                        </a:solidFill>
                      </a:rPr>
                      <a:t>1%</a:t>
                    </a: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Лист2!$M$6:$M$14</c:f>
              <c:strCache>
                <c:ptCount val="9"/>
                <c:pt idx="0">
                  <c:v>Общи държавни служби </c:v>
                </c:pt>
                <c:pt idx="1">
                  <c:v>Отбрана и сиг.</c:v>
                </c:pt>
                <c:pt idx="2">
                  <c:v>Образование </c:v>
                </c:pt>
                <c:pt idx="3">
                  <c:v>Здравеопазване</c:v>
                </c:pt>
                <c:pt idx="4">
                  <c:v>Соц.осиг.,подпомагане и грижи</c:v>
                </c:pt>
                <c:pt idx="5">
                  <c:v>ЖСБКСООС</c:v>
                </c:pt>
                <c:pt idx="6">
                  <c:v>Култура, спорт, туризъм, РД</c:v>
                </c:pt>
                <c:pt idx="7">
                  <c:v>Икон.д-ти и услуги</c:v>
                </c:pt>
                <c:pt idx="8">
                  <c:v>Други р-ди</c:v>
                </c:pt>
              </c:strCache>
            </c:strRef>
          </c:cat>
          <c:val>
            <c:numRef>
              <c:f>Лист2!$N$6:$N$14</c:f>
              <c:numCache>
                <c:formatCode>#\ ##0.0</c:formatCode>
                <c:ptCount val="9"/>
                <c:pt idx="0">
                  <c:v>3070.5</c:v>
                </c:pt>
                <c:pt idx="1">
                  <c:v>5481</c:v>
                </c:pt>
                <c:pt idx="2">
                  <c:v>4823.5</c:v>
                </c:pt>
                <c:pt idx="3">
                  <c:v>5755.2</c:v>
                </c:pt>
                <c:pt idx="4">
                  <c:v>15838.7</c:v>
                </c:pt>
                <c:pt idx="5">
                  <c:v>2359.1</c:v>
                </c:pt>
                <c:pt idx="6">
                  <c:v>783.1</c:v>
                </c:pt>
                <c:pt idx="7">
                  <c:v>8513.7999999999993</c:v>
                </c:pt>
                <c:pt idx="8">
                  <c:v>724.9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bg-BG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4456048257125757E-2"/>
          <c:y val="3.6384199433820062E-2"/>
          <c:w val="0.69865066192189718"/>
          <c:h val="0.88276988068027373"/>
        </c:manualLayout>
      </c:layout>
      <c:areaChart>
        <c:grouping val="standard"/>
        <c:varyColors val="0"/>
        <c:ser>
          <c:idx val="2"/>
          <c:order val="2"/>
          <c:tx>
            <c:strRef>
              <c:f>Лист5!$B$6</c:f>
              <c:strCache>
                <c:ptCount val="1"/>
                <c:pt idx="0">
                  <c:v>Дял на общинските инвестиции в КФП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trendline>
            <c:spPr>
              <a:ln w="50800" cap="rnd">
                <a:solidFill>
                  <a:srgbClr val="00B05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Лист5!$C$3:$N$3</c:f>
              <c:numCache>
                <c:formatCode>General</c:formatCod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numCache>
            </c:numRef>
          </c:cat>
          <c:val>
            <c:numRef>
              <c:f>Лист5!$C$6:$N$6</c:f>
              <c:numCache>
                <c:formatCode>0%</c:formatCode>
                <c:ptCount val="12"/>
                <c:pt idx="0">
                  <c:v>0.14049103663289167</c:v>
                </c:pt>
                <c:pt idx="1">
                  <c:v>0.2901279266232199</c:v>
                </c:pt>
                <c:pt idx="2">
                  <c:v>0.35034373347435221</c:v>
                </c:pt>
                <c:pt idx="3">
                  <c:v>0.29398966548816968</c:v>
                </c:pt>
                <c:pt idx="4">
                  <c:v>0.28729096989966557</c:v>
                </c:pt>
                <c:pt idx="5">
                  <c:v>0.32794879609875038</c:v>
                </c:pt>
                <c:pt idx="6">
                  <c:v>0.46709247431269091</c:v>
                </c:pt>
                <c:pt idx="7">
                  <c:v>0.33810734841386697</c:v>
                </c:pt>
                <c:pt idx="8">
                  <c:v>0.63409899708832096</c:v>
                </c:pt>
                <c:pt idx="9">
                  <c:v>0.24817518248175183</c:v>
                </c:pt>
                <c:pt idx="10">
                  <c:v>0.28070729396905592</c:v>
                </c:pt>
                <c:pt idx="11">
                  <c:v>0.41626248216833095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78E-448B-BB16-DD6B6E9C2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9861600"/>
        <c:axId val="329860032"/>
      </c:areaChart>
      <c:barChart>
        <c:barDir val="col"/>
        <c:grouping val="clustered"/>
        <c:varyColors val="0"/>
        <c:ser>
          <c:idx val="0"/>
          <c:order val="0"/>
          <c:tx>
            <c:strRef>
              <c:f>Лист5!$B$4</c:f>
              <c:strCache>
                <c:ptCount val="1"/>
                <c:pt idx="0">
                  <c:v>Дял на разходите на общините в КФП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9"/>
              <c:layout>
                <c:manualLayout>
                  <c:x val="9.209375143896486E-8"/>
                  <c:y val="1.13475126609648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78E-448B-BB16-DD6B6E9C29CD}"/>
                </c:ext>
                <c:ext xmlns:c15="http://schemas.microsoft.com/office/drawing/2012/chart" uri="{CE6537A1-D6FC-4f65-9D91-7224C49458BB}">
                  <c15:layout>
                    <c:manualLayout>
                      <c:w val="5.9875109361329837E-2"/>
                      <c:h val="6.4745552639253426E-2"/>
                    </c:manualLayout>
                  </c15:layout>
                </c:ext>
              </c:extLst>
            </c:dLbl>
            <c:dLbl>
              <c:idx val="10"/>
              <c:layout>
                <c:manualLayout>
                  <c:x val="9.209375143896486E-8"/>
                  <c:y val="1.13475126609649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78E-448B-BB16-DD6B6E9C29CD}"/>
                </c:ext>
                <c:ext xmlns:c15="http://schemas.microsoft.com/office/drawing/2012/chart" uri="{CE6537A1-D6FC-4f65-9D91-7224C49458BB}">
                  <c15:layout>
                    <c:manualLayout>
                      <c:w val="5.9875109361329837E-2"/>
                      <c:h val="6.4745552639253426E-2"/>
                    </c:manualLayout>
                  </c15:layout>
                </c:ext>
              </c:extLst>
            </c:dLbl>
            <c:dLbl>
              <c:idx val="11"/>
              <c:layout>
                <c:manualLayout>
                  <c:x val="-4.6782704793479762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78E-448B-BB16-DD6B6E9C29CD}"/>
                </c:ext>
                <c:ext xmlns:c15="http://schemas.microsoft.com/office/drawing/2012/chart" uri="{CE6537A1-D6FC-4f65-9D91-7224C49458BB}">
                  <c15:layout>
                    <c:manualLayout>
                      <c:w val="5.9875109361329837E-2"/>
                      <c:h val="6.4745552639253426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Лист5!$C$3:$N$3</c:f>
              <c:numCache>
                <c:formatCode>General</c:formatCod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numCache>
            </c:numRef>
          </c:cat>
          <c:val>
            <c:numRef>
              <c:f>Лист5!$C$4:$N$4</c:f>
              <c:numCache>
                <c:formatCode>0%</c:formatCode>
                <c:ptCount val="12"/>
                <c:pt idx="0">
                  <c:v>0.16967493941672934</c:v>
                </c:pt>
                <c:pt idx="1">
                  <c:v>0.19067718168018069</c:v>
                </c:pt>
                <c:pt idx="2">
                  <c:v>0.20847540185094984</c:v>
                </c:pt>
                <c:pt idx="3">
                  <c:v>0.19892771307080792</c:v>
                </c:pt>
                <c:pt idx="4">
                  <c:v>0.19644948755490482</c:v>
                </c:pt>
                <c:pt idx="5">
                  <c:v>0.19075246754165634</c:v>
                </c:pt>
                <c:pt idx="6">
                  <c:v>0.21037622735668687</c:v>
                </c:pt>
                <c:pt idx="7">
                  <c:v>0.20712627156125607</c:v>
                </c:pt>
                <c:pt idx="8">
                  <c:v>0.25849903784477229</c:v>
                </c:pt>
                <c:pt idx="9">
                  <c:v>0.19797184803995763</c:v>
                </c:pt>
                <c:pt idx="10">
                  <c:v>0.20395480225988702</c:v>
                </c:pt>
                <c:pt idx="11">
                  <c:v>0.21311519091902262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78E-448B-BB16-DD6B6E9C2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329861600"/>
        <c:axId val="329860032"/>
      </c:barChart>
      <c:lineChart>
        <c:grouping val="standard"/>
        <c:varyColors val="0"/>
        <c:ser>
          <c:idx val="1"/>
          <c:order val="1"/>
          <c:tx>
            <c:strRef>
              <c:f>Лист5!$B$5</c:f>
              <c:strCache>
                <c:ptCount val="1"/>
                <c:pt idx="0">
                  <c:v>Дял на трудовите разходи по ОБ в КФП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84795321637427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578E-448B-BB16-DD6B6E9C29CD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7.7740315515497866E-3"/>
                  <c:y val="2.45358806342921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578E-448B-BB16-DD6B6E9C29C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Лист5!$C$3:$N$3</c:f>
              <c:numCache>
                <c:formatCode>General</c:formatCode>
                <c:ptCount val="12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</c:numCache>
            </c:numRef>
          </c:cat>
          <c:val>
            <c:numRef>
              <c:f>Лист5!$C$5:$N$5</c:f>
              <c:numCache>
                <c:formatCode>0%</c:formatCode>
                <c:ptCount val="12"/>
                <c:pt idx="0">
                  <c:v>0.13423044575273338</c:v>
                </c:pt>
                <c:pt idx="1">
                  <c:v>0.13279207375808449</c:v>
                </c:pt>
                <c:pt idx="2">
                  <c:v>0.13000983525940496</c:v>
                </c:pt>
                <c:pt idx="3">
                  <c:v>0.12514099139210449</c:v>
                </c:pt>
                <c:pt idx="4">
                  <c:v>0.12787885766927684</c:v>
                </c:pt>
                <c:pt idx="5">
                  <c:v>0.13025067750677508</c:v>
                </c:pt>
                <c:pt idx="6">
                  <c:v>0.13734713076199437</c:v>
                </c:pt>
                <c:pt idx="7">
                  <c:v>0.12728449778397491</c:v>
                </c:pt>
                <c:pt idx="8">
                  <c:v>0.13128437711087523</c:v>
                </c:pt>
                <c:pt idx="9">
                  <c:v>0.13833093658672357</c:v>
                </c:pt>
                <c:pt idx="10">
                  <c:v>0.14329030581304686</c:v>
                </c:pt>
                <c:pt idx="11">
                  <c:v>0.15305290617102796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578E-448B-BB16-DD6B6E9C2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9861600"/>
        <c:axId val="329860032"/>
      </c:lineChart>
      <c:catAx>
        <c:axId val="329861600"/>
        <c:scaling>
          <c:orientation val="minMax"/>
        </c:scaling>
        <c:delete val="0"/>
        <c:axPos val="b"/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329860032"/>
        <c:crosses val="autoZero"/>
        <c:auto val="1"/>
        <c:lblAlgn val="ctr"/>
        <c:lblOffset val="100"/>
        <c:noMultiLvlLbl val="0"/>
      </c:catAx>
      <c:valAx>
        <c:axId val="329860032"/>
        <c:scaling>
          <c:orientation val="minMax"/>
          <c:max val="0.65000000000000013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329861600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79723445604690235"/>
          <c:y val="7.6976012602555627E-2"/>
          <c:w val="0.19586603108001044"/>
          <c:h val="0.809358912214289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bg-BG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9C44D1-3A44-4CAF-95BF-4034B7C0BA8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B95007E1-556F-4159-90F4-93CE2E53A41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Къде действително си струва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да се работи за намаляване на разходите?</a:t>
          </a:r>
        </a:p>
      </dgm:t>
    </dgm:pt>
    <dgm:pt modelId="{EE5601AD-3610-445F-ABC9-C532D6C345B3}" type="parTrans" cxnId="{81A76D3A-58FA-485B-BA40-9F1CF47F9393}">
      <dgm:prSet/>
      <dgm:spPr/>
      <dgm:t>
        <a:bodyPr/>
        <a:lstStyle/>
        <a:p>
          <a:endParaRPr lang="bg-BG"/>
        </a:p>
      </dgm:t>
    </dgm:pt>
    <dgm:pt modelId="{64AF0F48-49CC-45EA-AC56-CA742D50BCD8}" type="sibTrans" cxnId="{81A76D3A-58FA-485B-BA40-9F1CF47F9393}">
      <dgm:prSet/>
      <dgm:spPr/>
      <dgm:t>
        <a:bodyPr/>
        <a:lstStyle/>
        <a:p>
          <a:endParaRPr lang="bg-BG"/>
        </a:p>
      </dgm:t>
    </dgm:pt>
    <dgm:pt modelId="{1B17BE08-D998-41AB-868F-FAF2FF84424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Кои са области</a:t>
          </a:r>
          <a:r>
            <a:rPr kumimoji="0" lang="en-US" altLang="bg-BG" sz="1400" b="1" i="0" u="none" strike="noStrike" cap="none" normalizeH="0" baseline="0" dirty="0" err="1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те</a:t>
          </a: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 които дори със съществени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подобрения няма да се постигне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много по отношение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на общинските разходи?</a:t>
          </a:r>
        </a:p>
      </dgm:t>
    </dgm:pt>
    <dgm:pt modelId="{8108789B-2F6F-467C-AA18-869ED7B99225}" type="parTrans" cxnId="{A4A0DF11-A2F6-46B7-901D-91A21FE9A838}">
      <dgm:prSet/>
      <dgm:spPr/>
      <dgm:t>
        <a:bodyPr/>
        <a:lstStyle/>
        <a:p>
          <a:endParaRPr lang="bg-BG"/>
        </a:p>
      </dgm:t>
    </dgm:pt>
    <dgm:pt modelId="{8EA7565F-9DAB-477B-B538-7D1289FBCA10}" type="sibTrans" cxnId="{A4A0DF11-A2F6-46B7-901D-91A21FE9A838}">
      <dgm:prSet/>
      <dgm:spPr/>
      <dgm:t>
        <a:bodyPr/>
        <a:lstStyle/>
        <a:p>
          <a:endParaRPr lang="bg-BG"/>
        </a:p>
      </dgm:t>
    </dgm:pt>
    <dgm:pt modelId="{31F62721-4DF6-4476-95D2-2F927E269E4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chemeClr val="folHlink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Кои са онези разходи,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chemeClr val="folHlink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които произвеждат „нищо”?</a:t>
          </a:r>
          <a:endParaRPr kumimoji="0" lang="bg-BG" altLang="bg-BG" sz="1400" b="0" i="0" u="none" strike="noStrike" cap="none" normalizeH="0" baseline="0" dirty="0" smtClean="0">
            <a:ln>
              <a:noFill/>
            </a:ln>
            <a:solidFill>
              <a:schemeClr val="folHlink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1D3CA9-E0B6-4B8F-9BAA-D39ECDDE36BF}" type="parTrans" cxnId="{5F32E1A1-68DC-41D7-AE6C-9441B09AF110}">
      <dgm:prSet/>
      <dgm:spPr/>
      <dgm:t>
        <a:bodyPr/>
        <a:lstStyle/>
        <a:p>
          <a:endParaRPr lang="bg-BG"/>
        </a:p>
      </dgm:t>
    </dgm:pt>
    <dgm:pt modelId="{FAF1017B-134C-4002-82CF-AEC194283913}" type="sibTrans" cxnId="{5F32E1A1-68DC-41D7-AE6C-9441B09AF110}">
      <dgm:prSet/>
      <dgm:spPr/>
      <dgm:t>
        <a:bodyPr/>
        <a:lstStyle/>
        <a:p>
          <a:endParaRPr lang="bg-BG"/>
        </a:p>
      </dgm:t>
    </dgm:pt>
    <dgm:pt modelId="{7451F811-C8E7-48DC-99D2-6619F8A41F3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Къде са центровете на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bg-BG" altLang="bg-BG" sz="14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разходите на общината?</a:t>
          </a:r>
        </a:p>
      </dgm:t>
    </dgm:pt>
    <dgm:pt modelId="{62D8E8C3-78C1-4D7F-8E8C-8B741059471F}" type="parTrans" cxnId="{75B7BE39-093A-4344-B318-EB0440D97E6C}">
      <dgm:prSet/>
      <dgm:spPr/>
      <dgm:t>
        <a:bodyPr/>
        <a:lstStyle/>
        <a:p>
          <a:endParaRPr lang="bg-BG"/>
        </a:p>
      </dgm:t>
    </dgm:pt>
    <dgm:pt modelId="{8A1824D6-73FD-431B-9371-240AFA128C20}" type="sibTrans" cxnId="{75B7BE39-093A-4344-B318-EB0440D97E6C}">
      <dgm:prSet/>
      <dgm:spPr/>
      <dgm:t>
        <a:bodyPr/>
        <a:lstStyle/>
        <a:p>
          <a:endParaRPr lang="bg-BG"/>
        </a:p>
      </dgm:t>
    </dgm:pt>
    <dgm:pt modelId="{40896819-4C98-4541-B568-546BABAF5A81}" type="pres">
      <dgm:prSet presAssocID="{369C44D1-3A44-4CAF-95BF-4034B7C0BA89}" presName="compositeShape" presStyleCnt="0">
        <dgm:presLayoutVars>
          <dgm:chMax val="7"/>
          <dgm:dir/>
          <dgm:resizeHandles val="exact"/>
        </dgm:presLayoutVars>
      </dgm:prSet>
      <dgm:spPr/>
    </dgm:pt>
    <dgm:pt modelId="{B1DC19DA-335E-4A41-B3DE-E751DB259B62}" type="pres">
      <dgm:prSet presAssocID="{B95007E1-556F-4159-90F4-93CE2E53A417}" presName="circ1" presStyleLbl="vennNode1" presStyleIdx="0" presStyleCnt="4"/>
      <dgm:spPr/>
      <dgm:t>
        <a:bodyPr/>
        <a:lstStyle/>
        <a:p>
          <a:endParaRPr lang="bg-BG"/>
        </a:p>
      </dgm:t>
    </dgm:pt>
    <dgm:pt modelId="{06956504-14BB-42A3-91A1-87BBFBB2A79F}" type="pres">
      <dgm:prSet presAssocID="{B95007E1-556F-4159-90F4-93CE2E53A41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A1036E7-8774-4757-BE4A-79460A994C01}" type="pres">
      <dgm:prSet presAssocID="{1B17BE08-D998-41AB-868F-FAF2FF84424D}" presName="circ2" presStyleLbl="vennNode1" presStyleIdx="1" presStyleCnt="4" custLinFactNeighborX="2925"/>
      <dgm:spPr/>
      <dgm:t>
        <a:bodyPr/>
        <a:lstStyle/>
        <a:p>
          <a:endParaRPr lang="bg-BG"/>
        </a:p>
      </dgm:t>
    </dgm:pt>
    <dgm:pt modelId="{1C71E054-1CFF-4EB4-B5CE-D08F441BD4DB}" type="pres">
      <dgm:prSet presAssocID="{1B17BE08-D998-41AB-868F-FAF2FF84424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EE35AEA6-A5A9-479A-9315-5D1B4554F1C6}" type="pres">
      <dgm:prSet presAssocID="{31F62721-4DF6-4476-95D2-2F927E269E4B}" presName="circ3" presStyleLbl="vennNode1" presStyleIdx="2" presStyleCnt="4"/>
      <dgm:spPr/>
      <dgm:t>
        <a:bodyPr/>
        <a:lstStyle/>
        <a:p>
          <a:endParaRPr lang="bg-BG"/>
        </a:p>
      </dgm:t>
    </dgm:pt>
    <dgm:pt modelId="{55C98918-B4D7-4B4E-B5A5-A5261CE4C6C4}" type="pres">
      <dgm:prSet presAssocID="{31F62721-4DF6-4476-95D2-2F927E269E4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4BC3EB25-F27D-400E-9035-99219BB13603}" type="pres">
      <dgm:prSet presAssocID="{7451F811-C8E7-48DC-99D2-6619F8A41F38}" presName="circ4" presStyleLbl="vennNode1" presStyleIdx="3" presStyleCnt="4"/>
      <dgm:spPr/>
      <dgm:t>
        <a:bodyPr/>
        <a:lstStyle/>
        <a:p>
          <a:endParaRPr lang="bg-BG"/>
        </a:p>
      </dgm:t>
    </dgm:pt>
    <dgm:pt modelId="{737B83B6-7240-4E65-B39A-72EBF2DF38E0}" type="pres">
      <dgm:prSet presAssocID="{7451F811-C8E7-48DC-99D2-6619F8A41F38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bg-BG"/>
        </a:p>
      </dgm:t>
    </dgm:pt>
  </dgm:ptLst>
  <dgm:cxnLst>
    <dgm:cxn modelId="{0A1018ED-7DB7-4064-92F9-19F44F766779}" type="presOf" srcId="{31F62721-4DF6-4476-95D2-2F927E269E4B}" destId="{EE35AEA6-A5A9-479A-9315-5D1B4554F1C6}" srcOrd="0" destOrd="0" presId="urn:microsoft.com/office/officeart/2005/8/layout/venn1"/>
    <dgm:cxn modelId="{D8E0F3CD-A6F8-40F8-9C0B-64CBADCD44F8}" type="presOf" srcId="{369C44D1-3A44-4CAF-95BF-4034B7C0BA89}" destId="{40896819-4C98-4541-B568-546BABAF5A81}" srcOrd="0" destOrd="0" presId="urn:microsoft.com/office/officeart/2005/8/layout/venn1"/>
    <dgm:cxn modelId="{59989AF7-A2CB-4014-8782-C64165E36754}" type="presOf" srcId="{7451F811-C8E7-48DC-99D2-6619F8A41F38}" destId="{4BC3EB25-F27D-400E-9035-99219BB13603}" srcOrd="0" destOrd="0" presId="urn:microsoft.com/office/officeart/2005/8/layout/venn1"/>
    <dgm:cxn modelId="{9A77519B-6E5F-4D4D-8AA3-A52C0618204C}" type="presOf" srcId="{7451F811-C8E7-48DC-99D2-6619F8A41F38}" destId="{737B83B6-7240-4E65-B39A-72EBF2DF38E0}" srcOrd="1" destOrd="0" presId="urn:microsoft.com/office/officeart/2005/8/layout/venn1"/>
    <dgm:cxn modelId="{5F32E1A1-68DC-41D7-AE6C-9441B09AF110}" srcId="{369C44D1-3A44-4CAF-95BF-4034B7C0BA89}" destId="{31F62721-4DF6-4476-95D2-2F927E269E4B}" srcOrd="2" destOrd="0" parTransId="{471D3CA9-E0B6-4B8F-9BAA-D39ECDDE36BF}" sibTransId="{FAF1017B-134C-4002-82CF-AEC194283913}"/>
    <dgm:cxn modelId="{9C952965-5647-49D6-AC7D-DFEE0A0BC3EB}" type="presOf" srcId="{1B17BE08-D998-41AB-868F-FAF2FF84424D}" destId="{3A1036E7-8774-4757-BE4A-79460A994C01}" srcOrd="0" destOrd="0" presId="urn:microsoft.com/office/officeart/2005/8/layout/venn1"/>
    <dgm:cxn modelId="{A4A0DF11-A2F6-46B7-901D-91A21FE9A838}" srcId="{369C44D1-3A44-4CAF-95BF-4034B7C0BA89}" destId="{1B17BE08-D998-41AB-868F-FAF2FF84424D}" srcOrd="1" destOrd="0" parTransId="{8108789B-2F6F-467C-AA18-869ED7B99225}" sibTransId="{8EA7565F-9DAB-477B-B538-7D1289FBCA10}"/>
    <dgm:cxn modelId="{7C58F7AF-228B-48B4-A057-86B137BC038D}" type="presOf" srcId="{1B17BE08-D998-41AB-868F-FAF2FF84424D}" destId="{1C71E054-1CFF-4EB4-B5CE-D08F441BD4DB}" srcOrd="1" destOrd="0" presId="urn:microsoft.com/office/officeart/2005/8/layout/venn1"/>
    <dgm:cxn modelId="{75B7BE39-093A-4344-B318-EB0440D97E6C}" srcId="{369C44D1-3A44-4CAF-95BF-4034B7C0BA89}" destId="{7451F811-C8E7-48DC-99D2-6619F8A41F38}" srcOrd="3" destOrd="0" parTransId="{62D8E8C3-78C1-4D7F-8E8C-8B741059471F}" sibTransId="{8A1824D6-73FD-431B-9371-240AFA128C20}"/>
    <dgm:cxn modelId="{046C1DFA-ADA7-4699-87F7-E40DD44F1988}" type="presOf" srcId="{B95007E1-556F-4159-90F4-93CE2E53A417}" destId="{B1DC19DA-335E-4A41-B3DE-E751DB259B62}" srcOrd="0" destOrd="0" presId="urn:microsoft.com/office/officeart/2005/8/layout/venn1"/>
    <dgm:cxn modelId="{81A76D3A-58FA-485B-BA40-9F1CF47F9393}" srcId="{369C44D1-3A44-4CAF-95BF-4034B7C0BA89}" destId="{B95007E1-556F-4159-90F4-93CE2E53A417}" srcOrd="0" destOrd="0" parTransId="{EE5601AD-3610-445F-ABC9-C532D6C345B3}" sibTransId="{64AF0F48-49CC-45EA-AC56-CA742D50BCD8}"/>
    <dgm:cxn modelId="{168B17D9-2201-4BC4-A8BE-69D36077C210}" type="presOf" srcId="{31F62721-4DF6-4476-95D2-2F927E269E4B}" destId="{55C98918-B4D7-4B4E-B5A5-A5261CE4C6C4}" srcOrd="1" destOrd="0" presId="urn:microsoft.com/office/officeart/2005/8/layout/venn1"/>
    <dgm:cxn modelId="{158EC726-B66E-4BAE-B82E-D65421D501D3}" type="presOf" srcId="{B95007E1-556F-4159-90F4-93CE2E53A417}" destId="{06956504-14BB-42A3-91A1-87BBFBB2A79F}" srcOrd="1" destOrd="0" presId="urn:microsoft.com/office/officeart/2005/8/layout/venn1"/>
    <dgm:cxn modelId="{2F3CE8E0-4DC8-4B16-B1A0-F78A79A496C4}" type="presParOf" srcId="{40896819-4C98-4541-B568-546BABAF5A81}" destId="{B1DC19DA-335E-4A41-B3DE-E751DB259B62}" srcOrd="0" destOrd="0" presId="urn:microsoft.com/office/officeart/2005/8/layout/venn1"/>
    <dgm:cxn modelId="{8C0BCAFD-B1F0-42E2-867C-F56871BF7C64}" type="presParOf" srcId="{40896819-4C98-4541-B568-546BABAF5A81}" destId="{06956504-14BB-42A3-91A1-87BBFBB2A79F}" srcOrd="1" destOrd="0" presId="urn:microsoft.com/office/officeart/2005/8/layout/venn1"/>
    <dgm:cxn modelId="{CAD9D227-2AA0-438C-B029-D51AE4E2245F}" type="presParOf" srcId="{40896819-4C98-4541-B568-546BABAF5A81}" destId="{3A1036E7-8774-4757-BE4A-79460A994C01}" srcOrd="2" destOrd="0" presId="urn:microsoft.com/office/officeart/2005/8/layout/venn1"/>
    <dgm:cxn modelId="{ED4019AB-76BD-4760-A5F0-C02C1E409677}" type="presParOf" srcId="{40896819-4C98-4541-B568-546BABAF5A81}" destId="{1C71E054-1CFF-4EB4-B5CE-D08F441BD4DB}" srcOrd="3" destOrd="0" presId="urn:microsoft.com/office/officeart/2005/8/layout/venn1"/>
    <dgm:cxn modelId="{782FC881-AA0E-48C0-B26A-31052E06713F}" type="presParOf" srcId="{40896819-4C98-4541-B568-546BABAF5A81}" destId="{EE35AEA6-A5A9-479A-9315-5D1B4554F1C6}" srcOrd="4" destOrd="0" presId="urn:microsoft.com/office/officeart/2005/8/layout/venn1"/>
    <dgm:cxn modelId="{96D2A896-47B4-4FC8-BABD-54AFA4898C50}" type="presParOf" srcId="{40896819-4C98-4541-B568-546BABAF5A81}" destId="{55C98918-B4D7-4B4E-B5A5-A5261CE4C6C4}" srcOrd="5" destOrd="0" presId="urn:microsoft.com/office/officeart/2005/8/layout/venn1"/>
    <dgm:cxn modelId="{CB94BDFF-A643-4F6F-9F29-38A3B0AE2D53}" type="presParOf" srcId="{40896819-4C98-4541-B568-546BABAF5A81}" destId="{4BC3EB25-F27D-400E-9035-99219BB13603}" srcOrd="6" destOrd="0" presId="urn:microsoft.com/office/officeart/2005/8/layout/venn1"/>
    <dgm:cxn modelId="{CAB2ED37-FFB5-43F0-960D-022484DB7EC6}" type="presParOf" srcId="{40896819-4C98-4541-B568-546BABAF5A81}" destId="{737B83B6-7240-4E65-B39A-72EBF2DF38E0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E7F5F-2589-4D2C-8798-814223EF0181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8FEF9-044E-4EF3-AE24-8402FCB0EC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46746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НАРЕДБА № 2 ОТ 7 ЮЛИ 1999 Г. ЗА МАТЕРИАЛНО СТИМУЛИРАНЕ НА ОБЩЕСТВЕНИТЕ ВЪЗПИТАТЕЛИ - </a:t>
            </a:r>
          </a:p>
          <a:p>
            <a:r>
              <a:rPr lang="ru-RU" dirty="0" smtClean="0"/>
              <a:t>Чл. 2. На </a:t>
            </a:r>
            <a:r>
              <a:rPr lang="ru-RU" dirty="0" err="1" smtClean="0"/>
              <a:t>обществените</a:t>
            </a:r>
            <a:r>
              <a:rPr lang="ru-RU" dirty="0" smtClean="0"/>
              <a:t> </a:t>
            </a:r>
            <a:r>
              <a:rPr lang="ru-RU" dirty="0" err="1" smtClean="0"/>
              <a:t>възпитатели</a:t>
            </a:r>
            <a:r>
              <a:rPr lang="ru-RU" dirty="0" smtClean="0"/>
              <a:t>, </a:t>
            </a:r>
            <a:r>
              <a:rPr lang="ru-RU" dirty="0" err="1" smtClean="0"/>
              <a:t>изпълнили</a:t>
            </a:r>
            <a:r>
              <a:rPr lang="ru-RU" dirty="0" smtClean="0"/>
              <a:t> </a:t>
            </a:r>
            <a:r>
              <a:rPr lang="ru-RU" dirty="0" err="1" smtClean="0"/>
              <a:t>задълженията</a:t>
            </a:r>
            <a:r>
              <a:rPr lang="ru-RU" dirty="0" smtClean="0"/>
              <a:t> си по чл. 43 от ЗБППМН и представили на </a:t>
            </a:r>
            <a:r>
              <a:rPr lang="ru-RU" dirty="0" err="1" smtClean="0"/>
              <a:t>местните</a:t>
            </a:r>
            <a:r>
              <a:rPr lang="ru-RU" dirty="0" smtClean="0"/>
              <a:t> </a:t>
            </a:r>
            <a:r>
              <a:rPr lang="ru-RU" dirty="0" err="1" smtClean="0"/>
              <a:t>комисии</a:t>
            </a:r>
            <a:r>
              <a:rPr lang="ru-RU" dirty="0" smtClean="0"/>
              <a:t> за </a:t>
            </a:r>
            <a:r>
              <a:rPr lang="ru-RU" dirty="0" err="1" smtClean="0"/>
              <a:t>борба</a:t>
            </a:r>
            <a:r>
              <a:rPr lang="ru-RU" dirty="0" smtClean="0"/>
              <a:t> </a:t>
            </a:r>
            <a:r>
              <a:rPr lang="ru-RU" dirty="0" err="1" smtClean="0"/>
              <a:t>срещу</a:t>
            </a:r>
            <a:r>
              <a:rPr lang="ru-RU" dirty="0" smtClean="0"/>
              <a:t> </a:t>
            </a:r>
            <a:r>
              <a:rPr lang="ru-RU" dirty="0" err="1" smtClean="0"/>
              <a:t>противообществените</a:t>
            </a:r>
            <a:r>
              <a:rPr lang="ru-RU" dirty="0" smtClean="0"/>
              <a:t> прояви на </a:t>
            </a:r>
            <a:r>
              <a:rPr lang="ru-RU" dirty="0" err="1" smtClean="0"/>
              <a:t>малолетните</a:t>
            </a:r>
            <a:r>
              <a:rPr lang="ru-RU" dirty="0" smtClean="0"/>
              <a:t> и </a:t>
            </a:r>
            <a:r>
              <a:rPr lang="ru-RU" dirty="0" err="1" smtClean="0"/>
              <a:t>непълнолетните</a:t>
            </a:r>
            <a:r>
              <a:rPr lang="ru-RU" dirty="0" smtClean="0"/>
              <a:t> отчет за </a:t>
            </a:r>
            <a:r>
              <a:rPr lang="ru-RU" dirty="0" err="1" smtClean="0"/>
              <a:t>дейността</a:t>
            </a:r>
            <a:r>
              <a:rPr lang="ru-RU" dirty="0" smtClean="0"/>
              <a:t> си, се </a:t>
            </a:r>
            <a:r>
              <a:rPr lang="ru-RU" b="1" dirty="0" err="1" smtClean="0"/>
              <a:t>изплащат</a:t>
            </a:r>
            <a:r>
              <a:rPr lang="ru-RU" b="1" dirty="0" smtClean="0"/>
              <a:t> </a:t>
            </a:r>
            <a:r>
              <a:rPr lang="ru-RU" b="1" dirty="0" err="1" smtClean="0"/>
              <a:t>възнаграждения</a:t>
            </a:r>
            <a:r>
              <a:rPr lang="ru-RU" b="1" dirty="0" smtClean="0"/>
              <a:t> в размер до 450 </a:t>
            </a:r>
            <a:r>
              <a:rPr lang="ru-RU" b="1" dirty="0" err="1" smtClean="0"/>
              <a:t>лв</a:t>
            </a:r>
            <a:r>
              <a:rPr lang="ru-RU" b="1" dirty="0" smtClean="0"/>
              <a:t>. </a:t>
            </a:r>
            <a:r>
              <a:rPr lang="ru-RU" dirty="0" smtClean="0"/>
              <a:t>и </a:t>
            </a:r>
            <a:r>
              <a:rPr lang="ru-RU" dirty="0" err="1" smtClean="0"/>
              <a:t>съответните</a:t>
            </a:r>
            <a:r>
              <a:rPr lang="ru-RU" dirty="0" smtClean="0"/>
              <a:t> </a:t>
            </a:r>
            <a:r>
              <a:rPr lang="ru-RU" dirty="0" err="1" smtClean="0"/>
              <a:t>осигурителни</a:t>
            </a:r>
            <a:r>
              <a:rPr lang="ru-RU" dirty="0" smtClean="0"/>
              <a:t> </a:t>
            </a:r>
            <a:r>
              <a:rPr lang="ru-RU" dirty="0" err="1" smtClean="0"/>
              <a:t>плащания</a:t>
            </a:r>
            <a:r>
              <a:rPr lang="ru-RU" dirty="0" smtClean="0"/>
              <a:t> </a:t>
            </a:r>
            <a:r>
              <a:rPr lang="ru-RU" dirty="0" err="1" smtClean="0"/>
              <a:t>месечно</a:t>
            </a:r>
            <a:r>
              <a:rPr lang="ru-RU" dirty="0" smtClean="0"/>
              <a:t> считано от 1.01.2021 г.</a:t>
            </a:r>
          </a:p>
          <a:p>
            <a:endParaRPr lang="ru-RU" dirty="0" smtClean="0"/>
          </a:p>
          <a:p>
            <a:r>
              <a:rPr lang="ru-RU" dirty="0" smtClean="0"/>
              <a:t>ПОСТАНОВЛЕНИЕ № 212 НА МИНИСТЕРСКИЯ СЪВЕТ ОТ 10 НОЕМВРИ 1993 Г. ЗА ОРГАНИЗИРАНЕ НА ДЕНОНОЩНО ДЕЖУРСТВО ЗА ОПОВЕСТЯВАНЕ ПРИ ПРИВЕЖДАНЕ ОТ МИРНО ВЪВ ВОЕННО ПОЛОЖЕНИЕ, ПРИ СТИХИЙНИ БЕДСТВИЯ И КРУПНИ ПРОИЗВОДСТВЕНИ АВАРИИ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D3C82-A9CC-498F-8382-6487B68A27C7}" type="slidenum">
              <a:rPr lang="bg-BG" smtClean="0"/>
              <a:t>24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16182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dirty="0" smtClean="0"/>
              <a:t>Чл. 105, ал. 2 от КРБ</a:t>
            </a:r>
          </a:p>
          <a:p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Министерският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съвет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осигурява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обществения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ред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националната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сигурност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осъществява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общото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ръководство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държавната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администрация и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Въоръжените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dirty="0" smtClean="0"/>
              <a:t>ИНСТРУКЦИЯ № 8121з-823 ОТ 5 НОЕМВРИ2014 Г. ЗА ОРГАНИЗАЦИЯ НА ДЕЙНОСТТА В МИНИСТЕРСТВОТОНАВЪТРЕШНИТЕРАБОТИ ПОТЕРИТОРИАЛНОТООБСЛУЖВАНЕНАНАСЕЛЕНИЕТО</a:t>
            </a:r>
          </a:p>
          <a:p>
            <a:r>
              <a:rPr lang="ru-RU" dirty="0" smtClean="0"/>
              <a:t>Чл. 2. (1) </a:t>
            </a:r>
            <a:r>
              <a:rPr lang="ru-RU" dirty="0" err="1" smtClean="0"/>
              <a:t>ТериториалнотообслужваненагражданитевМВР</a:t>
            </a:r>
            <a:r>
              <a:rPr lang="ru-RU" dirty="0" smtClean="0"/>
              <a:t> </a:t>
            </a:r>
            <a:r>
              <a:rPr lang="ru-RU" dirty="0" err="1" smtClean="0"/>
              <a:t>евидохранителна</a:t>
            </a:r>
            <a:endParaRPr lang="ru-RU" dirty="0" smtClean="0"/>
          </a:p>
          <a:p>
            <a:r>
              <a:rPr lang="ru-RU" dirty="0" err="1" smtClean="0"/>
              <a:t>дейност</a:t>
            </a:r>
            <a:r>
              <a:rPr lang="ru-RU" dirty="0" smtClean="0"/>
              <a:t>, </a:t>
            </a:r>
            <a:r>
              <a:rPr lang="ru-RU" dirty="0" err="1" smtClean="0"/>
              <a:t>частотдейносттапоопазваненаобщественияред</a:t>
            </a:r>
            <a:r>
              <a:rPr lang="ru-RU" dirty="0" smtClean="0"/>
              <a:t>, </a:t>
            </a:r>
            <a:r>
              <a:rPr lang="ru-RU" dirty="0" err="1" smtClean="0"/>
              <a:t>чрезкоятосеизпълняватзадачи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свързанисъс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 превенция, </a:t>
            </a:r>
            <a:r>
              <a:rPr lang="ru-RU" dirty="0" err="1" smtClean="0"/>
              <a:t>предотвратяванеипресичаненаправонарушения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участиевразкриванеиразследваненапрестъпления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3. придобиваненаинформацияотявниизточницизаподготвянииливечеизвършени</a:t>
            </a:r>
          </a:p>
          <a:p>
            <a:r>
              <a:rPr lang="ru-RU" dirty="0" err="1" smtClean="0"/>
              <a:t>правонарушенияинейнотосвоевременнодокладване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4. </a:t>
            </a:r>
            <a:r>
              <a:rPr lang="ru-RU" dirty="0" err="1" smtClean="0"/>
              <a:t>извежданенапроблемите</a:t>
            </a:r>
            <a:r>
              <a:rPr lang="ru-RU" dirty="0" smtClean="0"/>
              <a:t>, </a:t>
            </a:r>
            <a:r>
              <a:rPr lang="ru-RU" dirty="0" err="1" smtClean="0"/>
              <a:t>свързанисъссигурносттанаместнониво</a:t>
            </a:r>
            <a:r>
              <a:rPr lang="ru-RU" dirty="0" smtClean="0"/>
              <a:t>, </a:t>
            </a:r>
            <a:r>
              <a:rPr lang="ru-RU" dirty="0" err="1" smtClean="0"/>
              <a:t>ипредложения</a:t>
            </a:r>
            <a:endParaRPr lang="ru-RU" dirty="0" smtClean="0"/>
          </a:p>
          <a:p>
            <a:r>
              <a:rPr lang="ru-RU" dirty="0" err="1" smtClean="0"/>
              <a:t>затяхноторешаване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5. </a:t>
            </a:r>
            <a:r>
              <a:rPr lang="ru-RU" dirty="0" err="1" smtClean="0"/>
              <a:t>осигуряваненабезопасносттанапътнотодвижение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6. </a:t>
            </a:r>
            <a:r>
              <a:rPr lang="ru-RU" dirty="0" err="1" smtClean="0"/>
              <a:t>приеманаграждани</a:t>
            </a:r>
            <a:r>
              <a:rPr lang="ru-RU" dirty="0" smtClean="0"/>
              <a:t>, </a:t>
            </a:r>
            <a:r>
              <a:rPr lang="ru-RU" dirty="0" err="1" smtClean="0"/>
              <a:t>регистрираненатехнитесигналиижалби</a:t>
            </a:r>
            <a:r>
              <a:rPr lang="ru-RU" dirty="0" smtClean="0"/>
              <a:t>, </a:t>
            </a:r>
            <a:r>
              <a:rPr lang="ru-RU" dirty="0" err="1" smtClean="0"/>
              <a:t>извършванена</a:t>
            </a:r>
            <a:endParaRPr lang="ru-RU" dirty="0" smtClean="0"/>
          </a:p>
          <a:p>
            <a:r>
              <a:rPr lang="ru-RU" dirty="0" err="1" smtClean="0"/>
              <a:t>проверкипотяхилиизпращанетоимдокомпетентнияорган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7. </a:t>
            </a:r>
            <a:r>
              <a:rPr lang="ru-RU" dirty="0" err="1" smtClean="0"/>
              <a:t>контроланадейноститесобщоопаснисредстваилицата</a:t>
            </a:r>
            <a:r>
              <a:rPr lang="ru-RU" dirty="0" smtClean="0"/>
              <a:t>, </a:t>
            </a:r>
            <a:r>
              <a:rPr lang="ru-RU" dirty="0" err="1" smtClean="0"/>
              <a:t>притежаващиоръжия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8. </a:t>
            </a:r>
            <a:r>
              <a:rPr lang="ru-RU" dirty="0" err="1" smtClean="0"/>
              <a:t>контрола</a:t>
            </a:r>
            <a:r>
              <a:rPr lang="ru-RU" dirty="0" smtClean="0"/>
              <a:t> на </a:t>
            </a:r>
            <a:r>
              <a:rPr lang="ru-RU" dirty="0" err="1" smtClean="0"/>
              <a:t>частната</a:t>
            </a:r>
            <a:r>
              <a:rPr lang="ru-RU" dirty="0" smtClean="0"/>
              <a:t> </a:t>
            </a:r>
            <a:r>
              <a:rPr lang="ru-RU" dirty="0" err="1" smtClean="0"/>
              <a:t>охранителна</a:t>
            </a:r>
            <a:r>
              <a:rPr lang="ru-RU" dirty="0" smtClean="0"/>
              <a:t> </a:t>
            </a:r>
            <a:r>
              <a:rPr lang="ru-RU" dirty="0" err="1" smtClean="0"/>
              <a:t>дейност</a:t>
            </a:r>
            <a:r>
              <a:rPr lang="ru-RU" dirty="0" smtClean="0"/>
              <a:t>, </a:t>
            </a:r>
            <a:r>
              <a:rPr lang="ru-RU" dirty="0" err="1" smtClean="0"/>
              <a:t>извършвана</a:t>
            </a:r>
            <a:r>
              <a:rPr lang="ru-RU" dirty="0" smtClean="0"/>
              <a:t> от физически или</a:t>
            </a:r>
          </a:p>
          <a:p>
            <a:r>
              <a:rPr lang="ru-RU" dirty="0" err="1" smtClean="0"/>
              <a:t>юридическилица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(2) </a:t>
            </a:r>
            <a:r>
              <a:rPr lang="ru-RU" dirty="0" err="1" smtClean="0"/>
              <a:t>Зареализираненазадачитепоал</a:t>
            </a:r>
            <a:r>
              <a:rPr lang="ru-RU" dirty="0" smtClean="0"/>
              <a:t>. 1 </a:t>
            </a:r>
            <a:r>
              <a:rPr lang="ru-RU" dirty="0" err="1" smtClean="0"/>
              <a:t>териториалнотообслужваненагражданитесе</a:t>
            </a:r>
            <a:endParaRPr lang="ru-RU" dirty="0" smtClean="0"/>
          </a:p>
          <a:p>
            <a:r>
              <a:rPr lang="ru-RU" dirty="0" err="1" smtClean="0"/>
              <a:t>осъществява</a:t>
            </a:r>
            <a:r>
              <a:rPr lang="ru-RU" dirty="0" smtClean="0"/>
              <a:t> от </a:t>
            </a:r>
            <a:r>
              <a:rPr lang="ru-RU" dirty="0" err="1" smtClean="0"/>
              <a:t>полицейски</a:t>
            </a:r>
            <a:r>
              <a:rPr lang="ru-RU" dirty="0" smtClean="0"/>
              <a:t> и </a:t>
            </a:r>
            <a:r>
              <a:rPr lang="ru-RU" dirty="0" err="1" smtClean="0"/>
              <a:t>младши</a:t>
            </a:r>
            <a:r>
              <a:rPr lang="ru-RU" dirty="0" smtClean="0"/>
              <a:t> </a:t>
            </a:r>
            <a:r>
              <a:rPr lang="ru-RU" dirty="0" err="1" smtClean="0"/>
              <a:t>полицейски</a:t>
            </a:r>
            <a:r>
              <a:rPr lang="ru-RU" dirty="0" smtClean="0"/>
              <a:t> </a:t>
            </a:r>
            <a:r>
              <a:rPr lang="ru-RU" dirty="0" err="1" smtClean="0"/>
              <a:t>инспектори</a:t>
            </a:r>
            <a:r>
              <a:rPr lang="ru-RU" dirty="0" smtClean="0"/>
              <a:t> в </a:t>
            </a:r>
            <a:r>
              <a:rPr lang="ru-RU" dirty="0" err="1" smtClean="0"/>
              <a:t>определените</a:t>
            </a:r>
            <a:r>
              <a:rPr lang="ru-RU" dirty="0" smtClean="0"/>
              <a:t> им за</a:t>
            </a:r>
          </a:p>
          <a:p>
            <a:r>
              <a:rPr lang="ru-RU" dirty="0" err="1" smtClean="0"/>
              <a:t>обслужванерайониилимикрорайони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(3) Полицейскитеимладшиполицейскитеинспекториизпълняватзадължениятасив</a:t>
            </a:r>
          </a:p>
          <a:p>
            <a:r>
              <a:rPr lang="ru-RU" dirty="0" err="1" smtClean="0"/>
              <a:t>униформенооблеклоиотличителнизнаци</a:t>
            </a:r>
            <a:r>
              <a:rPr lang="ru-RU" dirty="0" smtClean="0"/>
              <a:t>, </a:t>
            </a:r>
            <a:r>
              <a:rPr lang="ru-RU" dirty="0" err="1" smtClean="0"/>
              <a:t>утвърдениотминистъранавътрешнитеработи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(4) При </a:t>
            </a:r>
            <a:r>
              <a:rPr lang="ru-RU" dirty="0" err="1" smtClean="0"/>
              <a:t>изпълнение</a:t>
            </a:r>
            <a:r>
              <a:rPr lang="ru-RU" dirty="0" smtClean="0"/>
              <a:t> на </a:t>
            </a:r>
            <a:r>
              <a:rPr lang="ru-RU" dirty="0" err="1" smtClean="0"/>
              <a:t>отделни</a:t>
            </a:r>
            <a:r>
              <a:rPr lang="ru-RU" dirty="0" smtClean="0"/>
              <a:t> </a:t>
            </a:r>
            <a:r>
              <a:rPr lang="ru-RU" dirty="0" err="1" smtClean="0"/>
              <a:t>конкретни</a:t>
            </a:r>
            <a:r>
              <a:rPr lang="ru-RU" dirty="0" smtClean="0"/>
              <a:t> задачи </a:t>
            </a:r>
            <a:r>
              <a:rPr lang="ru-RU" dirty="0" err="1" smtClean="0"/>
              <a:t>полицейските</a:t>
            </a:r>
            <a:r>
              <a:rPr lang="ru-RU" dirty="0" smtClean="0"/>
              <a:t> и </a:t>
            </a:r>
            <a:r>
              <a:rPr lang="ru-RU" dirty="0" err="1" smtClean="0"/>
              <a:t>младши</a:t>
            </a:r>
            <a:endParaRPr lang="ru-RU" dirty="0" smtClean="0"/>
          </a:p>
          <a:p>
            <a:r>
              <a:rPr lang="ru-RU" dirty="0" smtClean="0"/>
              <a:t>полицейскитеинспекторимогатдаизпълняватслужебнитесизадължениявцивилнооблекло</a:t>
            </a:r>
          </a:p>
          <a:p>
            <a:r>
              <a:rPr lang="ru-RU" dirty="0" smtClean="0"/>
              <a:t>следиздаденаписменазаповедотсъответнияначалникнарайонноуправлениенаМВР(</a:t>
            </a:r>
            <a:r>
              <a:rPr lang="ru-RU" dirty="0" err="1" smtClean="0"/>
              <a:t>РУна</a:t>
            </a:r>
            <a:endParaRPr lang="ru-RU" dirty="0" smtClean="0"/>
          </a:p>
          <a:p>
            <a:r>
              <a:rPr lang="ru-RU" dirty="0" smtClean="0"/>
              <a:t>ОДМВР).</a:t>
            </a:r>
          </a:p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D3C82-A9CC-498F-8382-6487B68A27C7}" type="slidenum">
              <a:rPr lang="bg-BG" smtClean="0"/>
              <a:t>26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3105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Чл. 44. (1) </a:t>
            </a:r>
            <a:r>
              <a:rPr lang="ru-RU" dirty="0" err="1" smtClean="0"/>
              <a:t>Средствата</a:t>
            </a:r>
            <a:r>
              <a:rPr lang="ru-RU" dirty="0" smtClean="0"/>
              <a:t> от </a:t>
            </a:r>
            <a:r>
              <a:rPr lang="ru-RU" dirty="0" err="1" smtClean="0"/>
              <a:t>държавния</a:t>
            </a:r>
            <a:r>
              <a:rPr lang="ru-RU" dirty="0" smtClean="0"/>
              <a:t> бюджет за </a:t>
            </a:r>
            <a:r>
              <a:rPr lang="ru-RU" dirty="0" err="1" smtClean="0"/>
              <a:t>финансиране</a:t>
            </a:r>
            <a:r>
              <a:rPr lang="ru-RU" dirty="0" smtClean="0"/>
              <a:t> на </a:t>
            </a:r>
            <a:r>
              <a:rPr lang="ru-RU" dirty="0" err="1" smtClean="0"/>
              <a:t>социалните</a:t>
            </a:r>
            <a:r>
              <a:rPr lang="ru-RU" dirty="0" smtClean="0"/>
              <a:t> услуги се </a:t>
            </a:r>
            <a:r>
              <a:rPr lang="ru-RU" dirty="0" err="1" smtClean="0"/>
              <a:t>осигуряват</a:t>
            </a:r>
            <a:r>
              <a:rPr lang="ru-RU" dirty="0" smtClean="0"/>
              <a:t> на </a:t>
            </a:r>
            <a:r>
              <a:rPr lang="ru-RU" dirty="0" err="1" smtClean="0"/>
              <a:t>общините</a:t>
            </a:r>
            <a:r>
              <a:rPr lang="ru-RU" dirty="0" smtClean="0"/>
              <a:t>, </a:t>
            </a:r>
            <a:r>
              <a:rPr lang="ru-RU" dirty="0" err="1" smtClean="0"/>
              <a:t>които</a:t>
            </a:r>
            <a:r>
              <a:rPr lang="ru-RU" dirty="0" smtClean="0"/>
              <a:t> </a:t>
            </a:r>
            <a:r>
              <a:rPr lang="ru-RU" dirty="0" err="1" smtClean="0"/>
              <a:t>отговарят</a:t>
            </a:r>
            <a:r>
              <a:rPr lang="ru-RU" dirty="0" smtClean="0"/>
              <a:t> за </a:t>
            </a:r>
            <a:r>
              <a:rPr lang="ru-RU" dirty="0" err="1" smtClean="0"/>
              <a:t>предоставянето</a:t>
            </a:r>
            <a:r>
              <a:rPr lang="ru-RU" dirty="0" smtClean="0"/>
              <a:t> на </a:t>
            </a:r>
            <a:r>
              <a:rPr lang="ru-RU" dirty="0" err="1" smtClean="0"/>
              <a:t>тези</a:t>
            </a:r>
            <a:r>
              <a:rPr lang="ru-RU" dirty="0" smtClean="0"/>
              <a:t> услуги.</a:t>
            </a:r>
          </a:p>
          <a:p>
            <a:r>
              <a:rPr lang="ru-RU" dirty="0" smtClean="0"/>
              <a:t>(2) </a:t>
            </a:r>
            <a:r>
              <a:rPr lang="ru-RU" b="1" dirty="0" err="1" smtClean="0"/>
              <a:t>Кметовете</a:t>
            </a:r>
            <a:r>
              <a:rPr lang="ru-RU" b="1" dirty="0" smtClean="0"/>
              <a:t> на </a:t>
            </a:r>
            <a:r>
              <a:rPr lang="ru-RU" b="1" dirty="0" err="1" smtClean="0"/>
              <a:t>общини</a:t>
            </a:r>
            <a:r>
              <a:rPr lang="ru-RU" b="1" dirty="0" smtClean="0"/>
              <a:t> </a:t>
            </a:r>
            <a:r>
              <a:rPr lang="ru-RU" b="1" dirty="0" err="1" smtClean="0"/>
              <a:t>отговарят</a:t>
            </a:r>
            <a:r>
              <a:rPr lang="ru-RU" b="1" dirty="0" smtClean="0"/>
              <a:t> за </a:t>
            </a:r>
            <a:r>
              <a:rPr lang="ru-RU" b="1" dirty="0" err="1" smtClean="0"/>
              <a:t>управлението</a:t>
            </a:r>
            <a:r>
              <a:rPr lang="ru-RU" b="1" dirty="0" smtClean="0"/>
              <a:t> и </a:t>
            </a:r>
            <a:r>
              <a:rPr lang="ru-RU" b="1" dirty="0" err="1" smtClean="0"/>
              <a:t>законосъобразното</a:t>
            </a:r>
            <a:r>
              <a:rPr lang="ru-RU" b="1" dirty="0" smtClean="0"/>
              <a:t> </a:t>
            </a:r>
            <a:r>
              <a:rPr lang="ru-RU" b="1" dirty="0" err="1" smtClean="0"/>
              <a:t>разходване</a:t>
            </a:r>
            <a:r>
              <a:rPr lang="ru-RU" b="1" dirty="0" smtClean="0"/>
              <a:t> на </a:t>
            </a:r>
            <a:r>
              <a:rPr lang="ru-RU" b="1" dirty="0" err="1" smtClean="0"/>
              <a:t>предоставените</a:t>
            </a:r>
            <a:r>
              <a:rPr lang="ru-RU" b="1" dirty="0" smtClean="0"/>
              <a:t> им средства от </a:t>
            </a:r>
            <a:r>
              <a:rPr lang="ru-RU" b="1" dirty="0" err="1" smtClean="0"/>
              <a:t>държавния</a:t>
            </a:r>
            <a:r>
              <a:rPr lang="ru-RU" b="1" dirty="0" smtClean="0"/>
              <a:t> бюджет за </a:t>
            </a:r>
            <a:r>
              <a:rPr lang="ru-RU" b="1" dirty="0" err="1" smtClean="0"/>
              <a:t>финансиране</a:t>
            </a:r>
            <a:r>
              <a:rPr lang="ru-RU" b="1" dirty="0" smtClean="0"/>
              <a:t> на </a:t>
            </a:r>
            <a:r>
              <a:rPr lang="ru-RU" b="1" dirty="0" err="1" smtClean="0"/>
              <a:t>социални</a:t>
            </a:r>
            <a:r>
              <a:rPr lang="ru-RU" b="1" dirty="0" smtClean="0"/>
              <a:t> услуги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(3) </a:t>
            </a:r>
            <a:r>
              <a:rPr lang="ru-RU" dirty="0" err="1" smtClean="0"/>
              <a:t>Средствата</a:t>
            </a:r>
            <a:r>
              <a:rPr lang="ru-RU" dirty="0" smtClean="0"/>
              <a:t> от </a:t>
            </a:r>
            <a:r>
              <a:rPr lang="ru-RU" dirty="0" err="1" smtClean="0"/>
              <a:t>държавния</a:t>
            </a:r>
            <a:r>
              <a:rPr lang="ru-RU" dirty="0" smtClean="0"/>
              <a:t> бюджет за </a:t>
            </a:r>
            <a:r>
              <a:rPr lang="ru-RU" dirty="0" err="1" smtClean="0"/>
              <a:t>финансиране</a:t>
            </a:r>
            <a:r>
              <a:rPr lang="ru-RU" dirty="0" smtClean="0"/>
              <a:t> на </a:t>
            </a:r>
            <a:r>
              <a:rPr lang="ru-RU" dirty="0" err="1" smtClean="0"/>
              <a:t>социални</a:t>
            </a:r>
            <a:r>
              <a:rPr lang="ru-RU" dirty="0" smtClean="0"/>
              <a:t> услуги </a:t>
            </a:r>
            <a:r>
              <a:rPr lang="ru-RU" dirty="0" err="1" smtClean="0"/>
              <a:t>могат</a:t>
            </a:r>
            <a:r>
              <a:rPr lang="ru-RU" dirty="0" smtClean="0"/>
              <a:t> да се </a:t>
            </a:r>
            <a:r>
              <a:rPr lang="ru-RU" dirty="0" err="1" smtClean="0"/>
              <a:t>използват</a:t>
            </a:r>
            <a:r>
              <a:rPr lang="ru-RU" dirty="0" smtClean="0"/>
              <a:t> </a:t>
            </a:r>
            <a:r>
              <a:rPr lang="ru-RU" b="1" dirty="0" err="1" smtClean="0"/>
              <a:t>единствено</a:t>
            </a:r>
            <a:r>
              <a:rPr lang="ru-RU" b="1" dirty="0" smtClean="0"/>
              <a:t> за </a:t>
            </a:r>
            <a:r>
              <a:rPr lang="ru-RU" b="1" dirty="0" err="1" smtClean="0"/>
              <a:t>финансиране</a:t>
            </a:r>
            <a:r>
              <a:rPr lang="ru-RU" b="1" dirty="0" smtClean="0"/>
              <a:t> на </a:t>
            </a:r>
            <a:r>
              <a:rPr lang="ru-RU" b="1" dirty="0" err="1" smtClean="0"/>
              <a:t>социалните</a:t>
            </a:r>
            <a:r>
              <a:rPr lang="ru-RU" b="1" dirty="0" smtClean="0"/>
              <a:t> услуги, за </a:t>
            </a:r>
            <a:r>
              <a:rPr lang="ru-RU" b="1" dirty="0" err="1" smtClean="0"/>
              <a:t>които</a:t>
            </a:r>
            <a:r>
              <a:rPr lang="ru-RU" b="1" dirty="0" smtClean="0"/>
              <a:t> </a:t>
            </a:r>
            <a:r>
              <a:rPr lang="ru-RU" b="1" dirty="0" err="1" smtClean="0"/>
              <a:t>са</a:t>
            </a:r>
            <a:r>
              <a:rPr lang="ru-RU" b="1" dirty="0" smtClean="0"/>
              <a:t> </a:t>
            </a:r>
            <a:r>
              <a:rPr lang="ru-RU" b="1" dirty="0" err="1" smtClean="0"/>
              <a:t>предоставени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(4) </a:t>
            </a:r>
            <a:r>
              <a:rPr lang="ru-RU" sz="2000" b="1" dirty="0" err="1" smtClean="0"/>
              <a:t>Прехвърлянето</a:t>
            </a:r>
            <a:r>
              <a:rPr lang="ru-RU" sz="2000" b="1" dirty="0" smtClean="0"/>
              <a:t> на средства, </a:t>
            </a:r>
            <a:r>
              <a:rPr lang="ru-RU" sz="2000" b="1" dirty="0" err="1" smtClean="0"/>
              <a:t>неразходвани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поради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по-нисък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брой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реални</a:t>
            </a:r>
            <a:r>
              <a:rPr lang="ru-RU" sz="2000" b="1" dirty="0" smtClean="0"/>
              <a:t> потребители на </a:t>
            </a:r>
            <a:r>
              <a:rPr lang="ru-RU" sz="2000" b="1" dirty="0" err="1" smtClean="0"/>
              <a:t>социалната</a:t>
            </a:r>
            <a:r>
              <a:rPr lang="ru-RU" sz="2000" b="1" dirty="0" smtClean="0"/>
              <a:t> услуга от </a:t>
            </a:r>
            <a:r>
              <a:rPr lang="ru-RU" sz="2000" b="1" dirty="0" err="1" smtClean="0"/>
              <a:t>планирания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към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социални</a:t>
            </a:r>
            <a:r>
              <a:rPr lang="ru-RU" sz="2000" b="1" dirty="0" smtClean="0"/>
              <a:t> услуги, за </a:t>
            </a:r>
            <a:r>
              <a:rPr lang="ru-RU" sz="2000" b="1" dirty="0" err="1" smtClean="0"/>
              <a:t>които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има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списък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чакащи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поради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достигнат</a:t>
            </a:r>
            <a:r>
              <a:rPr lang="ru-RU" sz="2000" b="1" dirty="0" smtClean="0"/>
              <a:t> максимален </a:t>
            </a:r>
            <a:r>
              <a:rPr lang="ru-RU" sz="2000" b="1" dirty="0" err="1" smtClean="0"/>
              <a:t>брой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потребителите</a:t>
            </a:r>
            <a:r>
              <a:rPr lang="ru-RU" sz="2000" b="1" dirty="0" smtClean="0"/>
              <a:t>, се </a:t>
            </a:r>
            <a:r>
              <a:rPr lang="ru-RU" sz="2000" b="1" dirty="0" err="1" smtClean="0"/>
              <a:t>извършва</a:t>
            </a:r>
            <a:r>
              <a:rPr lang="ru-RU" sz="2000" b="1" dirty="0" smtClean="0"/>
              <a:t> по </a:t>
            </a:r>
            <a:r>
              <a:rPr lang="ru-RU" sz="2000" b="1" dirty="0" err="1" smtClean="0"/>
              <a:t>реда</a:t>
            </a:r>
            <a:r>
              <a:rPr lang="ru-RU" sz="2000" b="1" dirty="0" smtClean="0"/>
              <a:t> на Закона за </a:t>
            </a:r>
            <a:r>
              <a:rPr lang="ru-RU" sz="2000" b="1" dirty="0" err="1" smtClean="0"/>
              <a:t>публичните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финанси</a:t>
            </a:r>
            <a:r>
              <a:rPr lang="ru-RU" sz="2000" b="1" dirty="0" smtClean="0"/>
              <a:t>. </a:t>
            </a:r>
          </a:p>
          <a:p>
            <a:r>
              <a:rPr lang="ru-RU" sz="2000" b="1" dirty="0" err="1" smtClean="0"/>
              <a:t>Правомощия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кмета</a:t>
            </a:r>
            <a:r>
              <a:rPr lang="ru-RU" sz="2000" b="1" dirty="0" smtClean="0"/>
              <a:t> и</a:t>
            </a:r>
            <a:r>
              <a:rPr lang="ru-RU" sz="2000" b="1" baseline="0" dirty="0" smtClean="0"/>
              <a:t> на </a:t>
            </a:r>
            <a:r>
              <a:rPr lang="ru-RU" sz="2000" b="1" baseline="0" dirty="0" err="1" smtClean="0"/>
              <a:t>ОбС</a:t>
            </a:r>
            <a:r>
              <a:rPr lang="ru-RU" sz="2000" b="1" baseline="0" dirty="0" smtClean="0"/>
              <a:t> </a:t>
            </a:r>
            <a:r>
              <a:rPr lang="ru-RU" sz="2000" b="1" dirty="0" smtClean="0"/>
              <a:t> - Чл. 125. (1) </a:t>
            </a:r>
            <a:r>
              <a:rPr lang="ru-RU" sz="2000" b="1" dirty="0" err="1" smtClean="0"/>
              <a:t>Общинският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съвет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може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доколкото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със</a:t>
            </a:r>
            <a:r>
              <a:rPr lang="ru-RU" sz="2000" b="1" dirty="0" smtClean="0"/>
              <a:t> закон не е определено </a:t>
            </a:r>
            <a:r>
              <a:rPr lang="ru-RU" sz="2000" b="1" dirty="0" err="1" smtClean="0"/>
              <a:t>друго</a:t>
            </a:r>
            <a:r>
              <a:rPr lang="ru-RU" sz="2000" b="1" dirty="0" smtClean="0"/>
              <a:t>, да </a:t>
            </a:r>
            <a:r>
              <a:rPr lang="ru-RU" sz="2000" b="1" dirty="0" err="1" smtClean="0"/>
              <a:t>оправомощи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кмета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общината</a:t>
            </a:r>
            <a:r>
              <a:rPr lang="ru-RU" sz="2000" b="1" dirty="0" smtClean="0"/>
              <a:t> да </a:t>
            </a:r>
            <a:r>
              <a:rPr lang="ru-RU" sz="2000" b="1" dirty="0" err="1" smtClean="0"/>
              <a:t>извършва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компенсирани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промени</a:t>
            </a:r>
            <a:r>
              <a:rPr lang="ru-RU" sz="2000" b="1" dirty="0" smtClean="0"/>
              <a:t>: 1. в </a:t>
            </a:r>
            <a:r>
              <a:rPr lang="ru-RU" sz="2000" b="1" dirty="0" err="1" smtClean="0"/>
              <a:t>частта</a:t>
            </a:r>
            <a:r>
              <a:rPr lang="ru-RU" sz="2000" b="1" dirty="0" smtClean="0"/>
              <a:t> за </a:t>
            </a:r>
            <a:r>
              <a:rPr lang="ru-RU" sz="2000" b="1" dirty="0" err="1" smtClean="0"/>
              <a:t>делегираните</a:t>
            </a:r>
            <a:r>
              <a:rPr lang="ru-RU" sz="2000" b="1" dirty="0" smtClean="0"/>
              <a:t> от </a:t>
            </a:r>
            <a:r>
              <a:rPr lang="ru-RU" sz="2000" b="1" dirty="0" err="1" smtClean="0"/>
              <a:t>държавата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дейности</a:t>
            </a:r>
            <a:r>
              <a:rPr lang="ru-RU" sz="2000" b="1" dirty="0" smtClean="0"/>
              <a:t> - между </a:t>
            </a:r>
            <a:r>
              <a:rPr lang="ru-RU" sz="2000" b="1" dirty="0" err="1" smtClean="0"/>
              <a:t>утвърдените</a:t>
            </a:r>
            <a:r>
              <a:rPr lang="ru-RU" sz="2000" b="1" dirty="0" smtClean="0"/>
              <a:t> показатели за разходите в </a:t>
            </a:r>
            <a:r>
              <a:rPr lang="ru-RU" sz="2000" b="1" dirty="0" err="1" smtClean="0"/>
              <a:t>рамките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една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дейност</a:t>
            </a:r>
            <a:r>
              <a:rPr lang="ru-RU" sz="2000" b="1" dirty="0" smtClean="0"/>
              <a:t>, с </a:t>
            </a:r>
            <a:r>
              <a:rPr lang="ru-RU" sz="2000" b="1" dirty="0" err="1" smtClean="0"/>
              <a:t>изключение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дейностите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делегиран</a:t>
            </a:r>
            <a:r>
              <a:rPr lang="ru-RU" sz="2000" b="1" dirty="0" smtClean="0"/>
              <a:t> бюджет, при условие че не се </a:t>
            </a:r>
            <a:r>
              <a:rPr lang="ru-RU" sz="2000" b="1" dirty="0" err="1" smtClean="0"/>
              <a:t>нарушават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стандартите</a:t>
            </a:r>
            <a:r>
              <a:rPr lang="ru-RU" sz="2000" b="1" dirty="0" smtClean="0"/>
              <a:t> за </a:t>
            </a:r>
            <a:r>
              <a:rPr lang="ru-RU" sz="2000" b="1" dirty="0" err="1" smtClean="0"/>
              <a:t>делегираните</a:t>
            </a:r>
            <a:r>
              <a:rPr lang="ru-RU" sz="2000" b="1" dirty="0" smtClean="0"/>
              <a:t> от </a:t>
            </a:r>
            <a:r>
              <a:rPr lang="ru-RU" sz="2000" b="1" dirty="0" err="1" smtClean="0"/>
              <a:t>държавата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дейности</a:t>
            </a:r>
            <a:r>
              <a:rPr lang="ru-RU" sz="2000" b="1" dirty="0" smtClean="0"/>
              <a:t> и </a:t>
            </a:r>
            <a:r>
              <a:rPr lang="ru-RU" sz="2000" b="1" dirty="0" err="1" smtClean="0"/>
              <a:t>няма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просрочени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задължения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съответната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делегирана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дейност</a:t>
            </a:r>
            <a:r>
              <a:rPr lang="ru-RU" sz="2000" b="1" dirty="0" smtClean="0"/>
              <a:t>;</a:t>
            </a:r>
            <a:endParaRPr lang="bg-BG" sz="2000" b="1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D3C82-A9CC-498F-8382-6487B68A27C7}" type="slidenum">
              <a:rPr lang="bg-BG" smtClean="0"/>
              <a:t>29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88046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Постановление № 408 от 23 </a:t>
            </a:r>
            <a:r>
              <a:rPr lang="ru-RU" dirty="0" err="1" smtClean="0"/>
              <a:t>декември</a:t>
            </a:r>
            <a:r>
              <a:rPr lang="ru-RU" dirty="0" smtClean="0"/>
              <a:t> 2020 г. за </a:t>
            </a:r>
            <a:r>
              <a:rPr lang="ru-RU" dirty="0" err="1" smtClean="0"/>
              <a:t>изпълнението</a:t>
            </a:r>
            <a:r>
              <a:rPr lang="ru-RU" dirty="0" smtClean="0"/>
              <a:t> на </a:t>
            </a:r>
            <a:r>
              <a:rPr lang="ru-RU" dirty="0" err="1" smtClean="0"/>
              <a:t>държавния</a:t>
            </a:r>
            <a:r>
              <a:rPr lang="ru-RU" dirty="0" smtClean="0"/>
              <a:t> бюджет на </a:t>
            </a:r>
            <a:r>
              <a:rPr lang="ru-RU" dirty="0" err="1" smtClean="0"/>
              <a:t>Република</a:t>
            </a:r>
            <a:r>
              <a:rPr lang="ru-RU" dirty="0" smtClean="0"/>
              <a:t> </a:t>
            </a:r>
            <a:r>
              <a:rPr lang="ru-RU" dirty="0" err="1" smtClean="0"/>
              <a:t>България</a:t>
            </a:r>
            <a:r>
              <a:rPr lang="ru-RU" dirty="0" smtClean="0"/>
              <a:t> за 2021 г.- За </a:t>
            </a:r>
            <a:r>
              <a:rPr lang="ru-RU" dirty="0" err="1" smtClean="0"/>
              <a:t>заявените</a:t>
            </a:r>
            <a:r>
              <a:rPr lang="ru-RU" dirty="0" smtClean="0"/>
              <a:t> от </a:t>
            </a:r>
            <a:r>
              <a:rPr lang="ru-RU" dirty="0" err="1" smtClean="0"/>
              <a:t>общините</a:t>
            </a:r>
            <a:r>
              <a:rPr lang="ru-RU" dirty="0" smtClean="0"/>
              <a:t>, но </a:t>
            </a:r>
            <a:r>
              <a:rPr lang="ru-RU" dirty="0" err="1" smtClean="0"/>
              <a:t>неразкрити</a:t>
            </a:r>
            <a:r>
              <a:rPr lang="ru-RU" dirty="0" smtClean="0"/>
              <a:t> </a:t>
            </a:r>
            <a:r>
              <a:rPr lang="ru-RU" b="1" dirty="0" err="1" smtClean="0"/>
              <a:t>специализирани</a:t>
            </a:r>
            <a:r>
              <a:rPr lang="ru-RU" b="1" dirty="0" smtClean="0"/>
              <a:t> институции и </a:t>
            </a:r>
            <a:r>
              <a:rPr lang="ru-RU" b="1" dirty="0" err="1" smtClean="0"/>
              <a:t>социални</a:t>
            </a:r>
            <a:r>
              <a:rPr lang="ru-RU" b="1" dirty="0" smtClean="0"/>
              <a:t> услуги в </a:t>
            </a:r>
            <a:r>
              <a:rPr lang="ru-RU" b="1" dirty="0" err="1" smtClean="0"/>
              <a:t>общността</a:t>
            </a:r>
            <a:r>
              <a:rPr lang="ru-RU" dirty="0" smtClean="0"/>
              <a:t>, </a:t>
            </a:r>
            <a:r>
              <a:rPr lang="ru-RU" dirty="0" err="1" smtClean="0"/>
              <a:t>предоставените</a:t>
            </a:r>
            <a:r>
              <a:rPr lang="ru-RU" dirty="0" smtClean="0"/>
              <a:t> </a:t>
            </a:r>
            <a:r>
              <a:rPr lang="ru-RU" dirty="0" err="1" smtClean="0"/>
              <a:t>през</a:t>
            </a:r>
            <a:r>
              <a:rPr lang="ru-RU" dirty="0" smtClean="0"/>
              <a:t> </a:t>
            </a:r>
            <a:r>
              <a:rPr lang="ru-RU" dirty="0" err="1" smtClean="0"/>
              <a:t>съответното</a:t>
            </a:r>
            <a:r>
              <a:rPr lang="ru-RU" dirty="0" smtClean="0"/>
              <a:t> </a:t>
            </a:r>
            <a:r>
              <a:rPr lang="ru-RU" dirty="0" err="1" smtClean="0"/>
              <a:t>тримесечие</a:t>
            </a:r>
            <a:r>
              <a:rPr lang="ru-RU" dirty="0" smtClean="0"/>
              <a:t> средства се </a:t>
            </a:r>
            <a:r>
              <a:rPr lang="ru-RU" dirty="0" err="1" smtClean="0"/>
              <a:t>възстановяват</a:t>
            </a:r>
            <a:r>
              <a:rPr lang="ru-RU" dirty="0" smtClean="0"/>
              <a:t> в </a:t>
            </a:r>
            <a:r>
              <a:rPr lang="ru-RU" dirty="0" err="1" smtClean="0"/>
              <a:t>централния</a:t>
            </a:r>
            <a:r>
              <a:rPr lang="ru-RU" dirty="0" smtClean="0"/>
              <a:t> бюджет до 15-о число на </a:t>
            </a:r>
            <a:r>
              <a:rPr lang="ru-RU" dirty="0" err="1" smtClean="0"/>
              <a:t>месеца</a:t>
            </a:r>
            <a:r>
              <a:rPr lang="ru-RU" dirty="0" smtClean="0"/>
              <a:t>, </a:t>
            </a:r>
            <a:r>
              <a:rPr lang="ru-RU" dirty="0" err="1" smtClean="0"/>
              <a:t>следващ</a:t>
            </a:r>
            <a:r>
              <a:rPr lang="ru-RU" dirty="0" smtClean="0"/>
              <a:t> </a:t>
            </a:r>
            <a:r>
              <a:rPr lang="ru-RU" dirty="0" err="1" smtClean="0"/>
              <a:t>отчетното</a:t>
            </a:r>
            <a:r>
              <a:rPr lang="ru-RU" dirty="0" smtClean="0"/>
              <a:t> </a:t>
            </a:r>
            <a:r>
              <a:rPr lang="ru-RU" dirty="0" err="1" smtClean="0"/>
              <a:t>тримесечие</a:t>
            </a:r>
            <a:r>
              <a:rPr lang="ru-RU" dirty="0" smtClean="0"/>
              <a:t>, а за </a:t>
            </a:r>
            <a:r>
              <a:rPr lang="ru-RU" dirty="0" err="1" smtClean="0"/>
              <a:t>четвъртото</a:t>
            </a:r>
            <a:r>
              <a:rPr lang="ru-RU" dirty="0" smtClean="0"/>
              <a:t> </a:t>
            </a:r>
            <a:r>
              <a:rPr lang="ru-RU" dirty="0" err="1" smtClean="0"/>
              <a:t>тримесечие</a:t>
            </a:r>
            <a:r>
              <a:rPr lang="ru-RU" dirty="0" smtClean="0"/>
              <a:t> – до 10 </a:t>
            </a:r>
            <a:r>
              <a:rPr lang="ru-RU" dirty="0" err="1" smtClean="0"/>
              <a:t>декември</a:t>
            </a:r>
            <a:r>
              <a:rPr lang="ru-RU" dirty="0" smtClean="0"/>
              <a:t> 2021 г. </a:t>
            </a:r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D3C82-A9CC-498F-8382-6487B68A27C7}" type="slidenum">
              <a:rPr lang="bg-BG" smtClean="0"/>
              <a:t>32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04245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E7D2E-88DF-4FAA-9A51-12AB4DD4847F}" type="datetimeFigureOut">
              <a:rPr lang="bg-BG"/>
              <a:pPr>
                <a:defRPr/>
              </a:pPr>
              <a:t>19.9.2022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E96C1-3104-46C6-BBCE-CF241CDE95C0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06161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19.9.2022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600" b="1" i="1" dirty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600" b="1" i="1" dirty="0" err="1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600" b="1" i="1" dirty="0">
                <a:solidFill>
                  <a:schemeClr val="accent1">
                    <a:lumMod val="75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Управление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на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общинските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финанси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>»</a:t>
            </a: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bg-BG" sz="3600" b="1" dirty="0"/>
          </a:p>
          <a:p>
            <a:pPr marL="0" indent="0" algn="ctr">
              <a:buNone/>
            </a:pP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Тема 5. Разходни 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</a:rPr>
              <a:t>политики. Инвестиции. </a:t>
            </a:r>
            <a:endParaRPr lang="bg-BG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Слабости 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</a:rPr>
              <a:t>и добри 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практики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>
                <a:solidFill>
                  <a:srgbClr val="549E39"/>
                </a:solidFill>
              </a:rPr>
              <a:t>, 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служители“ </a:t>
            </a:r>
            <a:r>
              <a:rPr lang="en-US" sz="1200" i="1" dirty="0" err="1">
                <a:solidFill>
                  <a:srgbClr val="549E39"/>
                </a:solidFill>
              </a:rPr>
              <a:t>за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предоставяне</a:t>
            </a:r>
            <a:r>
              <a:rPr lang="en-US" sz="1200" i="1" dirty="0">
                <a:solidFill>
                  <a:srgbClr val="549E39"/>
                </a:solidFill>
              </a:rPr>
              <a:t> на </a:t>
            </a:r>
            <a:r>
              <a:rPr lang="en-US" sz="1200" i="1" dirty="0" err="1">
                <a:solidFill>
                  <a:srgbClr val="549E39"/>
                </a:solidFill>
              </a:rPr>
              <a:t>безвъзмездна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финансова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помощ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</a:t>
            </a:r>
            <a:r>
              <a:rPr lang="ru-RU" sz="1200" i="1" dirty="0">
                <a:solidFill>
                  <a:srgbClr val="549E39"/>
                </a:solidFill>
              </a:rPr>
              <a:t> 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4925" y="1017894"/>
            <a:ext cx="1323114" cy="828000"/>
          </a:xfrm>
          <a:prstGeom prst="rect">
            <a:avLst/>
          </a:prstGeom>
        </p:spPr>
      </p:pic>
      <p:pic>
        <p:nvPicPr>
          <p:cNvPr id="9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3594"/>
            <a:ext cx="2074486" cy="82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Grp="1"/>
          </p:cNvSpPr>
          <p:nvPr>
            <p:ph type="title"/>
          </p:nvPr>
        </p:nvSpPr>
        <p:spPr>
          <a:xfrm>
            <a:off x="1199002" y="229522"/>
            <a:ext cx="10203455" cy="941388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200" b="1" dirty="0" smtClean="0">
                <a:solidFill>
                  <a:srgbClr val="006600"/>
                </a:solidFill>
              </a:rPr>
              <a:t>Планиране</a:t>
            </a:r>
            <a:r>
              <a:rPr lang="en-US" sz="3200" b="1" dirty="0" smtClean="0">
                <a:solidFill>
                  <a:srgbClr val="006600"/>
                </a:solidFill>
              </a:rPr>
              <a:t> и </a:t>
            </a:r>
            <a:r>
              <a:rPr lang="en-US" sz="3200" b="1" dirty="0" err="1" smtClean="0">
                <a:solidFill>
                  <a:srgbClr val="006600"/>
                </a:solidFill>
              </a:rPr>
              <a:t>управление</a:t>
            </a:r>
            <a:r>
              <a:rPr lang="bg-BG" sz="3200" b="1" dirty="0" smtClean="0">
                <a:solidFill>
                  <a:srgbClr val="006600"/>
                </a:solidFill>
              </a:rPr>
              <a:t> </a:t>
            </a:r>
            <a:r>
              <a:rPr lang="bg-BG" sz="3200" b="1" dirty="0">
                <a:solidFill>
                  <a:srgbClr val="006600"/>
                </a:solidFill>
              </a:rPr>
              <a:t>на разходите</a:t>
            </a:r>
            <a:br>
              <a:rPr lang="bg-BG" sz="3200" b="1" dirty="0">
                <a:solidFill>
                  <a:srgbClr val="006600"/>
                </a:solidFill>
              </a:rPr>
            </a:br>
            <a:r>
              <a:rPr lang="bg-BG" sz="3200" i="1" dirty="0"/>
              <a:t>Отправни точки при избор на стратегия</a:t>
            </a:r>
          </a:p>
        </p:txBody>
      </p:sp>
      <p:graphicFrame>
        <p:nvGraphicFramePr>
          <p:cNvPr id="2" name="Диаграма 1"/>
          <p:cNvGraphicFramePr/>
          <p:nvPr>
            <p:extLst>
              <p:ext uri="{D42A27DB-BD31-4B8C-83A1-F6EECF244321}">
                <p14:modId xmlns:p14="http://schemas.microsoft.com/office/powerpoint/2010/main" val="4221521534"/>
              </p:ext>
            </p:extLst>
          </p:nvPr>
        </p:nvGraphicFramePr>
        <p:xfrm>
          <a:off x="1498294" y="991518"/>
          <a:ext cx="10287931" cy="5760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385590" y="2429660"/>
            <a:ext cx="2699133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bg-BG" i="1" dirty="0"/>
              <a:t>нормативно регламентирани отговорности</a:t>
            </a:r>
            <a:endParaRPr lang="en-US" i="1" dirty="0"/>
          </a:p>
          <a:p>
            <a:pPr>
              <a:buFontTx/>
              <a:buChar char="•"/>
            </a:pPr>
            <a:endParaRPr lang="bg-BG" i="1" dirty="0"/>
          </a:p>
          <a:p>
            <a:pPr>
              <a:buFontTx/>
              <a:buChar char="•"/>
            </a:pPr>
            <a:r>
              <a:rPr lang="bg-BG" i="1" dirty="0"/>
              <a:t>стойности на услугите на база динамика на цените и промени в обхвата и броя на ползвателите</a:t>
            </a:r>
          </a:p>
        </p:txBody>
      </p:sp>
    </p:spTree>
    <p:extLst>
      <p:ext uri="{BB962C8B-B14F-4D97-AF65-F5344CB8AC3E}">
        <p14:creationId xmlns:p14="http://schemas.microsoft.com/office/powerpoint/2010/main" val="307292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Планиране на разходите за </a:t>
            </a:r>
            <a:r>
              <a:rPr lang="ru-RU" b="1" dirty="0" smtClean="0"/>
              <a:t>персонал</a:t>
            </a:r>
            <a:endParaRPr lang="bg-BG" b="1" dirty="0"/>
          </a:p>
        </p:txBody>
      </p:sp>
      <p:sp>
        <p:nvSpPr>
          <p:cNvPr id="4" name="Rectangle 3"/>
          <p:cNvSpPr/>
          <p:nvPr/>
        </p:nvSpPr>
        <p:spPr>
          <a:xfrm>
            <a:off x="609601" y="1417638"/>
            <a:ext cx="10972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Промяна </a:t>
            </a:r>
            <a:r>
              <a:rPr lang="ru-RU" sz="2800" dirty="0"/>
              <a:t>на минималната работна заплата за страната.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Увеличение </a:t>
            </a:r>
            <a:r>
              <a:rPr lang="ru-RU" sz="2800" dirty="0"/>
              <a:t>на минималния и максималния осигурителен доход.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Повишаването </a:t>
            </a:r>
            <a:r>
              <a:rPr lang="ru-RU" sz="2800" dirty="0"/>
              <a:t>на изискуемите възраст и осигурителен стаж при </a:t>
            </a:r>
            <a:r>
              <a:rPr lang="ru-RU" sz="2800" dirty="0" smtClean="0"/>
              <a:t>пенсиониране.</a:t>
            </a:r>
            <a:endParaRPr lang="ru-R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Разполагаемите </a:t>
            </a:r>
            <a:r>
              <a:rPr lang="ru-RU" sz="2800" dirty="0"/>
              <a:t>средства, определени съгласно утвърдените стандарти за делегираните от държавата дейности. </a:t>
            </a:r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i="1" dirty="0" smtClean="0"/>
              <a:t>Приложими актове: ЗДСл и КТ, КСО, ЗЗО, ЗБДОО, ПМС № 67, РМС за стандартите и др.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i="1" dirty="0"/>
              <a:t>Секторна подзаконова уредба, напр. Наредбата за стандартите за заплащане на труда на служителите, осъществяващи дейности по предоставяне на социални услуги, които се финансират от държавния бюджет е в сила от 1 януари 2022 г. </a:t>
            </a:r>
          </a:p>
        </p:txBody>
      </p:sp>
    </p:spTree>
    <p:extLst>
      <p:ext uri="{BB962C8B-B14F-4D97-AF65-F5344CB8AC3E}">
        <p14:creationId xmlns:p14="http://schemas.microsoft.com/office/powerpoint/2010/main" val="3914194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8001"/>
          </a:xfrm>
        </p:spPr>
        <p:txBody>
          <a:bodyPr/>
          <a:lstStyle/>
          <a:p>
            <a:pPr algn="ctr"/>
            <a:r>
              <a:rPr lang="bg-BG" b="1" dirty="0" smtClean="0"/>
              <a:t>Планиране на издръжката</a:t>
            </a:r>
            <a:endParaRPr lang="bg-BG" b="1" dirty="0"/>
          </a:p>
        </p:txBody>
      </p:sp>
      <p:sp>
        <p:nvSpPr>
          <p:cNvPr id="4" name="Rectangle 3"/>
          <p:cNvSpPr/>
          <p:nvPr/>
        </p:nvSpPr>
        <p:spPr>
          <a:xfrm>
            <a:off x="609599" y="1098098"/>
            <a:ext cx="1120936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/>
              <a:t>След преглед и оценка на разходите по предоставяне на услугите и преценка на възможностите за оптимизирането им, както и отражението на инфлацията върху техния размер.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/>
              <a:t>Оценката на разходите следва да води и до идентифицирането на конкретни решения за: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ru-RU" sz="2000" dirty="0" smtClean="0"/>
              <a:t>начина </a:t>
            </a:r>
            <a:r>
              <a:rPr lang="ru-RU" sz="2000" dirty="0"/>
              <a:t>на предоставяне на услугите – пряко от общината или чрез възлагане на външна организация</a:t>
            </a:r>
            <a:r>
              <a:rPr lang="ru-RU" sz="2000" dirty="0" smtClean="0"/>
              <a:t>;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ru-RU" sz="2000" dirty="0" smtClean="0"/>
              <a:t>начина </a:t>
            </a:r>
            <a:r>
              <a:rPr lang="ru-RU" sz="2000" dirty="0"/>
              <a:t>на организация на </a:t>
            </a:r>
            <a:r>
              <a:rPr lang="ru-RU" sz="2000" dirty="0" smtClean="0"/>
              <a:t>услугите;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ru-RU" sz="2000" dirty="0" smtClean="0"/>
              <a:t>обезпечаването </a:t>
            </a:r>
            <a:r>
              <a:rPr lang="ru-RU" sz="2000" dirty="0"/>
              <a:t>на новите </a:t>
            </a:r>
            <a:r>
              <a:rPr lang="ru-RU" sz="2000" dirty="0" smtClean="0"/>
              <a:t>отговорности;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ru-RU" sz="2000" dirty="0" smtClean="0"/>
              <a:t>изключване </a:t>
            </a:r>
            <a:r>
              <a:rPr lang="ru-RU" sz="2000" dirty="0"/>
              <a:t>на нерентабилни и отпадащи </a:t>
            </a:r>
            <a:r>
              <a:rPr lang="ru-RU" sz="2000" dirty="0" smtClean="0"/>
              <a:t>услуги;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ru-RU" sz="2000" dirty="0" smtClean="0"/>
              <a:t>предвиждане </a:t>
            </a:r>
            <a:r>
              <a:rPr lang="ru-RU" sz="2000" dirty="0"/>
              <a:t>на резерви за непредвидени и неотложни разходи.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/>
              <a:t>Увеличението на средствата за определени услуги следва да бъде обвързано с постигането на конкретни резултати. </a:t>
            </a:r>
            <a:endParaRPr lang="ru-RU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/>
              <a:t>Обезпечават </a:t>
            </a:r>
            <a:r>
              <a:rPr lang="ru-RU" sz="2000" dirty="0"/>
              <a:t>се поетите и нереализирани задължения и ангажименти по изпълнение на дейностите. </a:t>
            </a:r>
            <a:endParaRPr lang="ru-RU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/>
              <a:t>При </a:t>
            </a:r>
            <a:r>
              <a:rPr lang="ru-RU" sz="2000" dirty="0"/>
              <a:t>оценка на стойността на услугите се разграничават условно-постоянните разходи и разходите за дейност, обвързани с броя ползватели на услугите. </a:t>
            </a:r>
            <a:endParaRPr lang="ru-RU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/>
              <a:t>Намаляването </a:t>
            </a:r>
            <a:r>
              <a:rPr lang="ru-RU" sz="2000" dirty="0"/>
              <a:t>на условно-постоянните разходи е възможно при подходящи решения, водещи до минимизиране на разходите. </a:t>
            </a:r>
          </a:p>
        </p:txBody>
      </p:sp>
    </p:spTree>
    <p:extLst>
      <p:ext uri="{BB962C8B-B14F-4D97-AF65-F5344CB8AC3E}">
        <p14:creationId xmlns:p14="http://schemas.microsoft.com/office/powerpoint/2010/main" val="2959866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59423" y="404446"/>
            <a:ext cx="10814539" cy="987626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latin typeface="+mn-lt"/>
              </a:rPr>
              <a:t>Източници </a:t>
            </a:r>
            <a:r>
              <a:rPr lang="bg-BG" sz="3200" b="1" dirty="0">
                <a:latin typeface="+mn-lt"/>
              </a:rPr>
              <a:t>на финансиране на Инвестиционната програма 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69377" y="1528550"/>
            <a:ext cx="9504486" cy="4335920"/>
          </a:xfrm>
        </p:spPr>
        <p:txBody>
          <a:bodyPr/>
          <a:lstStyle/>
          <a:p>
            <a:r>
              <a:rPr lang="bg-BG" sz="3200" dirty="0" smtClean="0"/>
              <a:t>Целева </a:t>
            </a:r>
            <a:r>
              <a:rPr lang="bg-BG" sz="3200" dirty="0"/>
              <a:t>субсидия за капиталови разходи;</a:t>
            </a:r>
          </a:p>
          <a:p>
            <a:r>
              <a:rPr lang="bg-BG" sz="3200" dirty="0" smtClean="0"/>
              <a:t>Приходите </a:t>
            </a:r>
            <a:r>
              <a:rPr lang="bg-BG" sz="3200" dirty="0"/>
              <a:t>от продажби на активи –общинска собственост;</a:t>
            </a:r>
          </a:p>
          <a:p>
            <a:r>
              <a:rPr lang="bg-BG" sz="3200" dirty="0" smtClean="0"/>
              <a:t>Поемане </a:t>
            </a:r>
            <a:r>
              <a:rPr lang="bg-BG" sz="3200" dirty="0"/>
              <a:t>на дълг за инвестиционни </a:t>
            </a:r>
            <a:r>
              <a:rPr lang="bg-BG" sz="3200" dirty="0" smtClean="0"/>
              <a:t>проекти;</a:t>
            </a:r>
          </a:p>
          <a:p>
            <a:r>
              <a:rPr lang="bg-BG" sz="3200" dirty="0" smtClean="0"/>
              <a:t>Средства по оперативни програми;</a:t>
            </a:r>
          </a:p>
          <a:p>
            <a:r>
              <a:rPr lang="bg-BG" sz="3200" dirty="0" smtClean="0"/>
              <a:t>Други привлечени средства.</a:t>
            </a:r>
            <a:endParaRPr lang="bg-BG" sz="3200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75027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78805" y="322997"/>
            <a:ext cx="9937066" cy="946638"/>
          </a:xfrm>
        </p:spPr>
        <p:txBody>
          <a:bodyPr>
            <a:normAutofit fontScale="90000"/>
          </a:bodyPr>
          <a:lstStyle/>
          <a:p>
            <a:pPr algn="ctr"/>
            <a:r>
              <a:rPr lang="bg-BG" sz="4000" b="1" dirty="0" smtClean="0">
                <a:latin typeface="+mn-lt"/>
              </a:rPr>
              <a:t>Специфика </a:t>
            </a:r>
            <a:r>
              <a:rPr lang="bg-BG" sz="4000" b="1" dirty="0">
                <a:latin typeface="+mn-lt"/>
              </a:rPr>
              <a:t>на инвестиционната </a:t>
            </a:r>
            <a:r>
              <a:rPr lang="bg-BG" sz="4000" b="1" dirty="0" smtClean="0">
                <a:latin typeface="+mn-lt"/>
              </a:rPr>
              <a:t>програма</a:t>
            </a:r>
            <a:r>
              <a:rPr lang="bg-BG" b="1" dirty="0"/>
              <a:t> 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433015"/>
            <a:ext cx="9872871" cy="4662985"/>
          </a:xfrm>
        </p:spPr>
        <p:txBody>
          <a:bodyPr/>
          <a:lstStyle/>
          <a:p>
            <a:pPr lvl="0"/>
            <a:r>
              <a:rPr lang="bg-BG" sz="3200" dirty="0" smtClean="0"/>
              <a:t>Инструмент </a:t>
            </a:r>
            <a:r>
              <a:rPr lang="bg-BG" sz="3200" dirty="0"/>
              <a:t>за управление на разходите на обществени ресурси за по-дълъг период от време; </a:t>
            </a:r>
          </a:p>
          <a:p>
            <a:pPr lvl="0"/>
            <a:r>
              <a:rPr lang="bg-BG" sz="3200" dirty="0"/>
              <a:t>Възможност за активно участие на гражданите - представяне на проекти важни за местната общност;</a:t>
            </a:r>
          </a:p>
          <a:p>
            <a:pPr lvl="0"/>
            <a:r>
              <a:rPr lang="bg-BG" sz="3200" dirty="0"/>
              <a:t>По-дълъг  и труден процес на съставяне; </a:t>
            </a:r>
          </a:p>
          <a:p>
            <a:pPr lvl="0"/>
            <a:r>
              <a:rPr lang="bg-BG" sz="3200" dirty="0"/>
              <a:t>Определяне на проекти за реализиране, които са свързани със стратегическото развитие на общината.</a:t>
            </a:r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21752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55692" y="295702"/>
            <a:ext cx="10647485" cy="1000835"/>
          </a:xfrm>
        </p:spPr>
        <p:txBody>
          <a:bodyPr>
            <a:normAutofit fontScale="90000"/>
          </a:bodyPr>
          <a:lstStyle/>
          <a:p>
            <a:pPr marL="45720" algn="ctr"/>
            <a:r>
              <a:rPr lang="bg-BG" sz="3600" b="1" dirty="0">
                <a:latin typeface="+mn-lt"/>
              </a:rPr>
              <a:t>Практически подход при съставяне на инвестиционната програма</a:t>
            </a:r>
            <a:r>
              <a:rPr lang="bg-BG" sz="3200" dirty="0"/>
              <a:t>: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55692" y="1433015"/>
            <a:ext cx="10763018" cy="4662985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bg-BG" sz="2800" dirty="0" smtClean="0"/>
              <a:t>Събиране </a:t>
            </a:r>
            <a:r>
              <a:rPr lang="bg-BG" sz="2800" dirty="0"/>
              <a:t>на предложения от кметове на населени места, кметски наместници, ВРБ, НПО и местната общност;</a:t>
            </a:r>
          </a:p>
          <a:p>
            <a:pPr lvl="0" algn="just"/>
            <a:r>
              <a:rPr lang="bg-BG" sz="2800" dirty="0"/>
              <a:t>Определяне  състоянието на местната инфраструктура и активи;</a:t>
            </a:r>
          </a:p>
          <a:p>
            <a:pPr lvl="0" algn="just"/>
            <a:r>
              <a:rPr lang="bg-BG" sz="2800" dirty="0"/>
              <a:t>Определяне  на приоритети;</a:t>
            </a:r>
          </a:p>
          <a:p>
            <a:pPr lvl="0" algn="just"/>
            <a:r>
              <a:rPr lang="bg-BG" sz="2800" dirty="0"/>
              <a:t>Подреждане на заявките за капиталови разходи по определените </a:t>
            </a:r>
            <a:r>
              <a:rPr lang="en-US" sz="2800" dirty="0" err="1" smtClean="0"/>
              <a:t>съобразно</a:t>
            </a:r>
            <a:r>
              <a:rPr lang="en-US" sz="2800" dirty="0" smtClean="0"/>
              <a:t> </a:t>
            </a:r>
            <a:r>
              <a:rPr lang="en-US" sz="2800" dirty="0" err="1" smtClean="0"/>
              <a:t>местната</a:t>
            </a:r>
            <a:r>
              <a:rPr lang="en-US" sz="2800" dirty="0" smtClean="0"/>
              <a:t> </a:t>
            </a:r>
            <a:r>
              <a:rPr lang="en-US" sz="2800" dirty="0" err="1" smtClean="0"/>
              <a:t>финансова</a:t>
            </a:r>
            <a:r>
              <a:rPr lang="en-US" sz="2800" dirty="0" smtClean="0"/>
              <a:t> </a:t>
            </a:r>
            <a:r>
              <a:rPr lang="en-US" sz="2800" dirty="0" err="1" smtClean="0"/>
              <a:t>политика</a:t>
            </a:r>
            <a:r>
              <a:rPr lang="en-US" sz="2800" dirty="0" smtClean="0"/>
              <a:t> </a:t>
            </a:r>
            <a:r>
              <a:rPr lang="bg-BG" sz="2800" dirty="0" smtClean="0"/>
              <a:t>приоритети</a:t>
            </a:r>
            <a:r>
              <a:rPr lang="bg-BG" sz="2800" dirty="0"/>
              <a:t>;</a:t>
            </a:r>
          </a:p>
          <a:p>
            <a:pPr lvl="0" algn="just"/>
            <a:r>
              <a:rPr lang="bg-BG" sz="2800" dirty="0"/>
              <a:t>Прогнозиране на финансовите ресурси;</a:t>
            </a:r>
          </a:p>
          <a:p>
            <a:pPr lvl="0" algn="just"/>
            <a:r>
              <a:rPr lang="bg-BG" sz="2800" dirty="0"/>
              <a:t>Разработване на инвестиционната програма.</a:t>
            </a:r>
          </a:p>
          <a:p>
            <a:endParaRPr lang="bg-BG" sz="2400" dirty="0"/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23780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артина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515" y="536332"/>
            <a:ext cx="10744200" cy="590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102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09953" y="254758"/>
            <a:ext cx="11183815" cy="1034562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latin typeface="+mn-lt"/>
              </a:rPr>
              <a:t>П</a:t>
            </a:r>
            <a:r>
              <a:rPr lang="en-US" sz="3200" b="1" dirty="0" err="1" smtClean="0">
                <a:latin typeface="+mn-lt"/>
              </a:rPr>
              <a:t>римерно</a:t>
            </a:r>
            <a:r>
              <a:rPr lang="en-US" sz="3200" b="1" dirty="0" smtClean="0">
                <a:latin typeface="+mn-lt"/>
              </a:rPr>
              <a:t> п</a:t>
            </a:r>
            <a:r>
              <a:rPr lang="bg-BG" sz="3200" b="1" dirty="0" err="1" smtClean="0">
                <a:latin typeface="+mn-lt"/>
              </a:rPr>
              <a:t>одреждане</a:t>
            </a:r>
            <a:r>
              <a:rPr lang="bg-BG" sz="3200" b="1" dirty="0" smtClean="0">
                <a:latin typeface="+mn-lt"/>
              </a:rPr>
              <a:t> </a:t>
            </a:r>
            <a:r>
              <a:rPr lang="bg-BG" sz="3200" b="1" dirty="0">
                <a:latin typeface="+mn-lt"/>
              </a:rPr>
              <a:t>на проектите за капитални вложения по </a:t>
            </a:r>
            <a:r>
              <a:rPr lang="bg-BG" sz="3200" b="1" dirty="0" err="1">
                <a:latin typeface="+mn-lt"/>
              </a:rPr>
              <a:t>приоритетност</a:t>
            </a:r>
            <a:endParaRPr lang="bg-BG" sz="3200" b="1" u="sng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45123" y="1450731"/>
            <a:ext cx="11113476" cy="49324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dirty="0" smtClean="0"/>
              <a:t>1.Ремонти </a:t>
            </a:r>
            <a:r>
              <a:rPr lang="bg-BG" sz="2400" dirty="0"/>
              <a:t>или строителство, целящи осигуряване безопасността на хората и имуществото им </a:t>
            </a:r>
            <a:endParaRPr lang="bg-BG" sz="2400" dirty="0" smtClean="0"/>
          </a:p>
          <a:p>
            <a:pPr marL="45720" indent="0">
              <a:buNone/>
            </a:pPr>
            <a:r>
              <a:rPr lang="bg-BG" sz="2400" dirty="0" smtClean="0"/>
              <a:t>2.Строителство </a:t>
            </a:r>
            <a:r>
              <a:rPr lang="bg-BG" sz="2400" dirty="0"/>
              <a:t>за приключване на започнати обекти </a:t>
            </a:r>
          </a:p>
          <a:p>
            <a:pPr marL="45720" indent="0">
              <a:buNone/>
            </a:pPr>
            <a:r>
              <a:rPr lang="bg-BG" sz="2400" dirty="0" smtClean="0"/>
              <a:t>3.Реконструкции </a:t>
            </a:r>
            <a:r>
              <a:rPr lang="bg-BG" sz="2400" dirty="0"/>
              <a:t>или пристрояване на съществуващи съоръжения за осигуряването на по-пълното им използване </a:t>
            </a:r>
          </a:p>
          <a:p>
            <a:pPr marL="45720" indent="0">
              <a:buNone/>
            </a:pPr>
            <a:r>
              <a:rPr lang="bg-BG" sz="2400" dirty="0" smtClean="0"/>
              <a:t>4.Нови </a:t>
            </a:r>
            <a:r>
              <a:rPr lang="bg-BG" sz="2400" dirty="0"/>
              <a:t>обекти за решаване на проблема с пренаселеността или остаряването на съществуващи обекти</a:t>
            </a:r>
          </a:p>
          <a:p>
            <a:pPr marL="45720" indent="0">
              <a:buNone/>
            </a:pPr>
            <a:r>
              <a:rPr lang="bg-BG" sz="2400" dirty="0" smtClean="0"/>
              <a:t>5.Нови </a:t>
            </a:r>
            <a:r>
              <a:rPr lang="bg-BG" sz="2400" dirty="0"/>
              <a:t>обекти за посрещане на </a:t>
            </a:r>
            <a:r>
              <a:rPr lang="bg-BG" sz="2400" dirty="0" smtClean="0"/>
              <a:t>нарасналите </a:t>
            </a:r>
            <a:r>
              <a:rPr lang="bg-BG" sz="2400" dirty="0"/>
              <a:t>потребности от </a:t>
            </a:r>
            <a:r>
              <a:rPr lang="bg-BG" sz="2400" dirty="0" smtClean="0"/>
              <a:t>услуги</a:t>
            </a:r>
          </a:p>
          <a:p>
            <a:pPr marL="45720" indent="0">
              <a:buNone/>
            </a:pPr>
            <a:r>
              <a:rPr lang="bg-BG" sz="2400" dirty="0" smtClean="0"/>
              <a:t>6.Нови </a:t>
            </a:r>
            <a:r>
              <a:rPr lang="bg-BG" sz="2400" dirty="0"/>
              <a:t>съоръжения, включени в инвестиционната програма</a:t>
            </a:r>
          </a:p>
          <a:p>
            <a:pPr marL="45720" indent="0">
              <a:buNone/>
            </a:pPr>
            <a:r>
              <a:rPr lang="bg-BG" sz="2400" dirty="0" smtClean="0"/>
              <a:t>7.Нови </a:t>
            </a:r>
            <a:r>
              <a:rPr lang="bg-BG" sz="2400" dirty="0"/>
              <a:t>съоръжения, свързани с осигуряването на нови услуги</a:t>
            </a:r>
          </a:p>
          <a:p>
            <a:pPr marL="45720" indent="0">
              <a:buNone/>
            </a:pPr>
            <a:endParaRPr lang="bg-BG" dirty="0"/>
          </a:p>
          <a:p>
            <a:pPr marL="4572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87890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59423" y="268406"/>
            <a:ext cx="11087100" cy="905301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>
                <a:latin typeface="+mn-lt"/>
              </a:rPr>
              <a:t>Степенуване на проектите по </a:t>
            </a:r>
            <a:r>
              <a:rPr lang="bg-BG" sz="3600" b="1" dirty="0" err="1">
                <a:latin typeface="+mn-lt"/>
              </a:rPr>
              <a:t>срочност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59423" y="1337481"/>
            <a:ext cx="10691445" cy="4981432"/>
          </a:xfrm>
        </p:spPr>
        <p:txBody>
          <a:bodyPr>
            <a:noAutofit/>
          </a:bodyPr>
          <a:lstStyle/>
          <a:p>
            <a:pPr lvl="0"/>
            <a:r>
              <a:rPr lang="bg-BG" sz="3200" dirty="0" smtClean="0"/>
              <a:t>Неотложни </a:t>
            </a:r>
            <a:r>
              <a:rPr lang="bg-BG" sz="3200" dirty="0"/>
              <a:t>проекти-свързани със здравето, безопасността, превенция и намаляване на риска.</a:t>
            </a:r>
          </a:p>
          <a:p>
            <a:pPr lvl="0"/>
            <a:r>
              <a:rPr lang="bg-BG" sz="3200" dirty="0"/>
              <a:t>Наложителни проекти-свързани с изпълнението на държавни закони, местни наредби, одобрени по-рано споразумения.</a:t>
            </a:r>
          </a:p>
          <a:p>
            <a:pPr lvl="0"/>
            <a:r>
              <a:rPr lang="bg-BG" sz="3200" dirty="0"/>
              <a:t>Желателни проекти-те поддържат стандарта на услугите, подобряват ефективността, създават някакво икономическо преимущество или предлагат подобрена/нова услуга</a:t>
            </a:r>
          </a:p>
          <a:p>
            <a:pPr lvl="0"/>
            <a:r>
              <a:rPr lang="bg-BG" sz="3200" dirty="0"/>
              <a:t>Проекти, които могат да се отложат. </a:t>
            </a:r>
          </a:p>
        </p:txBody>
      </p:sp>
    </p:spTree>
    <p:extLst>
      <p:ext uri="{BB962C8B-B14F-4D97-AF65-F5344CB8AC3E}">
        <p14:creationId xmlns:p14="http://schemas.microsoft.com/office/powerpoint/2010/main" val="757321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48408" y="474786"/>
            <a:ext cx="11148646" cy="644330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>
                <a:latin typeface="+mn-lt"/>
              </a:rPr>
              <a:t>Предимствата на Инвестиционната програма 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53916" y="1310185"/>
            <a:ext cx="11043138" cy="4923561"/>
          </a:xfrm>
        </p:spPr>
        <p:txBody>
          <a:bodyPr>
            <a:normAutofit lnSpcReduction="10000"/>
          </a:bodyPr>
          <a:lstStyle/>
          <a:p>
            <a:pPr lvl="0"/>
            <a:r>
              <a:rPr lang="bg-BG" sz="2800" dirty="0"/>
              <a:t>Предотвратява повтарянето на проекти и оборудване;</a:t>
            </a:r>
          </a:p>
          <a:p>
            <a:pPr lvl="0"/>
            <a:r>
              <a:rPr lang="bg-BG" sz="2800" dirty="0"/>
              <a:t>Осигурява рамка за координиране на проектите;</a:t>
            </a:r>
          </a:p>
          <a:p>
            <a:pPr lvl="0"/>
            <a:r>
              <a:rPr lang="bg-BG" sz="2800" dirty="0"/>
              <a:t>Установява приоритетните проекти;</a:t>
            </a:r>
          </a:p>
          <a:p>
            <a:pPr lvl="0"/>
            <a:r>
              <a:rPr lang="bg-BG" sz="2800" dirty="0"/>
              <a:t>Спомага за равномерното разпределяне на инвестиционните средства в цялата община;</a:t>
            </a:r>
          </a:p>
          <a:p>
            <a:pPr lvl="0"/>
            <a:r>
              <a:rPr lang="bg-BG" sz="2800" dirty="0"/>
              <a:t>Позволява максимално използване на наличните обществени ресурси;</a:t>
            </a:r>
          </a:p>
          <a:p>
            <a:pPr lvl="0"/>
            <a:r>
              <a:rPr lang="bg-BG" sz="2800" dirty="0"/>
              <a:t>Координира физическото и финансово планиране на проектите;</a:t>
            </a:r>
          </a:p>
          <a:p>
            <a:pPr lvl="0"/>
            <a:r>
              <a:rPr lang="bg-BG" sz="2800" dirty="0"/>
              <a:t>Предоставя на гражданите и ръководството информация за краткосрочни и дългосрочни проекти и техните потенциални разходи</a:t>
            </a:r>
            <a:r>
              <a:rPr lang="bg-BG" sz="2400" dirty="0"/>
              <a:t>.</a:t>
            </a:r>
          </a:p>
          <a:p>
            <a:pPr marL="45720" indent="0">
              <a:buNone/>
            </a:pPr>
            <a:endParaRPr lang="bg-BG" sz="2800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bg-BG" sz="24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420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Структура </a:t>
            </a:r>
            <a:r>
              <a:rPr lang="bg-BG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на общинския бюджет</a:t>
            </a:r>
            <a:endParaRPr lang="ru-RU" sz="3200" b="1" u="sng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bg-BG" altLang="bg-BG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приходи – собствени от </a:t>
            </a:r>
            <a:r>
              <a:rPr lang="bg-BG" alt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местни </a:t>
            </a:r>
            <a:r>
              <a:rPr lang="bg-BG" altLang="bg-BG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данъци, такси, услуги, управление и разпореждане със собственост, глоби, помощи, дарения и др.;</a:t>
            </a:r>
            <a:endParaRPr lang="bg-BG" altLang="bg-BG" sz="3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algn="just"/>
            <a:r>
              <a:rPr lang="bg-BG" alt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разходи за делегирани от </a:t>
            </a:r>
            <a:r>
              <a:rPr lang="bg-BG" altLang="bg-BG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държавата </a:t>
            </a:r>
            <a:r>
              <a:rPr lang="bg-BG" alt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и за местни </a:t>
            </a:r>
            <a:r>
              <a:rPr lang="bg-BG" altLang="bg-BG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дейности</a:t>
            </a:r>
          </a:p>
          <a:p>
            <a:pPr lvl="1" algn="just"/>
            <a:r>
              <a:rPr lang="ru-RU" altLang="bg-BG" sz="3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персонал;</a:t>
            </a:r>
          </a:p>
          <a:p>
            <a:pPr lvl="1" algn="just"/>
            <a:r>
              <a:rPr lang="ru-RU" altLang="bg-BG" sz="3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издръжка</a:t>
            </a:r>
            <a:r>
              <a:rPr lang="ru-RU" altLang="bg-BG" sz="3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;</a:t>
            </a:r>
          </a:p>
          <a:p>
            <a:pPr lvl="1" algn="just"/>
            <a:r>
              <a:rPr lang="ru-RU" altLang="bg-BG" sz="3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лихви</a:t>
            </a:r>
            <a:r>
              <a:rPr lang="ru-RU" altLang="bg-BG" sz="3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;</a:t>
            </a:r>
          </a:p>
          <a:p>
            <a:pPr lvl="1" algn="just"/>
            <a:r>
              <a:rPr lang="ru-RU" altLang="bg-BG" sz="3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помощи </a:t>
            </a:r>
            <a:r>
              <a:rPr lang="ru-RU" altLang="bg-BG" sz="3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и обезщетения за домакинства;</a:t>
            </a:r>
          </a:p>
          <a:p>
            <a:pPr lvl="1" algn="just"/>
            <a:r>
              <a:rPr lang="ru-RU" altLang="bg-BG" sz="3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текущи </a:t>
            </a:r>
            <a:r>
              <a:rPr lang="ru-RU" altLang="bg-BG" sz="3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субсидии;</a:t>
            </a:r>
          </a:p>
          <a:p>
            <a:pPr lvl="1" algn="just"/>
            <a:r>
              <a:rPr lang="ru-RU" altLang="bg-BG" sz="3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капиталови </a:t>
            </a:r>
            <a:r>
              <a:rPr lang="ru-RU" altLang="bg-BG" sz="3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разходи;</a:t>
            </a:r>
            <a:endParaRPr lang="bg-BG" altLang="bg-BG" sz="3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algn="just"/>
            <a:r>
              <a:rPr lang="bg-BG" alt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бюджетни взаимоотношения с ЦБ и с други бюджетни сметки и за средства от ЕС;</a:t>
            </a:r>
          </a:p>
          <a:p>
            <a:pPr algn="just"/>
            <a:r>
              <a:rPr lang="bg-BG" alt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бюджетно салдо;</a:t>
            </a:r>
          </a:p>
          <a:p>
            <a:pPr algn="just"/>
            <a:r>
              <a:rPr lang="bg-BG" alt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финансиране.</a:t>
            </a:r>
            <a:endParaRPr lang="bg-BG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51549" y="295701"/>
            <a:ext cx="11095891" cy="932598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>
                <a:latin typeface="+mn-lt"/>
              </a:rPr>
              <a:t>Балансиране на бюджета за инвестиции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53915" y="1473958"/>
            <a:ext cx="10955215" cy="4622042"/>
          </a:xfrm>
        </p:spPr>
        <p:txBody>
          <a:bodyPr>
            <a:normAutofit/>
          </a:bodyPr>
          <a:lstStyle/>
          <a:p>
            <a:pPr lvl="0"/>
            <a:r>
              <a:rPr lang="bg-BG" sz="3200" dirty="0" smtClean="0"/>
              <a:t>Целева </a:t>
            </a:r>
            <a:r>
              <a:rPr lang="bg-BG" sz="3200" dirty="0"/>
              <a:t>субсидия за капиталови разходи;</a:t>
            </a:r>
          </a:p>
          <a:p>
            <a:pPr lvl="0"/>
            <a:r>
              <a:rPr lang="bg-BG" sz="3200" dirty="0"/>
              <a:t>Приходи от продажби на ДМА;</a:t>
            </a:r>
          </a:p>
          <a:p>
            <a:pPr lvl="0"/>
            <a:r>
              <a:rPr lang="bg-BG" sz="3200" dirty="0"/>
              <a:t>Поемане на дълг;</a:t>
            </a:r>
          </a:p>
          <a:p>
            <a:pPr lvl="0"/>
            <a:r>
              <a:rPr lang="bg-BG" sz="3200" dirty="0"/>
              <a:t>Обща изравнителна субсидия и местни приходи, ако надвишават разходите за местни дейности.</a:t>
            </a:r>
          </a:p>
          <a:p>
            <a:pPr marL="45720" indent="0">
              <a:buNone/>
            </a:pPr>
            <a:r>
              <a:rPr lang="bg-BG" dirty="0"/>
              <a:t> </a:t>
            </a:r>
          </a:p>
          <a:p>
            <a:pPr marL="45720" indent="0" algn="just">
              <a:buNone/>
            </a:pPr>
            <a:endParaRPr lang="bg-BG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262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762" y="1988024"/>
            <a:ext cx="9875520" cy="1356360"/>
          </a:xfrm>
        </p:spPr>
        <p:txBody>
          <a:bodyPr/>
          <a:lstStyle/>
          <a:p>
            <a:pPr algn="ctr"/>
            <a:r>
              <a:rPr lang="bg-BG" b="1" dirty="0" smtClean="0"/>
              <a:t>Планиране на разходите за ДДД по функции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482399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56640" y="391236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Общинска администрация</a:t>
            </a:r>
            <a:endParaRPr lang="bg-B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88686" y="1524000"/>
            <a:ext cx="11611428" cy="500742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bg-BG" dirty="0" smtClean="0"/>
              <a:t>Разчетите по общини се правят по стандарт за изчисляване на средствата за заплати по групи общини за минимално кадрово осигуряване на делегираната от държавата дейност „Общинска администрация”.</a:t>
            </a:r>
          </a:p>
          <a:p>
            <a:pPr algn="just"/>
            <a:r>
              <a:rPr lang="bg-BG" dirty="0" smtClean="0"/>
              <a:t>Делегираните от държавата дейности, финансирани със средства от държавния бюджет при организирането и предоставянето на публични услуги са за </a:t>
            </a:r>
            <a:r>
              <a:rPr lang="bg-BG" i="1" dirty="0" smtClean="0"/>
              <a:t>заплати, други възнаграждения и плащания за персонала и задължителни осигурителни вноски от работодатели на лицата по трудови, извънтрудови и служебни правоотношения</a:t>
            </a:r>
            <a:r>
              <a:rPr lang="bg-BG" dirty="0" smtClean="0"/>
              <a:t>. </a:t>
            </a:r>
          </a:p>
          <a:p>
            <a:pPr algn="just"/>
            <a:r>
              <a:rPr lang="bg-BG" dirty="0"/>
              <a:t>Съгласно РМС №240/06.12.1990 г. </a:t>
            </a:r>
            <a:r>
              <a:rPr lang="bg-BG" b="1" dirty="0"/>
              <a:t>основните заплати на министрите са приравнени на основната работна заплата на председател на парламентарна комисия</a:t>
            </a:r>
            <a:r>
              <a:rPr lang="bg-BG" dirty="0"/>
              <a:t>. </a:t>
            </a:r>
          </a:p>
          <a:p>
            <a:pPr algn="just"/>
            <a:r>
              <a:rPr lang="bg-BG" dirty="0"/>
              <a:t>Съгласно Правилника за организацията и дейността на Народното събрание –председател на комисия получава 135 % от основното месечно възнаграждение на народен представител, което пък е равно на три средномесечни заплати на наетите лица по трудово и служебно правоотношение в обществения сектор, съобразно данни на НСИ. </a:t>
            </a:r>
            <a:r>
              <a:rPr lang="bg-BG" b="1" dirty="0"/>
              <a:t>Основното месечно възнаграждение се преизчислява всяко тримесечие</a:t>
            </a:r>
            <a:r>
              <a:rPr lang="bg-BG" dirty="0"/>
              <a:t>, като се взема предвид средномесечната работна заплата </a:t>
            </a:r>
            <a:r>
              <a:rPr lang="bg-BG" b="1" dirty="0"/>
              <a:t>за последния месец от предходното тримесечие</a:t>
            </a:r>
            <a:r>
              <a:rPr lang="bg-BG" dirty="0"/>
              <a:t>. </a:t>
            </a:r>
          </a:p>
          <a:p>
            <a:pPr marL="0" indent="0" algn="just">
              <a:buNone/>
            </a:pPr>
            <a:r>
              <a:rPr lang="bg-BG" dirty="0"/>
              <a:t>!!! Текущо поддържане и анализиране на информацията за базата за определяне на основната месечна заплата на кметовете на общини, райони и кметства. </a:t>
            </a:r>
          </a:p>
          <a:p>
            <a:pPr marL="0" indent="0" algn="just">
              <a:buNone/>
            </a:pPr>
            <a:r>
              <a:rPr lang="bg-BG" i="1" dirty="0"/>
              <a:t>Данните за „Средномесечна заплата на наетите лица по трудово и служебно правоотношение в обществения сектор“ са публично достъпни на сайта на НСИ.</a:t>
            </a:r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4177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62857" y="365126"/>
            <a:ext cx="10990943" cy="592817"/>
          </a:xfrm>
        </p:spPr>
        <p:txBody>
          <a:bodyPr>
            <a:normAutofit fontScale="90000"/>
          </a:bodyPr>
          <a:lstStyle/>
          <a:p>
            <a:r>
              <a:rPr lang="bg-BG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Специфични правила и изисквания за ОА</a:t>
            </a:r>
            <a:endParaRPr lang="bg-B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62857" y="957943"/>
            <a:ext cx="11109278" cy="571137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bg-BG" dirty="0" smtClean="0"/>
              <a:t>РМС № 50/2022 г. за приемане на стандарти за делегираните от държавата дейности с натурални и стойностни показатели през 2022 г.:</a:t>
            </a:r>
          </a:p>
          <a:p>
            <a:pPr algn="just"/>
            <a:r>
              <a:rPr lang="bg-BG" b="1" dirty="0" err="1" smtClean="0"/>
              <a:t>ОбС</a:t>
            </a:r>
            <a:r>
              <a:rPr lang="bg-BG" b="1" dirty="0" smtClean="0"/>
              <a:t> по предложение на кмета на общината определя числеността на персонала за делегираната от държавата дейност „Общинска администрация”, в рамките на средствата по приетите стандарти за делегираните от държавата дейности</a:t>
            </a:r>
            <a:r>
              <a:rPr lang="bg-BG" dirty="0" smtClean="0"/>
              <a:t>. Това правило е в съответствие с разпоредбите на чл. 21, ал. 1, т. 2 от ЗМСМА. </a:t>
            </a:r>
          </a:p>
          <a:p>
            <a:pPr marL="0" indent="0" algn="just">
              <a:buNone/>
            </a:pPr>
            <a:r>
              <a:rPr lang="bg-BG" dirty="0" smtClean="0"/>
              <a:t>ПМС №67 от 2010 г. за заплатите в бюджетните организации и дейности, съответно чл. 4, чл. 5 и чл. 9: </a:t>
            </a:r>
          </a:p>
          <a:p>
            <a:pPr algn="just"/>
            <a:r>
              <a:rPr lang="bg-BG" dirty="0" err="1" smtClean="0"/>
              <a:t>ОбС</a:t>
            </a:r>
            <a:r>
              <a:rPr lang="bg-BG" dirty="0" smtClean="0"/>
              <a:t> по предложение на кмета на общината </a:t>
            </a:r>
            <a:r>
              <a:rPr lang="bg-BG" b="1" dirty="0" smtClean="0"/>
              <a:t>утвърждава разходите за заплати </a:t>
            </a:r>
            <a:r>
              <a:rPr lang="bg-BG" dirty="0" smtClean="0"/>
              <a:t>за бюджетната година </a:t>
            </a:r>
            <a:r>
              <a:rPr lang="bg-BG" b="1" dirty="0" smtClean="0"/>
              <a:t>за делегираните от държавата дейности</a:t>
            </a:r>
            <a:r>
              <a:rPr lang="bg-BG" dirty="0" smtClean="0"/>
              <a:t> (без институциите от системата на предучилищното и училищното образование, които прилагат системата на делегираните бюджети);</a:t>
            </a:r>
          </a:p>
          <a:p>
            <a:pPr algn="just"/>
            <a:r>
              <a:rPr lang="bg-BG" dirty="0" err="1" smtClean="0"/>
              <a:t>ОбС</a:t>
            </a:r>
            <a:r>
              <a:rPr lang="bg-BG" dirty="0" smtClean="0"/>
              <a:t> по предложение на кмета на общината в съответствие със ЗМСМА утвърждава разходите за заплати за работещите в местните дейности;</a:t>
            </a:r>
          </a:p>
          <a:p>
            <a:pPr algn="just"/>
            <a:r>
              <a:rPr lang="bg-BG" dirty="0" smtClean="0"/>
              <a:t>Разходите за заплати за съответния месец се извършват до утвърдения от </a:t>
            </a:r>
            <a:r>
              <a:rPr lang="bg-BG" dirty="0" err="1" smtClean="0"/>
              <a:t>ОбС</a:t>
            </a:r>
            <a:r>
              <a:rPr lang="bg-BG" dirty="0" smtClean="0"/>
              <a:t> размер за изплащане на основните заплати, на допълнителните и други трудови възнаграждения. </a:t>
            </a:r>
            <a:r>
              <a:rPr lang="bg-BG" i="1" dirty="0" smtClean="0"/>
              <a:t>Икономията на средствата за заплати може да се използва текущо или с натрупване само за изплащането на допълнителни възнаграждения за постигнати резултати в съответствие с действащата нормативна уредба и вътрешните правила за работната заплата.</a:t>
            </a:r>
          </a:p>
          <a:p>
            <a:pPr algn="just"/>
            <a:r>
              <a:rPr lang="bg-BG" b="1" dirty="0" smtClean="0"/>
              <a:t>Конкретните размери на индивидуалните основни месечни заплати на кметовете на общини, райони и кметства се определят от </a:t>
            </a:r>
            <a:r>
              <a:rPr lang="bg-BG" b="1" dirty="0" err="1" smtClean="0"/>
              <a:t>ОбС</a:t>
            </a:r>
            <a:r>
              <a:rPr lang="bg-BG" b="1" dirty="0" smtClean="0"/>
              <a:t> при условията на ЗМСМА </a:t>
            </a:r>
            <a:r>
              <a:rPr lang="bg-BG" dirty="0" smtClean="0"/>
              <a:t>(</a:t>
            </a:r>
            <a:r>
              <a:rPr lang="bg-BG" i="1" dirty="0" smtClean="0"/>
              <a:t>по предложение на кмета на общината, в рамките на действащата нормативна уредба и средствата за работна заплата на персонала</a:t>
            </a:r>
            <a:r>
              <a:rPr lang="bg-BG" dirty="0" smtClean="0"/>
              <a:t>), като размерът на определените заплати </a:t>
            </a:r>
            <a:r>
              <a:rPr lang="bg-BG" b="1" dirty="0" smtClean="0"/>
              <a:t>не може да надхвърля основната месечна заплата на министър</a:t>
            </a:r>
            <a:r>
              <a:rPr lang="bg-BG" dirty="0" smtClean="0"/>
              <a:t>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099659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73290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>Функция „Отбрана и сигурност“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11727" y="1485900"/>
            <a:ext cx="11710555" cy="4904509"/>
          </a:xfrm>
        </p:spPr>
        <p:txBody>
          <a:bodyPr>
            <a:normAutofit/>
          </a:bodyPr>
          <a:lstStyle/>
          <a:p>
            <a:r>
              <a:rPr lang="bg-BG" dirty="0" smtClean="0"/>
              <a:t>Със стандартите се обезпечава финансирането на:</a:t>
            </a:r>
          </a:p>
          <a:p>
            <a:pPr lvl="1" algn="just"/>
            <a:r>
              <a:rPr lang="bg-BG" dirty="0" smtClean="0"/>
              <a:t>издръжката на МКБППМН - разчетени са средства и за възнагражденията и съответните осигурителни вноски на обществените възпитатели;</a:t>
            </a:r>
          </a:p>
          <a:p>
            <a:pPr lvl="1" algn="just"/>
            <a:r>
              <a:rPr lang="bg-BG" dirty="0" smtClean="0"/>
              <a:t>центровете за превенция и консултативните кабинети към тях;</a:t>
            </a:r>
          </a:p>
          <a:p>
            <a:pPr lvl="1" algn="just"/>
            <a:r>
              <a:rPr lang="bg-BG" dirty="0" smtClean="0"/>
              <a:t>районните полицейски инспектори и детските педагогически стаи. </a:t>
            </a:r>
          </a:p>
          <a:p>
            <a:pPr lvl="1" algn="just"/>
            <a:r>
              <a:rPr lang="bg-BG" dirty="0" smtClean="0"/>
              <a:t>средства за възнаграждения на секретарите на местните комисии за борба с трафика на хора и на денонощните оперативни дежурни и изпълнителите по поддръжка и по охрана на пунктове за управление.</a:t>
            </a:r>
          </a:p>
          <a:p>
            <a:r>
              <a:rPr lang="bg-BG" dirty="0" smtClean="0"/>
              <a:t>Стандарти за застраховка срещу злополука, за обучение и за екипировка и за участие на доброволците в обучения и в спасителни мероприятия.</a:t>
            </a:r>
          </a:p>
          <a:p>
            <a:r>
              <a:rPr lang="bg-BG" dirty="0" smtClean="0"/>
              <a:t>Стандарт за финансиране на офисите за военен отчет и на дейности по плана за защита за бедствия.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7887235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45994"/>
          </a:xfrm>
        </p:spPr>
        <p:txBody>
          <a:bodyPr>
            <a:normAutofit fontScale="90000"/>
          </a:bodyPr>
          <a:lstStyle/>
          <a:p>
            <a:r>
              <a:rPr lang="bg-BG" b="1" dirty="0" smtClean="0"/>
              <a:t>Функция „Отбрана и сигурност“ (2)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5987" y="1255594"/>
            <a:ext cx="11949545" cy="5101937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/>
              <a:t>Други дейности по вътрешната сигурност – МКБППМН, центрове за превенция и консултативни кабинети към тях, обществени възпитатели; детски педагогически стаи; районни полицейски инспектори; секретари на местни комисии за борба с трафика на хора;</a:t>
            </a:r>
          </a:p>
          <a:p>
            <a:pPr algn="just"/>
            <a:r>
              <a:rPr lang="bg-BG" dirty="0" smtClean="0"/>
              <a:t>Отбранително-мобилизационна подготовка, поддържане на запаси и мощности – оперативни дежурни за носене на денонощно дежурство; изпълнители по поддръжка и по охрана на пунктове за управление; офиси за военен отчет; дейности по плана за защита при бедствия;</a:t>
            </a:r>
          </a:p>
          <a:p>
            <a:pPr algn="just"/>
            <a:r>
              <a:rPr lang="bg-BG" dirty="0" smtClean="0"/>
              <a:t>Превантивна дейност за намаляване на вредните последствия от бедствия и аварии – по решение на Междуведомствената комисия за възстановяване и подпомагане към Министерския съвет;</a:t>
            </a:r>
          </a:p>
          <a:p>
            <a:pPr algn="just"/>
            <a:r>
              <a:rPr lang="bg-BG" dirty="0" smtClean="0"/>
              <a:t>Ликвидиране на последици от стихийни бедствия и производствени аварии – по решение на Междуведомствената комисия за възстановяване и подпомагане към Министерския съвет;</a:t>
            </a:r>
          </a:p>
          <a:p>
            <a:pPr algn="just"/>
            <a:r>
              <a:rPr lang="bg-BG" dirty="0" smtClean="0"/>
              <a:t>Доброволни формирования за предотвратяване или овладяване на бедствия, пожари и извънредни ситуации и за отстраняване на последиците от тях.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12205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27881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>Специфики при организацията и координирането на работата с РПИ и ДПС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7285" y="1690688"/>
            <a:ext cx="11619915" cy="4825218"/>
          </a:xfrm>
        </p:spPr>
        <p:txBody>
          <a:bodyPr>
            <a:normAutofit/>
          </a:bodyPr>
          <a:lstStyle/>
          <a:p>
            <a:pPr algn="just"/>
            <a:r>
              <a:rPr lang="bg-BG" b="1" dirty="0" smtClean="0"/>
              <a:t>ПМС 255/1996 г. за предприемане на мерки за ограничаване и недопускане на терористични действия </a:t>
            </a:r>
            <a:r>
              <a:rPr lang="bg-BG" dirty="0" smtClean="0"/>
              <a:t>– общините осигуряват приемни помещения на </a:t>
            </a:r>
            <a:r>
              <a:rPr lang="bg-BG" b="1" dirty="0" smtClean="0"/>
              <a:t>районните полицейски инспектори </a:t>
            </a:r>
            <a:r>
              <a:rPr lang="bg-BG" dirty="0" smtClean="0"/>
              <a:t>и необходимите материално-технически и финансови средства за тяхното функциониране. </a:t>
            </a:r>
          </a:p>
          <a:p>
            <a:pPr lvl="1" algn="just"/>
            <a:r>
              <a:rPr lang="bg-BG" i="1" dirty="0" smtClean="0"/>
              <a:t>Полицейските и младши полицейските инспектори ежегодно до края на месец март информират органите на местното самоуправление и гражданите за състоянието на престъпността в обслужваната от тях територия и за резултатите от работата им по ред, определен от началника на РУ на ОДМВР.</a:t>
            </a:r>
          </a:p>
          <a:p>
            <a:pPr algn="just"/>
            <a:r>
              <a:rPr lang="bg-BG" b="1" dirty="0" smtClean="0"/>
              <a:t>Правилник за детските педагогически стаи- </a:t>
            </a:r>
            <a:r>
              <a:rPr lang="bg-BG" dirty="0" smtClean="0"/>
              <a:t>Общините (районите) предоставят на органите на МВР подходящи помещения извън сградите на полицейските служби за детски педагогически стаи и осигуряват финансови средства за обзавеждането, транспорта и цялостната им издръжка</a:t>
            </a:r>
            <a:r>
              <a:rPr lang="bg-BG" i="1" dirty="0" smtClean="0"/>
              <a:t>. </a:t>
            </a:r>
          </a:p>
          <a:p>
            <a:pPr lvl="1" algn="just"/>
            <a:r>
              <a:rPr lang="bg-BG" i="1" dirty="0" smtClean="0"/>
              <a:t>В съответствие със ЗБППМН контрол върху дейността на ДПС осъществяват ЦКБППМ) и МКБППМН. Отчитат дейността си пред висшестоящите ръководни органи в полицията, а при поискване предоставят информация и на МКБППМН.</a:t>
            </a:r>
          </a:p>
          <a:p>
            <a:endParaRPr lang="bg-BG" dirty="0" smtClean="0"/>
          </a:p>
          <a:p>
            <a:endParaRPr lang="bg-BG" dirty="0" smtClean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901221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09516"/>
          </a:xfrm>
        </p:spPr>
        <p:txBody>
          <a:bodyPr>
            <a:normAutofit fontScale="90000"/>
          </a:bodyPr>
          <a:lstStyle/>
          <a:p>
            <a:r>
              <a:rPr lang="bg-BG" b="1" dirty="0" smtClean="0"/>
              <a:t>Функция „Здравеопазване“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28600" y="1119116"/>
            <a:ext cx="11963400" cy="551391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bg-BG" dirty="0" smtClean="0"/>
              <a:t>Детски ясли, детски кухни и </a:t>
            </a:r>
            <a:r>
              <a:rPr lang="bg-BG" dirty="0" err="1" smtClean="0"/>
              <a:t>яслени</a:t>
            </a:r>
            <a:r>
              <a:rPr lang="bg-BG" dirty="0" smtClean="0"/>
              <a:t> групи към детски градини:</a:t>
            </a:r>
          </a:p>
          <a:p>
            <a:pPr lvl="1" algn="just"/>
            <a:r>
              <a:rPr lang="bg-BG" dirty="0" smtClean="0"/>
              <a:t>заплати, други възнаграждения и плащания за </a:t>
            </a:r>
            <a:r>
              <a:rPr lang="bg-BG" b="1" dirty="0" smtClean="0"/>
              <a:t>персонала</a:t>
            </a:r>
            <a:r>
              <a:rPr lang="bg-BG" dirty="0" smtClean="0"/>
              <a:t> и задължителни осигурителни вноски от работодатели и по Закона за здравословни и безопасни  условия на труд; </a:t>
            </a:r>
          </a:p>
          <a:p>
            <a:pPr lvl="1" algn="just"/>
            <a:r>
              <a:rPr lang="bg-BG" b="1" dirty="0" smtClean="0"/>
              <a:t>издръжка на  дете в детска ясла</a:t>
            </a:r>
            <a:r>
              <a:rPr lang="bg-BG" dirty="0" smtClean="0"/>
              <a:t>, включващ компенсиране отпадането на съответната такса по Закона за местните данъци и такси.</a:t>
            </a:r>
          </a:p>
          <a:p>
            <a:pPr marL="0" indent="0" algn="just">
              <a:buNone/>
            </a:pPr>
            <a:r>
              <a:rPr lang="bg-BG" i="1" dirty="0" smtClean="0">
                <a:solidFill>
                  <a:schemeClr val="accent6">
                    <a:lumMod val="75000"/>
                  </a:schemeClr>
                </a:solidFill>
              </a:rPr>
              <a:t>Съгл. чл. 119, ал. 3 и 4 от ЗЗ - Издръжката на децата в общинските детски ясли и дейността на общинските детски кухни се подпомагат от съответния общински бюджет. </a:t>
            </a:r>
            <a:r>
              <a:rPr lang="bg-BG" b="1" i="1" dirty="0" smtClean="0">
                <a:solidFill>
                  <a:schemeClr val="accent6">
                    <a:lumMod val="75000"/>
                  </a:schemeClr>
                </a:solidFill>
              </a:rPr>
              <a:t>За получаване на детска храна от общинските детски кухни</a:t>
            </a:r>
            <a:r>
              <a:rPr lang="bg-BG" i="1" dirty="0" smtClean="0">
                <a:solidFill>
                  <a:schemeClr val="accent6">
                    <a:lumMod val="75000"/>
                  </a:schemeClr>
                </a:solidFill>
              </a:rPr>
              <a:t> родителите и настойниците заплащат такси в размери, определени от общинския съвет в съответствие със Закона за местните данъци и такси.</a:t>
            </a:r>
          </a:p>
          <a:p>
            <a:pPr algn="just"/>
            <a:r>
              <a:rPr lang="bg-BG" dirty="0" smtClean="0"/>
              <a:t>Здравни кабинети в детски градини и училища</a:t>
            </a:r>
          </a:p>
          <a:p>
            <a:pPr marL="0" indent="0" algn="just">
              <a:buNone/>
            </a:pPr>
            <a:r>
              <a:rPr lang="bg-BG" dirty="0" smtClean="0"/>
              <a:t> </a:t>
            </a:r>
            <a:r>
              <a:rPr lang="bg-BG" sz="2900" i="1" dirty="0">
                <a:solidFill>
                  <a:schemeClr val="accent6">
                    <a:lumMod val="75000"/>
                  </a:schemeClr>
                </a:solidFill>
              </a:rPr>
              <a:t>Съгл. </a:t>
            </a:r>
            <a:r>
              <a:rPr lang="bg-BG" sz="2900" i="1" dirty="0" smtClean="0">
                <a:solidFill>
                  <a:schemeClr val="accent6">
                    <a:lumMod val="75000"/>
                  </a:schemeClr>
                </a:solidFill>
              </a:rPr>
              <a:t>чл</a:t>
            </a:r>
            <a:r>
              <a:rPr lang="bg-BG" sz="2900" i="1" dirty="0">
                <a:solidFill>
                  <a:schemeClr val="accent6">
                    <a:lumMod val="75000"/>
                  </a:schemeClr>
                </a:solidFill>
              </a:rPr>
              <a:t>. 26, ал. 3 от ЗЗ – Със ЗДБРБ ежегодно се определя финансирането от държавата и общините на здравните дейности за деца и ученици и на оборудването, консумативите и изпълнението на дейностите за съответната година в здравните кабинети</a:t>
            </a:r>
            <a:r>
              <a:rPr lang="bg-BG" sz="2900" i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marL="0" indent="0" algn="just">
              <a:buNone/>
            </a:pPr>
            <a:r>
              <a:rPr lang="bg-BG" sz="2900" i="1" dirty="0" smtClean="0">
                <a:solidFill>
                  <a:schemeClr val="accent6">
                    <a:lumMod val="75000"/>
                  </a:schemeClr>
                </a:solidFill>
              </a:rPr>
              <a:t>Чл. 120, ал. 4 и ал. 5 от ЗЗ - Лекарите и медицинските специалисти работят </a:t>
            </a:r>
            <a:r>
              <a:rPr lang="bg-BG" sz="2900" b="1" i="1" u="sng" dirty="0" smtClean="0">
                <a:solidFill>
                  <a:schemeClr val="accent6">
                    <a:lumMod val="75000"/>
                  </a:schemeClr>
                </a:solidFill>
              </a:rPr>
              <a:t>по договор</a:t>
            </a:r>
            <a:r>
              <a:rPr lang="bg-BG" sz="2900" i="1" dirty="0" smtClean="0">
                <a:solidFill>
                  <a:schemeClr val="accent6">
                    <a:lumMod val="75000"/>
                  </a:schemeClr>
                </a:solidFill>
              </a:rPr>
              <a:t>, сключен с кмета на съответната община, на територията на която се намират детските градини и училищата. Финансирането на дейностите на здравните кабинети в общинските и държавните училища и в общинските и държавните детски градини се извършва със средства от общинските бюджети като делегирана от държавата дейност. </a:t>
            </a:r>
          </a:p>
          <a:p>
            <a:pPr algn="just"/>
            <a:r>
              <a:rPr lang="bg-BG" dirty="0" smtClean="0"/>
              <a:t>Други дейности по здравеопазването в т.ч.: </a:t>
            </a:r>
          </a:p>
          <a:p>
            <a:pPr lvl="1" algn="just"/>
            <a:r>
              <a:rPr lang="bg-BG" dirty="0" smtClean="0"/>
              <a:t>общински съвети по наркотичните вещества и превантивни информационни центрове;</a:t>
            </a:r>
          </a:p>
          <a:p>
            <a:pPr lvl="1" algn="just"/>
            <a:r>
              <a:rPr lang="bg-BG" dirty="0" smtClean="0"/>
              <a:t>здравни </a:t>
            </a:r>
            <a:r>
              <a:rPr lang="bg-BG" dirty="0" err="1" smtClean="0"/>
              <a:t>медиатори</a:t>
            </a:r>
            <a:r>
              <a:rPr lang="bg-BG" dirty="0" smtClean="0"/>
              <a:t> - заплати, други възнаграждения и плащания за персонала, задължителни осигурителни вноски от работодатели и по Закона за здравословни и безопасни  условия на труд; </a:t>
            </a:r>
          </a:p>
          <a:p>
            <a:pPr lvl="1" algn="just"/>
            <a:r>
              <a:rPr lang="bg-BG" i="1" dirty="0" smtClean="0"/>
              <a:t>пътни разходи на </a:t>
            </a:r>
            <a:r>
              <a:rPr lang="bg-BG" i="1" dirty="0" err="1" smtClean="0"/>
              <a:t>правоимащи</a:t>
            </a:r>
            <a:r>
              <a:rPr lang="bg-BG" i="1" dirty="0" smtClean="0"/>
              <a:t> болни и средства за командировки на експертите от териториалните експертни лекарски комисии (ТЕЛК).</a:t>
            </a:r>
          </a:p>
        </p:txBody>
      </p:sp>
    </p:spTree>
    <p:extLst>
      <p:ext uri="{BB962C8B-B14F-4D97-AF65-F5344CB8AC3E}">
        <p14:creationId xmlns:p14="http://schemas.microsoft.com/office/powerpoint/2010/main" val="39738191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427630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/>
              <a:t>Функция „Здравеопазване“ </a:t>
            </a:r>
            <a:r>
              <a:rPr lang="bg-BG" b="1" dirty="0" smtClean="0"/>
              <a:t>(2)</a:t>
            </a:r>
            <a:endParaRPr lang="bg-BG" b="1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-1" y="1433945"/>
            <a:ext cx="12053455" cy="4956464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/>
              <a:t>Средства, които се предоставят текущо през годината като </a:t>
            </a:r>
            <a:r>
              <a:rPr lang="ru-RU" b="1" dirty="0" err="1" smtClean="0"/>
              <a:t>трансфери</a:t>
            </a:r>
            <a:r>
              <a:rPr lang="ru-RU" b="1" dirty="0" smtClean="0"/>
              <a:t> </a:t>
            </a:r>
            <a:r>
              <a:rPr lang="ru-RU" b="1" dirty="0"/>
              <a:t>за </a:t>
            </a:r>
            <a:r>
              <a:rPr lang="ru-RU" b="1" dirty="0" err="1"/>
              <a:t>други</a:t>
            </a:r>
            <a:r>
              <a:rPr lang="ru-RU" b="1" dirty="0"/>
              <a:t> </a:t>
            </a:r>
            <a:r>
              <a:rPr lang="ru-RU" b="1" dirty="0" err="1"/>
              <a:t>целеви</a:t>
            </a:r>
            <a:r>
              <a:rPr lang="ru-RU" b="1" dirty="0"/>
              <a:t> </a:t>
            </a:r>
            <a:r>
              <a:rPr lang="ru-RU" b="1" dirty="0" err="1"/>
              <a:t>разходи</a:t>
            </a:r>
            <a:r>
              <a:rPr lang="bg-BG" dirty="0" smtClean="0"/>
              <a:t>, съгласно ПМС за изпълнение на държавния бюджет на РБ </a:t>
            </a:r>
          </a:p>
          <a:p>
            <a:pPr algn="just"/>
            <a:r>
              <a:rPr lang="bg-BG" dirty="0" smtClean="0"/>
              <a:t>- </a:t>
            </a:r>
            <a:r>
              <a:rPr lang="ru-RU" dirty="0" smtClean="0"/>
              <a:t>за </a:t>
            </a:r>
            <a:r>
              <a:rPr lang="ru-RU" dirty="0"/>
              <a:t>изплащане на действително извършени пътни разходи </a:t>
            </a:r>
            <a:r>
              <a:rPr lang="ru-RU" dirty="0" smtClean="0"/>
              <a:t>на правоимащи болни - средствата се </a:t>
            </a:r>
            <a:r>
              <a:rPr lang="ru-RU" dirty="0"/>
              <a:t>предоставят на общините в срок до 30-о число </a:t>
            </a:r>
            <a:r>
              <a:rPr lang="ru-RU" dirty="0" smtClean="0"/>
              <a:t>на месеца</a:t>
            </a:r>
            <a:r>
              <a:rPr lang="ru-RU" dirty="0"/>
              <a:t>, следващ отчетното тримесечие, а за четвъртото тримесечие – не по-късно от </a:t>
            </a:r>
            <a:r>
              <a:rPr lang="ru-RU" dirty="0" smtClean="0"/>
              <a:t>21 декември. Списъкът </a:t>
            </a:r>
            <a:r>
              <a:rPr lang="ru-RU" dirty="0"/>
              <a:t>на заболяванията и състоянията, за които се </a:t>
            </a:r>
            <a:r>
              <a:rPr lang="ru-RU" dirty="0" smtClean="0"/>
              <a:t>предоставят средствата се </a:t>
            </a:r>
            <a:r>
              <a:rPr lang="ru-RU" dirty="0"/>
              <a:t>определя от </a:t>
            </a:r>
            <a:r>
              <a:rPr lang="ru-RU" dirty="0" smtClean="0"/>
              <a:t>МЗ в </a:t>
            </a:r>
            <a:r>
              <a:rPr lang="ru-RU" dirty="0"/>
              <a:t>срок до 31 </a:t>
            </a:r>
            <a:r>
              <a:rPr lang="ru-RU" dirty="0" smtClean="0"/>
              <a:t>март, като съдържа </a:t>
            </a:r>
            <a:r>
              <a:rPr lang="ru-RU" dirty="0"/>
              <a:t>данни по общини за прогнозния брой на правоимащите </a:t>
            </a:r>
            <a:r>
              <a:rPr lang="ru-RU" dirty="0" smtClean="0"/>
              <a:t>пациенти. </a:t>
            </a:r>
          </a:p>
          <a:p>
            <a:pPr algn="just"/>
            <a:r>
              <a:rPr lang="ru-RU" dirty="0" smtClean="0"/>
              <a:t>- з</a:t>
            </a:r>
            <a:r>
              <a:rPr lang="bg-BG" dirty="0" smtClean="0"/>
              <a:t>а командировките на експертите от ТЕЛК - </a:t>
            </a:r>
            <a:r>
              <a:rPr lang="ru-RU" dirty="0" smtClean="0"/>
              <a:t>за </a:t>
            </a:r>
            <a:r>
              <a:rPr lang="ru-RU" dirty="0" err="1"/>
              <a:t>изплащане</a:t>
            </a:r>
            <a:r>
              <a:rPr lang="ru-RU" dirty="0"/>
              <a:t> на </a:t>
            </a:r>
            <a:r>
              <a:rPr lang="ru-RU" dirty="0" err="1"/>
              <a:t>действително</a:t>
            </a:r>
            <a:r>
              <a:rPr lang="ru-RU" dirty="0"/>
              <a:t> </a:t>
            </a:r>
            <a:r>
              <a:rPr lang="ru-RU" dirty="0" err="1"/>
              <a:t>извършени</a:t>
            </a:r>
            <a:r>
              <a:rPr lang="ru-RU" dirty="0"/>
              <a:t> </a:t>
            </a:r>
            <a:r>
              <a:rPr lang="ru-RU" dirty="0" err="1"/>
              <a:t>разходи</a:t>
            </a:r>
            <a:r>
              <a:rPr lang="ru-RU" dirty="0"/>
              <a:t> по чл. 34, ал. 1 от </a:t>
            </a:r>
            <a:r>
              <a:rPr lang="ru-RU" dirty="0" err="1"/>
              <a:t>Правилника</a:t>
            </a:r>
            <a:r>
              <a:rPr lang="ru-RU" dirty="0"/>
              <a:t> за </a:t>
            </a:r>
            <a:r>
              <a:rPr lang="ru-RU" dirty="0" err="1"/>
              <a:t>устройството</a:t>
            </a:r>
            <a:r>
              <a:rPr lang="ru-RU" dirty="0"/>
              <a:t> и </a:t>
            </a:r>
            <a:r>
              <a:rPr lang="ru-RU" dirty="0" err="1"/>
              <a:t>организацията</a:t>
            </a:r>
            <a:r>
              <a:rPr lang="ru-RU" dirty="0"/>
              <a:t> на работа на </a:t>
            </a:r>
            <a:r>
              <a:rPr lang="ru-RU" dirty="0" err="1"/>
              <a:t>органите</a:t>
            </a:r>
            <a:r>
              <a:rPr lang="ru-RU" dirty="0"/>
              <a:t> на </a:t>
            </a:r>
            <a:r>
              <a:rPr lang="ru-RU" dirty="0" err="1"/>
              <a:t>медицинската</a:t>
            </a:r>
            <a:r>
              <a:rPr lang="ru-RU" dirty="0"/>
              <a:t> </a:t>
            </a:r>
            <a:r>
              <a:rPr lang="ru-RU" dirty="0" err="1"/>
              <a:t>експертиза</a:t>
            </a:r>
            <a:r>
              <a:rPr lang="ru-RU" dirty="0"/>
              <a:t> и на </a:t>
            </a:r>
            <a:r>
              <a:rPr lang="ru-RU" dirty="0" err="1"/>
              <a:t>регионалните</a:t>
            </a:r>
            <a:r>
              <a:rPr lang="ru-RU" dirty="0"/>
              <a:t> картотеки на </a:t>
            </a:r>
            <a:r>
              <a:rPr lang="ru-RU" dirty="0" err="1"/>
              <a:t>медицинските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, </a:t>
            </a:r>
            <a:r>
              <a:rPr lang="ru-RU" dirty="0" err="1"/>
              <a:t>приет</a:t>
            </a:r>
            <a:r>
              <a:rPr lang="ru-RU" dirty="0"/>
              <a:t> с Постановление № 83 на </a:t>
            </a:r>
            <a:r>
              <a:rPr lang="ru-RU" dirty="0" err="1"/>
              <a:t>Министерския</a:t>
            </a:r>
            <a:r>
              <a:rPr lang="ru-RU" dirty="0"/>
              <a:t> </a:t>
            </a:r>
            <a:r>
              <a:rPr lang="ru-RU" dirty="0" err="1"/>
              <a:t>съвет</a:t>
            </a:r>
            <a:r>
              <a:rPr lang="ru-RU" dirty="0"/>
              <a:t> от 2010 г. </a:t>
            </a:r>
            <a:r>
              <a:rPr lang="ru-RU" dirty="0" smtClean="0"/>
              <a:t>- средствата се </a:t>
            </a:r>
            <a:r>
              <a:rPr lang="ru-RU" dirty="0"/>
              <a:t>предоставят на общините в срок до 30-о число </a:t>
            </a:r>
            <a:r>
              <a:rPr lang="ru-RU" dirty="0" smtClean="0"/>
              <a:t>на месеца</a:t>
            </a:r>
            <a:r>
              <a:rPr lang="ru-RU" dirty="0"/>
              <a:t>, следващ отчетното тримесечие, а за четвъртото тримесечие – не по-късно от </a:t>
            </a:r>
            <a:r>
              <a:rPr lang="ru-RU" dirty="0" smtClean="0"/>
              <a:t>21 декември.</a:t>
            </a:r>
          </a:p>
          <a:p>
            <a:pPr lvl="1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185253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45910" y="1335314"/>
            <a:ext cx="11442890" cy="513805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bg-BG" dirty="0" smtClean="0"/>
              <a:t>§ 31 от ЗСУ – НКСУ се приема от МС до 12 месеца от публикуването на резултатите от преброяването на населението и жилищния фонд РБ през 2021 г. До приемането на НКСУ, </a:t>
            </a:r>
            <a:r>
              <a:rPr lang="bg-BG" b="1" dirty="0" smtClean="0"/>
              <a:t>от държавния бюджет се финансират само тези видове социални услуги, които до влизането в сила на закона са определени като държавно делегирани дейности с РМС</a:t>
            </a:r>
            <a:r>
              <a:rPr lang="bg-BG" dirty="0" smtClean="0"/>
              <a:t>. За тях се прилагат разпоредбите на ЗСУ относно създаването, прекратяването, финансирането и прекратяването на финансирането, годишното планиране, заплащането на таксите за ползване и освобождаването от такси за ползване и възлагането на социални услуги, финансирани от държавния бюджет;</a:t>
            </a:r>
          </a:p>
          <a:p>
            <a:r>
              <a:rPr lang="bg-BG" dirty="0" smtClean="0"/>
              <a:t>Специализирани институции за предоставяне на социални услуги</a:t>
            </a:r>
          </a:p>
          <a:p>
            <a:r>
              <a:rPr lang="bg-BG" dirty="0" smtClean="0"/>
              <a:t>Социални услуги, предоставяни в общността, вкл. и в </a:t>
            </a:r>
            <a:r>
              <a:rPr lang="bg-BG" i="1" dirty="0" smtClean="0"/>
              <a:t>домашна среда (д. 561)</a:t>
            </a:r>
          </a:p>
          <a:p>
            <a:pPr marL="0" indent="0">
              <a:buNone/>
            </a:pPr>
            <a:r>
              <a:rPr lang="bg-BG" b="1" dirty="0" smtClean="0"/>
              <a:t>Други ДДД, които </a:t>
            </a:r>
            <a:r>
              <a:rPr lang="ru-RU" b="1" dirty="0" smtClean="0"/>
              <a:t>се  </a:t>
            </a:r>
            <a:r>
              <a:rPr lang="bg-BG" b="1" dirty="0" smtClean="0"/>
              <a:t>финансират</a:t>
            </a:r>
            <a:r>
              <a:rPr lang="ru-RU" b="1" dirty="0" smtClean="0"/>
              <a:t>  </a:t>
            </a:r>
            <a:r>
              <a:rPr lang="ru-RU" b="1" dirty="0"/>
              <a:t>чрез бюджета на </a:t>
            </a:r>
            <a:r>
              <a:rPr lang="ru-RU" b="1" dirty="0" smtClean="0"/>
              <a:t>МТСП:</a:t>
            </a:r>
            <a:endParaRPr lang="ru-RU" b="1" dirty="0"/>
          </a:p>
          <a:p>
            <a:r>
              <a:rPr lang="bg-BG" dirty="0" smtClean="0"/>
              <a:t>Програми за временна заетост  – средствата за заплати, други възнаграждения за персонала и задължителни осигурителни вноски от работодатели</a:t>
            </a:r>
          </a:p>
          <a:p>
            <a:r>
              <a:rPr lang="bg-BG" dirty="0" smtClean="0"/>
              <a:t>Програми за закрила на детето </a:t>
            </a:r>
          </a:p>
          <a:p>
            <a:r>
              <a:rPr lang="bg-BG" dirty="0" smtClean="0"/>
              <a:t>Механизъм </a:t>
            </a:r>
            <a:r>
              <a:rPr lang="bg-BG" dirty="0"/>
              <a:t>лична помощ - </a:t>
            </a:r>
            <a:r>
              <a:rPr lang="bg-BG" i="1" dirty="0"/>
              <a:t>Асистенти за лична </a:t>
            </a:r>
            <a:r>
              <a:rPr lang="bg-BG" i="1" dirty="0" smtClean="0"/>
              <a:t>помощ – </a:t>
            </a:r>
            <a:r>
              <a:rPr lang="bg-BG" dirty="0" smtClean="0"/>
              <a:t>възнаграждения (к. 1,4*МРЗ) и др. и </a:t>
            </a:r>
            <a:r>
              <a:rPr lang="bg-BG" dirty="0" err="1" smtClean="0"/>
              <a:t>осиг.вноски</a:t>
            </a:r>
            <a:r>
              <a:rPr lang="bg-BG" dirty="0" smtClean="0"/>
              <a:t> + 3% за администриране на механизма от общините (д. 562)</a:t>
            </a:r>
            <a:endParaRPr lang="bg-BG" i="1" dirty="0" smtClean="0"/>
          </a:p>
          <a:p>
            <a:endParaRPr lang="bg-BG" dirty="0"/>
          </a:p>
        </p:txBody>
      </p:sp>
      <p:sp>
        <p:nvSpPr>
          <p:cNvPr id="4" name="Заглавие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695"/>
          </a:xfrm>
        </p:spPr>
        <p:txBody>
          <a:bodyPr/>
          <a:lstStyle/>
          <a:p>
            <a:pPr algn="ctr"/>
            <a:r>
              <a:rPr lang="bg-BG" b="1" dirty="0" smtClean="0"/>
              <a:t>Социални услуги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5122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60485" y="351692"/>
            <a:ext cx="11183815" cy="917550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Планиране на разходите, в съответствие с:</a:t>
            </a:r>
            <a:endParaRPr lang="bg-BG" sz="3600" b="1" u="sng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15462" y="1269241"/>
            <a:ext cx="11025553" cy="5213445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bg-BG" sz="2400" dirty="0" smtClean="0"/>
              <a:t>чл</a:t>
            </a:r>
            <a:r>
              <a:rPr lang="bg-BG" sz="2400" dirty="0"/>
              <a:t>. 84, ал. 1 и общинските наредби по чл. 82 , ал. 1 от ЗПФ.;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bg-BG" sz="2400" dirty="0"/>
              <a:t>одобрената от МС средносрочна програма,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bg-BG" sz="2400" dirty="0"/>
              <a:t>приетите основни бюджетни взаимоотношения между централния бюджет и бюджетите на общините, съгласно ЗДБРБ за съответната година;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bg-BG" sz="2400" dirty="0"/>
              <a:t>постановлението за изпълнение на държавния бюджет за съответната година;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bg-BG" sz="2400" dirty="0" smtClean="0"/>
              <a:t>приетите </a:t>
            </a:r>
            <a:r>
              <a:rPr lang="bg-BG" sz="2400" dirty="0"/>
              <a:t>стандарти за ДДД, определени с РМС;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bg-BG" sz="2400" dirty="0"/>
              <a:t>одобрената бюджетна прогноза;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bg-BG" sz="2400" dirty="0"/>
              <a:t>указанията на МФ за изпълнението на бюджетната процедура;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bg-BG" sz="2400" dirty="0"/>
              <a:t>други действащи нормативни актове</a:t>
            </a:r>
            <a:r>
              <a:rPr lang="bg-BG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933770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4704"/>
          </a:xfrm>
        </p:spPr>
        <p:txBody>
          <a:bodyPr/>
          <a:lstStyle/>
          <a:p>
            <a:pPr algn="ctr"/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Социални услуги </a:t>
            </a:r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74171" y="1349830"/>
            <a:ext cx="12017829" cy="55081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dirty="0" smtClean="0"/>
              <a:t>Средства, които се предоставят текущо през годината като </a:t>
            </a:r>
            <a:r>
              <a:rPr lang="bg-BG" b="1" dirty="0" smtClean="0"/>
              <a:t>трансфери за други целеви разходи</a:t>
            </a:r>
            <a:r>
              <a:rPr lang="bg-BG" dirty="0" smtClean="0"/>
              <a:t>, съгласно ПМС за изпълнение на държавния бюджет на РБ за 2022 г. </a:t>
            </a:r>
          </a:p>
          <a:p>
            <a:r>
              <a:rPr lang="bg-BG" dirty="0" smtClean="0"/>
              <a:t>за изплащане от държавата на присъдена издръжка по чл. 152, ал. 1 от Семейния кодекс и по чл. 13 от Наредбата за определяне на реда за  изплащане от държавата на присъдена издръжка, приета с ПМС № 167 от 2011 г.</a:t>
            </a:r>
          </a:p>
          <a:p>
            <a:r>
              <a:rPr lang="bg-BG" dirty="0" smtClean="0"/>
              <a:t>Средствата се предоставят в срок до 30-о число на месеца, следващ отчетното тримесечие, а за четвъртото тримесечие – не по-късно от 21 декември.</a:t>
            </a:r>
          </a:p>
          <a:p>
            <a:r>
              <a:rPr lang="bg-BG" dirty="0" smtClean="0"/>
              <a:t>Средствата, възстановени по реда на чл. 14, ал. 2 от наредбата, се отчитат в намаление на разходите на общината, като МФ ги прихваща от подлежащия на предоставяне трансфер за действително извършени разходи за изплащане на присъдена издръжка.</a:t>
            </a:r>
          </a:p>
          <a:p>
            <a:r>
              <a:rPr lang="bg-BG" dirty="0" smtClean="0"/>
              <a:t>Наличните към 31 декември на предходната година средства по бюджетите на общините, възстановени по реда на чл. 14, ал. 2 от наредбата, остават като преходен остатък и се използват през 2022 г. за същата цел. 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055588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23164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Социални услуги </a:t>
            </a:r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57629" y="1317624"/>
            <a:ext cx="11687628" cy="5097689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/>
              <a:t>Допълнителни трансфери в размер </a:t>
            </a:r>
            <a:r>
              <a:rPr lang="bg-BG" b="1" dirty="0" smtClean="0"/>
              <a:t>за финансиране </a:t>
            </a:r>
            <a:r>
              <a:rPr lang="bg-BG" dirty="0" smtClean="0"/>
              <a:t>на дневни центрове за деца и/или пълнолетни лица с тежки множествени увреждания, центрове за обществена подкрепа/общностни центрове за деца и семейства, дневни центрове за подкрепа на деца с увреждания и техните семейства, центрове за социална рехабилитация и интеграция и социални услуги, които ще функционират през новата годшна </a:t>
            </a:r>
            <a:r>
              <a:rPr lang="bg-BG" b="1" dirty="0" smtClean="0"/>
              <a:t>по приключили проекти на оперативни програми</a:t>
            </a:r>
            <a:r>
              <a:rPr lang="bg-BG" dirty="0" smtClean="0"/>
              <a:t>.</a:t>
            </a:r>
          </a:p>
          <a:p>
            <a:pPr algn="just"/>
            <a:r>
              <a:rPr lang="bg-BG" dirty="0" smtClean="0"/>
              <a:t>Предоставят се по бюджетите на общините като обща субсидия за делегираните от държавата дейности.</a:t>
            </a:r>
          </a:p>
          <a:p>
            <a:pPr algn="ctr"/>
            <a:r>
              <a:rPr lang="bg-BG" i="1" dirty="0" smtClean="0"/>
              <a:t>МТСП предлага на министъра на финансите в срок не по-късно от 14 октомври 2022 г. да извърши промени на основните  бюджетни взаимоотношения на общините с централния бюджет за 2022 г.</a:t>
            </a:r>
          </a:p>
          <a:p>
            <a:pPr algn="just"/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941705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77755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Социални услуги (4)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33829" y="1285056"/>
            <a:ext cx="11539723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dirty="0" smtClean="0">
                <a:solidFill>
                  <a:srgbClr val="FF0000"/>
                </a:solidFill>
              </a:rPr>
              <a:t>Важно!!! </a:t>
            </a:r>
          </a:p>
          <a:p>
            <a:r>
              <a:rPr lang="bg-BG" dirty="0" smtClean="0"/>
              <a:t>Общините представят на Агенцията за социално подпомагане в края на всеки месец информация за таксите за социални услуги, събрани и внесени по реда на чл. 50 и 52 от Закона за социалните услуги. Информацията включва и отчетни данни на начислена основа.</a:t>
            </a:r>
          </a:p>
          <a:p>
            <a:r>
              <a:rPr lang="bg-BG" dirty="0" smtClean="0"/>
              <a:t>За заявените от общините, но неразкрити: </a:t>
            </a:r>
          </a:p>
          <a:p>
            <a:pPr lvl="1"/>
            <a:r>
              <a:rPr lang="bg-BG" dirty="0" smtClean="0"/>
              <a:t>специализирани институции;</a:t>
            </a:r>
          </a:p>
          <a:p>
            <a:pPr lvl="1"/>
            <a:r>
              <a:rPr lang="bg-BG" dirty="0" smtClean="0"/>
              <a:t>социални услуги в общността и </a:t>
            </a:r>
          </a:p>
          <a:p>
            <a:pPr lvl="1"/>
            <a:r>
              <a:rPr lang="bg-BG" b="1" dirty="0" smtClean="0">
                <a:solidFill>
                  <a:srgbClr val="FF0000"/>
                </a:solidFill>
              </a:rPr>
              <a:t>асистентска подкрепа</a:t>
            </a:r>
            <a:r>
              <a:rPr lang="bg-BG" dirty="0" smtClean="0"/>
              <a:t>, </a:t>
            </a:r>
          </a:p>
          <a:p>
            <a:pPr marL="0" indent="0">
              <a:buNone/>
            </a:pPr>
            <a:r>
              <a:rPr lang="bg-BG" b="1" dirty="0" smtClean="0"/>
              <a:t>предоставените през съответното тримесечие средства се възстановяват в централния бюджет до 15-о число на месеца, следващ отчетното тримесечие</a:t>
            </a:r>
            <a:r>
              <a:rPr lang="bg-BG" dirty="0" smtClean="0"/>
              <a:t>, а за четвъртото тримесечие – до 8 декември 2022 г. В срок до 21 декември 2022 г. министърът на финансите извършва необходимата промяна за намаляване на основните бюджетни взаимоотношения на общините с централния бюджет на основата на представени от общините справки за общия размер на възстановените средства.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8150189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за 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закрила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развитие на </a:t>
            </a:r>
            <a:r>
              <a:rPr lang="ru-RU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културата</a:t>
            </a:r>
            <a:endParaRPr lang="bg-BG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77673" y="1161143"/>
            <a:ext cx="11191164" cy="554445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Чл. 8. (1) </a:t>
            </a:r>
            <a:r>
              <a:rPr lang="bg-BG" b="1" dirty="0" smtClean="0"/>
              <a:t>Общинските културни институти </a:t>
            </a:r>
            <a:r>
              <a:rPr lang="bg-BG" dirty="0" smtClean="0"/>
              <a:t>са юридически лица с бюджет, които се създават, преобразуват и закриват с решение на общинския съвет, съгласувано с МК.</a:t>
            </a:r>
          </a:p>
          <a:p>
            <a:pPr algn="just"/>
            <a:r>
              <a:rPr lang="bg-BG" dirty="0" smtClean="0"/>
              <a:t>(2) </a:t>
            </a:r>
            <a:r>
              <a:rPr lang="bg-BG" u="sng" dirty="0" smtClean="0">
                <a:solidFill>
                  <a:srgbClr val="FF0000"/>
                </a:solidFill>
              </a:rPr>
              <a:t>(Доп. - ДВ, бр. 18 от 2022 г., в сила от 04.03.2022 г.)</a:t>
            </a:r>
            <a:r>
              <a:rPr lang="bg-BG" dirty="0" smtClean="0"/>
              <a:t> Общинските културни институти се финансират от общинския бюджет. </a:t>
            </a:r>
            <a:r>
              <a:rPr lang="bg-BG" b="1" dirty="0" smtClean="0"/>
              <a:t>По предложение на министъра на културата ежегодно в държавния бюджет се предвиждат средства за допълнително целево подпомагане на общински културни институти</a:t>
            </a:r>
            <a:r>
              <a:rPr lang="bg-BG" dirty="0" smtClean="0"/>
              <a:t>, на които са предоставени за ползване културни ценности по смисъла на чл. 50, ал. 1 от ЗКН, или са ангажирани с опазването или популяризирането на такива културни ценности, </a:t>
            </a:r>
            <a:r>
              <a:rPr lang="bg-BG" b="1" dirty="0" smtClean="0"/>
              <a:t>въз основа на стандарт за делегирана от държавата дейност</a:t>
            </a:r>
            <a:r>
              <a:rPr lang="bg-BG" dirty="0" smtClean="0"/>
              <a:t>.</a:t>
            </a:r>
          </a:p>
          <a:p>
            <a:pPr algn="just"/>
            <a:r>
              <a:rPr lang="bg-BG" dirty="0" smtClean="0"/>
              <a:t>(3) При съставянето на общинските бюджети за съответната година размерът на субсидията за всеки от общинските културни институти не може да бъде по-нисък от този през предходната година, независимо от реализираните приходи от дейността им. </a:t>
            </a:r>
          </a:p>
          <a:p>
            <a:pPr algn="just"/>
            <a:r>
              <a:rPr lang="bg-BG" dirty="0" smtClean="0"/>
              <a:t>(4) Определянето на субсидията по ал. 3 става при размер на разходите не по-нисък от размера на определените в бюджета за тази цел през предходната година.</a:t>
            </a:r>
          </a:p>
          <a:p>
            <a:pPr marL="0" indent="0" algn="just">
              <a:buNone/>
            </a:pPr>
            <a:r>
              <a:rPr lang="bg-BG" dirty="0" smtClean="0"/>
              <a:t>Чл. 9. </a:t>
            </a:r>
            <a:r>
              <a:rPr lang="bg-BG" b="1" dirty="0" smtClean="0"/>
              <a:t>Регионалните културни институти </a:t>
            </a:r>
            <a:r>
              <a:rPr lang="bg-BG" dirty="0" smtClean="0"/>
              <a:t>са юридически лица с бюджет, които осъществяват културна дейност основно на територия, определена с акта на учредяването им.</a:t>
            </a:r>
          </a:p>
          <a:p>
            <a:pPr algn="just"/>
            <a:r>
              <a:rPr lang="bg-BG" dirty="0" smtClean="0"/>
              <a:t>(2) Регионалните културни институти се създават, преобразуват и закриват от МС по предложение на МК, съгласувано с областния управител, след решение на общинския съвет, на чиято територия са седалищата им.</a:t>
            </a:r>
          </a:p>
          <a:p>
            <a:pPr algn="just"/>
            <a:r>
              <a:rPr lang="bg-BG" dirty="0" smtClean="0"/>
              <a:t>(3) Регионалните културни институти се финансират:</a:t>
            </a:r>
          </a:p>
          <a:p>
            <a:pPr marL="457200" lvl="1" indent="0" algn="just">
              <a:buNone/>
            </a:pPr>
            <a:r>
              <a:rPr lang="bg-BG" dirty="0" smtClean="0"/>
              <a:t>1. от общините, на чиято територия са седалищата им, като </a:t>
            </a:r>
            <a:r>
              <a:rPr lang="bg-BG" b="1" dirty="0" smtClean="0"/>
              <a:t>за тяхната издръжка се осигуряват целево допълнителни средства от държавния бюджет. </a:t>
            </a:r>
            <a:r>
              <a:rPr lang="bg-BG" dirty="0" smtClean="0"/>
              <a:t>Размерът </a:t>
            </a:r>
            <a:r>
              <a:rPr lang="ru-RU" dirty="0" smtClean="0"/>
              <a:t>на </a:t>
            </a:r>
            <a:r>
              <a:rPr lang="ru-RU" dirty="0" err="1"/>
              <a:t>допълнителните</a:t>
            </a:r>
            <a:r>
              <a:rPr lang="ru-RU" dirty="0"/>
              <a:t> средства от </a:t>
            </a:r>
            <a:r>
              <a:rPr lang="ru-RU" dirty="0" err="1"/>
              <a:t>държавния</a:t>
            </a:r>
            <a:r>
              <a:rPr lang="ru-RU" dirty="0"/>
              <a:t> бюджет </a:t>
            </a:r>
            <a:r>
              <a:rPr lang="ru-RU" dirty="0" smtClean="0"/>
              <a:t>се </a:t>
            </a:r>
            <a:r>
              <a:rPr lang="ru-RU" dirty="0" err="1"/>
              <a:t>определя</a:t>
            </a:r>
            <a:r>
              <a:rPr lang="ru-RU" dirty="0"/>
              <a:t> ежегодно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smtClean="0"/>
              <a:t>ЗДБРБ </a:t>
            </a:r>
            <a:r>
              <a:rPr lang="ru-RU" dirty="0"/>
              <a:t>по предложение на </a:t>
            </a:r>
            <a:r>
              <a:rPr lang="ru-RU" dirty="0" smtClean="0"/>
              <a:t>МК.</a:t>
            </a:r>
            <a:endParaRPr lang="bg-BG" dirty="0"/>
          </a:p>
          <a:p>
            <a:pPr marL="457200" lvl="1" indent="0" algn="just">
              <a:buNone/>
            </a:pPr>
            <a:r>
              <a:rPr lang="ru-RU" dirty="0" smtClean="0"/>
              <a:t>2</a:t>
            </a:r>
            <a:r>
              <a:rPr lang="ru-RU" dirty="0"/>
              <a:t>. от вноски, </a:t>
            </a:r>
            <a:r>
              <a:rPr lang="ru-RU" dirty="0" err="1"/>
              <a:t>които</a:t>
            </a:r>
            <a:r>
              <a:rPr lang="ru-RU" dirty="0"/>
              <a:t> правят в </a:t>
            </a:r>
            <a:r>
              <a:rPr lang="ru-RU" dirty="0" err="1"/>
              <a:t>бюджетите</a:t>
            </a:r>
            <a:r>
              <a:rPr lang="ru-RU" dirty="0"/>
              <a:t> им и </a:t>
            </a:r>
            <a:r>
              <a:rPr lang="ru-RU" dirty="0" err="1"/>
              <a:t>общините</a:t>
            </a:r>
            <a:r>
              <a:rPr lang="ru-RU" dirty="0"/>
              <a:t>, на </a:t>
            </a:r>
            <a:r>
              <a:rPr lang="ru-RU" dirty="0" err="1"/>
              <a:t>чиято</a:t>
            </a:r>
            <a:r>
              <a:rPr lang="ru-RU" dirty="0"/>
              <a:t> </a:t>
            </a:r>
            <a:r>
              <a:rPr lang="ru-RU" dirty="0" err="1"/>
              <a:t>територия</a:t>
            </a:r>
            <a:r>
              <a:rPr lang="ru-RU" dirty="0"/>
              <a:t> </a:t>
            </a:r>
            <a:r>
              <a:rPr lang="ru-RU" dirty="0" err="1"/>
              <a:t>регионалните</a:t>
            </a:r>
            <a:r>
              <a:rPr lang="ru-RU" dirty="0"/>
              <a:t> </a:t>
            </a:r>
            <a:r>
              <a:rPr lang="ru-RU" dirty="0" err="1"/>
              <a:t>културни</a:t>
            </a:r>
            <a:r>
              <a:rPr lang="ru-RU" dirty="0"/>
              <a:t> </a:t>
            </a:r>
            <a:r>
              <a:rPr lang="ru-RU" dirty="0" err="1"/>
              <a:t>институти</a:t>
            </a:r>
            <a:r>
              <a:rPr lang="ru-RU" dirty="0"/>
              <a:t> </a:t>
            </a:r>
            <a:r>
              <a:rPr lang="ru-RU" dirty="0" err="1"/>
              <a:t>развиват</a:t>
            </a:r>
            <a:r>
              <a:rPr lang="ru-RU" dirty="0"/>
              <a:t> </a:t>
            </a:r>
            <a:r>
              <a:rPr lang="ru-RU" dirty="0" err="1"/>
              <a:t>дейност</a:t>
            </a:r>
            <a:r>
              <a:rPr lang="ru-RU" dirty="0"/>
              <a:t>,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техният</a:t>
            </a:r>
            <a:r>
              <a:rPr lang="ru-RU" dirty="0"/>
              <a:t> размер се </a:t>
            </a:r>
            <a:r>
              <a:rPr lang="ru-RU" dirty="0" err="1"/>
              <a:t>определя</a:t>
            </a:r>
            <a:r>
              <a:rPr lang="ru-RU" dirty="0"/>
              <a:t> ежегодно с решение на </a:t>
            </a:r>
            <a:r>
              <a:rPr lang="ru-RU" dirty="0" err="1"/>
              <a:t>съответните</a:t>
            </a:r>
            <a:r>
              <a:rPr lang="ru-RU" dirty="0"/>
              <a:t> общински </a:t>
            </a:r>
            <a:r>
              <a:rPr lang="ru-RU" dirty="0" err="1"/>
              <a:t>съвети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87348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77006" y="395654"/>
            <a:ext cx="10955215" cy="2927838"/>
          </a:xfrm>
        </p:spPr>
        <p:txBody>
          <a:bodyPr>
            <a:normAutofit/>
          </a:bodyPr>
          <a:lstStyle/>
          <a:p>
            <a:pPr algn="ctr"/>
            <a:r>
              <a:rPr lang="bg-BG" sz="36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Слабости </a:t>
            </a:r>
            <a:r>
              <a:rPr lang="bg-BG" sz="36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и добри практики</a:t>
            </a:r>
            <a:r>
              <a:rPr 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36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ИМАТЕ ДУМАТА!</a:t>
            </a: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endParaRPr lang="bg-BG" sz="3600" dirty="0">
              <a:latin typeface="+mn-lt"/>
            </a:endParaRPr>
          </a:p>
        </p:txBody>
      </p:sp>
      <p:pic>
        <p:nvPicPr>
          <p:cNvPr id="1028" name="Picture 4" descr="Микрофон FOSTEX M 321 в Микрофони в гр. София - ID31509133 — Bazar.b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692" y="3428220"/>
            <a:ext cx="3857931" cy="2893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7312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b="1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None/>
            </a:pPr>
            <a:r>
              <a:rPr lang="bg-BG" sz="4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БЛАГОДАРЯ ЗА ВНИМАНИЕТО!</a:t>
            </a:r>
            <a:r>
              <a:rPr lang="en-GB" sz="40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GB" sz="4000" dirty="0">
                <a:solidFill>
                  <a:schemeClr val="accent1">
                    <a:lumMod val="75000"/>
                  </a:schemeClr>
                </a:solidFill>
              </a:rPr>
            </a:br>
            <a:endParaRPr lang="bg-BG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485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65992" y="277568"/>
            <a:ext cx="11227777" cy="1005322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Групиране на разходите по видове функции, групи, дейности, елементи. Подходи за планиране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.</a:t>
            </a:r>
            <a:endParaRPr lang="bg-BG" sz="3200" u="sn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77008" y="1282890"/>
            <a:ext cx="11016761" cy="5227092"/>
          </a:xfrm>
        </p:spPr>
        <p:txBody>
          <a:bodyPr>
            <a:normAutofit/>
          </a:bodyPr>
          <a:lstStyle/>
          <a:p>
            <a:pPr algn="just"/>
            <a:r>
              <a:rPr lang="bg-BG" sz="2400" dirty="0"/>
              <a:t>Икономически признак  - видовете разходи по параграфи;</a:t>
            </a:r>
          </a:p>
          <a:p>
            <a:pPr algn="just"/>
            <a:r>
              <a:rPr lang="bg-BG" sz="2400" dirty="0"/>
              <a:t>Функционален признак - бюджетните функции. </a:t>
            </a:r>
          </a:p>
          <a:p>
            <a:pPr algn="just"/>
            <a:r>
              <a:rPr lang="bg-BG" sz="2400" dirty="0"/>
              <a:t>Отразяването на разходите по функции - съобразява се с указанията на МФ и препоръките на Сметна палата. Сметната палата прави обобщение на най-често допусканите сходни неправилни отчитания по отношение на: </a:t>
            </a:r>
          </a:p>
          <a:p>
            <a:pPr marL="45720" indent="0" algn="ctr">
              <a:buNone/>
            </a:pPr>
            <a:r>
              <a:rPr lang="bg-BG" sz="2400" dirty="0"/>
              <a:t>-</a:t>
            </a:r>
            <a:r>
              <a:rPr lang="bg-BG" sz="2400" i="1" dirty="0"/>
              <a:t>Неправилно класифициране на приходите и разходите, активите и пасивите по съответните параграфи и подпараграфи от ЕБК и сметки от СБО, основна причина за което е честата промяна в изискванията на нормативната уредба, свързана с финансово-счетоводната отчетност, включително поради недостатъчно изчерпателните указания от страна на МФ по отношение на нейното прилагане (например, определението за прилежащи към сгради и съоръжения земи, класифицирането на определени групи дълготрайни активи и др.). </a:t>
            </a:r>
          </a:p>
        </p:txBody>
      </p:sp>
    </p:spTree>
    <p:extLst>
      <p:ext uri="{BB962C8B-B14F-4D97-AF65-F5344CB8AC3E}">
        <p14:creationId xmlns:p14="http://schemas.microsoft.com/office/powerpoint/2010/main" val="648271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61596" y="280873"/>
            <a:ext cx="11218985" cy="1015664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Групиране на разходите по </a:t>
            </a:r>
            <a:r>
              <a:rPr lang="bg-BG" sz="32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разпоредители с бюджет</a:t>
            </a:r>
            <a:endParaRPr lang="bg-BG" sz="3200" u="sn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59424" y="1296537"/>
            <a:ext cx="10823330" cy="509547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bg-BG" sz="3200" dirty="0"/>
              <a:t>помощни звена към общинската администрация</a:t>
            </a:r>
            <a:r>
              <a:rPr lang="bg-BG" sz="3200" dirty="0" smtClean="0"/>
              <a:t>;</a:t>
            </a:r>
          </a:p>
          <a:p>
            <a:pPr algn="just"/>
            <a:r>
              <a:rPr lang="bg-BG" sz="3200" dirty="0" smtClean="0"/>
              <a:t> </a:t>
            </a:r>
            <a:r>
              <a:rPr lang="bg-BG" sz="3200" dirty="0"/>
              <a:t>второстепенни разпоредители с бюджет за управление на конкретна дейност (напр. функция „Здравеопазване</a:t>
            </a:r>
            <a:r>
              <a:rPr lang="bg-BG" sz="3200" dirty="0" smtClean="0"/>
              <a:t>“);</a:t>
            </a:r>
          </a:p>
          <a:p>
            <a:pPr algn="just"/>
            <a:r>
              <a:rPr lang="bg-BG" sz="3200" dirty="0" smtClean="0"/>
              <a:t>общински </a:t>
            </a:r>
            <a:r>
              <a:rPr lang="bg-BG" sz="3200" dirty="0"/>
              <a:t>предприятия (напр. ОП за предоставяне на услуги по сметосъбиране и сметоизвозване); </a:t>
            </a:r>
            <a:endParaRPr lang="bg-BG" sz="3200" dirty="0" smtClean="0"/>
          </a:p>
          <a:p>
            <a:pPr algn="just"/>
            <a:r>
              <a:rPr lang="bg-BG" sz="3200" dirty="0" smtClean="0"/>
              <a:t>субсидирани дружества </a:t>
            </a:r>
            <a:r>
              <a:rPr lang="bg-BG" sz="3200" dirty="0"/>
              <a:t>по Търговския закон (напр. за стопанисване общински гори или земи); </a:t>
            </a:r>
            <a:endParaRPr lang="bg-BG" sz="3200" dirty="0" smtClean="0"/>
          </a:p>
          <a:p>
            <a:pPr algn="just"/>
            <a:r>
              <a:rPr lang="bg-BG" sz="3200" dirty="0" smtClean="0"/>
              <a:t>предоставяни услуги от </a:t>
            </a:r>
            <a:r>
              <a:rPr lang="bg-BG" sz="3200" dirty="0"/>
              <a:t>външен изпълнител с договор </a:t>
            </a:r>
            <a:r>
              <a:rPr lang="bg-BG" sz="3200" dirty="0" smtClean="0"/>
              <a:t>за конкретен </a:t>
            </a:r>
            <a:r>
              <a:rPr lang="bg-BG" sz="3200" dirty="0"/>
              <a:t>вид услуга (напр. социалните услуги, строителство, обществен транспорт и др.). </a:t>
            </a:r>
            <a:endParaRPr lang="bg-BG" sz="3200" dirty="0" smtClean="0"/>
          </a:p>
          <a:p>
            <a:pPr marL="45720" indent="0" algn="ctr">
              <a:buNone/>
            </a:pPr>
            <a:r>
              <a:rPr lang="bg-BG" altLang="bg-BG" sz="3200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Прави се класифициране и по икономически и функционален признак съгласно ЕБК. </a:t>
            </a:r>
            <a:endParaRPr lang="bg-BG" altLang="bg-BG" sz="3200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59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8814017"/>
              </p:ext>
            </p:extLst>
          </p:nvPr>
        </p:nvGraphicFramePr>
        <p:xfrm>
          <a:off x="374573" y="473725"/>
          <a:ext cx="11523644" cy="6092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5028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49147" y="385590"/>
            <a:ext cx="10994834" cy="859315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Дял на общинските бюджети в КФП</a:t>
            </a:r>
            <a:r>
              <a:rPr lang="en-US" sz="28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br>
              <a:rPr lang="en-US" sz="2800" b="1" dirty="0">
                <a:latin typeface="Cambria Math" panose="02040503050406030204" pitchFamily="18" charset="0"/>
                <a:ea typeface="Cambria Math" panose="02040503050406030204" pitchFamily="18" charset="0"/>
              </a:rPr>
            </a:br>
            <a:r>
              <a:rPr lang="ru-RU" sz="20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По-големи</a:t>
            </a:r>
            <a:r>
              <a:rPr lang="ru-RU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20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бюджети</a:t>
            </a:r>
            <a:r>
              <a:rPr lang="ru-RU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, при почти </a:t>
            </a:r>
            <a:r>
              <a:rPr lang="ru-RU" sz="20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непроменен</a:t>
            </a:r>
            <a:r>
              <a:rPr lang="ru-RU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ru-RU" sz="2000" i="1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дял</a:t>
            </a:r>
            <a:r>
              <a:rPr lang="ru-RU" sz="2000" i="1" dirty="0">
                <a:latin typeface="Cambria Math" panose="02040503050406030204" pitchFamily="18" charset="0"/>
                <a:ea typeface="Cambria Math" panose="02040503050406030204" pitchFamily="18" charset="0"/>
              </a:rPr>
              <a:t> в БВП и КФП </a:t>
            </a:r>
            <a:endParaRPr lang="bg-BG" sz="20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4" name="Диаграма 3"/>
          <p:cNvGraphicFramePr/>
          <p:nvPr>
            <p:extLst>
              <p:ext uri="{D42A27DB-BD31-4B8C-83A1-F6EECF244321}">
                <p14:modId xmlns:p14="http://schemas.microsoft.com/office/powerpoint/2010/main" val="1355138032"/>
              </p:ext>
            </p:extLst>
          </p:nvPr>
        </p:nvGraphicFramePr>
        <p:xfrm>
          <a:off x="528810" y="1377108"/>
          <a:ext cx="11435508" cy="5176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9404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CBB01916-55C8-45EB-BD27-29FA368F51C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29389" y="284813"/>
            <a:ext cx="10493115" cy="619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475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855912" y="1466851"/>
            <a:ext cx="9031287" cy="90011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anchor="ctr"/>
          <a:lstStyle/>
          <a:p>
            <a:pPr marL="0" lvl="1" algn="just" defTabSz="912813" eaLnBrk="0" hangingPunct="0">
              <a:spcAft>
                <a:spcPts val="600"/>
              </a:spcAft>
            </a:pPr>
            <a:r>
              <a:rPr lang="bg-BG" sz="2100" dirty="0">
                <a:solidFill>
                  <a:srgbClr val="073E87"/>
                </a:solidFill>
              </a:rPr>
              <a:t>Текущо отразяване и периодичен преглед на новите ангажименти</a:t>
            </a:r>
          </a:p>
          <a:p>
            <a:pPr marL="0" lvl="1" algn="just" defTabSz="912813" eaLnBrk="0" hangingPunct="0">
              <a:spcAft>
                <a:spcPts val="600"/>
              </a:spcAft>
            </a:pPr>
            <a:endParaRPr lang="en-US" sz="2100" dirty="0">
              <a:solidFill>
                <a:srgbClr val="073E87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895599" y="5486400"/>
            <a:ext cx="8991599" cy="103663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2813" eaLnBrk="0" hangingPunct="0"/>
            <a:r>
              <a:rPr lang="bg-BG" sz="2100" dirty="0">
                <a:solidFill>
                  <a:srgbClr val="073E87"/>
                </a:solidFill>
              </a:rPr>
              <a:t>Мерки за намаляване на разходите, оптимизиране на работните процеси и др.</a:t>
            </a:r>
            <a:endParaRPr lang="bg-BG" sz="2100" dirty="0">
              <a:solidFill>
                <a:srgbClr val="073E87"/>
              </a:solidFill>
              <a:ea typeface="MS PGothic" pitchFamily="34" charset="-12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895601" y="4495801"/>
            <a:ext cx="8991598" cy="90011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2813" eaLnBrk="0" hangingPunct="0"/>
            <a:r>
              <a:rPr lang="bg-BG" sz="2100">
                <a:solidFill>
                  <a:srgbClr val="073E87"/>
                </a:solidFill>
              </a:rPr>
              <a:t>Влияние на допълнителните и извънредни разходи – наблюдение и “застраховане”</a:t>
            </a:r>
            <a:endParaRPr lang="bg-BG" sz="2100">
              <a:solidFill>
                <a:srgbClr val="073E87"/>
              </a:solidFill>
              <a:ea typeface="MS PGothic" pitchFamily="34" charset="-12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895601" y="3505201"/>
            <a:ext cx="8991598" cy="90011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2813" eaLnBrk="0" hangingPunct="0"/>
            <a:r>
              <a:rPr lang="bg-BG" sz="2100" dirty="0">
                <a:solidFill>
                  <a:srgbClr val="073E87"/>
                </a:solidFill>
              </a:rPr>
              <a:t>Оценка на просрочията, фискалните показатели, изпълнението на ангажиментите по договори, противодействие на риска</a:t>
            </a:r>
            <a:endParaRPr lang="bg-BG" sz="2100" dirty="0">
              <a:solidFill>
                <a:srgbClr val="073E87"/>
              </a:solidFill>
              <a:ea typeface="MS PGothic" pitchFamily="34" charset="-12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895601" y="2514601"/>
            <a:ext cx="8991598" cy="90011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2813" eaLnBrk="0" hangingPunct="0"/>
            <a:r>
              <a:rPr lang="bg-BG" sz="2100" dirty="0">
                <a:solidFill>
                  <a:srgbClr val="073E87"/>
                </a:solidFill>
                <a:ea typeface="MS PGothic" pitchFamily="34" charset="-128"/>
              </a:rPr>
              <a:t>“Себестойност” на услугите, потребители</a:t>
            </a:r>
            <a:r>
              <a:rPr lang="bg-BG" sz="2100" dirty="0" smtClean="0">
                <a:solidFill>
                  <a:srgbClr val="073E87"/>
                </a:solidFill>
                <a:ea typeface="MS PGothic" pitchFamily="34" charset="-128"/>
              </a:rPr>
              <a:t>,</a:t>
            </a:r>
            <a:r>
              <a:rPr lang="en-US" sz="2100" dirty="0" smtClean="0">
                <a:solidFill>
                  <a:srgbClr val="073E87"/>
                </a:solidFill>
                <a:ea typeface="MS PGothic" pitchFamily="34" charset="-128"/>
              </a:rPr>
              <a:t> </a:t>
            </a:r>
            <a:r>
              <a:rPr lang="bg-BG" sz="2100" dirty="0" smtClean="0">
                <a:solidFill>
                  <a:srgbClr val="073E87"/>
                </a:solidFill>
                <a:ea typeface="MS PGothic" pitchFamily="34" charset="-128"/>
              </a:rPr>
              <a:t>“</a:t>
            </a:r>
            <a:r>
              <a:rPr lang="bg-BG" sz="2100" dirty="0">
                <a:solidFill>
                  <a:srgbClr val="073E87"/>
                </a:solidFill>
                <a:ea typeface="MS PGothic" pitchFamily="34" charset="-128"/>
              </a:rPr>
              <a:t>преосмисляне” на потребностите за част от външните услуги</a:t>
            </a:r>
            <a:endParaRPr lang="bg-BG" dirty="0">
              <a:solidFill>
                <a:srgbClr val="CC0000"/>
              </a:solidFill>
              <a:ea typeface="MS PGothic" pitchFamily="34" charset="-128"/>
            </a:endParaRPr>
          </a:p>
        </p:txBody>
      </p:sp>
      <p:sp>
        <p:nvSpPr>
          <p:cNvPr id="35848" name="AutoShape 9"/>
          <p:cNvSpPr>
            <a:spLocks noChangeArrowheads="1"/>
          </p:cNvSpPr>
          <p:nvPr/>
        </p:nvSpPr>
        <p:spPr bwMode="auto">
          <a:xfrm rot="5400000">
            <a:off x="2360613" y="-1592414"/>
            <a:ext cx="990600" cy="4953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/>
            <a:endParaRPr lang="bg-BG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35849" name="Text Box 10"/>
          <p:cNvSpPr txBox="1">
            <a:spLocks noChangeArrowheads="1"/>
          </p:cNvSpPr>
          <p:nvPr/>
        </p:nvSpPr>
        <p:spPr bwMode="auto">
          <a:xfrm rot="16200000">
            <a:off x="2468325" y="-1663174"/>
            <a:ext cx="738664" cy="491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square">
            <a:spAutoFit/>
          </a:bodyPr>
          <a:lstStyle/>
          <a:p>
            <a:pPr algn="ctr" defTabSz="457200">
              <a:spcBef>
                <a:spcPct val="50000"/>
              </a:spcBef>
            </a:pPr>
            <a:r>
              <a:rPr lang="bg-BG" sz="3600" b="1" dirty="0"/>
              <a:t>Политика по разходите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048000" y="1905000"/>
            <a:ext cx="739298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 algn="r" defTabSz="912813" eaLnBrk="0" hangingPunct="0"/>
            <a:r>
              <a:rPr lang="en-US" sz="2100">
                <a:solidFill>
                  <a:srgbClr val="FF0000"/>
                </a:solidFill>
                <a:latin typeface="Calibri" pitchFamily="34" charset="0"/>
                <a:ea typeface="MS PGothic" pitchFamily="34" charset="-128"/>
              </a:rPr>
              <a:t>→</a:t>
            </a:r>
            <a:r>
              <a:rPr lang="bg-BG" sz="2100">
                <a:solidFill>
                  <a:srgbClr val="FF0000"/>
                </a:solidFill>
                <a:latin typeface="Calibri" pitchFamily="34" charset="0"/>
                <a:ea typeface="MS PGothic" pitchFamily="34" charset="-128"/>
              </a:rPr>
              <a:t> </a:t>
            </a:r>
            <a:r>
              <a:rPr lang="bg-BG" sz="2100">
                <a:solidFill>
                  <a:srgbClr val="FF0000"/>
                </a:solidFill>
                <a:ea typeface="MS PGothic" pitchFamily="34" charset="-128"/>
              </a:rPr>
              <a:t>Резерв - по-голяма гъвкавост и оперативност</a:t>
            </a:r>
            <a:endParaRPr lang="en-US" sz="2100">
              <a:solidFill>
                <a:srgbClr val="073E87"/>
              </a:solidFill>
              <a:ea typeface="MS PGothic" pitchFamily="34" charset="-128"/>
            </a:endParaRPr>
          </a:p>
        </p:txBody>
      </p:sp>
      <p:sp>
        <p:nvSpPr>
          <p:cNvPr id="2" name="Правоъгълник 1"/>
          <p:cNvSpPr/>
          <p:nvPr/>
        </p:nvSpPr>
        <p:spPr>
          <a:xfrm>
            <a:off x="379412" y="1546007"/>
            <a:ext cx="2372299" cy="4818499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g-BG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реалистично определени годишни цели, политики и </a:t>
            </a:r>
            <a:r>
              <a:rPr lang="bg-BG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приоритети</a:t>
            </a: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bg-BG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средносрочни </a:t>
            </a:r>
            <a:r>
              <a:rPr lang="bg-BG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перспективи, прогнози и </a:t>
            </a:r>
            <a:r>
              <a:rPr lang="bg-BG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допускания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bg-BG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текущо </a:t>
            </a:r>
            <a:r>
              <a:rPr lang="bg-BG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финансово състояние на общината.</a:t>
            </a:r>
            <a:endParaRPr lang="bg-BG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bg-BG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1977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1" grpId="0" animBg="1"/>
      <p:bldP spid="15" grpId="0"/>
    </p:bldLst>
  </p:timing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О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О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О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По избор 1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  <a:fontScheme name="Аспект">
    <a:majorFont>
      <a:latin typeface="Trebuchet MS" panose="020B0603020202020204"/>
      <a:ea typeface=""/>
      <a:cs typeface=""/>
      <a:font script="Jpan" typeface="メイリオ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 panose="020B0603020202020204"/>
      <a:ea typeface=""/>
      <a:cs typeface=""/>
      <a:font script="Jpan" typeface="メイリオ"/>
      <a:font script="Hang" typeface="HY그래픽M"/>
      <a:font script="Hans" typeface="华文新魏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Аспект">
    <a:fillStyleLst>
      <a:solidFill>
        <a:schemeClr val="phClr"/>
      </a:solidFill>
      <a:gradFill rotWithShape="1">
        <a:gsLst>
          <a:gs pos="0">
            <a:schemeClr val="phClr">
              <a:tint val="65000"/>
              <a:lumMod val="110000"/>
            </a:schemeClr>
          </a:gs>
          <a:gs pos="88000">
            <a:schemeClr val="phClr">
              <a:tint val="90000"/>
            </a:schemeClr>
          </a:gs>
        </a:gsLst>
        <a:lin ang="5400000" scaled="0"/>
      </a:gradFill>
      <a:gradFill rotWithShape="1">
        <a:gsLst>
          <a:gs pos="0">
            <a:schemeClr val="phClr">
              <a:tint val="96000"/>
              <a:lumMod val="100000"/>
            </a:schemeClr>
          </a:gs>
          <a:gs pos="78000">
            <a:schemeClr val="phClr">
              <a:shade val="94000"/>
              <a:lumMod val="94000"/>
            </a:schemeClr>
          </a:gs>
        </a:gsLst>
        <a:lin ang="5400000" scaled="0"/>
      </a:gradFill>
    </a:fillStyleLst>
    <a:lnStyleLst>
      <a:ln w="12700" cap="rnd" cmpd="sng" algn="ctr">
        <a:solidFill>
          <a:schemeClr val="phClr"/>
        </a:solidFill>
        <a:prstDash val="solid"/>
      </a:ln>
      <a:ln w="19050" cap="rnd" cmpd="sng" algn="ctr">
        <a:solidFill>
          <a:schemeClr val="phClr"/>
        </a:solidFill>
        <a:prstDash val="solid"/>
      </a:ln>
      <a:ln w="25400" cap="rnd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0000"/>
              <a:lumMod val="104000"/>
            </a:schemeClr>
          </a:gs>
          <a:gs pos="94000">
            <a:schemeClr val="phClr">
              <a:shade val="96000"/>
              <a:lumMod val="82000"/>
            </a:schemeClr>
          </a:gs>
        </a:gsLst>
        <a:lin ang="5400000" scaled="0"/>
      </a:gradFill>
      <a:gradFill rotWithShape="1">
        <a:gsLst>
          <a:gs pos="0">
            <a:schemeClr val="phClr">
              <a:tint val="90000"/>
              <a:lumMod val="110000"/>
            </a:schemeClr>
          </a:gs>
          <a:gs pos="100000">
            <a:schemeClr val="phClr">
              <a:shade val="94000"/>
              <a:lumMod val="96000"/>
            </a:schemeClr>
          </a:gs>
        </a:gsLst>
        <a:path path="circle">
          <a:fillToRect l="50000" t="50000" r="100000" b="10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2450</TotalTime>
  <Words>4382</Words>
  <Application>Microsoft Office PowerPoint</Application>
  <PresentationFormat>Widescreen</PresentationFormat>
  <Paragraphs>293</Paragraphs>
  <Slides>35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MS PGothic</vt:lpstr>
      <vt:lpstr>MS PGothic</vt:lpstr>
      <vt:lpstr>Arial</vt:lpstr>
      <vt:lpstr>Calibri</vt:lpstr>
      <vt:lpstr>Cambria Math</vt:lpstr>
      <vt:lpstr>Corbel</vt:lpstr>
      <vt:lpstr>Times New Roman</vt:lpstr>
      <vt:lpstr>Wingdings</vt:lpstr>
      <vt:lpstr>База</vt:lpstr>
      <vt:lpstr>PowerPoint Presentation</vt:lpstr>
      <vt:lpstr>Структура на общинския бюджет</vt:lpstr>
      <vt:lpstr>Планиране на разходите, в съответствие с:</vt:lpstr>
      <vt:lpstr>Групиране на разходите по видове функции, групи, дейности, елементи. Подходи за планиране.</vt:lpstr>
      <vt:lpstr>Групиране на разходите по разпоредители с бюджет</vt:lpstr>
      <vt:lpstr>PowerPoint Presentation</vt:lpstr>
      <vt:lpstr>Дял на общинските бюджети в КФП  По-големи бюджети, при почти непроменен дял в БВП и КФП </vt:lpstr>
      <vt:lpstr>PowerPoint Presentation</vt:lpstr>
      <vt:lpstr>PowerPoint Presentation</vt:lpstr>
      <vt:lpstr>Планиране и управление на разходите Отправни точки при избор на стратегия</vt:lpstr>
      <vt:lpstr>Планиране на разходите за персонал</vt:lpstr>
      <vt:lpstr>Планиране на издръжката</vt:lpstr>
      <vt:lpstr>Източници на финансиране на Инвестиционната програма </vt:lpstr>
      <vt:lpstr>Специфика на инвестиционната програма </vt:lpstr>
      <vt:lpstr>Практически подход при съставяне на инвестиционната програма:</vt:lpstr>
      <vt:lpstr>PowerPoint Presentation</vt:lpstr>
      <vt:lpstr>Примерно подреждане на проектите за капитални вложения по приоритетност</vt:lpstr>
      <vt:lpstr>Степенуване на проектите по срочност</vt:lpstr>
      <vt:lpstr>Предимствата на Инвестиционната програма </vt:lpstr>
      <vt:lpstr>Балансиране на бюджета за инвестиции</vt:lpstr>
      <vt:lpstr>Планиране на разходите за ДДД по функции</vt:lpstr>
      <vt:lpstr>Общинска администрация</vt:lpstr>
      <vt:lpstr>Специфични правила и изисквания за ОА</vt:lpstr>
      <vt:lpstr>Функция „Отбрана и сигурност“</vt:lpstr>
      <vt:lpstr>Функция „Отбрана и сигурност“ (2)</vt:lpstr>
      <vt:lpstr>Специфики при организацията и координирането на работата с РПИ и ДПС</vt:lpstr>
      <vt:lpstr>Функция „Здравеопазване“</vt:lpstr>
      <vt:lpstr>Функция „Здравеопазване“ (2)</vt:lpstr>
      <vt:lpstr>Социални услуги</vt:lpstr>
      <vt:lpstr>Социални услуги (2)</vt:lpstr>
      <vt:lpstr>Социални услуги (3)</vt:lpstr>
      <vt:lpstr>Социални услуги (4)</vt:lpstr>
      <vt:lpstr>Закон за закрила и развитие на културата</vt:lpstr>
      <vt:lpstr>Слабости и добри практики  ИМАТЕ ДУМАТА!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Татяна Петрова Петрова</dc:creator>
  <cp:lastModifiedBy>Windows User</cp:lastModifiedBy>
  <cp:revision>192</cp:revision>
  <cp:lastPrinted>2021-04-02T12:20:06Z</cp:lastPrinted>
  <dcterms:created xsi:type="dcterms:W3CDTF">2020-11-16T15:48:02Z</dcterms:created>
  <dcterms:modified xsi:type="dcterms:W3CDTF">2022-09-19T10:43:43Z</dcterms:modified>
</cp:coreProperties>
</file>