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0" r:id="rId1"/>
  </p:sldMasterIdLst>
  <p:notesMasterIdLst>
    <p:notesMasterId r:id="rId42"/>
  </p:notesMasterIdLst>
  <p:handoutMasterIdLst>
    <p:handoutMasterId r:id="rId43"/>
  </p:handoutMasterIdLst>
  <p:sldIdLst>
    <p:sldId id="258" r:id="rId2"/>
    <p:sldId id="280" r:id="rId3"/>
    <p:sldId id="281" r:id="rId4"/>
    <p:sldId id="282"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 id="302" r:id="rId25"/>
    <p:sldId id="303" r:id="rId26"/>
    <p:sldId id="304" r:id="rId27"/>
    <p:sldId id="305" r:id="rId28"/>
    <p:sldId id="306" r:id="rId29"/>
    <p:sldId id="307" r:id="rId30"/>
    <p:sldId id="308" r:id="rId31"/>
    <p:sldId id="309" r:id="rId32"/>
    <p:sldId id="310" r:id="rId33"/>
    <p:sldId id="311" r:id="rId34"/>
    <p:sldId id="312" r:id="rId35"/>
    <p:sldId id="313" r:id="rId36"/>
    <p:sldId id="314" r:id="rId37"/>
    <p:sldId id="315" r:id="rId38"/>
    <p:sldId id="318" r:id="rId39"/>
    <p:sldId id="316" r:id="rId40"/>
    <p:sldId id="317" r:id="rId41"/>
  </p:sldIdLst>
  <p:sldSz cx="12192000" cy="6858000"/>
  <p:notesSz cx="6797675" cy="9926638"/>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76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ен стил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5086" autoAdjust="0"/>
  </p:normalViewPr>
  <p:slideViewPr>
    <p:cSldViewPr snapToGrid="0" showGuides="1">
      <p:cViewPr varScale="1">
        <p:scale>
          <a:sx n="105" d="100"/>
          <a:sy n="105" d="100"/>
        </p:scale>
        <p:origin x="714" y="10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4" d="100"/>
          <a:sy n="64" d="100"/>
        </p:scale>
        <p:origin x="3115"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033B1CA-56C8-4F28-B89B-6F1A12099159}"/>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bg-BG"/>
          </a:p>
        </p:txBody>
      </p:sp>
      <p:sp>
        <p:nvSpPr>
          <p:cNvPr id="3" name="Date Placeholder 2">
            <a:extLst>
              <a:ext uri="{FF2B5EF4-FFF2-40B4-BE49-F238E27FC236}">
                <a16:creationId xmlns:a16="http://schemas.microsoft.com/office/drawing/2014/main" id="{11CE09F7-EBD1-454F-BE8B-D83F34FC971A}"/>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endParaRPr lang="bg-BG"/>
          </a:p>
        </p:txBody>
      </p:sp>
      <p:sp>
        <p:nvSpPr>
          <p:cNvPr id="4" name="Footer Placeholder 3">
            <a:extLst>
              <a:ext uri="{FF2B5EF4-FFF2-40B4-BE49-F238E27FC236}">
                <a16:creationId xmlns:a16="http://schemas.microsoft.com/office/drawing/2014/main" id="{2BA20BCF-F2FD-476B-910F-043E6E96AA7B}"/>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bg-BG"/>
          </a:p>
        </p:txBody>
      </p:sp>
      <p:sp>
        <p:nvSpPr>
          <p:cNvPr id="5" name="Slide Number Placeholder 4">
            <a:extLst>
              <a:ext uri="{FF2B5EF4-FFF2-40B4-BE49-F238E27FC236}">
                <a16:creationId xmlns:a16="http://schemas.microsoft.com/office/drawing/2014/main" id="{205D0B39-2D67-42CC-8CE1-CC4E1649AA11}"/>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F7121E8C-C5A9-43F8-9487-39B90BBA3B16}" type="slidenum">
              <a:rPr lang="bg-BG" smtClean="0"/>
              <a:t>‹#›</a:t>
            </a:fld>
            <a:endParaRPr lang="bg-BG"/>
          </a:p>
        </p:txBody>
      </p:sp>
    </p:spTree>
    <p:extLst>
      <p:ext uri="{BB962C8B-B14F-4D97-AF65-F5344CB8AC3E}">
        <p14:creationId xmlns:p14="http://schemas.microsoft.com/office/powerpoint/2010/main" val="425639878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Контейнер за горния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bg-BG"/>
          </a:p>
        </p:txBody>
      </p:sp>
      <p:sp>
        <p:nvSpPr>
          <p:cNvPr id="3" name="Контейнер за 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endParaRPr lang="bg-BG"/>
          </a:p>
        </p:txBody>
      </p:sp>
      <p:sp>
        <p:nvSpPr>
          <p:cNvPr id="4" name="Контейнер за изображение на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bg-BG"/>
          </a:p>
        </p:txBody>
      </p:sp>
      <p:sp>
        <p:nvSpPr>
          <p:cNvPr id="5" name="Контейнер за бележ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bg-BG"/>
              <a:t>Редактиране на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p>
        </p:txBody>
      </p:sp>
      <p:sp>
        <p:nvSpPr>
          <p:cNvPr id="6" name="Контейнер за долния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bg-BG"/>
          </a:p>
        </p:txBody>
      </p:sp>
      <p:sp>
        <p:nvSpPr>
          <p:cNvPr id="7" name="Контейнер за номер на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0351CB8-1D53-457A-A308-119294BE73D9}" type="slidenum">
              <a:rPr lang="bg-BG" smtClean="0"/>
              <a:t>‹#›</a:t>
            </a:fld>
            <a:endParaRPr lang="bg-BG"/>
          </a:p>
        </p:txBody>
      </p:sp>
    </p:spTree>
    <p:extLst>
      <p:ext uri="{BB962C8B-B14F-4D97-AF65-F5344CB8AC3E}">
        <p14:creationId xmlns:p14="http://schemas.microsoft.com/office/powerpoint/2010/main" val="1743987844"/>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30</a:t>
            </a:fld>
            <a:endParaRPr lang="bg-BG"/>
          </a:p>
        </p:txBody>
      </p:sp>
    </p:spTree>
    <p:extLst>
      <p:ext uri="{BB962C8B-B14F-4D97-AF65-F5344CB8AC3E}">
        <p14:creationId xmlns:p14="http://schemas.microsoft.com/office/powerpoint/2010/main" val="24768506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39</a:t>
            </a:fld>
            <a:endParaRPr lang="bg-BG"/>
          </a:p>
        </p:txBody>
      </p:sp>
    </p:spTree>
    <p:extLst>
      <p:ext uri="{BB962C8B-B14F-4D97-AF65-F5344CB8AC3E}">
        <p14:creationId xmlns:p14="http://schemas.microsoft.com/office/powerpoint/2010/main" val="32533294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40</a:t>
            </a:fld>
            <a:endParaRPr lang="bg-BG"/>
          </a:p>
        </p:txBody>
      </p:sp>
    </p:spTree>
    <p:extLst>
      <p:ext uri="{BB962C8B-B14F-4D97-AF65-F5344CB8AC3E}">
        <p14:creationId xmlns:p14="http://schemas.microsoft.com/office/powerpoint/2010/main" val="1981102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31</a:t>
            </a:fld>
            <a:endParaRPr lang="bg-BG"/>
          </a:p>
        </p:txBody>
      </p:sp>
    </p:spTree>
    <p:extLst>
      <p:ext uri="{BB962C8B-B14F-4D97-AF65-F5344CB8AC3E}">
        <p14:creationId xmlns:p14="http://schemas.microsoft.com/office/powerpoint/2010/main" val="2304532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32</a:t>
            </a:fld>
            <a:endParaRPr lang="bg-BG"/>
          </a:p>
        </p:txBody>
      </p:sp>
    </p:spTree>
    <p:extLst>
      <p:ext uri="{BB962C8B-B14F-4D97-AF65-F5344CB8AC3E}">
        <p14:creationId xmlns:p14="http://schemas.microsoft.com/office/powerpoint/2010/main" val="32561165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33</a:t>
            </a:fld>
            <a:endParaRPr lang="bg-BG"/>
          </a:p>
        </p:txBody>
      </p:sp>
    </p:spTree>
    <p:extLst>
      <p:ext uri="{BB962C8B-B14F-4D97-AF65-F5344CB8AC3E}">
        <p14:creationId xmlns:p14="http://schemas.microsoft.com/office/powerpoint/2010/main" val="11815019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34</a:t>
            </a:fld>
            <a:endParaRPr lang="bg-BG"/>
          </a:p>
        </p:txBody>
      </p:sp>
    </p:spTree>
    <p:extLst>
      <p:ext uri="{BB962C8B-B14F-4D97-AF65-F5344CB8AC3E}">
        <p14:creationId xmlns:p14="http://schemas.microsoft.com/office/powerpoint/2010/main" val="4818569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35</a:t>
            </a:fld>
            <a:endParaRPr lang="bg-BG"/>
          </a:p>
        </p:txBody>
      </p:sp>
    </p:spTree>
    <p:extLst>
      <p:ext uri="{BB962C8B-B14F-4D97-AF65-F5344CB8AC3E}">
        <p14:creationId xmlns:p14="http://schemas.microsoft.com/office/powerpoint/2010/main" val="40937964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36</a:t>
            </a:fld>
            <a:endParaRPr lang="bg-BG"/>
          </a:p>
        </p:txBody>
      </p:sp>
    </p:spTree>
    <p:extLst>
      <p:ext uri="{BB962C8B-B14F-4D97-AF65-F5344CB8AC3E}">
        <p14:creationId xmlns:p14="http://schemas.microsoft.com/office/powerpoint/2010/main" val="2567250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37</a:t>
            </a:fld>
            <a:endParaRPr lang="bg-BG"/>
          </a:p>
        </p:txBody>
      </p:sp>
    </p:spTree>
    <p:extLst>
      <p:ext uri="{BB962C8B-B14F-4D97-AF65-F5344CB8AC3E}">
        <p14:creationId xmlns:p14="http://schemas.microsoft.com/office/powerpoint/2010/main" val="35460806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38</a:t>
            </a:fld>
            <a:endParaRPr lang="bg-BG"/>
          </a:p>
        </p:txBody>
      </p:sp>
    </p:spTree>
    <p:extLst>
      <p:ext uri="{BB962C8B-B14F-4D97-AF65-F5344CB8AC3E}">
        <p14:creationId xmlns:p14="http://schemas.microsoft.com/office/powerpoint/2010/main" val="19278726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idx="1"/>
          </p:nvPr>
        </p:nvSpPr>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Date Placeholder 4"/>
          <p:cNvSpPr>
            <a:spLocks noGrp="1"/>
          </p:cNvSpPr>
          <p:nvPr>
            <p:ph type="dt" sz="half" idx="10"/>
          </p:nvPr>
        </p:nvSpPr>
        <p:spPr/>
        <p:txBody>
          <a:bodyPr/>
          <a:lstStyle/>
          <a:p>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7" name="Date Placeholder 6"/>
          <p:cNvSpPr>
            <a:spLocks noGrp="1"/>
          </p:cNvSpPr>
          <p:nvPr>
            <p:ph type="dt" sz="half" idx="10"/>
          </p:nvPr>
        </p:nvSpPr>
        <p:spPr/>
        <p:txBody>
          <a:bodyPr/>
          <a:lstStyle/>
          <a:p>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Date Placeholder 2"/>
          <p:cNvSpPr>
            <a:spLocks noGrp="1"/>
          </p:cNvSpPr>
          <p:nvPr>
            <p:ph type="dt" sz="half" idx="10"/>
          </p:nvPr>
        </p:nvSpPr>
        <p:spPr/>
        <p:txBody>
          <a:bodyPr/>
          <a:lstStyle/>
          <a:p>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hf hdr="0" ftr="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lstStyle/>
          <a:p>
            <a:pPr marL="0" indent="0">
              <a:buNone/>
            </a:pPr>
            <a:endParaRPr lang="bg-BG" dirty="0">
              <a:latin typeface="Arial" panose="020B0604020202020204" pitchFamily="34" charset="0"/>
              <a:cs typeface="Arial" panose="020B0604020202020204" pitchFamily="34" charset="0"/>
            </a:endParaRPr>
          </a:p>
          <a:p>
            <a:pPr marL="0" indent="0" algn="ctr">
              <a:buNone/>
            </a:pPr>
            <a:endParaRPr lang="bg-BG" dirty="0">
              <a:latin typeface="Arial" panose="020B0604020202020204" pitchFamily="34" charset="0"/>
              <a:cs typeface="Arial" panose="020B0604020202020204" pitchFamily="34" charset="0"/>
            </a:endParaRPr>
          </a:p>
          <a:p>
            <a:pPr marL="0" indent="0" algn="ctr">
              <a:buNone/>
            </a:pPr>
            <a:endParaRPr lang="bg-BG" dirty="0">
              <a:latin typeface="Arial" panose="020B0604020202020204" pitchFamily="34" charset="0"/>
              <a:cs typeface="Arial" panose="020B0604020202020204" pitchFamily="34" charset="0"/>
            </a:endParaRPr>
          </a:p>
          <a:p>
            <a:pPr marL="0" indent="0" algn="ctr">
              <a:buNone/>
            </a:pPr>
            <a:endParaRPr lang="en-US" sz="3200" dirty="0">
              <a:solidFill>
                <a:schemeClr val="accent1">
                  <a:lumMod val="75000"/>
                </a:schemeClr>
              </a:solidFill>
              <a:latin typeface="Arial" panose="020B0604020202020204" pitchFamily="34" charset="0"/>
              <a:cs typeface="Arial" panose="020B0604020202020204" pitchFamily="34" charset="0"/>
            </a:endParaRPr>
          </a:p>
          <a:p>
            <a:pPr marL="0" indent="0" algn="ctr">
              <a:buNone/>
            </a:pPr>
            <a:r>
              <a:rPr lang="bg-BG" sz="3200" dirty="0">
                <a:solidFill>
                  <a:schemeClr val="accent1">
                    <a:lumMod val="75000"/>
                  </a:schemeClr>
                </a:solidFill>
                <a:latin typeface="Arial" panose="020B0604020202020204" pitchFamily="34" charset="0"/>
                <a:cs typeface="Arial" panose="020B0604020202020204" pitchFamily="34" charset="0"/>
              </a:rPr>
              <a:t>Дистанционно обучение по обучителен модул</a:t>
            </a:r>
          </a:p>
          <a:p>
            <a:pPr marL="0" indent="0" algn="ctr">
              <a:buNone/>
            </a:pPr>
            <a:r>
              <a:rPr lang="bg-BG" sz="3200" b="1" dirty="0">
                <a:solidFill>
                  <a:schemeClr val="accent1">
                    <a:lumMod val="75000"/>
                  </a:schemeClr>
                </a:solidFill>
                <a:latin typeface="Arial" panose="020B0604020202020204" pitchFamily="34" charset="0"/>
                <a:cs typeface="Arial" panose="020B0604020202020204" pitchFamily="34" charset="0"/>
              </a:rPr>
              <a:t>„Управление и стопанисване на находищата на минерална вода“</a:t>
            </a:r>
            <a:br>
              <a:rPr lang="ru-RU" sz="3200" dirty="0">
                <a:solidFill>
                  <a:schemeClr val="accent1">
                    <a:lumMod val="75000"/>
                  </a:schemeClr>
                </a:solidFill>
                <a:latin typeface="Arial" panose="020B0604020202020204" pitchFamily="34" charset="0"/>
                <a:cs typeface="Arial" panose="020B0604020202020204" pitchFamily="34" charset="0"/>
              </a:rPr>
            </a:br>
            <a:endParaRPr lang="bg-BG" sz="3200"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a:stretch>
            <a:fillRect/>
          </a:stretch>
        </p:blipFill>
        <p:spPr>
          <a:xfrm>
            <a:off x="925688" y="904789"/>
            <a:ext cx="2389012"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a:solidFill>
                  <a:srgbClr val="549E39"/>
                </a:solidFill>
              </a:rPr>
              <a:t> BG05SFOP001-2.015-0001-C02</a:t>
            </a:r>
            <a:r>
              <a:rPr lang="en-US" sz="1200" i="1" dirty="0">
                <a:solidFill>
                  <a:srgbClr val="549E39"/>
                </a:solidFill>
              </a:rPr>
              <a:t>, п</a:t>
            </a:r>
            <a:r>
              <a:rPr lang="ru-RU" sz="1200" i="1" dirty="0">
                <a:solidFill>
                  <a:srgbClr val="549E39"/>
                </a:solidFill>
              </a:rPr>
              <a:t>роект „Повишаване на знанията, уменията и квалификацията на общинските служители“ </a:t>
            </a:r>
            <a:r>
              <a:rPr lang="en-US" sz="1200" i="1" dirty="0">
                <a:solidFill>
                  <a:srgbClr val="549E39"/>
                </a:solidFill>
              </a:rPr>
              <a:t>за </a:t>
            </a:r>
            <a:r>
              <a:rPr lang="en-US" sz="1200" i="1" dirty="0" err="1">
                <a:solidFill>
                  <a:srgbClr val="549E39"/>
                </a:solidFill>
              </a:rPr>
              <a:t>предоставяне</a:t>
            </a:r>
            <a:r>
              <a:rPr lang="en-US" sz="1200" i="1" dirty="0">
                <a:solidFill>
                  <a:srgbClr val="549E39"/>
                </a:solidFill>
              </a:rPr>
              <a:t> на </a:t>
            </a:r>
            <a:r>
              <a:rPr lang="en-US" sz="1200" i="1" dirty="0" err="1">
                <a:solidFill>
                  <a:srgbClr val="549E39"/>
                </a:solidFill>
              </a:rPr>
              <a:t>безвъзмездна</a:t>
            </a:r>
            <a:r>
              <a:rPr lang="en-US" sz="1200" i="1" dirty="0">
                <a:solidFill>
                  <a:srgbClr val="549E39"/>
                </a:solidFill>
              </a:rPr>
              <a:t> </a:t>
            </a:r>
            <a:r>
              <a:rPr lang="en-US" sz="1200" i="1" dirty="0" err="1">
                <a:solidFill>
                  <a:srgbClr val="549E39"/>
                </a:solidFill>
              </a:rPr>
              <a:t>финансова</a:t>
            </a:r>
            <a:r>
              <a:rPr lang="en-US" sz="1200" i="1" dirty="0">
                <a:solidFill>
                  <a:srgbClr val="549E39"/>
                </a:solidFill>
              </a:rPr>
              <a:t> </a:t>
            </a:r>
            <a:r>
              <a:rPr lang="en-US" sz="1200" i="1" dirty="0" err="1">
                <a:solidFill>
                  <a:srgbClr val="549E39"/>
                </a:solidFill>
              </a:rPr>
              <a:t>помощ</a:t>
            </a:r>
            <a:r>
              <a:rPr lang="en-US" sz="1200" i="1" dirty="0">
                <a:solidFill>
                  <a:srgbClr val="549E39"/>
                </a:solidFill>
              </a:rPr>
              <a:t> </a:t>
            </a:r>
            <a:r>
              <a:rPr lang="en-US" sz="1200" i="1" dirty="0" err="1">
                <a:solidFill>
                  <a:srgbClr val="549E39"/>
                </a:solidFill>
              </a:rPr>
              <a:t>по</a:t>
            </a:r>
            <a:r>
              <a:rPr lang="ru-RU" sz="1200" i="1" dirty="0">
                <a:solidFill>
                  <a:srgbClr val="549E39"/>
                </a:solidFill>
              </a:rPr>
              <a:t> 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a:solidFill>
                  <a:srgbClr val="549E39"/>
                </a:solidFill>
                <a:hlinkClick r:id="rId4"/>
              </a:rPr>
              <a:t>www.eufunds.bg</a:t>
            </a:r>
            <a:r>
              <a:rPr lang="en-US" sz="1100" i="1" dirty="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0" y="903594"/>
            <a:ext cx="1323114" cy="828000"/>
          </a:xfrm>
          <a:prstGeom prst="rect">
            <a:avLst/>
          </a:prstGeom>
        </p:spPr>
      </p:pic>
      <p:sp>
        <p:nvSpPr>
          <p:cNvPr id="6" name="Контейнер за номер на слайда 5"/>
          <p:cNvSpPr>
            <a:spLocks noGrp="1"/>
          </p:cNvSpPr>
          <p:nvPr>
            <p:ph type="sldNum" sz="quarter" idx="12"/>
          </p:nvPr>
        </p:nvSpPr>
        <p:spPr/>
        <p:txBody>
          <a:bodyPr/>
          <a:lstStyle/>
          <a:p>
            <a:fld id="{D0FD718E-46A7-4A98-A9FE-3E1E2C2192EB}" type="slidenum">
              <a:rPr lang="bg-BG" smtClean="0"/>
              <a:t>1</a:t>
            </a:fld>
            <a:endParaRPr lang="bg-BG"/>
          </a:p>
        </p:txBody>
      </p:sp>
    </p:spTree>
    <p:extLst>
      <p:ext uri="{BB962C8B-B14F-4D97-AF65-F5344CB8AC3E}">
        <p14:creationId xmlns:p14="http://schemas.microsoft.com/office/powerpoint/2010/main" val="3664204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10</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Директорът на басейнова дирекция: </a:t>
            </a:r>
          </a:p>
          <a:p>
            <a:pPr algn="just"/>
            <a:r>
              <a:rPr lang="ru-RU" sz="2600" dirty="0">
                <a:solidFill>
                  <a:srgbClr val="3F762B"/>
                </a:solidFill>
                <a:cs typeface="Arial" panose="020B0604020202020204" pitchFamily="34" charset="0"/>
              </a:rPr>
              <a:t>е орган за управление на водите на басейново ниво; </a:t>
            </a:r>
          </a:p>
          <a:p>
            <a:pPr algn="just"/>
            <a:r>
              <a:rPr lang="ru-RU" sz="2600" dirty="0">
                <a:solidFill>
                  <a:srgbClr val="3F762B"/>
                </a:solidFill>
                <a:cs typeface="Arial" panose="020B0604020202020204" pitchFamily="34" charset="0"/>
              </a:rPr>
              <a:t>ръководи и представлява басейновата дирекция; </a:t>
            </a:r>
          </a:p>
          <a:p>
            <a:pPr algn="just"/>
            <a:r>
              <a:rPr lang="ru-RU" sz="2600" dirty="0">
                <a:solidFill>
                  <a:srgbClr val="3F762B"/>
                </a:solidFill>
                <a:cs typeface="Arial" panose="020B0604020202020204" pitchFamily="34" charset="0"/>
              </a:rPr>
              <a:t>провежда държавната политика за управление на водите на басейново ниво. </a:t>
            </a:r>
          </a:p>
          <a:p>
            <a:pPr marL="45720" indent="0" algn="ctr">
              <a:buNone/>
            </a:pPr>
            <a:r>
              <a:rPr lang="ru-RU" sz="2600" i="1" dirty="0">
                <a:solidFill>
                  <a:srgbClr val="3F762B"/>
                </a:solidFill>
                <a:cs typeface="Arial" panose="020B0604020202020204" pitchFamily="34" charset="0"/>
              </a:rPr>
              <a:t>За управление на водите в съответния район за басейново управление на водите директорът на басейнова дирекция: </a:t>
            </a:r>
          </a:p>
          <a:p>
            <a:pPr marL="45720" indent="0" algn="just">
              <a:buNone/>
            </a:pPr>
            <a:r>
              <a:rPr lang="ru-RU" sz="2600" dirty="0">
                <a:solidFill>
                  <a:srgbClr val="3F762B"/>
                </a:solidFill>
                <a:cs typeface="Arial" panose="020B0604020202020204" pitchFamily="34" charset="0"/>
              </a:rPr>
              <a:t>1. установява границите на водите и водните обекти - публична държавна собственост, съвместно с техническите служби и службите по геодезия, картография и кадастър на общините; </a:t>
            </a:r>
          </a:p>
          <a:p>
            <a:pPr marL="45720" indent="0" algn="just">
              <a:buNone/>
            </a:pPr>
            <a:r>
              <a:rPr lang="ru-RU" sz="2600" dirty="0">
                <a:solidFill>
                  <a:srgbClr val="3F762B"/>
                </a:solidFill>
                <a:cs typeface="Arial" panose="020B0604020202020204" pitchFamily="34" charset="0"/>
              </a:rPr>
              <a:t>2. издава разрешителни по Закона за водите;</a:t>
            </a:r>
          </a:p>
          <a:p>
            <a:pPr marL="45720" indent="0" algn="just">
              <a:buNone/>
            </a:pPr>
            <a:r>
              <a:rPr lang="ru-RU" sz="2600" dirty="0">
                <a:solidFill>
                  <a:srgbClr val="3F762B"/>
                </a:solidFill>
                <a:cs typeface="Arial" panose="020B0604020202020204" pitchFamily="34" charset="0"/>
              </a:rPr>
              <a:t>3. планира, възлага и участва в провеждането на мониторинга по ЗВ;</a:t>
            </a: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3230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11</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i="1" dirty="0">
                <a:solidFill>
                  <a:srgbClr val="3F762B"/>
                </a:solidFill>
                <a:cs typeface="Arial" panose="020B0604020202020204" pitchFamily="34" charset="0"/>
              </a:rPr>
              <a:t>За управление на водите в съответния район за басейново управление на водите директорът на басейнова дирекция: </a:t>
            </a:r>
          </a:p>
          <a:p>
            <a:pPr marL="45720" indent="0" algn="just">
              <a:buNone/>
            </a:pPr>
            <a:r>
              <a:rPr lang="ru-RU" sz="2600" dirty="0">
                <a:solidFill>
                  <a:srgbClr val="3F762B"/>
                </a:solidFill>
                <a:cs typeface="Arial" panose="020B0604020202020204" pitchFamily="34" charset="0"/>
              </a:rPr>
              <a:t>4. събира таксите за издадените разрешителни по Закона на водите; </a:t>
            </a:r>
          </a:p>
          <a:p>
            <a:pPr marL="45720" indent="0" algn="just">
              <a:buNone/>
            </a:pPr>
            <a:r>
              <a:rPr lang="ru-RU" sz="2600" dirty="0">
                <a:solidFill>
                  <a:srgbClr val="3F762B"/>
                </a:solidFill>
                <a:cs typeface="Arial" panose="020B0604020202020204" pitchFamily="34" charset="0"/>
              </a:rPr>
              <a:t>5. определя санитарно-охранителните зони около съоръженията за питейно-битово водоснабдяване,; </a:t>
            </a:r>
          </a:p>
          <a:p>
            <a:pPr marL="45720" indent="0" algn="just">
              <a:buNone/>
            </a:pPr>
            <a:r>
              <a:rPr lang="ru-RU" sz="2600" dirty="0">
                <a:solidFill>
                  <a:srgbClr val="3F762B"/>
                </a:solidFill>
                <a:cs typeface="Arial" panose="020B0604020202020204" pitchFamily="34" charset="0"/>
              </a:rPr>
              <a:t>6. приема изградените съоръжения за подземни води, предназначени за водовземане и др. </a:t>
            </a:r>
          </a:p>
          <a:p>
            <a:pPr marL="45720" indent="0" algn="ctr">
              <a:buNone/>
            </a:pPr>
            <a:r>
              <a:rPr lang="bg-BG" sz="2600" i="1" dirty="0">
                <a:solidFill>
                  <a:srgbClr val="3F762B"/>
                </a:solidFill>
                <a:cs typeface="Arial" panose="020B0604020202020204" pitchFamily="34" charset="0"/>
              </a:rPr>
              <a:t>Директорът на басейнова дирекция контролира: </a:t>
            </a:r>
            <a:endParaRPr lang="en-US" sz="2600" i="1" dirty="0">
              <a:solidFill>
                <a:srgbClr val="3F762B"/>
              </a:solidFill>
              <a:cs typeface="Arial" panose="020B0604020202020204" pitchFamily="34" charset="0"/>
            </a:endParaRPr>
          </a:p>
          <a:p>
            <a:pPr marL="45720" indent="0" algn="just">
              <a:buNone/>
            </a:pPr>
            <a:r>
              <a:rPr lang="ru-RU" sz="2600" dirty="0">
                <a:solidFill>
                  <a:srgbClr val="3F762B"/>
                </a:solidFill>
                <a:cs typeface="Arial" panose="020B0604020202020204" pitchFamily="34" charset="0"/>
              </a:rPr>
              <a:t>1. състоянието и правилната експлоатация на водовземните съоръжения, съоръженията за използване на подземните води и съоръженията за измерване на водните количества;</a:t>
            </a:r>
          </a:p>
          <a:p>
            <a:pPr marL="45720" indent="0" algn="just">
              <a:buNone/>
            </a:pPr>
            <a:r>
              <a:rPr lang="ru-RU" sz="2600" dirty="0">
                <a:solidFill>
                  <a:srgbClr val="3F762B"/>
                </a:solidFill>
                <a:cs typeface="Arial" panose="020B0604020202020204" pitchFamily="34" charset="0"/>
              </a:rPr>
              <a:t>2. изпълнението на условията на издадените разрешителни по ЗВ;</a:t>
            </a: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1736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12</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bg-BG" sz="2600" i="1" dirty="0">
                <a:solidFill>
                  <a:srgbClr val="3F762B"/>
                </a:solidFill>
                <a:cs typeface="Arial" panose="020B0604020202020204" pitchFamily="34" charset="0"/>
              </a:rPr>
              <a:t>Директорът на басейнова дирекция контролира: </a:t>
            </a:r>
            <a:endParaRPr lang="en-US" sz="2600" i="1" dirty="0">
              <a:solidFill>
                <a:srgbClr val="3F762B"/>
              </a:solidFill>
              <a:cs typeface="Arial" panose="020B0604020202020204" pitchFamily="34" charset="0"/>
            </a:endParaRPr>
          </a:p>
          <a:p>
            <a:pPr marL="45720" indent="0" algn="just">
              <a:buNone/>
            </a:pPr>
            <a:r>
              <a:rPr lang="ru-RU" sz="2100" dirty="0">
                <a:solidFill>
                  <a:srgbClr val="3F762B"/>
                </a:solidFill>
                <a:cs typeface="Arial" panose="020B0604020202020204" pitchFamily="34" charset="0"/>
              </a:rPr>
              <a:t>3. количеството и качеството на водите; </a:t>
            </a:r>
          </a:p>
          <a:p>
            <a:pPr marL="45720" indent="0" algn="just">
              <a:buNone/>
            </a:pPr>
            <a:r>
              <a:rPr lang="ru-RU" sz="2100" dirty="0">
                <a:solidFill>
                  <a:srgbClr val="3F762B"/>
                </a:solidFill>
                <a:cs typeface="Arial" panose="020B0604020202020204" pitchFamily="34" charset="0"/>
              </a:rPr>
              <a:t>4. поддържането на минимално допустимия отток в реките; </a:t>
            </a:r>
          </a:p>
          <a:p>
            <a:pPr marL="45720" indent="0" algn="just">
              <a:buNone/>
            </a:pPr>
            <a:r>
              <a:rPr lang="ru-RU" sz="2100" dirty="0">
                <a:solidFill>
                  <a:srgbClr val="3F762B"/>
                </a:solidFill>
                <a:cs typeface="Arial" panose="020B0604020202020204" pitchFamily="34" charset="0"/>
              </a:rPr>
              <a:t>5. собствения мониторинг на водите; </a:t>
            </a:r>
          </a:p>
          <a:p>
            <a:pPr marL="45720" indent="0" algn="just">
              <a:buNone/>
            </a:pPr>
            <a:r>
              <a:rPr lang="ru-RU" sz="2100" dirty="0">
                <a:solidFill>
                  <a:srgbClr val="3F762B"/>
                </a:solidFill>
                <a:cs typeface="Arial" panose="020B0604020202020204" pitchFamily="34" charset="0"/>
              </a:rPr>
              <a:t>6. изпълнението на задълженията за заплащане на таксите по Закона за водите; </a:t>
            </a:r>
          </a:p>
          <a:p>
            <a:pPr marL="45720" indent="0" algn="just">
              <a:buNone/>
            </a:pPr>
            <a:r>
              <a:rPr lang="ru-RU" sz="2100" dirty="0">
                <a:solidFill>
                  <a:srgbClr val="3F762B"/>
                </a:solidFill>
                <a:cs typeface="Arial" panose="020B0604020202020204" pitchFamily="34" charset="0"/>
              </a:rPr>
              <a:t>7. спазването на забраните и ограниченията в границите на санитарно-охранителните зони и др.</a:t>
            </a:r>
          </a:p>
          <a:p>
            <a:pPr marL="45720" indent="0" algn="ctr">
              <a:buNone/>
            </a:pPr>
            <a:r>
              <a:rPr lang="ru-RU" sz="2600" i="1" dirty="0">
                <a:solidFill>
                  <a:srgbClr val="3F762B"/>
                </a:solidFill>
                <a:cs typeface="Arial" panose="020B0604020202020204" pitchFamily="34" charset="0"/>
              </a:rPr>
              <a:t>Директорът на басейнова дирекция стопанисва: </a:t>
            </a:r>
            <a:endParaRPr lang="en-GB" sz="2600" i="1" dirty="0">
              <a:solidFill>
                <a:srgbClr val="3F762B"/>
              </a:solidFill>
              <a:cs typeface="Arial" panose="020B0604020202020204" pitchFamily="34" charset="0"/>
            </a:endParaRPr>
          </a:p>
          <a:p>
            <a:pPr marL="45720" indent="0" algn="just">
              <a:buNone/>
            </a:pPr>
            <a:r>
              <a:rPr lang="ru-RU" sz="2100" dirty="0">
                <a:solidFill>
                  <a:srgbClr val="3F762B"/>
                </a:solidFill>
                <a:cs typeface="Arial" panose="020B0604020202020204" pitchFamily="34" charset="0"/>
              </a:rPr>
              <a:t>1. водите - изключителна държавна собственост, които не са предоставени на концесия и/или на общините по § 133 от преходните и заключителните разпоредби към Закона за изменение и допълнение на Закона за водите (ДВ, бр. 61 от 2010 г.); </a:t>
            </a:r>
          </a:p>
          <a:p>
            <a:pPr marL="45720" indent="0" algn="just">
              <a:buNone/>
            </a:pPr>
            <a:r>
              <a:rPr lang="ru-RU" sz="2100" dirty="0">
                <a:solidFill>
                  <a:srgbClr val="3F762B"/>
                </a:solidFill>
                <a:cs typeface="Arial" panose="020B0604020202020204" pitchFamily="34" charset="0"/>
              </a:rPr>
              <a:t>2. съоръженията за минерални води - публична държавна собственост, които не са предоставени на концесия и/или на общините по § 133 от преходните и заключителните разпоредби към ЗИД на ЗВ. </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7233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13</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Изпълнителната агенция по околна среда:</a:t>
            </a:r>
          </a:p>
          <a:p>
            <a:pPr marL="45720" indent="0" algn="just">
              <a:buNone/>
            </a:pPr>
            <a:r>
              <a:rPr lang="ru-RU" sz="2600" dirty="0">
                <a:solidFill>
                  <a:srgbClr val="3F762B"/>
                </a:solidFill>
                <a:cs typeface="Arial" panose="020B0604020202020204" pitchFamily="34" charset="0"/>
              </a:rPr>
              <a:t>1. провежда лабораторни и полеви изследвания за определяне на състоянието на водите;</a:t>
            </a:r>
          </a:p>
          <a:p>
            <a:pPr marL="45720" indent="0" algn="just">
              <a:buNone/>
            </a:pPr>
            <a:r>
              <a:rPr lang="ru-RU" sz="2600" dirty="0">
                <a:solidFill>
                  <a:srgbClr val="3F762B"/>
                </a:solidFill>
                <a:cs typeface="Arial" panose="020B0604020202020204" pitchFamily="34" charset="0"/>
              </a:rPr>
              <a:t>2. провежда мониторинг на водите на национално ниво;</a:t>
            </a:r>
          </a:p>
          <a:p>
            <a:pPr marL="45720" indent="0" algn="just">
              <a:buNone/>
            </a:pPr>
            <a:r>
              <a:rPr lang="ru-RU" sz="2600" dirty="0">
                <a:solidFill>
                  <a:srgbClr val="3F762B"/>
                </a:solidFill>
                <a:cs typeface="Arial" panose="020B0604020202020204" pitchFamily="34" charset="0"/>
              </a:rPr>
              <a:t>3. поддържа информационна система за мониторинг на водите на национално ниво, в т. ч. контролно-информационна система за отпадъчните води;</a:t>
            </a:r>
          </a:p>
          <a:p>
            <a:pPr marL="45720" indent="0" algn="just">
              <a:buNone/>
            </a:pPr>
            <a:r>
              <a:rPr lang="ru-RU" sz="2600" dirty="0">
                <a:solidFill>
                  <a:srgbClr val="3F762B"/>
                </a:solidFill>
                <a:cs typeface="Arial" panose="020B0604020202020204" pitchFamily="34" charset="0"/>
              </a:rPr>
              <a:t>4. съвместно с БД извършва инвентаризация на емисиите, заустванията и загубите на всички приоритетни вещества и замърсители;</a:t>
            </a:r>
          </a:p>
          <a:p>
            <a:pPr marL="45720" indent="0" algn="just">
              <a:buNone/>
            </a:pPr>
            <a:r>
              <a:rPr lang="ru-RU" sz="2600" dirty="0">
                <a:solidFill>
                  <a:srgbClr val="3F762B"/>
                </a:solidFill>
                <a:cs typeface="Arial" panose="020B0604020202020204" pitchFamily="34" charset="0"/>
              </a:rPr>
              <a:t>5. разработва и предлага на министъра на околната среда и водите за утвърждаване методики за изследване на води в случаите, когато липсват български стандарти и/или се изисква прилагане на съвременни методи, които не са стандартизирани;</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2553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14</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Изпълнителната агенция по околна среда:</a:t>
            </a:r>
          </a:p>
          <a:p>
            <a:pPr marL="45720" indent="0" algn="just">
              <a:buNone/>
            </a:pPr>
            <a:endParaRPr lang="en-GB" sz="2600" dirty="0">
              <a:solidFill>
                <a:srgbClr val="3F762B"/>
              </a:solidFill>
              <a:cs typeface="Arial" panose="020B0604020202020204" pitchFamily="34" charset="0"/>
            </a:endParaRPr>
          </a:p>
          <a:p>
            <a:pPr marL="45720" indent="0" algn="just">
              <a:buNone/>
            </a:pPr>
            <a:r>
              <a:rPr lang="ru-RU" sz="2600" dirty="0">
                <a:solidFill>
                  <a:srgbClr val="3F762B"/>
                </a:solidFill>
                <a:cs typeface="Arial" panose="020B0604020202020204" pitchFamily="34" charset="0"/>
              </a:rPr>
              <a:t>6. поддържа географска информационна система за водите на национално ниво</a:t>
            </a:r>
          </a:p>
          <a:p>
            <a:pPr marL="45720" indent="0" algn="just">
              <a:buNone/>
            </a:pPr>
            <a:r>
              <a:rPr lang="ru-RU" sz="2600" dirty="0">
                <a:solidFill>
                  <a:srgbClr val="3F762B"/>
                </a:solidFill>
                <a:cs typeface="Arial" panose="020B0604020202020204" pitchFamily="34" charset="0"/>
              </a:rPr>
              <a:t>7. създава, обработва и докладва информация за състоянието на водите до международни институции, в т.ч. Европейската агенция по околна среда;</a:t>
            </a:r>
          </a:p>
          <a:p>
            <a:pPr marL="45720" indent="0" algn="just">
              <a:buNone/>
            </a:pPr>
            <a:r>
              <a:rPr lang="ru-RU" sz="2600" dirty="0">
                <a:solidFill>
                  <a:srgbClr val="3F762B"/>
                </a:solidFill>
                <a:cs typeface="Arial" panose="020B0604020202020204" pitchFamily="34" charset="0"/>
              </a:rPr>
              <a:t>8. издава периодичен бюлетин за състоянието на водните ресурси на Република България;</a:t>
            </a:r>
          </a:p>
          <a:p>
            <a:pPr marL="45720" indent="0" algn="just">
              <a:buNone/>
            </a:pPr>
            <a:r>
              <a:rPr lang="ru-RU" sz="2600" dirty="0">
                <a:solidFill>
                  <a:srgbClr val="3F762B"/>
                </a:solidFill>
                <a:cs typeface="Arial" panose="020B0604020202020204" pitchFamily="34" charset="0"/>
              </a:rPr>
              <a:t>9. извършва оценки и прогнози за качеството на водите на национално ниво.</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87084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15</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РИОСВ в границите на териториалния й обхват:</a:t>
            </a:r>
          </a:p>
          <a:p>
            <a:pPr marL="45720" indent="0" algn="just">
              <a:buNone/>
            </a:pPr>
            <a:endParaRPr lang="en-GB" sz="2600" dirty="0">
              <a:solidFill>
                <a:srgbClr val="3F762B"/>
              </a:solidFill>
              <a:cs typeface="Arial" panose="020B0604020202020204" pitchFamily="34" charset="0"/>
            </a:endParaRPr>
          </a:p>
          <a:p>
            <a:pPr marL="45720" indent="0" algn="just">
              <a:buNone/>
            </a:pPr>
            <a:r>
              <a:rPr lang="ru-RU" sz="2600" dirty="0">
                <a:solidFill>
                  <a:srgbClr val="3F762B"/>
                </a:solidFill>
                <a:cs typeface="Arial" panose="020B0604020202020204" pitchFamily="34" charset="0"/>
              </a:rPr>
              <a:t>1. провежда мониторинг на отпадъчните води;</a:t>
            </a:r>
          </a:p>
          <a:p>
            <a:pPr marL="45720" indent="0" algn="just">
              <a:buNone/>
            </a:pPr>
            <a:r>
              <a:rPr lang="ru-RU" sz="2600" dirty="0">
                <a:solidFill>
                  <a:srgbClr val="3F762B"/>
                </a:solidFill>
                <a:cs typeface="Arial" panose="020B0604020202020204" pitchFamily="34" charset="0"/>
              </a:rPr>
              <a:t>2. поддържа база данни за извършения мониторинг, включително собствен мониторинг на титулярите на издадени разрешителни, за количествени и качествени характеристики на отпадъчните води и за контрол на състоянието на отпадъчните води;</a:t>
            </a:r>
          </a:p>
          <a:p>
            <a:pPr marL="45720" indent="0" algn="just">
              <a:buNone/>
            </a:pPr>
            <a:r>
              <a:rPr lang="ru-RU" sz="2600" dirty="0">
                <a:solidFill>
                  <a:srgbClr val="3F762B"/>
                </a:solidFill>
                <a:cs typeface="Arial" panose="020B0604020202020204" pitchFamily="34" charset="0"/>
              </a:rPr>
              <a:t>3. поддържа в актуално състояние списъците на обектите, формиращи емисии на приоритетни и приоритетно опасни вещества;</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91165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16</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РИОСВ в границите на териториалния й обхват:</a:t>
            </a:r>
          </a:p>
          <a:p>
            <a:pPr marL="45720" indent="0" algn="just">
              <a:buNone/>
            </a:pPr>
            <a:r>
              <a:rPr lang="ru-RU" sz="2600" dirty="0">
                <a:solidFill>
                  <a:srgbClr val="3F762B"/>
                </a:solidFill>
                <a:cs typeface="Arial" panose="020B0604020202020204" pitchFamily="34" charset="0"/>
              </a:rPr>
              <a:t>4. контролира изпълнението на собствения мониторинг за отпадъчните води в предвидените от ЗВ случаи.</a:t>
            </a:r>
          </a:p>
          <a:p>
            <a:pPr marL="45720" indent="0" algn="just">
              <a:buNone/>
            </a:pPr>
            <a:r>
              <a:rPr lang="ru-RU" sz="2600" dirty="0">
                <a:solidFill>
                  <a:srgbClr val="3F762B"/>
                </a:solidFill>
                <a:cs typeface="Arial" panose="020B0604020202020204" pitchFamily="34" charset="0"/>
              </a:rPr>
              <a:t>Националният институт по метеорология и хидрология предлага и управлява програми за мониторинг на количеството на валежите, подземните и повърхностните води, включително наносния отток.</a:t>
            </a:r>
          </a:p>
          <a:p>
            <a:pPr marL="45720" indent="0" algn="just">
              <a:buNone/>
            </a:pPr>
            <a:r>
              <a:rPr lang="ru-RU" sz="2600" dirty="0">
                <a:solidFill>
                  <a:srgbClr val="3F762B"/>
                </a:solidFill>
                <a:cs typeface="Arial" panose="020B0604020202020204" pitchFamily="34" charset="0"/>
              </a:rPr>
              <a:t>Басейновата дирекция за определен район за басейново управление планира и участва в провеждането на дейностите по мониторинг на водите, събира, съхранява, обобщава данните, анализира и докладва за получените резултати.</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4650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17</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Издаване на сертификат за качеството на минералната вода</a:t>
            </a:r>
          </a:p>
          <a:p>
            <a:pPr marL="45720" indent="0" algn="just">
              <a:buNone/>
            </a:pPr>
            <a:r>
              <a:rPr lang="ru-RU" sz="2250" b="1" dirty="0">
                <a:solidFill>
                  <a:srgbClr val="3F762B"/>
                </a:solidFill>
                <a:cs typeface="Arial" panose="020B0604020202020204" pitchFamily="34" charset="0"/>
              </a:rPr>
              <a:t>Правно основание: </a:t>
            </a:r>
            <a:r>
              <a:rPr lang="ru-RU" sz="2250" dirty="0">
                <a:solidFill>
                  <a:srgbClr val="3F762B"/>
                </a:solidFill>
                <a:cs typeface="Arial" panose="020B0604020202020204" pitchFamily="34" charset="0"/>
              </a:rPr>
              <a:t>Чл. 67, ал. 1 от Закона за храните</a:t>
            </a:r>
            <a:r>
              <a:rPr lang="en-GB" sz="2250" dirty="0">
                <a:solidFill>
                  <a:srgbClr val="3F762B"/>
                </a:solidFill>
                <a:cs typeface="Arial" panose="020B0604020202020204" pitchFamily="34" charset="0"/>
              </a:rPr>
              <a:t>.</a:t>
            </a:r>
            <a:endParaRPr lang="ru-RU" sz="2250" dirty="0">
              <a:solidFill>
                <a:srgbClr val="3F762B"/>
              </a:solidFill>
              <a:cs typeface="Arial" panose="020B0604020202020204" pitchFamily="34" charset="0"/>
            </a:endParaRPr>
          </a:p>
          <a:p>
            <a:pPr marL="45720" indent="0" algn="just">
              <a:buNone/>
            </a:pPr>
            <a:r>
              <a:rPr lang="ru-RU" sz="2250" b="1" dirty="0">
                <a:solidFill>
                  <a:srgbClr val="3F762B"/>
                </a:solidFill>
                <a:cs typeface="Arial" panose="020B0604020202020204" pitchFamily="34" charset="0"/>
              </a:rPr>
              <a:t>Цел на процедурата: </a:t>
            </a:r>
            <a:r>
              <a:rPr lang="ru-RU" sz="2250" dirty="0">
                <a:solidFill>
                  <a:srgbClr val="3F762B"/>
                </a:solidFill>
                <a:cs typeface="Arial" panose="020B0604020202020204" pitchFamily="34" charset="0"/>
              </a:rPr>
              <a:t>Сертификат се издават за качеството на минералната вода от конкретно водовземно съоръжение, с цел удостоверяване, че по произход, състав и свойства минералната вода е подходяща за бутилиране за питейни цели.</a:t>
            </a:r>
          </a:p>
          <a:p>
            <a:pPr marL="45720" indent="0" algn="just">
              <a:buNone/>
            </a:pPr>
            <a:r>
              <a:rPr lang="ru-RU" sz="2250" b="1" dirty="0">
                <a:solidFill>
                  <a:srgbClr val="3F762B"/>
                </a:solidFill>
                <a:cs typeface="Arial" panose="020B0604020202020204" pitchFamily="34" charset="0"/>
              </a:rPr>
              <a:t>Предмет: </a:t>
            </a:r>
            <a:r>
              <a:rPr lang="ru-RU" sz="2250" dirty="0">
                <a:solidFill>
                  <a:srgbClr val="3F762B"/>
                </a:solidFill>
                <a:cs typeface="Arial" panose="020B0604020202020204" pitchFamily="34" charset="0"/>
              </a:rPr>
              <a:t>Сертификатът удостоверява, че по произход, състав и свойства минералната вода е подходяща за бутилиране за питейни цели.</a:t>
            </a:r>
            <a:endParaRPr lang="en-GB" sz="2250" dirty="0">
              <a:solidFill>
                <a:srgbClr val="3F762B"/>
              </a:solidFill>
              <a:cs typeface="Arial" panose="020B0604020202020204" pitchFamily="34" charset="0"/>
            </a:endParaRPr>
          </a:p>
          <a:p>
            <a:pPr marL="45720" indent="0" algn="just">
              <a:buNone/>
            </a:pPr>
            <a:r>
              <a:rPr lang="ru-RU" sz="2250" b="1" dirty="0">
                <a:solidFill>
                  <a:srgbClr val="3F762B"/>
                </a:solidFill>
                <a:cs typeface="Arial" panose="020B0604020202020204" pitchFamily="34" charset="0"/>
              </a:rPr>
              <a:t>Компетентни органи: </a:t>
            </a:r>
            <a:r>
              <a:rPr lang="ru-RU" sz="2250" dirty="0">
                <a:solidFill>
                  <a:srgbClr val="3F762B"/>
                </a:solidFill>
                <a:cs typeface="Arial" panose="020B0604020202020204" pitchFamily="34" charset="0"/>
              </a:rPr>
              <a:t>Министъра на здравеопазването или оправомощен от него заместник-министър</a:t>
            </a:r>
            <a:r>
              <a:rPr lang="en-GB" sz="2250" dirty="0">
                <a:solidFill>
                  <a:srgbClr val="3F762B"/>
                </a:solidFill>
                <a:cs typeface="Arial" panose="020B0604020202020204" pitchFamily="34" charset="0"/>
              </a:rPr>
              <a:t>.</a:t>
            </a:r>
          </a:p>
          <a:p>
            <a:pPr marL="45720" indent="0" algn="just">
              <a:buNone/>
            </a:pPr>
            <a:r>
              <a:rPr lang="ru-RU" sz="2250" b="1" dirty="0">
                <a:solidFill>
                  <a:srgbClr val="3F762B"/>
                </a:solidFill>
                <a:cs typeface="Arial" panose="020B0604020202020204" pitchFamily="34" charset="0"/>
              </a:rPr>
              <a:t>Необходими документи: </a:t>
            </a:r>
            <a:r>
              <a:rPr lang="ru-RU" sz="2250" dirty="0">
                <a:solidFill>
                  <a:srgbClr val="3F762B"/>
                </a:solidFill>
                <a:cs typeface="Arial" panose="020B0604020202020204" pitchFamily="34" charset="0"/>
              </a:rPr>
              <a:t>Искането за издаване на сертификат се подава до директора на басейнова дирекция за управление на водите</a:t>
            </a:r>
          </a:p>
          <a:p>
            <a:pPr marL="45720" indent="0" algn="just">
              <a:buNone/>
            </a:pPr>
            <a:r>
              <a:rPr lang="ru-RU" sz="2250" b="1" dirty="0">
                <a:solidFill>
                  <a:srgbClr val="3F762B"/>
                </a:solidFill>
                <a:cs typeface="Arial" panose="020B0604020202020204" pitchFamily="34" charset="0"/>
              </a:rPr>
              <a:t>Такси: </a:t>
            </a:r>
            <a:r>
              <a:rPr lang="ru-RU" sz="2250" dirty="0">
                <a:solidFill>
                  <a:srgbClr val="3F762B"/>
                </a:solidFill>
                <a:cs typeface="Arial" panose="020B0604020202020204" pitchFamily="34" charset="0"/>
              </a:rPr>
              <a:t>съгласно Тарифа за таксите, които се събират от органите на държавния здравен контрол и националните центрове по проблемите на общественото здраве по Закона за здравето – чл. 8, такса в размер на 63 лв.</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4820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18</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Провеждане на процедурата</a:t>
            </a:r>
          </a:p>
          <a:p>
            <a:pPr marL="45720" indent="0" algn="just">
              <a:buNone/>
            </a:pPr>
            <a:r>
              <a:rPr lang="ru-RU" sz="2500" dirty="0">
                <a:solidFill>
                  <a:srgbClr val="3F762B"/>
                </a:solidFill>
                <a:cs typeface="Arial" panose="020B0604020202020204" pitchFamily="34" charset="0"/>
              </a:rPr>
              <a:t>Съгласно чл. 67, ал. 4 от Закона за храните, процедурата за издаване на сертификат за изворна вода се открива по писмено предложение на Директора на Басейнова дирекция за управление на водите до Министъра на здравеопазването, във връзка с постъпило заявено искане, което се изпраща в МЗ от БД по служебен път. Към предложението се прилага резюме за конкретните хидрогеоложки условия и експлоатационни характеристики на водовземното съоръжение, информация за разполагаемите водни ресурси на подземното водно тяло и характеристиките на конкретното водовземно съоръжение.</a:t>
            </a:r>
          </a:p>
          <a:p>
            <a:pPr marL="45720" indent="0" algn="just">
              <a:buNone/>
            </a:pPr>
            <a:r>
              <a:rPr lang="ru-RU" sz="2500" dirty="0">
                <a:solidFill>
                  <a:srgbClr val="3F762B"/>
                </a:solidFill>
                <a:cs typeface="Arial" panose="020B0604020202020204" pitchFamily="34" charset="0"/>
              </a:rPr>
              <a:t>Министерството на здравеопазване (МЗ), изпраща писмо до Регионалната здравна инспекция (РЗИ) и съответната Басейнова дирекция (БД), на територията на които се намира водовземното съоръжение за изворна вода, за необходимостта да бъдат предприети действия за вземане и доставка на водни проби за издаване на сертификат за изворната вода от конкретното водовземно съоръжение.</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40670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19</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Провеждане на процедурата</a:t>
            </a:r>
          </a:p>
          <a:p>
            <a:pPr marL="45720" indent="0" algn="just">
              <a:buNone/>
            </a:pPr>
            <a:r>
              <a:rPr lang="ru-RU" sz="2500" dirty="0">
                <a:solidFill>
                  <a:srgbClr val="3F762B"/>
                </a:solidFill>
                <a:cs typeface="Arial" panose="020B0604020202020204" pitchFamily="34" charset="0"/>
              </a:rPr>
              <a:t>Копие от писмото се изпраща и на определените лаборатории, в които ще бъдат извършени съответните анализи на минералната вода с указания относно обхвата и съдържанието на анализите.</a:t>
            </a:r>
          </a:p>
          <a:p>
            <a:pPr marL="45720" indent="0" algn="just">
              <a:buNone/>
            </a:pPr>
            <a:r>
              <a:rPr lang="ru-RU" sz="2600" dirty="0">
                <a:solidFill>
                  <a:srgbClr val="3F762B"/>
                </a:solidFill>
                <a:cs typeface="Arial" panose="020B0604020202020204" pitchFamily="34" charset="0"/>
              </a:rPr>
              <a:t>За първоначално издаване на сертификат се извършва трикратно вземане на проби през интервал от два месеца.</a:t>
            </a:r>
          </a:p>
          <a:p>
            <a:pPr marL="45720" indent="0" algn="just">
              <a:buNone/>
            </a:pPr>
            <a:r>
              <a:rPr lang="ru-RU" sz="2600" dirty="0">
                <a:solidFill>
                  <a:srgbClr val="3F762B"/>
                </a:solidFill>
                <a:cs typeface="Arial" panose="020B0604020202020204" pitchFamily="34" charset="0"/>
              </a:rPr>
              <a:t>Протоколите от извършените химични, радиологични и микробиологични анализи се изпращат в дирекция „Здравен контрол” на МЗ.</a:t>
            </a:r>
          </a:p>
          <a:p>
            <a:pPr marL="45720" indent="0" algn="just">
              <a:buNone/>
            </a:pPr>
            <a:r>
              <a:rPr lang="ru-RU" sz="2600" dirty="0">
                <a:solidFill>
                  <a:srgbClr val="3F762B"/>
                </a:solidFill>
                <a:cs typeface="Arial" panose="020B0604020202020204" pitchFamily="34" charset="0"/>
              </a:rPr>
              <a:t>Сертификатът се подготвя от експерти в дирекция „Здравен контрол” в срок от 10 дни от постъпване в Министерство на здравеопазването на комплекта документи.</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6469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r>
              <a:rPr lang="bg-BG" sz="2300" b="1" dirty="0">
                <a:solidFill>
                  <a:srgbClr val="3F762B"/>
                </a:solidFill>
                <a:cs typeface="Arial" panose="020B0604020202020204" pitchFamily="34" charset="0"/>
              </a:rPr>
              <a:t>Определение</a:t>
            </a:r>
          </a:p>
          <a:p>
            <a:pPr marL="45720" indent="0" algn="just">
              <a:buNone/>
            </a:pPr>
            <a:r>
              <a:rPr lang="bg-BG" sz="2300" b="1" i="1" dirty="0">
                <a:solidFill>
                  <a:srgbClr val="3F762B"/>
                </a:solidFill>
                <a:cs typeface="Arial" panose="020B0604020202020204" pitchFamily="34" charset="0"/>
              </a:rPr>
              <a:t>„</a:t>
            </a:r>
            <a:r>
              <a:rPr lang="ru-RU" sz="2300" b="1" i="1" dirty="0">
                <a:solidFill>
                  <a:srgbClr val="3F762B"/>
                </a:solidFill>
                <a:cs typeface="Arial" panose="020B0604020202020204" pitchFamily="34" charset="0"/>
              </a:rPr>
              <a:t>Мониторинг на водите“ </a:t>
            </a:r>
            <a:r>
              <a:rPr lang="ru-RU" sz="2300" dirty="0">
                <a:solidFill>
                  <a:srgbClr val="3F762B"/>
                </a:solidFill>
                <a:cs typeface="Arial" panose="020B0604020202020204" pitchFamily="34" charset="0"/>
              </a:rPr>
              <a:t>са измервания, наблюдения и оценки за определяне на състоянието на водите (т.18 от §1 на ДР на ЗВ).</a:t>
            </a:r>
          </a:p>
          <a:p>
            <a:pPr marL="45720" indent="0" algn="just">
              <a:buNone/>
            </a:pPr>
            <a:r>
              <a:rPr lang="bg-BG" sz="2300" b="1" dirty="0">
                <a:solidFill>
                  <a:srgbClr val="3F762B"/>
                </a:solidFill>
                <a:cs typeface="Arial" panose="020B0604020202020204" pitchFamily="34" charset="0"/>
              </a:rPr>
              <a:t>Правна уредба</a:t>
            </a:r>
            <a:endParaRPr lang="en-US" sz="2300" b="1" dirty="0">
              <a:solidFill>
                <a:srgbClr val="3F762B"/>
              </a:solidFill>
              <a:cs typeface="Arial" panose="020B0604020202020204" pitchFamily="34" charset="0"/>
            </a:endParaRPr>
          </a:p>
          <a:p>
            <a:pPr marL="45720" indent="0" algn="just">
              <a:buNone/>
            </a:pPr>
            <a:r>
              <a:rPr lang="ru-RU" sz="2300" dirty="0">
                <a:solidFill>
                  <a:srgbClr val="3F762B"/>
                </a:solidFill>
                <a:cs typeface="Arial" panose="020B0604020202020204" pitchFamily="34" charset="0"/>
              </a:rPr>
              <a:t>Редът и начинът за планиране на мониторинга и за създаване на мрежите за мониторинг на водите във всеки район за басейново управление на територията на страната, както и за изпълнение на дейностите по тяхната експлоатация, поддръжка, комуникационно осигуряване и лабораторно-информационно обслужване се уреждат от </a:t>
            </a:r>
            <a:r>
              <a:rPr lang="ru-RU" sz="2300" b="1" dirty="0">
                <a:solidFill>
                  <a:srgbClr val="3F762B"/>
                </a:solidFill>
                <a:cs typeface="Arial" panose="020B0604020202020204" pitchFamily="34" charset="0"/>
              </a:rPr>
              <a:t>Наредба № 1 от 11.04.2011 г. за мониторинг на водите</a:t>
            </a:r>
            <a:r>
              <a:rPr lang="ru-RU" sz="2300" dirty="0">
                <a:solidFill>
                  <a:srgbClr val="3F762B"/>
                </a:solidFill>
                <a:cs typeface="Arial" panose="020B0604020202020204" pitchFamily="34" charset="0"/>
              </a:rPr>
              <a:t>, изд. от министъра на околната среда и водите, в сила от 29.04.2011 г.</a:t>
            </a:r>
          </a:p>
          <a:p>
            <a:pPr marL="45720" indent="0" algn="just">
              <a:buNone/>
            </a:pPr>
            <a:r>
              <a:rPr lang="bg-BG" sz="2300" b="1" dirty="0">
                <a:solidFill>
                  <a:srgbClr val="3F762B"/>
                </a:solidFill>
                <a:cs typeface="Arial" panose="020B0604020202020204" pitchFamily="34" charset="0"/>
              </a:rPr>
              <a:t>Програми за мониторинг на подземните води</a:t>
            </a:r>
            <a:endParaRPr lang="en-US" sz="2300" b="1" dirty="0">
              <a:solidFill>
                <a:srgbClr val="3F762B"/>
              </a:solidFill>
              <a:cs typeface="Arial" panose="020B0604020202020204" pitchFamily="34" charset="0"/>
            </a:endParaRPr>
          </a:p>
          <a:p>
            <a:pPr marL="45720" indent="0" algn="just">
              <a:buNone/>
            </a:pPr>
            <a:r>
              <a:rPr lang="ru-RU" sz="2300" dirty="0">
                <a:solidFill>
                  <a:srgbClr val="3F762B"/>
                </a:solidFill>
                <a:cs typeface="Arial" panose="020B0604020202020204" pitchFamily="34" charset="0"/>
              </a:rPr>
              <a:t>Мониторинг на подземните води (вкл. – минералните) се извършва по одобрени от министъра на околната среда и водите програми и включва измервания, наблюдения и оценки за състоянието на водите.</a:t>
            </a: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49660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20</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Провеждане на процедурата</a:t>
            </a:r>
          </a:p>
          <a:p>
            <a:pPr marL="45720" indent="0" algn="just">
              <a:buNone/>
            </a:pPr>
            <a:r>
              <a:rPr lang="ru-RU" sz="2500" dirty="0">
                <a:solidFill>
                  <a:srgbClr val="3F762B"/>
                </a:solidFill>
                <a:cs typeface="Arial" panose="020B0604020202020204" pitchFamily="34" charset="0"/>
              </a:rPr>
              <a:t>Сертификатът се изготвя най-малко в пет екземпляра, от които един за заявителя, по един за РЗИ и БД, един за архив и един за съхраняване в дирекция „Здравен контрол” и се представя за подпис на министъра на здравеопазването или оправомощен от него заместник-министър след съгласуване от директора на дирекция „Здравен контрол”, главния държавен здравен инспектор и ресорния заместник-министър.</a:t>
            </a:r>
          </a:p>
          <a:p>
            <a:pPr marL="45720" indent="0" algn="just">
              <a:buNone/>
            </a:pPr>
            <a:r>
              <a:rPr lang="ru-RU" sz="2600" dirty="0">
                <a:solidFill>
                  <a:srgbClr val="3F762B"/>
                </a:solidFill>
                <a:cs typeface="Arial" panose="020B0604020202020204" pitchFamily="34" charset="0"/>
              </a:rPr>
              <a:t>След подписване от министъра на здравеопазването или оправомощен от него заместник-министър екземпляр от издадения сертификат или аргументиран отказ се изпращат по служебен път в БД и заявителя. Издаденият сертификат се публикуват и в поддържаните регистри на интернет страницата на Министерство на здравеопазването.</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25727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21</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Провеждане на процедурата</a:t>
            </a:r>
          </a:p>
          <a:p>
            <a:pPr marL="45720" indent="0" algn="just">
              <a:buNone/>
            </a:pPr>
            <a:r>
              <a:rPr lang="ru-RU" sz="2500" dirty="0">
                <a:solidFill>
                  <a:srgbClr val="3F762B"/>
                </a:solidFill>
                <a:cs typeface="Arial" panose="020B0604020202020204" pitchFamily="34" charset="0"/>
              </a:rPr>
              <a:t>Сертификатът се издава за срок от 5 години, считано от датата на издаването му, на основание чл. 67, ал. 7, от Закона за храните.</a:t>
            </a:r>
          </a:p>
          <a:p>
            <a:pPr marL="45720" indent="0" algn="just">
              <a:buNone/>
            </a:pPr>
            <a:r>
              <a:rPr lang="ru-RU" sz="2500" dirty="0">
                <a:solidFill>
                  <a:srgbClr val="3F762B"/>
                </a:solidFill>
                <a:cs typeface="Arial" panose="020B0604020202020204" pitchFamily="34" charset="0"/>
              </a:rPr>
              <a:t>Подновяване на сертификат, преди изтичането на срока му на валидност се допуска при спазване на изискванията определени в Закона за храните и Наредбата за изискванията към бутилираните натурални минерални, изворни и трапезни води, по реда на неговото издаване не по-късно от 9 месеца преди изтичането на валидността на сертификата.</a:t>
            </a:r>
          </a:p>
          <a:p>
            <a:pPr marL="45720" indent="0" algn="just">
              <a:buNone/>
            </a:pPr>
            <a:r>
              <a:rPr lang="ru-RU" sz="2500" dirty="0">
                <a:solidFill>
                  <a:srgbClr val="3F762B"/>
                </a:solidFill>
                <a:cs typeface="Arial" panose="020B0604020202020204" pitchFamily="34" charset="0"/>
              </a:rPr>
              <a:t>Нов сертификат или отказ за подновяване на сертификат се издава най-късно до датата на изтичане на срока на валидност на издадения сертификат за съответната изворна вода, добита на територията на Република България.</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27877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22</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Провеждане на процедурата</a:t>
            </a:r>
          </a:p>
          <a:p>
            <a:pPr marL="45720" indent="0" algn="just">
              <a:buNone/>
            </a:pPr>
            <a:endParaRPr lang="en-GB" sz="2500" dirty="0">
              <a:solidFill>
                <a:srgbClr val="3F762B"/>
              </a:solidFill>
              <a:cs typeface="Arial" panose="020B0604020202020204" pitchFamily="34" charset="0"/>
            </a:endParaRPr>
          </a:p>
          <a:p>
            <a:pPr marL="45720" indent="0" algn="just">
              <a:buNone/>
            </a:pPr>
            <a:r>
              <a:rPr lang="ru-RU" sz="2500" dirty="0">
                <a:solidFill>
                  <a:srgbClr val="3F762B"/>
                </a:solidFill>
                <a:cs typeface="Arial" panose="020B0604020202020204" pitchFamily="34" charset="0"/>
              </a:rPr>
              <a:t>Разходите по вземането на пробите и извършването на лабораторните анализи се заплащат от заявителя/концесионера.</a:t>
            </a:r>
          </a:p>
          <a:p>
            <a:pPr marL="45720" indent="0" algn="just">
              <a:buNone/>
            </a:pPr>
            <a:r>
              <a:rPr lang="ru-RU" sz="2500" b="1" dirty="0">
                <a:solidFill>
                  <a:srgbClr val="3F762B"/>
                </a:solidFill>
                <a:cs typeface="Arial" panose="020B0604020202020204" pitchFamily="34" charset="0"/>
              </a:rPr>
              <a:t>Резултат от процедурата: </a:t>
            </a:r>
            <a:r>
              <a:rPr lang="ru-RU" sz="2500" dirty="0">
                <a:solidFill>
                  <a:srgbClr val="3F762B"/>
                </a:solidFill>
                <a:cs typeface="Arial" panose="020B0604020202020204" pitchFamily="34" charset="0"/>
              </a:rPr>
              <a:t>Издаден сертификат за изворна вода от конкретно водовземно съоръжение на територията на Република България, който удостоверява, че по произход, състав и свойства изворната вода е подходяща за бутилиране за питейни цели</a:t>
            </a:r>
            <a:r>
              <a:rPr lang="en-GB" sz="2500" dirty="0">
                <a:solidFill>
                  <a:srgbClr val="3F762B"/>
                </a:solidFill>
                <a:cs typeface="Arial" panose="020B0604020202020204" pitchFamily="34" charset="0"/>
              </a:rPr>
              <a:t>.</a:t>
            </a:r>
            <a:endParaRPr lang="ru-RU" sz="25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37812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23</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Издаване на балнеологична оценка</a:t>
            </a:r>
          </a:p>
          <a:p>
            <a:pPr marL="45720" indent="0" algn="just">
              <a:buNone/>
            </a:pPr>
            <a:r>
              <a:rPr lang="ru-RU" sz="2600" b="1" dirty="0">
                <a:solidFill>
                  <a:srgbClr val="3F762B"/>
                </a:solidFill>
                <a:cs typeface="Arial" panose="020B0604020202020204" pitchFamily="34" charset="0"/>
              </a:rPr>
              <a:t>Правно основание: </a:t>
            </a:r>
            <a:r>
              <a:rPr lang="bg-BG" sz="2600" dirty="0">
                <a:solidFill>
                  <a:srgbClr val="3F762B"/>
                </a:solidFill>
                <a:cs typeface="Arial" panose="020B0604020202020204" pitchFamily="34" charset="0"/>
              </a:rPr>
              <a:t>ч</a:t>
            </a:r>
            <a:r>
              <a:rPr lang="ru-RU" sz="2600" dirty="0">
                <a:solidFill>
                  <a:srgbClr val="3F762B"/>
                </a:solidFill>
                <a:cs typeface="Arial" panose="020B0604020202020204" pitchFamily="34" charset="0"/>
              </a:rPr>
              <a:t>л. 75, ал. 3 от Закона за здравето, чл. 155а, ал. 1, т. 4 от Закона за водите, чл. 86, ал. 1 и 3 във връзка с §78 от Наредба № 1 от 2007 г. за проучване, ползване и опазване на подземните води и Заповед № РД 147 от 19.02.2014 г. и № РД 01-22 от 05.02.2014 г. на министъра на околната среда и водите и министъра на здравеопазването за определяне на ред и изисквания за вземане и доставка на водни проби и за издаване на сертификат или балнеологична оценка за минерална вода.</a:t>
            </a:r>
          </a:p>
          <a:p>
            <a:pPr marL="45720" indent="0" algn="ctr">
              <a:buNone/>
            </a:pPr>
            <a:r>
              <a:rPr lang="ru-RU" sz="2600" b="1" dirty="0">
                <a:solidFill>
                  <a:srgbClr val="3F762B"/>
                </a:solidFill>
                <a:cs typeface="Arial" panose="020B0604020202020204" pitchFamily="34" charset="0"/>
              </a:rPr>
              <a:t>Особености на процедурата</a:t>
            </a:r>
          </a:p>
          <a:p>
            <a:pPr marL="45720" indent="0" algn="just">
              <a:buNone/>
            </a:pPr>
            <a:r>
              <a:rPr lang="ru-RU" sz="2600" b="1" dirty="0">
                <a:solidFill>
                  <a:srgbClr val="3F762B"/>
                </a:solidFill>
                <a:cs typeface="Arial" panose="020B0604020202020204" pitchFamily="34" charset="0"/>
              </a:rPr>
              <a:t>Цел: </a:t>
            </a:r>
            <a:r>
              <a:rPr lang="ru-RU" sz="2600" dirty="0">
                <a:solidFill>
                  <a:srgbClr val="3F762B"/>
                </a:solidFill>
                <a:cs typeface="Arial" panose="020B0604020202020204" pitchFamily="34" charset="0"/>
              </a:rPr>
              <a:t>Удостоверяване характеристиките и свойствата на минералната вода от конкретно съоръжение, предназначено за водовземане, както и целите и начините на нейното приложение.</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75913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24</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Особености на процедурата</a:t>
            </a:r>
          </a:p>
          <a:p>
            <a:pPr marL="45720" indent="0" algn="just">
              <a:buNone/>
            </a:pPr>
            <a:r>
              <a:rPr lang="ru-RU" sz="2600" b="1" dirty="0">
                <a:solidFill>
                  <a:srgbClr val="3F762B"/>
                </a:solidFill>
                <a:cs typeface="Arial" panose="020B0604020202020204" pitchFamily="34" charset="0"/>
              </a:rPr>
              <a:t>Предмет: </a:t>
            </a:r>
            <a:r>
              <a:rPr lang="ru-RU" sz="2600" dirty="0">
                <a:solidFill>
                  <a:srgbClr val="3F762B"/>
                </a:solidFill>
                <a:cs typeface="Arial" panose="020B0604020202020204" pitchFamily="34" charset="0"/>
              </a:rPr>
              <a:t>Балнеологична оценка се издава за удостоверяване характеристиките и свойствата на минералната вода от конкретно съоръжение, предназначено за водовземане, когато минералната вода се ползва за питейни, хигиенни, лечебни, профилактични, рехабилитационни и спортно-рекреационни цели.</a:t>
            </a:r>
          </a:p>
          <a:p>
            <a:pPr marL="45720" indent="0" algn="just">
              <a:buNone/>
            </a:pPr>
            <a:r>
              <a:rPr lang="ru-RU" sz="2600" b="1" dirty="0">
                <a:solidFill>
                  <a:srgbClr val="3F762B"/>
                </a:solidFill>
                <a:cs typeface="Arial" panose="020B0604020202020204" pitchFamily="34" charset="0"/>
              </a:rPr>
              <a:t>Компетентни органи: </a:t>
            </a:r>
            <a:r>
              <a:rPr lang="ru-RU" sz="2600" dirty="0">
                <a:solidFill>
                  <a:srgbClr val="3F762B"/>
                </a:solidFill>
                <a:cs typeface="Arial" panose="020B0604020202020204" pitchFamily="34" charset="0"/>
              </a:rPr>
              <a:t>Министъра на здравеопазването или оправомощено от него длъжностно лице.</a:t>
            </a:r>
          </a:p>
          <a:p>
            <a:pPr marL="45720" indent="0" algn="just">
              <a:buNone/>
            </a:pPr>
            <a:r>
              <a:rPr lang="ru-RU" sz="2600" b="1" dirty="0">
                <a:solidFill>
                  <a:srgbClr val="3F762B"/>
                </a:solidFill>
                <a:cs typeface="Arial" panose="020B0604020202020204" pitchFamily="34" charset="0"/>
              </a:rPr>
              <a:t>Заявител: </a:t>
            </a:r>
            <a:r>
              <a:rPr lang="ru-RU" sz="2600" dirty="0">
                <a:solidFill>
                  <a:srgbClr val="3F762B"/>
                </a:solidFill>
                <a:cs typeface="Arial" panose="020B0604020202020204" pitchFamily="34" charset="0"/>
              </a:rPr>
              <a:t>Физически или юридически лица.</a:t>
            </a:r>
          </a:p>
          <a:p>
            <a:pPr marL="45720" indent="0" algn="just">
              <a:buNone/>
            </a:pPr>
            <a:r>
              <a:rPr lang="ru-RU" sz="2600" b="1" dirty="0">
                <a:solidFill>
                  <a:srgbClr val="3F762B"/>
                </a:solidFill>
                <a:cs typeface="Arial" panose="020B0604020202020204" pitchFamily="34" charset="0"/>
              </a:rPr>
              <a:t>Нормативно установени изисквания: </a:t>
            </a:r>
            <a:r>
              <a:rPr lang="ru-RU" sz="2600" dirty="0">
                <a:solidFill>
                  <a:srgbClr val="3F762B"/>
                </a:solidFill>
                <a:cs typeface="Arial" panose="020B0604020202020204" pitchFamily="34" charset="0"/>
              </a:rPr>
              <a:t>Законa за здравето и Наредба №1/2007 г.</a:t>
            </a:r>
          </a:p>
          <a:p>
            <a:pPr marL="45720" indent="0" algn="just">
              <a:buNone/>
            </a:pPr>
            <a:r>
              <a:rPr lang="ru-RU" sz="2600" b="1" dirty="0">
                <a:solidFill>
                  <a:srgbClr val="3F762B"/>
                </a:solidFill>
                <a:cs typeface="Arial" panose="020B0604020202020204" pitchFamily="34" charset="0"/>
              </a:rPr>
              <a:t>Такси: </a:t>
            </a:r>
            <a:r>
              <a:rPr lang="ru-RU" sz="2600" dirty="0">
                <a:solidFill>
                  <a:srgbClr val="3F762B"/>
                </a:solidFill>
                <a:cs typeface="Arial" panose="020B0604020202020204" pitchFamily="34" charset="0"/>
              </a:rPr>
              <a:t>Няма определена такса.</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98682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25</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Особености на процедурата</a:t>
            </a:r>
          </a:p>
          <a:p>
            <a:pPr marL="45720" indent="0" algn="just">
              <a:buNone/>
            </a:pPr>
            <a:r>
              <a:rPr lang="ru-RU" sz="2600" b="1" dirty="0">
                <a:solidFill>
                  <a:srgbClr val="3F762B"/>
                </a:solidFill>
                <a:cs typeface="Arial" panose="020B0604020202020204" pitchFamily="34" charset="0"/>
              </a:rPr>
              <a:t>Срок на действие на удостоверението: </a:t>
            </a:r>
            <a:r>
              <a:rPr lang="ru-RU" sz="2600" dirty="0">
                <a:solidFill>
                  <a:srgbClr val="3F762B"/>
                </a:solidFill>
                <a:cs typeface="Arial" panose="020B0604020202020204" pitchFamily="34" charset="0"/>
              </a:rPr>
              <a:t>10 години.</a:t>
            </a:r>
          </a:p>
          <a:p>
            <a:pPr marL="45720" indent="0" algn="just">
              <a:buNone/>
            </a:pPr>
            <a:r>
              <a:rPr lang="ru-RU" sz="2600" b="1" dirty="0">
                <a:solidFill>
                  <a:srgbClr val="3F762B"/>
                </a:solidFill>
                <a:cs typeface="Arial" panose="020B0604020202020204" pitchFamily="34" charset="0"/>
              </a:rPr>
              <a:t>Резултат от процедурата: </a:t>
            </a:r>
            <a:r>
              <a:rPr lang="ru-RU" sz="2600" dirty="0">
                <a:solidFill>
                  <a:srgbClr val="3F762B"/>
                </a:solidFill>
                <a:cs typeface="Arial" panose="020B0604020202020204" pitchFamily="34" charset="0"/>
              </a:rPr>
              <a:t>Балнеологична оценка за удостоверяване характеристиките и свойствата на минерална вода от конкретно водовземно съоръжение, както и целите и начините на нейното приложение.</a:t>
            </a:r>
          </a:p>
          <a:p>
            <a:pPr marL="45720" indent="0" algn="just">
              <a:buNone/>
            </a:pPr>
            <a:r>
              <a:rPr lang="ru-RU" sz="2600" b="1" dirty="0">
                <a:solidFill>
                  <a:srgbClr val="3F762B"/>
                </a:solidFill>
                <a:cs typeface="Arial" panose="020B0604020202020204" pitchFamily="34" charset="0"/>
              </a:rPr>
              <a:t>Образци и формуляри: </a:t>
            </a:r>
            <a:r>
              <a:rPr lang="ru-RU" sz="2600" dirty="0">
                <a:solidFill>
                  <a:srgbClr val="3F762B"/>
                </a:solidFill>
                <a:cs typeface="Arial" panose="020B0604020202020204" pitchFamily="34" charset="0"/>
              </a:rPr>
              <a:t>Няма нормативно утвърден образец на документи.</a:t>
            </a:r>
          </a:p>
          <a:p>
            <a:pPr marL="45720" indent="0" algn="just">
              <a:buNone/>
            </a:pPr>
            <a:r>
              <a:rPr lang="ru-RU" sz="2600" dirty="0">
                <a:solidFill>
                  <a:srgbClr val="3F762B"/>
                </a:solidFill>
                <a:cs typeface="Arial" panose="020B0604020202020204" pitchFamily="34" charset="0"/>
              </a:rPr>
              <a:t>Процедурата за издаване на балнеологична оценка за минерална вода се открива по писмено предложение на директора на съответната БД или кмета на общината, управляващ/стопанисващ минералните води от съответното находище на минерална вода  до МЗ, във връзка с постъпило заявено искане (заявление), което се изпраща по служебен път. Към предложението се прилага резюме за конкретните хидрогеоложки условия и експлоатационни характеристики на водовземното съоръжение.</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96635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26</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Провеждане на процедурата</a:t>
            </a:r>
          </a:p>
          <a:p>
            <a:pPr marL="45720" indent="0" algn="just">
              <a:buNone/>
            </a:pPr>
            <a:r>
              <a:rPr lang="ru-RU" sz="2600" dirty="0">
                <a:solidFill>
                  <a:srgbClr val="3F762B"/>
                </a:solidFill>
                <a:cs typeface="Arial" panose="020B0604020202020204" pitchFamily="34" charset="0"/>
              </a:rPr>
              <a:t>Със Заповед № РД 147 от 19.02.2014 г. и № РД 01-22 от 05.02.2014 г. на министъра на околната среда и водите и министъра на здравеопазването е определен ред и изисквания за вземане и доставка на водни проби и за издаване на сертификат или балнеологична оценка за минерална вода.</a:t>
            </a:r>
          </a:p>
          <a:p>
            <a:pPr marL="45720" indent="0" algn="just">
              <a:buNone/>
            </a:pPr>
            <a:r>
              <a:rPr lang="ru-RU" sz="2600" dirty="0">
                <a:solidFill>
                  <a:srgbClr val="3F762B"/>
                </a:solidFill>
                <a:cs typeface="Arial" panose="020B0604020202020204" pitchFamily="34" charset="0"/>
              </a:rPr>
              <a:t>Процедурата за издаване на балнеологична оценка за минерална вода се открива по писмено предложение на директора на съответната басейнова дирекция или кмета на общината, управляващ/стопанисващ минералните води от съответното находище на минерална вода до министъра на здравеопазването, във връзка с постъпило заявено искане (заявление), което се изпраща в МЗ по служебен път. Към предложението се прилага резюме за конкретните хидрогеоложки условия и експлоатационните характеристики на водовземното съоръжение.</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50967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27</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Провеждане на процедурата</a:t>
            </a:r>
          </a:p>
          <a:p>
            <a:pPr marL="45720" indent="0" algn="just">
              <a:buNone/>
            </a:pPr>
            <a:r>
              <a:rPr lang="ru-RU" sz="2600" dirty="0">
                <a:solidFill>
                  <a:srgbClr val="3F762B"/>
                </a:solidFill>
                <a:cs typeface="Arial" panose="020B0604020202020204" pitchFamily="34" charset="0"/>
              </a:rPr>
              <a:t>МЗ, с копие до МОСВ, БД или кмета на общината изпраща писмо до РЗИ, на територията на които се намира находището на минерална вода и водовземното съоръжение, за необходимостта да бъдат предприети действия за вземане и доставка на водни проби и за издаване на балнеологична оценка за минерална вода от конкретното водовземно съоръжение.</a:t>
            </a:r>
          </a:p>
          <a:p>
            <a:pPr marL="45720" indent="0" algn="just">
              <a:buNone/>
            </a:pPr>
            <a:r>
              <a:rPr lang="ru-RU" sz="2600" dirty="0">
                <a:solidFill>
                  <a:srgbClr val="3F762B"/>
                </a:solidFill>
                <a:cs typeface="Arial" panose="020B0604020202020204" pitchFamily="34" charset="0"/>
              </a:rPr>
              <a:t>Копие от писмото се изпраща и на определените лаборатории, в които ще бъдат извършени съответните анализи на минералната вода с указания относно обхвата и съдържанието на анализите.</a:t>
            </a:r>
          </a:p>
          <a:p>
            <a:pPr marL="45720" indent="0" algn="just">
              <a:buNone/>
            </a:pPr>
            <a:r>
              <a:rPr lang="ru-RU" sz="2600" dirty="0">
                <a:solidFill>
                  <a:srgbClr val="3F762B"/>
                </a:solidFill>
                <a:cs typeface="Arial" panose="020B0604020202020204" pitchFamily="34" charset="0"/>
              </a:rPr>
              <a:t>За издаване на балнеологична оценка се извършва еднократно вземане на водна проба.</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36080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28</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Провеждане на процедурата</a:t>
            </a:r>
          </a:p>
          <a:p>
            <a:pPr marL="45720" indent="0" algn="just">
              <a:buNone/>
            </a:pPr>
            <a:r>
              <a:rPr lang="ru-RU" sz="2600" dirty="0">
                <a:solidFill>
                  <a:srgbClr val="3F762B"/>
                </a:solidFill>
                <a:cs typeface="Arial" panose="020B0604020202020204" pitchFamily="34" charset="0"/>
              </a:rPr>
              <a:t>Протоколите от извършените химични, радиологични и микробиологични анализи се изпращат в Националната специализирана болница за физикална терапия и рехабилитация, гр. София, от където целия комплект документи, експертната балнеологична оценка и протокола от извършената проверка на БД и РЗИ се изпращат в дирекция „Здравен контрол” на МЗ за издаване на балнеологична оценка. Оценката се изготвя в срок от 10 дни от постъпване в МЗ на комплекта документи.</a:t>
            </a:r>
          </a:p>
          <a:p>
            <a:pPr marL="45720" indent="0" algn="just">
              <a:buNone/>
            </a:pPr>
            <a:r>
              <a:rPr lang="ru-RU" sz="2600" dirty="0">
                <a:solidFill>
                  <a:srgbClr val="3F762B"/>
                </a:solidFill>
                <a:cs typeface="Arial" panose="020B0604020202020204" pitchFamily="34" charset="0"/>
              </a:rPr>
              <a:t>След подписване от министъра на здравеопазването екземпляр от издадената балнеологична оценка, или аргументиран отказ се изпращат по служебен път в съответната БД или община. Издадената балнеологична оценка се публикува и в поддържаните регистри на интернет страницата на Министерство на здравеопазването.</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61923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29</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p>
          <a:p>
            <a:pPr marL="45720" indent="0" algn="just">
              <a:buNone/>
            </a:pPr>
            <a:r>
              <a:rPr lang="ru-RU" sz="2600" dirty="0">
                <a:solidFill>
                  <a:srgbClr val="3F762B"/>
                </a:solidFill>
                <a:cs typeface="Arial" panose="020B0604020202020204" pitchFamily="34" charset="0"/>
              </a:rPr>
              <a:t>Наредбата обаче не се прилага за:</a:t>
            </a:r>
          </a:p>
          <a:p>
            <a:pPr marL="45720" indent="0" algn="just">
              <a:buNone/>
            </a:pPr>
            <a:r>
              <a:rPr lang="ru-RU" sz="2600" dirty="0">
                <a:solidFill>
                  <a:srgbClr val="3F762B"/>
                </a:solidFill>
                <a:cs typeface="Arial" panose="020B0604020202020204" pitchFamily="34" charset="0"/>
              </a:rPr>
              <a:t>1. натурални минерални води, определени като такива от компетентните държавни органи, съгласно действащите нормативни актове;</a:t>
            </a:r>
          </a:p>
          <a:p>
            <a:pPr marL="45720" indent="0" algn="just">
              <a:buNone/>
            </a:pPr>
            <a:r>
              <a:rPr lang="ru-RU" sz="2600" dirty="0">
                <a:solidFill>
                  <a:srgbClr val="3F762B"/>
                </a:solidFill>
                <a:cs typeface="Arial" panose="020B0604020202020204" pitchFamily="34" charset="0"/>
              </a:rPr>
              <a:t>2. води, които са лекарствен продукт по смисъла на Закона за лекарствените продукти в хуманната медицина; </a:t>
            </a:r>
          </a:p>
          <a:p>
            <a:pPr marL="45720" indent="0" algn="just">
              <a:buNone/>
            </a:pPr>
            <a:r>
              <a:rPr lang="ru-RU" sz="2600" dirty="0">
                <a:solidFill>
                  <a:srgbClr val="3F762B"/>
                </a:solidFill>
                <a:cs typeface="Arial" panose="020B0604020202020204" pitchFamily="34" charset="0"/>
              </a:rPr>
              <a:t>3. вода, чието качество не влияе нито пряко, нито косвено върху здравето на потребителите и която е предназначена само за технически цели в обществени и производствени обекти и няма техническа възможност за връзка с разпределителната система на питейната вода;</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9887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r>
              <a:rPr lang="ru-RU" sz="2250" dirty="0">
                <a:solidFill>
                  <a:srgbClr val="3F762B"/>
                </a:solidFill>
                <a:cs typeface="Arial" panose="020B0604020202020204" pitchFamily="34" charset="0"/>
              </a:rPr>
              <a:t>Програмите за мониторинг на подземните води се разработват въз основа на:</a:t>
            </a:r>
          </a:p>
          <a:p>
            <a:pPr marL="45720" indent="0" algn="just">
              <a:buNone/>
            </a:pPr>
            <a:r>
              <a:rPr lang="ru-RU" sz="2250" dirty="0">
                <a:solidFill>
                  <a:srgbClr val="3F762B"/>
                </a:solidFill>
                <a:cs typeface="Arial" panose="020B0604020202020204" pitchFamily="34" charset="0"/>
              </a:rPr>
              <a:t>1. характеризирането на подземното водно тяло и въздействието от човешките дейности върху него;</a:t>
            </a:r>
          </a:p>
          <a:p>
            <a:pPr marL="45720" indent="0" algn="just">
              <a:buNone/>
            </a:pPr>
            <a:r>
              <a:rPr lang="ru-RU" sz="2250" dirty="0">
                <a:solidFill>
                  <a:srgbClr val="3F762B"/>
                </a:solidFill>
                <a:cs typeface="Arial" panose="020B0604020202020204" pitchFamily="34" charset="0"/>
              </a:rPr>
              <a:t>2. целите за опазване на околната среда, определени за подземното водно тяло;</a:t>
            </a:r>
          </a:p>
          <a:p>
            <a:pPr marL="45720" indent="0" algn="just">
              <a:buNone/>
            </a:pPr>
            <a:r>
              <a:rPr lang="ru-RU" sz="2250" dirty="0">
                <a:solidFill>
                  <a:srgbClr val="3F762B"/>
                </a:solidFill>
                <a:cs typeface="Arial" panose="020B0604020202020204" pitchFamily="34" charset="0"/>
              </a:rPr>
              <a:t>3. оценката на риска;</a:t>
            </a:r>
          </a:p>
          <a:p>
            <a:pPr marL="45720" indent="0" algn="just">
              <a:buNone/>
            </a:pPr>
            <a:r>
              <a:rPr lang="ru-RU" sz="2250" dirty="0">
                <a:solidFill>
                  <a:srgbClr val="3F762B"/>
                </a:solidFill>
                <a:cs typeface="Arial" panose="020B0604020202020204" pitchFamily="34" charset="0"/>
              </a:rPr>
              <a:t>4. оценка на тенденциите в естествени условия и в концентрациите на замърсителите;</a:t>
            </a:r>
          </a:p>
          <a:p>
            <a:pPr marL="45720" indent="0" algn="just">
              <a:buNone/>
            </a:pPr>
            <a:r>
              <a:rPr lang="ru-RU" sz="2250" dirty="0">
                <a:solidFill>
                  <a:srgbClr val="3F762B"/>
                </a:solidFill>
                <a:cs typeface="Arial" panose="020B0604020202020204" pitchFamily="34" charset="0"/>
              </a:rPr>
              <a:t>5. определеното при характеризирането по т. 1 количествено и химично състояние на подземните води;</a:t>
            </a:r>
          </a:p>
          <a:p>
            <a:pPr marL="45720" indent="0" algn="just">
              <a:buNone/>
            </a:pPr>
            <a:r>
              <a:rPr lang="ru-RU" sz="2250" dirty="0">
                <a:solidFill>
                  <a:srgbClr val="3F762B"/>
                </a:solidFill>
                <a:cs typeface="Arial" panose="020B0604020202020204" pitchFamily="34" charset="0"/>
              </a:rPr>
              <a:t>6. условията, при които химичното състояние на подземно водно тяло е определено като добро;</a:t>
            </a:r>
          </a:p>
          <a:p>
            <a:pPr marL="45720" indent="0" algn="just">
              <a:buNone/>
            </a:pPr>
            <a:r>
              <a:rPr lang="ru-RU" sz="2250" dirty="0">
                <a:solidFill>
                  <a:srgbClr val="3F762B"/>
                </a:solidFill>
                <a:cs typeface="Arial" panose="020B0604020202020204" pitchFamily="34" charset="0"/>
              </a:rPr>
              <a:t>7. преглед на съществуващите мрежи и изпълняваните програми за мониторинг на подземните води;</a:t>
            </a:r>
          </a:p>
          <a:p>
            <a:pPr marL="45720" indent="0" algn="just">
              <a:buNone/>
            </a:pPr>
            <a:r>
              <a:rPr lang="ru-RU" sz="2250" dirty="0">
                <a:solidFill>
                  <a:srgbClr val="3F762B"/>
                </a:solidFill>
                <a:cs typeface="Arial" panose="020B0604020202020204" pitchFamily="34" charset="0"/>
              </a:rPr>
              <a:t>8. анализ на резултатите от провеждания мониторинг на подземните води.</a:t>
            </a: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99352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30</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p>
          <a:p>
            <a:pPr marL="45720" indent="0" algn="just">
              <a:buNone/>
            </a:pPr>
            <a:r>
              <a:rPr lang="ru-RU" sz="2500" dirty="0">
                <a:solidFill>
                  <a:srgbClr val="3F762B"/>
                </a:solidFill>
                <a:cs typeface="Arial" panose="020B0604020202020204" pitchFamily="34" charset="0"/>
              </a:rPr>
              <a:t>Наредбата обаче не се прилага за:</a:t>
            </a:r>
          </a:p>
          <a:p>
            <a:pPr marL="45720" indent="0" algn="just">
              <a:buNone/>
            </a:pPr>
            <a:r>
              <a:rPr lang="ru-RU" sz="2500" dirty="0">
                <a:solidFill>
                  <a:srgbClr val="3F762B"/>
                </a:solidFill>
                <a:cs typeface="Arial" panose="020B0604020202020204" pitchFamily="34" charset="0"/>
              </a:rPr>
              <a:t>4. водата от индивидуални и обществени местни водоизточници, освен ако тя не се използва за търговска или социална дейност, с цел питейна употреба.</a:t>
            </a:r>
          </a:p>
          <a:p>
            <a:pPr marL="45720" indent="0" algn="ctr">
              <a:buNone/>
            </a:pPr>
            <a:r>
              <a:rPr lang="ru-RU" sz="2500" b="1" dirty="0">
                <a:solidFill>
                  <a:srgbClr val="3F762B"/>
                </a:solidFill>
                <a:cs typeface="Arial" panose="020B0604020202020204" pitchFamily="34" charset="0"/>
              </a:rPr>
              <a:t>Ако дадена община разполага с минерална вода, то тя следва да се възползва от възможностите за бутилиране (самостоятелно или чрез предоставянето й на концесия).</a:t>
            </a:r>
          </a:p>
          <a:p>
            <a:pPr marL="45720" indent="0" algn="just">
              <a:buNone/>
            </a:pPr>
            <a:r>
              <a:rPr lang="ru-RU" sz="2500" dirty="0">
                <a:solidFill>
                  <a:srgbClr val="3F762B"/>
                </a:solidFill>
                <a:cs typeface="Arial" panose="020B0604020202020204" pitchFamily="34" charset="0"/>
              </a:rPr>
              <a:t>Изискванията към бутилираните натурални минерални, изворни и трапезни води, предназначени за питейни цели, условията и редът за използване на методите за обработка на натуралните минерални и изворни води и за внос на минерални води са установени с Наредба №9/2001 г., с която се въвеждат изискванията на:</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05338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31</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p>
          <a:p>
            <a:pPr algn="just"/>
            <a:r>
              <a:rPr lang="ru-RU" sz="2500" dirty="0">
                <a:solidFill>
                  <a:srgbClr val="3F762B"/>
                </a:solidFill>
                <a:cs typeface="Arial" panose="020B0604020202020204" pitchFamily="34" charset="0"/>
              </a:rPr>
              <a:t>Директива 80/777/ЕИО на Съвета от 15 юли 1980 г. за сближаване законодателствата на държавите членки относно експлоатацията и продажбата на натурални минерални води (ОВ, Специално издание 2007 г., глава 13, том 05) и </a:t>
            </a:r>
          </a:p>
          <a:p>
            <a:pPr algn="just"/>
            <a:r>
              <a:rPr lang="ru-RU" sz="2500" dirty="0">
                <a:solidFill>
                  <a:srgbClr val="3F762B"/>
                </a:solidFill>
                <a:cs typeface="Arial" panose="020B0604020202020204" pitchFamily="34" charset="0"/>
              </a:rPr>
              <a:t>Директива 2003/40/ЕО на Комисията от 16 май 2003 г. за установяване на списъка, границите на концентрация и изискванията към етикетирането за съставките на натуралните минерални води и условията за употреба на обогатен с озон въздух за обработката на натурални минерални води и на изворни води (ОВ, Специално издание 2007 г., глава 13, том 39).</a:t>
            </a:r>
          </a:p>
          <a:p>
            <a:pPr marL="45720" indent="0" algn="just">
              <a:buNone/>
            </a:pPr>
            <a:r>
              <a:rPr lang="ru-RU" sz="2500" dirty="0">
                <a:solidFill>
                  <a:srgbClr val="3F762B"/>
                </a:solidFill>
                <a:cs typeface="Arial" panose="020B0604020202020204" pitchFamily="34" charset="0"/>
              </a:rPr>
              <a:t>Бутилираната вода може да бъде натурална минерална, изворна или трапезна вода, предназначена за питейна употреба, поставена в бутилка или друг вид готови потребителски опаковки.</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3485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32</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Бутилиране и пускане на пазара на натурална минерална вода, добита на територията на Република България, се извършва, при условие че са спазени следните изисквания: </a:t>
            </a:r>
          </a:p>
          <a:p>
            <a:pPr marL="45720" indent="0" algn="just">
              <a:buNone/>
            </a:pPr>
            <a:r>
              <a:rPr lang="ru-RU" sz="2600" dirty="0">
                <a:solidFill>
                  <a:srgbClr val="3F762B"/>
                </a:solidFill>
                <a:cs typeface="Arial" panose="020B0604020202020204" pitchFamily="34" charset="0"/>
              </a:rPr>
              <a:t>1. минералната вода е определена като такава по реда на ЗВ; 2. за минералната вода е предоставена концесия за добив по реда на ЗК и при изпълнение на изискванията на ЗВ; 3. конструкцията на водоизточника осигурява защита от замърсяване на водата и от смесване с води от по-горе разположени водоносни хоризонти и с повърхностни води; 4. режимът и условията на добиване на минералната вода са постоянни и не водят до промяна на физико-химичните, химичните, радиологичните и микробиологичните качества на водата, запазват нейните специфични характеристики и предотвратяват замърсяването й;</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97175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33</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Бутилиране и пускане на пазара на натурална минерална вода, добита на територията на Република България, се извършва, при условие че са спазени следните изисквания: </a:t>
            </a:r>
          </a:p>
          <a:p>
            <a:pPr marL="45720" indent="0" algn="just">
              <a:buNone/>
            </a:pPr>
            <a:r>
              <a:rPr lang="ru-RU" sz="2600" dirty="0">
                <a:solidFill>
                  <a:srgbClr val="3F762B"/>
                </a:solidFill>
                <a:cs typeface="Arial" panose="020B0604020202020204" pitchFamily="34" charset="0"/>
              </a:rPr>
              <a:t>5. водоизточниците и съоръженията за транспортиране и съхраняване на минералната вода отговарят на действащите санитарно-технически изисквания и са изградени от материали, които не променят физико-химичните, химичните, радиологичните и микробиологичните качества на водата, запазват нейните специфични характеристики и предотвратяват замърсяването й; 6. за водоизточника има установена санитарно-охранителна зона; 7. за минералната вода от конкретния водоизточник има издаден сертификат от МЗ; 8. водата се довежда до бутилиращото предприятие, изградено в района на водоизточника, чрез директна тръбопроводна връзка.</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25217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34</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Бутилиране и пускане на пазара на натурална минерална вода, добита на територията на Република България, се извършва, при условие че са спазени следните изисквания: </a:t>
            </a:r>
          </a:p>
          <a:p>
            <a:pPr marL="45720" indent="0" algn="just">
              <a:buNone/>
            </a:pPr>
            <a:r>
              <a:rPr lang="ru-RU" sz="2600" dirty="0">
                <a:solidFill>
                  <a:srgbClr val="3F762B"/>
                </a:solidFill>
                <a:cs typeface="Arial" panose="020B0604020202020204" pitchFamily="34" charset="0"/>
              </a:rPr>
              <a:t>Министърът на здравеопазването издава сертификат съгласно Закона за храните, който удостоверява, че по произход, състав и свойства минералната вода е подходяща за бутилиране за питейни цели. Сертификатът се издава на основата на анализи и заключения от проведени проучвания.</a:t>
            </a:r>
          </a:p>
          <a:p>
            <a:pPr marL="45720" indent="0" algn="just">
              <a:buNone/>
            </a:pPr>
            <a:r>
              <a:rPr lang="ru-RU" sz="2600" dirty="0">
                <a:solidFill>
                  <a:srgbClr val="3F762B"/>
                </a:solidFill>
                <a:cs typeface="Arial" panose="020B0604020202020204" pitchFamily="34" charset="0"/>
              </a:rPr>
              <a:t>Бутилирането на натуралните минерални, изворни и трапезни води, както и устройството, технологичното оборудване и експлоатацията на предприятията за бутилиране трябва да отговарят на изискванията на Регламент (ЕО) № 852/2004 на Европейския парламент и на Съвета от 29 април 2004 г. относно хигиената на храните (ОВ, Специално издание 2007 г., глава 13, том 44) и на актовете по неговото прилагане, както и на Наредба № 5 от 2006 г. за хигиената на храните (ДВ, бр. 55 от 2006 г.).</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52514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35</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Бутилиране и пускане на пазара на натурална минерална вода, добита на територията на Република България, се извършва, при условие че са спазени следните изисквания: </a:t>
            </a:r>
          </a:p>
          <a:p>
            <a:pPr marL="45720" indent="0" algn="just">
              <a:buNone/>
            </a:pPr>
            <a:r>
              <a:rPr lang="ru-RU" sz="2580" dirty="0">
                <a:solidFill>
                  <a:srgbClr val="3F762B"/>
                </a:solidFill>
                <a:cs typeface="Arial" panose="020B0604020202020204" pitchFamily="34" charset="0"/>
              </a:rPr>
              <a:t>Търговското наименование (търговската марка) за натурална минерална вода може да съдържа име на местност или населено място, свързано с местоположението на водоизточника и находището, при условие че това не води до заблуждение по отношение на мястото на експлоатация на водоизточника.</a:t>
            </a:r>
          </a:p>
          <a:p>
            <a:pPr marL="45720" indent="0" algn="just">
              <a:buNone/>
            </a:pPr>
            <a:r>
              <a:rPr lang="ru-RU" sz="2580" dirty="0">
                <a:solidFill>
                  <a:srgbClr val="3F762B"/>
                </a:solidFill>
                <a:cs typeface="Arial" panose="020B0604020202020204" pitchFamily="34" charset="0"/>
              </a:rPr>
              <a:t>Забранява се пускането на пазара на натурална минерална вода, добивана от един и същи водоизточник под повече от едно търговско наименование.</a:t>
            </a:r>
          </a:p>
          <a:p>
            <a:pPr marL="45720" indent="0" algn="just">
              <a:buNone/>
            </a:pPr>
            <a:r>
              <a:rPr lang="ru-RU" sz="2580" dirty="0">
                <a:solidFill>
                  <a:srgbClr val="3F762B"/>
                </a:solidFill>
                <a:cs typeface="Arial" panose="020B0604020202020204" pitchFamily="34" charset="0"/>
              </a:rPr>
              <a:t>Не се допуска върху опаковката или етикетите на натуралната минерална вода, както и при рекламирането й под каквато и да е форма да се използват текстове, символи, указания, наименования, фигури, знаци и други подобни, които въвеждат в заблуждение относно нейния произход, право на ползване, качества и свойства.</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2075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36</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Бутилиране и пускане на пазара на натурална минерална вода, добита на територията на Република България, се извършва, при условие че са спазени следните изисквания: </a:t>
            </a:r>
          </a:p>
          <a:p>
            <a:pPr marL="45720" indent="0" algn="just">
              <a:buNone/>
            </a:pPr>
            <a:r>
              <a:rPr lang="ru-RU" sz="2400" dirty="0">
                <a:solidFill>
                  <a:srgbClr val="3F762B"/>
                </a:solidFill>
                <a:cs typeface="Arial" panose="020B0604020202020204" pitchFamily="34" charset="0"/>
              </a:rPr>
              <a:t>Забранява се поставянето на указания върху етикета или опаковката, които приписват на натуралната минерална вода свойства, свързани с профилактика и лечение.</a:t>
            </a:r>
          </a:p>
          <a:p>
            <a:pPr marL="45720" indent="0" algn="just">
              <a:buNone/>
            </a:pPr>
            <a:r>
              <a:rPr lang="ru-RU" sz="2400" dirty="0">
                <a:solidFill>
                  <a:srgbClr val="3F762B"/>
                </a:solidFill>
                <a:cs typeface="Arial" panose="020B0604020202020204" pitchFamily="34" charset="0"/>
              </a:rPr>
              <a:t>При производството на безалкохолни напитки с минерална вода се допуска на етикетите да се изписва "Произведено с минерална вода от ...", при условие че се посочват наименованието на водоизточника и находището съгласно сертификата.</a:t>
            </a:r>
          </a:p>
          <a:p>
            <a:pPr marL="45720" indent="0" algn="just">
              <a:buNone/>
            </a:pPr>
            <a:r>
              <a:rPr lang="ru-RU" sz="2400" dirty="0">
                <a:solidFill>
                  <a:srgbClr val="3F762B"/>
                </a:solidFill>
                <a:cs typeface="Arial" panose="020B0604020202020204" pitchFamily="34" charset="0"/>
              </a:rPr>
              <a:t>Забранява се върху опаковката или етикетите на трапезната вода, както и при рекламирането й под каквато и да е форма да се използват търговски наименования (търговски марки), текстове, символи, указания, названия, фигури, знаци и други подобни, както и да се назовават каквито и да са географски обекти, които могат да доведат до заблуда на потребителя относно произхода, качествата и свойствата на бутилираната вода или да водят до аналогии с натуралните минерални и изворни води.</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8547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37</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Контрол от органите на Държавен здравен контрол (ДЗК)</a:t>
            </a:r>
          </a:p>
          <a:p>
            <a:pPr marL="45720" indent="0" algn="just">
              <a:buNone/>
            </a:pPr>
            <a:r>
              <a:rPr lang="ru-RU" sz="2600" dirty="0">
                <a:solidFill>
                  <a:srgbClr val="3F762B"/>
                </a:solidFill>
                <a:cs typeface="Arial" panose="020B0604020202020204" pitchFamily="34" charset="0"/>
              </a:rPr>
              <a:t>В хода на технологичния процес лицата, които произвеждат бутилирани води, органите на ДЗК извършват контрол: </a:t>
            </a:r>
          </a:p>
          <a:p>
            <a:pPr marL="45720" indent="0" algn="just">
              <a:buNone/>
            </a:pPr>
            <a:r>
              <a:rPr lang="ru-RU" sz="2600" dirty="0">
                <a:solidFill>
                  <a:srgbClr val="3F762B"/>
                </a:solidFill>
                <a:cs typeface="Arial" panose="020B0604020202020204" pitchFamily="34" charset="0"/>
              </a:rPr>
              <a:t>1. на водата при водоизточника в случаите на натурална минерална вода и изворна вода; 2. на водата в пункта на наливането й в опаковките и други избрани критични точки на технологичния процес: а) за натурална минерална вода - по микробиологични показатели и избрани физико-химични показатели; б) за изворна и трапезна вода - по показателите на постоянния и периодичния мониторинг съгласно Наредба № 9/2001 г.; в) в случаите, когато е извършвана обработка на водата с обогатен с озон въздух - за съдържание на остатъци; </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56077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38</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Контрол от органите на Държавен здравен контрол (ДЗК)</a:t>
            </a:r>
          </a:p>
          <a:p>
            <a:pPr marL="45720" indent="0" algn="just">
              <a:buNone/>
            </a:pPr>
            <a:endParaRPr lang="ru-RU" sz="2600" dirty="0">
              <a:solidFill>
                <a:srgbClr val="3F762B"/>
              </a:solidFill>
              <a:cs typeface="Arial" panose="020B0604020202020204" pitchFamily="34" charset="0"/>
            </a:endParaRPr>
          </a:p>
          <a:p>
            <a:pPr marL="45720" indent="0" algn="just">
              <a:buNone/>
            </a:pPr>
            <a:r>
              <a:rPr lang="ru-RU" sz="2600" dirty="0">
                <a:solidFill>
                  <a:srgbClr val="3F762B"/>
                </a:solidFill>
                <a:cs typeface="Arial" panose="020B0604020202020204" pitchFamily="34" charset="0"/>
              </a:rPr>
              <a:t>3. на стъклените бутилки - за остатъчни количества от детергенти и бактериална чистота; 4. на пластмасовите бутилки и другите опаковки - за бактериална чистота след изплакване (освен ако бутилките или опаковките не се произвеждат на място) и за миграция на нискомолекулни или други вредни вещества във водата; 5. на партидите от готовата продукция - по микробиологични показатели или по избрани физико-химични показатели; 6. по спазването на целия технологичен процес, регламентиран в техническата документация.</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23694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39</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Контрол от органите на Държавен здравен контрол (ДЗК)</a:t>
            </a:r>
          </a:p>
          <a:p>
            <a:pPr marL="45720" indent="0" algn="just">
              <a:buNone/>
            </a:pPr>
            <a:r>
              <a:rPr lang="ru-RU" sz="2600" dirty="0">
                <a:solidFill>
                  <a:srgbClr val="3F762B"/>
                </a:solidFill>
                <a:cs typeface="Arial" panose="020B0604020202020204" pitchFamily="34" charset="0"/>
              </a:rPr>
              <a:t>Когато се установи, че добиваната минерална вода не отговаря на установения със сертификата състав, лицата, които бутилират натурална минерална вода, преустановяват подаването на вода към предприятието и бутилирането, като незабавно уведомяват органите на ДЗК за установените отклонения.</a:t>
            </a:r>
          </a:p>
          <a:p>
            <a:pPr marL="45720" indent="0" algn="just">
              <a:buNone/>
            </a:pPr>
            <a:r>
              <a:rPr lang="ru-RU" sz="2600" dirty="0">
                <a:solidFill>
                  <a:srgbClr val="3F762B"/>
                </a:solidFill>
                <a:cs typeface="Arial" panose="020B0604020202020204" pitchFamily="34" charset="0"/>
              </a:rPr>
              <a:t>Във всички случаи на отклонения от изискванията за качество на бутилираните води производителят е длъжен да проведе или да възложи санитарно-хигиенно проучване за установяване на причината и да предприеме незабавно всички необходими действия за нейното отстраняване.</a:t>
            </a:r>
          </a:p>
          <a:p>
            <a:pPr marL="45720" indent="0" algn="just">
              <a:buNone/>
            </a:pPr>
            <a:r>
              <a:rPr lang="ru-RU" sz="2600" dirty="0">
                <a:solidFill>
                  <a:srgbClr val="3F762B"/>
                </a:solidFill>
                <a:cs typeface="Arial" panose="020B0604020202020204" pitchFamily="34" charset="0"/>
              </a:rPr>
              <a:t>Подаването на вода към предприятието и бутилирането могат да бъдат възобновени само след доказване, че качествата на водата са напълно възстановени.</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2916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4</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Мрежа за мониторинг на подземните води</a:t>
            </a:r>
          </a:p>
          <a:p>
            <a:pPr marL="45720" indent="0" algn="just">
              <a:buNone/>
            </a:pPr>
            <a:r>
              <a:rPr lang="ru-RU" sz="2600" dirty="0">
                <a:solidFill>
                  <a:srgbClr val="3F762B"/>
                </a:solidFill>
                <a:cs typeface="Arial" panose="020B0604020202020204" pitchFamily="34" charset="0"/>
              </a:rPr>
              <a:t>Мрежата за мониторинг на подземните води се състои от пунктове: </a:t>
            </a:r>
          </a:p>
          <a:p>
            <a:pPr marL="45720" indent="0" algn="just">
              <a:buNone/>
            </a:pPr>
            <a:r>
              <a:rPr lang="ru-RU" sz="2600" dirty="0">
                <a:solidFill>
                  <a:srgbClr val="3F762B"/>
                </a:solidFill>
                <a:cs typeface="Arial" panose="020B0604020202020204" pitchFamily="34" charset="0"/>
              </a:rPr>
              <a:t>1. кладенец или сондаж; 2. извор; 3. минна изработка; 4. дренаж.</a:t>
            </a:r>
          </a:p>
          <a:p>
            <a:pPr marL="45720" indent="0" algn="just">
              <a:buNone/>
            </a:pPr>
            <a:r>
              <a:rPr lang="ru-RU" sz="2600" dirty="0">
                <a:solidFill>
                  <a:srgbClr val="3F762B"/>
                </a:solidFill>
                <a:cs typeface="Arial" panose="020B0604020202020204" pitchFamily="34" charset="0"/>
              </a:rPr>
              <a:t>Пунктът трябва да гарантира достоверността на показателите за подземния воден обект, за който е проектиран.</a:t>
            </a:r>
          </a:p>
          <a:p>
            <a:pPr marL="45720" indent="0" algn="just">
              <a:buNone/>
            </a:pPr>
            <a:r>
              <a:rPr lang="ru-RU" sz="2600" dirty="0">
                <a:solidFill>
                  <a:srgbClr val="3F762B"/>
                </a:solidFill>
                <a:cs typeface="Arial" panose="020B0604020202020204" pitchFamily="34" charset="0"/>
              </a:rPr>
              <a:t>Пунктовете се разполагат в рамките на водното тяло така, че наблюденията в тях да характеризират:</a:t>
            </a:r>
          </a:p>
          <a:p>
            <a:pPr marL="45720" indent="0" algn="just">
              <a:buNone/>
            </a:pPr>
            <a:r>
              <a:rPr lang="ru-RU" sz="2600" dirty="0">
                <a:solidFill>
                  <a:srgbClr val="3F762B"/>
                </a:solidFill>
                <a:cs typeface="Arial" panose="020B0604020202020204" pitchFamily="34" charset="0"/>
              </a:rPr>
              <a:t>1. естественото състояние на подземните води;</a:t>
            </a:r>
          </a:p>
          <a:p>
            <a:pPr marL="45720" indent="0" algn="just">
              <a:buNone/>
            </a:pPr>
            <a:r>
              <a:rPr lang="ru-RU" sz="2600" dirty="0">
                <a:solidFill>
                  <a:srgbClr val="3F762B"/>
                </a:solidFill>
                <a:cs typeface="Arial" panose="020B0604020202020204" pitchFamily="34" charset="0"/>
              </a:rPr>
              <a:t>2. подхранването на подземните води и връзката им с повърхностните води;</a:t>
            </a:r>
          </a:p>
          <a:p>
            <a:pPr marL="45720" indent="0" algn="just">
              <a:buNone/>
            </a:pPr>
            <a:r>
              <a:rPr lang="ru-RU" sz="2600" dirty="0">
                <a:solidFill>
                  <a:srgbClr val="3F762B"/>
                </a:solidFill>
                <a:cs typeface="Arial" panose="020B0604020202020204" pitchFamily="34" charset="0"/>
              </a:rPr>
              <a:t>3. връзката с водите от други подземни водни тела;</a:t>
            </a:r>
          </a:p>
          <a:p>
            <a:pPr marL="45720" indent="0" algn="just">
              <a:buNone/>
            </a:pPr>
            <a:r>
              <a:rPr lang="ru-RU" sz="2600" dirty="0">
                <a:solidFill>
                  <a:srgbClr val="3F762B"/>
                </a:solidFill>
                <a:cs typeface="Arial" panose="020B0604020202020204" pitchFamily="34" charset="0"/>
              </a:rPr>
              <a:t>4. качеството на водите в подземното водно тяло.</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96553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40</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Контрол от органите на Държавен здравен контрол (ДЗК)</a:t>
            </a:r>
          </a:p>
          <a:p>
            <a:pPr marL="45720" indent="0" algn="just">
              <a:buNone/>
            </a:pPr>
            <a:endParaRPr lang="ru-RU" sz="2600" dirty="0">
              <a:solidFill>
                <a:srgbClr val="3F762B"/>
              </a:solidFill>
              <a:cs typeface="Arial" panose="020B0604020202020204" pitchFamily="34" charset="0"/>
            </a:endParaRPr>
          </a:p>
          <a:p>
            <a:pPr marL="45720" indent="0" algn="just">
              <a:buNone/>
            </a:pPr>
            <a:r>
              <a:rPr lang="ru-RU" sz="2600" dirty="0">
                <a:solidFill>
                  <a:srgbClr val="3F762B"/>
                </a:solidFill>
                <a:cs typeface="Arial" panose="020B0604020202020204" pitchFamily="34" charset="0"/>
              </a:rPr>
              <a:t>Органите на ДЗК извършват контрол на качествата на водите, използвани за бутилиране, съгласно изискванията на Наредба № 14 от 1987 г. за курортните ресурси, курортните местности и курортите и Наредба № 9 от 2001 г. за качеството на водата, предназначена за питейно-битови цели. </a:t>
            </a:r>
          </a:p>
          <a:p>
            <a:pPr marL="45720" indent="0" algn="just">
              <a:buNone/>
            </a:pPr>
            <a:r>
              <a:rPr lang="ru-RU" sz="2600" dirty="0">
                <a:solidFill>
                  <a:srgbClr val="3F762B"/>
                </a:solidFill>
                <a:cs typeface="Arial" panose="020B0604020202020204" pitchFamily="34" charset="0"/>
              </a:rPr>
              <a:t>Органите на ДЗК провеждат регулярен контрол в предприятията за бутилиране на натурални минерални води, в които се прилагат методи за обработка, съгласно изготвени от Министерството на здравеопазването указания.</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algn="just"/>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754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5</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Собствен мониторинг</a:t>
            </a:r>
          </a:p>
          <a:p>
            <a:pPr marL="45720" indent="0" algn="just">
              <a:buNone/>
            </a:pPr>
            <a:r>
              <a:rPr lang="ru-RU" sz="2600" dirty="0">
                <a:solidFill>
                  <a:srgbClr val="3F762B"/>
                </a:solidFill>
                <a:cs typeface="Arial" panose="020B0604020202020204" pitchFamily="34" charset="0"/>
              </a:rPr>
              <a:t>Собствен мониторинг на количеството и качеството на водите, както и количеството на отпадъчните води и концентрацията на емитираните замърсители, се провежда от:</a:t>
            </a:r>
          </a:p>
          <a:p>
            <a:pPr marL="45720" indent="0" algn="just">
              <a:buNone/>
            </a:pPr>
            <a:r>
              <a:rPr lang="ru-RU" sz="2600" dirty="0">
                <a:solidFill>
                  <a:srgbClr val="3F762B"/>
                </a:solidFill>
                <a:cs typeface="Arial" panose="020B0604020202020204" pitchFamily="34" charset="0"/>
              </a:rPr>
              <a:t>1. титулярите на разрешителни за водовземане и/или ползване на водни обекти, в т. ч. на разрешителни за заустване на отпадъчни води и на разрешителни за отвеждане на замърсители в подземни води, издадени по реда на ЗВ;</a:t>
            </a:r>
          </a:p>
          <a:p>
            <a:pPr marL="45720" indent="0" algn="just">
              <a:buNone/>
            </a:pPr>
            <a:r>
              <a:rPr lang="ru-RU" sz="2600" dirty="0">
                <a:solidFill>
                  <a:srgbClr val="3F762B"/>
                </a:solidFill>
                <a:cs typeface="Arial" panose="020B0604020202020204" pitchFamily="34" charset="0"/>
              </a:rPr>
              <a:t>2. юридическите лица с учредено особено право на водовземане на минерална вода - изключителна държавна собственост, ако това е предвидено в договора за концесия;</a:t>
            </a:r>
          </a:p>
          <a:p>
            <a:pPr marL="45720" indent="0" algn="just">
              <a:buNone/>
            </a:pPr>
            <a:r>
              <a:rPr lang="ru-RU" sz="2600" dirty="0">
                <a:solidFill>
                  <a:srgbClr val="3F762B"/>
                </a:solidFill>
                <a:cs typeface="Arial" panose="020B0604020202020204" pitchFamily="34" charset="0"/>
              </a:rPr>
              <a:t>3. лицата, задължени да провеждат собствен мониторинг с издадено решение по оценка за въздействие върху околната среда;</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1311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6</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Собствен мониторинг</a:t>
            </a:r>
          </a:p>
          <a:p>
            <a:pPr marL="45720" indent="0" algn="just">
              <a:buNone/>
            </a:pPr>
            <a:endParaRPr lang="ru-RU" sz="2600" dirty="0">
              <a:solidFill>
                <a:srgbClr val="3F762B"/>
              </a:solidFill>
              <a:cs typeface="Arial" panose="020B0604020202020204" pitchFamily="34" charset="0"/>
            </a:endParaRPr>
          </a:p>
          <a:p>
            <a:pPr marL="45720" indent="0" algn="just">
              <a:buNone/>
            </a:pPr>
            <a:r>
              <a:rPr lang="ru-RU" sz="2600" dirty="0">
                <a:solidFill>
                  <a:srgbClr val="3F762B"/>
                </a:solidFill>
                <a:cs typeface="Arial" panose="020B0604020202020204" pitchFamily="34" charset="0"/>
              </a:rPr>
              <a:t>4. операторите на инсталации и съоръжения, които при условията в издаденото им комплексно разрешително (КР) по реда на ЗООС се задължават да провеждат собствен мониторинг на водите;</a:t>
            </a:r>
          </a:p>
          <a:p>
            <a:pPr marL="45720" indent="0" algn="just">
              <a:buNone/>
            </a:pPr>
            <a:r>
              <a:rPr lang="ru-RU" sz="2600" dirty="0">
                <a:solidFill>
                  <a:srgbClr val="3F762B"/>
                </a:solidFill>
                <a:cs typeface="Arial" panose="020B0604020202020204" pitchFamily="34" charset="0"/>
              </a:rPr>
              <a:t>5. лицата, задължени да провеждат собствен мониторинг във връзка с отстраняване на минали екологични щети;</a:t>
            </a:r>
          </a:p>
          <a:p>
            <a:pPr marL="45720" indent="0" algn="just">
              <a:buNone/>
            </a:pPr>
            <a:r>
              <a:rPr lang="ru-RU" sz="2600" dirty="0">
                <a:solidFill>
                  <a:srgbClr val="3F762B"/>
                </a:solidFill>
                <a:cs typeface="Arial" panose="020B0604020202020204" pitchFamily="34" charset="0"/>
              </a:rPr>
              <a:t>6. други лица, задължени да провеждат собствен мониторинг, съгласно ЗВ.</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3231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7</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Съдържанието на плана за собствен мониторинг на подземни води включва следните основни елементи:</a:t>
            </a:r>
          </a:p>
          <a:p>
            <a:pPr marL="45720" indent="0" algn="just">
              <a:buNone/>
            </a:pPr>
            <a:r>
              <a:rPr lang="ru-RU" sz="2600" dirty="0">
                <a:solidFill>
                  <a:srgbClr val="3F762B"/>
                </a:solidFill>
                <a:cs typeface="Arial" panose="020B0604020202020204" pitchFamily="34" charset="0"/>
              </a:rPr>
              <a:t>1. описание на обекта, за който се извършва мониторинг;</a:t>
            </a:r>
          </a:p>
          <a:p>
            <a:pPr marL="45720" indent="0" algn="just">
              <a:buNone/>
            </a:pPr>
            <a:r>
              <a:rPr lang="ru-RU" sz="2600" dirty="0">
                <a:solidFill>
                  <a:srgbClr val="3F762B"/>
                </a:solidFill>
                <a:cs typeface="Arial" panose="020B0604020202020204" pitchFamily="34" charset="0"/>
              </a:rPr>
              <a:t>2. описание на екологичното, химичното и количественото състоянието на водното тяло, в което се реализира инвестиционното намерение;</a:t>
            </a:r>
          </a:p>
          <a:p>
            <a:pPr marL="45720" indent="0" algn="just">
              <a:buNone/>
            </a:pPr>
            <a:r>
              <a:rPr lang="ru-RU" sz="2600" dirty="0">
                <a:solidFill>
                  <a:srgbClr val="3F762B"/>
                </a:solidFill>
                <a:cs typeface="Arial" panose="020B0604020202020204" pitchFamily="34" charset="0"/>
              </a:rPr>
              <a:t>3. разположение на пробовземните точки, респ. на пунктове за мониторинг;</a:t>
            </a:r>
          </a:p>
          <a:p>
            <a:pPr marL="45720" indent="0" algn="just">
              <a:buNone/>
            </a:pPr>
            <a:r>
              <a:rPr lang="ru-RU" sz="2600" dirty="0">
                <a:solidFill>
                  <a:srgbClr val="3F762B"/>
                </a:solidFill>
                <a:cs typeface="Arial" panose="020B0604020202020204" pitchFamily="34" charset="0"/>
              </a:rPr>
              <a:t>4. наблюдавани показатели за количество и качество на отпадъчните води;</a:t>
            </a:r>
          </a:p>
          <a:p>
            <a:pPr marL="45720" indent="0" algn="just">
              <a:buNone/>
            </a:pPr>
            <a:r>
              <a:rPr lang="ru-RU" sz="2600" dirty="0">
                <a:solidFill>
                  <a:srgbClr val="3F762B"/>
                </a:solidFill>
                <a:cs typeface="Arial" panose="020B0604020202020204" pitchFamily="34" charset="0"/>
              </a:rPr>
              <a:t>5. честота и продължителност на наблюденията, включително време на наблюдение;</a:t>
            </a:r>
          </a:p>
          <a:p>
            <a:pPr marL="45720" indent="0" algn="just">
              <a:buNone/>
            </a:pPr>
            <a:r>
              <a:rPr lang="ru-RU" sz="2600" dirty="0">
                <a:solidFill>
                  <a:srgbClr val="3F762B"/>
                </a:solidFill>
                <a:cs typeface="Arial" panose="020B0604020202020204" pitchFamily="34" charset="0"/>
              </a:rPr>
              <a:t>6. информационна карта за всеки пункт;</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5775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8</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Съдържанието на плана за собствен мониторинг на подземни води включва следните основни елементи:</a:t>
            </a:r>
          </a:p>
          <a:p>
            <a:pPr marL="45720" indent="0" algn="just">
              <a:buNone/>
            </a:pPr>
            <a:r>
              <a:rPr lang="ru-RU" sz="2600" dirty="0">
                <a:solidFill>
                  <a:srgbClr val="3F762B"/>
                </a:solidFill>
                <a:cs typeface="Arial" panose="020B0604020202020204" pitchFamily="34" charset="0"/>
              </a:rPr>
              <a:t>7. условия за експлоатация на системата за мониторинг;</a:t>
            </a:r>
          </a:p>
          <a:p>
            <a:pPr marL="45720" indent="0" algn="just">
              <a:buNone/>
            </a:pPr>
            <a:r>
              <a:rPr lang="ru-RU" sz="2600" dirty="0">
                <a:solidFill>
                  <a:srgbClr val="3F762B"/>
                </a:solidFill>
                <a:cs typeface="Arial" panose="020B0604020202020204" pitchFamily="34" charset="0"/>
              </a:rPr>
              <a:t>8. анализ на данните от мониторинга и форма на предоставяне на резултатите;</a:t>
            </a:r>
          </a:p>
          <a:p>
            <a:pPr marL="45720" indent="0" algn="just">
              <a:buNone/>
            </a:pPr>
            <a:r>
              <a:rPr lang="ru-RU" sz="2600" dirty="0">
                <a:solidFill>
                  <a:srgbClr val="3F762B"/>
                </a:solidFill>
                <a:cs typeface="Arial" panose="020B0604020202020204" pitchFamily="34" charset="0"/>
              </a:rPr>
              <a:t>9. критерии за своевременно уведомяване;</a:t>
            </a:r>
          </a:p>
          <a:p>
            <a:pPr marL="45720" indent="0" algn="just">
              <a:buNone/>
            </a:pPr>
            <a:r>
              <a:rPr lang="ru-RU" sz="2600" dirty="0">
                <a:solidFill>
                  <a:srgbClr val="3F762B"/>
                </a:solidFill>
                <a:cs typeface="Arial" panose="020B0604020202020204" pitchFamily="34" charset="0"/>
              </a:rPr>
              <a:t>10. функционални връзки по предоставяне на информацията от мониторинга;</a:t>
            </a:r>
          </a:p>
          <a:p>
            <a:pPr marL="45720" indent="0" algn="just">
              <a:buNone/>
            </a:pPr>
            <a:r>
              <a:rPr lang="ru-RU" sz="2600" dirty="0">
                <a:solidFill>
                  <a:srgbClr val="3F762B"/>
                </a:solidFill>
                <a:cs typeface="Arial" panose="020B0604020202020204" pitchFamily="34" charset="0"/>
              </a:rPr>
              <a:t>11. други изисквания, поставени към съдържанието на плана, в зависимост от спецификата на обекта.</a:t>
            </a:r>
          </a:p>
          <a:p>
            <a:pPr marL="45720" indent="0" algn="just">
              <a:buNone/>
            </a:pPr>
            <a:r>
              <a:rPr lang="ru-RU" sz="2600" dirty="0">
                <a:solidFill>
                  <a:srgbClr val="3F762B"/>
                </a:solidFill>
                <a:cs typeface="Arial" panose="020B0604020202020204" pitchFamily="34" charset="0"/>
              </a:rPr>
              <a:t>Планът за собствен мониторинг се одобрява от органа, който го е изискал.</a:t>
            </a:r>
          </a:p>
          <a:p>
            <a:pPr marL="45720" indent="0" algn="just">
              <a:buNone/>
            </a:pPr>
            <a:r>
              <a:rPr lang="ru-RU" sz="2600" dirty="0">
                <a:solidFill>
                  <a:srgbClr val="3F762B"/>
                </a:solidFill>
                <a:cs typeface="Arial" panose="020B0604020202020204" pitchFamily="34" charset="0"/>
              </a:rPr>
              <a:t>Разходите за проектиране, изграждане и експлоатация на пунктовете за собствен мониторинг са за сметка на задължените лица.</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0921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9</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600" b="1" dirty="0">
                <a:solidFill>
                  <a:srgbClr val="3F762B"/>
                </a:solidFill>
                <a:cs typeface="Arial" panose="020B0604020202020204" pitchFamily="34" charset="0"/>
              </a:rPr>
              <a:t>Управление на мониторинга на водите - органи</a:t>
            </a:r>
          </a:p>
          <a:p>
            <a:pPr marL="45720" indent="0" algn="just">
              <a:buNone/>
            </a:pPr>
            <a:r>
              <a:rPr lang="ru-RU" sz="2350" dirty="0">
                <a:solidFill>
                  <a:srgbClr val="3F762B"/>
                </a:solidFill>
                <a:cs typeface="Arial" panose="020B0604020202020204" pitchFamily="34" charset="0"/>
              </a:rPr>
              <a:t>Мониторингът на водите се организира и ръководи от министъра на околната среда и водите.</a:t>
            </a:r>
          </a:p>
          <a:p>
            <a:pPr marL="45720" indent="0" algn="just">
              <a:buNone/>
            </a:pPr>
            <a:r>
              <a:rPr lang="ru-RU" sz="2350" b="1" dirty="0">
                <a:solidFill>
                  <a:srgbClr val="3F762B"/>
                </a:solidFill>
                <a:cs typeface="Arial" panose="020B0604020202020204" pitchFamily="34" charset="0"/>
              </a:rPr>
              <a:t>За целите на управлението на мониторинга Министърът на околната среда и водите:</a:t>
            </a:r>
          </a:p>
          <a:p>
            <a:pPr marL="45720" indent="0" algn="just">
              <a:buNone/>
            </a:pPr>
            <a:r>
              <a:rPr lang="ru-RU" sz="2350" dirty="0">
                <a:solidFill>
                  <a:srgbClr val="3F762B"/>
                </a:solidFill>
                <a:cs typeface="Arial" panose="020B0604020202020204" pitchFamily="34" charset="0"/>
              </a:rPr>
              <a:t>1. одобрява програмите за мониторинг на водите, разработени от БД;</a:t>
            </a:r>
          </a:p>
          <a:p>
            <a:pPr marL="45720" indent="0" algn="just">
              <a:buNone/>
            </a:pPr>
            <a:r>
              <a:rPr lang="ru-RU" sz="2350" dirty="0">
                <a:solidFill>
                  <a:srgbClr val="3F762B"/>
                </a:solidFill>
                <a:cs typeface="Arial" panose="020B0604020202020204" pitchFamily="34" charset="0"/>
              </a:rPr>
              <a:t>2. координира провеждането на мониторинг на водите на национално и басейново ниво,;</a:t>
            </a:r>
          </a:p>
          <a:p>
            <a:pPr marL="45720" indent="0" algn="just">
              <a:buNone/>
            </a:pPr>
            <a:r>
              <a:rPr lang="ru-RU" sz="2350" dirty="0">
                <a:solidFill>
                  <a:srgbClr val="3F762B"/>
                </a:solidFill>
                <a:cs typeface="Arial" panose="020B0604020202020204" pitchFamily="34" charset="0"/>
              </a:rPr>
              <a:t>3. утвърждава методики за изследване на води в случаите, когато липсват български стандарти, както и методики за анализ на данните от мониторинг на водите;</a:t>
            </a:r>
          </a:p>
          <a:p>
            <a:pPr marL="45720" indent="0" algn="just">
              <a:buNone/>
            </a:pPr>
            <a:r>
              <a:rPr lang="ru-RU" sz="2350" dirty="0">
                <a:solidFill>
                  <a:srgbClr val="3F762B"/>
                </a:solidFill>
                <a:cs typeface="Arial" panose="020B0604020202020204" pitchFamily="34" charset="0"/>
              </a:rPr>
              <a:t>4. утвърждава методика за инвентаризация на емисиите, заустванията и загубите на приоритетни вещества и замърсители;</a:t>
            </a:r>
          </a:p>
          <a:p>
            <a:pPr marL="45720" indent="0" algn="just">
              <a:buNone/>
            </a:pPr>
            <a:r>
              <a:rPr lang="ru-RU" sz="2350" dirty="0">
                <a:solidFill>
                  <a:srgbClr val="3F762B"/>
                </a:solidFill>
                <a:cs typeface="Arial" panose="020B0604020202020204" pitchFamily="34" charset="0"/>
              </a:rPr>
              <a:t>5. възлага определянето на национално ниво на стойностите на стандартите за качество на околната среда за основните замърсители.</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3</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Мониторинг на минералните води. Издаване на сертификат и балнеологична оценка. Възможности/ограничения за общините, ако минералната вода не отговаря на стойностите на показателите включени в Наредба № 9/16.03.2001 г. за качеството на водата, предназначена за питейно-битови цели.</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0132828"/>
      </p:ext>
    </p:extLst>
  </p:cSld>
  <p:clrMapOvr>
    <a:masterClrMapping/>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Тема на Office">
  <a:themeElements>
    <a:clrScheme name="О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7064</Words>
  <Application>Microsoft Office PowerPoint</Application>
  <PresentationFormat>Widescreen</PresentationFormat>
  <Paragraphs>597</Paragraphs>
  <Slides>40</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Calibri</vt:lpstr>
      <vt:lpstr>Corbel</vt:lpstr>
      <vt:lpstr>Times New Roman</vt:lpstr>
      <vt:lpstr>База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2021-06-10T14:38:07Z</dcterms:created>
  <dcterms:modified xsi:type="dcterms:W3CDTF">2023-01-03T09:13:32Z</dcterms:modified>
</cp:coreProperties>
</file>