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30" r:id="rId1"/>
  </p:sldMasterIdLst>
  <p:notesMasterIdLst>
    <p:notesMasterId r:id="rId26"/>
  </p:notesMasterIdLst>
  <p:handoutMasterIdLst>
    <p:handoutMasterId r:id="rId27"/>
  </p:handoutMasterIdLst>
  <p:sldIdLst>
    <p:sldId id="258" r:id="rId2"/>
    <p:sldId id="405" r:id="rId3"/>
    <p:sldId id="371" r:id="rId4"/>
    <p:sldId id="406" r:id="rId5"/>
    <p:sldId id="419" r:id="rId6"/>
    <p:sldId id="407" r:id="rId7"/>
    <p:sldId id="408" r:id="rId8"/>
    <p:sldId id="370" r:id="rId9"/>
    <p:sldId id="417" r:id="rId10"/>
    <p:sldId id="416" r:id="rId11"/>
    <p:sldId id="418" r:id="rId12"/>
    <p:sldId id="415" r:id="rId13"/>
    <p:sldId id="420" r:id="rId14"/>
    <p:sldId id="421" r:id="rId15"/>
    <p:sldId id="422" r:id="rId16"/>
    <p:sldId id="424" r:id="rId17"/>
    <p:sldId id="423" r:id="rId18"/>
    <p:sldId id="409" r:id="rId19"/>
    <p:sldId id="425" r:id="rId20"/>
    <p:sldId id="410" r:id="rId21"/>
    <p:sldId id="411" r:id="rId22"/>
    <p:sldId id="403" r:id="rId23"/>
    <p:sldId id="401" r:id="rId24"/>
    <p:sldId id="402" r:id="rId25"/>
  </p:sldIdLst>
  <p:sldSz cx="12192000" cy="6858000"/>
  <p:notesSz cx="6797675" cy="9926638"/>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2C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4660"/>
  </p:normalViewPr>
  <p:slideViewPr>
    <p:cSldViewPr snapToGrid="0" showGuides="1">
      <p:cViewPr varScale="1">
        <p:scale>
          <a:sx n="105" d="100"/>
          <a:sy n="105" d="100"/>
        </p:scale>
        <p:origin x="738" y="9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E837A24-15A7-4182-8004-55E1B7B61D27}"/>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bg-BG"/>
          </a:p>
        </p:txBody>
      </p:sp>
      <p:sp>
        <p:nvSpPr>
          <p:cNvPr id="3" name="Date Placeholder 2">
            <a:extLst>
              <a:ext uri="{FF2B5EF4-FFF2-40B4-BE49-F238E27FC236}">
                <a16:creationId xmlns:a16="http://schemas.microsoft.com/office/drawing/2014/main" id="{9A1EF6E6-D3A1-4E5F-B053-218B4074AB53}"/>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endParaRPr lang="bg-BG"/>
          </a:p>
        </p:txBody>
      </p:sp>
      <p:sp>
        <p:nvSpPr>
          <p:cNvPr id="4" name="Footer Placeholder 3">
            <a:extLst>
              <a:ext uri="{FF2B5EF4-FFF2-40B4-BE49-F238E27FC236}">
                <a16:creationId xmlns:a16="http://schemas.microsoft.com/office/drawing/2014/main" id="{C7C030AE-E55A-4A2A-B9A5-D23766F2CBFE}"/>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bg-BG"/>
          </a:p>
        </p:txBody>
      </p:sp>
      <p:sp>
        <p:nvSpPr>
          <p:cNvPr id="5" name="Slide Number Placeholder 4">
            <a:extLst>
              <a:ext uri="{FF2B5EF4-FFF2-40B4-BE49-F238E27FC236}">
                <a16:creationId xmlns:a16="http://schemas.microsoft.com/office/drawing/2014/main" id="{339F1CE0-5DE6-46E4-AB21-03B1D2C4016B}"/>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076F139A-A5C8-4C41-8C12-E11507075798}" type="slidenum">
              <a:rPr lang="bg-BG" smtClean="0"/>
              <a:t>‹#›</a:t>
            </a:fld>
            <a:endParaRPr lang="bg-BG"/>
          </a:p>
        </p:txBody>
      </p:sp>
    </p:spTree>
    <p:extLst>
      <p:ext uri="{BB962C8B-B14F-4D97-AF65-F5344CB8AC3E}">
        <p14:creationId xmlns:p14="http://schemas.microsoft.com/office/powerpoint/2010/main" val="109534111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endParaRPr lang="bg-BG"/>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bg-BG"/>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bg-BG"/>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FC1BCF4-431D-4C6E-B67C-57BB3D9F2669}" type="slidenum">
              <a:rPr lang="bg-BG" smtClean="0"/>
              <a:t>‹#›</a:t>
            </a:fld>
            <a:endParaRPr lang="bg-BG"/>
          </a:p>
        </p:txBody>
      </p:sp>
    </p:spTree>
    <p:extLst>
      <p:ext uri="{BB962C8B-B14F-4D97-AF65-F5344CB8AC3E}">
        <p14:creationId xmlns:p14="http://schemas.microsoft.com/office/powerpoint/2010/main" val="184779685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Заглавен слайд">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bg-BG"/>
              <a:t>Редакт. стил загл. образец</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bg-BG"/>
              <a:t>Щракнете за редакция стил подзагл. обр.</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endParaRPr lang="bg-BG"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bg-BG"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0FD718E-46A7-4A98-A9FE-3E1E2C2192EB}" type="slidenum">
              <a:rPr lang="bg-BG" smtClean="0"/>
              <a:t>‹#›</a:t>
            </a:fld>
            <a:endParaRPr lang="bg-BG"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5603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a:t>Редакт. стил загл. образец</a:t>
            </a:r>
            <a:endParaRPr lang="en-US" dirty="0"/>
          </a:p>
        </p:txBody>
      </p:sp>
      <p:sp>
        <p:nvSpPr>
          <p:cNvPr id="3" name="Vertical Text Placeholder 2"/>
          <p:cNvSpPr>
            <a:spLocks noGrp="1"/>
          </p:cNvSpPr>
          <p:nvPr>
            <p:ph type="body" orient="vert" idx="1"/>
          </p:nvPr>
        </p:nvSpPr>
        <p:spPr/>
        <p:txBody>
          <a:bodyPr vert="eaVert"/>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Date Placeholder 3"/>
          <p:cNvSpPr>
            <a:spLocks noGrp="1"/>
          </p:cNvSpPr>
          <p:nvPr>
            <p:ph type="dt" sz="half" idx="10"/>
          </p:nvPr>
        </p:nvSpPr>
        <p:spPr/>
        <p:txBody>
          <a:bodyPr/>
          <a:lstStyle/>
          <a:p>
            <a:endParaRPr lang="bg-BG" dirty="0"/>
          </a:p>
        </p:txBody>
      </p:sp>
      <p:sp>
        <p:nvSpPr>
          <p:cNvPr id="5" name="Footer Placeholder 4"/>
          <p:cNvSpPr>
            <a:spLocks noGrp="1"/>
          </p:cNvSpPr>
          <p:nvPr>
            <p:ph type="ftr" sz="quarter" idx="11"/>
          </p:nvPr>
        </p:nvSpPr>
        <p:spPr/>
        <p:txBody>
          <a:bodyPr/>
          <a:lstStyle/>
          <a:p>
            <a:endParaRPr lang="bg-BG" dirty="0"/>
          </a:p>
        </p:txBody>
      </p:sp>
      <p:sp>
        <p:nvSpPr>
          <p:cNvPr id="6" name="Slide Number Placeholder 5"/>
          <p:cNvSpPr>
            <a:spLocks noGrp="1"/>
          </p:cNvSpPr>
          <p:nvPr>
            <p:ph type="sldNum" sz="quarter" idx="12"/>
          </p:nvPr>
        </p:nvSpPr>
        <p:spPr/>
        <p:txBody>
          <a:bodyPr/>
          <a:lstStyle/>
          <a:p>
            <a:fld id="{D0FD718E-46A7-4A98-A9FE-3E1E2C2192EB}" type="slidenum">
              <a:rPr lang="bg-BG" smtClean="0"/>
              <a:t>‹#›</a:t>
            </a:fld>
            <a:endParaRPr lang="bg-BG" dirty="0"/>
          </a:p>
        </p:txBody>
      </p:sp>
    </p:spTree>
    <p:extLst>
      <p:ext uri="{BB962C8B-B14F-4D97-AF65-F5344CB8AC3E}">
        <p14:creationId xmlns:p14="http://schemas.microsoft.com/office/powerpoint/2010/main" val="3897055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bg-BG"/>
              <a:t>Редакт. стил загл. образец</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Date Placeholder 3"/>
          <p:cNvSpPr>
            <a:spLocks noGrp="1"/>
          </p:cNvSpPr>
          <p:nvPr>
            <p:ph type="dt" sz="half" idx="10"/>
          </p:nvPr>
        </p:nvSpPr>
        <p:spPr/>
        <p:txBody>
          <a:bodyPr/>
          <a:lstStyle/>
          <a:p>
            <a:endParaRPr lang="bg-BG" dirty="0"/>
          </a:p>
        </p:txBody>
      </p:sp>
      <p:sp>
        <p:nvSpPr>
          <p:cNvPr id="5" name="Footer Placeholder 4"/>
          <p:cNvSpPr>
            <a:spLocks noGrp="1"/>
          </p:cNvSpPr>
          <p:nvPr>
            <p:ph type="ftr" sz="quarter" idx="11"/>
          </p:nvPr>
        </p:nvSpPr>
        <p:spPr/>
        <p:txBody>
          <a:bodyPr/>
          <a:lstStyle/>
          <a:p>
            <a:endParaRPr lang="bg-BG" dirty="0"/>
          </a:p>
        </p:txBody>
      </p:sp>
      <p:sp>
        <p:nvSpPr>
          <p:cNvPr id="6" name="Slide Number Placeholder 5"/>
          <p:cNvSpPr>
            <a:spLocks noGrp="1"/>
          </p:cNvSpPr>
          <p:nvPr>
            <p:ph type="sldNum" sz="quarter" idx="12"/>
          </p:nvPr>
        </p:nvSpPr>
        <p:spPr/>
        <p:txBody>
          <a:bodyPr/>
          <a:lstStyle/>
          <a:p>
            <a:fld id="{D0FD718E-46A7-4A98-A9FE-3E1E2C2192EB}" type="slidenum">
              <a:rPr lang="bg-BG" smtClean="0"/>
              <a:t>‹#›</a:t>
            </a:fld>
            <a:endParaRPr lang="bg-BG" dirty="0"/>
          </a:p>
        </p:txBody>
      </p:sp>
    </p:spTree>
    <p:extLst>
      <p:ext uri="{BB962C8B-B14F-4D97-AF65-F5344CB8AC3E}">
        <p14:creationId xmlns:p14="http://schemas.microsoft.com/office/powerpoint/2010/main" val="113471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a:t>Редакт. стил загл. образец</a:t>
            </a:r>
            <a:endParaRPr lang="en-US" dirty="0"/>
          </a:p>
        </p:txBody>
      </p:sp>
      <p:sp>
        <p:nvSpPr>
          <p:cNvPr id="3" name="Content Placeholder 2"/>
          <p:cNvSpPr>
            <a:spLocks noGrp="1"/>
          </p:cNvSpPr>
          <p:nvPr>
            <p:ph idx="1"/>
          </p:nvPr>
        </p:nvSpPr>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Date Placeholder 3"/>
          <p:cNvSpPr>
            <a:spLocks noGrp="1"/>
          </p:cNvSpPr>
          <p:nvPr>
            <p:ph type="dt" sz="half" idx="10"/>
          </p:nvPr>
        </p:nvSpPr>
        <p:spPr/>
        <p:txBody>
          <a:bodyPr/>
          <a:lstStyle/>
          <a:p>
            <a:endParaRPr lang="bg-BG" dirty="0"/>
          </a:p>
        </p:txBody>
      </p:sp>
      <p:sp>
        <p:nvSpPr>
          <p:cNvPr id="5" name="Footer Placeholder 4"/>
          <p:cNvSpPr>
            <a:spLocks noGrp="1"/>
          </p:cNvSpPr>
          <p:nvPr>
            <p:ph type="ftr" sz="quarter" idx="11"/>
          </p:nvPr>
        </p:nvSpPr>
        <p:spPr/>
        <p:txBody>
          <a:bodyPr/>
          <a:lstStyle/>
          <a:p>
            <a:endParaRPr lang="bg-BG" dirty="0"/>
          </a:p>
        </p:txBody>
      </p:sp>
      <p:sp>
        <p:nvSpPr>
          <p:cNvPr id="6" name="Slide Number Placeholder 5"/>
          <p:cNvSpPr>
            <a:spLocks noGrp="1"/>
          </p:cNvSpPr>
          <p:nvPr>
            <p:ph type="sldNum" sz="quarter" idx="12"/>
          </p:nvPr>
        </p:nvSpPr>
        <p:spPr/>
        <p:txBody>
          <a:bodyPr/>
          <a:lstStyle/>
          <a:p>
            <a:fld id="{D0FD718E-46A7-4A98-A9FE-3E1E2C2192EB}" type="slidenum">
              <a:rPr lang="bg-BG" smtClean="0"/>
              <a:t>‹#›</a:t>
            </a:fld>
            <a:endParaRPr lang="bg-BG" dirty="0"/>
          </a:p>
        </p:txBody>
      </p:sp>
    </p:spTree>
    <p:extLst>
      <p:ext uri="{BB962C8B-B14F-4D97-AF65-F5344CB8AC3E}">
        <p14:creationId xmlns:p14="http://schemas.microsoft.com/office/powerpoint/2010/main" val="4081362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лавка на секция">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bg-BG"/>
              <a:t>Редакт. стил загл. образец</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endParaRPr lang="bg-BG" dirty="0"/>
          </a:p>
        </p:txBody>
      </p:sp>
      <p:sp>
        <p:nvSpPr>
          <p:cNvPr id="5" name="Footer Placeholder 4"/>
          <p:cNvSpPr>
            <a:spLocks noGrp="1"/>
          </p:cNvSpPr>
          <p:nvPr>
            <p:ph type="ftr" sz="quarter" idx="11"/>
          </p:nvPr>
        </p:nvSpPr>
        <p:spPr/>
        <p:txBody>
          <a:bodyPr/>
          <a:lstStyle/>
          <a:p>
            <a:endParaRPr lang="bg-BG" dirty="0"/>
          </a:p>
        </p:txBody>
      </p:sp>
      <p:sp>
        <p:nvSpPr>
          <p:cNvPr id="6" name="Slide Number Placeholder 5"/>
          <p:cNvSpPr>
            <a:spLocks noGrp="1"/>
          </p:cNvSpPr>
          <p:nvPr>
            <p:ph type="sldNum" sz="quarter" idx="12"/>
          </p:nvPr>
        </p:nvSpPr>
        <p:spPr/>
        <p:txBody>
          <a:bodyPr/>
          <a:lstStyle/>
          <a:p>
            <a:fld id="{D0FD718E-46A7-4A98-A9FE-3E1E2C2192EB}" type="slidenum">
              <a:rPr lang="bg-BG" smtClean="0"/>
              <a:t>‹#›</a:t>
            </a:fld>
            <a:endParaRPr lang="bg-BG"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8057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bg-BG"/>
              <a:t>Редакт. стил загл. образец</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5" name="Date Placeholder 4"/>
          <p:cNvSpPr>
            <a:spLocks noGrp="1"/>
          </p:cNvSpPr>
          <p:nvPr>
            <p:ph type="dt" sz="half" idx="10"/>
          </p:nvPr>
        </p:nvSpPr>
        <p:spPr/>
        <p:txBody>
          <a:bodyPr/>
          <a:lstStyle/>
          <a:p>
            <a:endParaRPr lang="bg-BG" dirty="0"/>
          </a:p>
        </p:txBody>
      </p:sp>
      <p:sp>
        <p:nvSpPr>
          <p:cNvPr id="6" name="Footer Placeholder 5"/>
          <p:cNvSpPr>
            <a:spLocks noGrp="1"/>
          </p:cNvSpPr>
          <p:nvPr>
            <p:ph type="ftr" sz="quarter" idx="11"/>
          </p:nvPr>
        </p:nvSpPr>
        <p:spPr/>
        <p:txBody>
          <a:bodyPr/>
          <a:lstStyle/>
          <a:p>
            <a:endParaRPr lang="bg-BG" dirty="0"/>
          </a:p>
        </p:txBody>
      </p:sp>
      <p:sp>
        <p:nvSpPr>
          <p:cNvPr id="7" name="Slide Number Placeholder 6"/>
          <p:cNvSpPr>
            <a:spLocks noGrp="1"/>
          </p:cNvSpPr>
          <p:nvPr>
            <p:ph type="sldNum" sz="quarter" idx="12"/>
          </p:nvPr>
        </p:nvSpPr>
        <p:spPr/>
        <p:txBody>
          <a:bodyPr/>
          <a:lstStyle/>
          <a:p>
            <a:fld id="{D0FD718E-46A7-4A98-A9FE-3E1E2C2192EB}" type="slidenum">
              <a:rPr lang="bg-BG" smtClean="0"/>
              <a:t>‹#›</a:t>
            </a:fld>
            <a:endParaRPr lang="bg-BG" dirty="0"/>
          </a:p>
        </p:txBody>
      </p:sp>
    </p:spTree>
    <p:extLst>
      <p:ext uri="{BB962C8B-B14F-4D97-AF65-F5344CB8AC3E}">
        <p14:creationId xmlns:p14="http://schemas.microsoft.com/office/powerpoint/2010/main" val="2995767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bg-BG"/>
              <a:t>Редакт. стил загл. образец</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a:t>Щракнете, за да редактирате стиловете на текста в образеца</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a:t>Щракнете, за да редактирате стиловете на текста в образеца</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7" name="Date Placeholder 6"/>
          <p:cNvSpPr>
            <a:spLocks noGrp="1"/>
          </p:cNvSpPr>
          <p:nvPr>
            <p:ph type="dt" sz="half" idx="10"/>
          </p:nvPr>
        </p:nvSpPr>
        <p:spPr/>
        <p:txBody>
          <a:bodyPr/>
          <a:lstStyle/>
          <a:p>
            <a:endParaRPr lang="bg-BG" dirty="0"/>
          </a:p>
        </p:txBody>
      </p:sp>
      <p:sp>
        <p:nvSpPr>
          <p:cNvPr id="8" name="Footer Placeholder 7"/>
          <p:cNvSpPr>
            <a:spLocks noGrp="1"/>
          </p:cNvSpPr>
          <p:nvPr>
            <p:ph type="ftr" sz="quarter" idx="11"/>
          </p:nvPr>
        </p:nvSpPr>
        <p:spPr/>
        <p:txBody>
          <a:bodyPr/>
          <a:lstStyle/>
          <a:p>
            <a:endParaRPr lang="bg-BG" dirty="0"/>
          </a:p>
        </p:txBody>
      </p:sp>
      <p:sp>
        <p:nvSpPr>
          <p:cNvPr id="9" name="Slide Number Placeholder 8"/>
          <p:cNvSpPr>
            <a:spLocks noGrp="1"/>
          </p:cNvSpPr>
          <p:nvPr>
            <p:ph type="sldNum" sz="quarter" idx="12"/>
          </p:nvPr>
        </p:nvSpPr>
        <p:spPr/>
        <p:txBody>
          <a:bodyPr/>
          <a:lstStyle/>
          <a:p>
            <a:fld id="{D0FD718E-46A7-4A98-A9FE-3E1E2C2192EB}" type="slidenum">
              <a:rPr lang="bg-BG" smtClean="0"/>
              <a:t>‹#›</a:t>
            </a:fld>
            <a:endParaRPr lang="bg-BG" dirty="0"/>
          </a:p>
        </p:txBody>
      </p:sp>
    </p:spTree>
    <p:extLst>
      <p:ext uri="{BB962C8B-B14F-4D97-AF65-F5344CB8AC3E}">
        <p14:creationId xmlns:p14="http://schemas.microsoft.com/office/powerpoint/2010/main" val="3096664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a:t>Редакт. стил загл. образец</a:t>
            </a:r>
            <a:endParaRPr lang="en-US" dirty="0"/>
          </a:p>
        </p:txBody>
      </p:sp>
      <p:sp>
        <p:nvSpPr>
          <p:cNvPr id="3" name="Date Placeholder 2"/>
          <p:cNvSpPr>
            <a:spLocks noGrp="1"/>
          </p:cNvSpPr>
          <p:nvPr>
            <p:ph type="dt" sz="half" idx="10"/>
          </p:nvPr>
        </p:nvSpPr>
        <p:spPr/>
        <p:txBody>
          <a:bodyPr/>
          <a:lstStyle/>
          <a:p>
            <a:endParaRPr lang="bg-BG" dirty="0"/>
          </a:p>
        </p:txBody>
      </p:sp>
      <p:sp>
        <p:nvSpPr>
          <p:cNvPr id="4" name="Footer Placeholder 3"/>
          <p:cNvSpPr>
            <a:spLocks noGrp="1"/>
          </p:cNvSpPr>
          <p:nvPr>
            <p:ph type="ftr" sz="quarter" idx="11"/>
          </p:nvPr>
        </p:nvSpPr>
        <p:spPr/>
        <p:txBody>
          <a:bodyPr/>
          <a:lstStyle/>
          <a:p>
            <a:endParaRPr lang="bg-BG" dirty="0"/>
          </a:p>
        </p:txBody>
      </p:sp>
      <p:sp>
        <p:nvSpPr>
          <p:cNvPr id="5" name="Slide Number Placeholder 4"/>
          <p:cNvSpPr>
            <a:spLocks noGrp="1"/>
          </p:cNvSpPr>
          <p:nvPr>
            <p:ph type="sldNum" sz="quarter" idx="12"/>
          </p:nvPr>
        </p:nvSpPr>
        <p:spPr/>
        <p:txBody>
          <a:bodyPr/>
          <a:lstStyle/>
          <a:p>
            <a:fld id="{D0FD718E-46A7-4A98-A9FE-3E1E2C2192EB}" type="slidenum">
              <a:rPr lang="bg-BG" smtClean="0"/>
              <a:t>‹#›</a:t>
            </a:fld>
            <a:endParaRPr lang="bg-BG" dirty="0"/>
          </a:p>
        </p:txBody>
      </p:sp>
    </p:spTree>
    <p:extLst>
      <p:ext uri="{BB962C8B-B14F-4D97-AF65-F5344CB8AC3E}">
        <p14:creationId xmlns:p14="http://schemas.microsoft.com/office/powerpoint/2010/main" val="2310818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bg-BG" dirty="0"/>
          </a:p>
        </p:txBody>
      </p:sp>
      <p:sp>
        <p:nvSpPr>
          <p:cNvPr id="3" name="Footer Placeholder 2"/>
          <p:cNvSpPr>
            <a:spLocks noGrp="1"/>
          </p:cNvSpPr>
          <p:nvPr>
            <p:ph type="ftr" sz="quarter" idx="11"/>
          </p:nvPr>
        </p:nvSpPr>
        <p:spPr/>
        <p:txBody>
          <a:bodyPr/>
          <a:lstStyle/>
          <a:p>
            <a:endParaRPr lang="bg-BG" dirty="0"/>
          </a:p>
        </p:txBody>
      </p:sp>
      <p:sp>
        <p:nvSpPr>
          <p:cNvPr id="4" name="Slide Number Placeholder 3"/>
          <p:cNvSpPr>
            <a:spLocks noGrp="1"/>
          </p:cNvSpPr>
          <p:nvPr>
            <p:ph type="sldNum" sz="quarter" idx="12"/>
          </p:nvPr>
        </p:nvSpPr>
        <p:spPr/>
        <p:txBody>
          <a:bodyPr/>
          <a:lstStyle/>
          <a:p>
            <a:fld id="{D0FD718E-46A7-4A98-A9FE-3E1E2C2192EB}" type="slidenum">
              <a:rPr lang="bg-BG" smtClean="0"/>
              <a:t>‹#›</a:t>
            </a:fld>
            <a:endParaRPr lang="bg-BG" dirty="0"/>
          </a:p>
        </p:txBody>
      </p:sp>
    </p:spTree>
    <p:extLst>
      <p:ext uri="{BB962C8B-B14F-4D97-AF65-F5344CB8AC3E}">
        <p14:creationId xmlns:p14="http://schemas.microsoft.com/office/powerpoint/2010/main" val="841385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bg-BG"/>
              <a:t>Редакт. стил загл. образец</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endParaRPr lang="bg-BG" dirty="0"/>
          </a:p>
        </p:txBody>
      </p:sp>
      <p:sp>
        <p:nvSpPr>
          <p:cNvPr id="6" name="Footer Placeholder 5"/>
          <p:cNvSpPr>
            <a:spLocks noGrp="1"/>
          </p:cNvSpPr>
          <p:nvPr>
            <p:ph type="ftr" sz="quarter" idx="11"/>
          </p:nvPr>
        </p:nvSpPr>
        <p:spPr/>
        <p:txBody>
          <a:bodyPr/>
          <a:lstStyle/>
          <a:p>
            <a:endParaRPr lang="bg-BG" dirty="0"/>
          </a:p>
        </p:txBody>
      </p:sp>
      <p:sp>
        <p:nvSpPr>
          <p:cNvPr id="7" name="Slide Number Placeholder 6"/>
          <p:cNvSpPr>
            <a:spLocks noGrp="1"/>
          </p:cNvSpPr>
          <p:nvPr>
            <p:ph type="sldNum" sz="quarter" idx="12"/>
          </p:nvPr>
        </p:nvSpPr>
        <p:spPr/>
        <p:txBody>
          <a:bodyPr/>
          <a:lstStyle/>
          <a:p>
            <a:fld id="{D0FD718E-46A7-4A98-A9FE-3E1E2C2192EB}" type="slidenum">
              <a:rPr lang="bg-BG" smtClean="0"/>
              <a:t>‹#›</a:t>
            </a:fld>
            <a:endParaRPr lang="bg-BG" dirty="0"/>
          </a:p>
        </p:txBody>
      </p:sp>
    </p:spTree>
    <p:extLst>
      <p:ext uri="{BB962C8B-B14F-4D97-AF65-F5344CB8AC3E}">
        <p14:creationId xmlns:p14="http://schemas.microsoft.com/office/powerpoint/2010/main" val="1574538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bg-BG"/>
              <a:t>Редакт. стил загл. образец</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bg-BG" dirty="0"/>
              <a:t>Щракнете върху иконата, за да добавите картина</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endParaRPr lang="bg-BG" dirty="0"/>
          </a:p>
        </p:txBody>
      </p:sp>
      <p:sp>
        <p:nvSpPr>
          <p:cNvPr id="6" name="Footer Placeholder 5"/>
          <p:cNvSpPr>
            <a:spLocks noGrp="1"/>
          </p:cNvSpPr>
          <p:nvPr>
            <p:ph type="ftr" sz="quarter" idx="11"/>
          </p:nvPr>
        </p:nvSpPr>
        <p:spPr/>
        <p:txBody>
          <a:bodyPr/>
          <a:lstStyle/>
          <a:p>
            <a:endParaRPr lang="bg-BG" dirty="0"/>
          </a:p>
        </p:txBody>
      </p:sp>
      <p:sp>
        <p:nvSpPr>
          <p:cNvPr id="7" name="Slide Number Placeholder 6"/>
          <p:cNvSpPr>
            <a:spLocks noGrp="1"/>
          </p:cNvSpPr>
          <p:nvPr>
            <p:ph type="sldNum" sz="quarter" idx="12"/>
          </p:nvPr>
        </p:nvSpPr>
        <p:spPr/>
        <p:txBody>
          <a:bodyPr/>
          <a:lstStyle/>
          <a:p>
            <a:fld id="{D0FD718E-46A7-4A98-A9FE-3E1E2C2192EB}" type="slidenum">
              <a:rPr lang="bg-BG" smtClean="0"/>
              <a:t>‹#›</a:t>
            </a:fld>
            <a:endParaRPr lang="bg-BG" dirty="0"/>
          </a:p>
        </p:txBody>
      </p:sp>
    </p:spTree>
    <p:extLst>
      <p:ext uri="{BB962C8B-B14F-4D97-AF65-F5344CB8AC3E}">
        <p14:creationId xmlns:p14="http://schemas.microsoft.com/office/powerpoint/2010/main" val="2085312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bg-BG"/>
              <a:t>Редакт. стил загл. образец</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endParaRPr lang="bg-BG"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bg-BG"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D0FD718E-46A7-4A98-A9FE-3E1E2C2192EB}" type="slidenum">
              <a:rPr lang="bg-BG" smtClean="0"/>
              <a:t>‹#›</a:t>
            </a:fld>
            <a:endParaRPr lang="bg-BG" dirty="0"/>
          </a:p>
        </p:txBody>
      </p:sp>
    </p:spTree>
    <p:extLst>
      <p:ext uri="{BB962C8B-B14F-4D97-AF65-F5344CB8AC3E}">
        <p14:creationId xmlns:p14="http://schemas.microsoft.com/office/powerpoint/2010/main" val="4074630793"/>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hf hdr="0" ftr="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www.eufunds.b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emf"/><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hyperlink" Target="https://www.europarl.europa.eu/news/bg/headlines/economy/20150701STO72956/krghova-ikonomika-zashcho-mnoghokratnoto-izpolzvanie-na-produkti-ie-vazhno"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researchgate.net/figure/Creative-Industry-Sectors_fig1_275246260" TargetMode="Externa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hyperlink" Target="https://industry40marketresearch.co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838200" y="583894"/>
            <a:ext cx="10515600" cy="5593069"/>
          </a:xfrm>
        </p:spPr>
        <p:txBody>
          <a:bodyPr>
            <a:normAutofit/>
          </a:bodyPr>
          <a:lstStyle/>
          <a:p>
            <a:pPr marL="0" indent="0">
              <a:buNone/>
            </a:pPr>
            <a:endParaRPr lang="bg-BG" dirty="0"/>
          </a:p>
          <a:p>
            <a:pPr marL="0" indent="0" algn="ctr">
              <a:buNone/>
            </a:pPr>
            <a:endParaRPr lang="bg-BG" dirty="0"/>
          </a:p>
          <a:p>
            <a:pPr marL="0" indent="0" algn="ctr">
              <a:buNone/>
            </a:pPr>
            <a:endParaRPr lang="bg-BG" dirty="0"/>
          </a:p>
          <a:p>
            <a:pPr marL="0" lvl="0" indent="0" algn="ctr">
              <a:buClr>
                <a:srgbClr val="549E39"/>
              </a:buClr>
              <a:buNone/>
              <a:defRPr/>
            </a:pPr>
            <a:endParaRPr lang="ru-RU" sz="3200" dirty="0">
              <a:solidFill>
                <a:schemeClr val="accent1">
                  <a:lumMod val="75000"/>
                </a:schemeClr>
              </a:solidFill>
              <a:latin typeface="Arial" panose="020B0604020202020204" pitchFamily="34" charset="0"/>
              <a:cs typeface="Arial" panose="020B0604020202020204" pitchFamily="34" charset="0"/>
            </a:endParaRPr>
          </a:p>
          <a:p>
            <a:pPr marL="0" lvl="0" indent="0" algn="ctr">
              <a:buClr>
                <a:srgbClr val="549E39"/>
              </a:buClr>
              <a:buNone/>
              <a:defRPr/>
            </a:pPr>
            <a:r>
              <a:rPr lang="ru-RU" sz="3200" dirty="0">
                <a:solidFill>
                  <a:schemeClr val="accent1">
                    <a:lumMod val="75000"/>
                  </a:schemeClr>
                </a:solidFill>
                <a:latin typeface="Arial" panose="020B0604020202020204" pitchFamily="34" charset="0"/>
                <a:cs typeface="Arial" panose="020B0604020202020204" pitchFamily="34" charset="0"/>
              </a:rPr>
              <a:t>Дистанционно обучение по обучителен модул</a:t>
            </a:r>
          </a:p>
          <a:p>
            <a:pPr marL="0" lvl="0" indent="0" algn="ctr">
              <a:buClr>
                <a:srgbClr val="549E39"/>
              </a:buClr>
              <a:buNone/>
              <a:defRPr/>
            </a:pPr>
            <a:r>
              <a:rPr lang="ru-RU" sz="3200" b="1" dirty="0">
                <a:solidFill>
                  <a:schemeClr val="accent1">
                    <a:lumMod val="75000"/>
                  </a:schemeClr>
                </a:solidFill>
                <a:latin typeface="Arial" panose="020B0604020202020204" pitchFamily="34" charset="0"/>
                <a:cs typeface="Arial" panose="020B0604020202020204" pitchFamily="34" charset="0"/>
              </a:rPr>
              <a:t>„Местно икономическо развитие – възможности и практически решения“</a:t>
            </a:r>
            <a:br>
              <a:rPr lang="bg-BG" sz="3200" b="1" dirty="0">
                <a:solidFill>
                  <a:schemeClr val="accent1">
                    <a:lumMod val="75000"/>
                  </a:schemeClr>
                </a:solidFill>
                <a:latin typeface="Calibri" panose="020F0502020204030204" pitchFamily="34" charset="0"/>
                <a:cs typeface="Calibri" panose="020F0502020204030204" pitchFamily="34" charset="0"/>
              </a:rPr>
            </a:br>
            <a:endParaRPr lang="bg-BG" sz="3200" b="1" dirty="0">
              <a:solidFill>
                <a:schemeClr val="accent1">
                  <a:lumMod val="75000"/>
                </a:schemeClr>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2"/>
          <a:stretch>
            <a:fillRect/>
          </a:stretch>
        </p:blipFill>
        <p:spPr>
          <a:xfrm>
            <a:off x="925689" y="904789"/>
            <a:ext cx="2074486" cy="828527"/>
          </a:xfrm>
          <a:prstGeom prst="rect">
            <a:avLst/>
          </a:prstGeom>
        </p:spPr>
      </p:pic>
      <p:pic>
        <p:nvPicPr>
          <p:cNvPr id="5" name="Picture 4"/>
          <p:cNvPicPr>
            <a:picLocks noChangeAspect="1"/>
          </p:cNvPicPr>
          <p:nvPr/>
        </p:nvPicPr>
        <p:blipFill>
          <a:blip r:embed="rId3"/>
          <a:stretch>
            <a:fillRect/>
          </a:stretch>
        </p:blipFill>
        <p:spPr>
          <a:xfrm>
            <a:off x="9121422" y="927775"/>
            <a:ext cx="1705303" cy="828000"/>
          </a:xfrm>
          <a:prstGeom prst="rect">
            <a:avLst/>
          </a:prstGeom>
        </p:spPr>
      </p:pic>
      <p:sp>
        <p:nvSpPr>
          <p:cNvPr id="8" name="TextBox 7"/>
          <p:cNvSpPr txBox="1"/>
          <p:nvPr/>
        </p:nvSpPr>
        <p:spPr>
          <a:xfrm>
            <a:off x="742257" y="5638800"/>
            <a:ext cx="10611543" cy="1254702"/>
          </a:xfrm>
          <a:prstGeom prst="rect">
            <a:avLst/>
          </a:prstGeom>
          <a:noFill/>
        </p:spPr>
        <p:txBody>
          <a:bodyPr wrap="square" rtlCol="0">
            <a:spAutoFit/>
          </a:bodyPr>
          <a:lstStyle/>
          <a:p>
            <a:pPr marL="45720" lvl="0" algn="ctr">
              <a:lnSpc>
                <a:spcPct val="90000"/>
              </a:lnSpc>
              <a:spcBef>
                <a:spcPts val="1400"/>
              </a:spcBef>
              <a:buClr>
                <a:srgbClr val="549E39"/>
              </a:buClr>
              <a:buSzPct val="80000"/>
            </a:pPr>
            <a:r>
              <a:rPr lang="bg-BG" sz="1200" i="1" dirty="0">
                <a:solidFill>
                  <a:srgbClr val="549E39"/>
                </a:solidFill>
              </a:rPr>
              <a:t>Този документ е създаден съгласно Административен договор №  BG05SFOP001-2.015-0001-C02, проект „Повишаване на знанията, уменията и квалификацията на общинските служители“ за предоставяне на безвъзмездна финансова помощ по Оперативна програма „Добро управление“, съфинансирана от Европейския съюз чрез Европейския социален фонд. </a:t>
            </a:r>
          </a:p>
          <a:p>
            <a:pPr marL="45720" lvl="0" algn="ctr">
              <a:lnSpc>
                <a:spcPct val="90000"/>
              </a:lnSpc>
              <a:spcBef>
                <a:spcPts val="1400"/>
              </a:spcBef>
              <a:buClr>
                <a:srgbClr val="549E39"/>
              </a:buClr>
              <a:buSzPct val="80000"/>
            </a:pPr>
            <a:r>
              <a:rPr lang="bg-BG" sz="1100" i="1" dirty="0">
                <a:solidFill>
                  <a:srgbClr val="549E39"/>
                </a:solidFill>
                <a:hlinkClick r:id="rId4"/>
              </a:rPr>
              <a:t>www.eufunds.bg</a:t>
            </a:r>
            <a:r>
              <a:rPr lang="bg-BG" sz="1100" i="1" dirty="0">
                <a:solidFill>
                  <a:srgbClr val="549E39"/>
                </a:solidFill>
              </a:rPr>
              <a:t> </a:t>
            </a:r>
          </a:p>
          <a:p>
            <a:pPr marL="45720" lvl="0" algn="ctr">
              <a:lnSpc>
                <a:spcPct val="90000"/>
              </a:lnSpc>
              <a:spcBef>
                <a:spcPts val="1400"/>
              </a:spcBef>
              <a:buClr>
                <a:srgbClr val="549E39"/>
              </a:buClr>
              <a:buSzPct val="80000"/>
            </a:pPr>
            <a:endParaRPr lang="bg-BG" sz="1100" i="1" dirty="0">
              <a:solidFill>
                <a:srgbClr val="549E39"/>
              </a:solidFill>
            </a:endParaRPr>
          </a:p>
        </p:txBody>
      </p:sp>
      <p:pic>
        <p:nvPicPr>
          <p:cNvPr id="7" name="Picture 6"/>
          <p:cNvPicPr>
            <a:picLocks noChangeAspect="1"/>
          </p:cNvPicPr>
          <p:nvPr/>
        </p:nvPicPr>
        <p:blipFill>
          <a:blip r:embed="rId5"/>
          <a:stretch>
            <a:fillRect/>
          </a:stretch>
        </p:blipFill>
        <p:spPr>
          <a:xfrm>
            <a:off x="5386470" y="903594"/>
            <a:ext cx="1323114" cy="828000"/>
          </a:xfrm>
          <a:prstGeom prst="rect">
            <a:avLst/>
          </a:prstGeom>
        </p:spPr>
      </p:pic>
    </p:spTree>
    <p:extLst>
      <p:ext uri="{BB962C8B-B14F-4D97-AF65-F5344CB8AC3E}">
        <p14:creationId xmlns:p14="http://schemas.microsoft.com/office/powerpoint/2010/main" val="3664204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405A70-9FE2-48E0-B137-DB15C5AF900D}"/>
              </a:ext>
            </a:extLst>
          </p:cNvPr>
          <p:cNvSpPr>
            <a:spLocks noGrp="1"/>
          </p:cNvSpPr>
          <p:nvPr>
            <p:ph type="sldNum" sz="quarter" idx="12"/>
          </p:nvPr>
        </p:nvSpPr>
        <p:spPr>
          <a:xfrm>
            <a:off x="10190219" y="6204974"/>
            <a:ext cx="1706217" cy="365125"/>
          </a:xfrm>
        </p:spPr>
        <p:txBody>
          <a:bodyPr/>
          <a:lstStyle/>
          <a:p>
            <a:fld id="{D0FD718E-46A7-4A98-A9FE-3E1E2C2192EB}" type="slidenum">
              <a:rPr lang="bg-BG" smtClean="0"/>
              <a:t>10</a:t>
            </a:fld>
            <a:endParaRPr lang="bg-BG" dirty="0"/>
          </a:p>
        </p:txBody>
      </p:sp>
      <p:sp>
        <p:nvSpPr>
          <p:cNvPr id="3" name="Rectangle 2"/>
          <p:cNvSpPr/>
          <p:nvPr/>
        </p:nvSpPr>
        <p:spPr>
          <a:xfrm>
            <a:off x="1236852" y="756874"/>
            <a:ext cx="9718295" cy="523220"/>
          </a:xfrm>
          <a:prstGeom prst="rect">
            <a:avLst/>
          </a:prstGeom>
        </p:spPr>
        <p:txBody>
          <a:bodyPr wrap="square">
            <a:spAutoFit/>
          </a:bodyPr>
          <a:lstStyle/>
          <a:p>
            <a:pPr marL="45720" lvl="0" algn="ctr"/>
            <a:r>
              <a:rPr lang="ru-RU" sz="2800" b="1" dirty="0">
                <a:latin typeface="Arial" panose="020B0604020202020204" pitchFamily="34" charset="0"/>
                <a:cs typeface="Arial" panose="020B0604020202020204" pitchFamily="34" charset="0"/>
              </a:rPr>
              <a:t>Предпоставки за успеха на индустриалните зони</a:t>
            </a:r>
            <a:endParaRPr lang="bg-BG" sz="2800" b="1" dirty="0">
              <a:latin typeface="Arial" panose="020B0604020202020204" pitchFamily="34" charset="0"/>
              <a:cs typeface="Arial" panose="020B0604020202020204" pitchFamily="34" charset="0"/>
            </a:endParaRPr>
          </a:p>
        </p:txBody>
      </p:sp>
      <p:sp>
        <p:nvSpPr>
          <p:cNvPr id="5" name="Rectangle 4"/>
          <p:cNvSpPr/>
          <p:nvPr/>
        </p:nvSpPr>
        <p:spPr>
          <a:xfrm>
            <a:off x="748146" y="1363687"/>
            <a:ext cx="5523346" cy="4618187"/>
          </a:xfrm>
          <a:prstGeom prst="rect">
            <a:avLst/>
          </a:prstGeom>
        </p:spPr>
        <p:txBody>
          <a:bodyPr wrap="square">
            <a:spAutoFit/>
          </a:bodyPr>
          <a:lstStyle/>
          <a:p>
            <a:pPr>
              <a:lnSpc>
                <a:spcPct val="115000"/>
              </a:lnSpc>
              <a:spcAft>
                <a:spcPts val="0"/>
              </a:spcAft>
            </a:pPr>
            <a:r>
              <a:rPr lang="bg-BG" b="1" dirty="0">
                <a:latin typeface="Arial" panose="020B0604020202020204" pitchFamily="34" charset="0"/>
                <a:ea typeface="Times New Roman" panose="02020603050405020304" pitchFamily="18" charset="0"/>
                <a:cs typeface="Arial" panose="020B0604020202020204" pitchFamily="34" charset="0"/>
              </a:rPr>
              <a:t>Местоположение на зоната:</a:t>
            </a:r>
            <a:endParaRPr lang="bg-BG" sz="1600" dirty="0">
              <a:latin typeface="Arial" panose="020B0604020202020204" pitchFamily="34" charset="0"/>
              <a:ea typeface="Times New Roman" panose="02020603050405020304" pitchFamily="18" charset="0"/>
              <a:cs typeface="Arial" panose="020B0604020202020204" pitchFamily="34" charset="0"/>
            </a:endParaRPr>
          </a:p>
          <a:p>
            <a:pPr marL="285750" indent="-285750">
              <a:lnSpc>
                <a:spcPct val="115000"/>
              </a:lnSpc>
              <a:spcAft>
                <a:spcPts val="0"/>
              </a:spcAft>
              <a:buFont typeface="Wingdings" panose="05000000000000000000" pitchFamily="2" charset="2"/>
              <a:buChar char="q"/>
            </a:pPr>
            <a:r>
              <a:rPr lang="bg-BG" sz="1600" dirty="0">
                <a:latin typeface="Arial" panose="020B0604020202020204" pitchFamily="34" charset="0"/>
                <a:ea typeface="Times New Roman" panose="02020603050405020304" pitchFamily="18" charset="0"/>
                <a:cs typeface="Arial" panose="020B0604020202020204" pitchFamily="34" charset="0"/>
              </a:rPr>
              <a:t>Близост до пристанище</a:t>
            </a:r>
            <a:r>
              <a:rPr lang="ru-RU" sz="1600" dirty="0">
                <a:latin typeface="Arial" panose="020B0604020202020204" pitchFamily="34" charset="0"/>
                <a:ea typeface="Times New Roman" panose="02020603050405020304" pitchFamily="18" charset="0"/>
                <a:cs typeface="Arial" panose="020B0604020202020204" pitchFamily="34" charset="0"/>
              </a:rPr>
              <a:t>,</a:t>
            </a:r>
            <a:r>
              <a:rPr lang="bg-BG" sz="1600" dirty="0">
                <a:latin typeface="Arial" panose="020B0604020202020204" pitchFamily="34" charset="0"/>
                <a:ea typeface="Times New Roman" panose="02020603050405020304" pitchFamily="18" charset="0"/>
                <a:cs typeface="Arial" panose="020B0604020202020204" pitchFamily="34" charset="0"/>
              </a:rPr>
              <a:t> летище, ЖП или интермодален терминал.</a:t>
            </a:r>
          </a:p>
          <a:p>
            <a:pPr marL="285750" indent="-285750">
              <a:lnSpc>
                <a:spcPct val="115000"/>
              </a:lnSpc>
              <a:spcAft>
                <a:spcPts val="0"/>
              </a:spcAft>
              <a:buFont typeface="Wingdings" panose="05000000000000000000" pitchFamily="2" charset="2"/>
              <a:buChar char="q"/>
            </a:pPr>
            <a:r>
              <a:rPr lang="ru-RU" sz="1600" dirty="0">
                <a:latin typeface="Arial" panose="020B0604020202020204" pitchFamily="34" charset="0"/>
                <a:ea typeface="Times New Roman" panose="02020603050405020304" pitchFamily="18" charset="0"/>
                <a:cs typeface="Arial" panose="020B0604020202020204" pitchFamily="34" charset="0"/>
              </a:rPr>
              <a:t>Наличие на достатъчно квалифициран технически персонал и работници на приемлива цена в региона.</a:t>
            </a:r>
            <a:endParaRPr lang="bg-BG" sz="1600" dirty="0">
              <a:latin typeface="Arial" panose="020B0604020202020204" pitchFamily="34" charset="0"/>
              <a:ea typeface="Times New Roman" panose="02020603050405020304" pitchFamily="18" charset="0"/>
              <a:cs typeface="Arial" panose="020B0604020202020204" pitchFamily="34" charset="0"/>
            </a:endParaRPr>
          </a:p>
          <a:p>
            <a:pPr marL="285750" indent="-285750">
              <a:lnSpc>
                <a:spcPct val="115000"/>
              </a:lnSpc>
              <a:spcAft>
                <a:spcPts val="0"/>
              </a:spcAft>
              <a:buFont typeface="Wingdings" panose="05000000000000000000" pitchFamily="2" charset="2"/>
              <a:buChar char="q"/>
            </a:pPr>
            <a:r>
              <a:rPr lang="bg-BG" sz="1600" dirty="0">
                <a:latin typeface="Arial" panose="020B0604020202020204" pitchFamily="34" charset="0"/>
                <a:ea typeface="Times New Roman" panose="02020603050405020304" pitchFamily="18" charset="0"/>
                <a:cs typeface="Arial" panose="020B0604020202020204" pitchFamily="34" charset="0"/>
              </a:rPr>
              <a:t>Възможности за настаняване и социален живот за мениджърите и екипите на фирмите.</a:t>
            </a:r>
          </a:p>
          <a:p>
            <a:pPr>
              <a:lnSpc>
                <a:spcPct val="115000"/>
              </a:lnSpc>
              <a:spcAft>
                <a:spcPts val="0"/>
              </a:spcAft>
            </a:pPr>
            <a:endParaRPr lang="bg-BG" b="1" dirty="0">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0"/>
              </a:spcAft>
            </a:pPr>
            <a:r>
              <a:rPr lang="bg-BG" b="1" dirty="0">
                <a:latin typeface="Arial" panose="020B0604020202020204" pitchFamily="34" charset="0"/>
                <a:ea typeface="Times New Roman" panose="02020603050405020304" pitchFamily="18" charset="0"/>
                <a:cs typeface="Arial" panose="020B0604020202020204" pitchFamily="34" charset="0"/>
              </a:rPr>
              <a:t>Управление на зоната:</a:t>
            </a:r>
            <a:endParaRPr lang="bg-BG" sz="1600" dirty="0">
              <a:latin typeface="Arial" panose="020B0604020202020204" pitchFamily="34" charset="0"/>
              <a:ea typeface="Times New Roman" panose="02020603050405020304" pitchFamily="18" charset="0"/>
              <a:cs typeface="Arial" panose="020B0604020202020204" pitchFamily="34" charset="0"/>
            </a:endParaRPr>
          </a:p>
          <a:p>
            <a:pPr marL="285750" indent="-285750">
              <a:lnSpc>
                <a:spcPct val="115000"/>
              </a:lnSpc>
              <a:spcAft>
                <a:spcPts val="0"/>
              </a:spcAft>
              <a:buFont typeface="Wingdings" panose="05000000000000000000" pitchFamily="2" charset="2"/>
              <a:buChar char="q"/>
            </a:pPr>
            <a:r>
              <a:rPr lang="bg-BG" sz="1600" dirty="0">
                <a:latin typeface="Arial" panose="020B0604020202020204" pitchFamily="34" charset="0"/>
                <a:ea typeface="Times New Roman" panose="02020603050405020304" pitchFamily="18" charset="0"/>
                <a:cs typeface="Arial" panose="020B0604020202020204" pitchFamily="34" charset="0"/>
              </a:rPr>
              <a:t>Ефективност и да отговаря на изискванията на инвеститорите.</a:t>
            </a:r>
          </a:p>
          <a:p>
            <a:pPr marL="285750" indent="-285750">
              <a:lnSpc>
                <a:spcPct val="115000"/>
              </a:lnSpc>
              <a:spcAft>
                <a:spcPts val="0"/>
              </a:spcAft>
              <a:buFont typeface="Wingdings" panose="05000000000000000000" pitchFamily="2" charset="2"/>
              <a:buChar char="q"/>
            </a:pPr>
            <a:r>
              <a:rPr lang="bg-BG" sz="1600" dirty="0">
                <a:latin typeface="Arial" panose="020B0604020202020204" pitchFamily="34" charset="0"/>
                <a:ea typeface="Times New Roman" panose="02020603050405020304" pitchFamily="18" charset="0"/>
                <a:cs typeface="Arial" panose="020B0604020202020204" pitchFamily="34" charset="0"/>
              </a:rPr>
              <a:t>Съдействие за плавното и безпрепятственото осъществяване на бизнес плановете на фирмите.</a:t>
            </a:r>
          </a:p>
          <a:p>
            <a:pPr marL="285750" indent="-285750">
              <a:buFont typeface="Wingdings" panose="05000000000000000000" pitchFamily="2" charset="2"/>
              <a:buChar char="q"/>
            </a:pPr>
            <a:r>
              <a:rPr lang="bg-BG" sz="1600" dirty="0">
                <a:latin typeface="Arial" panose="020B0604020202020204" pitchFamily="34" charset="0"/>
                <a:ea typeface="Times New Roman" panose="02020603050405020304" pitchFamily="18" charset="0"/>
                <a:cs typeface="Arial" panose="020B0604020202020204" pitchFamily="34" charset="0"/>
              </a:rPr>
              <a:t>Целенасочено и постоянно предоставяне на услуги в подкрепа на компаниите от страна на местната власт.</a:t>
            </a:r>
            <a:endParaRPr lang="bg-BG" sz="1600" dirty="0">
              <a:latin typeface="Arial" panose="020B0604020202020204" pitchFamily="34" charset="0"/>
              <a:cs typeface="Arial" panose="020B0604020202020204" pitchFamily="34" charset="0"/>
            </a:endParaRPr>
          </a:p>
        </p:txBody>
      </p:sp>
      <p:sp>
        <p:nvSpPr>
          <p:cNvPr id="6" name="Rectangle 5"/>
          <p:cNvSpPr/>
          <p:nvPr/>
        </p:nvSpPr>
        <p:spPr>
          <a:xfrm>
            <a:off x="6557817" y="1337509"/>
            <a:ext cx="5098473" cy="3242426"/>
          </a:xfrm>
          <a:prstGeom prst="rect">
            <a:avLst/>
          </a:prstGeom>
        </p:spPr>
        <p:txBody>
          <a:bodyPr wrap="square">
            <a:spAutoFit/>
          </a:bodyPr>
          <a:lstStyle/>
          <a:p>
            <a:pPr>
              <a:lnSpc>
                <a:spcPct val="115000"/>
              </a:lnSpc>
              <a:spcAft>
                <a:spcPts val="0"/>
              </a:spcAft>
            </a:pPr>
            <a:r>
              <a:rPr lang="bg-BG" b="1" dirty="0">
                <a:latin typeface="Arial" panose="020B0604020202020204" pitchFamily="34" charset="0"/>
                <a:ea typeface="Times New Roman" panose="02020603050405020304" pitchFamily="18" charset="0"/>
                <a:cs typeface="Arial" panose="020B0604020202020204" pitchFamily="34" charset="0"/>
              </a:rPr>
              <a:t>Инфраструктурна осигуреност:</a:t>
            </a:r>
            <a:endParaRPr lang="bg-BG" sz="1600" dirty="0">
              <a:latin typeface="Arial" panose="020B0604020202020204" pitchFamily="34" charset="0"/>
              <a:ea typeface="Times New Roman" panose="02020603050405020304" pitchFamily="18" charset="0"/>
              <a:cs typeface="Arial" panose="020B0604020202020204" pitchFamily="34" charset="0"/>
            </a:endParaRPr>
          </a:p>
          <a:p>
            <a:pPr marL="285750" indent="-285750">
              <a:lnSpc>
                <a:spcPct val="115000"/>
              </a:lnSpc>
              <a:spcAft>
                <a:spcPts val="0"/>
              </a:spcAft>
              <a:buFont typeface="Wingdings" panose="05000000000000000000" pitchFamily="2" charset="2"/>
              <a:buChar char="q"/>
            </a:pPr>
            <a:r>
              <a:rPr lang="bg-BG" sz="1600" dirty="0">
                <a:latin typeface="Arial" panose="020B0604020202020204" pitchFamily="34" charset="0"/>
                <a:ea typeface="Times New Roman" panose="02020603050405020304" pitchFamily="18" charset="0"/>
                <a:cs typeface="Arial" panose="020B0604020202020204" pitchFamily="34" charset="0"/>
              </a:rPr>
              <a:t>Осигуряване на достъп до електричество, телефон, интернет достъп, водоснабдяване, канализация, транспортен достъп и т.н.</a:t>
            </a:r>
          </a:p>
          <a:p>
            <a:pPr marL="285750" indent="-285750">
              <a:lnSpc>
                <a:spcPct val="115000"/>
              </a:lnSpc>
              <a:spcAft>
                <a:spcPts val="0"/>
              </a:spcAft>
              <a:buFont typeface="Wingdings" panose="05000000000000000000" pitchFamily="2" charset="2"/>
              <a:buChar char="q"/>
            </a:pPr>
            <a:r>
              <a:rPr lang="bg-BG" sz="1600" dirty="0">
                <a:latin typeface="Arial" panose="020B0604020202020204" pitchFamily="34" charset="0"/>
                <a:ea typeface="Times New Roman" panose="02020603050405020304" pitchFamily="18" charset="0"/>
                <a:cs typeface="Arial" panose="020B0604020202020204" pitchFamily="34" charset="0"/>
              </a:rPr>
              <a:t>Отговорността за предоставянето на тази инфраструктура е на държавата, областната и общинската администрация.</a:t>
            </a:r>
          </a:p>
          <a:p>
            <a:pPr marL="285750" indent="-285750">
              <a:lnSpc>
                <a:spcPct val="115000"/>
              </a:lnSpc>
              <a:spcAft>
                <a:spcPts val="0"/>
              </a:spcAft>
              <a:buFont typeface="Wingdings" panose="05000000000000000000" pitchFamily="2" charset="2"/>
              <a:buChar char="q"/>
            </a:pPr>
            <a:r>
              <a:rPr lang="bg-BG" sz="1600" dirty="0">
                <a:latin typeface="Arial" panose="020B0604020202020204" pitchFamily="34" charset="0"/>
                <a:ea typeface="Times New Roman" panose="02020603050405020304" pitchFamily="18" charset="0"/>
                <a:cs typeface="Arial" panose="020B0604020202020204" pitchFamily="34" charset="0"/>
              </a:rPr>
              <a:t>Наличие на добра координация между публичната власт и фирмите, предоставящи комунални услуги – електричество, газ, вода и т.н.</a:t>
            </a:r>
          </a:p>
        </p:txBody>
      </p:sp>
      <p:sp>
        <p:nvSpPr>
          <p:cNvPr id="7" name="Rectangle 6"/>
          <p:cNvSpPr/>
          <p:nvPr/>
        </p:nvSpPr>
        <p:spPr>
          <a:xfrm>
            <a:off x="6825673" y="4694766"/>
            <a:ext cx="4516582" cy="1692771"/>
          </a:xfrm>
          <a:prstGeom prst="rect">
            <a:avLst/>
          </a:prstGeom>
        </p:spPr>
        <p:txBody>
          <a:bodyPr wrap="square">
            <a:spAutoFit/>
          </a:bodyPr>
          <a:lstStyle/>
          <a:p>
            <a:r>
              <a:rPr lang="ru-RU" sz="1300" b="1" dirty="0">
                <a:solidFill>
                  <a:srgbClr val="0070C0"/>
                </a:solidFill>
                <a:latin typeface="Times New Roman" panose="02020603050405020304" pitchFamily="18" charset="0"/>
                <a:ea typeface="Times New Roman" panose="02020603050405020304" pitchFamily="18" charset="0"/>
              </a:rPr>
              <a:t>“Национална компания индустриални зони” ЕАД</a:t>
            </a:r>
            <a:r>
              <a:rPr lang="ru-RU" sz="1300" dirty="0">
                <a:solidFill>
                  <a:srgbClr val="0070C0"/>
                </a:solidFill>
                <a:latin typeface="Times New Roman" panose="02020603050405020304" pitchFamily="18" charset="0"/>
                <a:ea typeface="Times New Roman" panose="02020603050405020304" pitchFamily="18" charset="0"/>
              </a:rPr>
              <a:t> е държавно търговско дружество със собственик на капитала – Министерството на икономиката. Компанията е специализирана в проектиране и развитие на индустриални, икономически и свободни зони, управление на индустриални паркове и технологични центрове, както и предоставяне на индустриални терени за продажба и под наем и на комплексни услуги на инвеститорите.</a:t>
            </a:r>
            <a:endParaRPr lang="bg-BG" sz="1300" dirty="0">
              <a:solidFill>
                <a:srgbClr val="0070C0"/>
              </a:solidFill>
            </a:endParaRPr>
          </a:p>
        </p:txBody>
      </p:sp>
      <p:sp>
        <p:nvSpPr>
          <p:cNvPr id="2" name="Заглавие 1">
            <a:extLst>
              <a:ext uri="{FF2B5EF4-FFF2-40B4-BE49-F238E27FC236}">
                <a16:creationId xmlns:a16="http://schemas.microsoft.com/office/drawing/2014/main" id="{AA73D8CA-515C-3437-571E-1B6E919754C7}"/>
              </a:ext>
            </a:extLst>
          </p:cNvPr>
          <p:cNvSpPr txBox="1">
            <a:spLocks/>
          </p:cNvSpPr>
          <p:nvPr/>
        </p:nvSpPr>
        <p:spPr>
          <a:xfrm>
            <a:off x="339686" y="138497"/>
            <a:ext cx="11512627" cy="6204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bg-BG" sz="1600" b="1" dirty="0">
                <a:solidFill>
                  <a:schemeClr val="accent1">
                    <a:lumMod val="75000"/>
                  </a:schemeClr>
                </a:solidFill>
                <a:latin typeface="Arial" panose="020B0604020202020204" pitchFamily="34" charset="0"/>
                <a:cs typeface="Arial" panose="020B0604020202020204" pitchFamily="34" charset="0"/>
              </a:rPr>
              <a:t>Тема</a:t>
            </a:r>
            <a:r>
              <a:rPr lang="en-US" sz="1600" b="1" dirty="0">
                <a:solidFill>
                  <a:schemeClr val="accent1">
                    <a:lumMod val="75000"/>
                  </a:schemeClr>
                </a:solidFill>
                <a:latin typeface="Arial" panose="020B0604020202020204" pitchFamily="34" charset="0"/>
                <a:cs typeface="Arial" panose="020B0604020202020204" pitchFamily="34" charset="0"/>
              </a:rPr>
              <a:t> </a:t>
            </a:r>
            <a:r>
              <a:rPr lang="en-GB" sz="1600" b="1" dirty="0">
                <a:solidFill>
                  <a:schemeClr val="accent1">
                    <a:lumMod val="75000"/>
                  </a:schemeClr>
                </a:solidFill>
                <a:latin typeface="Arial" panose="020B0604020202020204" pitchFamily="34" charset="0"/>
                <a:cs typeface="Arial" panose="020B0604020202020204" pitchFamily="34" charset="0"/>
              </a:rPr>
              <a:t>4</a:t>
            </a:r>
            <a:r>
              <a:rPr lang="bg-BG" sz="1600" b="1" dirty="0">
                <a:solidFill>
                  <a:schemeClr val="accent1">
                    <a:lumMod val="75000"/>
                  </a:schemeClr>
                </a:solidFill>
                <a:latin typeface="Arial" panose="020B0604020202020204" pitchFamily="34" charset="0"/>
                <a:cs typeface="Arial" panose="020B0604020202020204" pitchFamily="34" charset="0"/>
              </a:rPr>
              <a:t>:</a:t>
            </a:r>
            <a:r>
              <a:rPr lang="en-US" sz="1600" b="1" dirty="0">
                <a:solidFill>
                  <a:schemeClr val="accent1">
                    <a:lumMod val="75000"/>
                  </a:schemeClr>
                </a:solidFill>
                <a:latin typeface="Arial" panose="020B0604020202020204" pitchFamily="34" charset="0"/>
                <a:cs typeface="Arial" panose="020B0604020202020204" pitchFamily="34" charset="0"/>
              </a:rPr>
              <a:t> </a:t>
            </a:r>
            <a:r>
              <a:rPr lang="bg-BG" sz="1600" dirty="0">
                <a:solidFill>
                  <a:schemeClr val="accent1">
                    <a:lumMod val="75000"/>
                  </a:schemeClr>
                </a:solidFill>
                <a:latin typeface="Arial" panose="020B0604020202020204" pitchFamily="34" charset="0"/>
                <a:cs typeface="Arial" panose="020B0604020202020204" pitchFamily="34" charset="0"/>
              </a:rPr>
              <a:t>„</a:t>
            </a:r>
            <a:r>
              <a:rPr lang="ru-RU" sz="1600" dirty="0">
                <a:solidFill>
                  <a:schemeClr val="accent1">
                    <a:lumMod val="75000"/>
                  </a:schemeClr>
                </a:solidFill>
                <a:latin typeface="Arial" panose="020B0604020202020204" pitchFamily="34" charset="0"/>
                <a:cs typeface="Arial" panose="020B0604020202020204" pitchFamily="34" charset="0"/>
              </a:rPr>
              <a:t>Производствени мощности и индустриални зони – предизвикателства и необходими условия</a:t>
            </a:r>
            <a:r>
              <a:rPr lang="bg-BG" sz="1600" dirty="0">
                <a:solidFill>
                  <a:schemeClr val="accent1">
                    <a:lumMod val="75000"/>
                  </a:schemeClr>
                </a:solidFill>
                <a:latin typeface="Arial" panose="020B0604020202020204" pitchFamily="34" charset="0"/>
                <a:cs typeface="Arial" panose="020B0604020202020204" pitchFamily="34" charset="0"/>
              </a:rPr>
              <a:t>“</a:t>
            </a:r>
            <a:endParaRPr lang="bg-BG"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algn="ctr"/>
            <a:r>
              <a:rPr lang="en-US" sz="1400" b="1" i="1" dirty="0" err="1">
                <a:solidFill>
                  <a:schemeClr val="accent1">
                    <a:lumMod val="75000"/>
                  </a:schemeClr>
                </a:solidFill>
                <a:latin typeface="Arial" panose="020B0604020202020204" pitchFamily="34" charset="0"/>
                <a:cs typeface="Arial" panose="020B0604020202020204" pitchFamily="34" charset="0"/>
              </a:rPr>
              <a:t>Обучителен</a:t>
            </a:r>
            <a:r>
              <a:rPr lang="en-US" sz="1400" b="1" i="1" dirty="0">
                <a:solidFill>
                  <a:schemeClr val="accent1">
                    <a:lumMod val="75000"/>
                  </a:schemeClr>
                </a:solidFill>
                <a:latin typeface="Arial" panose="020B0604020202020204" pitchFamily="34" charset="0"/>
                <a:cs typeface="Arial" panose="020B0604020202020204" pitchFamily="34" charset="0"/>
              </a:rPr>
              <a:t> </a:t>
            </a:r>
            <a:r>
              <a:rPr lang="en-US" sz="1400" b="1" i="1" dirty="0" err="1">
                <a:solidFill>
                  <a:schemeClr val="accent1">
                    <a:lumMod val="75000"/>
                  </a:schemeClr>
                </a:solidFill>
                <a:latin typeface="Arial" panose="020B0604020202020204" pitchFamily="34" charset="0"/>
                <a:cs typeface="Arial" panose="020B0604020202020204" pitchFamily="34" charset="0"/>
              </a:rPr>
              <a:t>модул</a:t>
            </a:r>
            <a:r>
              <a:rPr lang="bg-BG" sz="1400" b="1" i="1" dirty="0">
                <a:solidFill>
                  <a:schemeClr val="accent1">
                    <a:lumMod val="75000"/>
                  </a:schemeClr>
                </a:solidFill>
                <a:latin typeface="Arial" panose="020B0604020202020204" pitchFamily="34" charset="0"/>
                <a:cs typeface="Arial" panose="020B0604020202020204" pitchFamily="34" charset="0"/>
              </a:rPr>
              <a:t> „Местно икономическо развитие – възможности и практически решения“</a:t>
            </a:r>
            <a:endParaRPr lang="ru-RU" sz="1400" b="1" i="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6696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E9BEA5C-9E65-4DF6-82C1-CD52696E01F5}"/>
              </a:ext>
            </a:extLst>
          </p:cNvPr>
          <p:cNvSpPr>
            <a:spLocks noGrp="1"/>
          </p:cNvSpPr>
          <p:nvPr>
            <p:ph type="sldNum" sz="quarter" idx="12"/>
          </p:nvPr>
        </p:nvSpPr>
        <p:spPr>
          <a:xfrm>
            <a:off x="10253074" y="6218236"/>
            <a:ext cx="1706217" cy="365125"/>
          </a:xfrm>
        </p:spPr>
        <p:txBody>
          <a:bodyPr/>
          <a:lstStyle/>
          <a:p>
            <a:fld id="{D0FD718E-46A7-4A98-A9FE-3E1E2C2192EB}" type="slidenum">
              <a:rPr lang="bg-BG" smtClean="0"/>
              <a:t>11</a:t>
            </a:fld>
            <a:endParaRPr lang="bg-BG" dirty="0"/>
          </a:p>
        </p:txBody>
      </p:sp>
      <p:sp>
        <p:nvSpPr>
          <p:cNvPr id="5" name="Rectangle 4"/>
          <p:cNvSpPr/>
          <p:nvPr/>
        </p:nvSpPr>
        <p:spPr>
          <a:xfrm>
            <a:off x="2358085" y="863423"/>
            <a:ext cx="7475829" cy="523220"/>
          </a:xfrm>
          <a:prstGeom prst="rect">
            <a:avLst/>
          </a:prstGeom>
        </p:spPr>
        <p:txBody>
          <a:bodyPr wrap="none">
            <a:spAutoFit/>
          </a:bodyPr>
          <a:lstStyle/>
          <a:p>
            <a:pPr marL="45720" indent="0">
              <a:buNone/>
            </a:pPr>
            <a:r>
              <a:rPr lang="bg-BG" sz="2800" b="1" dirty="0">
                <a:latin typeface="Arial" panose="020B0604020202020204" pitchFamily="34" charset="0"/>
                <a:cs typeface="Arial" panose="020B0604020202020204" pitchFamily="34" charset="0"/>
              </a:rPr>
              <a:t>Начини за подпомагане на новия бизнес</a:t>
            </a:r>
            <a:endParaRPr lang="bg-BG" sz="2800" dirty="0">
              <a:latin typeface="Arial" panose="020B0604020202020204" pitchFamily="34" charset="0"/>
              <a:cs typeface="Arial" panose="020B0604020202020204" pitchFamily="34" charset="0"/>
            </a:endParaRPr>
          </a:p>
        </p:txBody>
      </p:sp>
      <p:pic>
        <p:nvPicPr>
          <p:cNvPr id="6" name="Diagram 11"/>
          <p:cNvPicPr>
            <a:picLocks noChangeArrowheads="1"/>
          </p:cNvPicPr>
          <p:nvPr/>
        </p:nvPicPr>
        <p:blipFill>
          <a:blip r:embed="rId2">
            <a:extLst>
              <a:ext uri="{28A0092B-C50C-407E-A947-70E740481C1C}">
                <a14:useLocalDpi xmlns:a14="http://schemas.microsoft.com/office/drawing/2010/main" val="0"/>
              </a:ext>
            </a:extLst>
          </a:blip>
          <a:srcRect l="-900" r="-700" b="-259"/>
          <a:stretch>
            <a:fillRect/>
          </a:stretch>
        </p:blipFill>
        <p:spPr bwMode="auto">
          <a:xfrm>
            <a:off x="1226544" y="1386643"/>
            <a:ext cx="9515347" cy="1162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5180" y="2641600"/>
            <a:ext cx="9996603" cy="3666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лавие 1">
            <a:extLst>
              <a:ext uri="{FF2B5EF4-FFF2-40B4-BE49-F238E27FC236}">
                <a16:creationId xmlns:a16="http://schemas.microsoft.com/office/drawing/2014/main" id="{C156C400-D7C8-F076-D095-C29EB00C69DF}"/>
              </a:ext>
            </a:extLst>
          </p:cNvPr>
          <p:cNvSpPr txBox="1">
            <a:spLocks/>
          </p:cNvSpPr>
          <p:nvPr/>
        </p:nvSpPr>
        <p:spPr>
          <a:xfrm>
            <a:off x="339686" y="138497"/>
            <a:ext cx="11512627" cy="6204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bg-BG" sz="1600" b="1" dirty="0">
                <a:solidFill>
                  <a:schemeClr val="accent1">
                    <a:lumMod val="75000"/>
                  </a:schemeClr>
                </a:solidFill>
                <a:latin typeface="Arial" panose="020B0604020202020204" pitchFamily="34" charset="0"/>
                <a:cs typeface="Arial" panose="020B0604020202020204" pitchFamily="34" charset="0"/>
              </a:rPr>
              <a:t>Тема</a:t>
            </a:r>
            <a:r>
              <a:rPr lang="en-US" sz="1600" b="1" dirty="0">
                <a:solidFill>
                  <a:schemeClr val="accent1">
                    <a:lumMod val="75000"/>
                  </a:schemeClr>
                </a:solidFill>
                <a:latin typeface="Arial" panose="020B0604020202020204" pitchFamily="34" charset="0"/>
                <a:cs typeface="Arial" panose="020B0604020202020204" pitchFamily="34" charset="0"/>
              </a:rPr>
              <a:t> </a:t>
            </a:r>
            <a:r>
              <a:rPr lang="en-GB" sz="1600" b="1" dirty="0">
                <a:solidFill>
                  <a:schemeClr val="accent1">
                    <a:lumMod val="75000"/>
                  </a:schemeClr>
                </a:solidFill>
                <a:latin typeface="Arial" panose="020B0604020202020204" pitchFamily="34" charset="0"/>
                <a:cs typeface="Arial" panose="020B0604020202020204" pitchFamily="34" charset="0"/>
              </a:rPr>
              <a:t>4</a:t>
            </a:r>
            <a:r>
              <a:rPr lang="bg-BG" sz="1600" b="1" dirty="0">
                <a:solidFill>
                  <a:schemeClr val="accent1">
                    <a:lumMod val="75000"/>
                  </a:schemeClr>
                </a:solidFill>
                <a:latin typeface="Arial" panose="020B0604020202020204" pitchFamily="34" charset="0"/>
                <a:cs typeface="Arial" panose="020B0604020202020204" pitchFamily="34" charset="0"/>
              </a:rPr>
              <a:t>:</a:t>
            </a:r>
            <a:r>
              <a:rPr lang="en-US" sz="1600" b="1" dirty="0">
                <a:solidFill>
                  <a:schemeClr val="accent1">
                    <a:lumMod val="75000"/>
                  </a:schemeClr>
                </a:solidFill>
                <a:latin typeface="Arial" panose="020B0604020202020204" pitchFamily="34" charset="0"/>
                <a:cs typeface="Arial" panose="020B0604020202020204" pitchFamily="34" charset="0"/>
              </a:rPr>
              <a:t> </a:t>
            </a:r>
            <a:r>
              <a:rPr lang="bg-BG" sz="1600" dirty="0">
                <a:solidFill>
                  <a:schemeClr val="accent1">
                    <a:lumMod val="75000"/>
                  </a:schemeClr>
                </a:solidFill>
                <a:latin typeface="Arial" panose="020B0604020202020204" pitchFamily="34" charset="0"/>
                <a:cs typeface="Arial" panose="020B0604020202020204" pitchFamily="34" charset="0"/>
              </a:rPr>
              <a:t>„</a:t>
            </a:r>
            <a:r>
              <a:rPr lang="ru-RU" sz="1600" dirty="0">
                <a:solidFill>
                  <a:schemeClr val="accent1">
                    <a:lumMod val="75000"/>
                  </a:schemeClr>
                </a:solidFill>
                <a:latin typeface="Arial" panose="020B0604020202020204" pitchFamily="34" charset="0"/>
                <a:cs typeface="Arial" panose="020B0604020202020204" pitchFamily="34" charset="0"/>
              </a:rPr>
              <a:t>Производствени мощности и индустриални зони – предизвикателства и необходими условия</a:t>
            </a:r>
            <a:r>
              <a:rPr lang="bg-BG" sz="1600" dirty="0">
                <a:solidFill>
                  <a:schemeClr val="accent1">
                    <a:lumMod val="75000"/>
                  </a:schemeClr>
                </a:solidFill>
                <a:latin typeface="Arial" panose="020B0604020202020204" pitchFamily="34" charset="0"/>
                <a:cs typeface="Arial" panose="020B0604020202020204" pitchFamily="34" charset="0"/>
              </a:rPr>
              <a:t>“</a:t>
            </a:r>
            <a:endParaRPr lang="bg-BG"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algn="ctr"/>
            <a:r>
              <a:rPr lang="en-US" sz="1400" b="1" i="1" dirty="0" err="1">
                <a:solidFill>
                  <a:schemeClr val="accent1">
                    <a:lumMod val="75000"/>
                  </a:schemeClr>
                </a:solidFill>
                <a:latin typeface="Arial" panose="020B0604020202020204" pitchFamily="34" charset="0"/>
                <a:cs typeface="Arial" panose="020B0604020202020204" pitchFamily="34" charset="0"/>
              </a:rPr>
              <a:t>Обучителен</a:t>
            </a:r>
            <a:r>
              <a:rPr lang="en-US" sz="1400" b="1" i="1" dirty="0">
                <a:solidFill>
                  <a:schemeClr val="accent1">
                    <a:lumMod val="75000"/>
                  </a:schemeClr>
                </a:solidFill>
                <a:latin typeface="Arial" panose="020B0604020202020204" pitchFamily="34" charset="0"/>
                <a:cs typeface="Arial" panose="020B0604020202020204" pitchFamily="34" charset="0"/>
              </a:rPr>
              <a:t> </a:t>
            </a:r>
            <a:r>
              <a:rPr lang="en-US" sz="1400" b="1" i="1" dirty="0" err="1">
                <a:solidFill>
                  <a:schemeClr val="accent1">
                    <a:lumMod val="75000"/>
                  </a:schemeClr>
                </a:solidFill>
                <a:latin typeface="Arial" panose="020B0604020202020204" pitchFamily="34" charset="0"/>
                <a:cs typeface="Arial" panose="020B0604020202020204" pitchFamily="34" charset="0"/>
              </a:rPr>
              <a:t>модул</a:t>
            </a:r>
            <a:r>
              <a:rPr lang="bg-BG" sz="1400" b="1" i="1" dirty="0">
                <a:solidFill>
                  <a:schemeClr val="accent1">
                    <a:lumMod val="75000"/>
                  </a:schemeClr>
                </a:solidFill>
                <a:latin typeface="Arial" panose="020B0604020202020204" pitchFamily="34" charset="0"/>
                <a:cs typeface="Arial" panose="020B0604020202020204" pitchFamily="34" charset="0"/>
              </a:rPr>
              <a:t> „Местно икономическо развитие – възможности и практически решения“</a:t>
            </a:r>
            <a:endParaRPr lang="ru-RU" sz="1400" b="1" i="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2072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405A70-9FE2-48E0-B137-DB15C5AF900D}"/>
              </a:ext>
            </a:extLst>
          </p:cNvPr>
          <p:cNvSpPr>
            <a:spLocks noGrp="1"/>
          </p:cNvSpPr>
          <p:nvPr>
            <p:ph type="sldNum" sz="quarter" idx="12"/>
          </p:nvPr>
        </p:nvSpPr>
        <p:spPr>
          <a:xfrm>
            <a:off x="10225642" y="6260404"/>
            <a:ext cx="1706217" cy="365125"/>
          </a:xfrm>
        </p:spPr>
        <p:txBody>
          <a:bodyPr/>
          <a:lstStyle/>
          <a:p>
            <a:fld id="{D0FD718E-46A7-4A98-A9FE-3E1E2C2192EB}" type="slidenum">
              <a:rPr lang="bg-BG" smtClean="0"/>
              <a:t>12</a:t>
            </a:fld>
            <a:endParaRPr lang="bg-BG" dirty="0"/>
          </a:p>
        </p:txBody>
      </p:sp>
      <p:sp>
        <p:nvSpPr>
          <p:cNvPr id="3" name="Rectangle 2"/>
          <p:cNvSpPr/>
          <p:nvPr/>
        </p:nvSpPr>
        <p:spPr>
          <a:xfrm>
            <a:off x="1236852" y="667725"/>
            <a:ext cx="9718295" cy="523220"/>
          </a:xfrm>
          <a:prstGeom prst="rect">
            <a:avLst/>
          </a:prstGeom>
        </p:spPr>
        <p:txBody>
          <a:bodyPr wrap="square">
            <a:spAutoFit/>
          </a:bodyPr>
          <a:lstStyle/>
          <a:p>
            <a:pPr marL="45720" lvl="0" algn="ctr"/>
            <a:r>
              <a:rPr lang="bg-BG" sz="2800" b="1" dirty="0">
                <a:latin typeface="Arial" panose="020B0604020202020204" pitchFamily="34" charset="0"/>
                <a:cs typeface="Arial" panose="020B0604020202020204" pitchFamily="34" charset="0"/>
              </a:rPr>
              <a:t>Основни фази на бизнес инкубирането</a:t>
            </a:r>
          </a:p>
        </p:txBody>
      </p:sp>
      <p:pic>
        <p:nvPicPr>
          <p:cNvPr id="5" name="Picture 4"/>
          <p:cNvPicPr/>
          <p:nvPr/>
        </p:nvPicPr>
        <p:blipFill>
          <a:blip r:embed="rId2">
            <a:extLst>
              <a:ext uri="{28A0092B-C50C-407E-A947-70E740481C1C}">
                <a14:useLocalDpi xmlns:a14="http://schemas.microsoft.com/office/drawing/2010/main" val="0"/>
              </a:ext>
            </a:extLst>
          </a:blip>
          <a:srcRect t="7242"/>
          <a:stretch>
            <a:fillRect/>
          </a:stretch>
        </p:blipFill>
        <p:spPr bwMode="auto">
          <a:xfrm>
            <a:off x="517237" y="1339272"/>
            <a:ext cx="8100291" cy="4793673"/>
          </a:xfrm>
          <a:prstGeom prst="rect">
            <a:avLst/>
          </a:prstGeom>
          <a:noFill/>
          <a:ln>
            <a:noFill/>
          </a:ln>
        </p:spPr>
      </p:pic>
      <p:sp>
        <p:nvSpPr>
          <p:cNvPr id="2" name="Rectangle 1"/>
          <p:cNvSpPr/>
          <p:nvPr/>
        </p:nvSpPr>
        <p:spPr>
          <a:xfrm>
            <a:off x="6825673" y="4112783"/>
            <a:ext cx="4849091" cy="1815882"/>
          </a:xfrm>
          <a:prstGeom prst="rect">
            <a:avLst/>
          </a:prstGeom>
        </p:spPr>
        <p:txBody>
          <a:bodyPr wrap="square">
            <a:spAutoFit/>
          </a:bodyPr>
          <a:lstStyle/>
          <a:p>
            <a:r>
              <a:rPr lang="bg-BG" sz="1600" dirty="0">
                <a:latin typeface="Arial" panose="020B0604020202020204" pitchFamily="34" charset="0"/>
                <a:ea typeface="Times New Roman" panose="02020603050405020304" pitchFamily="18" charset="0"/>
                <a:cs typeface="Arial" panose="020B0604020202020204" pitchFamily="34" charset="0"/>
              </a:rPr>
              <a:t>Обикновено инкубаторите предоставят на клиентите си достъп до подходящи помещения под наем на цени, които са по-ниски от пазарните и гъвкави схеми за наемане, основни офис услуги и оборудване, технологична поддръжка, както и помощ за получаване на финансиране за развитието на фирмата.</a:t>
            </a:r>
            <a:endParaRPr lang="bg-BG" sz="1600" dirty="0">
              <a:latin typeface="Arial" panose="020B0604020202020204" pitchFamily="34" charset="0"/>
              <a:cs typeface="Arial" panose="020B0604020202020204" pitchFamily="34" charset="0"/>
            </a:endParaRPr>
          </a:p>
        </p:txBody>
      </p:sp>
      <p:sp>
        <p:nvSpPr>
          <p:cNvPr id="6" name="Заглавие 1">
            <a:extLst>
              <a:ext uri="{FF2B5EF4-FFF2-40B4-BE49-F238E27FC236}">
                <a16:creationId xmlns:a16="http://schemas.microsoft.com/office/drawing/2014/main" id="{AC659B0D-0BE3-04C4-1F46-565B4A10CB06}"/>
              </a:ext>
            </a:extLst>
          </p:cNvPr>
          <p:cNvSpPr txBox="1">
            <a:spLocks/>
          </p:cNvSpPr>
          <p:nvPr/>
        </p:nvSpPr>
        <p:spPr>
          <a:xfrm>
            <a:off x="339686" y="138497"/>
            <a:ext cx="11512627" cy="6204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bg-BG" sz="1600" b="1" dirty="0">
                <a:solidFill>
                  <a:schemeClr val="accent1">
                    <a:lumMod val="75000"/>
                  </a:schemeClr>
                </a:solidFill>
                <a:latin typeface="Arial" panose="020B0604020202020204" pitchFamily="34" charset="0"/>
                <a:cs typeface="Arial" panose="020B0604020202020204" pitchFamily="34" charset="0"/>
              </a:rPr>
              <a:t>Тема</a:t>
            </a:r>
            <a:r>
              <a:rPr lang="en-US" sz="1600" b="1" dirty="0">
                <a:solidFill>
                  <a:schemeClr val="accent1">
                    <a:lumMod val="75000"/>
                  </a:schemeClr>
                </a:solidFill>
                <a:latin typeface="Arial" panose="020B0604020202020204" pitchFamily="34" charset="0"/>
                <a:cs typeface="Arial" panose="020B0604020202020204" pitchFamily="34" charset="0"/>
              </a:rPr>
              <a:t> </a:t>
            </a:r>
            <a:r>
              <a:rPr lang="en-GB" sz="1600" b="1" dirty="0">
                <a:solidFill>
                  <a:schemeClr val="accent1">
                    <a:lumMod val="75000"/>
                  </a:schemeClr>
                </a:solidFill>
                <a:latin typeface="Arial" panose="020B0604020202020204" pitchFamily="34" charset="0"/>
                <a:cs typeface="Arial" panose="020B0604020202020204" pitchFamily="34" charset="0"/>
              </a:rPr>
              <a:t>4</a:t>
            </a:r>
            <a:r>
              <a:rPr lang="bg-BG" sz="1600" b="1" dirty="0">
                <a:solidFill>
                  <a:schemeClr val="accent1">
                    <a:lumMod val="75000"/>
                  </a:schemeClr>
                </a:solidFill>
                <a:latin typeface="Arial" panose="020B0604020202020204" pitchFamily="34" charset="0"/>
                <a:cs typeface="Arial" panose="020B0604020202020204" pitchFamily="34" charset="0"/>
              </a:rPr>
              <a:t>:</a:t>
            </a:r>
            <a:r>
              <a:rPr lang="en-US" sz="1600" b="1" dirty="0">
                <a:solidFill>
                  <a:schemeClr val="accent1">
                    <a:lumMod val="75000"/>
                  </a:schemeClr>
                </a:solidFill>
                <a:latin typeface="Arial" panose="020B0604020202020204" pitchFamily="34" charset="0"/>
                <a:cs typeface="Arial" panose="020B0604020202020204" pitchFamily="34" charset="0"/>
              </a:rPr>
              <a:t> </a:t>
            </a:r>
            <a:r>
              <a:rPr lang="bg-BG" sz="1600" dirty="0">
                <a:solidFill>
                  <a:schemeClr val="accent1">
                    <a:lumMod val="75000"/>
                  </a:schemeClr>
                </a:solidFill>
                <a:latin typeface="Arial" panose="020B0604020202020204" pitchFamily="34" charset="0"/>
                <a:cs typeface="Arial" panose="020B0604020202020204" pitchFamily="34" charset="0"/>
              </a:rPr>
              <a:t>„</a:t>
            </a:r>
            <a:r>
              <a:rPr lang="ru-RU" sz="1600" dirty="0">
                <a:solidFill>
                  <a:schemeClr val="accent1">
                    <a:lumMod val="75000"/>
                  </a:schemeClr>
                </a:solidFill>
                <a:latin typeface="Arial" panose="020B0604020202020204" pitchFamily="34" charset="0"/>
                <a:cs typeface="Arial" panose="020B0604020202020204" pitchFamily="34" charset="0"/>
              </a:rPr>
              <a:t>Производствени мощности и индустриални зони – предизвикателства и необходими условия</a:t>
            </a:r>
            <a:r>
              <a:rPr lang="bg-BG" sz="1600" dirty="0">
                <a:solidFill>
                  <a:schemeClr val="accent1">
                    <a:lumMod val="75000"/>
                  </a:schemeClr>
                </a:solidFill>
                <a:latin typeface="Arial" panose="020B0604020202020204" pitchFamily="34" charset="0"/>
                <a:cs typeface="Arial" panose="020B0604020202020204" pitchFamily="34" charset="0"/>
              </a:rPr>
              <a:t>“</a:t>
            </a:r>
            <a:endParaRPr lang="bg-BG"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algn="ctr"/>
            <a:r>
              <a:rPr lang="en-US" sz="1400" b="1" i="1" dirty="0" err="1">
                <a:solidFill>
                  <a:schemeClr val="accent1">
                    <a:lumMod val="75000"/>
                  </a:schemeClr>
                </a:solidFill>
                <a:latin typeface="Arial" panose="020B0604020202020204" pitchFamily="34" charset="0"/>
                <a:cs typeface="Arial" panose="020B0604020202020204" pitchFamily="34" charset="0"/>
              </a:rPr>
              <a:t>Обучителен</a:t>
            </a:r>
            <a:r>
              <a:rPr lang="en-US" sz="1400" b="1" i="1" dirty="0">
                <a:solidFill>
                  <a:schemeClr val="accent1">
                    <a:lumMod val="75000"/>
                  </a:schemeClr>
                </a:solidFill>
                <a:latin typeface="Arial" panose="020B0604020202020204" pitchFamily="34" charset="0"/>
                <a:cs typeface="Arial" panose="020B0604020202020204" pitchFamily="34" charset="0"/>
              </a:rPr>
              <a:t> </a:t>
            </a:r>
            <a:r>
              <a:rPr lang="en-US" sz="1400" b="1" i="1" dirty="0" err="1">
                <a:solidFill>
                  <a:schemeClr val="accent1">
                    <a:lumMod val="75000"/>
                  </a:schemeClr>
                </a:solidFill>
                <a:latin typeface="Arial" panose="020B0604020202020204" pitchFamily="34" charset="0"/>
                <a:cs typeface="Arial" panose="020B0604020202020204" pitchFamily="34" charset="0"/>
              </a:rPr>
              <a:t>модул</a:t>
            </a:r>
            <a:r>
              <a:rPr lang="bg-BG" sz="1400" b="1" i="1" dirty="0">
                <a:solidFill>
                  <a:schemeClr val="accent1">
                    <a:lumMod val="75000"/>
                  </a:schemeClr>
                </a:solidFill>
                <a:latin typeface="Arial" panose="020B0604020202020204" pitchFamily="34" charset="0"/>
                <a:cs typeface="Arial" panose="020B0604020202020204" pitchFamily="34" charset="0"/>
              </a:rPr>
              <a:t> „Местно икономическо развитие – възможности и практически решения“</a:t>
            </a:r>
            <a:endParaRPr lang="ru-RU" sz="1400" b="1" i="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3532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405A70-9FE2-48E0-B137-DB15C5AF900D}"/>
              </a:ext>
            </a:extLst>
          </p:cNvPr>
          <p:cNvSpPr>
            <a:spLocks noGrp="1"/>
          </p:cNvSpPr>
          <p:nvPr>
            <p:ph type="sldNum" sz="quarter" idx="12"/>
          </p:nvPr>
        </p:nvSpPr>
        <p:spPr>
          <a:xfrm>
            <a:off x="10243930" y="6250334"/>
            <a:ext cx="1706217" cy="365125"/>
          </a:xfrm>
        </p:spPr>
        <p:txBody>
          <a:bodyPr/>
          <a:lstStyle/>
          <a:p>
            <a:fld id="{D0FD718E-46A7-4A98-A9FE-3E1E2C2192EB}" type="slidenum">
              <a:rPr lang="bg-BG" smtClean="0"/>
              <a:t>13</a:t>
            </a:fld>
            <a:endParaRPr lang="bg-BG" dirty="0"/>
          </a:p>
        </p:txBody>
      </p:sp>
      <p:sp>
        <p:nvSpPr>
          <p:cNvPr id="3" name="Rectangle 2"/>
          <p:cNvSpPr/>
          <p:nvPr/>
        </p:nvSpPr>
        <p:spPr>
          <a:xfrm>
            <a:off x="1236852" y="834140"/>
            <a:ext cx="9718295" cy="954107"/>
          </a:xfrm>
          <a:prstGeom prst="rect">
            <a:avLst/>
          </a:prstGeom>
        </p:spPr>
        <p:txBody>
          <a:bodyPr wrap="square">
            <a:spAutoFit/>
          </a:bodyPr>
          <a:lstStyle/>
          <a:p>
            <a:pPr marL="45720" lvl="0" algn="ctr"/>
            <a:r>
              <a:rPr lang="bg-BG" sz="2800" b="1" dirty="0">
                <a:latin typeface="Arial" panose="020B0604020202020204" pitchFamily="34" charset="0"/>
                <a:cs typeface="Arial" panose="020B0604020202020204" pitchFamily="34" charset="0"/>
              </a:rPr>
              <a:t>Интелигентен растеж: еко иновации и еко предприемачи</a:t>
            </a:r>
          </a:p>
        </p:txBody>
      </p:sp>
      <p:sp>
        <p:nvSpPr>
          <p:cNvPr id="5" name="Rectangle 1"/>
          <p:cNvSpPr>
            <a:spLocks noChangeArrowheads="1"/>
          </p:cNvSpPr>
          <p:nvPr/>
        </p:nvSpPr>
        <p:spPr bwMode="auto">
          <a:xfrm>
            <a:off x="630382" y="1788247"/>
            <a:ext cx="11044382"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Wingdings" panose="05000000000000000000" pitchFamily="2" charset="2"/>
              <a:buChar char="q"/>
            </a:pPr>
            <a:r>
              <a:rPr lang="bg-BG" altLang="bg-BG" dirty="0">
                <a:ea typeface="Calibri" panose="020F0502020204030204" pitchFamily="34" charset="0"/>
                <a:cs typeface="Arial" panose="020B0604020202020204" pitchFamily="34" charset="0"/>
              </a:rPr>
              <a:t>Екологична или еко-иновация е въвеждането на всеки нов или значително усъвършенстван продукт (стока или услуга), процес, организационна промяна или маркетингово решение, което намалява употребата на природни ресурси (включително материали, енергия, вода и земя) и намалява освобождаването на вредни вещества през целия жизнен цикъл.</a:t>
            </a:r>
          </a:p>
          <a:p>
            <a:endParaRPr lang="bg-BG" altLang="bg-BG" sz="1000" dirty="0">
              <a:ea typeface="Calibri" panose="020F0502020204030204" pitchFamily="34" charset="0"/>
              <a:cs typeface="Arial" panose="020B0604020202020204" pitchFamily="34" charset="0"/>
            </a:endParaRPr>
          </a:p>
          <a:p>
            <a:pPr>
              <a:buFont typeface="Wingdings" panose="05000000000000000000" pitchFamily="2" charset="2"/>
              <a:buChar char="q"/>
            </a:pPr>
            <a:r>
              <a:rPr lang="bg-BG" altLang="bg-BG" dirty="0">
                <a:ea typeface="Calibri" panose="020F0502020204030204" pitchFamily="34" charset="0"/>
                <a:cs typeface="Arial" panose="020B0604020202020204" pitchFamily="34" charset="0"/>
              </a:rPr>
              <a:t>Еко-иновациите са тясно свързани с развитието и използването на екологосъобразните технологии, както и с идеите за екологична ефективност и екологосъобразни производства.</a:t>
            </a:r>
          </a:p>
          <a:p>
            <a:endParaRPr lang="bg-BG" altLang="bg-BG" sz="1000" dirty="0">
              <a:ea typeface="Calibri" panose="020F0502020204030204" pitchFamily="34" charset="0"/>
              <a:cs typeface="Arial" panose="020B0604020202020204" pitchFamily="34" charset="0"/>
            </a:endParaRPr>
          </a:p>
          <a:p>
            <a:pPr>
              <a:buFont typeface="Wingdings" panose="05000000000000000000" pitchFamily="2" charset="2"/>
              <a:buChar char="q"/>
            </a:pPr>
            <a:r>
              <a:rPr lang="bg-BG" altLang="bg-BG" dirty="0">
                <a:ea typeface="Calibri" panose="020F0502020204030204" pitchFamily="34" charset="0"/>
                <a:cs typeface="Arial" panose="020B0604020202020204" pitchFamily="34" charset="0"/>
              </a:rPr>
              <a:t>Фирмите, разработвайки и продавайки нови еко-иновативни продукти, услуги и технологии, са мотивирани от възможността за достъп до нови пазари и клиентски сегменти.</a:t>
            </a:r>
          </a:p>
          <a:p>
            <a:endParaRPr lang="bg-BG" altLang="bg-BG" sz="1000" dirty="0">
              <a:ea typeface="Calibri" panose="020F0502020204030204" pitchFamily="34" charset="0"/>
              <a:cs typeface="Arial" panose="020B0604020202020204" pitchFamily="34" charset="0"/>
            </a:endParaRPr>
          </a:p>
          <a:p>
            <a:pPr>
              <a:buFont typeface="Wingdings" panose="05000000000000000000" pitchFamily="2" charset="2"/>
              <a:buChar char="q"/>
            </a:pPr>
            <a:r>
              <a:rPr lang="bg-BG" altLang="bg-BG" dirty="0">
                <a:ea typeface="Calibri" panose="020F0502020204030204" pitchFamily="34" charset="0"/>
                <a:cs typeface="Arial" panose="020B0604020202020204" pitchFamily="34" charset="0"/>
              </a:rPr>
              <a:t>Много компании въвеждат екоиновации в техните процеси и продукти, за да се съобразят с нормативните изисквания, но също така искат да отговорят на нарастващите екологични и социални стандарти, прилагани от техните стратегически партньори и клиенти.</a:t>
            </a:r>
          </a:p>
        </p:txBody>
      </p:sp>
      <p:sp>
        <p:nvSpPr>
          <p:cNvPr id="2" name="Заглавие 1">
            <a:extLst>
              <a:ext uri="{FF2B5EF4-FFF2-40B4-BE49-F238E27FC236}">
                <a16:creationId xmlns:a16="http://schemas.microsoft.com/office/drawing/2014/main" id="{ADE13EE2-2D06-E116-96DF-EA2151106E4F}"/>
              </a:ext>
            </a:extLst>
          </p:cNvPr>
          <p:cNvSpPr txBox="1">
            <a:spLocks/>
          </p:cNvSpPr>
          <p:nvPr/>
        </p:nvSpPr>
        <p:spPr>
          <a:xfrm>
            <a:off x="339686" y="138497"/>
            <a:ext cx="11512627" cy="6204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bg-BG" sz="1600" b="1" dirty="0">
                <a:solidFill>
                  <a:schemeClr val="accent1">
                    <a:lumMod val="75000"/>
                  </a:schemeClr>
                </a:solidFill>
                <a:latin typeface="Arial" panose="020B0604020202020204" pitchFamily="34" charset="0"/>
                <a:cs typeface="Arial" panose="020B0604020202020204" pitchFamily="34" charset="0"/>
              </a:rPr>
              <a:t>Тема</a:t>
            </a:r>
            <a:r>
              <a:rPr lang="en-US" sz="1600" b="1" dirty="0">
                <a:solidFill>
                  <a:schemeClr val="accent1">
                    <a:lumMod val="75000"/>
                  </a:schemeClr>
                </a:solidFill>
                <a:latin typeface="Arial" panose="020B0604020202020204" pitchFamily="34" charset="0"/>
                <a:cs typeface="Arial" panose="020B0604020202020204" pitchFamily="34" charset="0"/>
              </a:rPr>
              <a:t> </a:t>
            </a:r>
            <a:r>
              <a:rPr lang="en-GB" sz="1600" b="1" dirty="0">
                <a:solidFill>
                  <a:schemeClr val="accent1">
                    <a:lumMod val="75000"/>
                  </a:schemeClr>
                </a:solidFill>
                <a:latin typeface="Arial" panose="020B0604020202020204" pitchFamily="34" charset="0"/>
                <a:cs typeface="Arial" panose="020B0604020202020204" pitchFamily="34" charset="0"/>
              </a:rPr>
              <a:t>4</a:t>
            </a:r>
            <a:r>
              <a:rPr lang="bg-BG" sz="1600" b="1" dirty="0">
                <a:solidFill>
                  <a:schemeClr val="accent1">
                    <a:lumMod val="75000"/>
                  </a:schemeClr>
                </a:solidFill>
                <a:latin typeface="Arial" panose="020B0604020202020204" pitchFamily="34" charset="0"/>
                <a:cs typeface="Arial" panose="020B0604020202020204" pitchFamily="34" charset="0"/>
              </a:rPr>
              <a:t>:</a:t>
            </a:r>
            <a:r>
              <a:rPr lang="en-US" sz="1600" b="1" dirty="0">
                <a:solidFill>
                  <a:schemeClr val="accent1">
                    <a:lumMod val="75000"/>
                  </a:schemeClr>
                </a:solidFill>
                <a:latin typeface="Arial" panose="020B0604020202020204" pitchFamily="34" charset="0"/>
                <a:cs typeface="Arial" panose="020B0604020202020204" pitchFamily="34" charset="0"/>
              </a:rPr>
              <a:t> </a:t>
            </a:r>
            <a:r>
              <a:rPr lang="bg-BG" sz="1600" dirty="0">
                <a:solidFill>
                  <a:schemeClr val="accent1">
                    <a:lumMod val="75000"/>
                  </a:schemeClr>
                </a:solidFill>
                <a:latin typeface="Arial" panose="020B0604020202020204" pitchFamily="34" charset="0"/>
                <a:cs typeface="Arial" panose="020B0604020202020204" pitchFamily="34" charset="0"/>
              </a:rPr>
              <a:t>„</a:t>
            </a:r>
            <a:r>
              <a:rPr lang="ru-RU" sz="1600" dirty="0">
                <a:solidFill>
                  <a:schemeClr val="accent1">
                    <a:lumMod val="75000"/>
                  </a:schemeClr>
                </a:solidFill>
                <a:latin typeface="Arial" panose="020B0604020202020204" pitchFamily="34" charset="0"/>
                <a:cs typeface="Arial" panose="020B0604020202020204" pitchFamily="34" charset="0"/>
              </a:rPr>
              <a:t>Производствени мощности и индустриални зони – предизвикателства и необходими условия</a:t>
            </a:r>
            <a:r>
              <a:rPr lang="bg-BG" sz="1600" dirty="0">
                <a:solidFill>
                  <a:schemeClr val="accent1">
                    <a:lumMod val="75000"/>
                  </a:schemeClr>
                </a:solidFill>
                <a:latin typeface="Arial" panose="020B0604020202020204" pitchFamily="34" charset="0"/>
                <a:cs typeface="Arial" panose="020B0604020202020204" pitchFamily="34" charset="0"/>
              </a:rPr>
              <a:t>“</a:t>
            </a:r>
            <a:endParaRPr lang="bg-BG"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algn="ctr"/>
            <a:r>
              <a:rPr lang="en-US" sz="1400" b="1" i="1" dirty="0" err="1">
                <a:solidFill>
                  <a:schemeClr val="accent1">
                    <a:lumMod val="75000"/>
                  </a:schemeClr>
                </a:solidFill>
                <a:latin typeface="Arial" panose="020B0604020202020204" pitchFamily="34" charset="0"/>
                <a:cs typeface="Arial" panose="020B0604020202020204" pitchFamily="34" charset="0"/>
              </a:rPr>
              <a:t>Обучителен</a:t>
            </a:r>
            <a:r>
              <a:rPr lang="en-US" sz="1400" b="1" i="1" dirty="0">
                <a:solidFill>
                  <a:schemeClr val="accent1">
                    <a:lumMod val="75000"/>
                  </a:schemeClr>
                </a:solidFill>
                <a:latin typeface="Arial" panose="020B0604020202020204" pitchFamily="34" charset="0"/>
                <a:cs typeface="Arial" panose="020B0604020202020204" pitchFamily="34" charset="0"/>
              </a:rPr>
              <a:t> </a:t>
            </a:r>
            <a:r>
              <a:rPr lang="en-US" sz="1400" b="1" i="1" dirty="0" err="1">
                <a:solidFill>
                  <a:schemeClr val="accent1">
                    <a:lumMod val="75000"/>
                  </a:schemeClr>
                </a:solidFill>
                <a:latin typeface="Arial" panose="020B0604020202020204" pitchFamily="34" charset="0"/>
                <a:cs typeface="Arial" panose="020B0604020202020204" pitchFamily="34" charset="0"/>
              </a:rPr>
              <a:t>модул</a:t>
            </a:r>
            <a:r>
              <a:rPr lang="bg-BG" sz="1400" b="1" i="1" dirty="0">
                <a:solidFill>
                  <a:schemeClr val="accent1">
                    <a:lumMod val="75000"/>
                  </a:schemeClr>
                </a:solidFill>
                <a:latin typeface="Arial" panose="020B0604020202020204" pitchFamily="34" charset="0"/>
                <a:cs typeface="Arial" panose="020B0604020202020204" pitchFamily="34" charset="0"/>
              </a:rPr>
              <a:t> „Местно икономическо развитие – възможности и практически решения“</a:t>
            </a:r>
            <a:endParaRPr lang="ru-RU" sz="1400" b="1" i="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2532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405A70-9FE2-48E0-B137-DB15C5AF900D}"/>
              </a:ext>
            </a:extLst>
          </p:cNvPr>
          <p:cNvSpPr>
            <a:spLocks noGrp="1"/>
          </p:cNvSpPr>
          <p:nvPr>
            <p:ph type="sldNum" sz="quarter" idx="12"/>
          </p:nvPr>
        </p:nvSpPr>
        <p:spPr>
          <a:xfrm>
            <a:off x="10267472" y="6222199"/>
            <a:ext cx="1706217" cy="365125"/>
          </a:xfrm>
        </p:spPr>
        <p:txBody>
          <a:bodyPr/>
          <a:lstStyle/>
          <a:p>
            <a:fld id="{D0FD718E-46A7-4A98-A9FE-3E1E2C2192EB}" type="slidenum">
              <a:rPr lang="bg-BG" smtClean="0"/>
              <a:t>14</a:t>
            </a:fld>
            <a:endParaRPr lang="bg-BG" dirty="0"/>
          </a:p>
        </p:txBody>
      </p:sp>
      <p:sp>
        <p:nvSpPr>
          <p:cNvPr id="3" name="Rectangle 2"/>
          <p:cNvSpPr/>
          <p:nvPr/>
        </p:nvSpPr>
        <p:spPr>
          <a:xfrm>
            <a:off x="1402286" y="635801"/>
            <a:ext cx="9718295" cy="523220"/>
          </a:xfrm>
          <a:prstGeom prst="rect">
            <a:avLst/>
          </a:prstGeom>
        </p:spPr>
        <p:txBody>
          <a:bodyPr wrap="square">
            <a:spAutoFit/>
          </a:bodyPr>
          <a:lstStyle/>
          <a:p>
            <a:pPr marL="45720" lvl="0" algn="ctr"/>
            <a:r>
              <a:rPr lang="bg-BG" sz="2800" b="1" dirty="0">
                <a:latin typeface="Arial" panose="020B0604020202020204" pitchFamily="34" charset="0"/>
                <a:cs typeface="Arial" panose="020B0604020202020204" pitchFamily="34" charset="0"/>
              </a:rPr>
              <a:t>Еко иновации и кръгова икономика</a:t>
            </a:r>
          </a:p>
        </p:txBody>
      </p:sp>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5353" y="1062182"/>
            <a:ext cx="5248275"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ChangeArrowheads="1"/>
          </p:cNvSpPr>
          <p:nvPr/>
        </p:nvSpPr>
        <p:spPr bwMode="auto">
          <a:xfrm>
            <a:off x="1225695" y="6171046"/>
            <a:ext cx="3330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bg-BG" altLang="bg-BG" sz="1400" i="1" dirty="0">
                <a:solidFill>
                  <a:srgbClr val="414142"/>
                </a:solidFill>
                <a:cs typeface="Arial" panose="020B0604020202020204" pitchFamily="34" charset="0"/>
              </a:rPr>
              <a:t>Източник: </a:t>
            </a:r>
            <a:r>
              <a:rPr lang="en-US" altLang="bg-BG" sz="1400" i="1" dirty="0">
                <a:solidFill>
                  <a:srgbClr val="414142"/>
                </a:solidFill>
                <a:cs typeface="Arial" panose="020B0604020202020204" pitchFamily="34" charset="0"/>
              </a:rPr>
              <a:t>Eco-Innovation Observatory</a:t>
            </a:r>
            <a:endParaRPr lang="bg-BG" altLang="bg-BG" sz="1400" i="1" dirty="0">
              <a:cs typeface="Arial" panose="020B0604020202020204" pitchFamily="34" charset="0"/>
            </a:endParaRPr>
          </a:p>
        </p:txBody>
      </p:sp>
      <p:pic>
        <p:nvPicPr>
          <p:cNvPr id="1026" name="Picture 2" descr="Linear_economic mode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2629" y="2025939"/>
            <a:ext cx="6278563"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Circular economic mode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1102" y="4299670"/>
            <a:ext cx="6220533" cy="1740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123273" y="3816988"/>
            <a:ext cx="3500830" cy="369332"/>
          </a:xfrm>
          <a:prstGeom prst="rect">
            <a:avLst/>
          </a:prstGeom>
        </p:spPr>
        <p:txBody>
          <a:bodyPr wrap="none">
            <a:spAutoFit/>
          </a:bodyPr>
          <a:lstStyle/>
          <a:p>
            <a:r>
              <a:rPr lang="bg-BG" b="1" dirty="0">
                <a:latin typeface="Arial" panose="020B0604020202020204" pitchFamily="34" charset="0"/>
                <a:ea typeface="Calibri" panose="020F0502020204030204" pitchFamily="34" charset="0"/>
                <a:cs typeface="Arial" panose="020B0604020202020204" pitchFamily="34" charset="0"/>
              </a:rPr>
              <a:t>Кръгов икономически модел</a:t>
            </a:r>
            <a:endParaRPr lang="bg-BG" dirty="0">
              <a:latin typeface="Arial" panose="020B0604020202020204" pitchFamily="34" charset="0"/>
              <a:cs typeface="Arial" panose="020B0604020202020204" pitchFamily="34" charset="0"/>
            </a:endParaRPr>
          </a:p>
        </p:txBody>
      </p:sp>
      <p:sp>
        <p:nvSpPr>
          <p:cNvPr id="9" name="Rectangle 8"/>
          <p:cNvSpPr/>
          <p:nvPr/>
        </p:nvSpPr>
        <p:spPr>
          <a:xfrm>
            <a:off x="7072474" y="1586407"/>
            <a:ext cx="3513462" cy="369332"/>
          </a:xfrm>
          <a:prstGeom prst="rect">
            <a:avLst/>
          </a:prstGeom>
        </p:spPr>
        <p:txBody>
          <a:bodyPr wrap="none">
            <a:spAutoFit/>
          </a:bodyPr>
          <a:lstStyle/>
          <a:p>
            <a:r>
              <a:rPr lang="bg-BG" b="1" dirty="0">
                <a:latin typeface="Arial" panose="020B0604020202020204" pitchFamily="34" charset="0"/>
                <a:ea typeface="Calibri" panose="020F0502020204030204" pitchFamily="34" charset="0"/>
                <a:cs typeface="Arial" panose="020B0604020202020204" pitchFamily="34" charset="0"/>
              </a:rPr>
              <a:t>Линеен икономически модел</a:t>
            </a:r>
            <a:endParaRPr lang="bg-BG" dirty="0">
              <a:latin typeface="Arial" panose="020B0604020202020204" pitchFamily="34" charset="0"/>
              <a:cs typeface="Arial" panose="020B0604020202020204" pitchFamily="34" charset="0"/>
            </a:endParaRPr>
          </a:p>
        </p:txBody>
      </p:sp>
      <p:sp>
        <p:nvSpPr>
          <p:cNvPr id="7" name="Заглавие 1">
            <a:extLst>
              <a:ext uri="{FF2B5EF4-FFF2-40B4-BE49-F238E27FC236}">
                <a16:creationId xmlns:a16="http://schemas.microsoft.com/office/drawing/2014/main" id="{5AF0E051-9F1F-595E-D57B-5708E7B4F817}"/>
              </a:ext>
            </a:extLst>
          </p:cNvPr>
          <p:cNvSpPr txBox="1">
            <a:spLocks/>
          </p:cNvSpPr>
          <p:nvPr/>
        </p:nvSpPr>
        <p:spPr>
          <a:xfrm>
            <a:off x="339686" y="138497"/>
            <a:ext cx="11512627" cy="6204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bg-BG" sz="1600" b="1" dirty="0">
                <a:solidFill>
                  <a:schemeClr val="accent1">
                    <a:lumMod val="75000"/>
                  </a:schemeClr>
                </a:solidFill>
                <a:latin typeface="Arial" panose="020B0604020202020204" pitchFamily="34" charset="0"/>
                <a:cs typeface="Arial" panose="020B0604020202020204" pitchFamily="34" charset="0"/>
              </a:rPr>
              <a:t>Тема</a:t>
            </a:r>
            <a:r>
              <a:rPr lang="en-US" sz="1600" b="1" dirty="0">
                <a:solidFill>
                  <a:schemeClr val="accent1">
                    <a:lumMod val="75000"/>
                  </a:schemeClr>
                </a:solidFill>
                <a:latin typeface="Arial" panose="020B0604020202020204" pitchFamily="34" charset="0"/>
                <a:cs typeface="Arial" panose="020B0604020202020204" pitchFamily="34" charset="0"/>
              </a:rPr>
              <a:t> </a:t>
            </a:r>
            <a:r>
              <a:rPr lang="en-GB" sz="1600" b="1" dirty="0">
                <a:solidFill>
                  <a:schemeClr val="accent1">
                    <a:lumMod val="75000"/>
                  </a:schemeClr>
                </a:solidFill>
                <a:latin typeface="Arial" panose="020B0604020202020204" pitchFamily="34" charset="0"/>
                <a:cs typeface="Arial" panose="020B0604020202020204" pitchFamily="34" charset="0"/>
              </a:rPr>
              <a:t>4</a:t>
            </a:r>
            <a:r>
              <a:rPr lang="bg-BG" sz="1600" b="1" dirty="0">
                <a:solidFill>
                  <a:schemeClr val="accent1">
                    <a:lumMod val="75000"/>
                  </a:schemeClr>
                </a:solidFill>
                <a:latin typeface="Arial" panose="020B0604020202020204" pitchFamily="34" charset="0"/>
                <a:cs typeface="Arial" panose="020B0604020202020204" pitchFamily="34" charset="0"/>
              </a:rPr>
              <a:t>:</a:t>
            </a:r>
            <a:r>
              <a:rPr lang="en-US" sz="1600" b="1" dirty="0">
                <a:solidFill>
                  <a:schemeClr val="accent1">
                    <a:lumMod val="75000"/>
                  </a:schemeClr>
                </a:solidFill>
                <a:latin typeface="Arial" panose="020B0604020202020204" pitchFamily="34" charset="0"/>
                <a:cs typeface="Arial" panose="020B0604020202020204" pitchFamily="34" charset="0"/>
              </a:rPr>
              <a:t> </a:t>
            </a:r>
            <a:r>
              <a:rPr lang="bg-BG" sz="1600" dirty="0">
                <a:solidFill>
                  <a:schemeClr val="accent1">
                    <a:lumMod val="75000"/>
                  </a:schemeClr>
                </a:solidFill>
                <a:latin typeface="Arial" panose="020B0604020202020204" pitchFamily="34" charset="0"/>
                <a:cs typeface="Arial" panose="020B0604020202020204" pitchFamily="34" charset="0"/>
              </a:rPr>
              <a:t>„</a:t>
            </a:r>
            <a:r>
              <a:rPr lang="ru-RU" sz="1600" dirty="0">
                <a:solidFill>
                  <a:schemeClr val="accent1">
                    <a:lumMod val="75000"/>
                  </a:schemeClr>
                </a:solidFill>
                <a:latin typeface="Arial" panose="020B0604020202020204" pitchFamily="34" charset="0"/>
                <a:cs typeface="Arial" panose="020B0604020202020204" pitchFamily="34" charset="0"/>
              </a:rPr>
              <a:t>Производствени мощности и индустриални зони – предизвикателства и необходими условия</a:t>
            </a:r>
            <a:r>
              <a:rPr lang="bg-BG" sz="1600" dirty="0">
                <a:solidFill>
                  <a:schemeClr val="accent1">
                    <a:lumMod val="75000"/>
                  </a:schemeClr>
                </a:solidFill>
                <a:latin typeface="Arial" panose="020B0604020202020204" pitchFamily="34" charset="0"/>
                <a:cs typeface="Arial" panose="020B0604020202020204" pitchFamily="34" charset="0"/>
              </a:rPr>
              <a:t>“</a:t>
            </a:r>
            <a:endParaRPr lang="bg-BG"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algn="ctr"/>
            <a:r>
              <a:rPr lang="en-US" sz="1400" b="1" i="1" dirty="0" err="1">
                <a:solidFill>
                  <a:schemeClr val="accent1">
                    <a:lumMod val="75000"/>
                  </a:schemeClr>
                </a:solidFill>
                <a:latin typeface="Arial" panose="020B0604020202020204" pitchFamily="34" charset="0"/>
                <a:cs typeface="Arial" panose="020B0604020202020204" pitchFamily="34" charset="0"/>
              </a:rPr>
              <a:t>Обучителен</a:t>
            </a:r>
            <a:r>
              <a:rPr lang="en-US" sz="1400" b="1" i="1" dirty="0">
                <a:solidFill>
                  <a:schemeClr val="accent1">
                    <a:lumMod val="75000"/>
                  </a:schemeClr>
                </a:solidFill>
                <a:latin typeface="Arial" panose="020B0604020202020204" pitchFamily="34" charset="0"/>
                <a:cs typeface="Arial" panose="020B0604020202020204" pitchFamily="34" charset="0"/>
              </a:rPr>
              <a:t> </a:t>
            </a:r>
            <a:r>
              <a:rPr lang="en-US" sz="1400" b="1" i="1" dirty="0" err="1">
                <a:solidFill>
                  <a:schemeClr val="accent1">
                    <a:lumMod val="75000"/>
                  </a:schemeClr>
                </a:solidFill>
                <a:latin typeface="Arial" panose="020B0604020202020204" pitchFamily="34" charset="0"/>
                <a:cs typeface="Arial" panose="020B0604020202020204" pitchFamily="34" charset="0"/>
              </a:rPr>
              <a:t>модул</a:t>
            </a:r>
            <a:r>
              <a:rPr lang="bg-BG" sz="1400" b="1" i="1" dirty="0">
                <a:solidFill>
                  <a:schemeClr val="accent1">
                    <a:lumMod val="75000"/>
                  </a:schemeClr>
                </a:solidFill>
                <a:latin typeface="Arial" panose="020B0604020202020204" pitchFamily="34" charset="0"/>
                <a:cs typeface="Arial" panose="020B0604020202020204" pitchFamily="34" charset="0"/>
              </a:rPr>
              <a:t> „Местно икономическо развитие – възможности и практически решения“</a:t>
            </a:r>
            <a:endParaRPr lang="ru-RU" sz="1400" b="1" i="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4435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405A70-9FE2-48E0-B137-DB15C5AF900D}"/>
              </a:ext>
            </a:extLst>
          </p:cNvPr>
          <p:cNvSpPr>
            <a:spLocks noGrp="1"/>
          </p:cNvSpPr>
          <p:nvPr>
            <p:ph type="sldNum" sz="quarter" idx="12"/>
          </p:nvPr>
        </p:nvSpPr>
        <p:spPr>
          <a:xfrm>
            <a:off x="10225642" y="6250334"/>
            <a:ext cx="1706217" cy="365125"/>
          </a:xfrm>
        </p:spPr>
        <p:txBody>
          <a:bodyPr/>
          <a:lstStyle/>
          <a:p>
            <a:fld id="{D0FD718E-46A7-4A98-A9FE-3E1E2C2192EB}" type="slidenum">
              <a:rPr lang="bg-BG" smtClean="0"/>
              <a:t>15</a:t>
            </a:fld>
            <a:endParaRPr lang="bg-BG" dirty="0"/>
          </a:p>
        </p:txBody>
      </p:sp>
      <p:sp>
        <p:nvSpPr>
          <p:cNvPr id="3" name="Rectangle 2"/>
          <p:cNvSpPr/>
          <p:nvPr/>
        </p:nvSpPr>
        <p:spPr>
          <a:xfrm>
            <a:off x="1179199" y="704910"/>
            <a:ext cx="9718295" cy="830997"/>
          </a:xfrm>
          <a:prstGeom prst="rect">
            <a:avLst/>
          </a:prstGeom>
        </p:spPr>
        <p:txBody>
          <a:bodyPr wrap="square">
            <a:spAutoFit/>
          </a:bodyPr>
          <a:lstStyle/>
          <a:p>
            <a:pPr marL="45720" lvl="0" algn="ctr"/>
            <a:r>
              <a:rPr lang="bg-BG" sz="2400" b="1" dirty="0">
                <a:latin typeface="Arial" panose="020B0604020202020204" pitchFamily="34" charset="0"/>
                <a:cs typeface="Arial" panose="020B0604020202020204" pitchFamily="34" charset="0"/>
              </a:rPr>
              <a:t>Кръгова икономика: защо многократното използване на продукти е важно</a:t>
            </a:r>
          </a:p>
        </p:txBody>
      </p:sp>
      <p:pic>
        <p:nvPicPr>
          <p:cNvPr id="2050" name="Picture 4" descr="C:\Users\stipt\OneDrive\Pictures\1кръгова_икономик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1856" y="1547235"/>
            <a:ext cx="6432982" cy="4901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507620" y="6227679"/>
            <a:ext cx="3096810" cy="338554"/>
          </a:xfrm>
          <a:prstGeom prst="rect">
            <a:avLst/>
          </a:prstGeom>
        </p:spPr>
        <p:txBody>
          <a:bodyPr wrap="none">
            <a:spAutoFit/>
          </a:bodyPr>
          <a:lstStyle/>
          <a:p>
            <a:r>
              <a:rPr lang="bg-BG" sz="1600" i="1" dirty="0">
                <a:solidFill>
                  <a:srgbClr val="3E3E3E"/>
                </a:solidFill>
                <a:latin typeface="Times New Roman" panose="02020603050405020304" pitchFamily="18" charset="0"/>
                <a:ea typeface="Calibri" panose="020F0502020204030204" pitchFamily="34" charset="0"/>
              </a:rPr>
              <a:t>Източник: </a:t>
            </a:r>
            <a:r>
              <a:rPr lang="bg-BG" sz="1600" i="1" u="sng" dirty="0">
                <a:solidFill>
                  <a:srgbClr val="3E3E3E"/>
                </a:solidFill>
                <a:latin typeface="Times New Roman" panose="02020603050405020304" pitchFamily="18" charset="0"/>
                <a:ea typeface="Calibri" panose="020F0502020204030204" pitchFamily="34" charset="0"/>
                <a:hlinkClick r:id="rId3"/>
              </a:rPr>
              <a:t>Европески парламент</a:t>
            </a:r>
            <a:endParaRPr lang="bg-BG" sz="1600" dirty="0"/>
          </a:p>
        </p:txBody>
      </p:sp>
      <p:sp>
        <p:nvSpPr>
          <p:cNvPr id="5" name="Заглавие 1">
            <a:extLst>
              <a:ext uri="{FF2B5EF4-FFF2-40B4-BE49-F238E27FC236}">
                <a16:creationId xmlns:a16="http://schemas.microsoft.com/office/drawing/2014/main" id="{8F9D9D83-646E-3298-7CAF-2D2E5F1D8A78}"/>
              </a:ext>
            </a:extLst>
          </p:cNvPr>
          <p:cNvSpPr txBox="1">
            <a:spLocks/>
          </p:cNvSpPr>
          <p:nvPr/>
        </p:nvSpPr>
        <p:spPr>
          <a:xfrm>
            <a:off x="339686" y="138497"/>
            <a:ext cx="11512627" cy="6204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bg-BG" sz="1600" b="1" dirty="0">
                <a:solidFill>
                  <a:schemeClr val="accent1">
                    <a:lumMod val="75000"/>
                  </a:schemeClr>
                </a:solidFill>
                <a:latin typeface="Arial" panose="020B0604020202020204" pitchFamily="34" charset="0"/>
                <a:cs typeface="Arial" panose="020B0604020202020204" pitchFamily="34" charset="0"/>
              </a:rPr>
              <a:t>Тема</a:t>
            </a:r>
            <a:r>
              <a:rPr lang="en-US" sz="1600" b="1" dirty="0">
                <a:solidFill>
                  <a:schemeClr val="accent1">
                    <a:lumMod val="75000"/>
                  </a:schemeClr>
                </a:solidFill>
                <a:latin typeface="Arial" panose="020B0604020202020204" pitchFamily="34" charset="0"/>
                <a:cs typeface="Arial" panose="020B0604020202020204" pitchFamily="34" charset="0"/>
              </a:rPr>
              <a:t> </a:t>
            </a:r>
            <a:r>
              <a:rPr lang="en-GB" sz="1600" b="1" dirty="0">
                <a:solidFill>
                  <a:schemeClr val="accent1">
                    <a:lumMod val="75000"/>
                  </a:schemeClr>
                </a:solidFill>
                <a:latin typeface="Arial" panose="020B0604020202020204" pitchFamily="34" charset="0"/>
                <a:cs typeface="Arial" panose="020B0604020202020204" pitchFamily="34" charset="0"/>
              </a:rPr>
              <a:t>4</a:t>
            </a:r>
            <a:r>
              <a:rPr lang="bg-BG" sz="1600" b="1" dirty="0">
                <a:solidFill>
                  <a:schemeClr val="accent1">
                    <a:lumMod val="75000"/>
                  </a:schemeClr>
                </a:solidFill>
                <a:latin typeface="Arial" panose="020B0604020202020204" pitchFamily="34" charset="0"/>
                <a:cs typeface="Arial" panose="020B0604020202020204" pitchFamily="34" charset="0"/>
              </a:rPr>
              <a:t>:</a:t>
            </a:r>
            <a:r>
              <a:rPr lang="en-US" sz="1600" b="1" dirty="0">
                <a:solidFill>
                  <a:schemeClr val="accent1">
                    <a:lumMod val="75000"/>
                  </a:schemeClr>
                </a:solidFill>
                <a:latin typeface="Arial" panose="020B0604020202020204" pitchFamily="34" charset="0"/>
                <a:cs typeface="Arial" panose="020B0604020202020204" pitchFamily="34" charset="0"/>
              </a:rPr>
              <a:t> </a:t>
            </a:r>
            <a:r>
              <a:rPr lang="bg-BG" sz="1600" dirty="0">
                <a:solidFill>
                  <a:schemeClr val="accent1">
                    <a:lumMod val="75000"/>
                  </a:schemeClr>
                </a:solidFill>
                <a:latin typeface="Arial" panose="020B0604020202020204" pitchFamily="34" charset="0"/>
                <a:cs typeface="Arial" panose="020B0604020202020204" pitchFamily="34" charset="0"/>
              </a:rPr>
              <a:t>„</a:t>
            </a:r>
            <a:r>
              <a:rPr lang="ru-RU" sz="1600" dirty="0">
                <a:solidFill>
                  <a:schemeClr val="accent1">
                    <a:lumMod val="75000"/>
                  </a:schemeClr>
                </a:solidFill>
                <a:latin typeface="Arial" panose="020B0604020202020204" pitchFamily="34" charset="0"/>
                <a:cs typeface="Arial" panose="020B0604020202020204" pitchFamily="34" charset="0"/>
              </a:rPr>
              <a:t>Производствени мощности и индустриални зони – предизвикателства и необходими условия</a:t>
            </a:r>
            <a:r>
              <a:rPr lang="bg-BG" sz="1600" dirty="0">
                <a:solidFill>
                  <a:schemeClr val="accent1">
                    <a:lumMod val="75000"/>
                  </a:schemeClr>
                </a:solidFill>
                <a:latin typeface="Arial" panose="020B0604020202020204" pitchFamily="34" charset="0"/>
                <a:cs typeface="Arial" panose="020B0604020202020204" pitchFamily="34" charset="0"/>
              </a:rPr>
              <a:t>“</a:t>
            </a:r>
            <a:endParaRPr lang="bg-BG"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algn="ctr"/>
            <a:r>
              <a:rPr lang="en-US" sz="1400" b="1" i="1" dirty="0" err="1">
                <a:solidFill>
                  <a:schemeClr val="accent1">
                    <a:lumMod val="75000"/>
                  </a:schemeClr>
                </a:solidFill>
                <a:latin typeface="Arial" panose="020B0604020202020204" pitchFamily="34" charset="0"/>
                <a:cs typeface="Arial" panose="020B0604020202020204" pitchFamily="34" charset="0"/>
              </a:rPr>
              <a:t>Обучителен</a:t>
            </a:r>
            <a:r>
              <a:rPr lang="en-US" sz="1400" b="1" i="1" dirty="0">
                <a:solidFill>
                  <a:schemeClr val="accent1">
                    <a:lumMod val="75000"/>
                  </a:schemeClr>
                </a:solidFill>
                <a:latin typeface="Arial" panose="020B0604020202020204" pitchFamily="34" charset="0"/>
                <a:cs typeface="Arial" panose="020B0604020202020204" pitchFamily="34" charset="0"/>
              </a:rPr>
              <a:t> </a:t>
            </a:r>
            <a:r>
              <a:rPr lang="en-US" sz="1400" b="1" i="1" dirty="0" err="1">
                <a:solidFill>
                  <a:schemeClr val="accent1">
                    <a:lumMod val="75000"/>
                  </a:schemeClr>
                </a:solidFill>
                <a:latin typeface="Arial" panose="020B0604020202020204" pitchFamily="34" charset="0"/>
                <a:cs typeface="Arial" panose="020B0604020202020204" pitchFamily="34" charset="0"/>
              </a:rPr>
              <a:t>модул</a:t>
            </a:r>
            <a:r>
              <a:rPr lang="bg-BG" sz="1400" b="1" i="1" dirty="0">
                <a:solidFill>
                  <a:schemeClr val="accent1">
                    <a:lumMod val="75000"/>
                  </a:schemeClr>
                </a:solidFill>
                <a:latin typeface="Arial" panose="020B0604020202020204" pitchFamily="34" charset="0"/>
                <a:cs typeface="Arial" panose="020B0604020202020204" pitchFamily="34" charset="0"/>
              </a:rPr>
              <a:t> „Местно икономическо развитие – възможности и практически решения“</a:t>
            </a:r>
            <a:endParaRPr lang="ru-RU" sz="1400" b="1" i="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1859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405A70-9FE2-48E0-B137-DB15C5AF900D}"/>
              </a:ext>
            </a:extLst>
          </p:cNvPr>
          <p:cNvSpPr>
            <a:spLocks noGrp="1"/>
          </p:cNvSpPr>
          <p:nvPr>
            <p:ph type="sldNum" sz="quarter" idx="12"/>
          </p:nvPr>
        </p:nvSpPr>
        <p:spPr>
          <a:xfrm>
            <a:off x="10225642" y="6214684"/>
            <a:ext cx="1706217" cy="365125"/>
          </a:xfrm>
        </p:spPr>
        <p:txBody>
          <a:bodyPr/>
          <a:lstStyle/>
          <a:p>
            <a:fld id="{D0FD718E-46A7-4A98-A9FE-3E1E2C2192EB}" type="slidenum">
              <a:rPr lang="bg-BG" smtClean="0"/>
              <a:t>16</a:t>
            </a:fld>
            <a:endParaRPr lang="bg-BG" dirty="0"/>
          </a:p>
        </p:txBody>
      </p:sp>
      <p:sp>
        <p:nvSpPr>
          <p:cNvPr id="3" name="Rectangle 2"/>
          <p:cNvSpPr/>
          <p:nvPr/>
        </p:nvSpPr>
        <p:spPr>
          <a:xfrm>
            <a:off x="1217223" y="827439"/>
            <a:ext cx="9718295" cy="523220"/>
          </a:xfrm>
          <a:prstGeom prst="rect">
            <a:avLst/>
          </a:prstGeom>
        </p:spPr>
        <p:txBody>
          <a:bodyPr wrap="square">
            <a:spAutoFit/>
          </a:bodyPr>
          <a:lstStyle/>
          <a:p>
            <a:pPr marL="45720" lvl="0" algn="ctr"/>
            <a:r>
              <a:rPr lang="bg-BG" sz="2800" b="1" dirty="0">
                <a:solidFill>
                  <a:schemeClr val="accent1">
                    <a:lumMod val="50000"/>
                  </a:schemeClr>
                </a:solidFill>
                <a:latin typeface="Arial" charset="0"/>
                <a:ea typeface="Calibri" pitchFamily="34" charset="0"/>
                <a:cs typeface="Arial" charset="0"/>
              </a:rPr>
              <a:t>Екологични предприемачи</a:t>
            </a:r>
            <a:endParaRPr lang="bg-BG" sz="2800" b="1" dirty="0">
              <a:latin typeface="Arial" panose="020B0604020202020204" pitchFamily="34" charset="0"/>
              <a:cs typeface="Arial" panose="020B0604020202020204" pitchFamily="34" charset="0"/>
            </a:endParaRPr>
          </a:p>
        </p:txBody>
      </p:sp>
      <p:sp>
        <p:nvSpPr>
          <p:cNvPr id="5" name="Rectangle 1"/>
          <p:cNvSpPr>
            <a:spLocks noChangeArrowheads="1"/>
          </p:cNvSpPr>
          <p:nvPr/>
        </p:nvSpPr>
        <p:spPr bwMode="auto">
          <a:xfrm>
            <a:off x="634999" y="1533525"/>
            <a:ext cx="10882745"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200150" indent="-28575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Wingdings" panose="05000000000000000000" pitchFamily="2" charset="2"/>
              <a:buChar char="q"/>
            </a:pPr>
            <a:r>
              <a:rPr lang="bg-BG" altLang="bg-BG" dirty="0">
                <a:ea typeface="Calibri" panose="020F0502020204030204" pitchFamily="34" charset="0"/>
                <a:cs typeface="Arial" panose="020B0604020202020204" pitchFamily="34" charset="0"/>
              </a:rPr>
              <a:t>Зеленото предприемачество поема отговорността да създаде света, за който мечтаем.</a:t>
            </a:r>
          </a:p>
          <a:p>
            <a:endParaRPr lang="bg-BG" altLang="bg-BG" sz="1000" dirty="0">
              <a:ea typeface="Calibri" panose="020F0502020204030204" pitchFamily="34" charset="0"/>
              <a:cs typeface="Arial" panose="020B0604020202020204" pitchFamily="34" charset="0"/>
            </a:endParaRPr>
          </a:p>
          <a:p>
            <a:pPr>
              <a:buFont typeface="Wingdings" panose="05000000000000000000" pitchFamily="2" charset="2"/>
              <a:buChar char="q"/>
            </a:pPr>
            <a:r>
              <a:rPr lang="bg-BG" altLang="bg-BG" dirty="0">
                <a:ea typeface="Calibri" panose="020F0502020204030204" pitchFamily="34" charset="0"/>
                <a:cs typeface="Arial" panose="020B0604020202020204" pitchFamily="34" charset="0"/>
              </a:rPr>
              <a:t>„Зелено предприемачество“ </a:t>
            </a:r>
            <a:r>
              <a:rPr lang="en-US" altLang="bg-BG" dirty="0">
                <a:ea typeface="Calibri" panose="020F0502020204030204" pitchFamily="34" charset="0"/>
                <a:cs typeface="Arial" panose="020B0604020202020204" pitchFamily="34" charset="0"/>
              </a:rPr>
              <a:t>=</a:t>
            </a:r>
            <a:r>
              <a:rPr lang="bg-BG" altLang="bg-BG" dirty="0">
                <a:ea typeface="Calibri" panose="020F0502020204030204" pitchFamily="34" charset="0"/>
                <a:cs typeface="Arial" panose="020B0604020202020204" pitchFamily="34" charset="0"/>
              </a:rPr>
              <a:t> „еко-предприемачество“ </a:t>
            </a:r>
            <a:r>
              <a:rPr lang="en-US" altLang="bg-BG" dirty="0">
                <a:ea typeface="Calibri" panose="020F0502020204030204" pitchFamily="34" charset="0"/>
                <a:cs typeface="Arial" panose="020B0604020202020204" pitchFamily="34" charset="0"/>
              </a:rPr>
              <a:t>=</a:t>
            </a:r>
            <a:r>
              <a:rPr lang="bg-BG" altLang="bg-BG" dirty="0">
                <a:ea typeface="Calibri" panose="020F0502020204030204" pitchFamily="34" charset="0"/>
                <a:cs typeface="Arial" panose="020B0604020202020204" pitchFamily="34" charset="0"/>
              </a:rPr>
              <a:t> „устойчиво предприемачество“.</a:t>
            </a:r>
            <a:endParaRPr lang="en-US" altLang="bg-BG" dirty="0">
              <a:ea typeface="Calibri" panose="020F0502020204030204" pitchFamily="34" charset="0"/>
              <a:cs typeface="Arial" panose="020B0604020202020204" pitchFamily="34" charset="0"/>
            </a:endParaRPr>
          </a:p>
          <a:p>
            <a:endParaRPr lang="en-US" altLang="bg-BG" sz="1000" dirty="0">
              <a:ea typeface="Calibri" panose="020F0502020204030204" pitchFamily="34" charset="0"/>
              <a:cs typeface="Arial" panose="020B0604020202020204" pitchFamily="34" charset="0"/>
            </a:endParaRPr>
          </a:p>
          <a:p>
            <a:pPr>
              <a:buFont typeface="Wingdings" panose="05000000000000000000" pitchFamily="2" charset="2"/>
              <a:buChar char="q"/>
            </a:pPr>
            <a:r>
              <a:rPr lang="bg-BG" altLang="bg-BG" dirty="0">
                <a:ea typeface="Calibri" panose="020F0502020204030204" pitchFamily="34" charset="0"/>
                <a:cs typeface="Arial" panose="020B0604020202020204" pitchFamily="34" charset="0"/>
              </a:rPr>
              <a:t>Устойчивото предприемачество може </a:t>
            </a:r>
            <a:r>
              <a:rPr lang="en-US" altLang="bg-BG" dirty="0">
                <a:ea typeface="Calibri" panose="020F0502020204030204" pitchFamily="34" charset="0"/>
                <a:cs typeface="Arial" panose="020B0604020202020204" pitchFamily="34" charset="0"/>
              </a:rPr>
              <a:t>e </a:t>
            </a:r>
            <a:r>
              <a:rPr lang="bg-BG" altLang="bg-BG" dirty="0">
                <a:ea typeface="Calibri" panose="020F0502020204030204" pitchFamily="34" charset="0"/>
                <a:cs typeface="Arial" panose="020B0604020202020204" pitchFamily="34" charset="0"/>
              </a:rPr>
              <a:t>движеща сила за появата на нова устойчива система в трите основни измерения – икономика, околна среда и общество.</a:t>
            </a:r>
            <a:endParaRPr lang="en-US" altLang="bg-BG" dirty="0">
              <a:ea typeface="Calibri" panose="020F0502020204030204" pitchFamily="34" charset="0"/>
              <a:cs typeface="Arial" panose="020B0604020202020204" pitchFamily="34" charset="0"/>
            </a:endParaRPr>
          </a:p>
          <a:p>
            <a:endParaRPr lang="en-US" altLang="bg-BG" sz="1000" dirty="0">
              <a:ea typeface="Calibri" panose="020F0502020204030204" pitchFamily="34" charset="0"/>
              <a:cs typeface="Arial" panose="020B0604020202020204" pitchFamily="34" charset="0"/>
            </a:endParaRPr>
          </a:p>
          <a:p>
            <a:pPr>
              <a:buFont typeface="Wingdings" panose="05000000000000000000" pitchFamily="2" charset="2"/>
              <a:buChar char="q"/>
            </a:pPr>
            <a:r>
              <a:rPr lang="bg-BG" altLang="bg-BG" dirty="0">
                <a:ea typeface="Calibri" panose="020F0502020204030204" pitchFamily="34" charset="0"/>
                <a:cs typeface="Arial" panose="020B0604020202020204" pitchFamily="34" charset="0"/>
              </a:rPr>
              <a:t>Характеристики, присъщи на зелените предприемачи:</a:t>
            </a:r>
          </a:p>
          <a:p>
            <a:pPr lvl="2">
              <a:buFont typeface="Wingdings" panose="05000000000000000000" pitchFamily="2" charset="2"/>
              <a:buChar char="Ø"/>
            </a:pPr>
            <a:r>
              <a:rPr lang="bg-BG" altLang="bg-BG" sz="1600" dirty="0">
                <a:ea typeface="Calibri" panose="020F0502020204030204" pitchFamily="34" charset="0"/>
                <a:cs typeface="Arial" panose="020B0604020202020204" pitchFamily="34" charset="0"/>
              </a:rPr>
              <a:t>Действат като предприемачи, реализирайки идеи с висок риск;</a:t>
            </a:r>
          </a:p>
          <a:p>
            <a:pPr lvl="2">
              <a:buFont typeface="Wingdings" panose="05000000000000000000" pitchFamily="2" charset="2"/>
              <a:buChar char="Ø"/>
            </a:pPr>
            <a:r>
              <a:rPr lang="bg-BG" altLang="bg-BG" sz="1600" dirty="0">
                <a:ea typeface="Calibri" panose="020F0502020204030204" pitchFamily="34" charset="0"/>
                <a:cs typeface="Arial" panose="020B0604020202020204" pitchFamily="34" charset="0"/>
              </a:rPr>
              <a:t>Имат силна вътрешна мотивация, свързана с повишената чувствителност към екологичните проблеми;</a:t>
            </a:r>
          </a:p>
          <a:p>
            <a:pPr lvl="2">
              <a:buFont typeface="Wingdings" panose="05000000000000000000" pitchFamily="2" charset="2"/>
              <a:buChar char="Ø"/>
            </a:pPr>
            <a:r>
              <a:rPr lang="bg-BG" altLang="bg-BG" sz="1600" dirty="0">
                <a:ea typeface="Calibri" panose="020F0502020204030204" pitchFamily="34" charset="0"/>
                <a:cs typeface="Arial" panose="020B0604020202020204" pitchFamily="34" charset="0"/>
              </a:rPr>
              <a:t>Решават екологични/социални проблеми/нужди съзнателно и това е в основата на тяхната бизнес дейност;</a:t>
            </a:r>
          </a:p>
          <a:p>
            <a:pPr lvl="2">
              <a:buFont typeface="Wingdings" panose="05000000000000000000" pitchFamily="2" charset="2"/>
              <a:buChar char="Ø"/>
            </a:pPr>
            <a:r>
              <a:rPr lang="bg-BG" altLang="bg-BG" sz="1600" dirty="0">
                <a:ea typeface="Calibri" panose="020F0502020204030204" pitchFamily="34" charset="0"/>
                <a:cs typeface="Arial" panose="020B0604020202020204" pitchFamily="34" charset="0"/>
              </a:rPr>
              <a:t>Техните бизнес дейности имат нетен положителен ефект върху природната среда и в същото време са финансово устойчиви;</a:t>
            </a:r>
          </a:p>
          <a:p>
            <a:pPr lvl="2">
              <a:buFont typeface="Wingdings" panose="05000000000000000000" pitchFamily="2" charset="2"/>
              <a:buChar char="Ø"/>
            </a:pPr>
            <a:r>
              <a:rPr lang="bg-BG" altLang="bg-BG" sz="1600" dirty="0">
                <a:ea typeface="Calibri" panose="020F0502020204030204" pitchFamily="34" charset="0"/>
                <a:cs typeface="Arial" panose="020B0604020202020204" pitchFamily="34" charset="0"/>
              </a:rPr>
              <a:t>Съзнателно се стремят да допринесат за по-устойчиво бъдеще, като допринасят както със своите социални, така и с екологични ценности.</a:t>
            </a:r>
          </a:p>
        </p:txBody>
      </p:sp>
      <p:sp>
        <p:nvSpPr>
          <p:cNvPr id="2" name="Заглавие 1">
            <a:extLst>
              <a:ext uri="{FF2B5EF4-FFF2-40B4-BE49-F238E27FC236}">
                <a16:creationId xmlns:a16="http://schemas.microsoft.com/office/drawing/2014/main" id="{D45A2096-62D0-59AC-176A-78CE209E72DF}"/>
              </a:ext>
            </a:extLst>
          </p:cNvPr>
          <p:cNvSpPr txBox="1">
            <a:spLocks/>
          </p:cNvSpPr>
          <p:nvPr/>
        </p:nvSpPr>
        <p:spPr>
          <a:xfrm>
            <a:off x="339686" y="138497"/>
            <a:ext cx="11512627" cy="6204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bg-BG" sz="1600" b="1" dirty="0">
                <a:solidFill>
                  <a:schemeClr val="accent1">
                    <a:lumMod val="75000"/>
                  </a:schemeClr>
                </a:solidFill>
                <a:latin typeface="Arial" panose="020B0604020202020204" pitchFamily="34" charset="0"/>
                <a:cs typeface="Arial" panose="020B0604020202020204" pitchFamily="34" charset="0"/>
              </a:rPr>
              <a:t>Тема</a:t>
            </a:r>
            <a:r>
              <a:rPr lang="en-US" sz="1600" b="1" dirty="0">
                <a:solidFill>
                  <a:schemeClr val="accent1">
                    <a:lumMod val="75000"/>
                  </a:schemeClr>
                </a:solidFill>
                <a:latin typeface="Arial" panose="020B0604020202020204" pitchFamily="34" charset="0"/>
                <a:cs typeface="Arial" panose="020B0604020202020204" pitchFamily="34" charset="0"/>
              </a:rPr>
              <a:t> </a:t>
            </a:r>
            <a:r>
              <a:rPr lang="en-GB" sz="1600" b="1" dirty="0">
                <a:solidFill>
                  <a:schemeClr val="accent1">
                    <a:lumMod val="75000"/>
                  </a:schemeClr>
                </a:solidFill>
                <a:latin typeface="Arial" panose="020B0604020202020204" pitchFamily="34" charset="0"/>
                <a:cs typeface="Arial" panose="020B0604020202020204" pitchFamily="34" charset="0"/>
              </a:rPr>
              <a:t>4</a:t>
            </a:r>
            <a:r>
              <a:rPr lang="bg-BG" sz="1600" b="1" dirty="0">
                <a:solidFill>
                  <a:schemeClr val="accent1">
                    <a:lumMod val="75000"/>
                  </a:schemeClr>
                </a:solidFill>
                <a:latin typeface="Arial" panose="020B0604020202020204" pitchFamily="34" charset="0"/>
                <a:cs typeface="Arial" panose="020B0604020202020204" pitchFamily="34" charset="0"/>
              </a:rPr>
              <a:t>:</a:t>
            </a:r>
            <a:r>
              <a:rPr lang="en-US" sz="1600" b="1" dirty="0">
                <a:solidFill>
                  <a:schemeClr val="accent1">
                    <a:lumMod val="75000"/>
                  </a:schemeClr>
                </a:solidFill>
                <a:latin typeface="Arial" panose="020B0604020202020204" pitchFamily="34" charset="0"/>
                <a:cs typeface="Arial" panose="020B0604020202020204" pitchFamily="34" charset="0"/>
              </a:rPr>
              <a:t> </a:t>
            </a:r>
            <a:r>
              <a:rPr lang="bg-BG" sz="1600" dirty="0">
                <a:solidFill>
                  <a:schemeClr val="accent1">
                    <a:lumMod val="75000"/>
                  </a:schemeClr>
                </a:solidFill>
                <a:latin typeface="Arial" panose="020B0604020202020204" pitchFamily="34" charset="0"/>
                <a:cs typeface="Arial" panose="020B0604020202020204" pitchFamily="34" charset="0"/>
              </a:rPr>
              <a:t>„</a:t>
            </a:r>
            <a:r>
              <a:rPr lang="ru-RU" sz="1600" dirty="0">
                <a:solidFill>
                  <a:schemeClr val="accent1">
                    <a:lumMod val="75000"/>
                  </a:schemeClr>
                </a:solidFill>
                <a:latin typeface="Arial" panose="020B0604020202020204" pitchFamily="34" charset="0"/>
                <a:cs typeface="Arial" panose="020B0604020202020204" pitchFamily="34" charset="0"/>
              </a:rPr>
              <a:t>Производствени мощности и индустриални зони – предизвикателства и необходими условия</a:t>
            </a:r>
            <a:r>
              <a:rPr lang="bg-BG" sz="1600" dirty="0">
                <a:solidFill>
                  <a:schemeClr val="accent1">
                    <a:lumMod val="75000"/>
                  </a:schemeClr>
                </a:solidFill>
                <a:latin typeface="Arial" panose="020B0604020202020204" pitchFamily="34" charset="0"/>
                <a:cs typeface="Arial" panose="020B0604020202020204" pitchFamily="34" charset="0"/>
              </a:rPr>
              <a:t>“</a:t>
            </a:r>
            <a:endParaRPr lang="bg-BG"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algn="ctr"/>
            <a:r>
              <a:rPr lang="en-US" sz="1400" b="1" i="1" dirty="0" err="1">
                <a:solidFill>
                  <a:schemeClr val="accent1">
                    <a:lumMod val="75000"/>
                  </a:schemeClr>
                </a:solidFill>
                <a:latin typeface="Arial" panose="020B0604020202020204" pitchFamily="34" charset="0"/>
                <a:cs typeface="Arial" panose="020B0604020202020204" pitchFamily="34" charset="0"/>
              </a:rPr>
              <a:t>Обучителен</a:t>
            </a:r>
            <a:r>
              <a:rPr lang="en-US" sz="1400" b="1" i="1" dirty="0">
                <a:solidFill>
                  <a:schemeClr val="accent1">
                    <a:lumMod val="75000"/>
                  </a:schemeClr>
                </a:solidFill>
                <a:latin typeface="Arial" panose="020B0604020202020204" pitchFamily="34" charset="0"/>
                <a:cs typeface="Arial" panose="020B0604020202020204" pitchFamily="34" charset="0"/>
              </a:rPr>
              <a:t> </a:t>
            </a:r>
            <a:r>
              <a:rPr lang="en-US" sz="1400" b="1" i="1" dirty="0" err="1">
                <a:solidFill>
                  <a:schemeClr val="accent1">
                    <a:lumMod val="75000"/>
                  </a:schemeClr>
                </a:solidFill>
                <a:latin typeface="Arial" panose="020B0604020202020204" pitchFamily="34" charset="0"/>
                <a:cs typeface="Arial" panose="020B0604020202020204" pitchFamily="34" charset="0"/>
              </a:rPr>
              <a:t>модул</a:t>
            </a:r>
            <a:r>
              <a:rPr lang="bg-BG" sz="1400" b="1" i="1" dirty="0">
                <a:solidFill>
                  <a:schemeClr val="accent1">
                    <a:lumMod val="75000"/>
                  </a:schemeClr>
                </a:solidFill>
                <a:latin typeface="Arial" panose="020B0604020202020204" pitchFamily="34" charset="0"/>
                <a:cs typeface="Arial" panose="020B0604020202020204" pitchFamily="34" charset="0"/>
              </a:rPr>
              <a:t> „Местно икономическо развитие – възможности и практически решения“</a:t>
            </a:r>
            <a:endParaRPr lang="ru-RU" sz="1400" b="1" i="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9278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405A70-9FE2-48E0-B137-DB15C5AF900D}"/>
              </a:ext>
            </a:extLst>
          </p:cNvPr>
          <p:cNvSpPr>
            <a:spLocks noGrp="1"/>
          </p:cNvSpPr>
          <p:nvPr>
            <p:ph type="sldNum" sz="quarter" idx="12"/>
          </p:nvPr>
        </p:nvSpPr>
        <p:spPr>
          <a:xfrm>
            <a:off x="10234786" y="6201506"/>
            <a:ext cx="1706217" cy="365125"/>
          </a:xfrm>
        </p:spPr>
        <p:txBody>
          <a:bodyPr/>
          <a:lstStyle/>
          <a:p>
            <a:fld id="{D0FD718E-46A7-4A98-A9FE-3E1E2C2192EB}" type="slidenum">
              <a:rPr lang="bg-BG" smtClean="0"/>
              <a:t>17</a:t>
            </a:fld>
            <a:endParaRPr lang="bg-BG" dirty="0"/>
          </a:p>
        </p:txBody>
      </p:sp>
      <p:sp>
        <p:nvSpPr>
          <p:cNvPr id="3" name="Rectangle 2"/>
          <p:cNvSpPr/>
          <p:nvPr/>
        </p:nvSpPr>
        <p:spPr>
          <a:xfrm>
            <a:off x="1236852" y="739852"/>
            <a:ext cx="9718295" cy="523220"/>
          </a:xfrm>
          <a:prstGeom prst="rect">
            <a:avLst/>
          </a:prstGeom>
        </p:spPr>
        <p:txBody>
          <a:bodyPr wrap="square">
            <a:spAutoFit/>
          </a:bodyPr>
          <a:lstStyle/>
          <a:p>
            <a:pPr marL="45720" lvl="0" algn="ctr"/>
            <a:r>
              <a:rPr lang="bg-BG" sz="2800" b="1" dirty="0">
                <a:latin typeface="Arial" panose="020B0604020202020204" pitchFamily="34" charset="0"/>
                <a:cs typeface="Arial" panose="020B0604020202020204" pitchFamily="34" charset="0"/>
              </a:rPr>
              <a:t>Импакт инвестиции</a:t>
            </a:r>
          </a:p>
        </p:txBody>
      </p:sp>
      <p:sp>
        <p:nvSpPr>
          <p:cNvPr id="5" name="Rectangle 1"/>
          <p:cNvSpPr>
            <a:spLocks noChangeArrowheads="1"/>
          </p:cNvSpPr>
          <p:nvPr/>
        </p:nvSpPr>
        <p:spPr bwMode="auto">
          <a:xfrm>
            <a:off x="551873" y="1263072"/>
            <a:ext cx="11095182"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Wingdings" panose="05000000000000000000" pitchFamily="2" charset="2"/>
              <a:buChar char="q"/>
            </a:pPr>
            <a:r>
              <a:rPr lang="bg-BG" altLang="bg-BG" dirty="0">
                <a:solidFill>
                  <a:srgbClr val="354F12"/>
                </a:solidFill>
                <a:ea typeface="Times New Roman" panose="02020603050405020304" pitchFamily="18" charset="0"/>
                <a:cs typeface="Arial" panose="020B0604020202020204" pitchFamily="34" charset="0"/>
              </a:rPr>
              <a:t>Терминът „</a:t>
            </a:r>
            <a:r>
              <a:rPr lang="bg-BG" altLang="bg-BG" dirty="0" err="1">
                <a:solidFill>
                  <a:srgbClr val="354F12"/>
                </a:solidFill>
                <a:ea typeface="Times New Roman" panose="02020603050405020304" pitchFamily="18" charset="0"/>
                <a:cs typeface="Arial" panose="020B0604020202020204" pitchFamily="34" charset="0"/>
              </a:rPr>
              <a:t>импакт</a:t>
            </a:r>
            <a:r>
              <a:rPr lang="bg-BG" altLang="bg-BG" dirty="0">
                <a:solidFill>
                  <a:srgbClr val="354F12"/>
                </a:solidFill>
                <a:ea typeface="Times New Roman" panose="02020603050405020304" pitchFamily="18" charset="0"/>
                <a:cs typeface="Arial" panose="020B0604020202020204" pitchFamily="34" charset="0"/>
              </a:rPr>
              <a:t> инвестиции“ е сравнително нов и е свързан с извършването на инвестиции с цел генериране на социални и/или екологични ползи с измерим и значим ефект за обществото</a:t>
            </a:r>
            <a:r>
              <a:rPr lang="en-GB" altLang="bg-BG" dirty="0">
                <a:solidFill>
                  <a:srgbClr val="354F12"/>
                </a:solidFill>
                <a:ea typeface="Times New Roman" panose="02020603050405020304" pitchFamily="18" charset="0"/>
                <a:cs typeface="Arial" panose="020B0604020202020204" pitchFamily="34" charset="0"/>
              </a:rPr>
              <a:t>.</a:t>
            </a:r>
            <a:endParaRPr lang="bg-BG" altLang="bg-BG" dirty="0">
              <a:solidFill>
                <a:srgbClr val="354F12"/>
              </a:solidFill>
              <a:ea typeface="Times New Roman" panose="02020603050405020304" pitchFamily="18" charset="0"/>
              <a:cs typeface="Arial" panose="020B0604020202020204" pitchFamily="34" charset="0"/>
            </a:endParaRPr>
          </a:p>
          <a:p>
            <a:pPr>
              <a:buFont typeface="Wingdings" panose="05000000000000000000" pitchFamily="2" charset="2"/>
              <a:buChar char="q"/>
            </a:pPr>
            <a:endParaRPr lang="bg-BG" altLang="bg-BG" dirty="0">
              <a:solidFill>
                <a:srgbClr val="000000"/>
              </a:solidFill>
              <a:ea typeface="Times New Roman" panose="02020603050405020304" pitchFamily="18" charset="0"/>
              <a:cs typeface="Arial" panose="020B0604020202020204" pitchFamily="34" charset="0"/>
            </a:endParaRPr>
          </a:p>
          <a:p>
            <a:pPr>
              <a:buFont typeface="Wingdings" panose="05000000000000000000" pitchFamily="2" charset="2"/>
              <a:buChar char="q"/>
            </a:pPr>
            <a:r>
              <a:rPr lang="bg-BG" altLang="bg-BG" dirty="0" err="1">
                <a:ea typeface="Times New Roman" panose="02020603050405020304" pitchFamily="18" charset="0"/>
                <a:cs typeface="Arial" panose="020B0604020202020204" pitchFamily="34" charset="0"/>
              </a:rPr>
              <a:t>Импакт</a:t>
            </a:r>
            <a:r>
              <a:rPr lang="bg-BG" altLang="bg-BG" dirty="0">
                <a:ea typeface="Times New Roman" panose="02020603050405020304" pitchFamily="18" charset="0"/>
                <a:cs typeface="Arial" panose="020B0604020202020204" pitchFamily="34" charset="0"/>
              </a:rPr>
              <a:t> инвестициите, освен постигането на конкретен социален или екологичен резултат, имат за задача да осигурят и финансова възвръщаемост на инвеститорите в тях</a:t>
            </a:r>
            <a:r>
              <a:rPr lang="en-GB" altLang="bg-BG" dirty="0">
                <a:ea typeface="Times New Roman" panose="02020603050405020304" pitchFamily="18" charset="0"/>
                <a:cs typeface="Arial" panose="020B0604020202020204" pitchFamily="34" charset="0"/>
              </a:rPr>
              <a:t>.</a:t>
            </a:r>
            <a:endParaRPr lang="bg-BG" altLang="bg-BG" dirty="0">
              <a:ea typeface="Times New Roman" panose="02020603050405020304" pitchFamily="18" charset="0"/>
              <a:cs typeface="Arial" panose="020B0604020202020204" pitchFamily="34" charset="0"/>
            </a:endParaRPr>
          </a:p>
          <a:p>
            <a:pPr>
              <a:buFont typeface="Wingdings" panose="05000000000000000000" pitchFamily="2" charset="2"/>
              <a:buChar char="q"/>
            </a:pPr>
            <a:endParaRPr lang="bg-BG" altLang="bg-BG" dirty="0">
              <a:ea typeface="Times New Roman" panose="02020603050405020304" pitchFamily="18" charset="0"/>
              <a:cs typeface="Arial" panose="020B0604020202020204" pitchFamily="34" charset="0"/>
            </a:endParaRPr>
          </a:p>
          <a:p>
            <a:pPr>
              <a:buFont typeface="Wingdings" panose="05000000000000000000" pitchFamily="2" charset="2"/>
              <a:buChar char="q"/>
            </a:pPr>
            <a:r>
              <a:rPr lang="bg-BG" altLang="bg-BG" dirty="0">
                <a:ea typeface="Times New Roman" panose="02020603050405020304" pitchFamily="18" charset="0"/>
                <a:cs typeface="Arial" panose="020B0604020202020204" pitchFamily="34" charset="0"/>
              </a:rPr>
              <a:t>Обемът на </a:t>
            </a:r>
            <a:r>
              <a:rPr lang="bg-BG" altLang="bg-BG" dirty="0" err="1">
                <a:ea typeface="Times New Roman" panose="02020603050405020304" pitchFamily="18" charset="0"/>
                <a:cs typeface="Arial" panose="020B0604020202020204" pitchFamily="34" charset="0"/>
              </a:rPr>
              <a:t>импакт</a:t>
            </a:r>
            <a:r>
              <a:rPr lang="bg-BG" altLang="bg-BG" dirty="0">
                <a:ea typeface="Times New Roman" panose="02020603050405020304" pitchFamily="18" charset="0"/>
                <a:cs typeface="Arial" panose="020B0604020202020204" pitchFamily="34" charset="0"/>
              </a:rPr>
              <a:t> инвестициите отбеляза сериозен ръст на популярност по време на пандемията от COVID-19</a:t>
            </a:r>
            <a:r>
              <a:rPr lang="en-GB" altLang="bg-BG" dirty="0">
                <a:ea typeface="Times New Roman" panose="02020603050405020304" pitchFamily="18" charset="0"/>
                <a:cs typeface="Arial" panose="020B0604020202020204" pitchFamily="34" charset="0"/>
              </a:rPr>
              <a:t>.</a:t>
            </a:r>
            <a:endParaRPr lang="bg-BG" altLang="bg-BG" dirty="0">
              <a:ea typeface="Times New Roman" panose="02020603050405020304" pitchFamily="18" charset="0"/>
              <a:cs typeface="Arial" panose="020B0604020202020204" pitchFamily="34" charset="0"/>
            </a:endParaRPr>
          </a:p>
          <a:p>
            <a:pPr>
              <a:buFont typeface="Wingdings" panose="05000000000000000000" pitchFamily="2" charset="2"/>
              <a:buChar char="q"/>
            </a:pPr>
            <a:endParaRPr lang="bg-BG" altLang="bg-BG" dirty="0">
              <a:ea typeface="Times New Roman" panose="02020603050405020304" pitchFamily="18" charset="0"/>
              <a:cs typeface="Arial" panose="020B0604020202020204" pitchFamily="34" charset="0"/>
            </a:endParaRPr>
          </a:p>
          <a:p>
            <a:pPr>
              <a:buFont typeface="Wingdings" panose="05000000000000000000" pitchFamily="2" charset="2"/>
              <a:buChar char="q"/>
            </a:pPr>
            <a:r>
              <a:rPr lang="bg-BG" altLang="bg-BG" dirty="0">
                <a:ea typeface="Times New Roman" panose="02020603050405020304" pitchFamily="18" charset="0"/>
                <a:cs typeface="Arial" panose="020B0604020202020204" pitchFamily="34" charset="0"/>
              </a:rPr>
              <a:t>По данни на Международната финансова корпорация през 2020 г. в света са извършени </a:t>
            </a:r>
            <a:r>
              <a:rPr lang="bg-BG" altLang="bg-BG" dirty="0" err="1">
                <a:ea typeface="Times New Roman" panose="02020603050405020304" pitchFamily="18" charset="0"/>
                <a:cs typeface="Arial" panose="020B0604020202020204" pitchFamily="34" charset="0"/>
              </a:rPr>
              <a:t>импакт</a:t>
            </a:r>
            <a:r>
              <a:rPr lang="bg-BG" altLang="bg-BG" dirty="0">
                <a:ea typeface="Times New Roman" panose="02020603050405020304" pitchFamily="18" charset="0"/>
                <a:cs typeface="Arial" panose="020B0604020202020204" pitchFamily="34" charset="0"/>
              </a:rPr>
              <a:t> инвестиции на стойност 2,3 трилиона щатски долара</a:t>
            </a:r>
            <a:r>
              <a:rPr lang="en-GB" altLang="bg-BG" dirty="0">
                <a:ea typeface="Times New Roman" panose="02020603050405020304" pitchFamily="18" charset="0"/>
                <a:cs typeface="Arial" panose="020B0604020202020204" pitchFamily="34" charset="0"/>
              </a:rPr>
              <a:t>.</a:t>
            </a:r>
            <a:endParaRPr lang="bg-BG" altLang="bg-BG" dirty="0">
              <a:ea typeface="Times New Roman" panose="02020603050405020304" pitchFamily="18" charset="0"/>
              <a:cs typeface="Arial" panose="020B0604020202020204" pitchFamily="34" charset="0"/>
            </a:endParaRPr>
          </a:p>
        </p:txBody>
      </p:sp>
      <p:sp>
        <p:nvSpPr>
          <p:cNvPr id="6" name="Rectangle 5"/>
          <p:cNvSpPr/>
          <p:nvPr/>
        </p:nvSpPr>
        <p:spPr>
          <a:xfrm>
            <a:off x="4849091" y="4675909"/>
            <a:ext cx="5631872" cy="1708160"/>
          </a:xfrm>
          <a:prstGeom prst="rect">
            <a:avLst/>
          </a:prstGeom>
          <a:solidFill>
            <a:srgbClr val="EABF08"/>
          </a:solidFill>
        </p:spPr>
        <p:txBody>
          <a:bodyPr wrap="square">
            <a:spAutoFit/>
          </a:bodyPr>
          <a:lstStyle/>
          <a:p>
            <a:r>
              <a:rPr lang="bg-BG" sz="15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Пример за импакт инвестиране е влагането на финансов ресурс в предприятие за производство на енергийно-ефективни ниско-бюджетни къщи (напр. от остатъчни продукти от селскостопанското или дървообработващото производство) за лица с ограничени доходи в селските райони или за лица, пострадали от наводнения и други природни бедствия, бързо нуждаещи се от подслон.</a:t>
            </a:r>
            <a:endParaRPr lang="bg-BG" sz="1500" dirty="0">
              <a:latin typeface="Arial" panose="020B0604020202020204" pitchFamily="34" charset="0"/>
              <a:cs typeface="Arial" panose="020B0604020202020204" pitchFamily="34" charset="0"/>
            </a:endParaRPr>
          </a:p>
        </p:txBody>
      </p:sp>
      <p:sp>
        <p:nvSpPr>
          <p:cNvPr id="2" name="Заглавие 1">
            <a:extLst>
              <a:ext uri="{FF2B5EF4-FFF2-40B4-BE49-F238E27FC236}">
                <a16:creationId xmlns:a16="http://schemas.microsoft.com/office/drawing/2014/main" id="{1AB60126-4133-B712-F1B9-2CCA6FDFE5F5}"/>
              </a:ext>
            </a:extLst>
          </p:cNvPr>
          <p:cNvSpPr txBox="1">
            <a:spLocks/>
          </p:cNvSpPr>
          <p:nvPr/>
        </p:nvSpPr>
        <p:spPr>
          <a:xfrm>
            <a:off x="339686" y="138497"/>
            <a:ext cx="11512627" cy="6204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bg-BG" sz="1600" b="1" dirty="0">
                <a:solidFill>
                  <a:schemeClr val="accent1">
                    <a:lumMod val="75000"/>
                  </a:schemeClr>
                </a:solidFill>
                <a:latin typeface="Arial" panose="020B0604020202020204" pitchFamily="34" charset="0"/>
                <a:cs typeface="Arial" panose="020B0604020202020204" pitchFamily="34" charset="0"/>
              </a:rPr>
              <a:t>Тема</a:t>
            </a:r>
            <a:r>
              <a:rPr lang="en-US" sz="1600" b="1" dirty="0">
                <a:solidFill>
                  <a:schemeClr val="accent1">
                    <a:lumMod val="75000"/>
                  </a:schemeClr>
                </a:solidFill>
                <a:latin typeface="Arial" panose="020B0604020202020204" pitchFamily="34" charset="0"/>
                <a:cs typeface="Arial" panose="020B0604020202020204" pitchFamily="34" charset="0"/>
              </a:rPr>
              <a:t> </a:t>
            </a:r>
            <a:r>
              <a:rPr lang="en-GB" sz="1600" b="1" dirty="0">
                <a:solidFill>
                  <a:schemeClr val="accent1">
                    <a:lumMod val="75000"/>
                  </a:schemeClr>
                </a:solidFill>
                <a:latin typeface="Arial" panose="020B0604020202020204" pitchFamily="34" charset="0"/>
                <a:cs typeface="Arial" panose="020B0604020202020204" pitchFamily="34" charset="0"/>
              </a:rPr>
              <a:t>4</a:t>
            </a:r>
            <a:r>
              <a:rPr lang="bg-BG" sz="1600" b="1" dirty="0">
                <a:solidFill>
                  <a:schemeClr val="accent1">
                    <a:lumMod val="75000"/>
                  </a:schemeClr>
                </a:solidFill>
                <a:latin typeface="Arial" panose="020B0604020202020204" pitchFamily="34" charset="0"/>
                <a:cs typeface="Arial" panose="020B0604020202020204" pitchFamily="34" charset="0"/>
              </a:rPr>
              <a:t>:</a:t>
            </a:r>
            <a:r>
              <a:rPr lang="en-US" sz="1600" b="1" dirty="0">
                <a:solidFill>
                  <a:schemeClr val="accent1">
                    <a:lumMod val="75000"/>
                  </a:schemeClr>
                </a:solidFill>
                <a:latin typeface="Arial" panose="020B0604020202020204" pitchFamily="34" charset="0"/>
                <a:cs typeface="Arial" panose="020B0604020202020204" pitchFamily="34" charset="0"/>
              </a:rPr>
              <a:t> </a:t>
            </a:r>
            <a:r>
              <a:rPr lang="bg-BG" sz="1600" dirty="0">
                <a:solidFill>
                  <a:schemeClr val="accent1">
                    <a:lumMod val="75000"/>
                  </a:schemeClr>
                </a:solidFill>
                <a:latin typeface="Arial" panose="020B0604020202020204" pitchFamily="34" charset="0"/>
                <a:cs typeface="Arial" panose="020B0604020202020204" pitchFamily="34" charset="0"/>
              </a:rPr>
              <a:t>„</a:t>
            </a:r>
            <a:r>
              <a:rPr lang="ru-RU" sz="1600" dirty="0">
                <a:solidFill>
                  <a:schemeClr val="accent1">
                    <a:lumMod val="75000"/>
                  </a:schemeClr>
                </a:solidFill>
                <a:latin typeface="Arial" panose="020B0604020202020204" pitchFamily="34" charset="0"/>
                <a:cs typeface="Arial" panose="020B0604020202020204" pitchFamily="34" charset="0"/>
              </a:rPr>
              <a:t>Производствени мощности и индустриални зони – предизвикателства и необходими условия</a:t>
            </a:r>
            <a:r>
              <a:rPr lang="bg-BG" sz="1600" dirty="0">
                <a:solidFill>
                  <a:schemeClr val="accent1">
                    <a:lumMod val="75000"/>
                  </a:schemeClr>
                </a:solidFill>
                <a:latin typeface="Arial" panose="020B0604020202020204" pitchFamily="34" charset="0"/>
                <a:cs typeface="Arial" panose="020B0604020202020204" pitchFamily="34" charset="0"/>
              </a:rPr>
              <a:t>“</a:t>
            </a:r>
            <a:endParaRPr lang="bg-BG"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algn="ctr"/>
            <a:r>
              <a:rPr lang="en-US" sz="1400" b="1" i="1" dirty="0" err="1">
                <a:solidFill>
                  <a:schemeClr val="accent1">
                    <a:lumMod val="75000"/>
                  </a:schemeClr>
                </a:solidFill>
                <a:latin typeface="Arial" panose="020B0604020202020204" pitchFamily="34" charset="0"/>
                <a:cs typeface="Arial" panose="020B0604020202020204" pitchFamily="34" charset="0"/>
              </a:rPr>
              <a:t>Обучителен</a:t>
            </a:r>
            <a:r>
              <a:rPr lang="en-US" sz="1400" b="1" i="1" dirty="0">
                <a:solidFill>
                  <a:schemeClr val="accent1">
                    <a:lumMod val="75000"/>
                  </a:schemeClr>
                </a:solidFill>
                <a:latin typeface="Arial" panose="020B0604020202020204" pitchFamily="34" charset="0"/>
                <a:cs typeface="Arial" panose="020B0604020202020204" pitchFamily="34" charset="0"/>
              </a:rPr>
              <a:t> </a:t>
            </a:r>
            <a:r>
              <a:rPr lang="en-US" sz="1400" b="1" i="1" dirty="0" err="1">
                <a:solidFill>
                  <a:schemeClr val="accent1">
                    <a:lumMod val="75000"/>
                  </a:schemeClr>
                </a:solidFill>
                <a:latin typeface="Arial" panose="020B0604020202020204" pitchFamily="34" charset="0"/>
                <a:cs typeface="Arial" panose="020B0604020202020204" pitchFamily="34" charset="0"/>
              </a:rPr>
              <a:t>модул</a:t>
            </a:r>
            <a:r>
              <a:rPr lang="bg-BG" sz="1400" b="1" i="1" dirty="0">
                <a:solidFill>
                  <a:schemeClr val="accent1">
                    <a:lumMod val="75000"/>
                  </a:schemeClr>
                </a:solidFill>
                <a:latin typeface="Arial" panose="020B0604020202020204" pitchFamily="34" charset="0"/>
                <a:cs typeface="Arial" panose="020B0604020202020204" pitchFamily="34" charset="0"/>
              </a:rPr>
              <a:t> „Местно икономическо развитие – възможности и практически решения“</a:t>
            </a:r>
            <a:endParaRPr lang="ru-RU" sz="1400" b="1" i="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0332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405A70-9FE2-48E0-B137-DB15C5AF900D}"/>
              </a:ext>
            </a:extLst>
          </p:cNvPr>
          <p:cNvSpPr>
            <a:spLocks noGrp="1"/>
          </p:cNvSpPr>
          <p:nvPr>
            <p:ph type="sldNum" sz="quarter" idx="12"/>
          </p:nvPr>
        </p:nvSpPr>
        <p:spPr>
          <a:xfrm>
            <a:off x="10216498" y="6250334"/>
            <a:ext cx="1706217" cy="365125"/>
          </a:xfrm>
        </p:spPr>
        <p:txBody>
          <a:bodyPr/>
          <a:lstStyle/>
          <a:p>
            <a:fld id="{D0FD718E-46A7-4A98-A9FE-3E1E2C2192EB}" type="slidenum">
              <a:rPr lang="bg-BG" smtClean="0"/>
              <a:t>18</a:t>
            </a:fld>
            <a:endParaRPr lang="bg-BG" dirty="0"/>
          </a:p>
        </p:txBody>
      </p:sp>
      <p:sp>
        <p:nvSpPr>
          <p:cNvPr id="3" name="Rectangle 2"/>
          <p:cNvSpPr/>
          <p:nvPr/>
        </p:nvSpPr>
        <p:spPr>
          <a:xfrm>
            <a:off x="1236852" y="694536"/>
            <a:ext cx="9718295" cy="523220"/>
          </a:xfrm>
          <a:prstGeom prst="rect">
            <a:avLst/>
          </a:prstGeom>
        </p:spPr>
        <p:txBody>
          <a:bodyPr wrap="square">
            <a:spAutoFit/>
          </a:bodyPr>
          <a:lstStyle/>
          <a:p>
            <a:pPr marL="45720" lvl="0" algn="ctr"/>
            <a:r>
              <a:rPr lang="bg-BG" sz="2800" b="1" dirty="0">
                <a:latin typeface="Arial" panose="020B0604020202020204" pitchFamily="34" charset="0"/>
                <a:cs typeface="Arial" panose="020B0604020202020204" pitchFamily="34" charset="0"/>
              </a:rPr>
              <a:t>Утвърдени и възникващи клъстери</a:t>
            </a:r>
          </a:p>
        </p:txBody>
      </p:sp>
      <p:pic>
        <p:nvPicPr>
          <p:cNvPr id="6"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36223" y="1217756"/>
            <a:ext cx="7980795" cy="5244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Заглавие 1">
            <a:extLst>
              <a:ext uri="{FF2B5EF4-FFF2-40B4-BE49-F238E27FC236}">
                <a16:creationId xmlns:a16="http://schemas.microsoft.com/office/drawing/2014/main" id="{1FE7B333-635F-62A0-5A10-5BF85B48EC09}"/>
              </a:ext>
            </a:extLst>
          </p:cNvPr>
          <p:cNvSpPr txBox="1">
            <a:spLocks/>
          </p:cNvSpPr>
          <p:nvPr/>
        </p:nvSpPr>
        <p:spPr>
          <a:xfrm>
            <a:off x="339686" y="138497"/>
            <a:ext cx="11512627" cy="6204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bg-BG" sz="1600" b="1" dirty="0">
                <a:solidFill>
                  <a:schemeClr val="accent1">
                    <a:lumMod val="75000"/>
                  </a:schemeClr>
                </a:solidFill>
                <a:latin typeface="Arial" panose="020B0604020202020204" pitchFamily="34" charset="0"/>
                <a:cs typeface="Arial" panose="020B0604020202020204" pitchFamily="34" charset="0"/>
              </a:rPr>
              <a:t>Тема</a:t>
            </a:r>
            <a:r>
              <a:rPr lang="en-US" sz="1600" b="1" dirty="0">
                <a:solidFill>
                  <a:schemeClr val="accent1">
                    <a:lumMod val="75000"/>
                  </a:schemeClr>
                </a:solidFill>
                <a:latin typeface="Arial" panose="020B0604020202020204" pitchFamily="34" charset="0"/>
                <a:cs typeface="Arial" panose="020B0604020202020204" pitchFamily="34" charset="0"/>
              </a:rPr>
              <a:t> </a:t>
            </a:r>
            <a:r>
              <a:rPr lang="en-GB" sz="1600" b="1" dirty="0">
                <a:solidFill>
                  <a:schemeClr val="accent1">
                    <a:lumMod val="75000"/>
                  </a:schemeClr>
                </a:solidFill>
                <a:latin typeface="Arial" panose="020B0604020202020204" pitchFamily="34" charset="0"/>
                <a:cs typeface="Arial" panose="020B0604020202020204" pitchFamily="34" charset="0"/>
              </a:rPr>
              <a:t>4</a:t>
            </a:r>
            <a:r>
              <a:rPr lang="bg-BG" sz="1600" b="1" dirty="0">
                <a:solidFill>
                  <a:schemeClr val="accent1">
                    <a:lumMod val="75000"/>
                  </a:schemeClr>
                </a:solidFill>
                <a:latin typeface="Arial" panose="020B0604020202020204" pitchFamily="34" charset="0"/>
                <a:cs typeface="Arial" panose="020B0604020202020204" pitchFamily="34" charset="0"/>
              </a:rPr>
              <a:t>:</a:t>
            </a:r>
            <a:r>
              <a:rPr lang="en-US" sz="1600" b="1" dirty="0">
                <a:solidFill>
                  <a:schemeClr val="accent1">
                    <a:lumMod val="75000"/>
                  </a:schemeClr>
                </a:solidFill>
                <a:latin typeface="Arial" panose="020B0604020202020204" pitchFamily="34" charset="0"/>
                <a:cs typeface="Arial" panose="020B0604020202020204" pitchFamily="34" charset="0"/>
              </a:rPr>
              <a:t> </a:t>
            </a:r>
            <a:r>
              <a:rPr lang="bg-BG" sz="1600" dirty="0">
                <a:solidFill>
                  <a:schemeClr val="accent1">
                    <a:lumMod val="75000"/>
                  </a:schemeClr>
                </a:solidFill>
                <a:latin typeface="Arial" panose="020B0604020202020204" pitchFamily="34" charset="0"/>
                <a:cs typeface="Arial" panose="020B0604020202020204" pitchFamily="34" charset="0"/>
              </a:rPr>
              <a:t>„</a:t>
            </a:r>
            <a:r>
              <a:rPr lang="ru-RU" sz="1600" dirty="0">
                <a:solidFill>
                  <a:schemeClr val="accent1">
                    <a:lumMod val="75000"/>
                  </a:schemeClr>
                </a:solidFill>
                <a:latin typeface="Arial" panose="020B0604020202020204" pitchFamily="34" charset="0"/>
                <a:cs typeface="Arial" panose="020B0604020202020204" pitchFamily="34" charset="0"/>
              </a:rPr>
              <a:t>Производствени мощности и индустриални зони – предизвикателства и необходими условия</a:t>
            </a:r>
            <a:r>
              <a:rPr lang="bg-BG" sz="1600" dirty="0">
                <a:solidFill>
                  <a:schemeClr val="accent1">
                    <a:lumMod val="75000"/>
                  </a:schemeClr>
                </a:solidFill>
                <a:latin typeface="Arial" panose="020B0604020202020204" pitchFamily="34" charset="0"/>
                <a:cs typeface="Arial" panose="020B0604020202020204" pitchFamily="34" charset="0"/>
              </a:rPr>
              <a:t>“</a:t>
            </a:r>
            <a:endParaRPr lang="bg-BG"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algn="ctr"/>
            <a:r>
              <a:rPr lang="en-US" sz="1400" b="1" i="1" dirty="0" err="1">
                <a:solidFill>
                  <a:schemeClr val="accent1">
                    <a:lumMod val="75000"/>
                  </a:schemeClr>
                </a:solidFill>
                <a:latin typeface="Arial" panose="020B0604020202020204" pitchFamily="34" charset="0"/>
                <a:cs typeface="Arial" panose="020B0604020202020204" pitchFamily="34" charset="0"/>
              </a:rPr>
              <a:t>Обучителен</a:t>
            </a:r>
            <a:r>
              <a:rPr lang="en-US" sz="1400" b="1" i="1" dirty="0">
                <a:solidFill>
                  <a:schemeClr val="accent1">
                    <a:lumMod val="75000"/>
                  </a:schemeClr>
                </a:solidFill>
                <a:latin typeface="Arial" panose="020B0604020202020204" pitchFamily="34" charset="0"/>
                <a:cs typeface="Arial" panose="020B0604020202020204" pitchFamily="34" charset="0"/>
              </a:rPr>
              <a:t> </a:t>
            </a:r>
            <a:r>
              <a:rPr lang="en-US" sz="1400" b="1" i="1" dirty="0" err="1">
                <a:solidFill>
                  <a:schemeClr val="accent1">
                    <a:lumMod val="75000"/>
                  </a:schemeClr>
                </a:solidFill>
                <a:latin typeface="Arial" panose="020B0604020202020204" pitchFamily="34" charset="0"/>
                <a:cs typeface="Arial" panose="020B0604020202020204" pitchFamily="34" charset="0"/>
              </a:rPr>
              <a:t>модул</a:t>
            </a:r>
            <a:r>
              <a:rPr lang="bg-BG" sz="1400" b="1" i="1" dirty="0">
                <a:solidFill>
                  <a:schemeClr val="accent1">
                    <a:lumMod val="75000"/>
                  </a:schemeClr>
                </a:solidFill>
                <a:latin typeface="Arial" panose="020B0604020202020204" pitchFamily="34" charset="0"/>
                <a:cs typeface="Arial" panose="020B0604020202020204" pitchFamily="34" charset="0"/>
              </a:rPr>
              <a:t> „Местно икономическо развитие – възможности и практически решения“</a:t>
            </a:r>
            <a:endParaRPr lang="ru-RU" sz="1400" b="1" i="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6660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405A70-9FE2-48E0-B137-DB15C5AF900D}"/>
              </a:ext>
            </a:extLst>
          </p:cNvPr>
          <p:cNvSpPr>
            <a:spLocks noGrp="1"/>
          </p:cNvSpPr>
          <p:nvPr>
            <p:ph type="sldNum" sz="quarter" idx="12"/>
          </p:nvPr>
        </p:nvSpPr>
        <p:spPr>
          <a:xfrm>
            <a:off x="10234786" y="6227186"/>
            <a:ext cx="1706217" cy="365125"/>
          </a:xfrm>
        </p:spPr>
        <p:txBody>
          <a:bodyPr/>
          <a:lstStyle/>
          <a:p>
            <a:fld id="{D0FD718E-46A7-4A98-A9FE-3E1E2C2192EB}" type="slidenum">
              <a:rPr lang="bg-BG" smtClean="0"/>
              <a:t>19</a:t>
            </a:fld>
            <a:endParaRPr lang="bg-BG" dirty="0"/>
          </a:p>
        </p:txBody>
      </p:sp>
      <p:sp>
        <p:nvSpPr>
          <p:cNvPr id="3" name="Rectangle 2"/>
          <p:cNvSpPr/>
          <p:nvPr/>
        </p:nvSpPr>
        <p:spPr>
          <a:xfrm>
            <a:off x="1082409" y="773665"/>
            <a:ext cx="9718295" cy="523220"/>
          </a:xfrm>
          <a:prstGeom prst="rect">
            <a:avLst/>
          </a:prstGeom>
        </p:spPr>
        <p:txBody>
          <a:bodyPr wrap="square">
            <a:spAutoFit/>
          </a:bodyPr>
          <a:lstStyle/>
          <a:p>
            <a:pPr marL="45720" lvl="0" algn="ctr"/>
            <a:r>
              <a:rPr lang="bg-BG" sz="2800" b="1" dirty="0">
                <a:latin typeface="Arial" panose="020B0604020202020204" pitchFamily="34" charset="0"/>
                <a:cs typeface="Arial" panose="020B0604020202020204" pitchFamily="34" charset="0"/>
              </a:rPr>
              <a:t>Креативни индустрии</a:t>
            </a:r>
          </a:p>
        </p:txBody>
      </p:sp>
      <p:pic>
        <p:nvPicPr>
          <p:cNvPr id="7" name="Picture 6" descr="http://www.interregeurope.eu/fileadmin/user_upload/tx_tevprojects/projects/image_156000520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3064" y="1224701"/>
            <a:ext cx="4663994" cy="328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p:cNvSpPr>
            <a:spLocks noChangeArrowheads="1"/>
          </p:cNvSpPr>
          <p:nvPr/>
        </p:nvSpPr>
        <p:spPr bwMode="auto">
          <a:xfrm>
            <a:off x="798945" y="5294745"/>
            <a:ext cx="47057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bg-BG" altLang="bg-BG" sz="1600" dirty="0">
                <a:solidFill>
                  <a:srgbClr val="0070C0"/>
                </a:solidFill>
              </a:rPr>
              <a:t>Във Великобритания: </a:t>
            </a:r>
            <a:r>
              <a:rPr lang="en-US" altLang="bg-BG" sz="1600" dirty="0">
                <a:solidFill>
                  <a:srgbClr val="0070C0"/>
                </a:solidFill>
              </a:rPr>
              <a:t>£</a:t>
            </a:r>
            <a:r>
              <a:rPr lang="bg-BG" altLang="bg-BG" sz="1600" dirty="0">
                <a:solidFill>
                  <a:srgbClr val="0070C0"/>
                </a:solidFill>
              </a:rPr>
              <a:t> </a:t>
            </a:r>
            <a:r>
              <a:rPr lang="en-US" altLang="bg-BG" sz="1600" dirty="0">
                <a:solidFill>
                  <a:srgbClr val="0070C0"/>
                </a:solidFill>
              </a:rPr>
              <a:t>104</a:t>
            </a:r>
            <a:r>
              <a:rPr lang="bg-BG" altLang="bg-BG" sz="1600" dirty="0">
                <a:solidFill>
                  <a:srgbClr val="0070C0"/>
                </a:solidFill>
              </a:rPr>
              <a:t>,</a:t>
            </a:r>
            <a:r>
              <a:rPr lang="en-US" altLang="bg-BG" sz="1600" dirty="0">
                <a:solidFill>
                  <a:srgbClr val="0070C0"/>
                </a:solidFill>
              </a:rPr>
              <a:t>1 </a:t>
            </a:r>
            <a:r>
              <a:rPr lang="bg-BG" altLang="bg-BG" sz="1600" dirty="0">
                <a:solidFill>
                  <a:srgbClr val="0070C0"/>
                </a:solidFill>
              </a:rPr>
              <a:t>млрд</a:t>
            </a:r>
            <a:r>
              <a:rPr lang="en-US" altLang="bg-BG" sz="1600" dirty="0">
                <a:solidFill>
                  <a:srgbClr val="0070C0"/>
                </a:solidFill>
              </a:rPr>
              <a:t> </a:t>
            </a:r>
            <a:r>
              <a:rPr lang="bg-BG" altLang="bg-BG" sz="1600" dirty="0">
                <a:solidFill>
                  <a:srgbClr val="0070C0"/>
                </a:solidFill>
              </a:rPr>
              <a:t>през</a:t>
            </a:r>
            <a:r>
              <a:rPr lang="en-US" altLang="bg-BG" sz="1600" dirty="0">
                <a:solidFill>
                  <a:srgbClr val="0070C0"/>
                </a:solidFill>
              </a:rPr>
              <a:t> 2020</a:t>
            </a:r>
            <a:r>
              <a:rPr lang="bg-BG" altLang="bg-BG" sz="1600" dirty="0">
                <a:solidFill>
                  <a:srgbClr val="0070C0"/>
                </a:solidFill>
              </a:rPr>
              <a:t> г.</a:t>
            </a:r>
          </a:p>
        </p:txBody>
      </p:sp>
      <p:sp>
        <p:nvSpPr>
          <p:cNvPr id="9" name="Rectangle 3"/>
          <p:cNvSpPr>
            <a:spLocks noChangeArrowheads="1"/>
          </p:cNvSpPr>
          <p:nvPr/>
        </p:nvSpPr>
        <p:spPr bwMode="auto">
          <a:xfrm>
            <a:off x="3994727" y="6202218"/>
            <a:ext cx="69318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bg-BG" altLang="bg-BG" sz="1200" dirty="0">
                <a:hlinkClick r:id="rId3"/>
              </a:rPr>
              <a:t>https://www.researchgate.net/figure/Creative-Industry-Sectors_fig1_275246260</a:t>
            </a:r>
            <a:r>
              <a:rPr lang="en-US" altLang="bg-BG" sz="1200" dirty="0"/>
              <a:t> </a:t>
            </a:r>
            <a:endParaRPr lang="bg-BG" altLang="bg-BG" sz="1200" dirty="0"/>
          </a:p>
        </p:txBody>
      </p:sp>
      <p:sp>
        <p:nvSpPr>
          <p:cNvPr id="10" name="Rectangle 2"/>
          <p:cNvSpPr>
            <a:spLocks noChangeArrowheads="1"/>
          </p:cNvSpPr>
          <p:nvPr/>
        </p:nvSpPr>
        <p:spPr bwMode="auto">
          <a:xfrm>
            <a:off x="674255" y="1343890"/>
            <a:ext cx="4038600"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55625"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07000"/>
              </a:lnSpc>
              <a:buFont typeface="Wingdings" panose="05000000000000000000" pitchFamily="2" charset="2"/>
              <a:buChar char="q"/>
            </a:pPr>
            <a:r>
              <a:rPr lang="bg-BG" altLang="bg-BG" dirty="0">
                <a:solidFill>
                  <a:srgbClr val="354F12"/>
                </a:solidFill>
                <a:ea typeface="Times New Roman" panose="02020603050405020304" pitchFamily="18" charset="0"/>
                <a:cs typeface="Arial" panose="020B0604020202020204" pitchFamily="34" charset="0"/>
              </a:rPr>
              <a:t>Издателска индустрия </a:t>
            </a:r>
            <a:endParaRPr lang="bg-BG" altLang="bg-BG" dirty="0">
              <a:solidFill>
                <a:srgbClr val="354F12"/>
              </a:solidFill>
              <a:ea typeface="Calibri" panose="020F0502020204030204" pitchFamily="34" charset="0"/>
              <a:cs typeface="Arial" panose="020B0604020202020204" pitchFamily="34" charset="0"/>
            </a:endParaRPr>
          </a:p>
          <a:p>
            <a:pPr algn="just">
              <a:lnSpc>
                <a:spcPct val="107000"/>
              </a:lnSpc>
              <a:buFont typeface="Wingdings" panose="05000000000000000000" pitchFamily="2" charset="2"/>
              <a:buChar char="q"/>
            </a:pPr>
            <a:r>
              <a:rPr lang="bg-BG" altLang="bg-BG" dirty="0">
                <a:solidFill>
                  <a:srgbClr val="354F12"/>
                </a:solidFill>
                <a:ea typeface="Times New Roman" panose="02020603050405020304" pitchFamily="18" charset="0"/>
                <a:cs typeface="Arial" panose="020B0604020202020204" pitchFamily="34" charset="0"/>
              </a:rPr>
              <a:t>Софтуерна индустрия</a:t>
            </a:r>
            <a:endParaRPr lang="bg-BG" altLang="bg-BG" dirty="0">
              <a:solidFill>
                <a:srgbClr val="354F12"/>
              </a:solidFill>
              <a:ea typeface="Calibri" panose="020F0502020204030204" pitchFamily="34" charset="0"/>
              <a:cs typeface="Arial" panose="020B0604020202020204" pitchFamily="34" charset="0"/>
            </a:endParaRPr>
          </a:p>
          <a:p>
            <a:pPr algn="just">
              <a:lnSpc>
                <a:spcPct val="107000"/>
              </a:lnSpc>
              <a:buFont typeface="Wingdings" panose="05000000000000000000" pitchFamily="2" charset="2"/>
              <a:buChar char="q"/>
            </a:pPr>
            <a:r>
              <a:rPr lang="bg-BG" altLang="bg-BG" dirty="0">
                <a:solidFill>
                  <a:srgbClr val="354F12"/>
                </a:solidFill>
                <a:ea typeface="Times New Roman" panose="02020603050405020304" pitchFamily="18" charset="0"/>
                <a:cs typeface="Arial" panose="020B0604020202020204" pitchFamily="34" charset="0"/>
              </a:rPr>
              <a:t>Музикална индустрия </a:t>
            </a:r>
            <a:endParaRPr lang="bg-BG" altLang="bg-BG" dirty="0">
              <a:solidFill>
                <a:srgbClr val="354F12"/>
              </a:solidFill>
              <a:ea typeface="Calibri" panose="020F0502020204030204" pitchFamily="34" charset="0"/>
              <a:cs typeface="Arial" panose="020B0604020202020204" pitchFamily="34" charset="0"/>
            </a:endParaRPr>
          </a:p>
          <a:p>
            <a:pPr algn="just">
              <a:lnSpc>
                <a:spcPct val="107000"/>
              </a:lnSpc>
              <a:buFont typeface="Wingdings" panose="05000000000000000000" pitchFamily="2" charset="2"/>
              <a:buChar char="q"/>
            </a:pPr>
            <a:r>
              <a:rPr lang="bg-BG" altLang="bg-BG" dirty="0">
                <a:solidFill>
                  <a:srgbClr val="354F12"/>
                </a:solidFill>
                <a:ea typeface="Times New Roman" panose="02020603050405020304" pitchFamily="18" charset="0"/>
                <a:cs typeface="Arial" panose="020B0604020202020204" pitchFamily="34" charset="0"/>
              </a:rPr>
              <a:t>Визуални изкуства</a:t>
            </a:r>
            <a:endParaRPr lang="bg-BG" altLang="bg-BG" dirty="0">
              <a:solidFill>
                <a:srgbClr val="354F12"/>
              </a:solidFill>
              <a:ea typeface="Calibri" panose="020F0502020204030204" pitchFamily="34" charset="0"/>
              <a:cs typeface="Arial" panose="020B0604020202020204" pitchFamily="34" charset="0"/>
            </a:endParaRPr>
          </a:p>
          <a:p>
            <a:pPr algn="just">
              <a:lnSpc>
                <a:spcPct val="107000"/>
              </a:lnSpc>
              <a:buFont typeface="Wingdings" panose="05000000000000000000" pitchFamily="2" charset="2"/>
              <a:buChar char="q"/>
            </a:pPr>
            <a:r>
              <a:rPr lang="bg-BG" altLang="bg-BG" dirty="0">
                <a:solidFill>
                  <a:srgbClr val="354F12"/>
                </a:solidFill>
                <a:ea typeface="Times New Roman" panose="02020603050405020304" pitchFamily="18" charset="0"/>
                <a:cs typeface="Arial" panose="020B0604020202020204" pitchFamily="34" charset="0"/>
              </a:rPr>
              <a:t>Сценични изкуства </a:t>
            </a:r>
            <a:endParaRPr lang="bg-BG" altLang="bg-BG" dirty="0">
              <a:solidFill>
                <a:srgbClr val="354F12"/>
              </a:solidFill>
              <a:ea typeface="Calibri" panose="020F0502020204030204" pitchFamily="34" charset="0"/>
              <a:cs typeface="Arial" panose="020B0604020202020204" pitchFamily="34" charset="0"/>
            </a:endParaRPr>
          </a:p>
          <a:p>
            <a:pPr algn="just">
              <a:lnSpc>
                <a:spcPct val="107000"/>
              </a:lnSpc>
              <a:buFont typeface="Wingdings" panose="05000000000000000000" pitchFamily="2" charset="2"/>
              <a:buChar char="q"/>
            </a:pPr>
            <a:r>
              <a:rPr lang="bg-BG" altLang="bg-BG" dirty="0">
                <a:solidFill>
                  <a:srgbClr val="354F12"/>
                </a:solidFill>
                <a:ea typeface="Times New Roman" panose="02020603050405020304" pitchFamily="18" charset="0"/>
                <a:cs typeface="Arial" panose="020B0604020202020204" pitchFamily="34" charset="0"/>
              </a:rPr>
              <a:t>Медийна индустрия </a:t>
            </a:r>
            <a:endParaRPr lang="bg-BG" altLang="bg-BG" dirty="0">
              <a:solidFill>
                <a:srgbClr val="354F12"/>
              </a:solidFill>
              <a:ea typeface="Calibri" panose="020F0502020204030204" pitchFamily="34" charset="0"/>
              <a:cs typeface="Arial" panose="020B0604020202020204" pitchFamily="34" charset="0"/>
            </a:endParaRPr>
          </a:p>
          <a:p>
            <a:pPr algn="just">
              <a:lnSpc>
                <a:spcPct val="107000"/>
              </a:lnSpc>
              <a:buFont typeface="Wingdings" panose="05000000000000000000" pitchFamily="2" charset="2"/>
              <a:buChar char="q"/>
            </a:pPr>
            <a:r>
              <a:rPr lang="bg-BG" altLang="bg-BG" dirty="0">
                <a:solidFill>
                  <a:srgbClr val="354F12"/>
                </a:solidFill>
                <a:ea typeface="Times New Roman" panose="02020603050405020304" pitchFamily="18" charset="0"/>
                <a:cs typeface="Arial" panose="020B0604020202020204" pitchFamily="34" charset="0"/>
              </a:rPr>
              <a:t>Филмова индустрия </a:t>
            </a:r>
            <a:endParaRPr lang="bg-BG" altLang="bg-BG" dirty="0">
              <a:solidFill>
                <a:srgbClr val="354F12"/>
              </a:solidFill>
              <a:ea typeface="Calibri" panose="020F0502020204030204" pitchFamily="34" charset="0"/>
              <a:cs typeface="Arial" panose="020B0604020202020204" pitchFamily="34" charset="0"/>
            </a:endParaRPr>
          </a:p>
          <a:p>
            <a:pPr algn="just">
              <a:lnSpc>
                <a:spcPct val="107000"/>
              </a:lnSpc>
              <a:buFont typeface="Wingdings" panose="05000000000000000000" pitchFamily="2" charset="2"/>
              <a:buChar char="q"/>
            </a:pPr>
            <a:r>
              <a:rPr lang="bg-BG" altLang="bg-BG" dirty="0">
                <a:solidFill>
                  <a:srgbClr val="354F12"/>
                </a:solidFill>
                <a:ea typeface="Times New Roman" panose="02020603050405020304" pitchFamily="18" charset="0"/>
                <a:cs typeface="Arial" panose="020B0604020202020204" pitchFamily="34" charset="0"/>
              </a:rPr>
              <a:t>Фотографска индустрия </a:t>
            </a:r>
            <a:endParaRPr lang="bg-BG" altLang="bg-BG" dirty="0">
              <a:solidFill>
                <a:srgbClr val="354F12"/>
              </a:solidFill>
              <a:ea typeface="Calibri" panose="020F0502020204030204" pitchFamily="34" charset="0"/>
              <a:cs typeface="Arial" panose="020B0604020202020204" pitchFamily="34" charset="0"/>
            </a:endParaRPr>
          </a:p>
          <a:p>
            <a:pPr algn="just">
              <a:lnSpc>
                <a:spcPct val="107000"/>
              </a:lnSpc>
              <a:buFont typeface="Wingdings" panose="05000000000000000000" pitchFamily="2" charset="2"/>
              <a:buChar char="q"/>
            </a:pPr>
            <a:r>
              <a:rPr lang="bg-BG" altLang="bg-BG" dirty="0">
                <a:solidFill>
                  <a:srgbClr val="354F12"/>
                </a:solidFill>
                <a:ea typeface="Times New Roman" panose="02020603050405020304" pitchFamily="18" charset="0"/>
                <a:cs typeface="Arial" panose="020B0604020202020204" pitchFamily="34" charset="0"/>
              </a:rPr>
              <a:t>Архитектура</a:t>
            </a:r>
            <a:endParaRPr lang="bg-BG" altLang="bg-BG" dirty="0">
              <a:solidFill>
                <a:srgbClr val="354F12"/>
              </a:solidFill>
              <a:ea typeface="Calibri" panose="020F0502020204030204" pitchFamily="34" charset="0"/>
              <a:cs typeface="Arial" panose="020B0604020202020204" pitchFamily="34" charset="0"/>
            </a:endParaRPr>
          </a:p>
          <a:p>
            <a:pPr algn="just">
              <a:lnSpc>
                <a:spcPct val="107000"/>
              </a:lnSpc>
              <a:buFont typeface="Wingdings" panose="05000000000000000000" pitchFamily="2" charset="2"/>
              <a:buChar char="q"/>
            </a:pPr>
            <a:r>
              <a:rPr lang="bg-BG" altLang="bg-BG" dirty="0">
                <a:solidFill>
                  <a:srgbClr val="354F12"/>
                </a:solidFill>
                <a:ea typeface="Times New Roman" panose="02020603050405020304" pitchFamily="18" charset="0"/>
                <a:cs typeface="Arial" panose="020B0604020202020204" pitchFamily="34" charset="0"/>
              </a:rPr>
              <a:t>Дизайн </a:t>
            </a:r>
            <a:endParaRPr lang="bg-BG" altLang="bg-BG" dirty="0">
              <a:solidFill>
                <a:srgbClr val="354F12"/>
              </a:solidFill>
              <a:ea typeface="Calibri" panose="020F0502020204030204" pitchFamily="34" charset="0"/>
              <a:cs typeface="Arial" panose="020B0604020202020204" pitchFamily="34" charset="0"/>
            </a:endParaRPr>
          </a:p>
          <a:p>
            <a:pPr algn="just">
              <a:lnSpc>
                <a:spcPct val="107000"/>
              </a:lnSpc>
              <a:buFont typeface="Wingdings" panose="05000000000000000000" pitchFamily="2" charset="2"/>
              <a:buChar char="q"/>
            </a:pPr>
            <a:r>
              <a:rPr lang="bg-BG" altLang="bg-BG" dirty="0">
                <a:solidFill>
                  <a:srgbClr val="354F12"/>
                </a:solidFill>
                <a:ea typeface="Times New Roman" panose="02020603050405020304" pitchFamily="18" charset="0"/>
                <a:cs typeface="Arial" panose="020B0604020202020204" pitchFamily="34" charset="0"/>
              </a:rPr>
              <a:t>Културно наследство </a:t>
            </a:r>
            <a:endParaRPr lang="bg-BG" altLang="bg-BG" dirty="0">
              <a:solidFill>
                <a:srgbClr val="354F12"/>
              </a:solidFill>
              <a:ea typeface="Calibri" panose="020F0502020204030204" pitchFamily="34" charset="0"/>
              <a:cs typeface="Arial" panose="020B0604020202020204" pitchFamily="34" charset="0"/>
            </a:endParaRPr>
          </a:p>
          <a:p>
            <a:pPr algn="just">
              <a:lnSpc>
                <a:spcPct val="107000"/>
              </a:lnSpc>
              <a:buFont typeface="Wingdings" panose="05000000000000000000" pitchFamily="2" charset="2"/>
              <a:buChar char="q"/>
            </a:pPr>
            <a:r>
              <a:rPr lang="bg-BG" altLang="bg-BG" dirty="0">
                <a:solidFill>
                  <a:srgbClr val="354F12"/>
                </a:solidFill>
                <a:ea typeface="Times New Roman" panose="02020603050405020304" pitchFamily="18" charset="0"/>
                <a:cs typeface="Arial" panose="020B0604020202020204" pitchFamily="34" charset="0"/>
              </a:rPr>
              <a:t>Фестивали и културни събития</a:t>
            </a:r>
            <a:endParaRPr lang="bg-BG" altLang="bg-BG" dirty="0">
              <a:solidFill>
                <a:srgbClr val="354F12"/>
              </a:solidFill>
              <a:ea typeface="Calibri" panose="020F0502020204030204" pitchFamily="34" charset="0"/>
              <a:cs typeface="Arial" panose="020B0604020202020204" pitchFamily="34" charset="0"/>
            </a:endParaRPr>
          </a:p>
        </p:txBody>
      </p:sp>
      <p:pic>
        <p:nvPicPr>
          <p:cNvPr id="5" name="Picture 2" descr="Creative Industry Secto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6926" y="3726873"/>
            <a:ext cx="4216400"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лавие 1">
            <a:extLst>
              <a:ext uri="{FF2B5EF4-FFF2-40B4-BE49-F238E27FC236}">
                <a16:creationId xmlns:a16="http://schemas.microsoft.com/office/drawing/2014/main" id="{00141394-DB11-BE5F-FB3C-5057C0C02195}"/>
              </a:ext>
            </a:extLst>
          </p:cNvPr>
          <p:cNvSpPr txBox="1">
            <a:spLocks/>
          </p:cNvSpPr>
          <p:nvPr/>
        </p:nvSpPr>
        <p:spPr>
          <a:xfrm>
            <a:off x="339686" y="138497"/>
            <a:ext cx="11512627" cy="6204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bg-BG" sz="1600" b="1" dirty="0">
                <a:solidFill>
                  <a:schemeClr val="accent1">
                    <a:lumMod val="75000"/>
                  </a:schemeClr>
                </a:solidFill>
                <a:latin typeface="Arial" panose="020B0604020202020204" pitchFamily="34" charset="0"/>
                <a:cs typeface="Arial" panose="020B0604020202020204" pitchFamily="34" charset="0"/>
              </a:rPr>
              <a:t>Тема</a:t>
            </a:r>
            <a:r>
              <a:rPr lang="en-US" sz="1600" b="1" dirty="0">
                <a:solidFill>
                  <a:schemeClr val="accent1">
                    <a:lumMod val="75000"/>
                  </a:schemeClr>
                </a:solidFill>
                <a:latin typeface="Arial" panose="020B0604020202020204" pitchFamily="34" charset="0"/>
                <a:cs typeface="Arial" panose="020B0604020202020204" pitchFamily="34" charset="0"/>
              </a:rPr>
              <a:t> </a:t>
            </a:r>
            <a:r>
              <a:rPr lang="en-GB" sz="1600" b="1" dirty="0">
                <a:solidFill>
                  <a:schemeClr val="accent1">
                    <a:lumMod val="75000"/>
                  </a:schemeClr>
                </a:solidFill>
                <a:latin typeface="Arial" panose="020B0604020202020204" pitchFamily="34" charset="0"/>
                <a:cs typeface="Arial" panose="020B0604020202020204" pitchFamily="34" charset="0"/>
              </a:rPr>
              <a:t>4</a:t>
            </a:r>
            <a:r>
              <a:rPr lang="bg-BG" sz="1600" b="1" dirty="0">
                <a:solidFill>
                  <a:schemeClr val="accent1">
                    <a:lumMod val="75000"/>
                  </a:schemeClr>
                </a:solidFill>
                <a:latin typeface="Arial" panose="020B0604020202020204" pitchFamily="34" charset="0"/>
                <a:cs typeface="Arial" panose="020B0604020202020204" pitchFamily="34" charset="0"/>
              </a:rPr>
              <a:t>:</a:t>
            </a:r>
            <a:r>
              <a:rPr lang="en-US" sz="1600" b="1" dirty="0">
                <a:solidFill>
                  <a:schemeClr val="accent1">
                    <a:lumMod val="75000"/>
                  </a:schemeClr>
                </a:solidFill>
                <a:latin typeface="Arial" panose="020B0604020202020204" pitchFamily="34" charset="0"/>
                <a:cs typeface="Arial" panose="020B0604020202020204" pitchFamily="34" charset="0"/>
              </a:rPr>
              <a:t> </a:t>
            </a:r>
            <a:r>
              <a:rPr lang="bg-BG" sz="1600" dirty="0">
                <a:solidFill>
                  <a:schemeClr val="accent1">
                    <a:lumMod val="75000"/>
                  </a:schemeClr>
                </a:solidFill>
                <a:latin typeface="Arial" panose="020B0604020202020204" pitchFamily="34" charset="0"/>
                <a:cs typeface="Arial" panose="020B0604020202020204" pitchFamily="34" charset="0"/>
              </a:rPr>
              <a:t>„</a:t>
            </a:r>
            <a:r>
              <a:rPr lang="ru-RU" sz="1600" dirty="0">
                <a:solidFill>
                  <a:schemeClr val="accent1">
                    <a:lumMod val="75000"/>
                  </a:schemeClr>
                </a:solidFill>
                <a:latin typeface="Arial" panose="020B0604020202020204" pitchFamily="34" charset="0"/>
                <a:cs typeface="Arial" panose="020B0604020202020204" pitchFamily="34" charset="0"/>
              </a:rPr>
              <a:t>Производствени мощности и индустриални зони – предизвикателства и необходими условия</a:t>
            </a:r>
            <a:r>
              <a:rPr lang="bg-BG" sz="1600" dirty="0">
                <a:solidFill>
                  <a:schemeClr val="accent1">
                    <a:lumMod val="75000"/>
                  </a:schemeClr>
                </a:solidFill>
                <a:latin typeface="Arial" panose="020B0604020202020204" pitchFamily="34" charset="0"/>
                <a:cs typeface="Arial" panose="020B0604020202020204" pitchFamily="34" charset="0"/>
              </a:rPr>
              <a:t>“</a:t>
            </a:r>
            <a:endParaRPr lang="bg-BG"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algn="ctr"/>
            <a:r>
              <a:rPr lang="en-US" sz="1400" b="1" i="1" dirty="0" err="1">
                <a:solidFill>
                  <a:schemeClr val="accent1">
                    <a:lumMod val="75000"/>
                  </a:schemeClr>
                </a:solidFill>
                <a:latin typeface="Arial" panose="020B0604020202020204" pitchFamily="34" charset="0"/>
                <a:cs typeface="Arial" panose="020B0604020202020204" pitchFamily="34" charset="0"/>
              </a:rPr>
              <a:t>Обучителен</a:t>
            </a:r>
            <a:r>
              <a:rPr lang="en-US" sz="1400" b="1" i="1" dirty="0">
                <a:solidFill>
                  <a:schemeClr val="accent1">
                    <a:lumMod val="75000"/>
                  </a:schemeClr>
                </a:solidFill>
                <a:latin typeface="Arial" panose="020B0604020202020204" pitchFamily="34" charset="0"/>
                <a:cs typeface="Arial" panose="020B0604020202020204" pitchFamily="34" charset="0"/>
              </a:rPr>
              <a:t> </a:t>
            </a:r>
            <a:r>
              <a:rPr lang="en-US" sz="1400" b="1" i="1" dirty="0" err="1">
                <a:solidFill>
                  <a:schemeClr val="accent1">
                    <a:lumMod val="75000"/>
                  </a:schemeClr>
                </a:solidFill>
                <a:latin typeface="Arial" panose="020B0604020202020204" pitchFamily="34" charset="0"/>
                <a:cs typeface="Arial" panose="020B0604020202020204" pitchFamily="34" charset="0"/>
              </a:rPr>
              <a:t>модул</a:t>
            </a:r>
            <a:r>
              <a:rPr lang="bg-BG" sz="1400" b="1" i="1" dirty="0">
                <a:solidFill>
                  <a:schemeClr val="accent1">
                    <a:lumMod val="75000"/>
                  </a:schemeClr>
                </a:solidFill>
                <a:latin typeface="Arial" panose="020B0604020202020204" pitchFamily="34" charset="0"/>
                <a:cs typeface="Arial" panose="020B0604020202020204" pitchFamily="34" charset="0"/>
              </a:rPr>
              <a:t> „Местно икономическо развитие – възможности и практически решения“</a:t>
            </a:r>
            <a:endParaRPr lang="ru-RU" sz="1400" b="1" i="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404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405A70-9FE2-48E0-B137-DB15C5AF900D}"/>
              </a:ext>
            </a:extLst>
          </p:cNvPr>
          <p:cNvSpPr>
            <a:spLocks noGrp="1"/>
          </p:cNvSpPr>
          <p:nvPr>
            <p:ph type="sldNum" sz="quarter" idx="12"/>
          </p:nvPr>
        </p:nvSpPr>
        <p:spPr>
          <a:xfrm>
            <a:off x="10225642" y="6205540"/>
            <a:ext cx="1706217" cy="365125"/>
          </a:xfrm>
        </p:spPr>
        <p:txBody>
          <a:bodyPr/>
          <a:lstStyle/>
          <a:p>
            <a:fld id="{D0FD718E-46A7-4A98-A9FE-3E1E2C2192EB}" type="slidenum">
              <a:rPr lang="bg-BG" smtClean="0"/>
              <a:t>2</a:t>
            </a:fld>
            <a:endParaRPr lang="bg-BG" dirty="0"/>
          </a:p>
        </p:txBody>
      </p:sp>
      <p:sp>
        <p:nvSpPr>
          <p:cNvPr id="3" name="Rectangle 2"/>
          <p:cNvSpPr/>
          <p:nvPr/>
        </p:nvSpPr>
        <p:spPr>
          <a:xfrm>
            <a:off x="1236852" y="809463"/>
            <a:ext cx="9718295" cy="523220"/>
          </a:xfrm>
          <a:prstGeom prst="rect">
            <a:avLst/>
          </a:prstGeom>
        </p:spPr>
        <p:txBody>
          <a:bodyPr wrap="square">
            <a:spAutoFit/>
          </a:bodyPr>
          <a:lstStyle/>
          <a:p>
            <a:pPr marL="45720" lvl="0" algn="ctr"/>
            <a:r>
              <a:rPr lang="bg-BG" sz="2800" b="1" dirty="0">
                <a:latin typeface="Arial" panose="020B0604020202020204" pitchFamily="34" charset="0"/>
                <a:cs typeface="Arial" panose="020B0604020202020204" pitchFamily="34" charset="0"/>
              </a:rPr>
              <a:t>Предприемаческата екосистема </a:t>
            </a:r>
            <a:r>
              <a:rPr lang="en-US" sz="2800" b="1" dirty="0">
                <a:latin typeface="Arial" panose="020B0604020202020204" pitchFamily="34" charset="0"/>
                <a:cs typeface="Arial" panose="020B0604020202020204" pitchFamily="34" charset="0"/>
              </a:rPr>
              <a:t>(</a:t>
            </a:r>
            <a:r>
              <a:rPr lang="bg-BG" sz="2800" b="1" dirty="0">
                <a:latin typeface="Arial" panose="020B0604020202020204" pitchFamily="34" charset="0"/>
                <a:cs typeface="Arial" panose="020B0604020202020204" pitchFamily="34" charset="0"/>
              </a:rPr>
              <a:t>1</a:t>
            </a:r>
            <a:r>
              <a:rPr lang="en-US" sz="2800" b="1" dirty="0">
                <a:latin typeface="Arial" panose="020B0604020202020204" pitchFamily="34" charset="0"/>
                <a:cs typeface="Arial" panose="020B0604020202020204" pitchFamily="34" charset="0"/>
              </a:rPr>
              <a:t>)</a:t>
            </a:r>
            <a:endParaRPr lang="bg-BG" sz="2800" b="1" dirty="0">
              <a:latin typeface="Arial" panose="020B0604020202020204" pitchFamily="34" charset="0"/>
              <a:cs typeface="Arial" panose="020B0604020202020204" pitchFamily="34" charset="0"/>
            </a:endParaRPr>
          </a:p>
        </p:txBody>
      </p:sp>
      <p:sp>
        <p:nvSpPr>
          <p:cNvPr id="2" name="Rectangle 1"/>
          <p:cNvSpPr/>
          <p:nvPr/>
        </p:nvSpPr>
        <p:spPr>
          <a:xfrm>
            <a:off x="646544" y="1332683"/>
            <a:ext cx="10991274" cy="3693319"/>
          </a:xfrm>
          <a:prstGeom prst="rect">
            <a:avLst/>
          </a:prstGeom>
        </p:spPr>
        <p:txBody>
          <a:bodyPr wrap="square">
            <a:spAutoFit/>
          </a:bodyPr>
          <a:lstStyle/>
          <a:p>
            <a:r>
              <a:rPr lang="bg-BG" dirty="0">
                <a:solidFill>
                  <a:srgbClr val="354F12"/>
                </a:solidFill>
                <a:latin typeface="Arial" panose="020B0604020202020204" pitchFamily="34" charset="0"/>
                <a:ea typeface="Times New Roman" panose="02020603050405020304" pitchFamily="18" charset="0"/>
                <a:cs typeface="Arial" panose="020B0604020202020204" pitchFamily="34" charset="0"/>
              </a:rPr>
              <a:t>Предприемаческа екосистема:</a:t>
            </a:r>
          </a:p>
          <a:p>
            <a:pPr marL="742950" lvl="1" indent="-285750">
              <a:buFont typeface="Wingdings" panose="05000000000000000000" pitchFamily="2" charset="2"/>
              <a:buChar char="q"/>
            </a:pPr>
            <a:r>
              <a:rPr lang="bg-BG" dirty="0">
                <a:solidFill>
                  <a:srgbClr val="354F12"/>
                </a:solidFill>
                <a:latin typeface="Arial" panose="020B0604020202020204" pitchFamily="34" charset="0"/>
                <a:ea typeface="Times New Roman" panose="02020603050405020304" pitchFamily="18" charset="0"/>
                <a:cs typeface="Arial" panose="020B0604020202020204" pitchFamily="34" charset="0"/>
              </a:rPr>
              <a:t>Комбинация между социални, политически, икономически и културни елементи в даден регион </a:t>
            </a:r>
            <a:r>
              <a:rPr lang="en-US" dirty="0">
                <a:solidFill>
                  <a:srgbClr val="354F12"/>
                </a:solidFill>
                <a:latin typeface="Arial" panose="020B0604020202020204" pitchFamily="34" charset="0"/>
                <a:ea typeface="Times New Roman" panose="02020603050405020304" pitchFamily="18" charset="0"/>
                <a:cs typeface="Arial" panose="020B0604020202020204" pitchFamily="34" charset="0"/>
              </a:rPr>
              <a:t>(</a:t>
            </a:r>
            <a:r>
              <a:rPr lang="bg-BG" dirty="0">
                <a:solidFill>
                  <a:srgbClr val="354F12"/>
                </a:solidFill>
                <a:latin typeface="Arial" panose="020B0604020202020204" pitchFamily="34" charset="0"/>
                <a:ea typeface="Times New Roman" panose="02020603050405020304" pitchFamily="18" charset="0"/>
                <a:cs typeface="Arial" panose="020B0604020202020204" pitchFamily="34" charset="0"/>
              </a:rPr>
              <a:t>община</a:t>
            </a:r>
            <a:r>
              <a:rPr lang="en-US" dirty="0">
                <a:solidFill>
                  <a:srgbClr val="354F12"/>
                </a:solidFill>
                <a:latin typeface="Arial" panose="020B0604020202020204" pitchFamily="34" charset="0"/>
                <a:ea typeface="Times New Roman" panose="02020603050405020304" pitchFamily="18" charset="0"/>
                <a:cs typeface="Arial" panose="020B0604020202020204" pitchFamily="34" charset="0"/>
              </a:rPr>
              <a:t>)</a:t>
            </a:r>
            <a:r>
              <a:rPr lang="bg-BG" dirty="0">
                <a:solidFill>
                  <a:srgbClr val="354F12"/>
                </a:solidFill>
                <a:latin typeface="Arial" panose="020B0604020202020204" pitchFamily="34" charset="0"/>
                <a:ea typeface="Times New Roman" panose="02020603050405020304" pitchFamily="18" charset="0"/>
                <a:cs typeface="Arial" panose="020B0604020202020204" pitchFamily="34" charset="0"/>
              </a:rPr>
              <a:t>, които подпомагат развитието и растежа на съществуващите предприятия и насърчават нововъзникващите предприемачи и други участници да поемат риска от стартиране, финансиране и друи форми на подпомагане на предприятия с висок риск.</a:t>
            </a:r>
          </a:p>
          <a:p>
            <a:endParaRPr lang="bg-BG"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r>
              <a:rPr lang="bg-BG" dirty="0">
                <a:latin typeface="Arial" panose="020B0604020202020204" pitchFamily="34" charset="0"/>
                <a:cs typeface="Arial" panose="020B0604020202020204" pitchFamily="34" charset="0"/>
              </a:rPr>
              <a:t>Елементи на предприемаческата екосистема:</a:t>
            </a:r>
          </a:p>
          <a:p>
            <a:pPr marL="800100" lvl="1" indent="-342900">
              <a:buFont typeface="+mj-lt"/>
              <a:buAutoNum type="arabicPeriod"/>
            </a:pPr>
            <a:r>
              <a:rPr lang="bg-BG" dirty="0">
                <a:latin typeface="Arial" panose="020B0604020202020204" pitchFamily="34" charset="0"/>
                <a:cs typeface="Arial" panose="020B0604020202020204" pitchFamily="34" charset="0"/>
              </a:rPr>
              <a:t>Политика.</a:t>
            </a:r>
          </a:p>
          <a:p>
            <a:pPr marL="800100" lvl="1" indent="-342900">
              <a:buFont typeface="+mj-lt"/>
              <a:buAutoNum type="arabicPeriod"/>
            </a:pPr>
            <a:r>
              <a:rPr lang="bg-BG" dirty="0">
                <a:latin typeface="Arial" panose="020B0604020202020204" pitchFamily="34" charset="0"/>
                <a:cs typeface="Arial" panose="020B0604020202020204" pitchFamily="34" charset="0"/>
              </a:rPr>
              <a:t>Финансиране.</a:t>
            </a:r>
          </a:p>
          <a:p>
            <a:pPr marL="800100" lvl="1" indent="-342900">
              <a:buFont typeface="+mj-lt"/>
              <a:buAutoNum type="arabicPeriod"/>
            </a:pPr>
            <a:r>
              <a:rPr lang="bg-BG" dirty="0">
                <a:latin typeface="Arial" panose="020B0604020202020204" pitchFamily="34" charset="0"/>
                <a:cs typeface="Arial" panose="020B0604020202020204" pitchFamily="34" charset="0"/>
              </a:rPr>
              <a:t>Култура.</a:t>
            </a:r>
          </a:p>
          <a:p>
            <a:pPr marL="800100" lvl="1" indent="-342900">
              <a:buFont typeface="+mj-lt"/>
              <a:buAutoNum type="arabicPeriod"/>
            </a:pPr>
            <a:r>
              <a:rPr lang="bg-BG" dirty="0">
                <a:latin typeface="Arial" panose="020B0604020202020204" pitchFamily="34" charset="0"/>
                <a:cs typeface="Arial" panose="020B0604020202020204" pitchFamily="34" charset="0"/>
              </a:rPr>
              <a:t>Подкрепа.</a:t>
            </a:r>
          </a:p>
          <a:p>
            <a:pPr marL="800100" lvl="1" indent="-342900">
              <a:buFont typeface="+mj-lt"/>
              <a:buAutoNum type="arabicPeriod"/>
            </a:pPr>
            <a:r>
              <a:rPr lang="bg-BG" dirty="0">
                <a:latin typeface="Arial" panose="020B0604020202020204" pitchFamily="34" charset="0"/>
                <a:cs typeface="Arial" panose="020B0604020202020204" pitchFamily="34" charset="0"/>
              </a:rPr>
              <a:t>Човешки капитал</a:t>
            </a:r>
            <a:r>
              <a:rPr lang="en-US" dirty="0">
                <a:latin typeface="Arial" panose="020B0604020202020204" pitchFamily="34" charset="0"/>
                <a:cs typeface="Arial" panose="020B0604020202020204" pitchFamily="34" charset="0"/>
              </a:rPr>
              <a:t> (</a:t>
            </a:r>
            <a:r>
              <a:rPr lang="bg-BG" dirty="0">
                <a:latin typeface="Arial" panose="020B0604020202020204" pitchFamily="34" charset="0"/>
                <a:cs typeface="Arial" panose="020B0604020202020204" pitchFamily="34" charset="0"/>
              </a:rPr>
              <a:t>талант</a:t>
            </a:r>
            <a:r>
              <a:rPr lang="en-US" dirty="0">
                <a:latin typeface="Arial" panose="020B0604020202020204" pitchFamily="34" charset="0"/>
                <a:cs typeface="Arial" panose="020B0604020202020204" pitchFamily="34" charset="0"/>
              </a:rPr>
              <a:t>)</a:t>
            </a:r>
            <a:r>
              <a:rPr lang="bg-BG" dirty="0">
                <a:latin typeface="Arial" panose="020B0604020202020204" pitchFamily="34" charset="0"/>
                <a:cs typeface="Arial" panose="020B0604020202020204" pitchFamily="34" charset="0"/>
              </a:rPr>
              <a:t>.</a:t>
            </a:r>
          </a:p>
          <a:p>
            <a:pPr marL="800100" lvl="1" indent="-342900">
              <a:buFont typeface="+mj-lt"/>
              <a:buAutoNum type="arabicPeriod"/>
            </a:pPr>
            <a:r>
              <a:rPr lang="bg-BG" dirty="0">
                <a:latin typeface="Arial" panose="020B0604020202020204" pitchFamily="34" charset="0"/>
                <a:cs typeface="Arial" panose="020B0604020202020204" pitchFamily="34" charset="0"/>
              </a:rPr>
              <a:t>Пазари.</a:t>
            </a:r>
          </a:p>
        </p:txBody>
      </p:sp>
      <p:sp>
        <p:nvSpPr>
          <p:cNvPr id="8" name="Rectangle 7"/>
          <p:cNvSpPr/>
          <p:nvPr/>
        </p:nvSpPr>
        <p:spPr>
          <a:xfrm>
            <a:off x="6881091" y="3193041"/>
            <a:ext cx="4756727" cy="2626873"/>
          </a:xfrm>
          <a:prstGeom prst="rect">
            <a:avLst/>
          </a:prstGeom>
        </p:spPr>
        <p:txBody>
          <a:bodyPr wrap="square">
            <a:spAutoFit/>
          </a:bodyPr>
          <a:lstStyle/>
          <a:p>
            <a:pPr>
              <a:lnSpc>
                <a:spcPct val="115000"/>
              </a:lnSpc>
              <a:spcAft>
                <a:spcPts val="0"/>
              </a:spcAft>
            </a:pPr>
            <a:r>
              <a:rPr lang="bg-BG" b="1" dirty="0">
                <a:solidFill>
                  <a:srgbClr val="0070C0"/>
                </a:solidFill>
                <a:latin typeface="Arial" panose="020B0604020202020204" pitchFamily="34" charset="0"/>
                <a:ea typeface="Times New Roman" panose="02020603050405020304" pitchFamily="18" charset="0"/>
                <a:cs typeface="Arial" panose="020B0604020202020204" pitchFamily="34" charset="0"/>
              </a:rPr>
              <a:t>Предприемачеството:</a:t>
            </a:r>
            <a:endParaRPr lang="bg-BG" sz="1600" b="1"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a:p>
            <a:pPr marL="285750" indent="-285750">
              <a:spcAft>
                <a:spcPts val="0"/>
              </a:spcAft>
              <a:buFont typeface="Wingdings" panose="05000000000000000000" pitchFamily="2" charset="2"/>
              <a:buChar char="q"/>
            </a:pPr>
            <a:r>
              <a:rPr lang="en-US" dirty="0" err="1">
                <a:solidFill>
                  <a:srgbClr val="0070C0"/>
                </a:solidFill>
                <a:latin typeface="Arial" panose="020B0604020202020204" pitchFamily="34" charset="0"/>
                <a:ea typeface="Calibri" panose="020F0502020204030204" pitchFamily="34" charset="0"/>
                <a:cs typeface="Arial" panose="020B0604020202020204" pitchFamily="34" charset="0"/>
              </a:rPr>
              <a:t>Създава</a:t>
            </a:r>
            <a:r>
              <a:rPr lang="en-US"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dirty="0" err="1">
                <a:solidFill>
                  <a:srgbClr val="0070C0"/>
                </a:solidFill>
                <a:latin typeface="Arial" panose="020B0604020202020204" pitchFamily="34" charset="0"/>
                <a:ea typeface="Calibri" panose="020F0502020204030204" pitchFamily="34" charset="0"/>
                <a:cs typeface="Arial" panose="020B0604020202020204" pitchFamily="34" charset="0"/>
              </a:rPr>
              <a:t>нови</a:t>
            </a:r>
            <a:r>
              <a:rPr lang="en-US"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dirty="0" err="1">
                <a:solidFill>
                  <a:srgbClr val="0070C0"/>
                </a:solidFill>
                <a:latin typeface="Arial" panose="020B0604020202020204" pitchFamily="34" charset="0"/>
                <a:ea typeface="Calibri" panose="020F0502020204030204" pitchFamily="34" charset="0"/>
                <a:cs typeface="Arial" panose="020B0604020202020204" pitchFamily="34" charset="0"/>
              </a:rPr>
              <a:t>работни</a:t>
            </a:r>
            <a:r>
              <a:rPr lang="en-US"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dirty="0" err="1">
                <a:solidFill>
                  <a:srgbClr val="0070C0"/>
                </a:solidFill>
                <a:latin typeface="Arial" panose="020B0604020202020204" pitchFamily="34" charset="0"/>
                <a:ea typeface="Calibri" panose="020F0502020204030204" pitchFamily="34" charset="0"/>
                <a:cs typeface="Arial" panose="020B0604020202020204" pitchFamily="34" charset="0"/>
              </a:rPr>
              <a:t>места</a:t>
            </a:r>
            <a:r>
              <a:rPr lang="bg-BG" dirty="0">
                <a:solidFill>
                  <a:srgbClr val="0070C0"/>
                </a:solidFill>
                <a:latin typeface="Arial" panose="020B0604020202020204" pitchFamily="34" charset="0"/>
                <a:ea typeface="Calibri" panose="020F0502020204030204" pitchFamily="34" charset="0"/>
                <a:cs typeface="Arial" panose="020B0604020202020204" pitchFamily="34" charset="0"/>
              </a:rPr>
              <a:t>;</a:t>
            </a:r>
          </a:p>
          <a:p>
            <a:pPr marL="285750" indent="-285750">
              <a:spcAft>
                <a:spcPts val="0"/>
              </a:spcAft>
              <a:buFont typeface="Wingdings" panose="05000000000000000000" pitchFamily="2" charset="2"/>
              <a:buChar char="q"/>
            </a:pPr>
            <a:r>
              <a:rPr lang="en-US" dirty="0" err="1">
                <a:solidFill>
                  <a:srgbClr val="0070C0"/>
                </a:solidFill>
                <a:latin typeface="Arial" panose="020B0604020202020204" pitchFamily="34" charset="0"/>
                <a:ea typeface="Calibri" panose="020F0502020204030204" pitchFamily="34" charset="0"/>
                <a:cs typeface="Arial" panose="020B0604020202020204" pitchFamily="34" charset="0"/>
              </a:rPr>
              <a:t>Спомага</a:t>
            </a:r>
            <a:r>
              <a:rPr lang="en-US" dirty="0">
                <a:solidFill>
                  <a:srgbClr val="0070C0"/>
                </a:solidFill>
                <a:latin typeface="Arial" panose="020B0604020202020204" pitchFamily="34" charset="0"/>
                <a:ea typeface="Calibri" panose="020F0502020204030204" pitchFamily="34" charset="0"/>
                <a:cs typeface="Arial" panose="020B0604020202020204" pitchFamily="34" charset="0"/>
              </a:rPr>
              <a:t> за </a:t>
            </a:r>
            <a:r>
              <a:rPr lang="en-US" dirty="0" err="1">
                <a:solidFill>
                  <a:srgbClr val="0070C0"/>
                </a:solidFill>
                <a:latin typeface="Arial" panose="020B0604020202020204" pitchFamily="34" charset="0"/>
                <a:ea typeface="Calibri" panose="020F0502020204030204" pitchFamily="34" charset="0"/>
                <a:cs typeface="Arial" panose="020B0604020202020204" pitchFamily="34" charset="0"/>
              </a:rPr>
              <a:t>въвеждането</a:t>
            </a:r>
            <a:r>
              <a:rPr lang="en-US" dirty="0">
                <a:solidFill>
                  <a:srgbClr val="0070C0"/>
                </a:solidFill>
                <a:latin typeface="Arial" panose="020B0604020202020204" pitchFamily="34" charset="0"/>
                <a:ea typeface="Calibri" panose="020F0502020204030204" pitchFamily="34" charset="0"/>
                <a:cs typeface="Arial" panose="020B0604020202020204" pitchFamily="34" charset="0"/>
              </a:rPr>
              <a:t> на </a:t>
            </a:r>
            <a:r>
              <a:rPr lang="en-US" dirty="0" err="1">
                <a:solidFill>
                  <a:srgbClr val="0070C0"/>
                </a:solidFill>
                <a:latin typeface="Arial" panose="020B0604020202020204" pitchFamily="34" charset="0"/>
                <a:ea typeface="Calibri" panose="020F0502020204030204" pitchFamily="34" charset="0"/>
                <a:cs typeface="Arial" panose="020B0604020202020204" pitchFamily="34" charset="0"/>
              </a:rPr>
              <a:t>пазара</a:t>
            </a:r>
            <a:r>
              <a:rPr lang="en-US"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dirty="0" err="1">
                <a:solidFill>
                  <a:srgbClr val="0070C0"/>
                </a:solidFill>
                <a:latin typeface="Arial" panose="020B0604020202020204" pitchFamily="34" charset="0"/>
                <a:ea typeface="Calibri" panose="020F0502020204030204" pitchFamily="34" charset="0"/>
                <a:cs typeface="Arial" panose="020B0604020202020204" pitchFamily="34" charset="0"/>
              </a:rPr>
              <a:t>на</a:t>
            </a:r>
            <a:r>
              <a:rPr lang="en-US"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dirty="0" err="1">
                <a:solidFill>
                  <a:srgbClr val="0070C0"/>
                </a:solidFill>
                <a:latin typeface="Arial" panose="020B0604020202020204" pitchFamily="34" charset="0"/>
                <a:ea typeface="Calibri" panose="020F0502020204030204" pitchFamily="34" charset="0"/>
                <a:cs typeface="Arial" panose="020B0604020202020204" pitchFamily="34" charset="0"/>
              </a:rPr>
              <a:t>иновации</a:t>
            </a:r>
            <a:r>
              <a:rPr lang="bg-BG" dirty="0">
                <a:solidFill>
                  <a:srgbClr val="0070C0"/>
                </a:solidFill>
                <a:latin typeface="Arial" panose="020B0604020202020204" pitchFamily="34" charset="0"/>
                <a:ea typeface="Calibri" panose="020F0502020204030204" pitchFamily="34" charset="0"/>
                <a:cs typeface="Arial" panose="020B0604020202020204" pitchFamily="34" charset="0"/>
              </a:rPr>
              <a:t>;</a:t>
            </a:r>
          </a:p>
          <a:p>
            <a:pPr marL="285750" indent="-285750">
              <a:spcAft>
                <a:spcPts val="0"/>
              </a:spcAft>
              <a:buFont typeface="Wingdings" panose="05000000000000000000" pitchFamily="2" charset="2"/>
              <a:buChar char="q"/>
            </a:pPr>
            <a:r>
              <a:rPr lang="en-US" dirty="0" err="1">
                <a:solidFill>
                  <a:srgbClr val="0070C0"/>
                </a:solidFill>
                <a:latin typeface="Arial" panose="020B0604020202020204" pitchFamily="34" charset="0"/>
                <a:ea typeface="Calibri" panose="020F0502020204030204" pitchFamily="34" charset="0"/>
                <a:cs typeface="Arial" panose="020B0604020202020204" pitchFamily="34" charset="0"/>
              </a:rPr>
              <a:t>Има</a:t>
            </a:r>
            <a:r>
              <a:rPr lang="en-US"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dirty="0" err="1">
                <a:solidFill>
                  <a:srgbClr val="0070C0"/>
                </a:solidFill>
                <a:latin typeface="Arial" panose="020B0604020202020204" pitchFamily="34" charset="0"/>
                <a:ea typeface="Calibri" panose="020F0502020204030204" pitchFamily="34" charset="0"/>
                <a:cs typeface="Arial" panose="020B0604020202020204" pitchFamily="34" charset="0"/>
              </a:rPr>
              <a:t>положителни</a:t>
            </a:r>
            <a:r>
              <a:rPr lang="en-US"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dirty="0" err="1">
                <a:solidFill>
                  <a:srgbClr val="0070C0"/>
                </a:solidFill>
                <a:latin typeface="Arial" panose="020B0604020202020204" pitchFamily="34" charset="0"/>
                <a:ea typeface="Calibri" panose="020F0502020204030204" pitchFamily="34" charset="0"/>
                <a:cs typeface="Arial" panose="020B0604020202020204" pitchFamily="34" charset="0"/>
              </a:rPr>
              <a:t>ефекти</a:t>
            </a:r>
            <a:r>
              <a:rPr lang="en-US"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dirty="0" err="1">
                <a:solidFill>
                  <a:srgbClr val="0070C0"/>
                </a:solidFill>
                <a:latin typeface="Arial" panose="020B0604020202020204" pitchFamily="34" charset="0"/>
                <a:ea typeface="Calibri" panose="020F0502020204030204" pitchFamily="34" charset="0"/>
                <a:cs typeface="Arial" panose="020B0604020202020204" pitchFamily="34" charset="0"/>
              </a:rPr>
              <a:t>върху</a:t>
            </a:r>
            <a:r>
              <a:rPr lang="en-US"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dirty="0" err="1">
                <a:solidFill>
                  <a:srgbClr val="0070C0"/>
                </a:solidFill>
                <a:latin typeface="Arial" panose="020B0604020202020204" pitchFamily="34" charset="0"/>
                <a:ea typeface="Calibri" panose="020F0502020204030204" pitchFamily="34" charset="0"/>
                <a:cs typeface="Arial" panose="020B0604020202020204" pitchFamily="34" charset="0"/>
              </a:rPr>
              <a:t>конкуренцията</a:t>
            </a:r>
            <a:r>
              <a:rPr lang="en-US"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dirty="0" err="1">
                <a:solidFill>
                  <a:srgbClr val="0070C0"/>
                </a:solidFill>
                <a:latin typeface="Arial" panose="020B0604020202020204" pitchFamily="34" charset="0"/>
                <a:ea typeface="Calibri" panose="020F0502020204030204" pitchFamily="34" charset="0"/>
                <a:cs typeface="Arial" panose="020B0604020202020204" pitchFamily="34" charset="0"/>
              </a:rPr>
              <a:t>на</a:t>
            </a:r>
            <a:r>
              <a:rPr lang="en-US"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dirty="0" err="1">
                <a:solidFill>
                  <a:srgbClr val="0070C0"/>
                </a:solidFill>
                <a:latin typeface="Arial" panose="020B0604020202020204" pitchFamily="34" charset="0"/>
                <a:ea typeface="Calibri" panose="020F0502020204030204" pitchFamily="34" charset="0"/>
                <a:cs typeface="Arial" panose="020B0604020202020204" pitchFamily="34" charset="0"/>
              </a:rPr>
              <a:t>пазара</a:t>
            </a:r>
            <a:r>
              <a:rPr lang="bg-BG" dirty="0">
                <a:solidFill>
                  <a:srgbClr val="0070C0"/>
                </a:solidFill>
                <a:latin typeface="Arial" panose="020B0604020202020204" pitchFamily="34" charset="0"/>
                <a:ea typeface="Calibri" panose="020F0502020204030204" pitchFamily="34" charset="0"/>
                <a:cs typeface="Arial" panose="020B0604020202020204" pitchFamily="34" charset="0"/>
              </a:rPr>
              <a:t>;</a:t>
            </a:r>
          </a:p>
          <a:p>
            <a:pPr marL="285750" indent="-285750">
              <a:spcAft>
                <a:spcPts val="0"/>
              </a:spcAft>
              <a:buFont typeface="Wingdings" panose="05000000000000000000" pitchFamily="2" charset="2"/>
              <a:buChar char="q"/>
            </a:pPr>
            <a:r>
              <a:rPr lang="en-US" dirty="0" err="1">
                <a:solidFill>
                  <a:srgbClr val="0070C0"/>
                </a:solidFill>
                <a:latin typeface="Arial" panose="020B0604020202020204" pitchFamily="34" charset="0"/>
                <a:ea typeface="Calibri" panose="020F0502020204030204" pitchFamily="34" charset="0"/>
                <a:cs typeface="Arial" panose="020B0604020202020204" pitchFamily="34" charset="0"/>
              </a:rPr>
              <a:t>Генерира</a:t>
            </a:r>
            <a:r>
              <a:rPr lang="en-US"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dirty="0" err="1">
                <a:solidFill>
                  <a:srgbClr val="0070C0"/>
                </a:solidFill>
                <a:latin typeface="Arial" panose="020B0604020202020204" pitchFamily="34" charset="0"/>
                <a:ea typeface="Calibri" panose="020F0502020204030204" pitchFamily="34" charset="0"/>
                <a:cs typeface="Arial" panose="020B0604020202020204" pitchFamily="34" charset="0"/>
              </a:rPr>
              <a:t>доходи</a:t>
            </a:r>
            <a:r>
              <a:rPr lang="bg-BG" dirty="0">
                <a:solidFill>
                  <a:srgbClr val="0070C0"/>
                </a:solidFill>
                <a:latin typeface="Arial" panose="020B0604020202020204" pitchFamily="34" charset="0"/>
                <a:ea typeface="Calibri" panose="020F0502020204030204" pitchFamily="34" charset="0"/>
                <a:cs typeface="Arial" panose="020B0604020202020204" pitchFamily="34" charset="0"/>
              </a:rPr>
              <a:t>;</a:t>
            </a:r>
          </a:p>
          <a:p>
            <a:pPr marL="285750" indent="-285750">
              <a:spcAft>
                <a:spcPts val="0"/>
              </a:spcAft>
              <a:buFont typeface="Wingdings" panose="05000000000000000000" pitchFamily="2" charset="2"/>
              <a:buChar char="q"/>
            </a:pPr>
            <a:r>
              <a:rPr lang="en-US" dirty="0" err="1">
                <a:solidFill>
                  <a:srgbClr val="0070C0"/>
                </a:solidFill>
                <a:latin typeface="Arial" panose="020B0604020202020204" pitchFamily="34" charset="0"/>
                <a:ea typeface="Calibri" panose="020F0502020204030204" pitchFamily="34" charset="0"/>
                <a:cs typeface="Arial" panose="020B0604020202020204" pitchFamily="34" charset="0"/>
              </a:rPr>
              <a:t>Подобрява</a:t>
            </a:r>
            <a:r>
              <a:rPr lang="en-US"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dirty="0" err="1">
                <a:solidFill>
                  <a:srgbClr val="0070C0"/>
                </a:solidFill>
                <a:latin typeface="Arial" panose="020B0604020202020204" pitchFamily="34" charset="0"/>
                <a:ea typeface="Calibri" panose="020F0502020204030204" pitchFamily="34" charset="0"/>
                <a:cs typeface="Arial" panose="020B0604020202020204" pitchFamily="34" charset="0"/>
              </a:rPr>
              <a:t>ефективността</a:t>
            </a:r>
            <a:r>
              <a:rPr lang="en-US"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dirty="0" err="1">
                <a:solidFill>
                  <a:srgbClr val="0070C0"/>
                </a:solidFill>
                <a:latin typeface="Arial" panose="020B0604020202020204" pitchFamily="34" charset="0"/>
                <a:ea typeface="Calibri" panose="020F0502020204030204" pitchFamily="34" charset="0"/>
                <a:cs typeface="Arial" panose="020B0604020202020204" pitchFamily="34" charset="0"/>
              </a:rPr>
              <a:t>на</a:t>
            </a:r>
            <a:r>
              <a:rPr lang="en-US"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dirty="0" err="1">
                <a:solidFill>
                  <a:srgbClr val="0070C0"/>
                </a:solidFill>
                <a:latin typeface="Arial" panose="020B0604020202020204" pitchFamily="34" charset="0"/>
                <a:ea typeface="Calibri" panose="020F0502020204030204" pitchFamily="34" charset="0"/>
                <a:cs typeface="Arial" panose="020B0604020202020204" pitchFamily="34" charset="0"/>
              </a:rPr>
              <a:t>работа</a:t>
            </a:r>
            <a:r>
              <a:rPr lang="bg-BG" dirty="0">
                <a:solidFill>
                  <a:srgbClr val="0070C0"/>
                </a:solidFill>
                <a:latin typeface="Arial" panose="020B0604020202020204" pitchFamily="34" charset="0"/>
                <a:ea typeface="Calibri" panose="020F0502020204030204" pitchFamily="34" charset="0"/>
                <a:cs typeface="Arial" panose="020B0604020202020204" pitchFamily="34" charset="0"/>
              </a:rPr>
              <a:t>;</a:t>
            </a:r>
          </a:p>
          <a:p>
            <a:pPr marL="285750" indent="-285750">
              <a:buFont typeface="Wingdings" panose="05000000000000000000" pitchFamily="2" charset="2"/>
              <a:buChar char="q"/>
            </a:pPr>
            <a:r>
              <a:rPr lang="bg-BG" dirty="0">
                <a:solidFill>
                  <a:srgbClr val="0070C0"/>
                </a:solidFill>
                <a:latin typeface="Arial" panose="020B0604020202020204" pitchFamily="34" charset="0"/>
                <a:ea typeface="Calibri" panose="020F0502020204030204" pitchFamily="34" charset="0"/>
                <a:cs typeface="Arial" panose="020B0604020202020204" pitchFamily="34" charset="0"/>
              </a:rPr>
              <a:t>Позволява </a:t>
            </a:r>
            <a:r>
              <a:rPr lang="bg-BG" dirty="0" err="1">
                <a:solidFill>
                  <a:srgbClr val="0070C0"/>
                </a:solidFill>
                <a:latin typeface="Arial" panose="020B0604020202020204" pitchFamily="34" charset="0"/>
                <a:ea typeface="Calibri" panose="020F0502020204030204" pitchFamily="34" charset="0"/>
                <a:cs typeface="Arial" panose="020B0604020202020204" pitchFamily="34" charset="0"/>
              </a:rPr>
              <a:t>скейлъп</a:t>
            </a:r>
            <a:r>
              <a:rPr lang="bg-BG" dirty="0">
                <a:solidFill>
                  <a:srgbClr val="0070C0"/>
                </a:solidFill>
                <a:latin typeface="Arial" panose="020B0604020202020204" pitchFamily="34" charset="0"/>
                <a:ea typeface="Calibri" panose="020F0502020204030204" pitchFamily="34" charset="0"/>
                <a:cs typeface="Arial" panose="020B0604020202020204" pitchFamily="34" charset="0"/>
              </a:rPr>
              <a:t>.</a:t>
            </a:r>
          </a:p>
        </p:txBody>
      </p:sp>
      <p:sp>
        <p:nvSpPr>
          <p:cNvPr id="5" name="Заглавие 1">
            <a:extLst>
              <a:ext uri="{FF2B5EF4-FFF2-40B4-BE49-F238E27FC236}">
                <a16:creationId xmlns:a16="http://schemas.microsoft.com/office/drawing/2014/main" id="{C198F20E-76B3-52B0-9801-2B21F0083A98}"/>
              </a:ext>
            </a:extLst>
          </p:cNvPr>
          <p:cNvSpPr txBox="1">
            <a:spLocks/>
          </p:cNvSpPr>
          <p:nvPr/>
        </p:nvSpPr>
        <p:spPr>
          <a:xfrm>
            <a:off x="339686" y="138497"/>
            <a:ext cx="11512627" cy="6204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bg-BG" sz="1600" b="1" dirty="0">
                <a:solidFill>
                  <a:schemeClr val="accent1">
                    <a:lumMod val="75000"/>
                  </a:schemeClr>
                </a:solidFill>
                <a:latin typeface="Arial" panose="020B0604020202020204" pitchFamily="34" charset="0"/>
                <a:cs typeface="Arial" panose="020B0604020202020204" pitchFamily="34" charset="0"/>
              </a:rPr>
              <a:t>Тема</a:t>
            </a:r>
            <a:r>
              <a:rPr lang="en-US" sz="1600" b="1" dirty="0">
                <a:solidFill>
                  <a:schemeClr val="accent1">
                    <a:lumMod val="75000"/>
                  </a:schemeClr>
                </a:solidFill>
                <a:latin typeface="Arial" panose="020B0604020202020204" pitchFamily="34" charset="0"/>
                <a:cs typeface="Arial" panose="020B0604020202020204" pitchFamily="34" charset="0"/>
              </a:rPr>
              <a:t> </a:t>
            </a:r>
            <a:r>
              <a:rPr lang="en-GB" sz="1600" b="1" dirty="0">
                <a:solidFill>
                  <a:schemeClr val="accent1">
                    <a:lumMod val="75000"/>
                  </a:schemeClr>
                </a:solidFill>
                <a:latin typeface="Arial" panose="020B0604020202020204" pitchFamily="34" charset="0"/>
                <a:cs typeface="Arial" panose="020B0604020202020204" pitchFamily="34" charset="0"/>
              </a:rPr>
              <a:t>4</a:t>
            </a:r>
            <a:r>
              <a:rPr lang="bg-BG" sz="1600" b="1" dirty="0">
                <a:solidFill>
                  <a:schemeClr val="accent1">
                    <a:lumMod val="75000"/>
                  </a:schemeClr>
                </a:solidFill>
                <a:latin typeface="Arial" panose="020B0604020202020204" pitchFamily="34" charset="0"/>
                <a:cs typeface="Arial" panose="020B0604020202020204" pitchFamily="34" charset="0"/>
              </a:rPr>
              <a:t>:</a:t>
            </a:r>
            <a:r>
              <a:rPr lang="en-US" sz="1600" b="1" dirty="0">
                <a:solidFill>
                  <a:schemeClr val="accent1">
                    <a:lumMod val="75000"/>
                  </a:schemeClr>
                </a:solidFill>
                <a:latin typeface="Arial" panose="020B0604020202020204" pitchFamily="34" charset="0"/>
                <a:cs typeface="Arial" panose="020B0604020202020204" pitchFamily="34" charset="0"/>
              </a:rPr>
              <a:t> </a:t>
            </a:r>
            <a:r>
              <a:rPr lang="bg-BG" sz="1600" dirty="0">
                <a:solidFill>
                  <a:schemeClr val="accent1">
                    <a:lumMod val="75000"/>
                  </a:schemeClr>
                </a:solidFill>
                <a:latin typeface="Arial" panose="020B0604020202020204" pitchFamily="34" charset="0"/>
                <a:cs typeface="Arial" panose="020B0604020202020204" pitchFamily="34" charset="0"/>
              </a:rPr>
              <a:t>„</a:t>
            </a:r>
            <a:r>
              <a:rPr lang="ru-RU" sz="1600" dirty="0">
                <a:solidFill>
                  <a:schemeClr val="accent1">
                    <a:lumMod val="75000"/>
                  </a:schemeClr>
                </a:solidFill>
                <a:latin typeface="Arial" panose="020B0604020202020204" pitchFamily="34" charset="0"/>
                <a:cs typeface="Arial" panose="020B0604020202020204" pitchFamily="34" charset="0"/>
              </a:rPr>
              <a:t>Производствени мощности и индустриални зони – предизвикателства и необходими условия</a:t>
            </a:r>
            <a:r>
              <a:rPr lang="bg-BG" sz="1600" dirty="0">
                <a:solidFill>
                  <a:schemeClr val="accent1">
                    <a:lumMod val="75000"/>
                  </a:schemeClr>
                </a:solidFill>
                <a:latin typeface="Arial" panose="020B0604020202020204" pitchFamily="34" charset="0"/>
                <a:cs typeface="Arial" panose="020B0604020202020204" pitchFamily="34" charset="0"/>
              </a:rPr>
              <a:t>“</a:t>
            </a:r>
            <a:endParaRPr lang="bg-BG"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algn="ctr"/>
            <a:r>
              <a:rPr lang="en-US" sz="1400" b="1" i="1" dirty="0" err="1">
                <a:solidFill>
                  <a:schemeClr val="accent1">
                    <a:lumMod val="75000"/>
                  </a:schemeClr>
                </a:solidFill>
                <a:latin typeface="Arial" panose="020B0604020202020204" pitchFamily="34" charset="0"/>
                <a:cs typeface="Arial" panose="020B0604020202020204" pitchFamily="34" charset="0"/>
              </a:rPr>
              <a:t>Обучителен</a:t>
            </a:r>
            <a:r>
              <a:rPr lang="en-US" sz="1400" b="1" i="1" dirty="0">
                <a:solidFill>
                  <a:schemeClr val="accent1">
                    <a:lumMod val="75000"/>
                  </a:schemeClr>
                </a:solidFill>
                <a:latin typeface="Arial" panose="020B0604020202020204" pitchFamily="34" charset="0"/>
                <a:cs typeface="Arial" panose="020B0604020202020204" pitchFamily="34" charset="0"/>
              </a:rPr>
              <a:t> </a:t>
            </a:r>
            <a:r>
              <a:rPr lang="en-US" sz="1400" b="1" i="1" dirty="0" err="1">
                <a:solidFill>
                  <a:schemeClr val="accent1">
                    <a:lumMod val="75000"/>
                  </a:schemeClr>
                </a:solidFill>
                <a:latin typeface="Arial" panose="020B0604020202020204" pitchFamily="34" charset="0"/>
                <a:cs typeface="Arial" panose="020B0604020202020204" pitchFamily="34" charset="0"/>
              </a:rPr>
              <a:t>модул</a:t>
            </a:r>
            <a:r>
              <a:rPr lang="bg-BG" sz="1400" b="1" i="1" dirty="0">
                <a:solidFill>
                  <a:schemeClr val="accent1">
                    <a:lumMod val="75000"/>
                  </a:schemeClr>
                </a:solidFill>
                <a:latin typeface="Arial" panose="020B0604020202020204" pitchFamily="34" charset="0"/>
                <a:cs typeface="Arial" panose="020B0604020202020204" pitchFamily="34" charset="0"/>
              </a:rPr>
              <a:t> „Местно икономическо развитие – възможности и практически решения“</a:t>
            </a:r>
            <a:endParaRPr lang="ru-RU" sz="1400" b="1" i="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46156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405A70-9FE2-48E0-B137-DB15C5AF900D}"/>
              </a:ext>
            </a:extLst>
          </p:cNvPr>
          <p:cNvSpPr>
            <a:spLocks noGrp="1"/>
          </p:cNvSpPr>
          <p:nvPr>
            <p:ph type="sldNum" sz="quarter" idx="12"/>
          </p:nvPr>
        </p:nvSpPr>
        <p:spPr>
          <a:xfrm>
            <a:off x="10216498" y="6250334"/>
            <a:ext cx="1706217" cy="365125"/>
          </a:xfrm>
        </p:spPr>
        <p:txBody>
          <a:bodyPr/>
          <a:lstStyle/>
          <a:p>
            <a:fld id="{D0FD718E-46A7-4A98-A9FE-3E1E2C2192EB}" type="slidenum">
              <a:rPr lang="bg-BG" smtClean="0"/>
              <a:t>20</a:t>
            </a:fld>
            <a:endParaRPr lang="bg-BG" dirty="0"/>
          </a:p>
        </p:txBody>
      </p:sp>
      <p:sp>
        <p:nvSpPr>
          <p:cNvPr id="3" name="Rectangle 2"/>
          <p:cNvSpPr/>
          <p:nvPr/>
        </p:nvSpPr>
        <p:spPr>
          <a:xfrm>
            <a:off x="1236852" y="648211"/>
            <a:ext cx="9718295" cy="523220"/>
          </a:xfrm>
          <a:prstGeom prst="rect">
            <a:avLst/>
          </a:prstGeom>
        </p:spPr>
        <p:txBody>
          <a:bodyPr wrap="square">
            <a:spAutoFit/>
          </a:bodyPr>
          <a:lstStyle/>
          <a:p>
            <a:pPr marL="45720" lvl="0" algn="ctr"/>
            <a:r>
              <a:rPr lang="bg-BG" sz="2800" b="1">
                <a:latin typeface="Arial" panose="020B0604020202020204" pitchFamily="34" charset="0"/>
                <a:cs typeface="Arial" panose="020B0604020202020204" pitchFamily="34" charset="0"/>
              </a:rPr>
              <a:t>Индустрия 1.0 – 4.0</a:t>
            </a:r>
            <a:endParaRPr lang="bg-BG" sz="2800" b="1" dirty="0">
              <a:latin typeface="Arial" panose="020B0604020202020204" pitchFamily="34" charset="0"/>
              <a:cs typeface="Arial" panose="020B0604020202020204" pitchFamily="34" charset="0"/>
            </a:endParaRPr>
          </a:p>
        </p:txBody>
      </p:sp>
      <p:pic>
        <p:nvPicPr>
          <p:cNvPr id="5" name="Picture 2" descr="https://www.presentationpoint.com/wp-content/uploads/2018/08/History-of-Industri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4836" y="1171962"/>
            <a:ext cx="4816475"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Какво е индустрия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211" y="1356112"/>
            <a:ext cx="4422775"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Industry 4.0 with the Professionals - b.tellig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5899" y="3530987"/>
            <a:ext cx="5470525"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
          <p:cNvSpPr>
            <a:spLocks noChangeArrowheads="1"/>
          </p:cNvSpPr>
          <p:nvPr/>
        </p:nvSpPr>
        <p:spPr bwMode="auto">
          <a:xfrm>
            <a:off x="3971493" y="6186199"/>
            <a:ext cx="51498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bg-BG" altLang="bg-BG" sz="1400" i="1" dirty="0"/>
              <a:t>Източници: www.btelligent.com, </a:t>
            </a:r>
            <a:r>
              <a:rPr lang="en-US" altLang="bg-BG" sz="1400" i="1" dirty="0"/>
              <a:t>www.presentationpoint.com</a:t>
            </a:r>
            <a:r>
              <a:rPr lang="bg-BG" altLang="bg-BG" sz="1400" i="1" dirty="0"/>
              <a:t>  </a:t>
            </a:r>
          </a:p>
        </p:txBody>
      </p:sp>
      <p:sp>
        <p:nvSpPr>
          <p:cNvPr id="2" name="Заглавие 1">
            <a:extLst>
              <a:ext uri="{FF2B5EF4-FFF2-40B4-BE49-F238E27FC236}">
                <a16:creationId xmlns:a16="http://schemas.microsoft.com/office/drawing/2014/main" id="{91F8AF92-982F-47AE-B3C4-2242C95F5ABA}"/>
              </a:ext>
            </a:extLst>
          </p:cNvPr>
          <p:cNvSpPr txBox="1">
            <a:spLocks/>
          </p:cNvSpPr>
          <p:nvPr/>
        </p:nvSpPr>
        <p:spPr>
          <a:xfrm>
            <a:off x="339686" y="138497"/>
            <a:ext cx="11512627" cy="6204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bg-BG" sz="1600" b="1" dirty="0">
                <a:solidFill>
                  <a:schemeClr val="accent1">
                    <a:lumMod val="75000"/>
                  </a:schemeClr>
                </a:solidFill>
                <a:latin typeface="Arial" panose="020B0604020202020204" pitchFamily="34" charset="0"/>
                <a:cs typeface="Arial" panose="020B0604020202020204" pitchFamily="34" charset="0"/>
              </a:rPr>
              <a:t>Тема</a:t>
            </a:r>
            <a:r>
              <a:rPr lang="en-US" sz="1600" b="1" dirty="0">
                <a:solidFill>
                  <a:schemeClr val="accent1">
                    <a:lumMod val="75000"/>
                  </a:schemeClr>
                </a:solidFill>
                <a:latin typeface="Arial" panose="020B0604020202020204" pitchFamily="34" charset="0"/>
                <a:cs typeface="Arial" panose="020B0604020202020204" pitchFamily="34" charset="0"/>
              </a:rPr>
              <a:t> </a:t>
            </a:r>
            <a:r>
              <a:rPr lang="en-GB" sz="1600" b="1" dirty="0">
                <a:solidFill>
                  <a:schemeClr val="accent1">
                    <a:lumMod val="75000"/>
                  </a:schemeClr>
                </a:solidFill>
                <a:latin typeface="Arial" panose="020B0604020202020204" pitchFamily="34" charset="0"/>
                <a:cs typeface="Arial" panose="020B0604020202020204" pitchFamily="34" charset="0"/>
              </a:rPr>
              <a:t>4</a:t>
            </a:r>
            <a:r>
              <a:rPr lang="bg-BG" sz="1600" b="1" dirty="0">
                <a:solidFill>
                  <a:schemeClr val="accent1">
                    <a:lumMod val="75000"/>
                  </a:schemeClr>
                </a:solidFill>
                <a:latin typeface="Arial" panose="020B0604020202020204" pitchFamily="34" charset="0"/>
                <a:cs typeface="Arial" panose="020B0604020202020204" pitchFamily="34" charset="0"/>
              </a:rPr>
              <a:t>:</a:t>
            </a:r>
            <a:r>
              <a:rPr lang="en-US" sz="1600" b="1" dirty="0">
                <a:solidFill>
                  <a:schemeClr val="accent1">
                    <a:lumMod val="75000"/>
                  </a:schemeClr>
                </a:solidFill>
                <a:latin typeface="Arial" panose="020B0604020202020204" pitchFamily="34" charset="0"/>
                <a:cs typeface="Arial" panose="020B0604020202020204" pitchFamily="34" charset="0"/>
              </a:rPr>
              <a:t> </a:t>
            </a:r>
            <a:r>
              <a:rPr lang="bg-BG" sz="1600" dirty="0">
                <a:solidFill>
                  <a:schemeClr val="accent1">
                    <a:lumMod val="75000"/>
                  </a:schemeClr>
                </a:solidFill>
                <a:latin typeface="Arial" panose="020B0604020202020204" pitchFamily="34" charset="0"/>
                <a:cs typeface="Arial" panose="020B0604020202020204" pitchFamily="34" charset="0"/>
              </a:rPr>
              <a:t>„</a:t>
            </a:r>
            <a:r>
              <a:rPr lang="ru-RU" sz="1600" dirty="0">
                <a:solidFill>
                  <a:schemeClr val="accent1">
                    <a:lumMod val="75000"/>
                  </a:schemeClr>
                </a:solidFill>
                <a:latin typeface="Arial" panose="020B0604020202020204" pitchFamily="34" charset="0"/>
                <a:cs typeface="Arial" panose="020B0604020202020204" pitchFamily="34" charset="0"/>
              </a:rPr>
              <a:t>Производствени мощности и индустриални зони – предизвикателства и необходими условия</a:t>
            </a:r>
            <a:r>
              <a:rPr lang="bg-BG" sz="1600" dirty="0">
                <a:solidFill>
                  <a:schemeClr val="accent1">
                    <a:lumMod val="75000"/>
                  </a:schemeClr>
                </a:solidFill>
                <a:latin typeface="Arial" panose="020B0604020202020204" pitchFamily="34" charset="0"/>
                <a:cs typeface="Arial" panose="020B0604020202020204" pitchFamily="34" charset="0"/>
              </a:rPr>
              <a:t>“</a:t>
            </a:r>
            <a:endParaRPr lang="bg-BG"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algn="ctr"/>
            <a:r>
              <a:rPr lang="en-US" sz="1400" b="1" i="1" dirty="0" err="1">
                <a:solidFill>
                  <a:schemeClr val="accent1">
                    <a:lumMod val="75000"/>
                  </a:schemeClr>
                </a:solidFill>
                <a:latin typeface="Arial" panose="020B0604020202020204" pitchFamily="34" charset="0"/>
                <a:cs typeface="Arial" panose="020B0604020202020204" pitchFamily="34" charset="0"/>
              </a:rPr>
              <a:t>Обучителен</a:t>
            </a:r>
            <a:r>
              <a:rPr lang="en-US" sz="1400" b="1" i="1" dirty="0">
                <a:solidFill>
                  <a:schemeClr val="accent1">
                    <a:lumMod val="75000"/>
                  </a:schemeClr>
                </a:solidFill>
                <a:latin typeface="Arial" panose="020B0604020202020204" pitchFamily="34" charset="0"/>
                <a:cs typeface="Arial" panose="020B0604020202020204" pitchFamily="34" charset="0"/>
              </a:rPr>
              <a:t> </a:t>
            </a:r>
            <a:r>
              <a:rPr lang="en-US" sz="1400" b="1" i="1" dirty="0" err="1">
                <a:solidFill>
                  <a:schemeClr val="accent1">
                    <a:lumMod val="75000"/>
                  </a:schemeClr>
                </a:solidFill>
                <a:latin typeface="Arial" panose="020B0604020202020204" pitchFamily="34" charset="0"/>
                <a:cs typeface="Arial" panose="020B0604020202020204" pitchFamily="34" charset="0"/>
              </a:rPr>
              <a:t>модул</a:t>
            </a:r>
            <a:r>
              <a:rPr lang="bg-BG" sz="1400" b="1" i="1" dirty="0">
                <a:solidFill>
                  <a:schemeClr val="accent1">
                    <a:lumMod val="75000"/>
                  </a:schemeClr>
                </a:solidFill>
                <a:latin typeface="Arial" panose="020B0604020202020204" pitchFamily="34" charset="0"/>
                <a:cs typeface="Arial" panose="020B0604020202020204" pitchFamily="34" charset="0"/>
              </a:rPr>
              <a:t> „Местно икономическо развитие – възможности и практически решения“</a:t>
            </a:r>
            <a:endParaRPr lang="ru-RU" sz="1400" b="1" i="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1124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405A70-9FE2-48E0-B137-DB15C5AF900D}"/>
              </a:ext>
            </a:extLst>
          </p:cNvPr>
          <p:cNvSpPr>
            <a:spLocks noGrp="1"/>
          </p:cNvSpPr>
          <p:nvPr>
            <p:ph type="sldNum" sz="quarter" idx="12"/>
          </p:nvPr>
        </p:nvSpPr>
        <p:spPr>
          <a:xfrm>
            <a:off x="10280506" y="6204456"/>
            <a:ext cx="1706217" cy="365125"/>
          </a:xfrm>
        </p:spPr>
        <p:txBody>
          <a:bodyPr/>
          <a:lstStyle/>
          <a:p>
            <a:fld id="{D0FD718E-46A7-4A98-A9FE-3E1E2C2192EB}" type="slidenum">
              <a:rPr lang="bg-BG" smtClean="0"/>
              <a:t>21</a:t>
            </a:fld>
            <a:endParaRPr lang="bg-BG" dirty="0"/>
          </a:p>
        </p:txBody>
      </p:sp>
      <p:sp>
        <p:nvSpPr>
          <p:cNvPr id="3" name="Rectangle 2"/>
          <p:cNvSpPr/>
          <p:nvPr/>
        </p:nvSpPr>
        <p:spPr>
          <a:xfrm>
            <a:off x="1236851" y="725231"/>
            <a:ext cx="9718295" cy="523220"/>
          </a:xfrm>
          <a:prstGeom prst="rect">
            <a:avLst/>
          </a:prstGeom>
        </p:spPr>
        <p:txBody>
          <a:bodyPr wrap="square">
            <a:spAutoFit/>
          </a:bodyPr>
          <a:lstStyle/>
          <a:p>
            <a:pPr marL="45720" lvl="0" algn="ctr"/>
            <a:r>
              <a:rPr lang="bg-BG" sz="2800" b="1" dirty="0">
                <a:latin typeface="Arial" panose="020B0604020202020204" pitchFamily="34" charset="0"/>
                <a:cs typeface="Arial" panose="020B0604020202020204" pitchFamily="34" charset="0"/>
              </a:rPr>
              <a:t>Индустрия 4.0</a:t>
            </a:r>
          </a:p>
        </p:txBody>
      </p:sp>
      <p:sp>
        <p:nvSpPr>
          <p:cNvPr id="13" name="Rectangle 1"/>
          <p:cNvSpPr>
            <a:spLocks noChangeArrowheads="1"/>
          </p:cNvSpPr>
          <p:nvPr/>
        </p:nvSpPr>
        <p:spPr bwMode="auto">
          <a:xfrm>
            <a:off x="7687830" y="6040982"/>
            <a:ext cx="4210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bg-BG" altLang="bg-BG" sz="1400" i="1" dirty="0"/>
              <a:t>Източни</a:t>
            </a:r>
            <a:r>
              <a:rPr lang="en-US" altLang="bg-BG" sz="1400" i="1" dirty="0"/>
              <a:t>u</a:t>
            </a:r>
            <a:r>
              <a:rPr lang="bg-BG" altLang="bg-BG" sz="1400" i="1" dirty="0"/>
              <a:t>: </a:t>
            </a:r>
            <a:r>
              <a:rPr lang="en-US" altLang="bg-BG" sz="1400" i="1" dirty="0">
                <a:hlinkClick r:id="rId2"/>
              </a:rPr>
              <a:t>https://industry40marketresearch.com</a:t>
            </a:r>
            <a:r>
              <a:rPr lang="en-US" altLang="bg-BG" sz="1400" i="1" dirty="0"/>
              <a:t> </a:t>
            </a:r>
            <a:endParaRPr lang="bg-BG" altLang="bg-BG" sz="1400" i="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6372" y="1114395"/>
            <a:ext cx="4861141" cy="4906235"/>
          </a:xfrm>
          <a:prstGeom prst="rect">
            <a:avLst/>
          </a:prstGeom>
        </p:spPr>
      </p:pic>
      <p:sp>
        <p:nvSpPr>
          <p:cNvPr id="6" name="Rectangle 5"/>
          <p:cNvSpPr/>
          <p:nvPr/>
        </p:nvSpPr>
        <p:spPr>
          <a:xfrm>
            <a:off x="443344" y="1330188"/>
            <a:ext cx="6530109" cy="5262979"/>
          </a:xfrm>
          <a:prstGeom prst="rect">
            <a:avLst/>
          </a:prstGeom>
        </p:spPr>
        <p:txBody>
          <a:bodyPr wrap="square">
            <a:spAutoFit/>
          </a:bodyPr>
          <a:lstStyle/>
          <a:p>
            <a:pPr marL="285750" indent="-285750">
              <a:buFont typeface="Wingdings" panose="05000000000000000000" pitchFamily="2" charset="2"/>
              <a:buChar char="q"/>
            </a:pPr>
            <a:r>
              <a:rPr lang="bg-BG" sz="1600" dirty="0">
                <a:latin typeface="Arial" panose="020B0604020202020204" pitchFamily="34" charset="0"/>
                <a:ea typeface="Calibri" panose="020F0502020204030204" pitchFamily="34" charset="0"/>
                <a:cs typeface="Arial" panose="020B0604020202020204" pitchFamily="34" charset="0"/>
              </a:rPr>
              <a:t>Четвъртата индустриална революция (т.нар. Индустрия 4.0) представлява съвкупност от свързани цифрови технологични решения, подпомагащи развитието на автоматизацията, интеграцията и обмена на данни в реално време в производствените процеси</a:t>
            </a:r>
          </a:p>
          <a:p>
            <a:pPr marL="285750" indent="-285750">
              <a:buFont typeface="Wingdings" panose="05000000000000000000" pitchFamily="2" charset="2"/>
              <a:buChar char="q"/>
            </a:pPr>
            <a:endParaRPr lang="bg-BG" sz="1600"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q"/>
            </a:pPr>
            <a:r>
              <a:rPr lang="bg-BG" sz="1600" dirty="0">
                <a:latin typeface="Arial" panose="020B0604020202020204" pitchFamily="34" charset="0"/>
                <a:cs typeface="Arial" panose="020B0604020202020204" pitchFamily="34" charset="0"/>
              </a:rPr>
              <a:t>Терминът Индустрия 4.0 (Industrie 4.0) се дефинира за първи път от Федералното правителство на Германия като основна инициатива за приемане на високотехнологична стратегия за развитие на немската индустрия през 2011 г. (част от стратегията High-Tech Strategy 2020 for Germany)</a:t>
            </a:r>
          </a:p>
          <a:p>
            <a:pPr marL="285750" indent="-285750">
              <a:buFont typeface="Wingdings" panose="05000000000000000000" pitchFamily="2" charset="2"/>
              <a:buChar char="q"/>
            </a:pPr>
            <a:endParaRPr lang="en-US" sz="1600"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q"/>
            </a:pPr>
            <a:r>
              <a:rPr lang="bg-BG" sz="1600" dirty="0">
                <a:latin typeface="Arial" panose="020B0604020202020204" pitchFamily="34" charset="0"/>
                <a:cs typeface="Arial" panose="020B0604020202020204" pitchFamily="34" charset="0"/>
              </a:rPr>
              <a:t>Обхваща интернет свързаност и взаимодействие на кибернетично-физически системи без участието на човека, обработка и анализ на големи информационни масиви и вземане на решения от изкуствен интелект, роботика, ползване на цифрови облаци, цифрово моделиране и симулиране на производствените процеси чрез виртуална реалност, интелигентна автоматизация, масово производство на индивидуализирани продукти, поява на нови технологии, създаване на нови бизнес модели и т.н.</a:t>
            </a:r>
          </a:p>
        </p:txBody>
      </p:sp>
      <p:sp>
        <p:nvSpPr>
          <p:cNvPr id="5" name="Заглавие 1">
            <a:extLst>
              <a:ext uri="{FF2B5EF4-FFF2-40B4-BE49-F238E27FC236}">
                <a16:creationId xmlns:a16="http://schemas.microsoft.com/office/drawing/2014/main" id="{D5C30FEE-AB8E-0DDB-D794-CF38CD436DD6}"/>
              </a:ext>
            </a:extLst>
          </p:cNvPr>
          <p:cNvSpPr txBox="1">
            <a:spLocks/>
          </p:cNvSpPr>
          <p:nvPr/>
        </p:nvSpPr>
        <p:spPr>
          <a:xfrm>
            <a:off x="339686" y="138497"/>
            <a:ext cx="11512627" cy="6204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bg-BG" sz="1600" b="1" dirty="0">
                <a:solidFill>
                  <a:schemeClr val="accent1">
                    <a:lumMod val="75000"/>
                  </a:schemeClr>
                </a:solidFill>
                <a:latin typeface="Arial" panose="020B0604020202020204" pitchFamily="34" charset="0"/>
                <a:cs typeface="Arial" panose="020B0604020202020204" pitchFamily="34" charset="0"/>
              </a:rPr>
              <a:t>Тема</a:t>
            </a:r>
            <a:r>
              <a:rPr lang="en-US" sz="1600" b="1" dirty="0">
                <a:solidFill>
                  <a:schemeClr val="accent1">
                    <a:lumMod val="75000"/>
                  </a:schemeClr>
                </a:solidFill>
                <a:latin typeface="Arial" panose="020B0604020202020204" pitchFamily="34" charset="0"/>
                <a:cs typeface="Arial" panose="020B0604020202020204" pitchFamily="34" charset="0"/>
              </a:rPr>
              <a:t> </a:t>
            </a:r>
            <a:r>
              <a:rPr lang="en-GB" sz="1600" b="1" dirty="0">
                <a:solidFill>
                  <a:schemeClr val="accent1">
                    <a:lumMod val="75000"/>
                  </a:schemeClr>
                </a:solidFill>
                <a:latin typeface="Arial" panose="020B0604020202020204" pitchFamily="34" charset="0"/>
                <a:cs typeface="Arial" panose="020B0604020202020204" pitchFamily="34" charset="0"/>
              </a:rPr>
              <a:t>4</a:t>
            </a:r>
            <a:r>
              <a:rPr lang="bg-BG" sz="1600" b="1" dirty="0">
                <a:solidFill>
                  <a:schemeClr val="accent1">
                    <a:lumMod val="75000"/>
                  </a:schemeClr>
                </a:solidFill>
                <a:latin typeface="Arial" panose="020B0604020202020204" pitchFamily="34" charset="0"/>
                <a:cs typeface="Arial" panose="020B0604020202020204" pitchFamily="34" charset="0"/>
              </a:rPr>
              <a:t>:</a:t>
            </a:r>
            <a:r>
              <a:rPr lang="en-US" sz="1600" b="1" dirty="0">
                <a:solidFill>
                  <a:schemeClr val="accent1">
                    <a:lumMod val="75000"/>
                  </a:schemeClr>
                </a:solidFill>
                <a:latin typeface="Arial" panose="020B0604020202020204" pitchFamily="34" charset="0"/>
                <a:cs typeface="Arial" panose="020B0604020202020204" pitchFamily="34" charset="0"/>
              </a:rPr>
              <a:t> </a:t>
            </a:r>
            <a:r>
              <a:rPr lang="bg-BG" sz="1600" dirty="0">
                <a:solidFill>
                  <a:schemeClr val="accent1">
                    <a:lumMod val="75000"/>
                  </a:schemeClr>
                </a:solidFill>
                <a:latin typeface="Arial" panose="020B0604020202020204" pitchFamily="34" charset="0"/>
                <a:cs typeface="Arial" panose="020B0604020202020204" pitchFamily="34" charset="0"/>
              </a:rPr>
              <a:t>„</a:t>
            </a:r>
            <a:r>
              <a:rPr lang="ru-RU" sz="1600" dirty="0">
                <a:solidFill>
                  <a:schemeClr val="accent1">
                    <a:lumMod val="75000"/>
                  </a:schemeClr>
                </a:solidFill>
                <a:latin typeface="Arial" panose="020B0604020202020204" pitchFamily="34" charset="0"/>
                <a:cs typeface="Arial" panose="020B0604020202020204" pitchFamily="34" charset="0"/>
              </a:rPr>
              <a:t>Производствени мощности и индустриални зони – предизвикателства и необходими условия</a:t>
            </a:r>
            <a:r>
              <a:rPr lang="bg-BG" sz="1600" dirty="0">
                <a:solidFill>
                  <a:schemeClr val="accent1">
                    <a:lumMod val="75000"/>
                  </a:schemeClr>
                </a:solidFill>
                <a:latin typeface="Arial" panose="020B0604020202020204" pitchFamily="34" charset="0"/>
                <a:cs typeface="Arial" panose="020B0604020202020204" pitchFamily="34" charset="0"/>
              </a:rPr>
              <a:t>“</a:t>
            </a:r>
            <a:endParaRPr lang="bg-BG"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algn="ctr"/>
            <a:r>
              <a:rPr lang="en-US" sz="1400" b="1" i="1" dirty="0" err="1">
                <a:solidFill>
                  <a:schemeClr val="accent1">
                    <a:lumMod val="75000"/>
                  </a:schemeClr>
                </a:solidFill>
                <a:latin typeface="Arial" panose="020B0604020202020204" pitchFamily="34" charset="0"/>
                <a:cs typeface="Arial" panose="020B0604020202020204" pitchFamily="34" charset="0"/>
              </a:rPr>
              <a:t>Обучителен</a:t>
            </a:r>
            <a:r>
              <a:rPr lang="en-US" sz="1400" b="1" i="1" dirty="0">
                <a:solidFill>
                  <a:schemeClr val="accent1">
                    <a:lumMod val="75000"/>
                  </a:schemeClr>
                </a:solidFill>
                <a:latin typeface="Arial" panose="020B0604020202020204" pitchFamily="34" charset="0"/>
                <a:cs typeface="Arial" panose="020B0604020202020204" pitchFamily="34" charset="0"/>
              </a:rPr>
              <a:t> </a:t>
            </a:r>
            <a:r>
              <a:rPr lang="en-US" sz="1400" b="1" i="1" dirty="0" err="1">
                <a:solidFill>
                  <a:schemeClr val="accent1">
                    <a:lumMod val="75000"/>
                  </a:schemeClr>
                </a:solidFill>
                <a:latin typeface="Arial" panose="020B0604020202020204" pitchFamily="34" charset="0"/>
                <a:cs typeface="Arial" panose="020B0604020202020204" pitchFamily="34" charset="0"/>
              </a:rPr>
              <a:t>модул</a:t>
            </a:r>
            <a:r>
              <a:rPr lang="bg-BG" sz="1400" b="1" i="1" dirty="0">
                <a:solidFill>
                  <a:schemeClr val="accent1">
                    <a:lumMod val="75000"/>
                  </a:schemeClr>
                </a:solidFill>
                <a:latin typeface="Arial" panose="020B0604020202020204" pitchFamily="34" charset="0"/>
                <a:cs typeface="Arial" panose="020B0604020202020204" pitchFamily="34" charset="0"/>
              </a:rPr>
              <a:t> „Местно икономическо развитие – възможности и практически решения“</a:t>
            </a:r>
            <a:endParaRPr lang="ru-RU" sz="1400" b="1" i="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06742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405A70-9FE2-48E0-B137-DB15C5AF900D}"/>
              </a:ext>
            </a:extLst>
          </p:cNvPr>
          <p:cNvSpPr>
            <a:spLocks noGrp="1"/>
          </p:cNvSpPr>
          <p:nvPr>
            <p:ph type="sldNum" sz="quarter" idx="12"/>
          </p:nvPr>
        </p:nvSpPr>
        <p:spPr/>
        <p:txBody>
          <a:bodyPr/>
          <a:lstStyle/>
          <a:p>
            <a:fld id="{D0FD718E-46A7-4A98-A9FE-3E1E2C2192EB}" type="slidenum">
              <a:rPr lang="bg-BG" smtClean="0"/>
              <a:t>22</a:t>
            </a:fld>
            <a:endParaRPr lang="bg-BG" dirty="0"/>
          </a:p>
        </p:txBody>
      </p:sp>
      <p:sp>
        <p:nvSpPr>
          <p:cNvPr id="3" name="Rectangle 2"/>
          <p:cNvSpPr/>
          <p:nvPr/>
        </p:nvSpPr>
        <p:spPr>
          <a:xfrm>
            <a:off x="1236852" y="765396"/>
            <a:ext cx="9718295" cy="523220"/>
          </a:xfrm>
          <a:prstGeom prst="rect">
            <a:avLst/>
          </a:prstGeom>
        </p:spPr>
        <p:txBody>
          <a:bodyPr wrap="square">
            <a:spAutoFit/>
          </a:bodyPr>
          <a:lstStyle/>
          <a:p>
            <a:pPr marL="45720" lvl="0" algn="ctr"/>
            <a:r>
              <a:rPr lang="bg-BG" sz="2800" b="1" dirty="0">
                <a:latin typeface="Arial" panose="020B0604020202020204" pitchFamily="34" charset="0"/>
                <a:cs typeface="Arial" panose="020B0604020202020204" pitchFamily="34" charset="0"/>
              </a:rPr>
              <a:t>Основни елементи на модела на развитие</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182" y="1288616"/>
            <a:ext cx="5764430" cy="4788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708845" y="1997424"/>
            <a:ext cx="5344610" cy="3416320"/>
          </a:xfrm>
          <a:prstGeom prst="rect">
            <a:avLst/>
          </a:prstGeom>
        </p:spPr>
        <p:txBody>
          <a:bodyPr wrap="square">
            <a:spAutoFit/>
          </a:bodyPr>
          <a:lstStyle/>
          <a:p>
            <a:r>
              <a:rPr lang="bg-BG" b="1" dirty="0">
                <a:latin typeface="Arial" panose="020B0604020202020204" pitchFamily="34" charset="0"/>
                <a:ea typeface="Times New Roman" panose="02020603050405020304" pitchFamily="18" charset="0"/>
                <a:cs typeface="Arial" panose="020B0604020202020204" pitchFamily="34" charset="0"/>
              </a:rPr>
              <a:t>Правен анализ – приложимо законодателство:</a:t>
            </a:r>
          </a:p>
          <a:p>
            <a:pPr marL="285750" indent="-285750">
              <a:buFont typeface="Wingdings" panose="05000000000000000000" pitchFamily="2" charset="2"/>
              <a:buChar char="q"/>
            </a:pPr>
            <a:r>
              <a:rPr lang="bg-BG" dirty="0">
                <a:latin typeface="Arial" panose="020B0604020202020204" pitchFamily="34" charset="0"/>
                <a:ea typeface="Times New Roman" panose="02020603050405020304" pitchFamily="18" charset="0"/>
                <a:cs typeface="Arial" panose="020B0604020202020204" pitchFamily="34" charset="0"/>
              </a:rPr>
              <a:t>Закон за насърчаване на инвестициите</a:t>
            </a:r>
            <a:r>
              <a:rPr lang="en-GB" dirty="0">
                <a:latin typeface="Arial" panose="020B0604020202020204" pitchFamily="34" charset="0"/>
                <a:ea typeface="Times New Roman" panose="02020603050405020304" pitchFamily="18" charset="0"/>
                <a:cs typeface="Arial" panose="020B0604020202020204" pitchFamily="34" charset="0"/>
              </a:rPr>
              <a:t>.</a:t>
            </a:r>
            <a:endParaRPr lang="bg-BG" dirty="0">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Wingdings" panose="05000000000000000000" pitchFamily="2" charset="2"/>
              <a:buChar char="q"/>
            </a:pPr>
            <a:r>
              <a:rPr lang="bg-BG" dirty="0">
                <a:latin typeface="Arial" panose="020B0604020202020204" pitchFamily="34" charset="0"/>
                <a:cs typeface="Arial" panose="020B0604020202020204" pitchFamily="34" charset="0"/>
              </a:rPr>
              <a:t>Правилник за прилагане на Закона за насърчаване на инвестициите</a:t>
            </a:r>
          </a:p>
          <a:p>
            <a:pPr marL="285750" indent="-285750">
              <a:buFont typeface="Wingdings" panose="05000000000000000000" pitchFamily="2" charset="2"/>
              <a:buChar char="q"/>
            </a:pPr>
            <a:r>
              <a:rPr lang="bg-BG" dirty="0">
                <a:latin typeface="Arial" panose="020B0604020202020204" pitchFamily="34" charset="0"/>
                <a:cs typeface="Arial" panose="020B0604020202020204" pitchFamily="34" charset="0"/>
              </a:rPr>
              <a:t>Закон за индустриалните паркове</a:t>
            </a:r>
            <a:r>
              <a:rPr lang="en-GB" dirty="0">
                <a:latin typeface="Arial" panose="020B0604020202020204" pitchFamily="34" charset="0"/>
                <a:cs typeface="Arial" panose="020B0604020202020204" pitchFamily="34" charset="0"/>
              </a:rPr>
              <a:t>.</a:t>
            </a:r>
            <a:endParaRPr lang="bg-BG"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bg-BG" dirty="0">
                <a:latin typeface="Arial" panose="020B0604020202020204" pitchFamily="34" charset="0"/>
                <a:cs typeface="Arial" panose="020B0604020202020204" pitchFamily="34" charset="0"/>
              </a:rPr>
              <a:t>Закон за местното самоуправление и местната администрация</a:t>
            </a:r>
            <a:r>
              <a:rPr lang="en-GB" dirty="0">
                <a:latin typeface="Arial" panose="020B0604020202020204" pitchFamily="34" charset="0"/>
                <a:cs typeface="Arial" panose="020B0604020202020204" pitchFamily="34" charset="0"/>
              </a:rPr>
              <a:t>.</a:t>
            </a:r>
            <a:endParaRPr lang="bg-BG"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bg-BG" dirty="0">
                <a:latin typeface="Arial" panose="020B0604020202020204" pitchFamily="34" charset="0"/>
                <a:cs typeface="Arial" panose="020B0604020202020204" pitchFamily="34" charset="0"/>
              </a:rPr>
              <a:t>Закон за общинската собствености</a:t>
            </a:r>
            <a:r>
              <a:rPr lang="en-GB" dirty="0">
                <a:latin typeface="Arial" panose="020B0604020202020204" pitchFamily="34" charset="0"/>
                <a:cs typeface="Arial" panose="020B0604020202020204" pitchFamily="34" charset="0"/>
              </a:rPr>
              <a:t>.</a:t>
            </a:r>
            <a:endParaRPr lang="bg-BG"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bg-BG" dirty="0">
                <a:latin typeface="Arial" panose="020B0604020202020204" pitchFamily="34" charset="0"/>
                <a:cs typeface="Arial" panose="020B0604020202020204" pitchFamily="34" charset="0"/>
              </a:rPr>
              <a:t>Закон за концесиите</a:t>
            </a:r>
            <a:r>
              <a:rPr lang="en-GB" dirty="0">
                <a:latin typeface="Arial" panose="020B0604020202020204" pitchFamily="34" charset="0"/>
                <a:cs typeface="Arial" panose="020B0604020202020204" pitchFamily="34" charset="0"/>
              </a:rPr>
              <a:t>.</a:t>
            </a:r>
            <a:endParaRPr lang="bg-BG"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bg-BG" dirty="0">
                <a:latin typeface="Arial" panose="020B0604020202020204" pitchFamily="34" charset="0"/>
                <a:cs typeface="Arial" panose="020B0604020202020204" pitchFamily="34" charset="0"/>
              </a:rPr>
              <a:t>Закон за устройство на територията</a:t>
            </a:r>
            <a:r>
              <a:rPr lang="en-GB" dirty="0">
                <a:latin typeface="Arial" panose="020B0604020202020204" pitchFamily="34" charset="0"/>
                <a:cs typeface="Arial" panose="020B0604020202020204" pitchFamily="34" charset="0"/>
              </a:rPr>
              <a:t>.</a:t>
            </a:r>
            <a:endParaRPr lang="bg-BG"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bg-BG" dirty="0">
                <a:latin typeface="Arial" panose="020B0604020202020204" pitchFamily="34" charset="0"/>
                <a:cs typeface="Arial" panose="020B0604020202020204" pitchFamily="34" charset="0"/>
              </a:rPr>
              <a:t>Закон за публичните предприятия</a:t>
            </a:r>
            <a:r>
              <a:rPr lang="en-GB" dirty="0">
                <a:latin typeface="Arial" panose="020B0604020202020204" pitchFamily="34" charset="0"/>
                <a:cs typeface="Arial" panose="020B0604020202020204" pitchFamily="34" charset="0"/>
              </a:rPr>
              <a:t>.</a:t>
            </a:r>
            <a:endParaRPr lang="bg-BG" dirty="0">
              <a:latin typeface="Arial" panose="020B0604020202020204" pitchFamily="34" charset="0"/>
              <a:cs typeface="Arial" panose="020B0604020202020204" pitchFamily="34" charset="0"/>
            </a:endParaRPr>
          </a:p>
        </p:txBody>
      </p:sp>
      <p:sp>
        <p:nvSpPr>
          <p:cNvPr id="2" name="Заглавие 1">
            <a:extLst>
              <a:ext uri="{FF2B5EF4-FFF2-40B4-BE49-F238E27FC236}">
                <a16:creationId xmlns:a16="http://schemas.microsoft.com/office/drawing/2014/main" id="{9DC0CBEB-DFA5-0FEA-7A1C-2388E9448D1D}"/>
              </a:ext>
            </a:extLst>
          </p:cNvPr>
          <p:cNvSpPr txBox="1">
            <a:spLocks/>
          </p:cNvSpPr>
          <p:nvPr/>
        </p:nvSpPr>
        <p:spPr>
          <a:xfrm>
            <a:off x="339686" y="138497"/>
            <a:ext cx="11512627" cy="6204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bg-BG" sz="1600" b="1" dirty="0">
                <a:solidFill>
                  <a:schemeClr val="accent1">
                    <a:lumMod val="75000"/>
                  </a:schemeClr>
                </a:solidFill>
                <a:latin typeface="Arial" panose="020B0604020202020204" pitchFamily="34" charset="0"/>
                <a:cs typeface="Arial" panose="020B0604020202020204" pitchFamily="34" charset="0"/>
              </a:rPr>
              <a:t>Тема</a:t>
            </a:r>
            <a:r>
              <a:rPr lang="en-US" sz="1600" b="1" dirty="0">
                <a:solidFill>
                  <a:schemeClr val="accent1">
                    <a:lumMod val="75000"/>
                  </a:schemeClr>
                </a:solidFill>
                <a:latin typeface="Arial" panose="020B0604020202020204" pitchFamily="34" charset="0"/>
                <a:cs typeface="Arial" panose="020B0604020202020204" pitchFamily="34" charset="0"/>
              </a:rPr>
              <a:t> </a:t>
            </a:r>
            <a:r>
              <a:rPr lang="en-GB" sz="1600" b="1" dirty="0">
                <a:solidFill>
                  <a:schemeClr val="accent1">
                    <a:lumMod val="75000"/>
                  </a:schemeClr>
                </a:solidFill>
                <a:latin typeface="Arial" panose="020B0604020202020204" pitchFamily="34" charset="0"/>
                <a:cs typeface="Arial" panose="020B0604020202020204" pitchFamily="34" charset="0"/>
              </a:rPr>
              <a:t>4</a:t>
            </a:r>
            <a:r>
              <a:rPr lang="bg-BG" sz="1600" b="1" dirty="0">
                <a:solidFill>
                  <a:schemeClr val="accent1">
                    <a:lumMod val="75000"/>
                  </a:schemeClr>
                </a:solidFill>
                <a:latin typeface="Arial" panose="020B0604020202020204" pitchFamily="34" charset="0"/>
                <a:cs typeface="Arial" panose="020B0604020202020204" pitchFamily="34" charset="0"/>
              </a:rPr>
              <a:t>:</a:t>
            </a:r>
            <a:r>
              <a:rPr lang="en-US" sz="1600" b="1" dirty="0">
                <a:solidFill>
                  <a:schemeClr val="accent1">
                    <a:lumMod val="75000"/>
                  </a:schemeClr>
                </a:solidFill>
                <a:latin typeface="Arial" panose="020B0604020202020204" pitchFamily="34" charset="0"/>
                <a:cs typeface="Arial" panose="020B0604020202020204" pitchFamily="34" charset="0"/>
              </a:rPr>
              <a:t> </a:t>
            </a:r>
            <a:r>
              <a:rPr lang="bg-BG" sz="1600" dirty="0">
                <a:solidFill>
                  <a:schemeClr val="accent1">
                    <a:lumMod val="75000"/>
                  </a:schemeClr>
                </a:solidFill>
                <a:latin typeface="Arial" panose="020B0604020202020204" pitchFamily="34" charset="0"/>
                <a:cs typeface="Arial" panose="020B0604020202020204" pitchFamily="34" charset="0"/>
              </a:rPr>
              <a:t>„</a:t>
            </a:r>
            <a:r>
              <a:rPr lang="ru-RU" sz="1600" dirty="0">
                <a:solidFill>
                  <a:schemeClr val="accent1">
                    <a:lumMod val="75000"/>
                  </a:schemeClr>
                </a:solidFill>
                <a:latin typeface="Arial" panose="020B0604020202020204" pitchFamily="34" charset="0"/>
                <a:cs typeface="Arial" panose="020B0604020202020204" pitchFamily="34" charset="0"/>
              </a:rPr>
              <a:t>Производствени мощности и индустриални зони – предизвикателства и необходими условия</a:t>
            </a:r>
            <a:r>
              <a:rPr lang="bg-BG" sz="1600" dirty="0">
                <a:solidFill>
                  <a:schemeClr val="accent1">
                    <a:lumMod val="75000"/>
                  </a:schemeClr>
                </a:solidFill>
                <a:latin typeface="Arial" panose="020B0604020202020204" pitchFamily="34" charset="0"/>
                <a:cs typeface="Arial" panose="020B0604020202020204" pitchFamily="34" charset="0"/>
              </a:rPr>
              <a:t>“</a:t>
            </a:r>
            <a:endParaRPr lang="bg-BG"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algn="ctr"/>
            <a:r>
              <a:rPr lang="en-US" sz="1400" b="1" i="1" dirty="0" err="1">
                <a:solidFill>
                  <a:schemeClr val="accent1">
                    <a:lumMod val="75000"/>
                  </a:schemeClr>
                </a:solidFill>
                <a:latin typeface="Arial" panose="020B0604020202020204" pitchFamily="34" charset="0"/>
                <a:cs typeface="Arial" panose="020B0604020202020204" pitchFamily="34" charset="0"/>
              </a:rPr>
              <a:t>Обучителен</a:t>
            </a:r>
            <a:r>
              <a:rPr lang="en-US" sz="1400" b="1" i="1" dirty="0">
                <a:solidFill>
                  <a:schemeClr val="accent1">
                    <a:lumMod val="75000"/>
                  </a:schemeClr>
                </a:solidFill>
                <a:latin typeface="Arial" panose="020B0604020202020204" pitchFamily="34" charset="0"/>
                <a:cs typeface="Arial" panose="020B0604020202020204" pitchFamily="34" charset="0"/>
              </a:rPr>
              <a:t> </a:t>
            </a:r>
            <a:r>
              <a:rPr lang="en-US" sz="1400" b="1" i="1" dirty="0" err="1">
                <a:solidFill>
                  <a:schemeClr val="accent1">
                    <a:lumMod val="75000"/>
                  </a:schemeClr>
                </a:solidFill>
                <a:latin typeface="Arial" panose="020B0604020202020204" pitchFamily="34" charset="0"/>
                <a:cs typeface="Arial" panose="020B0604020202020204" pitchFamily="34" charset="0"/>
              </a:rPr>
              <a:t>модул</a:t>
            </a:r>
            <a:r>
              <a:rPr lang="bg-BG" sz="1400" b="1" i="1" dirty="0">
                <a:solidFill>
                  <a:schemeClr val="accent1">
                    <a:lumMod val="75000"/>
                  </a:schemeClr>
                </a:solidFill>
                <a:latin typeface="Arial" panose="020B0604020202020204" pitchFamily="34" charset="0"/>
                <a:cs typeface="Arial" panose="020B0604020202020204" pitchFamily="34" charset="0"/>
              </a:rPr>
              <a:t> „Местно икономическо развитие – възможности и практически решения“</a:t>
            </a:r>
            <a:endParaRPr lang="ru-RU" sz="1400" b="1" i="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3025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405A70-9FE2-48E0-B137-DB15C5AF900D}"/>
              </a:ext>
            </a:extLst>
          </p:cNvPr>
          <p:cNvSpPr>
            <a:spLocks noGrp="1"/>
          </p:cNvSpPr>
          <p:nvPr>
            <p:ph type="sldNum" sz="quarter" idx="12"/>
          </p:nvPr>
        </p:nvSpPr>
        <p:spPr>
          <a:xfrm>
            <a:off x="10267473" y="6240356"/>
            <a:ext cx="1706217" cy="365125"/>
          </a:xfrm>
        </p:spPr>
        <p:txBody>
          <a:bodyPr/>
          <a:lstStyle/>
          <a:p>
            <a:fld id="{D0FD718E-46A7-4A98-A9FE-3E1E2C2192EB}" type="slidenum">
              <a:rPr lang="bg-BG" smtClean="0"/>
              <a:t>23</a:t>
            </a:fld>
            <a:endParaRPr lang="bg-BG" dirty="0"/>
          </a:p>
        </p:txBody>
      </p:sp>
      <p:sp>
        <p:nvSpPr>
          <p:cNvPr id="3" name="Rectangle 2"/>
          <p:cNvSpPr/>
          <p:nvPr/>
        </p:nvSpPr>
        <p:spPr>
          <a:xfrm>
            <a:off x="1236851" y="799005"/>
            <a:ext cx="9718295" cy="523220"/>
          </a:xfrm>
          <a:prstGeom prst="rect">
            <a:avLst/>
          </a:prstGeom>
        </p:spPr>
        <p:txBody>
          <a:bodyPr wrap="square">
            <a:spAutoFit/>
          </a:bodyPr>
          <a:lstStyle/>
          <a:p>
            <a:pPr marL="45720" lvl="0" algn="ctr"/>
            <a:r>
              <a:rPr lang="bg-BG" sz="2800" b="1" dirty="0">
                <a:latin typeface="Arial" panose="020B0604020202020204" pitchFamily="34" charset="0"/>
                <a:cs typeface="Arial" panose="020B0604020202020204" pitchFamily="34" charset="0"/>
              </a:rPr>
              <a:t>Работа с </a:t>
            </a:r>
            <a:r>
              <a:rPr lang="en-US" sz="2800" b="1" dirty="0">
                <a:latin typeface="Arial" panose="020B0604020202020204" pitchFamily="34" charset="0"/>
                <a:cs typeface="Arial" panose="020B0604020202020204" pitchFamily="34" charset="0"/>
              </a:rPr>
              <a:t>(</a:t>
            </a:r>
            <a:r>
              <a:rPr lang="bg-BG" sz="2800" b="1" dirty="0">
                <a:latin typeface="Arial" panose="020B0604020202020204" pitchFamily="34" charset="0"/>
                <a:cs typeface="Arial" panose="020B0604020202020204" pitchFamily="34" charset="0"/>
              </a:rPr>
              <a:t>външните</a:t>
            </a:r>
            <a:r>
              <a:rPr lang="en-US" sz="2800" b="1" dirty="0">
                <a:latin typeface="Arial" panose="020B0604020202020204" pitchFamily="34" charset="0"/>
                <a:cs typeface="Arial" panose="020B0604020202020204" pitchFamily="34" charset="0"/>
              </a:rPr>
              <a:t>)</a:t>
            </a:r>
            <a:r>
              <a:rPr lang="bg-BG" sz="2800" b="1" dirty="0">
                <a:latin typeface="Arial" panose="020B0604020202020204" pitchFamily="34" charset="0"/>
                <a:cs typeface="Arial" panose="020B0604020202020204" pitchFamily="34" charset="0"/>
              </a:rPr>
              <a:t> инвеститори</a:t>
            </a:r>
          </a:p>
        </p:txBody>
      </p:sp>
      <p:sp>
        <p:nvSpPr>
          <p:cNvPr id="5" name="Text Box 4"/>
          <p:cNvSpPr txBox="1">
            <a:spLocks noChangeArrowheads="1"/>
          </p:cNvSpPr>
          <p:nvPr/>
        </p:nvSpPr>
        <p:spPr bwMode="auto">
          <a:xfrm>
            <a:off x="601085" y="2113949"/>
            <a:ext cx="2184400" cy="3785652"/>
          </a:xfrm>
          <a:prstGeom prst="rect">
            <a:avLst/>
          </a:prstGeom>
          <a:noFill/>
          <a:ln w="3810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bg-BG" sz="2000" dirty="0"/>
          </a:p>
          <a:p>
            <a:pPr algn="ctr" eaLnBrk="1" hangingPunct="1"/>
            <a:r>
              <a:rPr lang="bg-BG" altLang="bg-BG" sz="2000" dirty="0"/>
              <a:t>Закони</a:t>
            </a:r>
          </a:p>
          <a:p>
            <a:pPr algn="ctr" eaLnBrk="1" hangingPunct="1"/>
            <a:endParaRPr lang="en-US" altLang="bg-BG" sz="2000" dirty="0"/>
          </a:p>
          <a:p>
            <a:pPr algn="ctr" eaLnBrk="1" hangingPunct="1"/>
            <a:r>
              <a:rPr lang="bg-BG" altLang="bg-BG" sz="2000" dirty="0"/>
              <a:t>Подзаконови актове</a:t>
            </a:r>
          </a:p>
          <a:p>
            <a:pPr algn="ctr" eaLnBrk="1" hangingPunct="1"/>
            <a:endParaRPr lang="bg-BG" altLang="bg-BG" sz="2000" dirty="0"/>
          </a:p>
          <a:p>
            <a:pPr algn="ctr" eaLnBrk="1" hangingPunct="1"/>
            <a:r>
              <a:rPr lang="bg-BG" altLang="bg-BG" sz="2000" dirty="0"/>
              <a:t>Бизнес етика</a:t>
            </a:r>
          </a:p>
          <a:p>
            <a:pPr algn="ctr" eaLnBrk="1" hangingPunct="1"/>
            <a:endParaRPr lang="bg-BG" altLang="bg-BG" sz="2000" dirty="0"/>
          </a:p>
          <a:p>
            <a:pPr algn="ctr" eaLnBrk="1" hangingPunct="1"/>
            <a:r>
              <a:rPr lang="bg-BG" altLang="bg-BG" sz="2000" dirty="0"/>
              <a:t>Престъпност</a:t>
            </a:r>
          </a:p>
          <a:p>
            <a:pPr algn="ctr" eaLnBrk="1" hangingPunct="1"/>
            <a:endParaRPr lang="bg-BG" altLang="bg-BG" sz="2000" dirty="0"/>
          </a:p>
          <a:p>
            <a:pPr algn="ctr" eaLnBrk="1" hangingPunct="1"/>
            <a:r>
              <a:rPr lang="bg-BG" altLang="bg-BG" sz="2000" dirty="0"/>
              <a:t>Инфраструктура</a:t>
            </a:r>
          </a:p>
          <a:p>
            <a:pPr algn="ctr" eaLnBrk="1" hangingPunct="1"/>
            <a:r>
              <a:rPr lang="bg-BG" altLang="bg-BG" sz="2000" dirty="0"/>
              <a:t>и други</a:t>
            </a:r>
          </a:p>
        </p:txBody>
      </p:sp>
      <p:sp>
        <p:nvSpPr>
          <p:cNvPr id="6" name="Text Box 5"/>
          <p:cNvSpPr txBox="1">
            <a:spLocks noChangeArrowheads="1"/>
          </p:cNvSpPr>
          <p:nvPr/>
        </p:nvSpPr>
        <p:spPr bwMode="auto">
          <a:xfrm>
            <a:off x="3489902" y="1483135"/>
            <a:ext cx="3060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bg-BG" altLang="bg-BG" sz="2000" dirty="0">
                <a:solidFill>
                  <a:srgbClr val="003399"/>
                </a:solidFill>
              </a:rPr>
              <a:t>Етапи на инвестицията</a:t>
            </a:r>
            <a:endParaRPr lang="en-US" altLang="bg-BG" sz="2000" dirty="0">
              <a:solidFill>
                <a:srgbClr val="003399"/>
              </a:solidFill>
            </a:endParaRPr>
          </a:p>
        </p:txBody>
      </p:sp>
      <p:sp>
        <p:nvSpPr>
          <p:cNvPr id="7" name="Text Box 6"/>
          <p:cNvSpPr txBox="1">
            <a:spLocks noChangeArrowheads="1"/>
          </p:cNvSpPr>
          <p:nvPr/>
        </p:nvSpPr>
        <p:spPr bwMode="auto">
          <a:xfrm>
            <a:off x="7150965" y="1529317"/>
            <a:ext cx="3505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bg-BG" altLang="bg-BG" sz="2000" dirty="0">
                <a:solidFill>
                  <a:srgbClr val="800000"/>
                </a:solidFill>
              </a:rPr>
              <a:t>Дейности за привличане</a:t>
            </a:r>
            <a:endParaRPr lang="en-US" altLang="bg-BG" sz="2000" dirty="0">
              <a:solidFill>
                <a:srgbClr val="800000"/>
              </a:solidFill>
            </a:endParaRPr>
          </a:p>
        </p:txBody>
      </p:sp>
      <p:sp>
        <p:nvSpPr>
          <p:cNvPr id="8" name="Text Box 7"/>
          <p:cNvSpPr txBox="1">
            <a:spLocks noChangeArrowheads="1"/>
          </p:cNvSpPr>
          <p:nvPr/>
        </p:nvSpPr>
        <p:spPr bwMode="auto">
          <a:xfrm>
            <a:off x="3666548" y="2768145"/>
            <a:ext cx="2520950" cy="739775"/>
          </a:xfrm>
          <a:prstGeom prst="rect">
            <a:avLst/>
          </a:prstGeom>
          <a:noFill/>
          <a:ln w="38100">
            <a:solidFill>
              <a:srgbClr val="0099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bg-BG" altLang="bg-BG" sz="2000" dirty="0">
                <a:solidFill>
                  <a:srgbClr val="003399"/>
                </a:solidFill>
              </a:rPr>
              <a:t>Потенциални инвеститори</a:t>
            </a:r>
            <a:endParaRPr lang="en-US" altLang="bg-BG" sz="2000" dirty="0">
              <a:solidFill>
                <a:srgbClr val="003399"/>
              </a:solidFill>
            </a:endParaRPr>
          </a:p>
        </p:txBody>
      </p:sp>
      <p:sp>
        <p:nvSpPr>
          <p:cNvPr id="9" name="Text Box 8"/>
          <p:cNvSpPr txBox="1">
            <a:spLocks noChangeArrowheads="1"/>
          </p:cNvSpPr>
          <p:nvPr/>
        </p:nvSpPr>
        <p:spPr bwMode="auto">
          <a:xfrm>
            <a:off x="3648075" y="3875354"/>
            <a:ext cx="2520950" cy="400110"/>
          </a:xfrm>
          <a:prstGeom prst="rect">
            <a:avLst/>
          </a:prstGeom>
          <a:noFill/>
          <a:ln w="38100">
            <a:solidFill>
              <a:srgbClr val="0099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bg-BG" altLang="bg-BG" sz="2000" dirty="0">
                <a:solidFill>
                  <a:srgbClr val="003399"/>
                </a:solidFill>
              </a:rPr>
              <a:t>Избор на място</a:t>
            </a:r>
            <a:endParaRPr lang="en-US" altLang="bg-BG" sz="2000" dirty="0">
              <a:solidFill>
                <a:srgbClr val="003399"/>
              </a:solidFill>
            </a:endParaRPr>
          </a:p>
        </p:txBody>
      </p:sp>
      <p:sp>
        <p:nvSpPr>
          <p:cNvPr id="10" name="Text Box 9"/>
          <p:cNvSpPr txBox="1">
            <a:spLocks noChangeArrowheads="1"/>
          </p:cNvSpPr>
          <p:nvPr/>
        </p:nvSpPr>
        <p:spPr bwMode="auto">
          <a:xfrm>
            <a:off x="3666548" y="4670113"/>
            <a:ext cx="2520950" cy="739775"/>
          </a:xfrm>
          <a:prstGeom prst="rect">
            <a:avLst/>
          </a:prstGeom>
          <a:noFill/>
          <a:ln w="38100">
            <a:solidFill>
              <a:srgbClr val="0099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bg-BG" altLang="bg-BG" sz="2000" dirty="0">
                <a:solidFill>
                  <a:srgbClr val="003399"/>
                </a:solidFill>
              </a:rPr>
              <a:t>Изграждане на предприятие</a:t>
            </a:r>
            <a:endParaRPr lang="en-US" altLang="bg-BG" sz="2000" dirty="0">
              <a:solidFill>
                <a:srgbClr val="003399"/>
              </a:solidFill>
            </a:endParaRPr>
          </a:p>
        </p:txBody>
      </p:sp>
      <p:sp>
        <p:nvSpPr>
          <p:cNvPr id="11" name="Text Box 10"/>
          <p:cNvSpPr txBox="1">
            <a:spLocks noChangeArrowheads="1"/>
          </p:cNvSpPr>
          <p:nvPr/>
        </p:nvSpPr>
        <p:spPr bwMode="auto">
          <a:xfrm>
            <a:off x="3685020" y="5758851"/>
            <a:ext cx="2520950" cy="707886"/>
          </a:xfrm>
          <a:prstGeom prst="rect">
            <a:avLst/>
          </a:prstGeom>
          <a:noFill/>
          <a:ln w="38100">
            <a:solidFill>
              <a:srgbClr val="0099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bg-BG" altLang="bg-BG" sz="2000" dirty="0">
                <a:solidFill>
                  <a:srgbClr val="003399"/>
                </a:solidFill>
              </a:rPr>
              <a:t>Оперативна дейност</a:t>
            </a:r>
            <a:endParaRPr lang="en-US" altLang="bg-BG" sz="2000" dirty="0"/>
          </a:p>
        </p:txBody>
      </p:sp>
      <p:sp>
        <p:nvSpPr>
          <p:cNvPr id="12" name="Text Box 11"/>
          <p:cNvSpPr txBox="1">
            <a:spLocks noChangeArrowheads="1"/>
          </p:cNvSpPr>
          <p:nvPr/>
        </p:nvSpPr>
        <p:spPr bwMode="auto">
          <a:xfrm>
            <a:off x="7233516" y="4807504"/>
            <a:ext cx="3887066" cy="400110"/>
          </a:xfrm>
          <a:prstGeom prst="rect">
            <a:avLst/>
          </a:prstGeom>
          <a:noFill/>
          <a:ln w="38100">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bg-BG" altLang="bg-BG" sz="2000" dirty="0">
                <a:solidFill>
                  <a:srgbClr val="800000"/>
                </a:solidFill>
              </a:rPr>
              <a:t>Административно обслужване</a:t>
            </a:r>
            <a:endParaRPr lang="en-US" altLang="bg-BG" sz="2000" dirty="0">
              <a:solidFill>
                <a:srgbClr val="800000"/>
              </a:solidFill>
            </a:endParaRPr>
          </a:p>
        </p:txBody>
      </p:sp>
      <p:sp>
        <p:nvSpPr>
          <p:cNvPr id="13" name="Text Box 12"/>
          <p:cNvSpPr txBox="1">
            <a:spLocks noChangeArrowheads="1"/>
          </p:cNvSpPr>
          <p:nvPr/>
        </p:nvSpPr>
        <p:spPr bwMode="auto">
          <a:xfrm>
            <a:off x="7242753" y="5915869"/>
            <a:ext cx="4108739" cy="400110"/>
          </a:xfrm>
          <a:prstGeom prst="rect">
            <a:avLst/>
          </a:prstGeom>
          <a:noFill/>
          <a:ln w="38100">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bg-BG" altLang="bg-BG" sz="2000" dirty="0">
                <a:solidFill>
                  <a:srgbClr val="800000"/>
                </a:solidFill>
              </a:rPr>
              <a:t>Слединвестиционно обслужване</a:t>
            </a:r>
            <a:endParaRPr lang="en-US" altLang="bg-BG" sz="2000" dirty="0">
              <a:solidFill>
                <a:srgbClr val="800000"/>
              </a:solidFill>
            </a:endParaRPr>
          </a:p>
        </p:txBody>
      </p:sp>
      <p:sp>
        <p:nvSpPr>
          <p:cNvPr id="14" name="Text Box 13"/>
          <p:cNvSpPr txBox="1">
            <a:spLocks noChangeArrowheads="1"/>
          </p:cNvSpPr>
          <p:nvPr/>
        </p:nvSpPr>
        <p:spPr bwMode="auto">
          <a:xfrm>
            <a:off x="7235248" y="3856881"/>
            <a:ext cx="3746789" cy="400110"/>
          </a:xfrm>
          <a:prstGeom prst="rect">
            <a:avLst/>
          </a:prstGeom>
          <a:noFill/>
          <a:ln w="38100">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bg-BG" altLang="bg-BG" sz="2000">
                <a:solidFill>
                  <a:srgbClr val="800000"/>
                </a:solidFill>
              </a:rPr>
              <a:t>Информационно обслужване</a:t>
            </a:r>
            <a:endParaRPr lang="en-US" altLang="bg-BG" sz="2000">
              <a:solidFill>
                <a:srgbClr val="800000"/>
              </a:solidFill>
            </a:endParaRPr>
          </a:p>
        </p:txBody>
      </p:sp>
      <p:sp>
        <p:nvSpPr>
          <p:cNvPr id="15" name="Text Box 14"/>
          <p:cNvSpPr txBox="1">
            <a:spLocks noChangeArrowheads="1"/>
          </p:cNvSpPr>
          <p:nvPr/>
        </p:nvSpPr>
        <p:spPr bwMode="auto">
          <a:xfrm>
            <a:off x="7235248" y="2962109"/>
            <a:ext cx="3654425" cy="400110"/>
          </a:xfrm>
          <a:prstGeom prst="rect">
            <a:avLst/>
          </a:prstGeom>
          <a:noFill/>
          <a:ln w="38100">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bg-BG" altLang="bg-BG" sz="2000" dirty="0">
                <a:solidFill>
                  <a:srgbClr val="800000"/>
                </a:solidFill>
              </a:rPr>
              <a:t>Инвестиционен маркетинг</a:t>
            </a:r>
            <a:endParaRPr lang="en-US" altLang="bg-BG" sz="2000" dirty="0">
              <a:solidFill>
                <a:srgbClr val="800000"/>
              </a:solidFill>
            </a:endParaRPr>
          </a:p>
        </p:txBody>
      </p:sp>
      <p:sp>
        <p:nvSpPr>
          <p:cNvPr id="16" name="Text Box 15"/>
          <p:cNvSpPr txBox="1">
            <a:spLocks noChangeArrowheads="1"/>
          </p:cNvSpPr>
          <p:nvPr/>
        </p:nvSpPr>
        <p:spPr bwMode="auto">
          <a:xfrm>
            <a:off x="371331" y="1473899"/>
            <a:ext cx="2786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bg-BG" altLang="bg-BG" sz="2000" dirty="0"/>
              <a:t>Бизнес климат</a:t>
            </a:r>
            <a:endParaRPr lang="en-US" altLang="bg-BG" sz="2000" dirty="0"/>
          </a:p>
        </p:txBody>
      </p:sp>
      <p:sp>
        <p:nvSpPr>
          <p:cNvPr id="17" name="Text Box 16"/>
          <p:cNvSpPr txBox="1">
            <a:spLocks noChangeArrowheads="1"/>
          </p:cNvSpPr>
          <p:nvPr/>
        </p:nvSpPr>
        <p:spPr bwMode="auto">
          <a:xfrm>
            <a:off x="7235247" y="2215117"/>
            <a:ext cx="3635952" cy="400110"/>
          </a:xfrm>
          <a:prstGeom prst="rect">
            <a:avLst/>
          </a:prstGeom>
          <a:noFill/>
          <a:ln w="38100">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bg-BG" altLang="bg-BG" sz="2000" dirty="0">
                <a:solidFill>
                  <a:srgbClr val="800000"/>
                </a:solidFill>
              </a:rPr>
              <a:t>Инвестиционна политика</a:t>
            </a:r>
            <a:endParaRPr lang="en-US" altLang="bg-BG" sz="2000" dirty="0">
              <a:solidFill>
                <a:srgbClr val="800000"/>
              </a:solidFill>
            </a:endParaRPr>
          </a:p>
        </p:txBody>
      </p:sp>
      <p:sp>
        <p:nvSpPr>
          <p:cNvPr id="18" name="Line 17"/>
          <p:cNvSpPr>
            <a:spLocks noChangeShapeType="1"/>
          </p:cNvSpPr>
          <p:nvPr/>
        </p:nvSpPr>
        <p:spPr bwMode="auto">
          <a:xfrm flipH="1" flipV="1">
            <a:off x="2933268" y="2393349"/>
            <a:ext cx="4280332" cy="4042"/>
          </a:xfrm>
          <a:prstGeom prst="line">
            <a:avLst/>
          </a:prstGeom>
          <a:noFill/>
          <a:ln w="76200">
            <a:solidFill>
              <a:srgbClr val="800000"/>
            </a:solidFill>
            <a:round/>
            <a:headEnd/>
            <a:tailEnd type="triangle" w="med" len="med"/>
          </a:ln>
          <a:extLst>
            <a:ext uri="{909E8E84-426E-40DD-AFC4-6F175D3DCCD1}">
              <a14:hiddenFill xmlns:a14="http://schemas.microsoft.com/office/drawing/2010/main">
                <a:noFill/>
              </a14:hiddenFill>
            </a:ext>
          </a:extLst>
        </p:spPr>
        <p:txBody>
          <a:bodyPr/>
          <a:lstStyle/>
          <a:p>
            <a:endParaRPr lang="bg-BG"/>
          </a:p>
        </p:txBody>
      </p:sp>
      <p:sp>
        <p:nvSpPr>
          <p:cNvPr id="19" name="Line 18"/>
          <p:cNvSpPr>
            <a:spLocks noChangeShapeType="1"/>
          </p:cNvSpPr>
          <p:nvPr/>
        </p:nvSpPr>
        <p:spPr bwMode="auto">
          <a:xfrm flipH="1">
            <a:off x="6178262" y="3154773"/>
            <a:ext cx="1044574" cy="10679"/>
          </a:xfrm>
          <a:prstGeom prst="line">
            <a:avLst/>
          </a:prstGeom>
          <a:noFill/>
          <a:ln w="57150">
            <a:solidFill>
              <a:srgbClr val="800000"/>
            </a:solidFill>
            <a:round/>
            <a:headEnd/>
            <a:tailEnd type="triangle" w="med" len="med"/>
          </a:ln>
          <a:extLst>
            <a:ext uri="{909E8E84-426E-40DD-AFC4-6F175D3DCCD1}">
              <a14:hiddenFill xmlns:a14="http://schemas.microsoft.com/office/drawing/2010/main">
                <a:noFill/>
              </a14:hiddenFill>
            </a:ext>
          </a:extLst>
        </p:spPr>
        <p:txBody>
          <a:bodyPr/>
          <a:lstStyle/>
          <a:p>
            <a:endParaRPr lang="bg-BG"/>
          </a:p>
        </p:txBody>
      </p:sp>
      <p:sp>
        <p:nvSpPr>
          <p:cNvPr id="23" name="Line 23"/>
          <p:cNvSpPr>
            <a:spLocks noChangeShapeType="1"/>
          </p:cNvSpPr>
          <p:nvPr/>
        </p:nvSpPr>
        <p:spPr bwMode="auto">
          <a:xfrm>
            <a:off x="4982441" y="3525816"/>
            <a:ext cx="0" cy="358775"/>
          </a:xfrm>
          <a:prstGeom prst="line">
            <a:avLst/>
          </a:prstGeom>
          <a:noFill/>
          <a:ln w="57150">
            <a:solidFill>
              <a:srgbClr val="0099FF"/>
            </a:solidFill>
            <a:round/>
            <a:headEnd/>
            <a:tailEnd type="triangle" w="med" len="med"/>
          </a:ln>
          <a:extLst>
            <a:ext uri="{909E8E84-426E-40DD-AFC4-6F175D3DCCD1}">
              <a14:hiddenFill xmlns:a14="http://schemas.microsoft.com/office/drawing/2010/main">
                <a:noFill/>
              </a14:hiddenFill>
            </a:ext>
          </a:extLst>
        </p:spPr>
        <p:txBody>
          <a:bodyPr/>
          <a:lstStyle/>
          <a:p>
            <a:endParaRPr lang="bg-BG"/>
          </a:p>
        </p:txBody>
      </p:sp>
      <p:sp>
        <p:nvSpPr>
          <p:cNvPr id="24" name="Line 24"/>
          <p:cNvSpPr>
            <a:spLocks noChangeShapeType="1"/>
          </p:cNvSpPr>
          <p:nvPr/>
        </p:nvSpPr>
        <p:spPr bwMode="auto">
          <a:xfrm flipH="1">
            <a:off x="4969164" y="4282043"/>
            <a:ext cx="4040" cy="396730"/>
          </a:xfrm>
          <a:prstGeom prst="line">
            <a:avLst/>
          </a:prstGeom>
          <a:noFill/>
          <a:ln w="57150">
            <a:solidFill>
              <a:srgbClr val="0099FF"/>
            </a:solidFill>
            <a:round/>
            <a:headEnd/>
            <a:tailEnd type="triangle" w="med" len="med"/>
          </a:ln>
          <a:extLst>
            <a:ext uri="{909E8E84-426E-40DD-AFC4-6F175D3DCCD1}">
              <a14:hiddenFill xmlns:a14="http://schemas.microsoft.com/office/drawing/2010/main">
                <a:noFill/>
              </a14:hiddenFill>
            </a:ext>
          </a:extLst>
        </p:spPr>
        <p:txBody>
          <a:bodyPr/>
          <a:lstStyle/>
          <a:p>
            <a:endParaRPr lang="bg-BG"/>
          </a:p>
        </p:txBody>
      </p:sp>
      <p:sp>
        <p:nvSpPr>
          <p:cNvPr id="25" name="Line 25"/>
          <p:cNvSpPr>
            <a:spLocks noChangeShapeType="1"/>
          </p:cNvSpPr>
          <p:nvPr/>
        </p:nvSpPr>
        <p:spPr bwMode="auto">
          <a:xfrm>
            <a:off x="4945494" y="5389252"/>
            <a:ext cx="0" cy="358775"/>
          </a:xfrm>
          <a:prstGeom prst="line">
            <a:avLst/>
          </a:prstGeom>
          <a:noFill/>
          <a:ln w="57150">
            <a:solidFill>
              <a:srgbClr val="0099FF"/>
            </a:solidFill>
            <a:round/>
            <a:headEnd/>
            <a:tailEnd type="triangle" w="med" len="med"/>
          </a:ln>
          <a:extLst>
            <a:ext uri="{909E8E84-426E-40DD-AFC4-6F175D3DCCD1}">
              <a14:hiddenFill xmlns:a14="http://schemas.microsoft.com/office/drawing/2010/main">
                <a:noFill/>
              </a14:hiddenFill>
            </a:ext>
          </a:extLst>
        </p:spPr>
        <p:txBody>
          <a:bodyPr/>
          <a:lstStyle/>
          <a:p>
            <a:endParaRPr lang="bg-BG"/>
          </a:p>
        </p:txBody>
      </p:sp>
      <p:sp>
        <p:nvSpPr>
          <p:cNvPr id="26" name="Line 18"/>
          <p:cNvSpPr>
            <a:spLocks noChangeShapeType="1"/>
          </p:cNvSpPr>
          <p:nvPr/>
        </p:nvSpPr>
        <p:spPr bwMode="auto">
          <a:xfrm flipH="1">
            <a:off x="6182880" y="4055318"/>
            <a:ext cx="1044574" cy="10679"/>
          </a:xfrm>
          <a:prstGeom prst="line">
            <a:avLst/>
          </a:prstGeom>
          <a:noFill/>
          <a:ln w="57150">
            <a:solidFill>
              <a:srgbClr val="800000"/>
            </a:solidFill>
            <a:round/>
            <a:headEnd/>
            <a:tailEnd type="triangle" w="med" len="med"/>
          </a:ln>
          <a:extLst>
            <a:ext uri="{909E8E84-426E-40DD-AFC4-6F175D3DCCD1}">
              <a14:hiddenFill xmlns:a14="http://schemas.microsoft.com/office/drawing/2010/main">
                <a:noFill/>
              </a14:hiddenFill>
            </a:ext>
          </a:extLst>
        </p:spPr>
        <p:txBody>
          <a:bodyPr/>
          <a:lstStyle/>
          <a:p>
            <a:endParaRPr lang="bg-BG"/>
          </a:p>
        </p:txBody>
      </p:sp>
      <p:sp>
        <p:nvSpPr>
          <p:cNvPr id="27" name="Line 18"/>
          <p:cNvSpPr>
            <a:spLocks noChangeShapeType="1"/>
          </p:cNvSpPr>
          <p:nvPr/>
        </p:nvSpPr>
        <p:spPr bwMode="auto">
          <a:xfrm flipH="1">
            <a:off x="6182879" y="4997427"/>
            <a:ext cx="1044574" cy="10679"/>
          </a:xfrm>
          <a:prstGeom prst="line">
            <a:avLst/>
          </a:prstGeom>
          <a:noFill/>
          <a:ln w="57150">
            <a:solidFill>
              <a:srgbClr val="800000"/>
            </a:solidFill>
            <a:round/>
            <a:headEnd/>
            <a:tailEnd type="triangle" w="med" len="med"/>
          </a:ln>
          <a:extLst>
            <a:ext uri="{909E8E84-426E-40DD-AFC4-6F175D3DCCD1}">
              <a14:hiddenFill xmlns:a14="http://schemas.microsoft.com/office/drawing/2010/main">
                <a:noFill/>
              </a14:hiddenFill>
            </a:ext>
          </a:extLst>
        </p:spPr>
        <p:txBody>
          <a:bodyPr/>
          <a:lstStyle/>
          <a:p>
            <a:endParaRPr lang="bg-BG"/>
          </a:p>
        </p:txBody>
      </p:sp>
      <p:sp>
        <p:nvSpPr>
          <p:cNvPr id="28" name="Line 18"/>
          <p:cNvSpPr>
            <a:spLocks noChangeShapeType="1"/>
          </p:cNvSpPr>
          <p:nvPr/>
        </p:nvSpPr>
        <p:spPr bwMode="auto">
          <a:xfrm flipH="1">
            <a:off x="6192116" y="6115027"/>
            <a:ext cx="1044574" cy="10679"/>
          </a:xfrm>
          <a:prstGeom prst="line">
            <a:avLst/>
          </a:prstGeom>
          <a:noFill/>
          <a:ln w="57150">
            <a:solidFill>
              <a:srgbClr val="800000"/>
            </a:solidFill>
            <a:round/>
            <a:headEnd/>
            <a:tailEnd type="triangle" w="med" len="med"/>
          </a:ln>
          <a:extLst>
            <a:ext uri="{909E8E84-426E-40DD-AFC4-6F175D3DCCD1}">
              <a14:hiddenFill xmlns:a14="http://schemas.microsoft.com/office/drawing/2010/main">
                <a:noFill/>
              </a14:hiddenFill>
            </a:ext>
          </a:extLst>
        </p:spPr>
        <p:txBody>
          <a:bodyPr/>
          <a:lstStyle/>
          <a:p>
            <a:endParaRPr lang="bg-BG"/>
          </a:p>
        </p:txBody>
      </p:sp>
      <p:sp>
        <p:nvSpPr>
          <p:cNvPr id="2" name="Заглавие 1">
            <a:extLst>
              <a:ext uri="{FF2B5EF4-FFF2-40B4-BE49-F238E27FC236}">
                <a16:creationId xmlns:a16="http://schemas.microsoft.com/office/drawing/2014/main" id="{6605F6D4-2583-A2F2-72E1-869CEAA71AB0}"/>
              </a:ext>
            </a:extLst>
          </p:cNvPr>
          <p:cNvSpPr txBox="1">
            <a:spLocks/>
          </p:cNvSpPr>
          <p:nvPr/>
        </p:nvSpPr>
        <p:spPr>
          <a:xfrm>
            <a:off x="339686" y="138497"/>
            <a:ext cx="11512627" cy="6204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bg-BG" sz="1600" b="1" dirty="0">
                <a:solidFill>
                  <a:schemeClr val="accent1">
                    <a:lumMod val="75000"/>
                  </a:schemeClr>
                </a:solidFill>
                <a:latin typeface="Arial" panose="020B0604020202020204" pitchFamily="34" charset="0"/>
                <a:cs typeface="Arial" panose="020B0604020202020204" pitchFamily="34" charset="0"/>
              </a:rPr>
              <a:t>Тема</a:t>
            </a:r>
            <a:r>
              <a:rPr lang="en-US" sz="1600" b="1" dirty="0">
                <a:solidFill>
                  <a:schemeClr val="accent1">
                    <a:lumMod val="75000"/>
                  </a:schemeClr>
                </a:solidFill>
                <a:latin typeface="Arial" panose="020B0604020202020204" pitchFamily="34" charset="0"/>
                <a:cs typeface="Arial" panose="020B0604020202020204" pitchFamily="34" charset="0"/>
              </a:rPr>
              <a:t> </a:t>
            </a:r>
            <a:r>
              <a:rPr lang="en-GB" sz="1600" b="1" dirty="0">
                <a:solidFill>
                  <a:schemeClr val="accent1">
                    <a:lumMod val="75000"/>
                  </a:schemeClr>
                </a:solidFill>
                <a:latin typeface="Arial" panose="020B0604020202020204" pitchFamily="34" charset="0"/>
                <a:cs typeface="Arial" panose="020B0604020202020204" pitchFamily="34" charset="0"/>
              </a:rPr>
              <a:t>4</a:t>
            </a:r>
            <a:r>
              <a:rPr lang="bg-BG" sz="1600" b="1" dirty="0">
                <a:solidFill>
                  <a:schemeClr val="accent1">
                    <a:lumMod val="75000"/>
                  </a:schemeClr>
                </a:solidFill>
                <a:latin typeface="Arial" panose="020B0604020202020204" pitchFamily="34" charset="0"/>
                <a:cs typeface="Arial" panose="020B0604020202020204" pitchFamily="34" charset="0"/>
              </a:rPr>
              <a:t>:</a:t>
            </a:r>
            <a:r>
              <a:rPr lang="en-US" sz="1600" b="1" dirty="0">
                <a:solidFill>
                  <a:schemeClr val="accent1">
                    <a:lumMod val="75000"/>
                  </a:schemeClr>
                </a:solidFill>
                <a:latin typeface="Arial" panose="020B0604020202020204" pitchFamily="34" charset="0"/>
                <a:cs typeface="Arial" panose="020B0604020202020204" pitchFamily="34" charset="0"/>
              </a:rPr>
              <a:t> </a:t>
            </a:r>
            <a:r>
              <a:rPr lang="bg-BG" sz="1600" dirty="0">
                <a:solidFill>
                  <a:schemeClr val="accent1">
                    <a:lumMod val="75000"/>
                  </a:schemeClr>
                </a:solidFill>
                <a:latin typeface="Arial" panose="020B0604020202020204" pitchFamily="34" charset="0"/>
                <a:cs typeface="Arial" panose="020B0604020202020204" pitchFamily="34" charset="0"/>
              </a:rPr>
              <a:t>„</a:t>
            </a:r>
            <a:r>
              <a:rPr lang="ru-RU" sz="1600" dirty="0">
                <a:solidFill>
                  <a:schemeClr val="accent1">
                    <a:lumMod val="75000"/>
                  </a:schemeClr>
                </a:solidFill>
                <a:latin typeface="Arial" panose="020B0604020202020204" pitchFamily="34" charset="0"/>
                <a:cs typeface="Arial" panose="020B0604020202020204" pitchFamily="34" charset="0"/>
              </a:rPr>
              <a:t>Производствени мощности и индустриални зони – предизвикателства и необходими условия</a:t>
            </a:r>
            <a:r>
              <a:rPr lang="bg-BG" sz="1600" dirty="0">
                <a:solidFill>
                  <a:schemeClr val="accent1">
                    <a:lumMod val="75000"/>
                  </a:schemeClr>
                </a:solidFill>
                <a:latin typeface="Arial" panose="020B0604020202020204" pitchFamily="34" charset="0"/>
                <a:cs typeface="Arial" panose="020B0604020202020204" pitchFamily="34" charset="0"/>
              </a:rPr>
              <a:t>“</a:t>
            </a:r>
            <a:endParaRPr lang="bg-BG"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algn="ctr"/>
            <a:r>
              <a:rPr lang="en-US" sz="1400" b="1" i="1" dirty="0" err="1">
                <a:solidFill>
                  <a:schemeClr val="accent1">
                    <a:lumMod val="75000"/>
                  </a:schemeClr>
                </a:solidFill>
                <a:latin typeface="Arial" panose="020B0604020202020204" pitchFamily="34" charset="0"/>
                <a:cs typeface="Arial" panose="020B0604020202020204" pitchFamily="34" charset="0"/>
              </a:rPr>
              <a:t>Обучителен</a:t>
            </a:r>
            <a:r>
              <a:rPr lang="en-US" sz="1400" b="1" i="1" dirty="0">
                <a:solidFill>
                  <a:schemeClr val="accent1">
                    <a:lumMod val="75000"/>
                  </a:schemeClr>
                </a:solidFill>
                <a:latin typeface="Arial" panose="020B0604020202020204" pitchFamily="34" charset="0"/>
                <a:cs typeface="Arial" panose="020B0604020202020204" pitchFamily="34" charset="0"/>
              </a:rPr>
              <a:t> </a:t>
            </a:r>
            <a:r>
              <a:rPr lang="en-US" sz="1400" b="1" i="1" dirty="0" err="1">
                <a:solidFill>
                  <a:schemeClr val="accent1">
                    <a:lumMod val="75000"/>
                  </a:schemeClr>
                </a:solidFill>
                <a:latin typeface="Arial" panose="020B0604020202020204" pitchFamily="34" charset="0"/>
                <a:cs typeface="Arial" panose="020B0604020202020204" pitchFamily="34" charset="0"/>
              </a:rPr>
              <a:t>модул</a:t>
            </a:r>
            <a:r>
              <a:rPr lang="bg-BG" sz="1400" b="1" i="1" dirty="0">
                <a:solidFill>
                  <a:schemeClr val="accent1">
                    <a:lumMod val="75000"/>
                  </a:schemeClr>
                </a:solidFill>
                <a:latin typeface="Arial" panose="020B0604020202020204" pitchFamily="34" charset="0"/>
                <a:cs typeface="Arial" panose="020B0604020202020204" pitchFamily="34" charset="0"/>
              </a:rPr>
              <a:t> „Местно икономическо развитие – възможности и практически решения“</a:t>
            </a:r>
            <a:endParaRPr lang="ru-RU" sz="1400" b="1" i="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55466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405A70-9FE2-48E0-B137-DB15C5AF900D}"/>
              </a:ext>
            </a:extLst>
          </p:cNvPr>
          <p:cNvSpPr>
            <a:spLocks noGrp="1"/>
          </p:cNvSpPr>
          <p:nvPr>
            <p:ph type="sldNum" sz="quarter" idx="12"/>
          </p:nvPr>
        </p:nvSpPr>
        <p:spPr>
          <a:xfrm>
            <a:off x="10253074" y="6268313"/>
            <a:ext cx="1706217" cy="365125"/>
          </a:xfrm>
        </p:spPr>
        <p:txBody>
          <a:bodyPr/>
          <a:lstStyle/>
          <a:p>
            <a:fld id="{D0FD718E-46A7-4A98-A9FE-3E1E2C2192EB}" type="slidenum">
              <a:rPr lang="bg-BG" smtClean="0"/>
              <a:t>24</a:t>
            </a:fld>
            <a:endParaRPr lang="bg-BG" dirty="0"/>
          </a:p>
        </p:txBody>
      </p:sp>
      <p:sp>
        <p:nvSpPr>
          <p:cNvPr id="3" name="Rectangle 2"/>
          <p:cNvSpPr/>
          <p:nvPr/>
        </p:nvSpPr>
        <p:spPr>
          <a:xfrm>
            <a:off x="1176816" y="754997"/>
            <a:ext cx="9718295" cy="523220"/>
          </a:xfrm>
          <a:prstGeom prst="rect">
            <a:avLst/>
          </a:prstGeom>
        </p:spPr>
        <p:txBody>
          <a:bodyPr wrap="square">
            <a:spAutoFit/>
          </a:bodyPr>
          <a:lstStyle/>
          <a:p>
            <a:pPr marL="45720" lvl="0" algn="ctr"/>
            <a:r>
              <a:rPr lang="bg-BG" sz="2800" b="1" dirty="0">
                <a:latin typeface="Arial" panose="020B0604020202020204" pitchFamily="34" charset="0"/>
                <a:cs typeface="Arial" panose="020B0604020202020204" pitchFamily="34" charset="0"/>
              </a:rPr>
              <a:t>Начини за развитие на местната икономика</a:t>
            </a:r>
          </a:p>
        </p:txBody>
      </p:sp>
      <p:sp>
        <p:nvSpPr>
          <p:cNvPr id="5" name="Rectangle 4"/>
          <p:cNvSpPr/>
          <p:nvPr/>
        </p:nvSpPr>
        <p:spPr>
          <a:xfrm>
            <a:off x="665019" y="1387871"/>
            <a:ext cx="10741890" cy="4616648"/>
          </a:xfrm>
          <a:prstGeom prst="rect">
            <a:avLst/>
          </a:prstGeom>
        </p:spPr>
        <p:txBody>
          <a:bodyPr wrap="square">
            <a:spAutoFit/>
          </a:bodyPr>
          <a:lstStyle/>
          <a:p>
            <a:pPr marL="285750" indent="-285750">
              <a:buFont typeface="Wingdings" panose="05000000000000000000" pitchFamily="2" charset="2"/>
              <a:buChar char="q"/>
            </a:pPr>
            <a:r>
              <a:rPr lang="bg-BG" b="1" dirty="0">
                <a:latin typeface="Arial" panose="020B0604020202020204" pitchFamily="34" charset="0"/>
                <a:ea typeface="Times New Roman" panose="02020603050405020304" pitchFamily="18" charset="0"/>
                <a:cs typeface="Arial" panose="020B0604020202020204" pitchFamily="34" charset="0"/>
              </a:rPr>
              <a:t>Интегриране на икономическото развитие в стратегическите планови документи на общината:</a:t>
            </a:r>
          </a:p>
          <a:p>
            <a:pPr marL="742950" lvl="1" indent="-285750">
              <a:buFont typeface="Wingdings" panose="05000000000000000000" pitchFamily="2" charset="2"/>
              <a:buChar char="Ø"/>
            </a:pPr>
            <a:r>
              <a:rPr lang="bg-BG" dirty="0">
                <a:latin typeface="Arial" panose="020B0604020202020204" pitchFamily="34" charset="0"/>
                <a:cs typeface="Arial" panose="020B0604020202020204" pitchFamily="34" charset="0"/>
              </a:rPr>
              <a:t>В Плана за интегрирано развитие на общината: допълняемост и синергия с други мерки</a:t>
            </a:r>
            <a:r>
              <a:rPr lang="en-GB" dirty="0">
                <a:latin typeface="Arial" panose="020B0604020202020204" pitchFamily="34" charset="0"/>
                <a:cs typeface="Arial" panose="020B0604020202020204" pitchFamily="34" charset="0"/>
              </a:rPr>
              <a:t>.</a:t>
            </a:r>
            <a:endParaRPr lang="bg-BG"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bg-BG" dirty="0">
                <a:latin typeface="Arial" panose="020B0604020202020204" pitchFamily="34" charset="0"/>
                <a:cs typeface="Arial" panose="020B0604020202020204" pitchFamily="34" charset="0"/>
              </a:rPr>
              <a:t>Създаване на организация в общината за спечелване на доверието на местния бизнес, потенциалните партньори и външните инвеститори за реализацията на модела</a:t>
            </a:r>
            <a:r>
              <a:rPr lang="en-GB" dirty="0">
                <a:latin typeface="Arial" panose="020B0604020202020204" pitchFamily="34" charset="0"/>
                <a:cs typeface="Arial" panose="020B0604020202020204" pitchFamily="34" charset="0"/>
              </a:rPr>
              <a:t>.</a:t>
            </a:r>
            <a:endParaRPr lang="bg-BG"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bg-BG" dirty="0">
                <a:latin typeface="Arial" panose="020B0604020202020204" pitchFamily="34" charset="0"/>
                <a:cs typeface="Arial" panose="020B0604020202020204" pitchFamily="34" charset="0"/>
              </a:rPr>
              <a:t>Изграждане на структура на екипите за подготовка и управление на проектите и разработване на механизъм за взаимовръзка с Общинския съвет и други компетентни органи по въпросите на местното икономическо развитие</a:t>
            </a:r>
            <a:r>
              <a:rPr lang="en-GB" dirty="0">
                <a:latin typeface="Arial" panose="020B0604020202020204" pitchFamily="34" charset="0"/>
                <a:cs typeface="Arial" panose="020B0604020202020204" pitchFamily="34" charset="0"/>
              </a:rPr>
              <a:t>.</a:t>
            </a:r>
            <a:endParaRPr lang="bg-BG" dirty="0">
              <a:latin typeface="Arial" panose="020B0604020202020204" pitchFamily="34" charset="0"/>
              <a:cs typeface="Arial" panose="020B0604020202020204" pitchFamily="34" charset="0"/>
            </a:endParaRPr>
          </a:p>
          <a:p>
            <a:pPr marL="628650" lvl="1" indent="-171450">
              <a:buFont typeface="Wingdings" panose="05000000000000000000" pitchFamily="2" charset="2"/>
              <a:buChar char="Ø"/>
            </a:pPr>
            <a:endParaRPr lang="bg-BG" sz="12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bg-BG" b="1" dirty="0">
                <a:latin typeface="Arial" panose="020B0604020202020204" pitchFamily="34" charset="0"/>
                <a:cs typeface="Arial" panose="020B0604020202020204" pitchFamily="34" charset="0"/>
              </a:rPr>
              <a:t>Изграждане на механизми за икономическо развитие на територията на общината:</a:t>
            </a:r>
          </a:p>
          <a:p>
            <a:pPr marL="742950" lvl="1" indent="-285750">
              <a:buFont typeface="Wingdings" panose="05000000000000000000" pitchFamily="2" charset="2"/>
              <a:buChar char="Ø"/>
            </a:pPr>
            <a:r>
              <a:rPr lang="bg-BG" dirty="0">
                <a:latin typeface="Arial" panose="020B0604020202020204" pitchFamily="34" charset="0"/>
                <a:cs typeface="Arial" panose="020B0604020202020204" pitchFamily="34" charset="0"/>
              </a:rPr>
              <a:t>Непрекъснато развитие на услугите за развитие на предприемачеството</a:t>
            </a:r>
            <a:r>
              <a:rPr lang="en-GB" dirty="0">
                <a:latin typeface="Arial" panose="020B0604020202020204" pitchFamily="34" charset="0"/>
                <a:cs typeface="Arial" panose="020B0604020202020204" pitchFamily="34" charset="0"/>
              </a:rPr>
              <a:t>.</a:t>
            </a:r>
            <a:endParaRPr lang="bg-BG"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bg-BG" dirty="0">
                <a:latin typeface="Arial" panose="020B0604020202020204" pitchFamily="34" charset="0"/>
                <a:cs typeface="Arial" panose="020B0604020202020204" pitchFamily="34" charset="0"/>
              </a:rPr>
              <a:t>Анализ и оценка на потенциала за развитие </a:t>
            </a:r>
            <a:r>
              <a:rPr lang="en-US" dirty="0">
                <a:latin typeface="Arial" panose="020B0604020202020204" pitchFamily="34" charset="0"/>
                <a:cs typeface="Arial" panose="020B0604020202020204" pitchFamily="34" charset="0"/>
              </a:rPr>
              <a:t>(</a:t>
            </a:r>
            <a:r>
              <a:rPr lang="bg-BG" dirty="0">
                <a:latin typeface="Arial" panose="020B0604020202020204" pitchFamily="34" charset="0"/>
                <a:cs typeface="Arial" panose="020B0604020202020204" pitchFamily="34" charset="0"/>
              </a:rPr>
              <a:t>какво, къде, кога и как</a:t>
            </a:r>
            <a:r>
              <a:rPr lang="en-US" dirty="0">
                <a:latin typeface="Arial" panose="020B0604020202020204" pitchFamily="34" charset="0"/>
                <a:cs typeface="Arial" panose="020B0604020202020204" pitchFamily="34" charset="0"/>
              </a:rPr>
              <a:t>)</a:t>
            </a:r>
            <a:r>
              <a:rPr lang="bg-BG" dirty="0">
                <a:latin typeface="Arial" panose="020B0604020202020204" pitchFamily="34" charset="0"/>
                <a:cs typeface="Arial" panose="020B0604020202020204" pitchFamily="34" charset="0"/>
              </a:rPr>
              <a:t> и предприемане на мерки</a:t>
            </a:r>
            <a:r>
              <a:rPr lang="en-GB" dirty="0">
                <a:latin typeface="Arial" panose="020B0604020202020204" pitchFamily="34" charset="0"/>
                <a:cs typeface="Arial" panose="020B0604020202020204" pitchFamily="34" charset="0"/>
              </a:rPr>
              <a:t>.</a:t>
            </a:r>
            <a:endParaRPr lang="bg-BG"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bg-BG" dirty="0">
                <a:latin typeface="Arial" panose="020B0604020202020204" pitchFamily="34" charset="0"/>
                <a:cs typeface="Arial" panose="020B0604020202020204" pitchFamily="34" charset="0"/>
              </a:rPr>
              <a:t>Маркетингова стратегия за привличане на външни инвеститори</a:t>
            </a:r>
            <a:r>
              <a:rPr lang="en-GB" dirty="0">
                <a:latin typeface="Arial" panose="020B0604020202020204" pitchFamily="34" charset="0"/>
                <a:cs typeface="Arial" panose="020B0604020202020204" pitchFamily="34" charset="0"/>
              </a:rPr>
              <a:t>.</a:t>
            </a:r>
            <a:endParaRPr lang="bg-BG" dirty="0">
              <a:latin typeface="Arial" panose="020B0604020202020204" pitchFamily="34" charset="0"/>
              <a:cs typeface="Arial" panose="020B0604020202020204" pitchFamily="34" charset="0"/>
            </a:endParaRPr>
          </a:p>
          <a:p>
            <a:endParaRPr lang="bg-BG" sz="12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bg-BG" b="1" dirty="0">
                <a:latin typeface="Arial" panose="020B0604020202020204" pitchFamily="34" charset="0"/>
                <a:cs typeface="Arial" panose="020B0604020202020204" pitchFamily="34" charset="0"/>
              </a:rPr>
              <a:t>Създаване и поддържане на успешни партньорства за развитие на местния бизнес, за създаването на индустриални зони и за привличането на външни инвеститори</a:t>
            </a:r>
            <a:r>
              <a:rPr lang="en-GB" b="1" dirty="0">
                <a:latin typeface="Arial" panose="020B0604020202020204" pitchFamily="34" charset="0"/>
                <a:cs typeface="Arial" panose="020B0604020202020204" pitchFamily="34" charset="0"/>
              </a:rPr>
              <a:t>.</a:t>
            </a:r>
            <a:endParaRPr lang="bg-BG" b="1" dirty="0">
              <a:latin typeface="Arial" panose="020B0604020202020204" pitchFamily="34" charset="0"/>
              <a:cs typeface="Arial" panose="020B0604020202020204" pitchFamily="34" charset="0"/>
            </a:endParaRPr>
          </a:p>
        </p:txBody>
      </p:sp>
      <p:sp>
        <p:nvSpPr>
          <p:cNvPr id="2" name="Заглавие 1">
            <a:extLst>
              <a:ext uri="{FF2B5EF4-FFF2-40B4-BE49-F238E27FC236}">
                <a16:creationId xmlns:a16="http://schemas.microsoft.com/office/drawing/2014/main" id="{041723AE-D90B-D60B-0440-CFB0FCA6F825}"/>
              </a:ext>
            </a:extLst>
          </p:cNvPr>
          <p:cNvSpPr txBox="1">
            <a:spLocks/>
          </p:cNvSpPr>
          <p:nvPr/>
        </p:nvSpPr>
        <p:spPr>
          <a:xfrm>
            <a:off x="339686" y="138497"/>
            <a:ext cx="11512627" cy="6204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bg-BG" sz="1600" b="1" dirty="0">
                <a:solidFill>
                  <a:schemeClr val="accent1">
                    <a:lumMod val="75000"/>
                  </a:schemeClr>
                </a:solidFill>
                <a:latin typeface="Arial" panose="020B0604020202020204" pitchFamily="34" charset="0"/>
                <a:cs typeface="Arial" panose="020B0604020202020204" pitchFamily="34" charset="0"/>
              </a:rPr>
              <a:t>Тема</a:t>
            </a:r>
            <a:r>
              <a:rPr lang="en-US" sz="1600" b="1" dirty="0">
                <a:solidFill>
                  <a:schemeClr val="accent1">
                    <a:lumMod val="75000"/>
                  </a:schemeClr>
                </a:solidFill>
                <a:latin typeface="Arial" panose="020B0604020202020204" pitchFamily="34" charset="0"/>
                <a:cs typeface="Arial" panose="020B0604020202020204" pitchFamily="34" charset="0"/>
              </a:rPr>
              <a:t> </a:t>
            </a:r>
            <a:r>
              <a:rPr lang="en-GB" sz="1600" b="1" dirty="0">
                <a:solidFill>
                  <a:schemeClr val="accent1">
                    <a:lumMod val="75000"/>
                  </a:schemeClr>
                </a:solidFill>
                <a:latin typeface="Arial" panose="020B0604020202020204" pitchFamily="34" charset="0"/>
                <a:cs typeface="Arial" panose="020B0604020202020204" pitchFamily="34" charset="0"/>
              </a:rPr>
              <a:t>4</a:t>
            </a:r>
            <a:r>
              <a:rPr lang="bg-BG" sz="1600" b="1" dirty="0">
                <a:solidFill>
                  <a:schemeClr val="accent1">
                    <a:lumMod val="75000"/>
                  </a:schemeClr>
                </a:solidFill>
                <a:latin typeface="Arial" panose="020B0604020202020204" pitchFamily="34" charset="0"/>
                <a:cs typeface="Arial" panose="020B0604020202020204" pitchFamily="34" charset="0"/>
              </a:rPr>
              <a:t>:</a:t>
            </a:r>
            <a:r>
              <a:rPr lang="en-US" sz="1600" b="1" dirty="0">
                <a:solidFill>
                  <a:schemeClr val="accent1">
                    <a:lumMod val="75000"/>
                  </a:schemeClr>
                </a:solidFill>
                <a:latin typeface="Arial" panose="020B0604020202020204" pitchFamily="34" charset="0"/>
                <a:cs typeface="Arial" panose="020B0604020202020204" pitchFamily="34" charset="0"/>
              </a:rPr>
              <a:t> </a:t>
            </a:r>
            <a:r>
              <a:rPr lang="bg-BG" sz="1600" dirty="0">
                <a:solidFill>
                  <a:schemeClr val="accent1">
                    <a:lumMod val="75000"/>
                  </a:schemeClr>
                </a:solidFill>
                <a:latin typeface="Arial" panose="020B0604020202020204" pitchFamily="34" charset="0"/>
                <a:cs typeface="Arial" panose="020B0604020202020204" pitchFamily="34" charset="0"/>
              </a:rPr>
              <a:t>„</a:t>
            </a:r>
            <a:r>
              <a:rPr lang="ru-RU" sz="1600" dirty="0">
                <a:solidFill>
                  <a:schemeClr val="accent1">
                    <a:lumMod val="75000"/>
                  </a:schemeClr>
                </a:solidFill>
                <a:latin typeface="Arial" panose="020B0604020202020204" pitchFamily="34" charset="0"/>
                <a:cs typeface="Arial" panose="020B0604020202020204" pitchFamily="34" charset="0"/>
              </a:rPr>
              <a:t>Производствени мощности и индустриални зони – предизвикателства и необходими условия</a:t>
            </a:r>
            <a:r>
              <a:rPr lang="bg-BG" sz="1600" dirty="0">
                <a:solidFill>
                  <a:schemeClr val="accent1">
                    <a:lumMod val="75000"/>
                  </a:schemeClr>
                </a:solidFill>
                <a:latin typeface="Arial" panose="020B0604020202020204" pitchFamily="34" charset="0"/>
                <a:cs typeface="Arial" panose="020B0604020202020204" pitchFamily="34" charset="0"/>
              </a:rPr>
              <a:t>“</a:t>
            </a:r>
            <a:endParaRPr lang="bg-BG"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algn="ctr"/>
            <a:r>
              <a:rPr lang="en-US" sz="1400" b="1" i="1" dirty="0" err="1">
                <a:solidFill>
                  <a:schemeClr val="accent1">
                    <a:lumMod val="75000"/>
                  </a:schemeClr>
                </a:solidFill>
                <a:latin typeface="Arial" panose="020B0604020202020204" pitchFamily="34" charset="0"/>
                <a:cs typeface="Arial" panose="020B0604020202020204" pitchFamily="34" charset="0"/>
              </a:rPr>
              <a:t>Обучителен</a:t>
            </a:r>
            <a:r>
              <a:rPr lang="en-US" sz="1400" b="1" i="1" dirty="0">
                <a:solidFill>
                  <a:schemeClr val="accent1">
                    <a:lumMod val="75000"/>
                  </a:schemeClr>
                </a:solidFill>
                <a:latin typeface="Arial" panose="020B0604020202020204" pitchFamily="34" charset="0"/>
                <a:cs typeface="Arial" panose="020B0604020202020204" pitchFamily="34" charset="0"/>
              </a:rPr>
              <a:t> </a:t>
            </a:r>
            <a:r>
              <a:rPr lang="en-US" sz="1400" b="1" i="1" dirty="0" err="1">
                <a:solidFill>
                  <a:schemeClr val="accent1">
                    <a:lumMod val="75000"/>
                  </a:schemeClr>
                </a:solidFill>
                <a:latin typeface="Arial" panose="020B0604020202020204" pitchFamily="34" charset="0"/>
                <a:cs typeface="Arial" panose="020B0604020202020204" pitchFamily="34" charset="0"/>
              </a:rPr>
              <a:t>модул</a:t>
            </a:r>
            <a:r>
              <a:rPr lang="bg-BG" sz="1400" b="1" i="1" dirty="0">
                <a:solidFill>
                  <a:schemeClr val="accent1">
                    <a:lumMod val="75000"/>
                  </a:schemeClr>
                </a:solidFill>
                <a:latin typeface="Arial" panose="020B0604020202020204" pitchFamily="34" charset="0"/>
                <a:cs typeface="Arial" panose="020B0604020202020204" pitchFamily="34" charset="0"/>
              </a:rPr>
              <a:t> „Местно икономическо развитие – възможности и практически решения“</a:t>
            </a:r>
            <a:endParaRPr lang="ru-RU" sz="1400" b="1" i="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9585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405A70-9FE2-48E0-B137-DB15C5AF900D}"/>
              </a:ext>
            </a:extLst>
          </p:cNvPr>
          <p:cNvSpPr>
            <a:spLocks noGrp="1"/>
          </p:cNvSpPr>
          <p:nvPr>
            <p:ph type="sldNum" sz="quarter" idx="12"/>
          </p:nvPr>
        </p:nvSpPr>
        <p:spPr>
          <a:xfrm>
            <a:off x="10212011" y="6269548"/>
            <a:ext cx="1706217" cy="365125"/>
          </a:xfrm>
        </p:spPr>
        <p:txBody>
          <a:bodyPr/>
          <a:lstStyle/>
          <a:p>
            <a:fld id="{D0FD718E-46A7-4A98-A9FE-3E1E2C2192EB}" type="slidenum">
              <a:rPr lang="bg-BG" smtClean="0"/>
              <a:t>3</a:t>
            </a:fld>
            <a:endParaRPr lang="bg-BG" dirty="0"/>
          </a:p>
        </p:txBody>
      </p:sp>
      <p:sp>
        <p:nvSpPr>
          <p:cNvPr id="3" name="Rectangle 2"/>
          <p:cNvSpPr/>
          <p:nvPr/>
        </p:nvSpPr>
        <p:spPr>
          <a:xfrm>
            <a:off x="1236852" y="937896"/>
            <a:ext cx="9718295" cy="523220"/>
          </a:xfrm>
          <a:prstGeom prst="rect">
            <a:avLst/>
          </a:prstGeom>
        </p:spPr>
        <p:txBody>
          <a:bodyPr wrap="square">
            <a:spAutoFit/>
          </a:bodyPr>
          <a:lstStyle/>
          <a:p>
            <a:pPr marL="45720" lvl="0" algn="ctr"/>
            <a:r>
              <a:rPr lang="bg-BG" sz="2800" b="1" dirty="0">
                <a:latin typeface="Arial" panose="020B0604020202020204" pitchFamily="34" charset="0"/>
                <a:cs typeface="Arial" panose="020B0604020202020204" pitchFamily="34" charset="0"/>
              </a:rPr>
              <a:t>Предприемаческата екосистема </a:t>
            </a:r>
            <a:r>
              <a:rPr lang="en-US" sz="2800" b="1" dirty="0">
                <a:latin typeface="Arial" panose="020B0604020202020204" pitchFamily="34" charset="0"/>
                <a:cs typeface="Arial" panose="020B0604020202020204" pitchFamily="34" charset="0"/>
              </a:rPr>
              <a:t>(</a:t>
            </a:r>
            <a:r>
              <a:rPr lang="bg-BG" sz="2800" b="1" dirty="0">
                <a:latin typeface="Arial" panose="020B0604020202020204" pitchFamily="34" charset="0"/>
                <a:cs typeface="Arial" panose="020B0604020202020204" pitchFamily="34" charset="0"/>
              </a:rPr>
              <a:t>2</a:t>
            </a:r>
            <a:r>
              <a:rPr lang="en-US" sz="2800" b="1" dirty="0">
                <a:latin typeface="Arial" panose="020B0604020202020204" pitchFamily="34" charset="0"/>
                <a:cs typeface="Arial" panose="020B0604020202020204" pitchFamily="34" charset="0"/>
              </a:rPr>
              <a:t>)</a:t>
            </a:r>
            <a:endParaRPr lang="bg-BG" sz="2800" b="1" dirty="0">
              <a:latin typeface="Arial" panose="020B0604020202020204" pitchFamily="34" charset="0"/>
              <a:cs typeface="Arial" panose="020B0604020202020204" pitchFamily="34" charset="0"/>
            </a:endParaRPr>
          </a:p>
        </p:txBody>
      </p:sp>
      <p:pic>
        <p:nvPicPr>
          <p:cNvPr id="5"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745" y="1990580"/>
            <a:ext cx="52197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7024" y="2526289"/>
            <a:ext cx="6461204" cy="2775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лавие 1">
            <a:extLst>
              <a:ext uri="{FF2B5EF4-FFF2-40B4-BE49-F238E27FC236}">
                <a16:creationId xmlns:a16="http://schemas.microsoft.com/office/drawing/2014/main" id="{BE7C05D8-E1C8-B88F-15E8-939631509BA1}"/>
              </a:ext>
            </a:extLst>
          </p:cNvPr>
          <p:cNvSpPr txBox="1">
            <a:spLocks/>
          </p:cNvSpPr>
          <p:nvPr/>
        </p:nvSpPr>
        <p:spPr>
          <a:xfrm>
            <a:off x="339686" y="138497"/>
            <a:ext cx="11512627" cy="6204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bg-BG" sz="1600" b="1" dirty="0">
                <a:solidFill>
                  <a:schemeClr val="accent1">
                    <a:lumMod val="75000"/>
                  </a:schemeClr>
                </a:solidFill>
                <a:latin typeface="Arial" panose="020B0604020202020204" pitchFamily="34" charset="0"/>
                <a:cs typeface="Arial" panose="020B0604020202020204" pitchFamily="34" charset="0"/>
              </a:rPr>
              <a:t>Тема</a:t>
            </a:r>
            <a:r>
              <a:rPr lang="en-US" sz="1600" b="1" dirty="0">
                <a:solidFill>
                  <a:schemeClr val="accent1">
                    <a:lumMod val="75000"/>
                  </a:schemeClr>
                </a:solidFill>
                <a:latin typeface="Arial" panose="020B0604020202020204" pitchFamily="34" charset="0"/>
                <a:cs typeface="Arial" panose="020B0604020202020204" pitchFamily="34" charset="0"/>
              </a:rPr>
              <a:t> </a:t>
            </a:r>
            <a:r>
              <a:rPr lang="en-GB" sz="1600" b="1" dirty="0">
                <a:solidFill>
                  <a:schemeClr val="accent1">
                    <a:lumMod val="75000"/>
                  </a:schemeClr>
                </a:solidFill>
                <a:latin typeface="Arial" panose="020B0604020202020204" pitchFamily="34" charset="0"/>
                <a:cs typeface="Arial" panose="020B0604020202020204" pitchFamily="34" charset="0"/>
              </a:rPr>
              <a:t>4</a:t>
            </a:r>
            <a:r>
              <a:rPr lang="bg-BG" sz="1600" b="1" dirty="0">
                <a:solidFill>
                  <a:schemeClr val="accent1">
                    <a:lumMod val="75000"/>
                  </a:schemeClr>
                </a:solidFill>
                <a:latin typeface="Arial" panose="020B0604020202020204" pitchFamily="34" charset="0"/>
                <a:cs typeface="Arial" panose="020B0604020202020204" pitchFamily="34" charset="0"/>
              </a:rPr>
              <a:t>:</a:t>
            </a:r>
            <a:r>
              <a:rPr lang="en-US" sz="1600" b="1" dirty="0">
                <a:solidFill>
                  <a:schemeClr val="accent1">
                    <a:lumMod val="75000"/>
                  </a:schemeClr>
                </a:solidFill>
                <a:latin typeface="Arial" panose="020B0604020202020204" pitchFamily="34" charset="0"/>
                <a:cs typeface="Arial" panose="020B0604020202020204" pitchFamily="34" charset="0"/>
              </a:rPr>
              <a:t> </a:t>
            </a:r>
            <a:r>
              <a:rPr lang="bg-BG" sz="1600" dirty="0">
                <a:solidFill>
                  <a:schemeClr val="accent1">
                    <a:lumMod val="75000"/>
                  </a:schemeClr>
                </a:solidFill>
                <a:latin typeface="Arial" panose="020B0604020202020204" pitchFamily="34" charset="0"/>
                <a:cs typeface="Arial" panose="020B0604020202020204" pitchFamily="34" charset="0"/>
              </a:rPr>
              <a:t>„</a:t>
            </a:r>
            <a:r>
              <a:rPr lang="ru-RU" sz="1600" dirty="0">
                <a:solidFill>
                  <a:schemeClr val="accent1">
                    <a:lumMod val="75000"/>
                  </a:schemeClr>
                </a:solidFill>
                <a:latin typeface="Arial" panose="020B0604020202020204" pitchFamily="34" charset="0"/>
                <a:cs typeface="Arial" panose="020B0604020202020204" pitchFamily="34" charset="0"/>
              </a:rPr>
              <a:t>Производствени мощности и индустриални зони – предизвикателства и необходими условия</a:t>
            </a:r>
            <a:r>
              <a:rPr lang="bg-BG" sz="1600" dirty="0">
                <a:solidFill>
                  <a:schemeClr val="accent1">
                    <a:lumMod val="75000"/>
                  </a:schemeClr>
                </a:solidFill>
                <a:latin typeface="Arial" panose="020B0604020202020204" pitchFamily="34" charset="0"/>
                <a:cs typeface="Arial" panose="020B0604020202020204" pitchFamily="34" charset="0"/>
              </a:rPr>
              <a:t>“</a:t>
            </a:r>
            <a:endParaRPr lang="bg-BG"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algn="ctr"/>
            <a:r>
              <a:rPr lang="en-US" sz="1400" b="1" i="1" dirty="0" err="1">
                <a:solidFill>
                  <a:schemeClr val="accent1">
                    <a:lumMod val="75000"/>
                  </a:schemeClr>
                </a:solidFill>
                <a:latin typeface="Arial" panose="020B0604020202020204" pitchFamily="34" charset="0"/>
                <a:cs typeface="Arial" panose="020B0604020202020204" pitchFamily="34" charset="0"/>
              </a:rPr>
              <a:t>Обучителен</a:t>
            </a:r>
            <a:r>
              <a:rPr lang="en-US" sz="1400" b="1" i="1" dirty="0">
                <a:solidFill>
                  <a:schemeClr val="accent1">
                    <a:lumMod val="75000"/>
                  </a:schemeClr>
                </a:solidFill>
                <a:latin typeface="Arial" panose="020B0604020202020204" pitchFamily="34" charset="0"/>
                <a:cs typeface="Arial" panose="020B0604020202020204" pitchFamily="34" charset="0"/>
              </a:rPr>
              <a:t> </a:t>
            </a:r>
            <a:r>
              <a:rPr lang="en-US" sz="1400" b="1" i="1" dirty="0" err="1">
                <a:solidFill>
                  <a:schemeClr val="accent1">
                    <a:lumMod val="75000"/>
                  </a:schemeClr>
                </a:solidFill>
                <a:latin typeface="Arial" panose="020B0604020202020204" pitchFamily="34" charset="0"/>
                <a:cs typeface="Arial" panose="020B0604020202020204" pitchFamily="34" charset="0"/>
              </a:rPr>
              <a:t>модул</a:t>
            </a:r>
            <a:r>
              <a:rPr lang="bg-BG" sz="1400" b="1" i="1" dirty="0">
                <a:solidFill>
                  <a:schemeClr val="accent1">
                    <a:lumMod val="75000"/>
                  </a:schemeClr>
                </a:solidFill>
                <a:latin typeface="Arial" panose="020B0604020202020204" pitchFamily="34" charset="0"/>
                <a:cs typeface="Arial" panose="020B0604020202020204" pitchFamily="34" charset="0"/>
              </a:rPr>
              <a:t> „Местно икономическо развитие – възможности и практически решения“</a:t>
            </a:r>
            <a:endParaRPr lang="ru-RU" sz="1400" b="1" i="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8636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405A70-9FE2-48E0-B137-DB15C5AF900D}"/>
              </a:ext>
            </a:extLst>
          </p:cNvPr>
          <p:cNvSpPr>
            <a:spLocks noGrp="1"/>
          </p:cNvSpPr>
          <p:nvPr>
            <p:ph type="sldNum" sz="quarter" idx="12"/>
          </p:nvPr>
        </p:nvSpPr>
        <p:spPr>
          <a:xfrm>
            <a:off x="10267662" y="6214684"/>
            <a:ext cx="1706217" cy="365125"/>
          </a:xfrm>
        </p:spPr>
        <p:txBody>
          <a:bodyPr/>
          <a:lstStyle/>
          <a:p>
            <a:fld id="{D0FD718E-46A7-4A98-A9FE-3E1E2C2192EB}" type="slidenum">
              <a:rPr lang="bg-BG" smtClean="0"/>
              <a:t>4</a:t>
            </a:fld>
            <a:endParaRPr lang="bg-BG" dirty="0"/>
          </a:p>
        </p:txBody>
      </p:sp>
      <p:sp>
        <p:nvSpPr>
          <p:cNvPr id="3" name="Rectangle 2"/>
          <p:cNvSpPr/>
          <p:nvPr/>
        </p:nvSpPr>
        <p:spPr>
          <a:xfrm>
            <a:off x="1236852" y="862495"/>
            <a:ext cx="9718295" cy="523220"/>
          </a:xfrm>
          <a:prstGeom prst="rect">
            <a:avLst/>
          </a:prstGeom>
        </p:spPr>
        <p:txBody>
          <a:bodyPr wrap="square">
            <a:spAutoFit/>
          </a:bodyPr>
          <a:lstStyle/>
          <a:p>
            <a:pPr marL="45720" lvl="0" algn="ctr"/>
            <a:r>
              <a:rPr lang="bg-BG" sz="2800" b="1" dirty="0">
                <a:latin typeface="Arial" panose="020B0604020202020204" pitchFamily="34" charset="0"/>
                <a:cs typeface="Arial" panose="020B0604020202020204" pitchFamily="34" charset="0"/>
              </a:rPr>
              <a:t>Видове предприемачи</a:t>
            </a:r>
          </a:p>
        </p:txBody>
      </p:sp>
      <p:sp>
        <p:nvSpPr>
          <p:cNvPr id="9" name="Rectangle 8"/>
          <p:cNvSpPr/>
          <p:nvPr/>
        </p:nvSpPr>
        <p:spPr>
          <a:xfrm>
            <a:off x="572653" y="1514764"/>
            <a:ext cx="4969164" cy="3693319"/>
          </a:xfrm>
          <a:prstGeom prst="rect">
            <a:avLst/>
          </a:prstGeom>
        </p:spPr>
        <p:txBody>
          <a:bodyPr wrap="square">
            <a:spAutoFit/>
          </a:bodyPr>
          <a:lstStyle/>
          <a:p>
            <a:pPr marL="342900" indent="-342900" eaLnBrk="1" hangingPunct="1">
              <a:spcAft>
                <a:spcPts val="0"/>
              </a:spcAft>
              <a:buFont typeface="Symbol" panose="05050102010706020507" pitchFamily="18" charset="2"/>
              <a:buChar char=""/>
              <a:defRPr/>
            </a:pPr>
            <a:r>
              <a:rPr lang="bg-BG" b="1"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Потенциални предприемачи</a:t>
            </a:r>
            <a:r>
              <a:rPr lang="bg-BG" b="1" dirty="0">
                <a:solidFill>
                  <a:srgbClr val="333333"/>
                </a:solidFill>
                <a:latin typeface="Arial" panose="020B0604020202020204" pitchFamily="34" charset="0"/>
                <a:ea typeface="Calibri" panose="020F0502020204030204" pitchFamily="34" charset="0"/>
                <a:cs typeface="Arial" panose="020B0604020202020204" pitchFamily="34" charset="0"/>
              </a:rPr>
              <a:t>:</a:t>
            </a:r>
            <a:r>
              <a:rPr lang="bg-BG" dirty="0">
                <a:solidFill>
                  <a:srgbClr val="333333"/>
                </a:solidFill>
                <a:latin typeface="Arial" panose="020B0604020202020204" pitchFamily="34" charset="0"/>
                <a:ea typeface="Calibri" panose="020F0502020204030204" pitchFamily="34" charset="0"/>
                <a:cs typeface="Arial" panose="020B0604020202020204" pitchFamily="34" charset="0"/>
              </a:rPr>
              <a:t> виждат възможности, имат капацитет да стартират фирма и не ги спира страха от провал.</a:t>
            </a:r>
          </a:p>
          <a:p>
            <a:pPr marL="342900" indent="-342900" eaLnBrk="1" hangingPunct="1">
              <a:spcAft>
                <a:spcPts val="0"/>
              </a:spcAft>
              <a:buFont typeface="Symbol" panose="05050102010706020507" pitchFamily="18" charset="2"/>
              <a:buChar char=""/>
              <a:defRPr/>
            </a:pPr>
            <a:endParaRPr lang="bg-BG"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342900" indent="-342900" eaLnBrk="1" hangingPunct="1">
              <a:spcAft>
                <a:spcPts val="0"/>
              </a:spcAft>
              <a:buFont typeface="Symbol" panose="05050102010706020507" pitchFamily="18" charset="2"/>
              <a:buChar char=""/>
              <a:defRPr/>
            </a:pPr>
            <a:r>
              <a:rPr lang="bg-BG" b="1"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Предприемачи с намерение</a:t>
            </a:r>
            <a:r>
              <a:rPr lang="bg-BG" b="1" dirty="0">
                <a:solidFill>
                  <a:srgbClr val="333333"/>
                </a:solidFill>
                <a:latin typeface="Arial" panose="020B0604020202020204" pitchFamily="34" charset="0"/>
                <a:ea typeface="Calibri" panose="020F0502020204030204" pitchFamily="34" charset="0"/>
                <a:cs typeface="Arial" panose="020B0604020202020204" pitchFamily="34" charset="0"/>
              </a:rPr>
              <a:t>:</a:t>
            </a:r>
            <a:r>
              <a:rPr lang="bg-BG" dirty="0">
                <a:solidFill>
                  <a:srgbClr val="333333"/>
                </a:solidFill>
                <a:latin typeface="Arial" panose="020B0604020202020204" pitchFamily="34" charset="0"/>
                <a:ea typeface="Calibri" panose="020F0502020204030204" pitchFamily="34" charset="0"/>
                <a:cs typeface="Arial" panose="020B0604020202020204" pitchFamily="34" charset="0"/>
              </a:rPr>
              <a:t> възнамеряват да стартират бизнес в бъдеще (до 3 г.).</a:t>
            </a:r>
          </a:p>
          <a:p>
            <a:pPr marL="342900" indent="-342900" eaLnBrk="1" hangingPunct="1">
              <a:spcAft>
                <a:spcPts val="0"/>
              </a:spcAft>
              <a:buFont typeface="Symbol" panose="05050102010706020507" pitchFamily="18" charset="2"/>
              <a:buChar char=""/>
              <a:defRPr/>
            </a:pPr>
            <a:endParaRPr lang="bg-BG"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342900" indent="-342900" eaLnBrk="1" hangingPunct="1">
              <a:spcAft>
                <a:spcPts val="0"/>
              </a:spcAft>
              <a:buFont typeface="Symbol" panose="05050102010706020507" pitchFamily="18" charset="2"/>
              <a:buChar char=""/>
              <a:defRPr/>
            </a:pPr>
            <a:r>
              <a:rPr lang="bg-BG" b="1"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Възникващи предприемачи</a:t>
            </a:r>
            <a:r>
              <a:rPr lang="bg-BG" dirty="0">
                <a:solidFill>
                  <a:srgbClr val="333333"/>
                </a:solidFill>
                <a:latin typeface="Arial" panose="020B0604020202020204" pitchFamily="34" charset="0"/>
                <a:ea typeface="Calibri" panose="020F0502020204030204" pitchFamily="34" charset="0"/>
                <a:cs typeface="Arial" panose="020B0604020202020204" pitchFamily="34" charset="0"/>
              </a:rPr>
              <a:t>: стартирали нова фирма, но все още не са плащали заплати или възнаграждения в продължение на </a:t>
            </a:r>
            <a:r>
              <a:rPr lang="en-US" dirty="0">
                <a:solidFill>
                  <a:srgbClr val="333333"/>
                </a:solidFill>
                <a:latin typeface="Arial" panose="020B0604020202020204" pitchFamily="34" charset="0"/>
                <a:ea typeface="Calibri" panose="020F0502020204030204" pitchFamily="34" charset="0"/>
                <a:cs typeface="Arial" panose="020B0604020202020204" pitchFamily="34" charset="0"/>
              </a:rPr>
              <a:t>&gt;</a:t>
            </a:r>
            <a:r>
              <a:rPr lang="bg-BG" dirty="0">
                <a:solidFill>
                  <a:srgbClr val="333333"/>
                </a:solidFill>
                <a:latin typeface="Arial" panose="020B0604020202020204" pitchFamily="34" charset="0"/>
                <a:ea typeface="Calibri" panose="020F0502020204030204" pitchFamily="34" charset="0"/>
                <a:cs typeface="Arial" panose="020B0604020202020204" pitchFamily="34" charset="0"/>
              </a:rPr>
              <a:t>3 месеца.</a:t>
            </a:r>
            <a:endParaRPr lang="bg-BG"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10" name="Rectangle 9"/>
          <p:cNvSpPr/>
          <p:nvPr/>
        </p:nvSpPr>
        <p:spPr>
          <a:xfrm>
            <a:off x="6520871" y="1483879"/>
            <a:ext cx="4830619" cy="3416320"/>
          </a:xfrm>
          <a:prstGeom prst="rect">
            <a:avLst/>
          </a:prstGeom>
        </p:spPr>
        <p:txBody>
          <a:bodyPr wrap="square">
            <a:spAutoFit/>
          </a:bodyPr>
          <a:lstStyle/>
          <a:p>
            <a:pPr marL="342900" indent="-342900" eaLnBrk="1" hangingPunct="1">
              <a:spcAft>
                <a:spcPts val="0"/>
              </a:spcAft>
              <a:buFont typeface="Symbol" panose="05050102010706020507" pitchFamily="18" charset="2"/>
              <a:buChar char=""/>
              <a:defRPr/>
            </a:pPr>
            <a:r>
              <a:rPr lang="bg-BG" b="1"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Нови предприемачи</a:t>
            </a:r>
            <a:r>
              <a:rPr lang="bg-BG" dirty="0">
                <a:solidFill>
                  <a:srgbClr val="333333"/>
                </a:solidFill>
                <a:latin typeface="Arial" panose="020B0604020202020204" pitchFamily="34" charset="0"/>
                <a:ea typeface="Calibri" panose="020F0502020204030204" pitchFamily="34" charset="0"/>
                <a:cs typeface="Arial" panose="020B0604020202020204" pitchFamily="34" charset="0"/>
              </a:rPr>
              <a:t>: ръководят нови фирми, извършващи дейност от 3 месеца до 42 месеца.</a:t>
            </a:r>
          </a:p>
          <a:p>
            <a:pPr marL="342900" indent="-342900" eaLnBrk="1" hangingPunct="1">
              <a:spcAft>
                <a:spcPts val="0"/>
              </a:spcAft>
              <a:buFont typeface="Symbol" panose="05050102010706020507" pitchFamily="18" charset="2"/>
              <a:buChar char=""/>
              <a:defRPr/>
            </a:pPr>
            <a:endParaRPr lang="bg-BG" dirty="0">
              <a:solidFill>
                <a:srgbClr val="333333"/>
              </a:solidFill>
              <a:latin typeface="Arial" panose="020B0604020202020204" pitchFamily="34" charset="0"/>
              <a:ea typeface="Calibri" panose="020F0502020204030204" pitchFamily="34" charset="0"/>
              <a:cs typeface="Arial" panose="020B0604020202020204" pitchFamily="34" charset="0"/>
            </a:endParaRPr>
          </a:p>
          <a:p>
            <a:pPr marL="342900" indent="-342900" eaLnBrk="1" hangingPunct="1">
              <a:spcAft>
                <a:spcPts val="0"/>
              </a:spcAft>
              <a:buFont typeface="Symbol" panose="05050102010706020507" pitchFamily="18" charset="2"/>
              <a:buChar char=""/>
              <a:defRPr/>
            </a:pPr>
            <a:r>
              <a:rPr lang="bg-BG" b="1"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Собственици на утвърдена фирма</a:t>
            </a:r>
            <a:r>
              <a:rPr lang="bg-BG" dirty="0">
                <a:solidFill>
                  <a:srgbClr val="333333"/>
                </a:solidFill>
                <a:latin typeface="Arial" panose="020B0604020202020204" pitchFamily="34" charset="0"/>
                <a:ea typeface="Calibri" panose="020F0502020204030204" pitchFamily="34" charset="0"/>
                <a:cs typeface="Arial" panose="020B0604020202020204" pitchFamily="34" charset="0"/>
              </a:rPr>
              <a:t>: ръководят зряла фирма, извършваща дейност </a:t>
            </a:r>
            <a:r>
              <a:rPr lang="en-US" dirty="0">
                <a:solidFill>
                  <a:srgbClr val="333333"/>
                </a:solidFill>
                <a:latin typeface="Arial" panose="020B0604020202020204" pitchFamily="34" charset="0"/>
                <a:ea typeface="Calibri" panose="020F0502020204030204" pitchFamily="34" charset="0"/>
                <a:cs typeface="Arial" panose="020B0604020202020204" pitchFamily="34" charset="0"/>
              </a:rPr>
              <a:t>&gt;</a:t>
            </a:r>
            <a:r>
              <a:rPr lang="bg-BG" dirty="0">
                <a:solidFill>
                  <a:srgbClr val="333333"/>
                </a:solidFill>
                <a:latin typeface="Arial" panose="020B0604020202020204" pitchFamily="34" charset="0"/>
                <a:ea typeface="Calibri" panose="020F0502020204030204" pitchFamily="34" charset="0"/>
                <a:cs typeface="Arial" panose="020B0604020202020204" pitchFamily="34" charset="0"/>
              </a:rPr>
              <a:t> 42 месеца.</a:t>
            </a:r>
          </a:p>
          <a:p>
            <a:pPr marL="342900" indent="-342900" eaLnBrk="1" hangingPunct="1">
              <a:spcAft>
                <a:spcPts val="0"/>
              </a:spcAft>
              <a:buFont typeface="Symbol" panose="05050102010706020507" pitchFamily="18" charset="2"/>
              <a:buChar char=""/>
              <a:defRPr/>
            </a:pPr>
            <a:endParaRPr lang="bg-BG" dirty="0">
              <a:solidFill>
                <a:srgbClr val="333333"/>
              </a:solidFill>
              <a:latin typeface="Arial" panose="020B0604020202020204" pitchFamily="34" charset="0"/>
              <a:ea typeface="Calibri" panose="020F0502020204030204" pitchFamily="34" charset="0"/>
              <a:cs typeface="Arial" panose="020B0604020202020204" pitchFamily="34" charset="0"/>
            </a:endParaRPr>
          </a:p>
          <a:p>
            <a:pPr marL="342900" indent="-342900" eaLnBrk="1" hangingPunct="1">
              <a:spcAft>
                <a:spcPts val="0"/>
              </a:spcAft>
              <a:buFont typeface="Symbol" panose="05050102010706020507" pitchFamily="18" charset="2"/>
              <a:buChar char=""/>
              <a:defRPr/>
            </a:pPr>
            <a:r>
              <a:rPr lang="bg-BG" b="1"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Преустановили дейността си предприемачи</a:t>
            </a:r>
            <a:r>
              <a:rPr lang="bg-BG" dirty="0">
                <a:solidFill>
                  <a:srgbClr val="333333"/>
                </a:solidFill>
                <a:latin typeface="Arial" panose="020B0604020202020204" pitchFamily="34" charset="0"/>
                <a:ea typeface="Calibri" panose="020F0502020204030204" pitchFamily="34" charset="0"/>
                <a:cs typeface="Arial" panose="020B0604020202020204" pitchFamily="34" charset="0"/>
              </a:rPr>
              <a:t>: престанали са да се занимават с бизнес през последната 1 година.</a:t>
            </a:r>
            <a:endParaRPr lang="bg-BG" dirty="0">
              <a:latin typeface="Arial" panose="020B0604020202020204" pitchFamily="34" charset="0"/>
              <a:cs typeface="Arial" panose="020B0604020202020204" pitchFamily="34" charset="0"/>
            </a:endParaRPr>
          </a:p>
        </p:txBody>
      </p:sp>
      <p:sp>
        <p:nvSpPr>
          <p:cNvPr id="13" name="Rounded Rectangle 12"/>
          <p:cNvSpPr/>
          <p:nvPr/>
        </p:nvSpPr>
        <p:spPr>
          <a:xfrm>
            <a:off x="2012662" y="5681518"/>
            <a:ext cx="8255000" cy="347663"/>
          </a:xfrm>
          <a:prstGeom prst="roundRect">
            <a:avLst/>
          </a:prstGeom>
          <a:solidFill>
            <a:srgbClr val="FDF709">
              <a:alpha val="46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bg-BG" b="1" dirty="0">
                <a:solidFill>
                  <a:srgbClr val="0070C0"/>
                </a:solidFill>
                <a:latin typeface="Arial" panose="020B0604020202020204" pitchFamily="34" charset="0"/>
                <a:cs typeface="Arial" panose="020B0604020202020204" pitchFamily="34" charset="0"/>
              </a:rPr>
              <a:t>Предприемач: човек, който стартира нов бизнес с цел печалба</a:t>
            </a:r>
          </a:p>
        </p:txBody>
      </p:sp>
      <p:sp>
        <p:nvSpPr>
          <p:cNvPr id="2" name="Заглавие 1">
            <a:extLst>
              <a:ext uri="{FF2B5EF4-FFF2-40B4-BE49-F238E27FC236}">
                <a16:creationId xmlns:a16="http://schemas.microsoft.com/office/drawing/2014/main" id="{99E73939-F656-44ED-0F01-AA5B944212B4}"/>
              </a:ext>
            </a:extLst>
          </p:cNvPr>
          <p:cNvSpPr txBox="1">
            <a:spLocks/>
          </p:cNvSpPr>
          <p:nvPr/>
        </p:nvSpPr>
        <p:spPr>
          <a:xfrm>
            <a:off x="339686" y="138497"/>
            <a:ext cx="11512627" cy="6204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bg-BG" sz="1600" b="1" dirty="0">
                <a:solidFill>
                  <a:schemeClr val="accent1">
                    <a:lumMod val="75000"/>
                  </a:schemeClr>
                </a:solidFill>
                <a:latin typeface="Arial" panose="020B0604020202020204" pitchFamily="34" charset="0"/>
                <a:cs typeface="Arial" panose="020B0604020202020204" pitchFamily="34" charset="0"/>
              </a:rPr>
              <a:t>Тема</a:t>
            </a:r>
            <a:r>
              <a:rPr lang="en-US" sz="1600" b="1" dirty="0">
                <a:solidFill>
                  <a:schemeClr val="accent1">
                    <a:lumMod val="75000"/>
                  </a:schemeClr>
                </a:solidFill>
                <a:latin typeface="Arial" panose="020B0604020202020204" pitchFamily="34" charset="0"/>
                <a:cs typeface="Arial" panose="020B0604020202020204" pitchFamily="34" charset="0"/>
              </a:rPr>
              <a:t> </a:t>
            </a:r>
            <a:r>
              <a:rPr lang="en-GB" sz="1600" b="1" dirty="0">
                <a:solidFill>
                  <a:schemeClr val="accent1">
                    <a:lumMod val="75000"/>
                  </a:schemeClr>
                </a:solidFill>
                <a:latin typeface="Arial" panose="020B0604020202020204" pitchFamily="34" charset="0"/>
                <a:cs typeface="Arial" panose="020B0604020202020204" pitchFamily="34" charset="0"/>
              </a:rPr>
              <a:t>4</a:t>
            </a:r>
            <a:r>
              <a:rPr lang="bg-BG" sz="1600" b="1" dirty="0">
                <a:solidFill>
                  <a:schemeClr val="accent1">
                    <a:lumMod val="75000"/>
                  </a:schemeClr>
                </a:solidFill>
                <a:latin typeface="Arial" panose="020B0604020202020204" pitchFamily="34" charset="0"/>
                <a:cs typeface="Arial" panose="020B0604020202020204" pitchFamily="34" charset="0"/>
              </a:rPr>
              <a:t>:</a:t>
            </a:r>
            <a:r>
              <a:rPr lang="en-US" sz="1600" b="1" dirty="0">
                <a:solidFill>
                  <a:schemeClr val="accent1">
                    <a:lumMod val="75000"/>
                  </a:schemeClr>
                </a:solidFill>
                <a:latin typeface="Arial" panose="020B0604020202020204" pitchFamily="34" charset="0"/>
                <a:cs typeface="Arial" panose="020B0604020202020204" pitchFamily="34" charset="0"/>
              </a:rPr>
              <a:t> </a:t>
            </a:r>
            <a:r>
              <a:rPr lang="bg-BG" sz="1600" dirty="0">
                <a:solidFill>
                  <a:schemeClr val="accent1">
                    <a:lumMod val="75000"/>
                  </a:schemeClr>
                </a:solidFill>
                <a:latin typeface="Arial" panose="020B0604020202020204" pitchFamily="34" charset="0"/>
                <a:cs typeface="Arial" panose="020B0604020202020204" pitchFamily="34" charset="0"/>
              </a:rPr>
              <a:t>„</a:t>
            </a:r>
            <a:r>
              <a:rPr lang="ru-RU" sz="1600" dirty="0">
                <a:solidFill>
                  <a:schemeClr val="accent1">
                    <a:lumMod val="75000"/>
                  </a:schemeClr>
                </a:solidFill>
                <a:latin typeface="Arial" panose="020B0604020202020204" pitchFamily="34" charset="0"/>
                <a:cs typeface="Arial" panose="020B0604020202020204" pitchFamily="34" charset="0"/>
              </a:rPr>
              <a:t>Производствени мощности и индустриални зони – предизвикателства и необходими условия</a:t>
            </a:r>
            <a:r>
              <a:rPr lang="bg-BG" sz="1600" dirty="0">
                <a:solidFill>
                  <a:schemeClr val="accent1">
                    <a:lumMod val="75000"/>
                  </a:schemeClr>
                </a:solidFill>
                <a:latin typeface="Arial" panose="020B0604020202020204" pitchFamily="34" charset="0"/>
                <a:cs typeface="Arial" panose="020B0604020202020204" pitchFamily="34" charset="0"/>
              </a:rPr>
              <a:t>“</a:t>
            </a:r>
            <a:endParaRPr lang="bg-BG"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algn="ctr"/>
            <a:r>
              <a:rPr lang="en-US" sz="1400" b="1" i="1" dirty="0" err="1">
                <a:solidFill>
                  <a:schemeClr val="accent1">
                    <a:lumMod val="75000"/>
                  </a:schemeClr>
                </a:solidFill>
                <a:latin typeface="Arial" panose="020B0604020202020204" pitchFamily="34" charset="0"/>
                <a:cs typeface="Arial" panose="020B0604020202020204" pitchFamily="34" charset="0"/>
              </a:rPr>
              <a:t>Обучителен</a:t>
            </a:r>
            <a:r>
              <a:rPr lang="en-US" sz="1400" b="1" i="1" dirty="0">
                <a:solidFill>
                  <a:schemeClr val="accent1">
                    <a:lumMod val="75000"/>
                  </a:schemeClr>
                </a:solidFill>
                <a:latin typeface="Arial" panose="020B0604020202020204" pitchFamily="34" charset="0"/>
                <a:cs typeface="Arial" panose="020B0604020202020204" pitchFamily="34" charset="0"/>
              </a:rPr>
              <a:t> </a:t>
            </a:r>
            <a:r>
              <a:rPr lang="en-US" sz="1400" b="1" i="1" dirty="0" err="1">
                <a:solidFill>
                  <a:schemeClr val="accent1">
                    <a:lumMod val="75000"/>
                  </a:schemeClr>
                </a:solidFill>
                <a:latin typeface="Arial" panose="020B0604020202020204" pitchFamily="34" charset="0"/>
                <a:cs typeface="Arial" panose="020B0604020202020204" pitchFamily="34" charset="0"/>
              </a:rPr>
              <a:t>модул</a:t>
            </a:r>
            <a:r>
              <a:rPr lang="bg-BG" sz="1400" b="1" i="1" dirty="0">
                <a:solidFill>
                  <a:schemeClr val="accent1">
                    <a:lumMod val="75000"/>
                  </a:schemeClr>
                </a:solidFill>
                <a:latin typeface="Arial" panose="020B0604020202020204" pitchFamily="34" charset="0"/>
                <a:cs typeface="Arial" panose="020B0604020202020204" pitchFamily="34" charset="0"/>
              </a:rPr>
              <a:t> „Местно икономическо развитие – възможности и практически решения“</a:t>
            </a:r>
            <a:endParaRPr lang="ru-RU" sz="1400" b="1" i="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5381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405A70-9FE2-48E0-B137-DB15C5AF900D}"/>
              </a:ext>
            </a:extLst>
          </p:cNvPr>
          <p:cNvSpPr>
            <a:spLocks noGrp="1"/>
          </p:cNvSpPr>
          <p:nvPr>
            <p:ph type="sldNum" sz="quarter" idx="12"/>
          </p:nvPr>
        </p:nvSpPr>
        <p:spPr>
          <a:xfrm>
            <a:off x="10243930" y="6250334"/>
            <a:ext cx="1706217" cy="365125"/>
          </a:xfrm>
        </p:spPr>
        <p:txBody>
          <a:bodyPr/>
          <a:lstStyle/>
          <a:p>
            <a:fld id="{D0FD718E-46A7-4A98-A9FE-3E1E2C2192EB}" type="slidenum">
              <a:rPr lang="bg-BG" smtClean="0"/>
              <a:t>5</a:t>
            </a:fld>
            <a:endParaRPr lang="bg-BG" dirty="0"/>
          </a:p>
        </p:txBody>
      </p:sp>
      <p:sp>
        <p:nvSpPr>
          <p:cNvPr id="3" name="Rectangle 2"/>
          <p:cNvSpPr/>
          <p:nvPr/>
        </p:nvSpPr>
        <p:spPr>
          <a:xfrm>
            <a:off x="1090294" y="789718"/>
            <a:ext cx="9718295" cy="954107"/>
          </a:xfrm>
          <a:prstGeom prst="rect">
            <a:avLst/>
          </a:prstGeom>
        </p:spPr>
        <p:txBody>
          <a:bodyPr wrap="square">
            <a:spAutoFit/>
          </a:bodyPr>
          <a:lstStyle/>
          <a:p>
            <a:pPr marL="45720" lvl="0" algn="ctr"/>
            <a:r>
              <a:rPr lang="bg-BG" sz="2800" b="1" dirty="0">
                <a:latin typeface="Arial" panose="020B0604020202020204" pitchFamily="34" charset="0"/>
                <a:cs typeface="Arial" panose="020B0604020202020204" pitchFamily="34" charset="0"/>
              </a:rPr>
              <a:t>Фази на развитието на нови фирми – </a:t>
            </a:r>
          </a:p>
          <a:p>
            <a:pPr marL="45720" lvl="0" algn="ctr"/>
            <a:r>
              <a:rPr lang="bg-BG" sz="2800" b="1" dirty="0">
                <a:latin typeface="Arial" panose="020B0604020202020204" pitchFamily="34" charset="0"/>
                <a:cs typeface="Arial" panose="020B0604020202020204" pitchFamily="34" charset="0"/>
              </a:rPr>
              <a:t>„Долината на смъртта</a:t>
            </a:r>
            <a:r>
              <a:rPr lang="en-US" sz="2800" b="1" dirty="0">
                <a:latin typeface="Arial" panose="020B0604020202020204" pitchFamily="34" charset="0"/>
                <a:cs typeface="Arial" panose="020B0604020202020204" pitchFamily="34" charset="0"/>
              </a:rPr>
              <a:t>”</a:t>
            </a:r>
            <a:endParaRPr lang="bg-BG" sz="2800" b="1" dirty="0">
              <a:latin typeface="Arial" panose="020B0604020202020204" pitchFamily="34" charset="0"/>
              <a:cs typeface="Arial" panose="020B0604020202020204" pitchFamily="34" charset="0"/>
            </a:endParaRPr>
          </a:p>
        </p:txBody>
      </p:sp>
      <p:pic>
        <p:nvPicPr>
          <p:cNvPr id="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7992" y="1743825"/>
            <a:ext cx="79629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лавие 1">
            <a:extLst>
              <a:ext uri="{FF2B5EF4-FFF2-40B4-BE49-F238E27FC236}">
                <a16:creationId xmlns:a16="http://schemas.microsoft.com/office/drawing/2014/main" id="{0879C89A-D83B-5157-1AB8-2430DDB56F3F}"/>
              </a:ext>
            </a:extLst>
          </p:cNvPr>
          <p:cNvSpPr txBox="1">
            <a:spLocks/>
          </p:cNvSpPr>
          <p:nvPr/>
        </p:nvSpPr>
        <p:spPr>
          <a:xfrm>
            <a:off x="339686" y="138497"/>
            <a:ext cx="11512627" cy="6204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bg-BG" sz="1600" b="1" dirty="0">
                <a:solidFill>
                  <a:schemeClr val="accent1">
                    <a:lumMod val="75000"/>
                  </a:schemeClr>
                </a:solidFill>
                <a:latin typeface="Arial" panose="020B0604020202020204" pitchFamily="34" charset="0"/>
                <a:cs typeface="Arial" panose="020B0604020202020204" pitchFamily="34" charset="0"/>
              </a:rPr>
              <a:t>Тема</a:t>
            </a:r>
            <a:r>
              <a:rPr lang="en-US" sz="1600" b="1" dirty="0">
                <a:solidFill>
                  <a:schemeClr val="accent1">
                    <a:lumMod val="75000"/>
                  </a:schemeClr>
                </a:solidFill>
                <a:latin typeface="Arial" panose="020B0604020202020204" pitchFamily="34" charset="0"/>
                <a:cs typeface="Arial" panose="020B0604020202020204" pitchFamily="34" charset="0"/>
              </a:rPr>
              <a:t> </a:t>
            </a:r>
            <a:r>
              <a:rPr lang="en-GB" sz="1600" b="1" dirty="0">
                <a:solidFill>
                  <a:schemeClr val="accent1">
                    <a:lumMod val="75000"/>
                  </a:schemeClr>
                </a:solidFill>
                <a:latin typeface="Arial" panose="020B0604020202020204" pitchFamily="34" charset="0"/>
                <a:cs typeface="Arial" panose="020B0604020202020204" pitchFamily="34" charset="0"/>
              </a:rPr>
              <a:t>4</a:t>
            </a:r>
            <a:r>
              <a:rPr lang="bg-BG" sz="1600" b="1" dirty="0">
                <a:solidFill>
                  <a:schemeClr val="accent1">
                    <a:lumMod val="75000"/>
                  </a:schemeClr>
                </a:solidFill>
                <a:latin typeface="Arial" panose="020B0604020202020204" pitchFamily="34" charset="0"/>
                <a:cs typeface="Arial" panose="020B0604020202020204" pitchFamily="34" charset="0"/>
              </a:rPr>
              <a:t>:</a:t>
            </a:r>
            <a:r>
              <a:rPr lang="en-US" sz="1600" b="1" dirty="0">
                <a:solidFill>
                  <a:schemeClr val="accent1">
                    <a:lumMod val="75000"/>
                  </a:schemeClr>
                </a:solidFill>
                <a:latin typeface="Arial" panose="020B0604020202020204" pitchFamily="34" charset="0"/>
                <a:cs typeface="Arial" panose="020B0604020202020204" pitchFamily="34" charset="0"/>
              </a:rPr>
              <a:t> </a:t>
            </a:r>
            <a:r>
              <a:rPr lang="bg-BG" sz="1600" dirty="0">
                <a:solidFill>
                  <a:schemeClr val="accent1">
                    <a:lumMod val="75000"/>
                  </a:schemeClr>
                </a:solidFill>
                <a:latin typeface="Arial" panose="020B0604020202020204" pitchFamily="34" charset="0"/>
                <a:cs typeface="Arial" panose="020B0604020202020204" pitchFamily="34" charset="0"/>
              </a:rPr>
              <a:t>„</a:t>
            </a:r>
            <a:r>
              <a:rPr lang="ru-RU" sz="1600" dirty="0">
                <a:solidFill>
                  <a:schemeClr val="accent1">
                    <a:lumMod val="75000"/>
                  </a:schemeClr>
                </a:solidFill>
                <a:latin typeface="Arial" panose="020B0604020202020204" pitchFamily="34" charset="0"/>
                <a:cs typeface="Arial" panose="020B0604020202020204" pitchFamily="34" charset="0"/>
              </a:rPr>
              <a:t>Производствени мощности и индустриални зони – предизвикателства и необходими условия</a:t>
            </a:r>
            <a:r>
              <a:rPr lang="bg-BG" sz="1600" dirty="0">
                <a:solidFill>
                  <a:schemeClr val="accent1">
                    <a:lumMod val="75000"/>
                  </a:schemeClr>
                </a:solidFill>
                <a:latin typeface="Arial" panose="020B0604020202020204" pitchFamily="34" charset="0"/>
                <a:cs typeface="Arial" panose="020B0604020202020204" pitchFamily="34" charset="0"/>
              </a:rPr>
              <a:t>“</a:t>
            </a:r>
            <a:endParaRPr lang="bg-BG"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algn="ctr"/>
            <a:r>
              <a:rPr lang="en-US" sz="1400" b="1" i="1" dirty="0" err="1">
                <a:solidFill>
                  <a:schemeClr val="accent1">
                    <a:lumMod val="75000"/>
                  </a:schemeClr>
                </a:solidFill>
                <a:latin typeface="Arial" panose="020B0604020202020204" pitchFamily="34" charset="0"/>
                <a:cs typeface="Arial" panose="020B0604020202020204" pitchFamily="34" charset="0"/>
              </a:rPr>
              <a:t>Обучителен</a:t>
            </a:r>
            <a:r>
              <a:rPr lang="en-US" sz="1400" b="1" i="1" dirty="0">
                <a:solidFill>
                  <a:schemeClr val="accent1">
                    <a:lumMod val="75000"/>
                  </a:schemeClr>
                </a:solidFill>
                <a:latin typeface="Arial" panose="020B0604020202020204" pitchFamily="34" charset="0"/>
                <a:cs typeface="Arial" panose="020B0604020202020204" pitchFamily="34" charset="0"/>
              </a:rPr>
              <a:t> </a:t>
            </a:r>
            <a:r>
              <a:rPr lang="en-US" sz="1400" b="1" i="1" dirty="0" err="1">
                <a:solidFill>
                  <a:schemeClr val="accent1">
                    <a:lumMod val="75000"/>
                  </a:schemeClr>
                </a:solidFill>
                <a:latin typeface="Arial" panose="020B0604020202020204" pitchFamily="34" charset="0"/>
                <a:cs typeface="Arial" panose="020B0604020202020204" pitchFamily="34" charset="0"/>
              </a:rPr>
              <a:t>модул</a:t>
            </a:r>
            <a:r>
              <a:rPr lang="bg-BG" sz="1400" b="1" i="1" dirty="0">
                <a:solidFill>
                  <a:schemeClr val="accent1">
                    <a:lumMod val="75000"/>
                  </a:schemeClr>
                </a:solidFill>
                <a:latin typeface="Arial" panose="020B0604020202020204" pitchFamily="34" charset="0"/>
                <a:cs typeface="Arial" panose="020B0604020202020204" pitchFamily="34" charset="0"/>
              </a:rPr>
              <a:t> „Местно икономическо развитие – възможности и практически решения“</a:t>
            </a:r>
            <a:endParaRPr lang="ru-RU" sz="1400" b="1" i="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7243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405A70-9FE2-48E0-B137-DB15C5AF900D}"/>
              </a:ext>
            </a:extLst>
          </p:cNvPr>
          <p:cNvSpPr>
            <a:spLocks noGrp="1"/>
          </p:cNvSpPr>
          <p:nvPr>
            <p:ph type="sldNum" sz="quarter" idx="12"/>
          </p:nvPr>
        </p:nvSpPr>
        <p:spPr>
          <a:xfrm>
            <a:off x="10216498" y="6225454"/>
            <a:ext cx="1706217" cy="365125"/>
          </a:xfrm>
        </p:spPr>
        <p:txBody>
          <a:bodyPr/>
          <a:lstStyle/>
          <a:p>
            <a:fld id="{D0FD718E-46A7-4A98-A9FE-3E1E2C2192EB}" type="slidenum">
              <a:rPr lang="bg-BG" smtClean="0"/>
              <a:t>6</a:t>
            </a:fld>
            <a:endParaRPr lang="bg-BG" dirty="0"/>
          </a:p>
        </p:txBody>
      </p:sp>
      <p:sp>
        <p:nvSpPr>
          <p:cNvPr id="3" name="Rectangle 2"/>
          <p:cNvSpPr/>
          <p:nvPr/>
        </p:nvSpPr>
        <p:spPr>
          <a:xfrm>
            <a:off x="1236851" y="624698"/>
            <a:ext cx="9718295" cy="523220"/>
          </a:xfrm>
          <a:prstGeom prst="rect">
            <a:avLst/>
          </a:prstGeom>
        </p:spPr>
        <p:txBody>
          <a:bodyPr wrap="square">
            <a:spAutoFit/>
          </a:bodyPr>
          <a:lstStyle/>
          <a:p>
            <a:pPr marL="45720" lvl="0" algn="ctr"/>
            <a:r>
              <a:rPr lang="bg-BG" sz="2800" b="1" dirty="0">
                <a:latin typeface="Arial" panose="020B0604020202020204" pitchFamily="34" charset="0"/>
                <a:cs typeface="Arial" panose="020B0604020202020204" pitchFamily="34" charset="0"/>
              </a:rPr>
              <a:t>Европейски индекс за иновации 2021</a:t>
            </a:r>
          </a:p>
        </p:txBody>
      </p:sp>
      <p:pic>
        <p:nvPicPr>
          <p:cNvPr id="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85466" y="1144138"/>
            <a:ext cx="4882447" cy="5024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8850313" y="3524828"/>
            <a:ext cx="2113250"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defRPr/>
            </a:pPr>
            <a:r>
              <a:rPr lang="bg-BG" sz="1600" b="1" dirty="0">
                <a:solidFill>
                  <a:schemeClr val="bg1"/>
                </a:solidFill>
                <a:latin typeface="Arial" panose="020B0604020202020204" pitchFamily="34" charset="0"/>
                <a:cs typeface="Arial" panose="020B0604020202020204" pitchFamily="34" charset="0"/>
              </a:rPr>
              <a:t>Само ЮЗ район е умерен иноватор</a:t>
            </a:r>
          </a:p>
        </p:txBody>
      </p:sp>
      <p:cxnSp>
        <p:nvCxnSpPr>
          <p:cNvPr id="8" name="Straight Arrow Connector 7"/>
          <p:cNvCxnSpPr/>
          <p:nvPr/>
        </p:nvCxnSpPr>
        <p:spPr>
          <a:xfrm flipH="1">
            <a:off x="6576436" y="3845647"/>
            <a:ext cx="2246312" cy="160178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3"/>
          <p:cNvSpPr>
            <a:spLocks noChangeArrowheads="1"/>
          </p:cNvSpPr>
          <p:nvPr/>
        </p:nvSpPr>
        <p:spPr bwMode="auto">
          <a:xfrm>
            <a:off x="5726690" y="6225454"/>
            <a:ext cx="4949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bg-BG" altLang="bg-BG" sz="1400" i="1" dirty="0">
                <a:solidFill>
                  <a:srgbClr val="333333"/>
                </a:solidFill>
                <a:cs typeface="Arial" panose="020B0604020202020204" pitchFamily="34" charset="0"/>
              </a:rPr>
              <a:t>Източник: </a:t>
            </a:r>
            <a:r>
              <a:rPr lang="en-US" altLang="bg-BG" sz="1400" i="1" dirty="0">
                <a:solidFill>
                  <a:srgbClr val="333333"/>
                </a:solidFill>
                <a:cs typeface="Arial" panose="020B0604020202020204" pitchFamily="34" charset="0"/>
              </a:rPr>
              <a:t>European Innovation Scoreboard</a:t>
            </a:r>
            <a:r>
              <a:rPr lang="bg-BG" altLang="bg-BG" sz="1400" i="1" dirty="0">
                <a:solidFill>
                  <a:srgbClr val="333333"/>
                </a:solidFill>
                <a:cs typeface="Arial" panose="020B0604020202020204" pitchFamily="34" charset="0"/>
              </a:rPr>
              <a:t> 2021</a:t>
            </a:r>
            <a:endParaRPr lang="bg-BG" altLang="bg-BG" sz="1400" i="1" dirty="0">
              <a:cs typeface="Arial" panose="020B0604020202020204" pitchFamily="34" charset="0"/>
            </a:endParaRPr>
          </a:p>
        </p:txBody>
      </p:sp>
      <p:sp>
        <p:nvSpPr>
          <p:cNvPr id="2" name="Заглавие 1">
            <a:extLst>
              <a:ext uri="{FF2B5EF4-FFF2-40B4-BE49-F238E27FC236}">
                <a16:creationId xmlns:a16="http://schemas.microsoft.com/office/drawing/2014/main" id="{A0C1DD0A-A7E8-5302-2EC1-2F80136DF826}"/>
              </a:ext>
            </a:extLst>
          </p:cNvPr>
          <p:cNvSpPr txBox="1">
            <a:spLocks/>
          </p:cNvSpPr>
          <p:nvPr/>
        </p:nvSpPr>
        <p:spPr>
          <a:xfrm>
            <a:off x="339686" y="138497"/>
            <a:ext cx="11512627" cy="6204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bg-BG" sz="1600" b="1" dirty="0">
                <a:solidFill>
                  <a:schemeClr val="accent1">
                    <a:lumMod val="75000"/>
                  </a:schemeClr>
                </a:solidFill>
                <a:latin typeface="Arial" panose="020B0604020202020204" pitchFamily="34" charset="0"/>
                <a:cs typeface="Arial" panose="020B0604020202020204" pitchFamily="34" charset="0"/>
              </a:rPr>
              <a:t>Тема</a:t>
            </a:r>
            <a:r>
              <a:rPr lang="en-US" sz="1600" b="1" dirty="0">
                <a:solidFill>
                  <a:schemeClr val="accent1">
                    <a:lumMod val="75000"/>
                  </a:schemeClr>
                </a:solidFill>
                <a:latin typeface="Arial" panose="020B0604020202020204" pitchFamily="34" charset="0"/>
                <a:cs typeface="Arial" panose="020B0604020202020204" pitchFamily="34" charset="0"/>
              </a:rPr>
              <a:t> </a:t>
            </a:r>
            <a:r>
              <a:rPr lang="en-GB" sz="1600" b="1" dirty="0">
                <a:solidFill>
                  <a:schemeClr val="accent1">
                    <a:lumMod val="75000"/>
                  </a:schemeClr>
                </a:solidFill>
                <a:latin typeface="Arial" panose="020B0604020202020204" pitchFamily="34" charset="0"/>
                <a:cs typeface="Arial" panose="020B0604020202020204" pitchFamily="34" charset="0"/>
              </a:rPr>
              <a:t>4</a:t>
            </a:r>
            <a:r>
              <a:rPr lang="bg-BG" sz="1600" b="1" dirty="0">
                <a:solidFill>
                  <a:schemeClr val="accent1">
                    <a:lumMod val="75000"/>
                  </a:schemeClr>
                </a:solidFill>
                <a:latin typeface="Arial" panose="020B0604020202020204" pitchFamily="34" charset="0"/>
                <a:cs typeface="Arial" panose="020B0604020202020204" pitchFamily="34" charset="0"/>
              </a:rPr>
              <a:t>:</a:t>
            </a:r>
            <a:r>
              <a:rPr lang="en-US" sz="1600" b="1" dirty="0">
                <a:solidFill>
                  <a:schemeClr val="accent1">
                    <a:lumMod val="75000"/>
                  </a:schemeClr>
                </a:solidFill>
                <a:latin typeface="Arial" panose="020B0604020202020204" pitchFamily="34" charset="0"/>
                <a:cs typeface="Arial" panose="020B0604020202020204" pitchFamily="34" charset="0"/>
              </a:rPr>
              <a:t> </a:t>
            </a:r>
            <a:r>
              <a:rPr lang="bg-BG" sz="1600" dirty="0">
                <a:solidFill>
                  <a:schemeClr val="accent1">
                    <a:lumMod val="75000"/>
                  </a:schemeClr>
                </a:solidFill>
                <a:latin typeface="Arial" panose="020B0604020202020204" pitchFamily="34" charset="0"/>
                <a:cs typeface="Arial" panose="020B0604020202020204" pitchFamily="34" charset="0"/>
              </a:rPr>
              <a:t>„</a:t>
            </a:r>
            <a:r>
              <a:rPr lang="ru-RU" sz="1600" dirty="0">
                <a:solidFill>
                  <a:schemeClr val="accent1">
                    <a:lumMod val="75000"/>
                  </a:schemeClr>
                </a:solidFill>
                <a:latin typeface="Arial" panose="020B0604020202020204" pitchFamily="34" charset="0"/>
                <a:cs typeface="Arial" panose="020B0604020202020204" pitchFamily="34" charset="0"/>
              </a:rPr>
              <a:t>Производствени мощности и индустриални зони – предизвикателства и необходими условия</a:t>
            </a:r>
            <a:r>
              <a:rPr lang="bg-BG" sz="1600" dirty="0">
                <a:solidFill>
                  <a:schemeClr val="accent1">
                    <a:lumMod val="75000"/>
                  </a:schemeClr>
                </a:solidFill>
                <a:latin typeface="Arial" panose="020B0604020202020204" pitchFamily="34" charset="0"/>
                <a:cs typeface="Arial" panose="020B0604020202020204" pitchFamily="34" charset="0"/>
              </a:rPr>
              <a:t>“</a:t>
            </a:r>
            <a:endParaRPr lang="bg-BG"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algn="ctr"/>
            <a:r>
              <a:rPr lang="en-US" sz="1400" b="1" i="1" dirty="0" err="1">
                <a:solidFill>
                  <a:schemeClr val="accent1">
                    <a:lumMod val="75000"/>
                  </a:schemeClr>
                </a:solidFill>
                <a:latin typeface="Arial" panose="020B0604020202020204" pitchFamily="34" charset="0"/>
                <a:cs typeface="Arial" panose="020B0604020202020204" pitchFamily="34" charset="0"/>
              </a:rPr>
              <a:t>Обучителен</a:t>
            </a:r>
            <a:r>
              <a:rPr lang="en-US" sz="1400" b="1" i="1" dirty="0">
                <a:solidFill>
                  <a:schemeClr val="accent1">
                    <a:lumMod val="75000"/>
                  </a:schemeClr>
                </a:solidFill>
                <a:latin typeface="Arial" panose="020B0604020202020204" pitchFamily="34" charset="0"/>
                <a:cs typeface="Arial" panose="020B0604020202020204" pitchFamily="34" charset="0"/>
              </a:rPr>
              <a:t> </a:t>
            </a:r>
            <a:r>
              <a:rPr lang="en-US" sz="1400" b="1" i="1" dirty="0" err="1">
                <a:solidFill>
                  <a:schemeClr val="accent1">
                    <a:lumMod val="75000"/>
                  </a:schemeClr>
                </a:solidFill>
                <a:latin typeface="Arial" panose="020B0604020202020204" pitchFamily="34" charset="0"/>
                <a:cs typeface="Arial" panose="020B0604020202020204" pitchFamily="34" charset="0"/>
              </a:rPr>
              <a:t>модул</a:t>
            </a:r>
            <a:r>
              <a:rPr lang="bg-BG" sz="1400" b="1" i="1" dirty="0">
                <a:solidFill>
                  <a:schemeClr val="accent1">
                    <a:lumMod val="75000"/>
                  </a:schemeClr>
                </a:solidFill>
                <a:latin typeface="Arial" panose="020B0604020202020204" pitchFamily="34" charset="0"/>
                <a:cs typeface="Arial" panose="020B0604020202020204" pitchFamily="34" charset="0"/>
              </a:rPr>
              <a:t> „Местно икономическо развитие – възможности и практически решения“</a:t>
            </a:r>
            <a:endParaRPr lang="ru-RU" sz="1400" b="1" i="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0829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405A70-9FE2-48E0-B137-DB15C5AF900D}"/>
              </a:ext>
            </a:extLst>
          </p:cNvPr>
          <p:cNvSpPr>
            <a:spLocks noGrp="1"/>
          </p:cNvSpPr>
          <p:nvPr>
            <p:ph type="sldNum" sz="quarter" idx="12"/>
          </p:nvPr>
        </p:nvSpPr>
        <p:spPr>
          <a:xfrm>
            <a:off x="10225642" y="6250334"/>
            <a:ext cx="1706217" cy="365125"/>
          </a:xfrm>
        </p:spPr>
        <p:txBody>
          <a:bodyPr/>
          <a:lstStyle/>
          <a:p>
            <a:fld id="{D0FD718E-46A7-4A98-A9FE-3E1E2C2192EB}" type="slidenum">
              <a:rPr lang="bg-BG" smtClean="0"/>
              <a:t>7</a:t>
            </a:fld>
            <a:endParaRPr lang="bg-BG" dirty="0"/>
          </a:p>
        </p:txBody>
      </p:sp>
      <p:sp>
        <p:nvSpPr>
          <p:cNvPr id="3" name="Rectangle 2"/>
          <p:cNvSpPr/>
          <p:nvPr/>
        </p:nvSpPr>
        <p:spPr>
          <a:xfrm>
            <a:off x="1171376" y="1037510"/>
            <a:ext cx="9718295" cy="523220"/>
          </a:xfrm>
          <a:prstGeom prst="rect">
            <a:avLst/>
          </a:prstGeom>
        </p:spPr>
        <p:txBody>
          <a:bodyPr wrap="square">
            <a:spAutoFit/>
          </a:bodyPr>
          <a:lstStyle/>
          <a:p>
            <a:pPr marL="45720" lvl="0" algn="ctr"/>
            <a:r>
              <a:rPr lang="bg-BG" sz="2800" b="1" dirty="0">
                <a:latin typeface="Arial" panose="020B0604020202020204" pitchFamily="34" charset="0"/>
                <a:cs typeface="Arial" panose="020B0604020202020204" pitchFamily="34" charset="0"/>
              </a:rPr>
              <a:t>Глобален иновационен индекс</a:t>
            </a:r>
          </a:p>
        </p:txBody>
      </p:sp>
      <p:pic>
        <p:nvPicPr>
          <p:cNvPr id="10"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66877" y="1197623"/>
            <a:ext cx="2170961" cy="1050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4"/>
          <p:cNvSpPr>
            <a:spLocks noChangeArrowheads="1"/>
          </p:cNvSpPr>
          <p:nvPr/>
        </p:nvSpPr>
        <p:spPr bwMode="auto">
          <a:xfrm>
            <a:off x="3557199" y="1562100"/>
            <a:ext cx="49466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bg-BG" altLang="bg-BG" b="1" dirty="0">
                <a:solidFill>
                  <a:srgbClr val="0070C0"/>
                </a:solidFill>
              </a:rPr>
              <a:t>Топ три водещи иновативни икономики според доходите на страните</a:t>
            </a:r>
          </a:p>
        </p:txBody>
      </p:sp>
      <p:pic>
        <p:nvPicPr>
          <p:cNvPr id="1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1253" y="2285565"/>
            <a:ext cx="10018542" cy="136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697345" y="3647641"/>
            <a:ext cx="5176982" cy="2800767"/>
          </a:xfrm>
          <a:prstGeom prst="rect">
            <a:avLst/>
          </a:prstGeom>
        </p:spPr>
        <p:txBody>
          <a:bodyPr wrap="square">
            <a:spAutoFit/>
          </a:bodyPr>
          <a:lstStyle/>
          <a:p>
            <a:pPr algn="ctr">
              <a:defRPr/>
            </a:pPr>
            <a:r>
              <a:rPr lang="bg-BG" altLang="bg-BG" sz="1600" b="1" dirty="0">
                <a:solidFill>
                  <a:srgbClr val="0070C0"/>
                </a:solidFill>
                <a:latin typeface="Arial" panose="020B0604020202020204" pitchFamily="34" charset="0"/>
                <a:cs typeface="Arial" panose="020B0604020202020204" pitchFamily="34" charset="0"/>
              </a:rPr>
              <a:t>Силни страни на България</a:t>
            </a:r>
          </a:p>
          <a:p>
            <a:pPr>
              <a:defRPr/>
            </a:pPr>
            <a:endParaRPr lang="bg-BG" altLang="bg-BG" sz="1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defRPr/>
            </a:pPr>
            <a:r>
              <a:rPr lang="bg-BG" altLang="bg-BG" sz="1600" dirty="0">
                <a:latin typeface="Arial" panose="020B0604020202020204" pitchFamily="34" charset="0"/>
                <a:cs typeface="Arial" panose="020B0604020202020204" pitchFamily="34" charset="0"/>
              </a:rPr>
              <a:t>Диверсификация на местната индустрия.</a:t>
            </a:r>
          </a:p>
          <a:p>
            <a:pPr marL="285750" indent="-285750">
              <a:buFont typeface="Wingdings" panose="05000000000000000000" pitchFamily="2" charset="2"/>
              <a:buChar char="q"/>
              <a:defRPr/>
            </a:pPr>
            <a:r>
              <a:rPr lang="en-US" sz="1600" dirty="0">
                <a:latin typeface="Arial" panose="020B0604020202020204" pitchFamily="34" charset="0"/>
                <a:cs typeface="Arial" panose="020B0604020202020204" pitchFamily="34" charset="0"/>
              </a:rPr>
              <a:t>ISO 14001</a:t>
            </a:r>
            <a:r>
              <a:rPr lang="bg-BG" sz="1600" dirty="0">
                <a:latin typeface="Arial" panose="020B0604020202020204" pitchFamily="34" charset="0"/>
                <a:cs typeface="Arial" panose="020B0604020202020204" pitchFamily="34" charset="0"/>
              </a:rPr>
              <a:t> и </a:t>
            </a:r>
            <a:r>
              <a:rPr lang="en-US" sz="1600" dirty="0">
                <a:latin typeface="Arial" panose="020B0604020202020204" pitchFamily="34" charset="0"/>
                <a:cs typeface="Arial" panose="020B0604020202020204" pitchFamily="34" charset="0"/>
              </a:rPr>
              <a:t>ISO 9001 </a:t>
            </a:r>
            <a:r>
              <a:rPr lang="bg-BG" sz="1600" dirty="0">
                <a:latin typeface="Arial" panose="020B0604020202020204" pitchFamily="34" charset="0"/>
                <a:cs typeface="Arial" panose="020B0604020202020204" pitchFamily="34" charset="0"/>
              </a:rPr>
              <a:t>сертификати.</a:t>
            </a:r>
            <a:endParaRPr lang="bg-BG" altLang="bg-BG" sz="1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defRPr/>
            </a:pPr>
            <a:r>
              <a:rPr lang="bg-BG" altLang="bg-BG" sz="1600" dirty="0">
                <a:latin typeface="Arial" panose="020B0604020202020204" pitchFamily="34" charset="0"/>
                <a:cs typeface="Arial" panose="020B0604020202020204" pitchFamily="34" charset="0"/>
              </a:rPr>
              <a:t>Полезни модели, регистрирани марки и промишлен дизайн.</a:t>
            </a:r>
          </a:p>
          <a:p>
            <a:pPr marL="285750" indent="-285750">
              <a:buFont typeface="Wingdings" panose="05000000000000000000" pitchFamily="2" charset="2"/>
              <a:buChar char="q"/>
              <a:defRPr/>
            </a:pPr>
            <a:r>
              <a:rPr lang="bg-BG" altLang="bg-BG" sz="1600" dirty="0">
                <a:latin typeface="Arial" panose="020B0604020202020204" pitchFamily="34" charset="0"/>
                <a:cs typeface="Arial" panose="020B0604020202020204" pitchFamily="34" charset="0"/>
              </a:rPr>
              <a:t>Нови бизнеси на 1000 души население.</a:t>
            </a:r>
          </a:p>
          <a:p>
            <a:pPr marL="285750" indent="-285750">
              <a:buFont typeface="Wingdings" panose="05000000000000000000" pitchFamily="2" charset="2"/>
              <a:buChar char="q"/>
              <a:defRPr/>
            </a:pPr>
            <a:r>
              <a:rPr lang="bg-BG" altLang="bg-BG" sz="1600" dirty="0">
                <a:latin typeface="Arial" panose="020B0604020202020204" pitchFamily="34" charset="0"/>
                <a:cs typeface="Arial" panose="020B0604020202020204" pitchFamily="34" charset="0"/>
              </a:rPr>
              <a:t>Износ на културната и креативната индустрия, % от общата търговия.</a:t>
            </a:r>
            <a:endParaRPr lang="en-US" altLang="bg-BG" sz="1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defRPr/>
            </a:pPr>
            <a:r>
              <a:rPr lang="bg-BG" altLang="bg-BG" sz="1600" dirty="0">
                <a:latin typeface="Arial" panose="020B0604020202020204" pitchFamily="34" charset="0"/>
                <a:cs typeface="Arial" panose="020B0604020202020204" pitchFamily="34" charset="0"/>
              </a:rPr>
              <a:t>Брутни разходи за НИРД, финансирани от чужбина, % от БВП.</a:t>
            </a:r>
          </a:p>
        </p:txBody>
      </p:sp>
      <p:sp>
        <p:nvSpPr>
          <p:cNvPr id="14" name="Rectangle 13"/>
          <p:cNvSpPr/>
          <p:nvPr/>
        </p:nvSpPr>
        <p:spPr>
          <a:xfrm>
            <a:off x="6572394" y="3650382"/>
            <a:ext cx="5102370" cy="2800767"/>
          </a:xfrm>
          <a:prstGeom prst="rect">
            <a:avLst/>
          </a:prstGeom>
        </p:spPr>
        <p:txBody>
          <a:bodyPr wrap="square">
            <a:spAutoFit/>
          </a:bodyPr>
          <a:lstStyle/>
          <a:p>
            <a:pPr algn="ctr">
              <a:defRPr/>
            </a:pPr>
            <a:r>
              <a:rPr lang="bg-BG" altLang="bg-BG" sz="1600" b="1" dirty="0">
                <a:solidFill>
                  <a:srgbClr val="0070C0"/>
                </a:solidFill>
                <a:latin typeface="Arial" panose="020B0604020202020204" pitchFamily="34" charset="0"/>
                <a:cs typeface="Arial" panose="020B0604020202020204" pitchFamily="34" charset="0"/>
              </a:rPr>
              <a:t>Слаби страни на България</a:t>
            </a:r>
          </a:p>
          <a:p>
            <a:pPr>
              <a:defRPr/>
            </a:pPr>
            <a:endParaRPr lang="bg-BG" sz="1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defRPr/>
            </a:pPr>
            <a:r>
              <a:rPr lang="bg-BG" sz="1600" dirty="0">
                <a:latin typeface="Arial" panose="020B0604020202020204" pitchFamily="34" charset="0"/>
                <a:cs typeface="Arial" panose="020B0604020202020204" pitchFamily="34" charset="0"/>
              </a:rPr>
              <a:t>Трудно стартиране на бизнес.</a:t>
            </a:r>
          </a:p>
          <a:p>
            <a:pPr marL="285750" indent="-285750">
              <a:buFont typeface="Wingdings" panose="05000000000000000000" pitchFamily="2" charset="2"/>
              <a:buChar char="q"/>
              <a:defRPr/>
            </a:pPr>
            <a:r>
              <a:rPr lang="bg-BG" sz="1600" dirty="0">
                <a:latin typeface="Arial" panose="020B0604020202020204" pitchFamily="34" charset="0"/>
                <a:cs typeface="Arial" panose="020B0604020202020204" pitchFamily="34" charset="0"/>
              </a:rPr>
              <a:t>Ранно напускане на училище.</a:t>
            </a:r>
          </a:p>
          <a:p>
            <a:pPr marL="285750" indent="-285750">
              <a:buFont typeface="Wingdings" panose="05000000000000000000" pitchFamily="2" charset="2"/>
              <a:buChar char="q"/>
              <a:defRPr/>
            </a:pPr>
            <a:r>
              <a:rPr lang="bg-BG" sz="1600" dirty="0">
                <a:latin typeface="Arial" panose="020B0604020202020204" pitchFamily="34" charset="0"/>
                <a:cs typeface="Arial" panose="020B0604020202020204" pitchFamily="34" charset="0"/>
              </a:rPr>
              <a:t>Ниски оценки по четене, математика и науки </a:t>
            </a:r>
            <a:r>
              <a:rPr lang="en-US" sz="1600" dirty="0">
                <a:latin typeface="Arial" panose="020B0604020202020204" pitchFamily="34" charset="0"/>
                <a:cs typeface="Arial" panose="020B0604020202020204" pitchFamily="34" charset="0"/>
              </a:rPr>
              <a:t>(PISA - </a:t>
            </a:r>
            <a:r>
              <a:rPr lang="en-US" sz="1600" dirty="0" err="1">
                <a:latin typeface="Arial" panose="020B0604020202020204" pitchFamily="34" charset="0"/>
                <a:cs typeface="Arial" panose="020B0604020202020204" pitchFamily="34" charset="0"/>
              </a:rPr>
              <a:t>Programme</a:t>
            </a:r>
            <a:r>
              <a:rPr lang="en-US" sz="1600" dirty="0">
                <a:latin typeface="Arial" panose="020B0604020202020204" pitchFamily="34" charset="0"/>
                <a:cs typeface="Arial" panose="020B0604020202020204" pitchFamily="34" charset="0"/>
              </a:rPr>
              <a:t> for International Student Assessment) </a:t>
            </a:r>
            <a:r>
              <a:rPr lang="bg-BG" sz="1600" dirty="0">
                <a:latin typeface="Arial" panose="020B0604020202020204" pitchFamily="34" charset="0"/>
                <a:cs typeface="Arial" panose="020B0604020202020204" pitchFamily="34" charset="0"/>
              </a:rPr>
              <a:t>при 15-годишни ученици.</a:t>
            </a:r>
          </a:p>
          <a:p>
            <a:pPr marL="285750" indent="-285750">
              <a:buFont typeface="Wingdings" panose="05000000000000000000" pitchFamily="2" charset="2"/>
              <a:buChar char="q"/>
              <a:defRPr/>
            </a:pPr>
            <a:r>
              <a:rPr lang="bg-BG" sz="1600" dirty="0">
                <a:latin typeface="Arial" panose="020B0604020202020204" pitchFamily="34" charset="0"/>
                <a:cs typeface="Arial" panose="020B0604020202020204" pitchFamily="34" charset="0"/>
              </a:rPr>
              <a:t>Енергийна ефективност.</a:t>
            </a:r>
          </a:p>
          <a:p>
            <a:pPr marL="285750" indent="-285750">
              <a:buFont typeface="Wingdings" panose="05000000000000000000" pitchFamily="2" charset="2"/>
              <a:buChar char="q"/>
              <a:defRPr/>
            </a:pPr>
            <a:r>
              <a:rPr lang="bg-BG" sz="1600" dirty="0">
                <a:latin typeface="Arial" panose="020B0604020202020204" pitchFamily="34" charset="0"/>
                <a:cs typeface="Arial" panose="020B0604020202020204" pitchFamily="34" charset="0"/>
              </a:rPr>
              <a:t>Липсват водещи световни инвеститори в НИРД.</a:t>
            </a:r>
          </a:p>
          <a:p>
            <a:pPr marL="285750" indent="-285750">
              <a:buFont typeface="Wingdings" panose="05000000000000000000" pitchFamily="2" charset="2"/>
              <a:buChar char="q"/>
              <a:defRPr/>
            </a:pPr>
            <a:r>
              <a:rPr lang="bg-BG" sz="1600" dirty="0">
                <a:latin typeface="Arial" panose="020B0604020202020204" pitchFamily="34" charset="0"/>
                <a:cs typeface="Arial" panose="020B0604020202020204" pitchFamily="34" charset="0"/>
              </a:rPr>
              <a:t>Заеми за микрофинансиране, % от БВП.</a:t>
            </a:r>
          </a:p>
          <a:p>
            <a:pPr marL="285750" indent="-285750">
              <a:buFont typeface="Wingdings" panose="05000000000000000000" pitchFamily="2" charset="2"/>
              <a:buChar char="q"/>
              <a:defRPr/>
            </a:pPr>
            <a:r>
              <a:rPr lang="bg-BG" sz="1600" dirty="0">
                <a:latin typeface="Arial" panose="020B0604020202020204" pitchFamily="34" charset="0"/>
                <a:cs typeface="Arial" panose="020B0604020202020204" pitchFamily="34" charset="0"/>
              </a:rPr>
              <a:t>Пазарна капитализация, % от БВП.</a:t>
            </a:r>
          </a:p>
        </p:txBody>
      </p:sp>
      <p:sp>
        <p:nvSpPr>
          <p:cNvPr id="2" name="Заглавие 1">
            <a:extLst>
              <a:ext uri="{FF2B5EF4-FFF2-40B4-BE49-F238E27FC236}">
                <a16:creationId xmlns:a16="http://schemas.microsoft.com/office/drawing/2014/main" id="{DCE9C942-6EE5-2A43-8C26-6AFAE2D05594}"/>
              </a:ext>
            </a:extLst>
          </p:cNvPr>
          <p:cNvSpPr txBox="1">
            <a:spLocks/>
          </p:cNvSpPr>
          <p:nvPr/>
        </p:nvSpPr>
        <p:spPr>
          <a:xfrm>
            <a:off x="339686" y="138497"/>
            <a:ext cx="11512627" cy="6204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bg-BG" sz="1600" b="1" dirty="0">
                <a:solidFill>
                  <a:schemeClr val="accent1">
                    <a:lumMod val="75000"/>
                  </a:schemeClr>
                </a:solidFill>
                <a:latin typeface="Arial" panose="020B0604020202020204" pitchFamily="34" charset="0"/>
                <a:cs typeface="Arial" panose="020B0604020202020204" pitchFamily="34" charset="0"/>
              </a:rPr>
              <a:t>Тема</a:t>
            </a:r>
            <a:r>
              <a:rPr lang="en-US" sz="1600" b="1" dirty="0">
                <a:solidFill>
                  <a:schemeClr val="accent1">
                    <a:lumMod val="75000"/>
                  </a:schemeClr>
                </a:solidFill>
                <a:latin typeface="Arial" panose="020B0604020202020204" pitchFamily="34" charset="0"/>
                <a:cs typeface="Arial" panose="020B0604020202020204" pitchFamily="34" charset="0"/>
              </a:rPr>
              <a:t> </a:t>
            </a:r>
            <a:r>
              <a:rPr lang="en-GB" sz="1600" b="1" dirty="0">
                <a:solidFill>
                  <a:schemeClr val="accent1">
                    <a:lumMod val="75000"/>
                  </a:schemeClr>
                </a:solidFill>
                <a:latin typeface="Arial" panose="020B0604020202020204" pitchFamily="34" charset="0"/>
                <a:cs typeface="Arial" panose="020B0604020202020204" pitchFamily="34" charset="0"/>
              </a:rPr>
              <a:t>4</a:t>
            </a:r>
            <a:r>
              <a:rPr lang="bg-BG" sz="1600" b="1" dirty="0">
                <a:solidFill>
                  <a:schemeClr val="accent1">
                    <a:lumMod val="75000"/>
                  </a:schemeClr>
                </a:solidFill>
                <a:latin typeface="Arial" panose="020B0604020202020204" pitchFamily="34" charset="0"/>
                <a:cs typeface="Arial" panose="020B0604020202020204" pitchFamily="34" charset="0"/>
              </a:rPr>
              <a:t>:</a:t>
            </a:r>
            <a:r>
              <a:rPr lang="en-US" sz="1600" b="1" dirty="0">
                <a:solidFill>
                  <a:schemeClr val="accent1">
                    <a:lumMod val="75000"/>
                  </a:schemeClr>
                </a:solidFill>
                <a:latin typeface="Arial" panose="020B0604020202020204" pitchFamily="34" charset="0"/>
                <a:cs typeface="Arial" panose="020B0604020202020204" pitchFamily="34" charset="0"/>
              </a:rPr>
              <a:t> </a:t>
            </a:r>
            <a:r>
              <a:rPr lang="bg-BG" sz="1600" dirty="0">
                <a:solidFill>
                  <a:schemeClr val="accent1">
                    <a:lumMod val="75000"/>
                  </a:schemeClr>
                </a:solidFill>
                <a:latin typeface="Arial" panose="020B0604020202020204" pitchFamily="34" charset="0"/>
                <a:cs typeface="Arial" panose="020B0604020202020204" pitchFamily="34" charset="0"/>
              </a:rPr>
              <a:t>„</a:t>
            </a:r>
            <a:r>
              <a:rPr lang="ru-RU" sz="1600" dirty="0">
                <a:solidFill>
                  <a:schemeClr val="accent1">
                    <a:lumMod val="75000"/>
                  </a:schemeClr>
                </a:solidFill>
                <a:latin typeface="Arial" panose="020B0604020202020204" pitchFamily="34" charset="0"/>
                <a:cs typeface="Arial" panose="020B0604020202020204" pitchFamily="34" charset="0"/>
              </a:rPr>
              <a:t>Производствени мощности и индустриални зони – предизвикателства и необходими условия</a:t>
            </a:r>
            <a:r>
              <a:rPr lang="bg-BG" sz="1600" dirty="0">
                <a:solidFill>
                  <a:schemeClr val="accent1">
                    <a:lumMod val="75000"/>
                  </a:schemeClr>
                </a:solidFill>
                <a:latin typeface="Arial" panose="020B0604020202020204" pitchFamily="34" charset="0"/>
                <a:cs typeface="Arial" panose="020B0604020202020204" pitchFamily="34" charset="0"/>
              </a:rPr>
              <a:t>“</a:t>
            </a:r>
            <a:endParaRPr lang="bg-BG"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algn="ctr"/>
            <a:r>
              <a:rPr lang="en-US" sz="1400" b="1" i="1" dirty="0" err="1">
                <a:solidFill>
                  <a:schemeClr val="accent1">
                    <a:lumMod val="75000"/>
                  </a:schemeClr>
                </a:solidFill>
                <a:latin typeface="Arial" panose="020B0604020202020204" pitchFamily="34" charset="0"/>
                <a:cs typeface="Arial" panose="020B0604020202020204" pitchFamily="34" charset="0"/>
              </a:rPr>
              <a:t>Обучителен</a:t>
            </a:r>
            <a:r>
              <a:rPr lang="en-US" sz="1400" b="1" i="1" dirty="0">
                <a:solidFill>
                  <a:schemeClr val="accent1">
                    <a:lumMod val="75000"/>
                  </a:schemeClr>
                </a:solidFill>
                <a:latin typeface="Arial" panose="020B0604020202020204" pitchFamily="34" charset="0"/>
                <a:cs typeface="Arial" panose="020B0604020202020204" pitchFamily="34" charset="0"/>
              </a:rPr>
              <a:t> </a:t>
            </a:r>
            <a:r>
              <a:rPr lang="en-US" sz="1400" b="1" i="1" dirty="0" err="1">
                <a:solidFill>
                  <a:schemeClr val="accent1">
                    <a:lumMod val="75000"/>
                  </a:schemeClr>
                </a:solidFill>
                <a:latin typeface="Arial" panose="020B0604020202020204" pitchFamily="34" charset="0"/>
                <a:cs typeface="Arial" panose="020B0604020202020204" pitchFamily="34" charset="0"/>
              </a:rPr>
              <a:t>модул</a:t>
            </a:r>
            <a:r>
              <a:rPr lang="bg-BG" sz="1400" b="1" i="1" dirty="0">
                <a:solidFill>
                  <a:schemeClr val="accent1">
                    <a:lumMod val="75000"/>
                  </a:schemeClr>
                </a:solidFill>
                <a:latin typeface="Arial" panose="020B0604020202020204" pitchFamily="34" charset="0"/>
                <a:cs typeface="Arial" panose="020B0604020202020204" pitchFamily="34" charset="0"/>
              </a:rPr>
              <a:t> „Местно икономическо развитие – възможности и практически решения“</a:t>
            </a:r>
            <a:endParaRPr lang="ru-RU" sz="1400" b="1" i="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8077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405A70-9FE2-48E0-B137-DB15C5AF900D}"/>
              </a:ext>
            </a:extLst>
          </p:cNvPr>
          <p:cNvSpPr>
            <a:spLocks noGrp="1"/>
          </p:cNvSpPr>
          <p:nvPr>
            <p:ph type="sldNum" sz="quarter" idx="12"/>
          </p:nvPr>
        </p:nvSpPr>
        <p:spPr>
          <a:xfrm>
            <a:off x="10234786" y="6242116"/>
            <a:ext cx="1706217" cy="365125"/>
          </a:xfrm>
        </p:spPr>
        <p:txBody>
          <a:bodyPr/>
          <a:lstStyle/>
          <a:p>
            <a:fld id="{D0FD718E-46A7-4A98-A9FE-3E1E2C2192EB}" type="slidenum">
              <a:rPr lang="bg-BG" smtClean="0"/>
              <a:t>8</a:t>
            </a:fld>
            <a:endParaRPr lang="bg-BG" dirty="0"/>
          </a:p>
        </p:txBody>
      </p:sp>
      <p:sp>
        <p:nvSpPr>
          <p:cNvPr id="3" name="Rectangle 2"/>
          <p:cNvSpPr/>
          <p:nvPr/>
        </p:nvSpPr>
        <p:spPr>
          <a:xfrm>
            <a:off x="1236852" y="796904"/>
            <a:ext cx="9718295" cy="523220"/>
          </a:xfrm>
          <a:prstGeom prst="rect">
            <a:avLst/>
          </a:prstGeom>
        </p:spPr>
        <p:txBody>
          <a:bodyPr wrap="square">
            <a:spAutoFit/>
          </a:bodyPr>
          <a:lstStyle/>
          <a:p>
            <a:pPr marL="45720" lvl="0" algn="ctr"/>
            <a:r>
              <a:rPr lang="bg-BG" sz="2800" b="1" dirty="0">
                <a:latin typeface="Arial" panose="020B0604020202020204" pitchFamily="34" charset="0"/>
                <a:cs typeface="Arial" panose="020B0604020202020204" pitchFamily="34" charset="0"/>
              </a:rPr>
              <a:t>Усъвършенствани форми на икономическо развитие</a:t>
            </a:r>
          </a:p>
        </p:txBody>
      </p:sp>
      <p:sp>
        <p:nvSpPr>
          <p:cNvPr id="5" name="Rectangle 4"/>
          <p:cNvSpPr/>
          <p:nvPr/>
        </p:nvSpPr>
        <p:spPr>
          <a:xfrm>
            <a:off x="769782" y="1609496"/>
            <a:ext cx="10817284" cy="4278094"/>
          </a:xfrm>
          <a:prstGeom prst="rect">
            <a:avLst/>
          </a:prstGeom>
        </p:spPr>
        <p:txBody>
          <a:bodyPr wrap="square">
            <a:spAutoFit/>
          </a:bodyPr>
          <a:lstStyle/>
          <a:p>
            <a:pPr marL="285750" indent="-285750">
              <a:buFont typeface="Wingdings" panose="05000000000000000000" pitchFamily="2" charset="2"/>
              <a:buChar char="q"/>
            </a:pPr>
            <a:r>
              <a:rPr lang="bg-BG" b="1" dirty="0">
                <a:latin typeface="Arial" panose="020B0604020202020204" pitchFamily="34" charset="0"/>
                <a:ea typeface="Times New Roman" panose="02020603050405020304" pitchFamily="18" charset="0"/>
                <a:cs typeface="Arial" panose="020B0604020202020204" pitchFamily="34" charset="0"/>
              </a:rPr>
              <a:t>Индустриални зони: </a:t>
            </a:r>
            <a:r>
              <a:rPr lang="ru-RU" dirty="0">
                <a:latin typeface="Arial" panose="020B0604020202020204" pitchFamily="34" charset="0"/>
                <a:cs typeface="Arial" panose="020B0604020202020204" pitchFamily="34" charset="0"/>
              </a:rPr>
              <a:t>организирано управление отличава индустриалната зона от обикновена концентрация на предприятия в един район по случаен начин:</a:t>
            </a:r>
          </a:p>
          <a:p>
            <a:pPr marL="1200150" lvl="2" indent="-285750">
              <a:buFont typeface="Wingdings" panose="05000000000000000000" pitchFamily="2" charset="2"/>
              <a:buChar char="Ø"/>
            </a:pPr>
            <a:r>
              <a:rPr lang="bg-BG" dirty="0">
                <a:latin typeface="Arial" panose="020B0604020202020204" pitchFamily="34" charset="0"/>
                <a:cs typeface="Arial" panose="020B0604020202020204" pitchFamily="34" charset="0"/>
              </a:rPr>
              <a:t>Местоположение на зоната</a:t>
            </a:r>
          </a:p>
          <a:p>
            <a:pPr marL="1200150" lvl="2" indent="-285750">
              <a:buFont typeface="Wingdings" panose="05000000000000000000" pitchFamily="2" charset="2"/>
              <a:buChar char="Ø"/>
            </a:pPr>
            <a:r>
              <a:rPr lang="bg-BG" dirty="0">
                <a:latin typeface="Arial" panose="020B0604020202020204" pitchFamily="34" charset="0"/>
                <a:cs typeface="Arial" panose="020B0604020202020204" pitchFamily="34" charset="0"/>
              </a:rPr>
              <a:t>Инфраструктурна осигуреност</a:t>
            </a:r>
          </a:p>
          <a:p>
            <a:pPr marL="1200150" lvl="2" indent="-285750">
              <a:buFont typeface="Wingdings" panose="05000000000000000000" pitchFamily="2" charset="2"/>
              <a:buChar char="Ø"/>
            </a:pPr>
            <a:r>
              <a:rPr lang="bg-BG" dirty="0">
                <a:latin typeface="Arial" panose="020B0604020202020204" pitchFamily="34" charset="0"/>
                <a:cs typeface="Arial" panose="020B0604020202020204" pitchFamily="34" charset="0"/>
              </a:rPr>
              <a:t>Управление на зоната</a:t>
            </a:r>
          </a:p>
          <a:p>
            <a:endParaRPr lang="bg-BG" sz="10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bg-BG" b="1" dirty="0">
                <a:latin typeface="Arial" panose="020B0604020202020204" pitchFamily="34" charset="0"/>
                <a:cs typeface="Arial" panose="020B0604020202020204" pitchFamily="34" charset="0"/>
              </a:rPr>
              <a:t>Бизнес инкубатори: </a:t>
            </a:r>
            <a:r>
              <a:rPr lang="bg-BG" dirty="0">
                <a:latin typeface="Arial" panose="020B0604020202020204" pitchFamily="34" charset="0"/>
                <a:cs typeface="Arial" panose="020B0604020202020204" pitchFamily="34" charset="0"/>
              </a:rPr>
              <a:t>организирано бизнес пространство (сграда), в което се предоставят субсидирани услуги на фирмите от управленския му екип с цел подпомагане на дейността на предприемачите през първоначалните етапи от дейността на фирмите им</a:t>
            </a:r>
          </a:p>
          <a:p>
            <a:endParaRPr lang="bg-BG" sz="1000"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bg-BG" b="1" dirty="0">
                <a:latin typeface="Arial" panose="020B0604020202020204" pitchFamily="34" charset="0"/>
                <a:cs typeface="Arial" panose="020B0604020202020204" pitchFamily="34" charset="0"/>
              </a:rPr>
              <a:t>Въздействие на европейския зелен пакт върху развитието на регионалните икономики</a:t>
            </a:r>
          </a:p>
          <a:p>
            <a:endParaRPr lang="bg-BG" sz="1000"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bg-BG" b="1" dirty="0">
                <a:latin typeface="Arial" panose="020B0604020202020204" pitchFamily="34" charset="0"/>
                <a:cs typeface="Arial" panose="020B0604020202020204" pitchFamily="34" charset="0"/>
              </a:rPr>
              <a:t>Интелигентен растеж:</a:t>
            </a:r>
          </a:p>
          <a:p>
            <a:pPr marL="1200150" lvl="2" indent="-285750">
              <a:buFont typeface="Wingdings" panose="05000000000000000000" pitchFamily="2" charset="2"/>
              <a:buChar char="Ø"/>
            </a:pPr>
            <a:r>
              <a:rPr lang="bg-BG" dirty="0">
                <a:latin typeface="Arial" panose="020B0604020202020204" pitchFamily="34" charset="0"/>
                <a:cs typeface="Arial" panose="020B0604020202020204" pitchFamily="34" charset="0"/>
              </a:rPr>
              <a:t>Еко-иновации и еко-предприемачи</a:t>
            </a:r>
          </a:p>
          <a:p>
            <a:pPr marL="1200150" lvl="2" indent="-285750">
              <a:buFont typeface="Wingdings" panose="05000000000000000000" pitchFamily="2" charset="2"/>
              <a:buChar char="Ø"/>
            </a:pPr>
            <a:r>
              <a:rPr lang="bg-BG" dirty="0">
                <a:latin typeface="Arial" panose="020B0604020202020204" pitchFamily="34" charset="0"/>
                <a:cs typeface="Arial" panose="020B0604020202020204" pitchFamily="34" charset="0"/>
              </a:rPr>
              <a:t>Импакт инвестиции: ангажиментът на инвеститора да измерва и отчита социалните и екологичните резултати и напредъка по отношение на вложените финансови ресурси</a:t>
            </a:r>
          </a:p>
        </p:txBody>
      </p:sp>
      <p:sp>
        <p:nvSpPr>
          <p:cNvPr id="2" name="Заглавие 1">
            <a:extLst>
              <a:ext uri="{FF2B5EF4-FFF2-40B4-BE49-F238E27FC236}">
                <a16:creationId xmlns:a16="http://schemas.microsoft.com/office/drawing/2014/main" id="{E0225A32-7EDD-7807-BFD2-48C21E4014BD}"/>
              </a:ext>
            </a:extLst>
          </p:cNvPr>
          <p:cNvSpPr txBox="1">
            <a:spLocks/>
          </p:cNvSpPr>
          <p:nvPr/>
        </p:nvSpPr>
        <p:spPr>
          <a:xfrm>
            <a:off x="339686" y="138497"/>
            <a:ext cx="11512627" cy="6204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bg-BG" sz="1600" b="1" dirty="0">
                <a:solidFill>
                  <a:schemeClr val="accent1">
                    <a:lumMod val="75000"/>
                  </a:schemeClr>
                </a:solidFill>
                <a:latin typeface="Arial" panose="020B0604020202020204" pitchFamily="34" charset="0"/>
                <a:cs typeface="Arial" panose="020B0604020202020204" pitchFamily="34" charset="0"/>
              </a:rPr>
              <a:t>Тема</a:t>
            </a:r>
            <a:r>
              <a:rPr lang="en-US" sz="1600" b="1" dirty="0">
                <a:solidFill>
                  <a:schemeClr val="accent1">
                    <a:lumMod val="75000"/>
                  </a:schemeClr>
                </a:solidFill>
                <a:latin typeface="Arial" panose="020B0604020202020204" pitchFamily="34" charset="0"/>
                <a:cs typeface="Arial" panose="020B0604020202020204" pitchFamily="34" charset="0"/>
              </a:rPr>
              <a:t> </a:t>
            </a:r>
            <a:r>
              <a:rPr lang="en-GB" sz="1600" b="1" dirty="0">
                <a:solidFill>
                  <a:schemeClr val="accent1">
                    <a:lumMod val="75000"/>
                  </a:schemeClr>
                </a:solidFill>
                <a:latin typeface="Arial" panose="020B0604020202020204" pitchFamily="34" charset="0"/>
                <a:cs typeface="Arial" panose="020B0604020202020204" pitchFamily="34" charset="0"/>
              </a:rPr>
              <a:t>4</a:t>
            </a:r>
            <a:r>
              <a:rPr lang="bg-BG" sz="1600" b="1" dirty="0">
                <a:solidFill>
                  <a:schemeClr val="accent1">
                    <a:lumMod val="75000"/>
                  </a:schemeClr>
                </a:solidFill>
                <a:latin typeface="Arial" panose="020B0604020202020204" pitchFamily="34" charset="0"/>
                <a:cs typeface="Arial" panose="020B0604020202020204" pitchFamily="34" charset="0"/>
              </a:rPr>
              <a:t>:</a:t>
            </a:r>
            <a:r>
              <a:rPr lang="en-US" sz="1600" b="1" dirty="0">
                <a:solidFill>
                  <a:schemeClr val="accent1">
                    <a:lumMod val="75000"/>
                  </a:schemeClr>
                </a:solidFill>
                <a:latin typeface="Arial" panose="020B0604020202020204" pitchFamily="34" charset="0"/>
                <a:cs typeface="Arial" panose="020B0604020202020204" pitchFamily="34" charset="0"/>
              </a:rPr>
              <a:t> </a:t>
            </a:r>
            <a:r>
              <a:rPr lang="bg-BG" sz="1600" dirty="0">
                <a:solidFill>
                  <a:schemeClr val="accent1">
                    <a:lumMod val="75000"/>
                  </a:schemeClr>
                </a:solidFill>
                <a:latin typeface="Arial" panose="020B0604020202020204" pitchFamily="34" charset="0"/>
                <a:cs typeface="Arial" panose="020B0604020202020204" pitchFamily="34" charset="0"/>
              </a:rPr>
              <a:t>„</a:t>
            </a:r>
            <a:r>
              <a:rPr lang="ru-RU" sz="1600" dirty="0">
                <a:solidFill>
                  <a:schemeClr val="accent1">
                    <a:lumMod val="75000"/>
                  </a:schemeClr>
                </a:solidFill>
                <a:latin typeface="Arial" panose="020B0604020202020204" pitchFamily="34" charset="0"/>
                <a:cs typeface="Arial" panose="020B0604020202020204" pitchFamily="34" charset="0"/>
              </a:rPr>
              <a:t>Производствени мощности и индустриални зони – предизвикателства и необходими условия</a:t>
            </a:r>
            <a:r>
              <a:rPr lang="bg-BG" sz="1600" dirty="0">
                <a:solidFill>
                  <a:schemeClr val="accent1">
                    <a:lumMod val="75000"/>
                  </a:schemeClr>
                </a:solidFill>
                <a:latin typeface="Arial" panose="020B0604020202020204" pitchFamily="34" charset="0"/>
                <a:cs typeface="Arial" panose="020B0604020202020204" pitchFamily="34" charset="0"/>
              </a:rPr>
              <a:t>“</a:t>
            </a:r>
            <a:endParaRPr lang="bg-BG"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algn="ctr"/>
            <a:r>
              <a:rPr lang="en-US" sz="1400" b="1" i="1" dirty="0" err="1">
                <a:solidFill>
                  <a:schemeClr val="accent1">
                    <a:lumMod val="75000"/>
                  </a:schemeClr>
                </a:solidFill>
                <a:latin typeface="Arial" panose="020B0604020202020204" pitchFamily="34" charset="0"/>
                <a:cs typeface="Arial" panose="020B0604020202020204" pitchFamily="34" charset="0"/>
              </a:rPr>
              <a:t>Обучителен</a:t>
            </a:r>
            <a:r>
              <a:rPr lang="en-US" sz="1400" b="1" i="1" dirty="0">
                <a:solidFill>
                  <a:schemeClr val="accent1">
                    <a:lumMod val="75000"/>
                  </a:schemeClr>
                </a:solidFill>
                <a:latin typeface="Arial" panose="020B0604020202020204" pitchFamily="34" charset="0"/>
                <a:cs typeface="Arial" panose="020B0604020202020204" pitchFamily="34" charset="0"/>
              </a:rPr>
              <a:t> </a:t>
            </a:r>
            <a:r>
              <a:rPr lang="en-US" sz="1400" b="1" i="1" dirty="0" err="1">
                <a:solidFill>
                  <a:schemeClr val="accent1">
                    <a:lumMod val="75000"/>
                  </a:schemeClr>
                </a:solidFill>
                <a:latin typeface="Arial" panose="020B0604020202020204" pitchFamily="34" charset="0"/>
                <a:cs typeface="Arial" panose="020B0604020202020204" pitchFamily="34" charset="0"/>
              </a:rPr>
              <a:t>модул</a:t>
            </a:r>
            <a:r>
              <a:rPr lang="bg-BG" sz="1400" b="1" i="1" dirty="0">
                <a:solidFill>
                  <a:schemeClr val="accent1">
                    <a:lumMod val="75000"/>
                  </a:schemeClr>
                </a:solidFill>
                <a:latin typeface="Arial" panose="020B0604020202020204" pitchFamily="34" charset="0"/>
                <a:cs typeface="Arial" panose="020B0604020202020204" pitchFamily="34" charset="0"/>
              </a:rPr>
              <a:t> „Местно икономическо развитие – възможности и практически решения“</a:t>
            </a:r>
            <a:endParaRPr lang="ru-RU" sz="1400" b="1" i="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3647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405A70-9FE2-48E0-B137-DB15C5AF900D}"/>
              </a:ext>
            </a:extLst>
          </p:cNvPr>
          <p:cNvSpPr>
            <a:spLocks noGrp="1"/>
          </p:cNvSpPr>
          <p:nvPr>
            <p:ph type="sldNum" sz="quarter" idx="12"/>
          </p:nvPr>
        </p:nvSpPr>
        <p:spPr>
          <a:xfrm>
            <a:off x="10225642" y="6250334"/>
            <a:ext cx="1706217" cy="365125"/>
          </a:xfrm>
        </p:spPr>
        <p:txBody>
          <a:bodyPr/>
          <a:lstStyle/>
          <a:p>
            <a:fld id="{D0FD718E-46A7-4A98-A9FE-3E1E2C2192EB}" type="slidenum">
              <a:rPr lang="bg-BG" smtClean="0"/>
              <a:t>9</a:t>
            </a:fld>
            <a:endParaRPr lang="bg-BG" dirty="0"/>
          </a:p>
        </p:txBody>
      </p:sp>
      <p:sp>
        <p:nvSpPr>
          <p:cNvPr id="3" name="Rectangle 2"/>
          <p:cNvSpPr/>
          <p:nvPr/>
        </p:nvSpPr>
        <p:spPr>
          <a:xfrm>
            <a:off x="1199907" y="797614"/>
            <a:ext cx="9718295" cy="523220"/>
          </a:xfrm>
          <a:prstGeom prst="rect">
            <a:avLst/>
          </a:prstGeom>
        </p:spPr>
        <p:txBody>
          <a:bodyPr wrap="square">
            <a:spAutoFit/>
          </a:bodyPr>
          <a:lstStyle/>
          <a:p>
            <a:pPr marL="45720" lvl="0" algn="ctr"/>
            <a:r>
              <a:rPr lang="bg-BG" sz="2800" b="1" dirty="0">
                <a:latin typeface="Arial" panose="020B0604020202020204" pitchFamily="34" charset="0"/>
                <a:cs typeface="Arial" panose="020B0604020202020204" pitchFamily="34" charset="0"/>
              </a:rPr>
              <a:t>Индустриални зони – характеристики </a:t>
            </a:r>
          </a:p>
        </p:txBody>
      </p:sp>
      <p:sp>
        <p:nvSpPr>
          <p:cNvPr id="2" name="Rectangle 1"/>
          <p:cNvSpPr/>
          <p:nvPr/>
        </p:nvSpPr>
        <p:spPr>
          <a:xfrm>
            <a:off x="665018" y="1387916"/>
            <a:ext cx="5394037" cy="4278094"/>
          </a:xfrm>
          <a:prstGeom prst="rect">
            <a:avLst/>
          </a:prstGeom>
        </p:spPr>
        <p:txBody>
          <a:bodyPr wrap="square">
            <a:spAutoFit/>
          </a:bodyPr>
          <a:lstStyle/>
          <a:p>
            <a:pPr marL="285750" indent="-285750">
              <a:buFont typeface="Wingdings" panose="05000000000000000000" pitchFamily="2" charset="2"/>
              <a:buChar char="q"/>
            </a:pPr>
            <a:r>
              <a:rPr lang="ru-RU" dirty="0">
                <a:latin typeface="Arial" panose="020B0604020202020204" pitchFamily="34" charset="0"/>
                <a:cs typeface="Arial" panose="020B0604020202020204" pitchFamily="34" charset="0"/>
              </a:rPr>
              <a:t>Индустриалните зони са едно от основните средства за повишаване на регионалния икономическия растеж поради факта, че тяхното наличие е от съществено значение за уве</a:t>
            </a:r>
            <a:r>
              <a:rPr lang="bg-BG" dirty="0">
                <a:latin typeface="Arial" panose="020B0604020202020204" pitchFamily="34" charset="0"/>
                <a:cs typeface="Arial" panose="020B0604020202020204" pitchFamily="34" charset="0"/>
              </a:rPr>
              <a:t>л</a:t>
            </a:r>
            <a:r>
              <a:rPr lang="ru-RU" dirty="0">
                <a:latin typeface="Arial" panose="020B0604020202020204" pitchFamily="34" charset="0"/>
                <a:cs typeface="Arial" panose="020B0604020202020204" pitchFamily="34" charset="0"/>
              </a:rPr>
              <a:t>ичаване на нивото на привлечените преки инвестиции (както местни, така и чуждестранни).</a:t>
            </a:r>
          </a:p>
          <a:p>
            <a:pPr marL="285750" indent="-285750">
              <a:buFont typeface="Wingdings" panose="05000000000000000000" pitchFamily="2" charset="2"/>
              <a:buChar char="q"/>
            </a:pPr>
            <a:endParaRPr lang="ru-RU" sz="10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ru-RU" dirty="0">
                <a:latin typeface="Arial" panose="020B0604020202020204" pitchFamily="34" charset="0"/>
                <a:cs typeface="Arial" panose="020B0604020202020204" pitchFamily="34" charset="0"/>
              </a:rPr>
              <a:t>Индустриалните зони концентрират в себе си голямо количество финансови, производствени и човешки ресурси.</a:t>
            </a:r>
          </a:p>
          <a:p>
            <a:pPr marL="285750" indent="-285750">
              <a:buFont typeface="Wingdings" panose="05000000000000000000" pitchFamily="2" charset="2"/>
              <a:buChar char="q"/>
            </a:pPr>
            <a:endParaRPr lang="bg-BG" sz="10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ru-RU" dirty="0">
                <a:latin typeface="Arial" panose="020B0604020202020204" pitchFamily="34" charset="0"/>
                <a:ea typeface="Times New Roman" panose="02020603050405020304" pitchFamily="18" charset="0"/>
                <a:cs typeface="Arial" panose="020B0604020202020204" pitchFamily="34" charset="0"/>
              </a:rPr>
              <a:t>Наличието на организирано управление отличава индустриалната зона от обикновена концентрация на предприятия в един район по случаен начин.</a:t>
            </a: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6671685" y="1416337"/>
            <a:ext cx="4716752" cy="4772025"/>
          </a:xfrm>
          <a:prstGeom prst="rect">
            <a:avLst/>
          </a:prstGeom>
          <a:noFill/>
          <a:ln>
            <a:noFill/>
          </a:ln>
        </p:spPr>
      </p:pic>
      <p:sp>
        <p:nvSpPr>
          <p:cNvPr id="5" name="Заглавие 1">
            <a:extLst>
              <a:ext uri="{FF2B5EF4-FFF2-40B4-BE49-F238E27FC236}">
                <a16:creationId xmlns:a16="http://schemas.microsoft.com/office/drawing/2014/main" id="{A117B3DA-20DD-2A5B-CF6B-4F108C1A59EF}"/>
              </a:ext>
            </a:extLst>
          </p:cNvPr>
          <p:cNvSpPr txBox="1">
            <a:spLocks/>
          </p:cNvSpPr>
          <p:nvPr/>
        </p:nvSpPr>
        <p:spPr>
          <a:xfrm>
            <a:off x="339686" y="138497"/>
            <a:ext cx="11512627" cy="6204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bg-BG" sz="1600" b="1" dirty="0">
                <a:solidFill>
                  <a:schemeClr val="accent1">
                    <a:lumMod val="75000"/>
                  </a:schemeClr>
                </a:solidFill>
                <a:latin typeface="Arial" panose="020B0604020202020204" pitchFamily="34" charset="0"/>
                <a:cs typeface="Arial" panose="020B0604020202020204" pitchFamily="34" charset="0"/>
              </a:rPr>
              <a:t>Тема</a:t>
            </a:r>
            <a:r>
              <a:rPr lang="en-US" sz="1600" b="1" dirty="0">
                <a:solidFill>
                  <a:schemeClr val="accent1">
                    <a:lumMod val="75000"/>
                  </a:schemeClr>
                </a:solidFill>
                <a:latin typeface="Arial" panose="020B0604020202020204" pitchFamily="34" charset="0"/>
                <a:cs typeface="Arial" panose="020B0604020202020204" pitchFamily="34" charset="0"/>
              </a:rPr>
              <a:t> </a:t>
            </a:r>
            <a:r>
              <a:rPr lang="en-GB" sz="1600" b="1" dirty="0">
                <a:solidFill>
                  <a:schemeClr val="accent1">
                    <a:lumMod val="75000"/>
                  </a:schemeClr>
                </a:solidFill>
                <a:latin typeface="Arial" panose="020B0604020202020204" pitchFamily="34" charset="0"/>
                <a:cs typeface="Arial" panose="020B0604020202020204" pitchFamily="34" charset="0"/>
              </a:rPr>
              <a:t>4</a:t>
            </a:r>
            <a:r>
              <a:rPr lang="bg-BG" sz="1600" b="1" dirty="0">
                <a:solidFill>
                  <a:schemeClr val="accent1">
                    <a:lumMod val="75000"/>
                  </a:schemeClr>
                </a:solidFill>
                <a:latin typeface="Arial" panose="020B0604020202020204" pitchFamily="34" charset="0"/>
                <a:cs typeface="Arial" panose="020B0604020202020204" pitchFamily="34" charset="0"/>
              </a:rPr>
              <a:t>:</a:t>
            </a:r>
            <a:r>
              <a:rPr lang="en-US" sz="1600" b="1" dirty="0">
                <a:solidFill>
                  <a:schemeClr val="accent1">
                    <a:lumMod val="75000"/>
                  </a:schemeClr>
                </a:solidFill>
                <a:latin typeface="Arial" panose="020B0604020202020204" pitchFamily="34" charset="0"/>
                <a:cs typeface="Arial" panose="020B0604020202020204" pitchFamily="34" charset="0"/>
              </a:rPr>
              <a:t> </a:t>
            </a:r>
            <a:r>
              <a:rPr lang="bg-BG" sz="1600" dirty="0">
                <a:solidFill>
                  <a:schemeClr val="accent1">
                    <a:lumMod val="75000"/>
                  </a:schemeClr>
                </a:solidFill>
                <a:latin typeface="Arial" panose="020B0604020202020204" pitchFamily="34" charset="0"/>
                <a:cs typeface="Arial" panose="020B0604020202020204" pitchFamily="34" charset="0"/>
              </a:rPr>
              <a:t>„</a:t>
            </a:r>
            <a:r>
              <a:rPr lang="ru-RU" sz="1600" dirty="0">
                <a:solidFill>
                  <a:schemeClr val="accent1">
                    <a:lumMod val="75000"/>
                  </a:schemeClr>
                </a:solidFill>
                <a:latin typeface="Arial" panose="020B0604020202020204" pitchFamily="34" charset="0"/>
                <a:cs typeface="Arial" panose="020B0604020202020204" pitchFamily="34" charset="0"/>
              </a:rPr>
              <a:t>Производствени мощности и индустриални зони – предизвикателства и необходими условия</a:t>
            </a:r>
            <a:r>
              <a:rPr lang="bg-BG" sz="1600" dirty="0">
                <a:solidFill>
                  <a:schemeClr val="accent1">
                    <a:lumMod val="75000"/>
                  </a:schemeClr>
                </a:solidFill>
                <a:latin typeface="Arial" panose="020B0604020202020204" pitchFamily="34" charset="0"/>
                <a:cs typeface="Arial" panose="020B0604020202020204" pitchFamily="34" charset="0"/>
              </a:rPr>
              <a:t>“</a:t>
            </a:r>
            <a:endParaRPr lang="bg-BG"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algn="ctr"/>
            <a:r>
              <a:rPr lang="en-US" sz="1400" b="1" i="1" dirty="0" err="1">
                <a:solidFill>
                  <a:schemeClr val="accent1">
                    <a:lumMod val="75000"/>
                  </a:schemeClr>
                </a:solidFill>
                <a:latin typeface="Arial" panose="020B0604020202020204" pitchFamily="34" charset="0"/>
                <a:cs typeface="Arial" panose="020B0604020202020204" pitchFamily="34" charset="0"/>
              </a:rPr>
              <a:t>Обучителен</a:t>
            </a:r>
            <a:r>
              <a:rPr lang="en-US" sz="1400" b="1" i="1" dirty="0">
                <a:solidFill>
                  <a:schemeClr val="accent1">
                    <a:lumMod val="75000"/>
                  </a:schemeClr>
                </a:solidFill>
                <a:latin typeface="Arial" panose="020B0604020202020204" pitchFamily="34" charset="0"/>
                <a:cs typeface="Arial" panose="020B0604020202020204" pitchFamily="34" charset="0"/>
              </a:rPr>
              <a:t> </a:t>
            </a:r>
            <a:r>
              <a:rPr lang="en-US" sz="1400" b="1" i="1" dirty="0" err="1">
                <a:solidFill>
                  <a:schemeClr val="accent1">
                    <a:lumMod val="75000"/>
                  </a:schemeClr>
                </a:solidFill>
                <a:latin typeface="Arial" panose="020B0604020202020204" pitchFamily="34" charset="0"/>
                <a:cs typeface="Arial" panose="020B0604020202020204" pitchFamily="34" charset="0"/>
              </a:rPr>
              <a:t>модул</a:t>
            </a:r>
            <a:r>
              <a:rPr lang="bg-BG" sz="1400" b="1" i="1" dirty="0">
                <a:solidFill>
                  <a:schemeClr val="accent1">
                    <a:lumMod val="75000"/>
                  </a:schemeClr>
                </a:solidFill>
                <a:latin typeface="Arial" panose="020B0604020202020204" pitchFamily="34" charset="0"/>
                <a:cs typeface="Arial" panose="020B0604020202020204" pitchFamily="34" charset="0"/>
              </a:rPr>
              <a:t> „Местно икономическо развитие – възможности и практически решения“</a:t>
            </a:r>
            <a:endParaRPr lang="ru-RU" sz="1400" b="1" i="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4582093"/>
      </p:ext>
    </p:extLst>
  </p:cSld>
  <p:clrMapOvr>
    <a:masterClrMapping/>
  </p:clrMapOvr>
</p:sld>
</file>

<file path=ppt/theme/theme1.xml><?xml version="1.0" encoding="utf-8"?>
<a:theme xmlns:a="http://schemas.openxmlformats.org/drawingml/2006/main" name="База">
  <a:themeElements>
    <a:clrScheme name="По избор 6">
      <a:dk1>
        <a:srgbClr val="354F12"/>
      </a:dk1>
      <a:lt1>
        <a:sysClr val="window" lastClr="FFFFFF"/>
      </a:lt1>
      <a:dk2>
        <a:srgbClr val="50771B"/>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По избор 1">
      <a:majorFont>
        <a:latin typeface="Corbel"/>
        <a:ea typeface=""/>
        <a:cs typeface=""/>
      </a:majorFont>
      <a:minorFont>
        <a:latin typeface="Times New Roman"/>
        <a:ea typeface=""/>
        <a:cs typeface=""/>
      </a:minorFont>
    </a:fontScheme>
    <a:fmtScheme name="База">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2525</Words>
  <Application>Microsoft Office PowerPoint</Application>
  <PresentationFormat>Widescreen</PresentationFormat>
  <Paragraphs>276</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Corbel</vt:lpstr>
      <vt:lpstr>Symbol</vt:lpstr>
      <vt:lpstr>Times New Roman</vt:lpstr>
      <vt:lpstr>Wingdings</vt:lpstr>
      <vt:lpstr>База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2021-04-29T14:07:07Z</dcterms:created>
  <dcterms:modified xsi:type="dcterms:W3CDTF">2023-05-02T14:05:57Z</dcterms:modified>
</cp:coreProperties>
</file>