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30" r:id="rId1"/>
  </p:sldMasterIdLst>
  <p:notesMasterIdLst>
    <p:notesMasterId r:id="rId32"/>
  </p:notesMasterIdLst>
  <p:sldIdLst>
    <p:sldId id="336" r:id="rId2"/>
    <p:sldId id="321" r:id="rId3"/>
    <p:sldId id="331" r:id="rId4"/>
    <p:sldId id="259" r:id="rId5"/>
    <p:sldId id="270" r:id="rId6"/>
    <p:sldId id="261" r:id="rId7"/>
    <p:sldId id="262" r:id="rId8"/>
    <p:sldId id="265" r:id="rId9"/>
    <p:sldId id="272" r:id="rId10"/>
    <p:sldId id="273" r:id="rId11"/>
    <p:sldId id="275" r:id="rId12"/>
    <p:sldId id="276" r:id="rId13"/>
    <p:sldId id="277" r:id="rId14"/>
    <p:sldId id="278" r:id="rId15"/>
    <p:sldId id="279" r:id="rId16"/>
    <p:sldId id="280" r:id="rId17"/>
    <p:sldId id="271" r:id="rId18"/>
    <p:sldId id="322" r:id="rId19"/>
    <p:sldId id="281" r:id="rId20"/>
    <p:sldId id="323" r:id="rId21"/>
    <p:sldId id="337" r:id="rId22"/>
    <p:sldId id="330" r:id="rId23"/>
    <p:sldId id="332" r:id="rId24"/>
    <p:sldId id="333" r:id="rId25"/>
    <p:sldId id="334" r:id="rId26"/>
    <p:sldId id="325" r:id="rId27"/>
    <p:sldId id="326" r:id="rId28"/>
    <p:sldId id="327" r:id="rId29"/>
    <p:sldId id="328" r:id="rId30"/>
    <p:sldId id="319" r:id="rId31"/>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ен стил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341" autoAdjust="0"/>
  </p:normalViewPr>
  <p:slideViewPr>
    <p:cSldViewPr snapToGrid="0" showGuides="1">
      <p:cViewPr varScale="1">
        <p:scale>
          <a:sx n="63" d="100"/>
          <a:sy n="63" d="100"/>
        </p:scale>
        <p:origin x="996"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Контейнер за горния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bg-BG"/>
          </a:p>
        </p:txBody>
      </p:sp>
      <p:sp>
        <p:nvSpPr>
          <p:cNvPr id="3" name="Контейнер за 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6AD332-4BE7-484E-BDE8-40DD31AD7404}" type="datetimeFigureOut">
              <a:rPr lang="bg-BG" smtClean="0"/>
              <a:t>22.5.2022 г.</a:t>
            </a:fld>
            <a:endParaRPr lang="bg-BG"/>
          </a:p>
        </p:txBody>
      </p:sp>
      <p:sp>
        <p:nvSpPr>
          <p:cNvPr id="4" name="Контейнер за изображение на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bg-BG"/>
          </a:p>
        </p:txBody>
      </p:sp>
      <p:sp>
        <p:nvSpPr>
          <p:cNvPr id="5" name="Контейнер за бележ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p>
        </p:txBody>
      </p:sp>
      <p:sp>
        <p:nvSpPr>
          <p:cNvPr id="6" name="Контейнер за долния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bg-BG"/>
          </a:p>
        </p:txBody>
      </p:sp>
      <p:sp>
        <p:nvSpPr>
          <p:cNvPr id="7" name="Контейнер за номер н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5862B3-B755-4E53-8AE4-C625CE039A68}" type="slidenum">
              <a:rPr lang="bg-BG" smtClean="0"/>
              <a:t>‹#›</a:t>
            </a:fld>
            <a:endParaRPr lang="bg-BG"/>
          </a:p>
        </p:txBody>
      </p:sp>
    </p:spTree>
    <p:extLst>
      <p:ext uri="{BB962C8B-B14F-4D97-AF65-F5344CB8AC3E}">
        <p14:creationId xmlns:p14="http://schemas.microsoft.com/office/powerpoint/2010/main" val="1594772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Контейнер за изображение на слайда 1"/>
          <p:cNvSpPr>
            <a:spLocks noGrp="1" noRot="1" noChangeAspect="1"/>
          </p:cNvSpPr>
          <p:nvPr>
            <p:ph type="sldImg"/>
          </p:nvPr>
        </p:nvSpPr>
        <p:spPr/>
      </p:sp>
      <p:sp>
        <p:nvSpPr>
          <p:cNvPr id="3" name="Контейнер за бележ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latin typeface="Arial" panose="020B0604020202020204" pitchFamily="34" charset="0"/>
                <a:cs typeface="Arial" panose="020B0604020202020204" pitchFamily="34" charset="0"/>
              </a:rPr>
              <a:t>Съгласно</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дефинициите</a:t>
            </a:r>
            <a:r>
              <a:rPr lang="en-US" dirty="0">
                <a:latin typeface="Arial" panose="020B0604020202020204" pitchFamily="34" charset="0"/>
                <a:cs typeface="Arial" panose="020B0604020202020204" pitchFamily="34" charset="0"/>
              </a:rPr>
              <a:t> на ЗХУ “</a:t>
            </a:r>
            <a:r>
              <a:rPr lang="ru-RU" dirty="0">
                <a:latin typeface="Arial" panose="020B0604020202020204" pitchFamily="34" charset="0"/>
                <a:cs typeface="Arial" panose="020B0604020202020204" pitchFamily="34" charset="0"/>
              </a:rPr>
              <a:t>Хора с </a:t>
            </a:r>
            <a:r>
              <a:rPr lang="ru-RU" dirty="0" err="1">
                <a:latin typeface="Arial" panose="020B0604020202020204" pitchFamily="34" charset="0"/>
                <a:cs typeface="Arial" panose="020B0604020202020204" pitchFamily="34" charset="0"/>
              </a:rPr>
              <a:t>трайни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a:t>
            </a:r>
            <a:r>
              <a:rPr lang="ru-RU" dirty="0">
                <a:latin typeface="Arial" panose="020B0604020202020204" pitchFamily="34" charset="0"/>
                <a:cs typeface="Arial" panose="020B0604020202020204" pitchFamily="34" charset="0"/>
              </a:rPr>
              <a:t> лица с </a:t>
            </a:r>
            <a:r>
              <a:rPr lang="ru-RU" dirty="0" err="1">
                <a:latin typeface="Arial" panose="020B0604020202020204" pitchFamily="34" charset="0"/>
                <a:cs typeface="Arial" panose="020B0604020202020204" pitchFamily="34" charset="0"/>
              </a:rPr>
              <a:t>трайна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физическа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психическа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интелектуална</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сетивна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недостатъчност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която</a:t>
            </a:r>
            <a:r>
              <a:rPr lang="ru-RU" dirty="0">
                <a:latin typeface="Arial" panose="020B0604020202020204" pitchFamily="34" charset="0"/>
                <a:cs typeface="Arial" panose="020B0604020202020204" pitchFamily="34" charset="0"/>
              </a:rPr>
              <a:t> при взаимодействие с </a:t>
            </a:r>
            <a:r>
              <a:rPr lang="ru-RU" dirty="0" err="1">
                <a:latin typeface="Arial" panose="020B0604020202020204" pitchFamily="34" charset="0"/>
                <a:cs typeface="Arial" panose="020B0604020202020204" pitchFamily="34" charset="0"/>
              </a:rPr>
              <a:t>обкръжаващата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ги</a:t>
            </a:r>
            <a:r>
              <a:rPr lang="ru-RU" dirty="0">
                <a:latin typeface="Arial" panose="020B0604020202020204" pitchFamily="34" charset="0"/>
                <a:cs typeface="Arial" panose="020B0604020202020204" pitchFamily="34" charset="0"/>
              </a:rPr>
              <a:t> среда би могла да </a:t>
            </a:r>
            <a:r>
              <a:rPr lang="ru-RU" dirty="0" err="1">
                <a:latin typeface="Arial" panose="020B0604020202020204" pitchFamily="34" charset="0"/>
                <a:cs typeface="Arial" panose="020B0604020202020204" pitchFamily="34" charset="0"/>
              </a:rPr>
              <a:t>възпрепятства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тяхното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пълноценно</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ефективно</a:t>
            </a:r>
            <a:r>
              <a:rPr lang="ru-RU" dirty="0">
                <a:latin typeface="Arial" panose="020B0604020202020204" pitchFamily="34" charset="0"/>
                <a:cs typeface="Arial" panose="020B0604020202020204" pitchFamily="34" charset="0"/>
              </a:rPr>
              <a:t> участие в </a:t>
            </a:r>
            <a:r>
              <a:rPr lang="ru-RU" dirty="0" err="1">
                <a:latin typeface="Arial" panose="020B0604020202020204" pitchFamily="34" charset="0"/>
                <a:cs typeface="Arial" panose="020B0604020202020204" pitchFamily="34" charset="0"/>
              </a:rPr>
              <a:t>обществения</a:t>
            </a:r>
            <a:r>
              <a:rPr lang="ru-RU" dirty="0">
                <a:latin typeface="Arial" panose="020B0604020202020204" pitchFamily="34" charset="0"/>
                <a:cs typeface="Arial" panose="020B0604020202020204" pitchFamily="34" charset="0"/>
              </a:rPr>
              <a:t> живот, и на </a:t>
            </a:r>
            <a:r>
              <a:rPr lang="ru-RU" dirty="0" err="1">
                <a:latin typeface="Arial" panose="020B0604020202020204" pitchFamily="34" charset="0"/>
                <a:cs typeface="Arial" panose="020B0604020202020204" pitchFamily="34" charset="0"/>
              </a:rPr>
              <a:t>които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медицинската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експертиза</a:t>
            </a:r>
            <a:r>
              <a:rPr lang="ru-RU" dirty="0">
                <a:latin typeface="Arial" panose="020B0604020202020204" pitchFamily="34" charset="0"/>
                <a:cs typeface="Arial" panose="020B0604020202020204" pitchFamily="34" charset="0"/>
              </a:rPr>
              <a:t> е установила вид и степен на </a:t>
            </a:r>
            <a:r>
              <a:rPr lang="ru-RU" dirty="0" err="1">
                <a:latin typeface="Arial" panose="020B0604020202020204" pitchFamily="34" charset="0"/>
                <a:cs typeface="Arial" panose="020B0604020202020204" pitchFamily="34" charset="0"/>
              </a:rPr>
              <a:t>увреждане</a:t>
            </a:r>
            <a:r>
              <a:rPr lang="ru-RU" dirty="0">
                <a:latin typeface="Arial" panose="020B0604020202020204" pitchFamily="34" charset="0"/>
                <a:cs typeface="Arial" panose="020B0604020202020204" pitchFamily="34" charset="0"/>
              </a:rPr>
              <a:t> или степен на </a:t>
            </a:r>
            <a:r>
              <a:rPr lang="ru-RU" dirty="0" err="1">
                <a:latin typeface="Arial" panose="020B0604020202020204" pitchFamily="34" charset="0"/>
                <a:cs typeface="Arial" panose="020B0604020202020204" pitchFamily="34" charset="0"/>
              </a:rPr>
              <a:t>трайно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намалена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работоспособност</a:t>
            </a:r>
            <a:r>
              <a:rPr lang="ru-RU" dirty="0">
                <a:latin typeface="Arial" panose="020B0604020202020204" pitchFamily="34" charset="0"/>
                <a:cs typeface="Arial" panose="020B0604020202020204" pitchFamily="34" charset="0"/>
              </a:rPr>
              <a:t> 50 и над 50 на сто.</a:t>
            </a:r>
          </a:p>
          <a:p>
            <a:endParaRPr lang="bg-BG" dirty="0"/>
          </a:p>
        </p:txBody>
      </p:sp>
      <p:sp>
        <p:nvSpPr>
          <p:cNvPr id="4" name="Контейнер за номер на слайда 3"/>
          <p:cNvSpPr>
            <a:spLocks noGrp="1"/>
          </p:cNvSpPr>
          <p:nvPr>
            <p:ph type="sldNum" sz="quarter" idx="10"/>
          </p:nvPr>
        </p:nvSpPr>
        <p:spPr/>
        <p:txBody>
          <a:bodyPr/>
          <a:lstStyle/>
          <a:p>
            <a:fld id="{335862B3-B755-4E53-8AE4-C625CE039A68}" type="slidenum">
              <a:rPr lang="bg-BG" smtClean="0"/>
              <a:t>23</a:t>
            </a:fld>
            <a:endParaRPr lang="bg-BG"/>
          </a:p>
        </p:txBody>
      </p:sp>
    </p:spTree>
    <p:extLst>
      <p:ext uri="{BB962C8B-B14F-4D97-AF65-F5344CB8AC3E}">
        <p14:creationId xmlns:p14="http://schemas.microsoft.com/office/powerpoint/2010/main" val="1897421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Контейнер за изображение на слайда 1"/>
          <p:cNvSpPr>
            <a:spLocks noGrp="1" noRot="1" noChangeAspect="1"/>
          </p:cNvSpPr>
          <p:nvPr>
            <p:ph type="sldImg"/>
          </p:nvPr>
        </p:nvSpPr>
        <p:spPr/>
      </p:sp>
      <p:sp>
        <p:nvSpPr>
          <p:cNvPr id="3" name="Контейнер за бележки 2"/>
          <p:cNvSpPr>
            <a:spLocks noGrp="1"/>
          </p:cNvSpPr>
          <p:nvPr>
            <p:ph type="body" idx="1"/>
          </p:nvPr>
        </p:nvSpPr>
        <p:spPr/>
        <p:txBody>
          <a:bodyPr/>
          <a:lstStyle/>
          <a:p>
            <a:endParaRPr lang="bg-BG" dirty="0"/>
          </a:p>
        </p:txBody>
      </p:sp>
      <p:sp>
        <p:nvSpPr>
          <p:cNvPr id="4" name="Контейнер за номер на слайда 3"/>
          <p:cNvSpPr>
            <a:spLocks noGrp="1"/>
          </p:cNvSpPr>
          <p:nvPr>
            <p:ph type="sldNum" sz="quarter" idx="10"/>
          </p:nvPr>
        </p:nvSpPr>
        <p:spPr/>
        <p:txBody>
          <a:bodyPr/>
          <a:lstStyle/>
          <a:p>
            <a:fld id="{335862B3-B755-4E53-8AE4-C625CE039A68}" type="slidenum">
              <a:rPr lang="bg-BG" smtClean="0"/>
              <a:t>27</a:t>
            </a:fld>
            <a:endParaRPr lang="bg-BG"/>
          </a:p>
        </p:txBody>
      </p:sp>
    </p:spTree>
    <p:extLst>
      <p:ext uri="{BB962C8B-B14F-4D97-AF65-F5344CB8AC3E}">
        <p14:creationId xmlns:p14="http://schemas.microsoft.com/office/powerpoint/2010/main" val="2408037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Контейнер за изображение на слайда 1"/>
          <p:cNvSpPr>
            <a:spLocks noGrp="1" noRot="1" noChangeAspect="1"/>
          </p:cNvSpPr>
          <p:nvPr>
            <p:ph type="sldImg"/>
          </p:nvPr>
        </p:nvSpPr>
        <p:spPr/>
      </p:sp>
      <p:sp>
        <p:nvSpPr>
          <p:cNvPr id="3" name="Контейнер за бележки 2"/>
          <p:cNvSpPr>
            <a:spLocks noGrp="1"/>
          </p:cNvSpPr>
          <p:nvPr>
            <p:ph type="body" idx="1"/>
          </p:nvPr>
        </p:nvSpPr>
        <p:spPr/>
        <p:txBody>
          <a:bodyPr/>
          <a:lstStyle/>
          <a:p>
            <a:endParaRPr lang="bg-BG" dirty="0"/>
          </a:p>
        </p:txBody>
      </p:sp>
      <p:sp>
        <p:nvSpPr>
          <p:cNvPr id="4" name="Контейнер за номер на слайда 3"/>
          <p:cNvSpPr>
            <a:spLocks noGrp="1"/>
          </p:cNvSpPr>
          <p:nvPr>
            <p:ph type="sldNum" sz="quarter" idx="5"/>
          </p:nvPr>
        </p:nvSpPr>
        <p:spPr/>
        <p:txBody>
          <a:bodyPr/>
          <a:lstStyle/>
          <a:p>
            <a:fld id="{335862B3-B755-4E53-8AE4-C625CE039A68}" type="slidenum">
              <a:rPr lang="bg-BG" smtClean="0"/>
              <a:t>30</a:t>
            </a:fld>
            <a:endParaRPr lang="bg-BG"/>
          </a:p>
        </p:txBody>
      </p:sp>
    </p:spTree>
    <p:extLst>
      <p:ext uri="{BB962C8B-B14F-4D97-AF65-F5344CB8AC3E}">
        <p14:creationId xmlns:p14="http://schemas.microsoft.com/office/powerpoint/2010/main" val="217284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4E374BC-D410-45E1-AF0F-3795EB5352C9}" type="datetimeFigureOut">
              <a:rPr lang="bg-BG" smtClean="0"/>
              <a:t>22.5.2022 г.</a:t>
            </a:fld>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22.5.2022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22.5.2022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idx="1"/>
          </p:nvPr>
        </p:nvSpPr>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22.5.2022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24E374BC-D410-45E1-AF0F-3795EB5352C9}" type="datetimeFigureOut">
              <a:rPr lang="bg-BG" smtClean="0"/>
              <a:t>22.5.2022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Date Placeholder 4"/>
          <p:cNvSpPr>
            <a:spLocks noGrp="1"/>
          </p:cNvSpPr>
          <p:nvPr>
            <p:ph type="dt" sz="half" idx="10"/>
          </p:nvPr>
        </p:nvSpPr>
        <p:spPr/>
        <p:txBody>
          <a:bodyPr/>
          <a:lstStyle/>
          <a:p>
            <a:fld id="{24E374BC-D410-45E1-AF0F-3795EB5352C9}" type="datetimeFigureOut">
              <a:rPr lang="bg-BG" smtClean="0"/>
              <a:t>22.5.2022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7" name="Date Placeholder 6"/>
          <p:cNvSpPr>
            <a:spLocks noGrp="1"/>
          </p:cNvSpPr>
          <p:nvPr>
            <p:ph type="dt" sz="half" idx="10"/>
          </p:nvPr>
        </p:nvSpPr>
        <p:spPr/>
        <p:txBody>
          <a:bodyPr/>
          <a:lstStyle/>
          <a:p>
            <a:fld id="{24E374BC-D410-45E1-AF0F-3795EB5352C9}" type="datetimeFigureOut">
              <a:rPr lang="bg-BG" smtClean="0"/>
              <a:t>22.5.2022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Date Placeholder 2"/>
          <p:cNvSpPr>
            <a:spLocks noGrp="1"/>
          </p:cNvSpPr>
          <p:nvPr>
            <p:ph type="dt" sz="half" idx="10"/>
          </p:nvPr>
        </p:nvSpPr>
        <p:spPr/>
        <p:txBody>
          <a:bodyPr/>
          <a:lstStyle/>
          <a:p>
            <a:fld id="{24E374BC-D410-45E1-AF0F-3795EB5352C9}" type="datetimeFigureOut">
              <a:rPr lang="bg-BG" smtClean="0"/>
              <a:t>22.5.2022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374BC-D410-45E1-AF0F-3795EB5352C9}" type="datetimeFigureOut">
              <a:rPr lang="bg-BG" smtClean="0"/>
              <a:t>22.5.2022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22.5.2022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22.5.2022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4E374BC-D410-45E1-AF0F-3795EB5352C9}" type="datetimeFigureOut">
              <a:rPr lang="bg-BG" smtClean="0"/>
              <a:t>22.5.2022 г.</a:t>
            </a:fld>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normAutofit fontScale="92500" lnSpcReduction="10000"/>
          </a:bodyPr>
          <a:lstStyle/>
          <a:p>
            <a:pPr marL="0" indent="0">
              <a:buNone/>
            </a:pPr>
            <a:endParaRPr lang="bg-BG" dirty="0"/>
          </a:p>
          <a:p>
            <a:pPr marL="0" indent="0" algn="ctr">
              <a:buNone/>
            </a:pPr>
            <a:endParaRPr lang="bg-BG" dirty="0"/>
          </a:p>
          <a:p>
            <a:pPr marL="0" indent="0" algn="ctr">
              <a:buNone/>
            </a:pPr>
            <a:endParaRPr lang="bg-BG" dirty="0"/>
          </a:p>
          <a:p>
            <a:pPr marL="0" indent="0" algn="ctr">
              <a:buNone/>
            </a:pPr>
            <a:endParaRPr lang="en-US" sz="3200" dirty="0">
              <a:solidFill>
                <a:schemeClr val="accent1">
                  <a:lumMod val="75000"/>
                </a:schemeClr>
              </a:solidFill>
            </a:endParaRPr>
          </a:p>
          <a:p>
            <a:pPr marL="0" indent="0" algn="ctr">
              <a:buNone/>
            </a:pPr>
            <a:r>
              <a:rPr lang="en-US" sz="3200" dirty="0">
                <a:solidFill>
                  <a:schemeClr val="accent1">
                    <a:lumMod val="75000"/>
                  </a:schemeClr>
                </a:solidFill>
              </a:rPr>
              <a:t>Обучителен </a:t>
            </a:r>
            <a:r>
              <a:rPr lang="en-US" sz="3200" dirty="0" err="1">
                <a:solidFill>
                  <a:schemeClr val="accent1">
                    <a:lumMod val="75000"/>
                  </a:schemeClr>
                </a:solidFill>
              </a:rPr>
              <a:t>модул</a:t>
            </a:r>
            <a:r>
              <a:rPr lang="en-US" sz="3200" dirty="0">
                <a:solidFill>
                  <a:schemeClr val="accent1">
                    <a:lumMod val="75000"/>
                  </a:schemeClr>
                </a:solidFill>
              </a:rPr>
              <a:t> 1</a:t>
            </a:r>
          </a:p>
          <a:p>
            <a:pPr marL="0" indent="0" algn="ctr">
              <a:buNone/>
            </a:pPr>
            <a:r>
              <a:rPr lang="ru-RU" sz="3200" dirty="0">
                <a:solidFill>
                  <a:schemeClr val="accent1">
                    <a:lumMod val="75000"/>
                  </a:schemeClr>
                </a:solidFill>
              </a:rPr>
              <a:t>«Предоставяне на </a:t>
            </a:r>
            <a:r>
              <a:rPr lang="ru-RU" sz="3200" dirty="0" err="1">
                <a:solidFill>
                  <a:schemeClr val="accent1">
                    <a:lumMod val="75000"/>
                  </a:schemeClr>
                </a:solidFill>
              </a:rPr>
              <a:t>социални</a:t>
            </a:r>
            <a:r>
              <a:rPr lang="ru-RU" sz="3200" dirty="0">
                <a:solidFill>
                  <a:schemeClr val="accent1">
                    <a:lumMod val="75000"/>
                  </a:schemeClr>
                </a:solidFill>
              </a:rPr>
              <a:t> услуги от </a:t>
            </a:r>
            <a:r>
              <a:rPr lang="ru-RU" sz="3200" dirty="0" err="1">
                <a:solidFill>
                  <a:schemeClr val="accent1">
                    <a:lumMod val="75000"/>
                  </a:schemeClr>
                </a:solidFill>
              </a:rPr>
              <a:t>общините</a:t>
            </a:r>
            <a:r>
              <a:rPr lang="ru-RU" sz="3200" dirty="0">
                <a:solidFill>
                  <a:schemeClr val="accent1">
                    <a:lumMod val="75000"/>
                  </a:schemeClr>
                </a:solidFill>
              </a:rPr>
              <a:t>»</a:t>
            </a:r>
            <a:endParaRPr lang="en-US" sz="3200" dirty="0">
              <a:solidFill>
                <a:schemeClr val="accent1">
                  <a:lumMod val="75000"/>
                </a:schemeClr>
              </a:solidFill>
            </a:endParaRPr>
          </a:p>
          <a:p>
            <a:pPr marL="0" indent="0" algn="ctr">
              <a:buNone/>
            </a:pPr>
            <a:endParaRPr lang="en-US" sz="3200" dirty="0">
              <a:solidFill>
                <a:schemeClr val="accent1">
                  <a:lumMod val="75000"/>
                </a:schemeClr>
              </a:solidFill>
            </a:endParaRPr>
          </a:p>
          <a:p>
            <a:pPr marL="0" indent="0" algn="ctr">
              <a:buNone/>
            </a:pPr>
            <a:r>
              <a:rPr lang="en-US" sz="3200" b="1" dirty="0">
                <a:solidFill>
                  <a:schemeClr val="accent1">
                    <a:lumMod val="75000"/>
                  </a:schemeClr>
                </a:solidFill>
              </a:rPr>
              <a:t>Тема 3. </a:t>
            </a:r>
            <a:r>
              <a:rPr lang="ru-RU" sz="3200" b="1" dirty="0">
                <a:solidFill>
                  <a:schemeClr val="accent1">
                    <a:lumMod val="75000"/>
                  </a:schemeClr>
                </a:solidFill>
              </a:rPr>
              <a:t>Политики за </a:t>
            </a:r>
            <a:r>
              <a:rPr lang="ru-RU" sz="3200" b="1" dirty="0" err="1">
                <a:solidFill>
                  <a:schemeClr val="accent1">
                    <a:lumMod val="75000"/>
                  </a:schemeClr>
                </a:solidFill>
              </a:rPr>
              <a:t>хората</a:t>
            </a:r>
            <a:r>
              <a:rPr lang="ru-RU" sz="3200" b="1" dirty="0">
                <a:solidFill>
                  <a:schemeClr val="accent1">
                    <a:lumMod val="75000"/>
                  </a:schemeClr>
                </a:solidFill>
              </a:rPr>
              <a:t> с </a:t>
            </a:r>
            <a:r>
              <a:rPr lang="ru-RU" sz="3200" b="1" dirty="0" err="1">
                <a:solidFill>
                  <a:schemeClr val="accent1">
                    <a:lumMod val="75000"/>
                  </a:schemeClr>
                </a:solidFill>
              </a:rPr>
              <a:t>увреждания</a:t>
            </a:r>
            <a:r>
              <a:rPr lang="ru-RU" sz="3200" b="1" dirty="0">
                <a:solidFill>
                  <a:schemeClr val="accent1">
                    <a:lumMod val="75000"/>
                  </a:schemeClr>
                </a:solidFill>
              </a:rPr>
              <a:t> – </a:t>
            </a:r>
            <a:r>
              <a:rPr lang="ru-RU" sz="3200" b="1" dirty="0" err="1">
                <a:solidFill>
                  <a:schemeClr val="accent1">
                    <a:lumMod val="75000"/>
                  </a:schemeClr>
                </a:solidFill>
              </a:rPr>
              <a:t>национално</a:t>
            </a:r>
            <a:r>
              <a:rPr lang="ru-RU" sz="3200" b="1" dirty="0">
                <a:solidFill>
                  <a:schemeClr val="accent1">
                    <a:lumMod val="75000"/>
                  </a:schemeClr>
                </a:solidFill>
              </a:rPr>
              <a:t> и </a:t>
            </a:r>
            <a:r>
              <a:rPr lang="ru-RU" sz="3200" b="1" dirty="0" err="1">
                <a:solidFill>
                  <a:schemeClr val="accent1">
                    <a:lumMod val="75000"/>
                  </a:schemeClr>
                </a:solidFill>
              </a:rPr>
              <a:t>местно</a:t>
            </a:r>
            <a:r>
              <a:rPr lang="ru-RU" sz="3200" b="1" dirty="0">
                <a:solidFill>
                  <a:schemeClr val="accent1">
                    <a:lumMod val="75000"/>
                  </a:schemeClr>
                </a:solidFill>
              </a:rPr>
              <a:t> </a:t>
            </a:r>
            <a:r>
              <a:rPr lang="ru-RU" sz="3200" b="1" dirty="0" err="1">
                <a:solidFill>
                  <a:schemeClr val="accent1">
                    <a:lumMod val="75000"/>
                  </a:schemeClr>
                </a:solidFill>
              </a:rPr>
              <a:t>ниво</a:t>
            </a:r>
            <a:r>
              <a:rPr lang="ru-RU" sz="3200" b="1" dirty="0">
                <a:solidFill>
                  <a:schemeClr val="accent1">
                    <a:lumMod val="75000"/>
                  </a:schemeClr>
                </a:solidFill>
              </a:rPr>
              <a:t>. </a:t>
            </a:r>
            <a:r>
              <a:rPr lang="ru-RU" sz="3200" b="1" dirty="0" err="1">
                <a:solidFill>
                  <a:schemeClr val="accent1">
                    <a:lumMod val="75000"/>
                  </a:schemeClr>
                </a:solidFill>
              </a:rPr>
              <a:t>Специфични</a:t>
            </a:r>
            <a:r>
              <a:rPr lang="ru-RU" sz="3200" b="1" dirty="0">
                <a:solidFill>
                  <a:schemeClr val="accent1">
                    <a:lumMod val="75000"/>
                  </a:schemeClr>
                </a:solidFill>
              </a:rPr>
              <a:t> </a:t>
            </a:r>
            <a:r>
              <a:rPr lang="ru-RU" sz="3200" b="1" dirty="0" err="1">
                <a:solidFill>
                  <a:schemeClr val="accent1">
                    <a:lumMod val="75000"/>
                  </a:schemeClr>
                </a:solidFill>
              </a:rPr>
              <a:t>ангажименти</a:t>
            </a:r>
            <a:r>
              <a:rPr lang="ru-RU" sz="3200" b="1" dirty="0">
                <a:solidFill>
                  <a:schemeClr val="accent1">
                    <a:lumMod val="75000"/>
                  </a:schemeClr>
                </a:solidFill>
              </a:rPr>
              <a:t> по ЗХУ и </a:t>
            </a:r>
            <a:r>
              <a:rPr lang="ru-RU" sz="3200" b="1" dirty="0" err="1">
                <a:solidFill>
                  <a:schemeClr val="accent1">
                    <a:lumMod val="75000"/>
                  </a:schemeClr>
                </a:solidFill>
              </a:rPr>
              <a:t>администриране</a:t>
            </a:r>
            <a:r>
              <a:rPr lang="ru-RU" sz="3200" b="1" dirty="0">
                <a:solidFill>
                  <a:schemeClr val="accent1">
                    <a:lumMod val="75000"/>
                  </a:schemeClr>
                </a:solidFill>
              </a:rPr>
              <a:t> на механизма </a:t>
            </a:r>
            <a:r>
              <a:rPr lang="ru-RU" sz="3200" b="1" dirty="0" err="1">
                <a:solidFill>
                  <a:schemeClr val="accent1">
                    <a:lumMod val="75000"/>
                  </a:schemeClr>
                </a:solidFill>
              </a:rPr>
              <a:t>лична</a:t>
            </a:r>
            <a:r>
              <a:rPr lang="ru-RU" sz="3200" b="1" dirty="0">
                <a:solidFill>
                  <a:schemeClr val="accent1">
                    <a:lumMod val="75000"/>
                  </a:schemeClr>
                </a:solidFill>
              </a:rPr>
              <a:t> </a:t>
            </a:r>
            <a:r>
              <a:rPr lang="ru-RU" sz="3200" b="1" dirty="0" err="1">
                <a:solidFill>
                  <a:schemeClr val="accent1">
                    <a:lumMod val="75000"/>
                  </a:schemeClr>
                </a:solidFill>
              </a:rPr>
              <a:t>помощ</a:t>
            </a:r>
            <a:r>
              <a:rPr lang="ru-RU" sz="3200" b="1" dirty="0">
                <a:solidFill>
                  <a:schemeClr val="accent1">
                    <a:lumMod val="75000"/>
                  </a:schemeClr>
                </a:solidFill>
              </a:rPr>
              <a:t> по ЗЛП</a:t>
            </a:r>
          </a:p>
          <a:p>
            <a:pPr marL="0" indent="0" algn="ctr">
              <a:buNone/>
            </a:pPr>
            <a:r>
              <a:rPr lang="ru-RU" sz="3200" dirty="0">
                <a:solidFill>
                  <a:schemeClr val="accent1">
                    <a:lumMod val="75000"/>
                  </a:schemeClr>
                </a:solidFill>
              </a:rPr>
              <a:t/>
            </a:r>
            <a:br>
              <a:rPr lang="ru-RU" sz="3200" dirty="0">
                <a:solidFill>
                  <a:schemeClr val="accent1">
                    <a:lumMod val="75000"/>
                  </a:schemeClr>
                </a:solidFill>
              </a:rPr>
            </a:br>
            <a:endParaRPr lang="bg-BG" sz="3200" dirty="0"/>
          </a:p>
        </p:txBody>
      </p:sp>
      <p:pic>
        <p:nvPicPr>
          <p:cNvPr id="2" name="Picture 1"/>
          <p:cNvPicPr>
            <a:picLocks noChangeAspect="1"/>
          </p:cNvPicPr>
          <p:nvPr/>
        </p:nvPicPr>
        <p:blipFill>
          <a:blip r:embed="rId2"/>
          <a:stretch>
            <a:fillRect/>
          </a:stretch>
        </p:blipFill>
        <p:spPr>
          <a:xfrm>
            <a:off x="925689" y="904789"/>
            <a:ext cx="2074486"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a:solidFill>
                  <a:srgbClr val="549E39"/>
                </a:solidFill>
              </a:rPr>
              <a:t> BG05SFOP001-2.015-0001-C01</a:t>
            </a:r>
            <a:r>
              <a:rPr lang="en-US" sz="1200" i="1" dirty="0">
                <a:solidFill>
                  <a:srgbClr val="549E39"/>
                </a:solidFill>
              </a:rPr>
              <a:t>, п</a:t>
            </a:r>
            <a:r>
              <a:rPr lang="ru-RU" sz="1200" i="1" dirty="0">
                <a:solidFill>
                  <a:srgbClr val="549E39"/>
                </a:solidFill>
              </a:rPr>
              <a:t>роект „Повишаване на знанията, уменията и квалификацията на общинските служители“ </a:t>
            </a:r>
            <a:r>
              <a:rPr lang="en-US" sz="1200" i="1" dirty="0" err="1">
                <a:solidFill>
                  <a:srgbClr val="549E39"/>
                </a:solidFill>
              </a:rPr>
              <a:t>за</a:t>
            </a:r>
            <a:r>
              <a:rPr lang="en-US" sz="1200" i="1" dirty="0">
                <a:solidFill>
                  <a:srgbClr val="549E39"/>
                </a:solidFill>
              </a:rPr>
              <a:t> </a:t>
            </a:r>
            <a:r>
              <a:rPr lang="en-US" sz="1200" i="1" dirty="0" err="1">
                <a:solidFill>
                  <a:srgbClr val="549E39"/>
                </a:solidFill>
              </a:rPr>
              <a:t>предоставяне</a:t>
            </a:r>
            <a:r>
              <a:rPr lang="en-US" sz="1200" i="1" dirty="0">
                <a:solidFill>
                  <a:srgbClr val="549E39"/>
                </a:solidFill>
              </a:rPr>
              <a:t> на </a:t>
            </a:r>
            <a:r>
              <a:rPr lang="en-US" sz="1200" i="1" dirty="0" err="1">
                <a:solidFill>
                  <a:srgbClr val="549E39"/>
                </a:solidFill>
              </a:rPr>
              <a:t>безвъзмездна</a:t>
            </a:r>
            <a:r>
              <a:rPr lang="en-US" sz="1200" i="1" dirty="0">
                <a:solidFill>
                  <a:srgbClr val="549E39"/>
                </a:solidFill>
              </a:rPr>
              <a:t> </a:t>
            </a:r>
            <a:r>
              <a:rPr lang="en-US" sz="1200" i="1" dirty="0" err="1">
                <a:solidFill>
                  <a:srgbClr val="549E39"/>
                </a:solidFill>
              </a:rPr>
              <a:t>финансова</a:t>
            </a:r>
            <a:r>
              <a:rPr lang="en-US" sz="1200" i="1" dirty="0">
                <a:solidFill>
                  <a:srgbClr val="549E39"/>
                </a:solidFill>
              </a:rPr>
              <a:t> </a:t>
            </a:r>
            <a:r>
              <a:rPr lang="en-US" sz="1200" i="1" dirty="0" err="1">
                <a:solidFill>
                  <a:srgbClr val="549E39"/>
                </a:solidFill>
              </a:rPr>
              <a:t>помощ</a:t>
            </a:r>
            <a:r>
              <a:rPr lang="en-US" sz="1200" i="1" dirty="0">
                <a:solidFill>
                  <a:srgbClr val="549E39"/>
                </a:solidFill>
              </a:rPr>
              <a:t> </a:t>
            </a:r>
            <a:r>
              <a:rPr lang="en-US" sz="1200" i="1" dirty="0" err="1">
                <a:solidFill>
                  <a:srgbClr val="549E39"/>
                </a:solidFill>
              </a:rPr>
              <a:t>по</a:t>
            </a:r>
            <a:r>
              <a:rPr lang="ru-RU" sz="1200" i="1" dirty="0">
                <a:solidFill>
                  <a:srgbClr val="549E39"/>
                </a:solidFill>
              </a:rPr>
              <a:t> 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a:solidFill>
                  <a:srgbClr val="549E39"/>
                </a:solidFill>
                <a:hlinkClick r:id="rId4"/>
              </a:rPr>
              <a:t>www.eufunds.bg</a:t>
            </a:r>
            <a:r>
              <a:rPr lang="en-US" sz="1100" i="1" dirty="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0" y="903594"/>
            <a:ext cx="1323114" cy="828000"/>
          </a:xfrm>
          <a:prstGeom prst="rect">
            <a:avLst/>
          </a:prstGeom>
        </p:spPr>
      </p:pic>
    </p:spTree>
    <p:extLst>
      <p:ext uri="{BB962C8B-B14F-4D97-AF65-F5344CB8AC3E}">
        <p14:creationId xmlns:p14="http://schemas.microsoft.com/office/powerpoint/2010/main" val="1095656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04800" y="519498"/>
            <a:ext cx="11512627" cy="1058931"/>
          </a:xfrm>
        </p:spPr>
        <p:txBody>
          <a:bodyPr>
            <a:noAutofit/>
          </a:bodyPr>
          <a:lstStyle/>
          <a:p>
            <a:pPr algn="ctr"/>
            <a:r>
              <a:rPr lang="bg-BG" sz="3600" dirty="0"/>
              <a:t>Национално финансиране и подкрепа</a:t>
            </a:r>
            <a:r>
              <a:rPr lang="en-US" sz="2400" dirty="0">
                <a:effectLst/>
                <a:latin typeface="Calibri" panose="020F0502020204030204" pitchFamily="34" charset="0"/>
                <a:ea typeface="Calibri" panose="020F0502020204030204" pitchFamily="34" charset="0"/>
                <a:cs typeface="Times New Roman" panose="02020603050405020304" pitchFamily="18" charset="0"/>
              </a:rPr>
              <a:t/>
            </a:r>
            <a:br>
              <a:rPr lang="en-US" sz="2400" dirty="0">
                <a:effectLst/>
                <a:latin typeface="Calibri" panose="020F0502020204030204" pitchFamily="34" charset="0"/>
                <a:ea typeface="Calibri" panose="020F0502020204030204" pitchFamily="34" charset="0"/>
                <a:cs typeface="Times New Roman" panose="02020603050405020304" pitchFamily="18" charset="0"/>
              </a:rPr>
            </a:b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78429"/>
            <a:ext cx="11512627" cy="4987623"/>
          </a:xfrm>
        </p:spPr>
        <p:txBody>
          <a:bodyPr>
            <a:normAutofit fontScale="92500" lnSpcReduction="10000"/>
          </a:bodyPr>
          <a:lstStyle/>
          <a:p>
            <a:r>
              <a:rPr lang="ru-RU" sz="2400" dirty="0" err="1">
                <a:latin typeface="Arial" panose="020B0604020202020204" pitchFamily="34" charset="0"/>
                <a:cs typeface="Arial" panose="020B0604020202020204" pitchFamily="34" charset="0"/>
              </a:rPr>
              <a:t>Национална</a:t>
            </a:r>
            <a:r>
              <a:rPr lang="ru-RU" sz="2400" dirty="0">
                <a:latin typeface="Arial" panose="020B0604020202020204" pitchFamily="34" charset="0"/>
                <a:cs typeface="Arial" panose="020B0604020202020204" pitchFamily="34" charset="0"/>
              </a:rPr>
              <a:t> стратегия за </a:t>
            </a:r>
            <a:r>
              <a:rPr lang="ru-RU" sz="2400" dirty="0" err="1">
                <a:latin typeface="Arial" panose="020B0604020202020204" pitchFamily="34" charset="0"/>
                <a:cs typeface="Arial" panose="020B0604020202020204" pitchFamily="34" charset="0"/>
              </a:rPr>
              <a:t>хората</a:t>
            </a:r>
            <a:r>
              <a:rPr lang="ru-RU" sz="2400" dirty="0">
                <a:latin typeface="Arial" panose="020B0604020202020204" pitchFamily="34" charset="0"/>
                <a:cs typeface="Arial" panose="020B0604020202020204" pitchFamily="34" charset="0"/>
              </a:rPr>
              <a:t> с </a:t>
            </a:r>
            <a:r>
              <a:rPr lang="ru-RU" sz="2400" dirty="0" err="1">
                <a:latin typeface="Arial" panose="020B0604020202020204" pitchFamily="34" charset="0"/>
                <a:cs typeface="Arial" panose="020B0604020202020204" pitchFamily="34" charset="0"/>
              </a:rPr>
              <a:t>увреждания</a:t>
            </a:r>
            <a:r>
              <a:rPr lang="ru-RU" sz="2400" dirty="0">
                <a:latin typeface="Arial" panose="020B0604020202020204" pitchFamily="34" charset="0"/>
                <a:cs typeface="Arial" panose="020B0604020202020204" pitchFamily="34" charset="0"/>
              </a:rPr>
              <a:t> 2021-2030 г.</a:t>
            </a:r>
          </a:p>
          <a:p>
            <a:r>
              <a:rPr lang="ru-RU" sz="2400" dirty="0" err="1">
                <a:latin typeface="Arial" panose="020B0604020202020204" pitchFamily="34" charset="0"/>
                <a:cs typeface="Arial" panose="020B0604020202020204" pitchFamily="34" charset="0"/>
              </a:rPr>
              <a:t>Национална</a:t>
            </a:r>
            <a:r>
              <a:rPr lang="ru-RU" sz="2400" dirty="0">
                <a:latin typeface="Arial" panose="020B0604020202020204" pitchFamily="34" charset="0"/>
                <a:cs typeface="Arial" panose="020B0604020202020204" pitchFamily="34" charset="0"/>
              </a:rPr>
              <a:t> стратегия за </a:t>
            </a:r>
            <a:r>
              <a:rPr lang="ru-RU" sz="2400" dirty="0" err="1">
                <a:latin typeface="Arial" panose="020B0604020202020204" pitchFamily="34" charset="0"/>
                <a:cs typeface="Arial" panose="020B0604020202020204" pitchFamily="34" charset="0"/>
              </a:rPr>
              <a:t>дългосрочна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грижа</a:t>
            </a:r>
            <a:endParaRPr lang="ru-RU" sz="2400" dirty="0">
              <a:latin typeface="Arial" panose="020B0604020202020204" pitchFamily="34" charset="0"/>
              <a:cs typeface="Arial" panose="020B0604020202020204" pitchFamily="34" charset="0"/>
            </a:endParaRPr>
          </a:p>
          <a:p>
            <a:r>
              <a:rPr lang="ru-RU" sz="2400" dirty="0" err="1">
                <a:latin typeface="Arial" panose="020B0604020202020204" pitchFamily="34" charset="0"/>
                <a:cs typeface="Arial" panose="020B0604020202020204" pitchFamily="34" charset="0"/>
              </a:rPr>
              <a:t>Национална</a:t>
            </a:r>
            <a:r>
              <a:rPr lang="ru-RU" sz="2400" dirty="0">
                <a:latin typeface="Arial" panose="020B0604020202020204" pitchFamily="34" charset="0"/>
                <a:cs typeface="Arial" panose="020B0604020202020204" pitchFamily="34" charset="0"/>
              </a:rPr>
              <a:t> стратегия „</a:t>
            </a:r>
            <a:r>
              <a:rPr lang="ru-RU" sz="2400" dirty="0" err="1">
                <a:latin typeface="Arial" panose="020B0604020202020204" pitchFamily="34" charset="0"/>
                <a:cs typeface="Arial" panose="020B0604020202020204" pitchFamily="34" charset="0"/>
              </a:rPr>
              <a:t>Визия</a:t>
            </a:r>
            <a:r>
              <a:rPr lang="ru-RU" sz="2400" dirty="0">
                <a:latin typeface="Arial" panose="020B0604020202020204" pitchFamily="34" charset="0"/>
                <a:cs typeface="Arial" panose="020B0604020202020204" pitchFamily="34" charset="0"/>
              </a:rPr>
              <a:t> за </a:t>
            </a:r>
            <a:r>
              <a:rPr lang="ru-RU" sz="2400" dirty="0" err="1">
                <a:latin typeface="Arial" panose="020B0604020202020204" pitchFamily="34" charset="0"/>
                <a:cs typeface="Arial" panose="020B0604020202020204" pitchFamily="34" charset="0"/>
              </a:rPr>
              <a:t>деинституционализация</a:t>
            </a:r>
            <a:r>
              <a:rPr lang="ru-RU" sz="2400" dirty="0">
                <a:latin typeface="Arial" panose="020B0604020202020204" pitchFamily="34" charset="0"/>
                <a:cs typeface="Arial" panose="020B0604020202020204" pitchFamily="34" charset="0"/>
              </a:rPr>
              <a:t> на </a:t>
            </a:r>
            <a:r>
              <a:rPr lang="ru-RU" sz="2400" dirty="0" err="1">
                <a:latin typeface="Arial" panose="020B0604020202020204" pitchFamily="34" charset="0"/>
                <a:cs typeface="Arial" panose="020B0604020202020204" pitchFamily="34" charset="0"/>
              </a:rPr>
              <a:t>децата</a:t>
            </a:r>
            <a:r>
              <a:rPr lang="ru-RU" sz="2400" dirty="0">
                <a:latin typeface="Arial" panose="020B0604020202020204" pitchFamily="34" charset="0"/>
                <a:cs typeface="Arial" panose="020B0604020202020204" pitchFamily="34" charset="0"/>
              </a:rPr>
              <a:t> в </a:t>
            </a:r>
            <a:r>
              <a:rPr lang="ru-RU" sz="2400" dirty="0" err="1">
                <a:latin typeface="Arial" panose="020B0604020202020204" pitchFamily="34" charset="0"/>
                <a:cs typeface="Arial" panose="020B0604020202020204" pitchFamily="34" charset="0"/>
              </a:rPr>
              <a:t>Република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България</a:t>
            </a:r>
            <a:r>
              <a:rPr lang="ru-RU" sz="2400" dirty="0">
                <a:latin typeface="Arial" panose="020B0604020202020204" pitchFamily="34" charset="0"/>
                <a:cs typeface="Arial" panose="020B0604020202020204" pitchFamily="34" charset="0"/>
              </a:rPr>
              <a:t>”.</a:t>
            </a:r>
          </a:p>
          <a:p>
            <a:pPr marL="0" indent="0">
              <a:buNone/>
            </a:pPr>
            <a:endParaRPr lang="ru-RU" sz="2400" dirty="0">
              <a:latin typeface="Arial" panose="020B0604020202020204" pitchFamily="34" charset="0"/>
              <a:cs typeface="Arial" panose="020B0604020202020204" pitchFamily="34" charset="0"/>
            </a:endParaRPr>
          </a:p>
          <a:p>
            <a:r>
              <a:rPr lang="ru-RU" sz="2400" dirty="0" err="1">
                <a:latin typeface="Arial" panose="020B0604020202020204" pitchFamily="34" charset="0"/>
                <a:cs typeface="Arial" panose="020B0604020202020204" pitchFamily="34" charset="0"/>
              </a:rPr>
              <a:t>Национални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програми</a:t>
            </a:r>
            <a:r>
              <a:rPr lang="ru-RU" sz="2400" dirty="0">
                <a:latin typeface="Arial" panose="020B0604020202020204" pitchFamily="34" charset="0"/>
                <a:cs typeface="Arial" panose="020B0604020202020204" pitchFamily="34" charset="0"/>
              </a:rPr>
              <a:t> за:</a:t>
            </a:r>
          </a:p>
          <a:p>
            <a:pPr lvl="1"/>
            <a:r>
              <a:rPr lang="ru-RU" sz="2400" dirty="0" err="1">
                <a:latin typeface="Arial" panose="020B0604020202020204" pitchFamily="34" charset="0"/>
                <a:cs typeface="Arial" panose="020B0604020202020204" pitchFamily="34" charset="0"/>
              </a:rPr>
              <a:t>Заетост</a:t>
            </a:r>
            <a:r>
              <a:rPr lang="ru-RU" sz="2400" dirty="0">
                <a:latin typeface="Arial" panose="020B0604020202020204" pitchFamily="34" charset="0"/>
                <a:cs typeface="Arial" panose="020B0604020202020204" pitchFamily="34" charset="0"/>
              </a:rPr>
              <a:t> на </a:t>
            </a:r>
            <a:r>
              <a:rPr lang="ru-RU" sz="2400" dirty="0" err="1">
                <a:latin typeface="Arial" panose="020B0604020202020204" pitchFamily="34" charset="0"/>
                <a:cs typeface="Arial" panose="020B0604020202020204" pitchFamily="34" charset="0"/>
              </a:rPr>
              <a:t>хората</a:t>
            </a:r>
            <a:r>
              <a:rPr lang="ru-RU" sz="2400" dirty="0">
                <a:latin typeface="Arial" panose="020B0604020202020204" pitchFamily="34" charset="0"/>
                <a:cs typeface="Arial" panose="020B0604020202020204" pitchFamily="34" charset="0"/>
              </a:rPr>
              <a:t> с </a:t>
            </a:r>
            <a:r>
              <a:rPr lang="ru-RU" sz="2400" dirty="0" err="1">
                <a:latin typeface="Arial" panose="020B0604020202020204" pitchFamily="34" charset="0"/>
                <a:cs typeface="Arial" panose="020B0604020202020204" pitchFamily="34" charset="0"/>
              </a:rPr>
              <a:t>увреждания</a:t>
            </a:r>
            <a:endParaRPr lang="ru-RU" sz="2400" dirty="0">
              <a:latin typeface="Arial" panose="020B0604020202020204" pitchFamily="34" charset="0"/>
              <a:cs typeface="Arial" panose="020B0604020202020204" pitchFamily="34" charset="0"/>
            </a:endParaRPr>
          </a:p>
          <a:p>
            <a:pPr lvl="1"/>
            <a:r>
              <a:rPr lang="ru-RU" sz="2400" dirty="0" err="1">
                <a:latin typeface="Arial" panose="020B0604020202020204" pitchFamily="34" charset="0"/>
                <a:cs typeface="Arial" panose="020B0604020202020204" pitchFamily="34" charset="0"/>
              </a:rPr>
              <a:t>Достъпна</a:t>
            </a:r>
            <a:r>
              <a:rPr lang="ru-RU" sz="2400" dirty="0">
                <a:latin typeface="Arial" panose="020B0604020202020204" pitchFamily="34" charset="0"/>
                <a:cs typeface="Arial" panose="020B0604020202020204" pitchFamily="34" charset="0"/>
              </a:rPr>
              <a:t> среда - </a:t>
            </a:r>
            <a:r>
              <a:rPr lang="ru-RU" sz="2400" dirty="0" err="1">
                <a:latin typeface="Arial" panose="020B0604020202020204" pitchFamily="34" charset="0"/>
                <a:cs typeface="Arial" panose="020B0604020202020204" pitchFamily="34" charset="0"/>
              </a:rPr>
              <a:t>достъпна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жилищна</a:t>
            </a:r>
            <a:r>
              <a:rPr lang="ru-RU" sz="2400" dirty="0">
                <a:latin typeface="Arial" panose="020B0604020202020204" pitchFamily="34" charset="0"/>
                <a:cs typeface="Arial" panose="020B0604020202020204" pitchFamily="34" charset="0"/>
              </a:rPr>
              <a:t> среда и </a:t>
            </a:r>
            <a:r>
              <a:rPr lang="ru-RU" sz="2400" dirty="0" err="1">
                <a:latin typeface="Arial" panose="020B0604020202020204" pitchFamily="34" charset="0"/>
                <a:cs typeface="Arial" panose="020B0604020202020204" pitchFamily="34" charset="0"/>
              </a:rPr>
              <a:t>лична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мобилност</a:t>
            </a:r>
            <a:endParaRPr lang="ru-RU" sz="2400" dirty="0">
              <a:latin typeface="Arial" panose="020B0604020202020204" pitchFamily="34" charset="0"/>
              <a:cs typeface="Arial" panose="020B0604020202020204" pitchFamily="34" charset="0"/>
            </a:endParaRPr>
          </a:p>
          <a:p>
            <a:pPr lvl="1"/>
            <a:r>
              <a:rPr lang="ru-RU" sz="2400" dirty="0">
                <a:latin typeface="Arial" panose="020B0604020202020204" pitchFamily="34" charset="0"/>
                <a:cs typeface="Arial" panose="020B0604020202020204" pitchFamily="34" charset="0"/>
              </a:rPr>
              <a:t>Работодатели по чл.49 от ЗХУ</a:t>
            </a:r>
          </a:p>
          <a:p>
            <a:pPr lvl="1"/>
            <a:r>
              <a:rPr lang="ru-RU" sz="2400" dirty="0" err="1">
                <a:latin typeface="Arial" panose="020B0604020202020204" pitchFamily="34" charset="0"/>
                <a:cs typeface="Arial" panose="020B0604020202020204" pitchFamily="34" charset="0"/>
              </a:rPr>
              <a:t>Рехабилитация</a:t>
            </a:r>
            <a:r>
              <a:rPr lang="ru-RU" sz="2400" dirty="0">
                <a:latin typeface="Arial" panose="020B0604020202020204" pitchFamily="34" charset="0"/>
                <a:cs typeface="Arial" panose="020B0604020202020204" pitchFamily="34" charset="0"/>
              </a:rPr>
              <a:t> и интеграция</a:t>
            </a:r>
          </a:p>
          <a:p>
            <a:pPr lvl="1"/>
            <a:r>
              <a:rPr lang="ru-RU" sz="2400" dirty="0" err="1">
                <a:latin typeface="Arial" panose="020B0604020202020204" pitchFamily="34" charset="0"/>
                <a:cs typeface="Arial" panose="020B0604020202020204" pitchFamily="34" charset="0"/>
              </a:rPr>
              <a:t>Самостоятелна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стопанска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дейност</a:t>
            </a:r>
            <a:endParaRPr lang="ru-RU" sz="2400" dirty="0">
              <a:latin typeface="Arial" panose="020B0604020202020204" pitchFamily="34" charset="0"/>
              <a:cs typeface="Arial" panose="020B0604020202020204" pitchFamily="34" charset="0"/>
            </a:endParaRPr>
          </a:p>
          <a:p>
            <a:pPr lvl="1"/>
            <a:r>
              <a:rPr lang="ru-RU" sz="2400" dirty="0">
                <a:latin typeface="Arial" panose="020B0604020202020204" pitchFamily="34" charset="0"/>
                <a:cs typeface="Arial" panose="020B0604020202020204" pitchFamily="34" charset="0"/>
              </a:rPr>
              <a:t>Център за </a:t>
            </a:r>
            <a:r>
              <a:rPr lang="ru-RU" sz="2400" dirty="0" err="1">
                <a:latin typeface="Arial" panose="020B0604020202020204" pitchFamily="34" charset="0"/>
                <a:cs typeface="Arial" panose="020B0604020202020204" pitchFamily="34" charset="0"/>
              </a:rPr>
              <a:t>защитена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заетост</a:t>
            </a:r>
            <a:endParaRPr lang="ru-RU" sz="2400" dirty="0">
              <a:latin typeface="Arial" panose="020B0604020202020204" pitchFamily="34" charset="0"/>
              <a:cs typeface="Arial" panose="020B0604020202020204" pitchFamily="34" charset="0"/>
            </a:endParaRPr>
          </a:p>
          <a:p>
            <a:pPr lvl="1"/>
            <a:r>
              <a:rPr lang="ru-RU" sz="2400" dirty="0" err="1">
                <a:latin typeface="Arial" panose="020B0604020202020204" pitchFamily="34" charset="0"/>
                <a:cs typeface="Arial" panose="020B0604020202020204" pitchFamily="34" charset="0"/>
              </a:rPr>
              <a:t>Възстановяване</a:t>
            </a:r>
            <a:r>
              <a:rPr lang="ru-RU" sz="2400" dirty="0">
                <a:latin typeface="Arial" panose="020B0604020202020204" pitchFamily="34" charset="0"/>
                <a:cs typeface="Arial" panose="020B0604020202020204" pitchFamily="34" charset="0"/>
              </a:rPr>
              <a:t> на </a:t>
            </a:r>
            <a:r>
              <a:rPr lang="ru-RU" sz="2400" dirty="0" err="1">
                <a:latin typeface="Arial" panose="020B0604020202020204" pitchFamily="34" charset="0"/>
                <a:cs typeface="Arial" panose="020B0604020202020204" pitchFamily="34" charset="0"/>
              </a:rPr>
              <a:t>осигуровки</a:t>
            </a:r>
            <a:endParaRPr lang="ru-RU" sz="2400" dirty="0">
              <a:latin typeface="Arial" panose="020B0604020202020204" pitchFamily="34" charset="0"/>
              <a:cs typeface="Arial" panose="020B0604020202020204" pitchFamily="34" charset="0"/>
            </a:endParaRPr>
          </a:p>
          <a:p>
            <a:pPr marL="45720" indent="0">
              <a:buNone/>
            </a:pPr>
            <a:endParaRPr lang="bg-BG" dirty="0"/>
          </a:p>
        </p:txBody>
      </p:sp>
    </p:spTree>
    <p:extLst>
      <p:ext uri="{BB962C8B-B14F-4D97-AF65-F5344CB8AC3E}">
        <p14:creationId xmlns:p14="http://schemas.microsoft.com/office/powerpoint/2010/main" val="3521564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bg-BG" sz="1200" b="1" i="1" dirty="0">
                <a:solidFill>
                  <a:schemeClr val="accent1">
                    <a:lumMod val="75000"/>
                  </a:schemeClr>
                </a:solidFill>
                <a:latin typeface="Arial" panose="020B0604020202020204" pitchFamily="34" charset="0"/>
                <a:cs typeface="Arial" panose="020B0604020202020204" pitchFamily="34" charset="0"/>
              </a:rPr>
              <a:t/>
            </a:r>
            <a:br>
              <a:rPr lang="bg-BG" sz="1200" b="1" i="1" dirty="0">
                <a:solidFill>
                  <a:schemeClr val="accent1">
                    <a:lumMod val="75000"/>
                  </a:schemeClr>
                </a:solidFill>
                <a:latin typeface="Arial" panose="020B0604020202020204" pitchFamily="34" charset="0"/>
                <a:cs typeface="Arial" panose="020B0604020202020204" pitchFamily="34" charset="0"/>
              </a:rPr>
            </a:br>
            <a:r>
              <a:rPr lang="bg-BG" sz="3600" dirty="0"/>
              <a:t>Правомощия на общините</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78429"/>
            <a:ext cx="11512627" cy="4987623"/>
          </a:xfrm>
        </p:spPr>
        <p:txBody>
          <a:bodyPr>
            <a:normAutofit/>
          </a:bodyPr>
          <a:lstStyle/>
          <a:p>
            <a:pPr algn="just"/>
            <a:r>
              <a:rPr lang="ru-RU" dirty="0" err="1">
                <a:latin typeface="Arial" panose="020B0604020202020204" pitchFamily="34" charset="0"/>
                <a:cs typeface="Arial" panose="020B0604020202020204" pitchFamily="34" charset="0"/>
              </a:rPr>
              <a:t>изграждането</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поддържането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елементите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достъпната</a:t>
            </a:r>
            <a:r>
              <a:rPr lang="ru-RU" dirty="0">
                <a:latin typeface="Arial" panose="020B0604020202020204" pitchFamily="34" charset="0"/>
                <a:cs typeface="Arial" panose="020B0604020202020204" pitchFamily="34" charset="0"/>
              </a:rPr>
              <a:t> среда в </a:t>
            </a:r>
            <a:r>
              <a:rPr lang="ru-RU" dirty="0" err="1">
                <a:latin typeface="Arial" panose="020B0604020202020204" pitchFamily="34" charset="0"/>
                <a:cs typeface="Arial" panose="020B0604020202020204" pitchFamily="34" charset="0"/>
              </a:rPr>
              <a:t>урбанизираната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територия</a:t>
            </a:r>
            <a:r>
              <a:rPr lang="ru-RU" dirty="0">
                <a:latin typeface="Arial" panose="020B0604020202020204" pitchFamily="34" charset="0"/>
                <a:cs typeface="Arial" panose="020B0604020202020204" pitchFamily="34" charset="0"/>
              </a:rPr>
              <a:t> и на </a:t>
            </a:r>
            <a:r>
              <a:rPr lang="ru-RU" dirty="0" err="1">
                <a:latin typeface="Arial" panose="020B0604020202020204" pitchFamily="34" charset="0"/>
                <a:cs typeface="Arial" panose="020B0604020202020204" pitchFamily="34" charset="0"/>
              </a:rPr>
              <a:t>достъпната</a:t>
            </a:r>
            <a:r>
              <a:rPr lang="ru-RU" dirty="0">
                <a:latin typeface="Arial" panose="020B0604020202020204" pitchFamily="34" charset="0"/>
                <a:cs typeface="Arial" panose="020B0604020202020204" pitchFamily="34" charset="0"/>
              </a:rPr>
              <a:t> среда в </a:t>
            </a:r>
            <a:r>
              <a:rPr lang="ru-RU" dirty="0" err="1">
                <a:latin typeface="Arial" panose="020B0604020202020204" pitchFamily="34" charset="0"/>
                <a:cs typeface="Arial" panose="020B0604020202020204" pitchFamily="34" charset="0"/>
              </a:rPr>
              <a:t>сградите</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съоръженията</a:t>
            </a:r>
            <a:r>
              <a:rPr lang="ru-RU" dirty="0">
                <a:latin typeface="Arial" panose="020B0604020202020204" pitchFamily="34" charset="0"/>
                <a:cs typeface="Arial" panose="020B0604020202020204" pitchFamily="34" charset="0"/>
              </a:rPr>
              <a:t> - </a:t>
            </a:r>
            <a:r>
              <a:rPr lang="ru-RU" dirty="0" err="1">
                <a:latin typeface="Arial" panose="020B0604020202020204" pitchFamily="34" charset="0"/>
                <a:cs typeface="Arial" panose="020B0604020202020204" pitchFamily="34" charset="0"/>
              </a:rPr>
              <a:t>общинска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собственост</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целта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разработват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ежегодни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програми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одобрени</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ОбС</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необходимите</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това</a:t>
            </a:r>
            <a:r>
              <a:rPr lang="ru-RU" dirty="0">
                <a:latin typeface="Arial" panose="020B0604020202020204" pitchFamily="34" charset="0"/>
                <a:cs typeface="Arial" panose="020B0604020202020204" pitchFamily="34" charset="0"/>
              </a:rPr>
              <a:t> мерки, </a:t>
            </a:r>
            <a:r>
              <a:rPr lang="ru-RU" dirty="0" err="1">
                <a:latin typeface="Arial" panose="020B0604020202020204" pitchFamily="34" charset="0"/>
                <a:cs typeface="Arial" panose="020B0604020202020204" pitchFamily="34" charset="0"/>
              </a:rPr>
              <a:t>финансови</a:t>
            </a:r>
            <a:r>
              <a:rPr lang="ru-RU" dirty="0">
                <a:latin typeface="Arial" panose="020B0604020202020204" pitchFamily="34" charset="0"/>
                <a:cs typeface="Arial" panose="020B0604020202020204" pitchFamily="34" charset="0"/>
              </a:rPr>
              <a:t> средства и </a:t>
            </a:r>
            <a:r>
              <a:rPr lang="ru-RU" dirty="0" err="1">
                <a:latin typeface="Arial" panose="020B0604020202020204" pitchFamily="34" charset="0"/>
                <a:cs typeface="Arial" panose="020B0604020202020204" pitchFamily="34" charset="0"/>
              </a:rPr>
              <a:t>срокове</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изпълнение</a:t>
            </a:r>
            <a:r>
              <a:rPr lang="ru-RU" dirty="0">
                <a:latin typeface="Arial" panose="020B0604020202020204" pitchFamily="34" charset="0"/>
                <a:cs typeface="Arial" panose="020B0604020202020204" pitchFamily="34" charset="0"/>
              </a:rPr>
              <a:t>;</a:t>
            </a:r>
          </a:p>
          <a:p>
            <a:pPr algn="just"/>
            <a:r>
              <a:rPr lang="ru-RU" dirty="0" err="1">
                <a:latin typeface="Arial" panose="020B0604020202020204" pitchFamily="34" charset="0"/>
                <a:cs typeface="Arial" panose="020B0604020202020204" pitchFamily="34" charset="0"/>
              </a:rPr>
              <a:t>достъпен</a:t>
            </a:r>
            <a:r>
              <a:rPr lang="ru-RU" dirty="0">
                <a:latin typeface="Arial" panose="020B0604020202020204" pitchFamily="34" charset="0"/>
                <a:cs typeface="Arial" panose="020B0604020202020204" pitchFamily="34" charset="0"/>
              </a:rPr>
              <a:t> обществен </a:t>
            </a:r>
            <a:r>
              <a:rPr lang="ru-RU" dirty="0" err="1">
                <a:latin typeface="Arial" panose="020B0604020202020204" pitchFamily="34" charset="0"/>
                <a:cs typeface="Arial" panose="020B0604020202020204" pitchFamily="34" charset="0"/>
              </a:rPr>
              <a:t>превоз</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пътници</a:t>
            </a:r>
            <a:r>
              <a:rPr lang="ru-RU" dirty="0">
                <a:latin typeface="Arial" panose="020B0604020202020204" pitchFamily="34" charset="0"/>
                <a:cs typeface="Arial" panose="020B0604020202020204" pitchFamily="34" charset="0"/>
              </a:rPr>
              <a:t> чрез </a:t>
            </a:r>
            <a:r>
              <a:rPr lang="ru-RU" dirty="0" err="1">
                <a:latin typeface="Arial" panose="020B0604020202020204" pitchFamily="34" charset="0"/>
                <a:cs typeface="Arial" panose="020B0604020202020204" pitchFamily="34" charset="0"/>
              </a:rPr>
              <a:t>приспособяване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съществуващите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масови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транспортни</a:t>
            </a:r>
            <a:r>
              <a:rPr lang="ru-RU" dirty="0">
                <a:latin typeface="Arial" panose="020B0604020202020204" pitchFamily="34" charset="0"/>
                <a:cs typeface="Arial" panose="020B0604020202020204" pitchFamily="34" charset="0"/>
              </a:rPr>
              <a:t> средства и </a:t>
            </a:r>
            <a:r>
              <a:rPr lang="ru-RU" dirty="0" err="1">
                <a:latin typeface="Arial" panose="020B0604020202020204" pitchFamily="34" charset="0"/>
                <a:cs typeface="Arial" panose="020B0604020202020204" pitchFamily="34" charset="0"/>
              </a:rPr>
              <a:t>въвеждане</a:t>
            </a:r>
            <a:r>
              <a:rPr lang="ru-RU" dirty="0">
                <a:latin typeface="Arial" panose="020B0604020202020204" pitchFamily="34" charset="0"/>
                <a:cs typeface="Arial" panose="020B0604020202020204" pitchFamily="34" charset="0"/>
              </a:rPr>
              <a:t> в </a:t>
            </a:r>
            <a:r>
              <a:rPr lang="ru-RU" dirty="0" err="1">
                <a:latin typeface="Arial" panose="020B0604020202020204" pitchFamily="34" charset="0"/>
                <a:cs typeface="Arial" panose="020B0604020202020204" pitchFamily="34" charset="0"/>
              </a:rPr>
              <a:t>експлоатация</a:t>
            </a:r>
            <a:r>
              <a:rPr lang="ru-RU" dirty="0">
                <a:latin typeface="Arial" panose="020B0604020202020204" pitchFamily="34" charset="0"/>
                <a:cs typeface="Arial" panose="020B0604020202020204" pitchFamily="34" charset="0"/>
              </a:rPr>
              <a:t> на технически </a:t>
            </a:r>
            <a:r>
              <a:rPr lang="ru-RU" dirty="0" err="1">
                <a:latin typeface="Arial" panose="020B0604020202020204" pitchFamily="34" charset="0"/>
                <a:cs typeface="Arial" panose="020B0604020202020204" pitchFamily="34" charset="0"/>
              </a:rPr>
              <a:t>пригодени</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използване</a:t>
            </a:r>
            <a:r>
              <a:rPr lang="ru-RU" dirty="0">
                <a:latin typeface="Arial" panose="020B0604020202020204" pitchFamily="34" charset="0"/>
                <a:cs typeface="Arial" panose="020B0604020202020204" pitchFamily="34" charset="0"/>
              </a:rPr>
              <a:t> от хора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транспортни</a:t>
            </a:r>
            <a:r>
              <a:rPr lang="ru-RU" dirty="0">
                <a:latin typeface="Arial" panose="020B0604020202020204" pitchFamily="34" charset="0"/>
                <a:cs typeface="Arial" panose="020B0604020202020204" pitchFamily="34" charset="0"/>
              </a:rPr>
              <a:t> средства;</a:t>
            </a:r>
          </a:p>
          <a:p>
            <a:pPr algn="just"/>
            <a:r>
              <a:rPr lang="ru-RU" dirty="0" err="1">
                <a:latin typeface="Arial" panose="020B0604020202020204" pitchFamily="34" charset="0"/>
                <a:cs typeface="Arial" panose="020B0604020202020204" pitchFamily="34" charset="0"/>
              </a:rPr>
              <a:t>достъп</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придружени</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кучета</a:t>
            </a:r>
            <a:r>
              <a:rPr lang="ru-RU" dirty="0">
                <a:latin typeface="Arial" panose="020B0604020202020204" pitchFamily="34" charset="0"/>
                <a:cs typeface="Arial" panose="020B0604020202020204" pitchFamily="34" charset="0"/>
              </a:rPr>
              <a:t> - </a:t>
            </a:r>
            <a:r>
              <a:rPr lang="ru-RU" dirty="0" err="1">
                <a:latin typeface="Arial" panose="020B0604020202020204" pitchFamily="34" charset="0"/>
                <a:cs typeface="Arial" panose="020B0604020202020204" pitchFamily="34" charset="0"/>
              </a:rPr>
              <a:t>водачи</a:t>
            </a:r>
            <a:r>
              <a:rPr lang="ru-RU" dirty="0">
                <a:latin typeface="Arial" panose="020B0604020202020204" pitchFamily="34" charset="0"/>
                <a:cs typeface="Arial" panose="020B0604020202020204" pitchFamily="34" charset="0"/>
              </a:rPr>
              <a:t> на слепи, или от </a:t>
            </a:r>
            <a:r>
              <a:rPr lang="ru-RU" dirty="0" err="1">
                <a:latin typeface="Arial" panose="020B0604020202020204" pitchFamily="34" charset="0"/>
                <a:cs typeface="Arial" panose="020B0604020202020204" pitchFamily="34" charset="0"/>
              </a:rPr>
              <a:t>кучета</a:t>
            </a:r>
            <a:r>
              <a:rPr lang="ru-RU" dirty="0">
                <a:latin typeface="Arial" panose="020B0604020202020204" pitchFamily="34" charset="0"/>
                <a:cs typeface="Arial" panose="020B0604020202020204" pitchFamily="34" charset="0"/>
              </a:rPr>
              <a:t> - </a:t>
            </a:r>
            <a:r>
              <a:rPr lang="ru-RU" dirty="0" err="1">
                <a:latin typeface="Arial" panose="020B0604020202020204" pitchFamily="34" charset="0"/>
                <a:cs typeface="Arial" panose="020B0604020202020204" pitchFamily="34" charset="0"/>
              </a:rPr>
              <a:t>асистенти</a:t>
            </a:r>
            <a:r>
              <a:rPr lang="ru-RU" dirty="0">
                <a:latin typeface="Arial" panose="020B0604020202020204" pitchFamily="34" charset="0"/>
                <a:cs typeface="Arial" panose="020B0604020202020204" pitchFamily="34" charset="0"/>
              </a:rPr>
              <a:t> на хора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до </a:t>
            </a:r>
            <a:r>
              <a:rPr lang="ru-RU" dirty="0" err="1">
                <a:latin typeface="Arial" panose="020B0604020202020204" pitchFamily="34" charset="0"/>
                <a:cs typeface="Arial" panose="020B0604020202020204" pitchFamily="34" charset="0"/>
              </a:rPr>
              <a:t>местата</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обществено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ползване</a:t>
            </a:r>
            <a:r>
              <a:rPr lang="ru-RU" dirty="0">
                <a:latin typeface="Arial" panose="020B0604020202020204" pitchFamily="34" charset="0"/>
                <a:cs typeface="Arial" panose="020B0604020202020204" pitchFamily="34" charset="0"/>
              </a:rPr>
              <a:t>;</a:t>
            </a:r>
          </a:p>
          <a:p>
            <a:pPr algn="just"/>
            <a:r>
              <a:rPr lang="ru-RU" dirty="0" err="1">
                <a:latin typeface="Arial" panose="020B0604020202020204" pitchFamily="34" charset="0"/>
                <a:cs typeface="Arial" panose="020B0604020202020204" pitchFamily="34" charset="0"/>
              </a:rPr>
              <a:t>специални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транспортни</a:t>
            </a:r>
            <a:r>
              <a:rPr lang="ru-RU" dirty="0">
                <a:latin typeface="Arial" panose="020B0604020202020204" pitchFamily="34" charset="0"/>
                <a:cs typeface="Arial" panose="020B0604020202020204" pitchFamily="34" charset="0"/>
              </a:rPr>
              <a:t> услуги за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a:t>
            </a:r>
          </a:p>
          <a:p>
            <a:pPr algn="just"/>
            <a:r>
              <a:rPr lang="ru-RU" dirty="0" err="1">
                <a:latin typeface="Arial" panose="020B0604020202020204" pitchFamily="34" charset="0"/>
                <a:cs typeface="Arial" panose="020B0604020202020204" pitchFamily="34" charset="0"/>
              </a:rPr>
              <a:t>необходимите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материални</a:t>
            </a:r>
            <a:r>
              <a:rPr lang="ru-RU" dirty="0">
                <a:latin typeface="Arial" panose="020B0604020202020204" pitchFamily="34" charset="0"/>
                <a:cs typeface="Arial" panose="020B0604020202020204" pitchFamily="34" charset="0"/>
              </a:rPr>
              <a:t> условия и средства за </a:t>
            </a:r>
            <a:r>
              <a:rPr lang="ru-RU" dirty="0" err="1">
                <a:latin typeface="Arial" panose="020B0604020202020204" pitchFamily="34" charset="0"/>
                <a:cs typeface="Arial" panose="020B0604020202020204" pitchFamily="34" charset="0"/>
              </a:rPr>
              <a:t>осъществяване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контакти</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a:t>
            </a:r>
          </a:p>
          <a:p>
            <a:pPr algn="just"/>
            <a:r>
              <a:rPr lang="ru-RU" dirty="0">
                <a:latin typeface="Arial" panose="020B0604020202020204" pitchFamily="34" charset="0"/>
                <a:cs typeface="Arial" panose="020B0604020202020204" pitchFamily="34" charset="0"/>
              </a:rPr>
              <a:t>условия за </a:t>
            </a:r>
            <a:r>
              <a:rPr lang="ru-RU" dirty="0" err="1">
                <a:latin typeface="Arial" panose="020B0604020202020204" pitchFamily="34" charset="0"/>
                <a:cs typeface="Arial" panose="020B0604020202020204" pitchFamily="34" charset="0"/>
              </a:rPr>
              <a:t>подпомагане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извънучилищни</a:t>
            </a:r>
            <a:r>
              <a:rPr lang="ru-RU" dirty="0">
                <a:latin typeface="Arial" panose="020B0604020202020204" pitchFamily="34" charset="0"/>
                <a:cs typeface="Arial" panose="020B0604020202020204" pitchFamily="34" charset="0"/>
              </a:rPr>
              <a:t> детски и </a:t>
            </a:r>
            <a:r>
              <a:rPr lang="ru-RU" dirty="0" err="1">
                <a:latin typeface="Arial" panose="020B0604020202020204" pitchFamily="34" charset="0"/>
                <a:cs typeface="Arial" panose="020B0604020202020204" pitchFamily="34" charset="0"/>
              </a:rPr>
              <a:t>младежки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дейности</a:t>
            </a:r>
            <a:r>
              <a:rPr lang="ru-RU" dirty="0"/>
              <a:t>.</a:t>
            </a:r>
          </a:p>
          <a:p>
            <a:pPr marL="45720" indent="0">
              <a:buNone/>
            </a:pPr>
            <a:endParaRPr lang="bg-BG" dirty="0"/>
          </a:p>
        </p:txBody>
      </p:sp>
    </p:spTree>
    <p:extLst>
      <p:ext uri="{BB962C8B-B14F-4D97-AF65-F5344CB8AC3E}">
        <p14:creationId xmlns:p14="http://schemas.microsoft.com/office/powerpoint/2010/main" val="3099854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en-US" sz="3200" dirty="0">
                <a:solidFill>
                  <a:schemeClr val="accent1">
                    <a:lumMod val="75000"/>
                  </a:schemeClr>
                </a:solidFill>
              </a:rPr>
              <a:t/>
            </a:r>
            <a:br>
              <a:rPr lang="en-US" sz="3200" dirty="0">
                <a:solidFill>
                  <a:schemeClr val="accent1">
                    <a:lumMod val="75000"/>
                  </a:schemeClr>
                </a:solidFill>
              </a:rPr>
            </a:br>
            <a:r>
              <a:rPr lang="bg-BG" sz="3200" dirty="0">
                <a:latin typeface="Arial" panose="020B0604020202020204" pitchFamily="34" charset="0"/>
                <a:cs typeface="Arial" panose="020B0604020202020204" pitchFamily="34" charset="0"/>
              </a:rPr>
              <a:t>Други ангажименти на общините по ЗХУ</a:t>
            </a:r>
            <a:r>
              <a:rPr lang="en-US" sz="3200" dirty="0">
                <a:solidFill>
                  <a:schemeClr val="accent1">
                    <a:lumMod val="75000"/>
                  </a:schemeClr>
                </a:solidFill>
                <a:latin typeface="Arial" panose="020B0604020202020204" pitchFamily="34" charset="0"/>
                <a:cs typeface="Arial" panose="020B0604020202020204" pitchFamily="34" charset="0"/>
              </a:rPr>
              <a:t/>
            </a:r>
            <a:br>
              <a:rPr lang="en-US" sz="3200" dirty="0">
                <a:solidFill>
                  <a:schemeClr val="accent1">
                    <a:lumMod val="75000"/>
                  </a:schemeClr>
                </a:solidFill>
                <a:latin typeface="Arial" panose="020B0604020202020204" pitchFamily="34" charset="0"/>
                <a:cs typeface="Arial" panose="020B0604020202020204" pitchFamily="34" charset="0"/>
              </a:rPr>
            </a:b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78429"/>
            <a:ext cx="11512627" cy="4987623"/>
          </a:xfrm>
        </p:spPr>
        <p:txBody>
          <a:bodyPr>
            <a:normAutofit fontScale="92500" lnSpcReduction="10000"/>
          </a:bodyPr>
          <a:lstStyle/>
          <a:p>
            <a:pPr algn="just"/>
            <a:r>
              <a:rPr lang="bg-BG" b="1" dirty="0"/>
              <a:t> </a:t>
            </a:r>
            <a:r>
              <a:rPr lang="ru-RU" dirty="0" err="1">
                <a:latin typeface="Arial" panose="020B0604020202020204" pitchFamily="34" charset="0"/>
                <a:cs typeface="Arial" panose="020B0604020202020204" pitchFamily="34" charset="0"/>
              </a:rPr>
              <a:t>Събират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поддържат</a:t>
            </a:r>
            <a:r>
              <a:rPr lang="ru-RU" dirty="0">
                <a:latin typeface="Arial" panose="020B0604020202020204" pitchFamily="34" charset="0"/>
                <a:cs typeface="Arial" panose="020B0604020202020204" pitchFamily="34" charset="0"/>
              </a:rPr>
              <a:t> и предоставят </a:t>
            </a:r>
            <a:r>
              <a:rPr lang="ru-RU" dirty="0" err="1">
                <a:latin typeface="Arial" panose="020B0604020202020204" pitchFamily="34" charset="0"/>
                <a:cs typeface="Arial" panose="020B0604020202020204" pitchFamily="34" charset="0"/>
              </a:rPr>
              <a:t>актуални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данни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необходими</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работата</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информационната</a:t>
            </a:r>
            <a:r>
              <a:rPr lang="ru-RU" dirty="0">
                <a:latin typeface="Arial" panose="020B0604020202020204" pitchFamily="34" charset="0"/>
                <a:cs typeface="Arial" panose="020B0604020202020204" pitchFamily="34" charset="0"/>
              </a:rPr>
              <a:t> система за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трайни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увреждания</a:t>
            </a:r>
            <a:endParaRPr lang="ru-RU" dirty="0">
              <a:latin typeface="Arial" panose="020B0604020202020204" pitchFamily="34" charset="0"/>
              <a:cs typeface="Arial" panose="020B0604020202020204" pitchFamily="34" charset="0"/>
            </a:endParaRPr>
          </a:p>
          <a:p>
            <a:pPr algn="just"/>
            <a:r>
              <a:rPr lang="ru-RU" dirty="0">
                <a:latin typeface="Arial" panose="020B0604020202020204" pitchFamily="34" charset="0"/>
                <a:cs typeface="Arial" panose="020B0604020202020204" pitchFamily="34" charset="0"/>
              </a:rPr>
              <a:t>Предоставят </a:t>
            </a:r>
            <a:r>
              <a:rPr lang="ru-RU" dirty="0" err="1">
                <a:latin typeface="Arial" panose="020B0604020202020204" pitchFamily="34" charset="0"/>
                <a:cs typeface="Arial" panose="020B0604020202020204" pitchFamily="34" charset="0"/>
              </a:rPr>
              <a:t>жилищно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настаняване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трайни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чрез </a:t>
            </a:r>
            <a:r>
              <a:rPr lang="ru-RU" dirty="0" err="1">
                <a:latin typeface="Arial" panose="020B0604020202020204" pitchFamily="34" charset="0"/>
                <a:cs typeface="Arial" panose="020B0604020202020204" pitchFamily="34" charset="0"/>
              </a:rPr>
              <a:t>общинския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жилищен</a:t>
            </a:r>
            <a:r>
              <a:rPr lang="ru-RU" dirty="0">
                <a:latin typeface="Arial" panose="020B0604020202020204" pitchFamily="34" charset="0"/>
                <a:cs typeface="Arial" panose="020B0604020202020204" pitchFamily="34" charset="0"/>
              </a:rPr>
              <a:t> фонд по </a:t>
            </a:r>
            <a:r>
              <a:rPr lang="ru-RU" dirty="0" err="1">
                <a:latin typeface="Arial" panose="020B0604020202020204" pitchFamily="34" charset="0"/>
                <a:cs typeface="Arial" panose="020B0604020202020204" pitchFamily="34" charset="0"/>
              </a:rPr>
              <a:t>реда</a:t>
            </a:r>
            <a:r>
              <a:rPr lang="ru-RU" dirty="0">
                <a:latin typeface="Arial" panose="020B0604020202020204" pitchFamily="34" charset="0"/>
                <a:cs typeface="Arial" panose="020B0604020202020204" pitchFamily="34" charset="0"/>
              </a:rPr>
              <a:t> на ЗОС</a:t>
            </a:r>
          </a:p>
          <a:p>
            <a:pPr algn="just"/>
            <a:r>
              <a:rPr lang="ru-RU" dirty="0" err="1">
                <a:latin typeface="Arial" panose="020B0604020202020204" pitchFamily="34" charset="0"/>
                <a:cs typeface="Arial" panose="020B0604020202020204" pitchFamily="34" charset="0"/>
              </a:rPr>
              <a:t>Участват</a:t>
            </a:r>
            <a:r>
              <a:rPr lang="ru-RU" dirty="0">
                <a:latin typeface="Arial" panose="020B0604020202020204" pitchFamily="34" charset="0"/>
                <a:cs typeface="Arial" panose="020B0604020202020204" pitchFamily="34" charset="0"/>
              </a:rPr>
              <a:t> в </a:t>
            </a:r>
            <a:r>
              <a:rPr lang="ru-RU" dirty="0" err="1">
                <a:latin typeface="Arial" panose="020B0604020202020204" pitchFamily="34" charset="0"/>
                <a:cs typeface="Arial" panose="020B0604020202020204" pitchFamily="34" charset="0"/>
              </a:rPr>
              <a:t>областните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съвети</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провеждане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политиката</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правата</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endParaRPr lang="ru-RU" dirty="0">
              <a:latin typeface="Arial" panose="020B0604020202020204" pitchFamily="34" charset="0"/>
              <a:cs typeface="Arial" panose="020B0604020202020204" pitchFamily="34" charset="0"/>
            </a:endParaRPr>
          </a:p>
          <a:p>
            <a:pPr algn="just"/>
            <a:r>
              <a:rPr lang="ru-RU" dirty="0" err="1">
                <a:latin typeface="Arial" panose="020B0604020202020204" pitchFamily="34" charset="0"/>
                <a:cs typeface="Arial" panose="020B0604020202020204" pitchFamily="34" charset="0"/>
              </a:rPr>
              <a:t>Създават</a:t>
            </a:r>
            <a:r>
              <a:rPr lang="ru-RU" dirty="0">
                <a:latin typeface="Arial" panose="020B0604020202020204" pitchFamily="34" charset="0"/>
                <a:cs typeface="Arial" panose="020B0604020202020204" pitchFamily="34" charset="0"/>
              </a:rPr>
              <a:t> условия за </a:t>
            </a:r>
            <a:r>
              <a:rPr lang="ru-RU" dirty="0" err="1">
                <a:latin typeface="Arial" panose="020B0604020202020204" pitchFamily="34" charset="0"/>
                <a:cs typeface="Arial" panose="020B0604020202020204" pitchFamily="34" charset="0"/>
              </a:rPr>
              <a:t>социално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приобщаване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съвместно</a:t>
            </a:r>
            <a:r>
              <a:rPr lang="ru-RU" dirty="0">
                <a:latin typeface="Arial" panose="020B0604020202020204" pitchFamily="34" charset="0"/>
                <a:cs typeface="Arial" panose="020B0604020202020204" pitchFamily="34" charset="0"/>
              </a:rPr>
              <a:t> с ММС и </a:t>
            </a:r>
            <a:r>
              <a:rPr lang="ru-RU" dirty="0" err="1">
                <a:latin typeface="Arial" panose="020B0604020202020204" pitchFamily="34" charset="0"/>
                <a:cs typeface="Arial" panose="020B0604020202020204" pitchFamily="34" charset="0"/>
              </a:rPr>
              <a:t>спортните</a:t>
            </a:r>
            <a:r>
              <a:rPr lang="ru-RU" dirty="0">
                <a:latin typeface="Arial" panose="020B0604020202020204" pitchFamily="34" charset="0"/>
                <a:cs typeface="Arial" panose="020B0604020202020204" pitchFamily="34" charset="0"/>
              </a:rPr>
              <a:t> организации, МК и МТИТС</a:t>
            </a:r>
          </a:p>
          <a:p>
            <a:pPr algn="just"/>
            <a:r>
              <a:rPr lang="ru-RU" dirty="0">
                <a:latin typeface="Arial" panose="020B0604020202020204" pitchFamily="34" charset="0"/>
                <a:cs typeface="Arial" panose="020B0604020202020204" pitchFamily="34" charset="0"/>
              </a:rPr>
              <a:t>Определят служители, на </a:t>
            </a:r>
            <a:r>
              <a:rPr lang="ru-RU" dirty="0" err="1">
                <a:latin typeface="Arial" panose="020B0604020202020204" pitchFamily="34" charset="0"/>
                <a:cs typeface="Arial" panose="020B0604020202020204" pitchFamily="34" charset="0"/>
              </a:rPr>
              <a:t>които</a:t>
            </a:r>
            <a:r>
              <a:rPr lang="ru-RU" dirty="0">
                <a:latin typeface="Arial" panose="020B0604020202020204" pitchFamily="34" charset="0"/>
                <a:cs typeface="Arial" panose="020B0604020202020204" pitchFamily="34" charset="0"/>
              </a:rPr>
              <a:t> се </a:t>
            </a:r>
            <a:r>
              <a:rPr lang="ru-RU" dirty="0" err="1">
                <a:latin typeface="Arial" panose="020B0604020202020204" pitchFamily="34" charset="0"/>
                <a:cs typeface="Arial" panose="020B0604020202020204" pitchFamily="34" charset="0"/>
              </a:rPr>
              <a:t>възлагат</a:t>
            </a:r>
            <a:r>
              <a:rPr lang="ru-RU" dirty="0">
                <a:latin typeface="Arial" panose="020B0604020202020204" pitchFamily="34" charset="0"/>
                <a:cs typeface="Arial" panose="020B0604020202020204" pitchFamily="34" charset="0"/>
              </a:rPr>
              <a:t> функции на </a:t>
            </a:r>
            <a:r>
              <a:rPr lang="ru-RU" dirty="0" err="1">
                <a:latin typeface="Arial" panose="020B0604020202020204" pitchFamily="34" charset="0"/>
                <a:cs typeface="Arial" panose="020B0604020202020204" pitchFamily="34" charset="0"/>
              </a:rPr>
              <a:t>координатори</a:t>
            </a:r>
            <a:r>
              <a:rPr lang="ru-RU" dirty="0">
                <a:latin typeface="Arial" panose="020B0604020202020204" pitchFamily="34" charset="0"/>
                <a:cs typeface="Arial" panose="020B0604020202020204" pitchFamily="34" charset="0"/>
              </a:rPr>
              <a:t> по </a:t>
            </a:r>
            <a:r>
              <a:rPr lang="ru-RU" dirty="0" err="1">
                <a:latin typeface="Arial" panose="020B0604020202020204" pitchFamily="34" charset="0"/>
                <a:cs typeface="Arial" panose="020B0604020202020204" pitchFamily="34" charset="0"/>
              </a:rPr>
              <a:t>правата</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endParaRPr lang="ru-RU" dirty="0">
              <a:latin typeface="Arial" panose="020B0604020202020204" pitchFamily="34" charset="0"/>
              <a:cs typeface="Arial" panose="020B0604020202020204" pitchFamily="34" charset="0"/>
            </a:endParaRPr>
          </a:p>
          <a:p>
            <a:pPr algn="just"/>
            <a:r>
              <a:rPr lang="ru-RU" dirty="0" err="1">
                <a:latin typeface="Arial" panose="020B0604020202020204" pitchFamily="34" charset="0"/>
                <a:cs typeface="Arial" panose="020B0604020202020204" pitchFamily="34" charset="0"/>
              </a:rPr>
              <a:t>Създават</a:t>
            </a:r>
            <a:r>
              <a:rPr lang="ru-RU" dirty="0">
                <a:latin typeface="Arial" panose="020B0604020202020204" pitchFamily="34" charset="0"/>
                <a:cs typeface="Arial" panose="020B0604020202020204" pitchFamily="34" charset="0"/>
              </a:rPr>
              <a:t> условия и </a:t>
            </a:r>
            <a:r>
              <a:rPr lang="ru-RU" dirty="0" err="1">
                <a:latin typeface="Arial" panose="020B0604020202020204" pitchFamily="34" charset="0"/>
                <a:cs typeface="Arial" panose="020B0604020202020204" pitchFamily="34" charset="0"/>
              </a:rPr>
              <a:t>съдействат</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реализирането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програми</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проекти</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издават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документи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свързани</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правата</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съобразно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своите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правомощия</a:t>
            </a:r>
            <a:r>
              <a:rPr lang="ru-RU" dirty="0">
                <a:latin typeface="Arial" panose="020B0604020202020204" pitchFamily="34" charset="0"/>
                <a:cs typeface="Arial" panose="020B0604020202020204" pitchFamily="34" charset="0"/>
              </a:rPr>
              <a:t>.</a:t>
            </a:r>
          </a:p>
          <a:p>
            <a:pPr algn="just"/>
            <a:r>
              <a:rPr lang="ru-RU" dirty="0" err="1">
                <a:latin typeface="Arial" panose="020B0604020202020204" pitchFamily="34" charset="0"/>
                <a:cs typeface="Arial" panose="020B0604020202020204" pitchFamily="34" charset="0"/>
              </a:rPr>
              <a:t>Осигуряват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приложението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нормите</a:t>
            </a:r>
            <a:r>
              <a:rPr lang="ru-RU" dirty="0">
                <a:latin typeface="Arial" panose="020B0604020202020204" pitchFamily="34" charset="0"/>
                <a:cs typeface="Arial" panose="020B0604020202020204" pitchFamily="34" charset="0"/>
              </a:rPr>
              <a:t> на ЗУТ </a:t>
            </a:r>
            <a:r>
              <a:rPr lang="ru-RU" dirty="0" err="1">
                <a:latin typeface="Arial" panose="020B0604020202020204" pitchFamily="34" charset="0"/>
                <a:cs typeface="Arial" panose="020B0604020202020204" pitchFamily="34" charset="0"/>
              </a:rPr>
              <a:t>относно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достъпната</a:t>
            </a:r>
            <a:r>
              <a:rPr lang="ru-RU" dirty="0">
                <a:latin typeface="Arial" panose="020B0604020202020204" pitchFamily="34" charset="0"/>
                <a:cs typeface="Arial" panose="020B0604020202020204" pitchFamily="34" charset="0"/>
              </a:rPr>
              <a:t> среда за </a:t>
            </a:r>
            <a:r>
              <a:rPr lang="ru-RU" dirty="0" err="1">
                <a:latin typeface="Arial" panose="020B0604020202020204" pitchFamily="34" charset="0"/>
                <a:cs typeface="Arial" panose="020B0604020202020204" pitchFamily="34" charset="0"/>
              </a:rPr>
              <a:t>новото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строителство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Разработват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проекти</a:t>
            </a:r>
            <a:r>
              <a:rPr lang="ru-RU" dirty="0">
                <a:latin typeface="Arial" panose="020B0604020202020204" pitchFamily="34" charset="0"/>
                <a:cs typeface="Arial" panose="020B0604020202020204" pitchFamily="34" charset="0"/>
              </a:rPr>
              <a:t> в </a:t>
            </a:r>
            <a:r>
              <a:rPr lang="ru-RU" dirty="0" err="1">
                <a:latin typeface="Arial" panose="020B0604020202020204" pitchFamily="34" charset="0"/>
                <a:cs typeface="Arial" panose="020B0604020202020204" pitchFamily="34" charset="0"/>
              </a:rPr>
              <a:t>подкрепа</a:t>
            </a:r>
            <a:r>
              <a:rPr lang="ru-RU" dirty="0">
                <a:latin typeface="Arial" panose="020B0604020202020204" pitchFamily="34" charset="0"/>
                <a:cs typeface="Arial" panose="020B0604020202020204" pitchFamily="34" charset="0"/>
              </a:rPr>
              <a:t> на и за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endParaRPr lang="bg-BG"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4941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en-US" sz="3200" dirty="0">
                <a:solidFill>
                  <a:schemeClr val="accent1">
                    <a:lumMod val="75000"/>
                  </a:schemeClr>
                </a:solidFill>
              </a:rPr>
              <a:t/>
            </a:r>
            <a:br>
              <a:rPr lang="en-US" sz="3200" dirty="0">
                <a:solidFill>
                  <a:schemeClr val="accent1">
                    <a:lumMod val="75000"/>
                  </a:schemeClr>
                </a:solidFill>
              </a:rPr>
            </a:br>
            <a:r>
              <a:rPr lang="bg-BG" sz="3600" b="1" dirty="0">
                <a:solidFill>
                  <a:schemeClr val="accent1">
                    <a:lumMod val="75000"/>
                  </a:schemeClr>
                </a:solidFill>
              </a:rPr>
              <a:t>Общините и хората с увреждания </a:t>
            </a:r>
            <a:r>
              <a:rPr lang="en-US" sz="2400" dirty="0">
                <a:solidFill>
                  <a:schemeClr val="accent1">
                    <a:lumMod val="75000"/>
                  </a:schemeClr>
                </a:solidFill>
              </a:rPr>
              <a:t/>
            </a:r>
            <a:br>
              <a:rPr lang="en-US" sz="2400" dirty="0">
                <a:solidFill>
                  <a:schemeClr val="accent1">
                    <a:lumMod val="75000"/>
                  </a:schemeClr>
                </a:solidFill>
              </a:rPr>
            </a:b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78429"/>
            <a:ext cx="11512627" cy="4987623"/>
          </a:xfrm>
        </p:spPr>
        <p:txBody>
          <a:bodyPr>
            <a:normAutofit/>
          </a:bodyPr>
          <a:lstStyle/>
          <a:p>
            <a:pPr marL="45720" indent="0">
              <a:buNone/>
            </a:pPr>
            <a:endParaRPr lang="bg-BG" dirty="0"/>
          </a:p>
          <a:p>
            <a:pPr>
              <a:lnSpc>
                <a:spcPct val="80000"/>
              </a:lnSpc>
            </a:pPr>
            <a:r>
              <a:rPr lang="bg-BG" altLang="en-US" sz="2400" dirty="0">
                <a:latin typeface="Arial" panose="020B0604020202020204" pitchFamily="34" charset="0"/>
                <a:cs typeface="Arial" panose="020B0604020202020204" pitchFamily="34" charset="0"/>
              </a:rPr>
              <a:t>Мястото, където </a:t>
            </a:r>
            <a:r>
              <a:rPr lang="bg-BG" altLang="en-US" sz="2400" b="1" dirty="0">
                <a:latin typeface="Arial" panose="020B0604020202020204" pitchFamily="34" charset="0"/>
                <a:cs typeface="Arial" panose="020B0604020202020204" pitchFamily="34" charset="0"/>
              </a:rPr>
              <a:t>живеят и работят</a:t>
            </a:r>
            <a:r>
              <a:rPr lang="bg-BG" altLang="en-US" sz="2400" dirty="0">
                <a:latin typeface="Arial" panose="020B0604020202020204" pitchFamily="34" charset="0"/>
                <a:cs typeface="Arial" panose="020B0604020202020204" pitchFamily="34" charset="0"/>
              </a:rPr>
              <a:t>;</a:t>
            </a:r>
          </a:p>
          <a:p>
            <a:pPr>
              <a:lnSpc>
                <a:spcPct val="80000"/>
              </a:lnSpc>
            </a:pPr>
            <a:r>
              <a:rPr lang="bg-BG" altLang="en-US" sz="2400" dirty="0">
                <a:latin typeface="Arial" panose="020B0604020202020204" pitchFamily="34" charset="0"/>
                <a:cs typeface="Arial" panose="020B0604020202020204" pitchFamily="34" charset="0"/>
              </a:rPr>
              <a:t>Мястото, където </a:t>
            </a:r>
            <a:r>
              <a:rPr lang="bg-BG" altLang="en-US" sz="2400" b="1" dirty="0">
                <a:latin typeface="Arial" panose="020B0604020202020204" pitchFamily="34" charset="0"/>
                <a:cs typeface="Arial" panose="020B0604020202020204" pitchFamily="34" charset="0"/>
              </a:rPr>
              <a:t>ползват социални и други публични услуги</a:t>
            </a:r>
            <a:r>
              <a:rPr lang="bg-BG" altLang="en-US" sz="2400" dirty="0">
                <a:latin typeface="Arial" panose="020B0604020202020204" pitchFamily="34" charset="0"/>
                <a:cs typeface="Arial" panose="020B0604020202020204" pitchFamily="34" charset="0"/>
              </a:rPr>
              <a:t> – общините са основен доставчик;</a:t>
            </a:r>
          </a:p>
          <a:p>
            <a:pPr>
              <a:lnSpc>
                <a:spcPct val="80000"/>
              </a:lnSpc>
            </a:pPr>
            <a:r>
              <a:rPr lang="bg-BG" altLang="en-US" sz="2400" dirty="0">
                <a:latin typeface="Arial" panose="020B0604020202020204" pitchFamily="34" charset="0"/>
                <a:cs typeface="Arial" panose="020B0604020202020204" pitchFamily="34" charset="0"/>
              </a:rPr>
              <a:t>Мястото, където </a:t>
            </a:r>
            <a:r>
              <a:rPr lang="bg-BG" altLang="en-US" sz="2400" b="1" dirty="0">
                <a:latin typeface="Arial" panose="020B0604020202020204" pitchFamily="34" charset="0"/>
                <a:cs typeface="Arial" panose="020B0604020202020204" pitchFamily="34" charset="0"/>
              </a:rPr>
              <a:t>развиват дейност техни сдружения и се провеждат местни инициативи</a:t>
            </a:r>
            <a:r>
              <a:rPr lang="bg-BG" altLang="en-US" sz="2400" dirty="0">
                <a:latin typeface="Arial" panose="020B0604020202020204" pitchFamily="34" charset="0"/>
                <a:cs typeface="Arial" panose="020B0604020202020204" pitchFamily="34" charset="0"/>
              </a:rPr>
              <a:t>;</a:t>
            </a:r>
          </a:p>
          <a:p>
            <a:pPr>
              <a:lnSpc>
                <a:spcPct val="80000"/>
              </a:lnSpc>
            </a:pPr>
            <a:r>
              <a:rPr lang="bg-BG" altLang="en-US" sz="2400" dirty="0">
                <a:latin typeface="Arial" panose="020B0604020202020204" pitchFamily="34" charset="0"/>
                <a:cs typeface="Arial" panose="020B0604020202020204" pitchFamily="34" charset="0"/>
              </a:rPr>
              <a:t>Мястото, където се изпълняват </a:t>
            </a:r>
            <a:r>
              <a:rPr lang="bg-BG" altLang="en-US" sz="2400" b="1" dirty="0">
                <a:latin typeface="Arial" panose="020B0604020202020204" pitchFamily="34" charset="0"/>
                <a:cs typeface="Arial" panose="020B0604020202020204" pitchFamily="34" charset="0"/>
              </a:rPr>
              <a:t>европроекти</a:t>
            </a:r>
            <a:r>
              <a:rPr lang="bg-BG" altLang="en-US" sz="2400" dirty="0">
                <a:latin typeface="Arial" panose="020B0604020202020204" pitchFamily="34" charset="0"/>
                <a:cs typeface="Arial" panose="020B0604020202020204" pitchFamily="34" charset="0"/>
              </a:rPr>
              <a:t>;</a:t>
            </a:r>
          </a:p>
          <a:p>
            <a:pPr>
              <a:lnSpc>
                <a:spcPct val="80000"/>
              </a:lnSpc>
            </a:pPr>
            <a:r>
              <a:rPr lang="bg-BG" altLang="en-US" sz="2400" dirty="0">
                <a:latin typeface="Arial" panose="020B0604020202020204" pitchFamily="34" charset="0"/>
                <a:cs typeface="Arial" panose="020B0604020202020204" pitchFamily="34" charset="0"/>
              </a:rPr>
              <a:t>Мястото, където се изпълняват специални </a:t>
            </a:r>
            <a:r>
              <a:rPr lang="bg-BG" altLang="en-US" sz="2400" b="1" dirty="0">
                <a:latin typeface="Arial" panose="020B0604020202020204" pitchFamily="34" charset="0"/>
                <a:cs typeface="Arial" panose="020B0604020202020204" pitchFamily="34" charset="0"/>
              </a:rPr>
              <a:t>програми</a:t>
            </a:r>
            <a:r>
              <a:rPr lang="bg-BG" altLang="en-US" sz="2400" dirty="0">
                <a:latin typeface="Arial" panose="020B0604020202020204" pitchFamily="34" charset="0"/>
                <a:cs typeface="Arial" panose="020B0604020202020204" pitchFamily="34" charset="0"/>
              </a:rPr>
              <a:t> за заетост на хора с увреждания</a:t>
            </a:r>
            <a:endParaRPr lang="bg-BG"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3807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bg-BG" sz="3200" dirty="0">
                <a:latin typeface="Calibri (Bod"/>
                <a:cs typeface="Arial" charset="0"/>
              </a:rPr>
              <a:t/>
            </a:r>
            <a:br>
              <a:rPr lang="bg-BG" sz="3200" dirty="0">
                <a:latin typeface="Calibri (Bod"/>
                <a:cs typeface="Arial" charset="0"/>
              </a:rPr>
            </a:br>
            <a:r>
              <a:rPr lang="bg-BG" sz="3600" dirty="0">
                <a:latin typeface="Arial" panose="020B0604020202020204" pitchFamily="34" charset="0"/>
                <a:cs typeface="Arial" panose="020B0604020202020204" pitchFamily="34" charset="0"/>
              </a:rPr>
              <a:t>Услуги, </a:t>
            </a:r>
            <a:r>
              <a:rPr lang="ru-RU" sz="3600" dirty="0" err="1">
                <a:latin typeface="Arial" panose="020B0604020202020204" pitchFamily="34" charset="0"/>
                <a:cs typeface="Arial" panose="020B0604020202020204" pitchFamily="34" charset="0"/>
              </a:rPr>
              <a:t>предоставяни</a:t>
            </a:r>
            <a:r>
              <a:rPr lang="ru-RU" sz="3600" dirty="0">
                <a:latin typeface="Arial" panose="020B0604020202020204" pitchFamily="34" charset="0"/>
                <a:cs typeface="Arial" panose="020B0604020202020204" pitchFamily="34" charset="0"/>
              </a:rPr>
              <a:t> от </a:t>
            </a:r>
            <a:r>
              <a:rPr lang="ru-RU" sz="3600" dirty="0" err="1">
                <a:latin typeface="Arial" panose="020B0604020202020204" pitchFamily="34" charset="0"/>
                <a:cs typeface="Arial" panose="020B0604020202020204" pitchFamily="34" charset="0"/>
              </a:rPr>
              <a:t>общините</a:t>
            </a:r>
            <a:r>
              <a:rPr lang="en-US" sz="3200" dirty="0">
                <a:latin typeface="Calibri (Bod"/>
                <a:cs typeface="Arial" charset="0"/>
              </a:rPr>
              <a:t/>
            </a:r>
            <a:br>
              <a:rPr lang="en-US" sz="3200" dirty="0">
                <a:latin typeface="Calibri (Bod"/>
                <a:cs typeface="Arial" charset="0"/>
              </a:rPr>
            </a:b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415143"/>
            <a:ext cx="11512627" cy="5150909"/>
          </a:xfrm>
        </p:spPr>
        <p:txBody>
          <a:bodyPr>
            <a:normAutofit fontScale="92500"/>
          </a:bodyPr>
          <a:lstStyle/>
          <a:p>
            <a:pPr marL="285750" indent="-285750" algn="just">
              <a:lnSpc>
                <a:spcPct val="110000"/>
              </a:lnSpc>
              <a:spcBef>
                <a:spcPct val="20000"/>
              </a:spcBef>
              <a:buClr>
                <a:schemeClr val="tx1"/>
              </a:buClr>
              <a:buFont typeface="Wingdings" panose="05000000000000000000" pitchFamily="2" charset="2"/>
              <a:buChar char="§"/>
            </a:pPr>
            <a:r>
              <a:rPr lang="ru-RU" altLang="en-US" sz="2400" dirty="0">
                <a:latin typeface="+mn-lt"/>
                <a:cs typeface="Arial" panose="020B0604020202020204" pitchFamily="34" charset="0"/>
              </a:rPr>
              <a:t>Благоустройство и </a:t>
            </a:r>
            <a:r>
              <a:rPr lang="ru-RU" altLang="en-US" sz="2400" dirty="0" err="1">
                <a:latin typeface="+mn-lt"/>
                <a:cs typeface="Arial" panose="020B0604020202020204" pitchFamily="34" charset="0"/>
              </a:rPr>
              <a:t>комунални</a:t>
            </a:r>
            <a:r>
              <a:rPr lang="ru-RU" altLang="en-US" sz="2400" dirty="0">
                <a:latin typeface="+mn-lt"/>
                <a:cs typeface="Arial" panose="020B0604020202020204" pitchFamily="34" charset="0"/>
              </a:rPr>
              <a:t> </a:t>
            </a:r>
            <a:r>
              <a:rPr lang="ru-RU" altLang="en-US" sz="2400" dirty="0" err="1">
                <a:latin typeface="+mn-lt"/>
                <a:cs typeface="Arial" panose="020B0604020202020204" pitchFamily="34" charset="0"/>
              </a:rPr>
              <a:t>дейности</a:t>
            </a:r>
            <a:r>
              <a:rPr lang="ru-RU" altLang="en-US" sz="2400" dirty="0">
                <a:latin typeface="+mn-lt"/>
                <a:cs typeface="Arial" panose="020B0604020202020204" pitchFamily="34" charset="0"/>
              </a:rPr>
              <a:t> 100% от </a:t>
            </a:r>
            <a:r>
              <a:rPr lang="ru-RU" altLang="en-US" sz="2400" dirty="0" err="1">
                <a:latin typeface="+mn-lt"/>
                <a:cs typeface="Arial" panose="020B0604020202020204" pitchFamily="34" charset="0"/>
              </a:rPr>
              <a:t>услугите</a:t>
            </a:r>
            <a:r>
              <a:rPr lang="ru-RU" altLang="en-US" sz="2400" dirty="0">
                <a:latin typeface="+mn-lt"/>
                <a:cs typeface="Arial" panose="020B0604020202020204" pitchFamily="34" charset="0"/>
              </a:rPr>
              <a:t>: чистота, </a:t>
            </a:r>
            <a:r>
              <a:rPr lang="ru-RU" altLang="en-US" sz="2400" dirty="0" err="1">
                <a:latin typeface="+mn-lt"/>
                <a:cs typeface="Arial" panose="020B0604020202020204" pitchFamily="34" charset="0"/>
              </a:rPr>
              <a:t>поддържане</a:t>
            </a:r>
            <a:r>
              <a:rPr lang="ru-RU" altLang="en-US" sz="2400" dirty="0">
                <a:latin typeface="+mn-lt"/>
                <a:cs typeface="Arial" panose="020B0604020202020204" pitchFamily="34" charset="0"/>
              </a:rPr>
              <a:t> на </a:t>
            </a:r>
            <a:r>
              <a:rPr lang="ru-RU" altLang="en-US" sz="2400" dirty="0" err="1">
                <a:latin typeface="+mn-lt"/>
                <a:cs typeface="Arial" panose="020B0604020202020204" pitchFamily="34" charset="0"/>
              </a:rPr>
              <a:t>улици</a:t>
            </a:r>
            <a:r>
              <a:rPr lang="ru-RU" altLang="en-US" sz="2400" dirty="0">
                <a:latin typeface="+mn-lt"/>
                <a:cs typeface="Arial" panose="020B0604020202020204" pitchFamily="34" charset="0"/>
              </a:rPr>
              <a:t>, </a:t>
            </a:r>
            <a:r>
              <a:rPr lang="ru-RU" altLang="en-US" sz="2400" dirty="0" err="1">
                <a:latin typeface="+mn-lt"/>
                <a:cs typeface="Arial" panose="020B0604020202020204" pitchFamily="34" charset="0"/>
              </a:rPr>
              <a:t>улично</a:t>
            </a:r>
            <a:r>
              <a:rPr lang="ru-RU" altLang="en-US" sz="2400" dirty="0">
                <a:latin typeface="+mn-lt"/>
                <a:cs typeface="Arial" panose="020B0604020202020204" pitchFamily="34" charset="0"/>
              </a:rPr>
              <a:t> осветление, </a:t>
            </a:r>
            <a:r>
              <a:rPr lang="ru-RU" altLang="en-US" sz="2400" dirty="0" err="1">
                <a:latin typeface="+mn-lt"/>
                <a:cs typeface="Arial" panose="020B0604020202020204" pitchFamily="34" charset="0"/>
              </a:rPr>
              <a:t>водопроводи</a:t>
            </a:r>
            <a:r>
              <a:rPr lang="ru-RU" altLang="en-US" sz="2400" dirty="0">
                <a:latin typeface="+mn-lt"/>
                <a:cs typeface="Arial" panose="020B0604020202020204" pitchFamily="34" charset="0"/>
              </a:rPr>
              <a:t>, </a:t>
            </a:r>
            <a:r>
              <a:rPr lang="ru-RU" altLang="en-US" sz="2400" dirty="0" err="1">
                <a:latin typeface="+mn-lt"/>
                <a:cs typeface="Arial" panose="020B0604020202020204" pitchFamily="34" charset="0"/>
              </a:rPr>
              <a:t>паркове</a:t>
            </a:r>
            <a:r>
              <a:rPr lang="ru-RU" altLang="en-US" sz="2400" dirty="0">
                <a:latin typeface="+mn-lt"/>
                <a:cs typeface="Arial" panose="020B0604020202020204" pitchFamily="34" charset="0"/>
              </a:rPr>
              <a:t> и зелени </a:t>
            </a:r>
            <a:r>
              <a:rPr lang="ru-RU" altLang="en-US" sz="2400" dirty="0" err="1">
                <a:latin typeface="+mn-lt"/>
                <a:cs typeface="Arial" panose="020B0604020202020204" pitchFamily="34" charset="0"/>
              </a:rPr>
              <a:t>площи</a:t>
            </a:r>
            <a:r>
              <a:rPr lang="en-US" altLang="en-US" sz="2400" dirty="0">
                <a:cs typeface="Arial" panose="020B0604020202020204" pitchFamily="34" charset="0"/>
              </a:rPr>
              <a:t>. </a:t>
            </a:r>
            <a:r>
              <a:rPr lang="ru-RU" altLang="en-US" sz="2400" dirty="0" err="1">
                <a:latin typeface="+mn-lt"/>
                <a:cs typeface="Arial" panose="020B0604020202020204" pitchFamily="34" charset="0"/>
              </a:rPr>
              <a:t>Общинска</a:t>
            </a:r>
            <a:r>
              <a:rPr lang="ru-RU" altLang="en-US" sz="2400" dirty="0">
                <a:latin typeface="+mn-lt"/>
                <a:cs typeface="Arial" panose="020B0604020202020204" pitchFamily="34" charset="0"/>
              </a:rPr>
              <a:t> </a:t>
            </a:r>
            <a:r>
              <a:rPr lang="ru-RU" altLang="en-US" sz="2400" dirty="0" err="1">
                <a:latin typeface="+mn-lt"/>
                <a:cs typeface="Arial" panose="020B0604020202020204" pitchFamily="34" charset="0"/>
              </a:rPr>
              <a:t>пътна</a:t>
            </a:r>
            <a:r>
              <a:rPr lang="ru-RU" altLang="en-US" sz="2400" dirty="0">
                <a:latin typeface="+mn-lt"/>
                <a:cs typeface="Arial" panose="020B0604020202020204" pitchFamily="34" charset="0"/>
              </a:rPr>
              <a:t> мрежа: почти 50% от </a:t>
            </a:r>
            <a:r>
              <a:rPr lang="ru-RU" altLang="en-US" sz="2400" dirty="0" err="1">
                <a:latin typeface="+mn-lt"/>
                <a:cs typeface="Arial" panose="020B0604020202020204" pitchFamily="34" charset="0"/>
              </a:rPr>
              <a:t>всички</a:t>
            </a:r>
            <a:r>
              <a:rPr lang="ru-RU" altLang="en-US" sz="2400" dirty="0">
                <a:latin typeface="+mn-lt"/>
                <a:cs typeface="Arial" panose="020B0604020202020204" pitchFamily="34" charset="0"/>
              </a:rPr>
              <a:t> </a:t>
            </a:r>
            <a:r>
              <a:rPr lang="ru-RU" altLang="en-US" sz="2400" dirty="0" err="1">
                <a:latin typeface="+mn-lt"/>
                <a:cs typeface="Arial" panose="020B0604020202020204" pitchFamily="34" charset="0"/>
              </a:rPr>
              <a:t>пътища</a:t>
            </a:r>
            <a:r>
              <a:rPr lang="ru-RU" altLang="en-US" sz="2400" dirty="0">
                <a:latin typeface="+mn-lt"/>
                <a:cs typeface="Arial" panose="020B0604020202020204" pitchFamily="34" charset="0"/>
              </a:rPr>
              <a:t> в </a:t>
            </a:r>
            <a:r>
              <a:rPr lang="ru-RU" altLang="en-US" sz="2400" dirty="0" err="1">
                <a:latin typeface="+mn-lt"/>
                <a:cs typeface="Arial" panose="020B0604020202020204" pitchFamily="34" charset="0"/>
              </a:rPr>
              <a:t>страната</a:t>
            </a:r>
            <a:r>
              <a:rPr lang="en-US" altLang="en-US" sz="2400" dirty="0">
                <a:latin typeface="+mn-lt"/>
                <a:cs typeface="Arial" panose="020B0604020202020204" pitchFamily="34" charset="0"/>
              </a:rPr>
              <a:t> </a:t>
            </a:r>
            <a:r>
              <a:rPr lang="ru-RU" altLang="en-US" sz="2400" dirty="0">
                <a:latin typeface="+mn-lt"/>
                <a:cs typeface="Arial" panose="020B0604020202020204" pitchFamily="34" charset="0"/>
              </a:rPr>
              <a:t>– </a:t>
            </a:r>
            <a:r>
              <a:rPr lang="ru-RU" altLang="en-US" sz="2400" dirty="0" err="1">
                <a:latin typeface="+mn-lt"/>
                <a:cs typeface="Arial" panose="020B0604020202020204" pitchFamily="34" charset="0"/>
              </a:rPr>
              <a:t>поддръжка</a:t>
            </a:r>
            <a:r>
              <a:rPr lang="ru-RU" altLang="en-US" sz="2400" dirty="0">
                <a:latin typeface="+mn-lt"/>
                <a:cs typeface="Arial" panose="020B0604020202020204" pitchFamily="34" charset="0"/>
              </a:rPr>
              <a:t>, ремонт и реконструкция. </a:t>
            </a:r>
          </a:p>
          <a:p>
            <a:pPr marL="285750" indent="-285750" algn="just">
              <a:lnSpc>
                <a:spcPct val="110000"/>
              </a:lnSpc>
              <a:spcBef>
                <a:spcPct val="20000"/>
              </a:spcBef>
              <a:buClr>
                <a:schemeClr val="tx1"/>
              </a:buClr>
              <a:buFont typeface="Wingdings" panose="05000000000000000000" pitchFamily="2" charset="2"/>
              <a:buChar char="§"/>
            </a:pPr>
            <a:r>
              <a:rPr lang="ru-RU" altLang="en-US" sz="2400" dirty="0">
                <a:latin typeface="+mn-lt"/>
                <a:cs typeface="Arial" panose="020B0604020202020204" pitchFamily="34" charset="0"/>
              </a:rPr>
              <a:t>Образование: 86 % от </a:t>
            </a:r>
            <a:r>
              <a:rPr lang="ru-RU" altLang="en-US" sz="2400" dirty="0" err="1">
                <a:latin typeface="+mn-lt"/>
                <a:cs typeface="Arial" panose="020B0604020202020204" pitchFamily="34" charset="0"/>
              </a:rPr>
              <a:t>всички</a:t>
            </a:r>
            <a:r>
              <a:rPr lang="ru-RU" altLang="en-US" sz="2400" dirty="0">
                <a:latin typeface="+mn-lt"/>
                <a:cs typeface="Arial" panose="020B0604020202020204" pitchFamily="34" charset="0"/>
              </a:rPr>
              <a:t> училища и 96% от </a:t>
            </a:r>
            <a:r>
              <a:rPr lang="ru-RU" altLang="en-US" sz="2400" dirty="0" err="1">
                <a:latin typeface="+mn-lt"/>
                <a:cs typeface="Arial" panose="020B0604020202020204" pitchFamily="34" charset="0"/>
              </a:rPr>
              <a:t>детските</a:t>
            </a:r>
            <a:r>
              <a:rPr lang="ru-RU" altLang="en-US" sz="2400" dirty="0">
                <a:latin typeface="+mn-lt"/>
                <a:cs typeface="Arial" panose="020B0604020202020204" pitchFamily="34" charset="0"/>
              </a:rPr>
              <a:t> </a:t>
            </a:r>
            <a:r>
              <a:rPr lang="ru-RU" altLang="en-US" sz="2400" dirty="0" err="1">
                <a:latin typeface="+mn-lt"/>
                <a:cs typeface="Arial" panose="020B0604020202020204" pitchFamily="34" charset="0"/>
              </a:rPr>
              <a:t>градини</a:t>
            </a:r>
            <a:r>
              <a:rPr lang="ru-RU" altLang="en-US" sz="2400" dirty="0">
                <a:latin typeface="+mn-lt"/>
                <a:cs typeface="Arial" panose="020B0604020202020204" pitchFamily="34" charset="0"/>
              </a:rPr>
              <a:t> (1726) </a:t>
            </a:r>
            <a:r>
              <a:rPr lang="ru-RU" altLang="en-US" sz="2400" dirty="0" err="1">
                <a:latin typeface="+mn-lt"/>
                <a:cs typeface="Arial" panose="020B0604020202020204" pitchFamily="34" charset="0"/>
              </a:rPr>
              <a:t>са</a:t>
            </a:r>
            <a:r>
              <a:rPr lang="ru-RU" altLang="en-US" sz="2400" dirty="0">
                <a:latin typeface="+mn-lt"/>
                <a:cs typeface="Arial" panose="020B0604020202020204" pitchFamily="34" charset="0"/>
              </a:rPr>
              <a:t> </a:t>
            </a:r>
            <a:r>
              <a:rPr lang="ru-RU" altLang="en-US" sz="2400" dirty="0" err="1">
                <a:latin typeface="+mn-lt"/>
                <a:cs typeface="Arial" panose="020B0604020202020204" pitchFamily="34" charset="0"/>
              </a:rPr>
              <a:t>общински</a:t>
            </a:r>
            <a:r>
              <a:rPr lang="ru-RU" altLang="en-US" sz="2400" dirty="0">
                <a:latin typeface="+mn-lt"/>
                <a:cs typeface="Arial" panose="020B0604020202020204" pitchFamily="34" charset="0"/>
              </a:rPr>
              <a:t>. </a:t>
            </a:r>
          </a:p>
          <a:p>
            <a:pPr marL="285750" indent="-285750" algn="just">
              <a:lnSpc>
                <a:spcPct val="110000"/>
              </a:lnSpc>
              <a:spcBef>
                <a:spcPct val="20000"/>
              </a:spcBef>
              <a:buClr>
                <a:schemeClr val="tx1"/>
              </a:buClr>
              <a:buFont typeface="Wingdings" panose="05000000000000000000" pitchFamily="2" charset="2"/>
              <a:buChar char="§"/>
            </a:pPr>
            <a:r>
              <a:rPr lang="ru-RU" altLang="en-US" sz="2400" dirty="0" err="1">
                <a:latin typeface="+mn-lt"/>
                <a:cs typeface="Arial" panose="020B0604020202020204" pitchFamily="34" charset="0"/>
              </a:rPr>
              <a:t>Здравеопазване</a:t>
            </a:r>
            <a:r>
              <a:rPr lang="ru-RU" altLang="en-US" sz="2400" dirty="0">
                <a:latin typeface="+mn-lt"/>
                <a:cs typeface="Arial" panose="020B0604020202020204" pitchFamily="34" charset="0"/>
              </a:rPr>
              <a:t>: 122 </a:t>
            </a:r>
            <a:r>
              <a:rPr lang="ru-RU" altLang="en-US" sz="2400" dirty="0" err="1">
                <a:latin typeface="+mn-lt"/>
                <a:cs typeface="Arial" panose="020B0604020202020204" pitchFamily="34" charset="0"/>
              </a:rPr>
              <a:t>общински</a:t>
            </a:r>
            <a:r>
              <a:rPr lang="ru-RU" altLang="en-US" sz="2400" dirty="0">
                <a:latin typeface="+mn-lt"/>
                <a:cs typeface="Arial" panose="020B0604020202020204" pitchFamily="34" charset="0"/>
              </a:rPr>
              <a:t> </a:t>
            </a:r>
            <a:r>
              <a:rPr lang="ru-RU" altLang="en-US" sz="2400" dirty="0" err="1">
                <a:latin typeface="+mn-lt"/>
                <a:cs typeface="Arial" panose="020B0604020202020204" pitchFamily="34" charset="0"/>
              </a:rPr>
              <a:t>болници</a:t>
            </a:r>
            <a:r>
              <a:rPr lang="ru-RU" altLang="en-US" sz="2400" dirty="0">
                <a:latin typeface="+mn-lt"/>
                <a:cs typeface="Arial" panose="020B0604020202020204" pitchFamily="34" charset="0"/>
              </a:rPr>
              <a:t> (36% от </a:t>
            </a:r>
            <a:r>
              <a:rPr lang="ru-RU" altLang="en-US" sz="2400" dirty="0" err="1">
                <a:latin typeface="+mn-lt"/>
                <a:cs typeface="Arial" panose="020B0604020202020204" pitchFamily="34" charset="0"/>
              </a:rPr>
              <a:t>всички</a:t>
            </a:r>
            <a:r>
              <a:rPr lang="ru-RU" altLang="en-US" sz="2400" dirty="0">
                <a:latin typeface="+mn-lt"/>
                <a:cs typeface="Arial" panose="020B0604020202020204" pitchFamily="34" charset="0"/>
              </a:rPr>
              <a:t>), 152 заведения за </a:t>
            </a:r>
            <a:r>
              <a:rPr lang="ru-RU" altLang="en-US" sz="2400" dirty="0" err="1">
                <a:latin typeface="+mn-lt"/>
                <a:cs typeface="Arial" panose="020B0604020202020204" pitchFamily="34" charset="0"/>
              </a:rPr>
              <a:t>доболнично</a:t>
            </a:r>
            <a:r>
              <a:rPr lang="ru-RU" altLang="en-US" sz="2400" dirty="0">
                <a:latin typeface="+mn-lt"/>
                <a:cs typeface="Arial" panose="020B0604020202020204" pitchFamily="34" charset="0"/>
              </a:rPr>
              <a:t> лечение (7% от </a:t>
            </a:r>
            <a:r>
              <a:rPr lang="ru-RU" altLang="en-US" sz="2400" dirty="0" err="1">
                <a:latin typeface="+mn-lt"/>
                <a:cs typeface="Arial" panose="020B0604020202020204" pitchFamily="34" charset="0"/>
              </a:rPr>
              <a:t>всички</a:t>
            </a:r>
            <a:r>
              <a:rPr lang="ru-RU" altLang="en-US" sz="2400" dirty="0">
                <a:latin typeface="+mn-lt"/>
                <a:cs typeface="Arial" panose="020B0604020202020204" pitchFamily="34" charset="0"/>
              </a:rPr>
              <a:t>), 820 ясли, </a:t>
            </a:r>
            <a:r>
              <a:rPr lang="ru-RU" altLang="en-US" sz="2400" dirty="0" err="1">
                <a:latin typeface="+mn-lt"/>
                <a:cs typeface="Arial" panose="020B0604020202020204" pitchFamily="34" charset="0"/>
              </a:rPr>
              <a:t>включително</a:t>
            </a:r>
            <a:r>
              <a:rPr lang="ru-RU" altLang="en-US" sz="2400" dirty="0">
                <a:latin typeface="+mn-lt"/>
                <a:cs typeface="Arial" panose="020B0604020202020204" pitchFamily="34" charset="0"/>
              </a:rPr>
              <a:t> </a:t>
            </a:r>
            <a:r>
              <a:rPr lang="ru-RU" altLang="en-US" sz="2400" dirty="0" err="1">
                <a:latin typeface="+mn-lt"/>
                <a:cs typeface="Arial" panose="020B0604020202020204" pitchFamily="34" charset="0"/>
              </a:rPr>
              <a:t>яслени</a:t>
            </a:r>
            <a:r>
              <a:rPr lang="ru-RU" altLang="en-US" sz="2400" dirty="0">
                <a:latin typeface="+mn-lt"/>
                <a:cs typeface="Arial" panose="020B0604020202020204" pitchFamily="34" charset="0"/>
              </a:rPr>
              <a:t> </a:t>
            </a:r>
            <a:r>
              <a:rPr lang="ru-RU" altLang="en-US" sz="2400" dirty="0" err="1">
                <a:latin typeface="+mn-lt"/>
                <a:cs typeface="Arial" panose="020B0604020202020204" pitchFamily="34" charset="0"/>
              </a:rPr>
              <a:t>групи</a:t>
            </a:r>
            <a:r>
              <a:rPr lang="ru-RU" altLang="en-US" sz="2400" dirty="0">
                <a:latin typeface="+mn-lt"/>
                <a:cs typeface="Arial" panose="020B0604020202020204" pitchFamily="34" charset="0"/>
              </a:rPr>
              <a:t> в </a:t>
            </a:r>
            <a:r>
              <a:rPr lang="ru-RU" altLang="en-US" sz="2400" dirty="0" err="1">
                <a:latin typeface="+mn-lt"/>
                <a:cs typeface="Arial" panose="020B0604020202020204" pitchFamily="34" charset="0"/>
              </a:rPr>
              <a:t>детските</a:t>
            </a:r>
            <a:r>
              <a:rPr lang="ru-RU" altLang="en-US" sz="2400" dirty="0">
                <a:latin typeface="+mn-lt"/>
                <a:cs typeface="Arial" panose="020B0604020202020204" pitchFamily="34" charset="0"/>
              </a:rPr>
              <a:t> </a:t>
            </a:r>
            <a:r>
              <a:rPr lang="ru-RU" altLang="en-US" sz="2400" dirty="0" err="1">
                <a:latin typeface="+mn-lt"/>
                <a:cs typeface="Arial" panose="020B0604020202020204" pitchFamily="34" charset="0"/>
              </a:rPr>
              <a:t>градини</a:t>
            </a:r>
            <a:r>
              <a:rPr lang="ru-RU" altLang="en-US" sz="2400" dirty="0">
                <a:latin typeface="+mn-lt"/>
                <a:cs typeface="Arial" panose="020B0604020202020204" pitchFamily="34" charset="0"/>
              </a:rPr>
              <a:t> (над 90% от </a:t>
            </a:r>
            <a:r>
              <a:rPr lang="ru-RU" altLang="en-US" sz="2400" dirty="0" err="1">
                <a:latin typeface="+mn-lt"/>
                <a:cs typeface="Arial" panose="020B0604020202020204" pitchFamily="34" charset="0"/>
              </a:rPr>
              <a:t>всички</a:t>
            </a:r>
            <a:r>
              <a:rPr lang="ru-RU" altLang="en-US" sz="2400" dirty="0">
                <a:latin typeface="+mn-lt"/>
                <a:cs typeface="Arial" panose="020B0604020202020204" pitchFamily="34" charset="0"/>
              </a:rPr>
              <a:t>). </a:t>
            </a:r>
          </a:p>
          <a:p>
            <a:pPr algn="just">
              <a:lnSpc>
                <a:spcPct val="110000"/>
              </a:lnSpc>
              <a:spcBef>
                <a:spcPct val="20000"/>
              </a:spcBef>
              <a:buClr>
                <a:schemeClr val="tx1"/>
              </a:buClr>
              <a:buFont typeface="Wingdings" panose="05000000000000000000" pitchFamily="2" charset="2"/>
              <a:buChar char="§"/>
            </a:pPr>
            <a:r>
              <a:rPr lang="ru-RU" altLang="en-US" sz="2400" dirty="0">
                <a:cs typeface="Arial" panose="020B0604020202020204" pitchFamily="34" charset="0"/>
              </a:rPr>
              <a:t>Отдих, </a:t>
            </a:r>
            <a:r>
              <a:rPr lang="ru-RU" altLang="en-US" sz="2400" dirty="0" err="1">
                <a:cs typeface="Arial" panose="020B0604020202020204" pitchFamily="34" charset="0"/>
              </a:rPr>
              <a:t>култура</a:t>
            </a:r>
            <a:r>
              <a:rPr lang="ru-RU" altLang="en-US" sz="2400" dirty="0">
                <a:cs typeface="Arial" panose="020B0604020202020204" pitchFamily="34" charset="0"/>
              </a:rPr>
              <a:t>, спорт и </a:t>
            </a:r>
            <a:r>
              <a:rPr lang="ru-RU" altLang="en-US" sz="2400" dirty="0" err="1">
                <a:cs typeface="Arial" panose="020B0604020202020204" pitchFamily="34" charset="0"/>
              </a:rPr>
              <a:t>туризъм</a:t>
            </a:r>
            <a:r>
              <a:rPr lang="ru-RU" altLang="en-US" sz="2400" dirty="0">
                <a:cs typeface="Arial" panose="020B0604020202020204" pitchFamily="34" charset="0"/>
              </a:rPr>
              <a:t> и </a:t>
            </a:r>
            <a:r>
              <a:rPr lang="ru-RU" altLang="en-US" sz="2400" dirty="0" err="1">
                <a:cs typeface="Arial" panose="020B0604020202020204" pitchFamily="34" charset="0"/>
              </a:rPr>
              <a:t>други</a:t>
            </a:r>
            <a:r>
              <a:rPr lang="ru-RU" altLang="en-US" sz="2400" dirty="0">
                <a:cs typeface="Arial" panose="020B0604020202020204" pitchFamily="34" charset="0"/>
              </a:rPr>
              <a:t> </a:t>
            </a:r>
            <a:r>
              <a:rPr lang="ru-RU" altLang="en-US" sz="2400" dirty="0" err="1">
                <a:cs typeface="Arial" panose="020B0604020202020204" pitchFamily="34" charset="0"/>
              </a:rPr>
              <a:t>икономически</a:t>
            </a:r>
            <a:r>
              <a:rPr lang="ru-RU" altLang="en-US" sz="2400" dirty="0">
                <a:cs typeface="Arial" panose="020B0604020202020204" pitchFamily="34" charset="0"/>
              </a:rPr>
              <a:t> </a:t>
            </a:r>
            <a:r>
              <a:rPr lang="ru-RU" altLang="en-US" sz="2400" dirty="0" err="1">
                <a:cs typeface="Arial" panose="020B0604020202020204" pitchFamily="34" charset="0"/>
              </a:rPr>
              <a:t>дейности</a:t>
            </a:r>
            <a:endParaRPr lang="ru-RU" altLang="en-US" sz="2400" dirty="0">
              <a:cs typeface="Arial" panose="020B0604020202020204" pitchFamily="34" charset="0"/>
            </a:endParaRPr>
          </a:p>
          <a:p>
            <a:pPr algn="just">
              <a:lnSpc>
                <a:spcPct val="110000"/>
              </a:lnSpc>
              <a:spcBef>
                <a:spcPct val="20000"/>
              </a:spcBef>
              <a:buClr>
                <a:schemeClr val="tx1"/>
              </a:buClr>
              <a:buFont typeface="Wingdings" panose="05000000000000000000" pitchFamily="2" charset="2"/>
              <a:buChar char="§"/>
            </a:pPr>
            <a:r>
              <a:rPr lang="ru-RU" altLang="en-US" sz="2400" dirty="0" err="1">
                <a:cs typeface="Arial" panose="020B0604020202020204" pitchFamily="34" charset="0"/>
              </a:rPr>
              <a:t>Градоустройство</a:t>
            </a:r>
            <a:r>
              <a:rPr lang="ru-RU" altLang="en-US" sz="2400" dirty="0">
                <a:cs typeface="Arial" panose="020B0604020202020204" pitchFamily="34" charset="0"/>
              </a:rPr>
              <a:t> и </a:t>
            </a:r>
            <a:r>
              <a:rPr lang="ru-RU" altLang="en-US" sz="2400" dirty="0" err="1">
                <a:cs typeface="Arial" panose="020B0604020202020204" pitchFamily="34" charset="0"/>
              </a:rPr>
              <a:t>планиране</a:t>
            </a:r>
            <a:endParaRPr lang="ru-RU" altLang="en-US" sz="2400" dirty="0">
              <a:cs typeface="Arial" panose="020B0604020202020204" pitchFamily="34" charset="0"/>
            </a:endParaRPr>
          </a:p>
          <a:p>
            <a:pPr algn="just">
              <a:lnSpc>
                <a:spcPct val="110000"/>
              </a:lnSpc>
              <a:spcBef>
                <a:spcPct val="20000"/>
              </a:spcBef>
              <a:buClr>
                <a:schemeClr val="tx1"/>
              </a:buClr>
              <a:buFont typeface="Wingdings" panose="05000000000000000000" pitchFamily="2" charset="2"/>
              <a:buChar char="§"/>
            </a:pPr>
            <a:r>
              <a:rPr lang="ru-RU" altLang="en-US" sz="2400" dirty="0">
                <a:cs typeface="Arial" panose="020B0604020202020204" pitchFamily="34" charset="0"/>
              </a:rPr>
              <a:t>Административно-технически услуги– граждански </a:t>
            </a:r>
            <a:r>
              <a:rPr lang="ru-RU" altLang="en-US" sz="2400" dirty="0" err="1">
                <a:cs typeface="Arial" panose="020B0604020202020204" pitchFamily="34" charset="0"/>
              </a:rPr>
              <a:t>регистри</a:t>
            </a:r>
            <a:r>
              <a:rPr lang="ru-RU" altLang="en-US" sz="2400" dirty="0">
                <a:cs typeface="Arial" panose="020B0604020202020204" pitchFamily="34" charset="0"/>
              </a:rPr>
              <a:t>; разрешения на </a:t>
            </a:r>
            <a:r>
              <a:rPr lang="ru-RU" altLang="en-US" sz="2400" dirty="0" err="1">
                <a:cs typeface="Arial" panose="020B0604020202020204" pitchFamily="34" charset="0"/>
              </a:rPr>
              <a:t>строителство</a:t>
            </a:r>
            <a:r>
              <a:rPr lang="ru-RU" altLang="en-US" sz="2400" dirty="0">
                <a:cs typeface="Arial" panose="020B0604020202020204" pitchFamily="34" charset="0"/>
              </a:rPr>
              <a:t> и т.н.</a:t>
            </a:r>
          </a:p>
        </p:txBody>
      </p:sp>
    </p:spTree>
    <p:extLst>
      <p:ext uri="{BB962C8B-B14F-4D97-AF65-F5344CB8AC3E}">
        <p14:creationId xmlns:p14="http://schemas.microsoft.com/office/powerpoint/2010/main" val="3103712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en-US" sz="2800" dirty="0" err="1">
                <a:latin typeface="Arial" panose="020B0604020202020204" pitchFamily="34" charset="0"/>
                <a:cs typeface="Arial" panose="020B0604020202020204" pitchFamily="34" charset="0"/>
              </a:rPr>
              <a:t>Социални</a:t>
            </a:r>
            <a:r>
              <a:rPr lang="en-US" sz="2800" dirty="0">
                <a:latin typeface="Arial" panose="020B0604020202020204" pitchFamily="34" charset="0"/>
                <a:cs typeface="Arial" panose="020B0604020202020204" pitchFamily="34" charset="0"/>
              </a:rPr>
              <a:t> у</a:t>
            </a:r>
            <a:r>
              <a:rPr lang="bg-BG" sz="2800" dirty="0">
                <a:latin typeface="Arial" panose="020B0604020202020204" pitchFamily="34" charset="0"/>
                <a:cs typeface="Arial" panose="020B0604020202020204" pitchFamily="34" charset="0"/>
              </a:rPr>
              <a:t>слуги, </a:t>
            </a:r>
            <a:r>
              <a:rPr lang="ru-RU" sz="2800" dirty="0" err="1">
                <a:latin typeface="Arial" panose="020B0604020202020204" pitchFamily="34" charset="0"/>
                <a:cs typeface="Arial" panose="020B0604020202020204" pitchFamily="34" charset="0"/>
              </a:rPr>
              <a:t>предоставяни</a:t>
            </a:r>
            <a:r>
              <a:rPr lang="ru-RU" sz="2800" dirty="0">
                <a:latin typeface="Arial" panose="020B0604020202020204" pitchFamily="34" charset="0"/>
                <a:cs typeface="Arial" panose="020B0604020202020204" pitchFamily="34" charset="0"/>
              </a:rPr>
              <a:t> от </a:t>
            </a:r>
            <a:r>
              <a:rPr lang="ru-RU" sz="2800" dirty="0" err="1">
                <a:latin typeface="Arial" panose="020B0604020202020204" pitchFamily="34" charset="0"/>
                <a:cs typeface="Arial" panose="020B0604020202020204" pitchFamily="34" charset="0"/>
              </a:rPr>
              <a:t>общините</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222873"/>
            <a:ext cx="11512627" cy="5343180"/>
          </a:xfrm>
        </p:spPr>
        <p:txBody>
          <a:bodyPr>
            <a:normAutofit fontScale="92500"/>
          </a:bodyPr>
          <a:lstStyle/>
          <a:p>
            <a:pPr marL="45720" indent="0">
              <a:buNone/>
            </a:pPr>
            <a:endParaRPr lang="bg-BG" dirty="0"/>
          </a:p>
          <a:p>
            <a:pPr>
              <a:lnSpc>
                <a:spcPct val="110000"/>
              </a:lnSpc>
              <a:spcBef>
                <a:spcPct val="20000"/>
              </a:spcBef>
              <a:buClr>
                <a:schemeClr val="tx1"/>
              </a:buClr>
              <a:buFont typeface="Wingdings" panose="05000000000000000000" pitchFamily="2" charset="2"/>
              <a:buChar char="§"/>
            </a:pPr>
            <a:r>
              <a:rPr lang="ru-RU" altLang="en-US" sz="2800" dirty="0">
                <a:latin typeface="Arial" panose="020B0604020202020204" pitchFamily="34" charset="0"/>
                <a:cs typeface="Arial" panose="020B0604020202020204" pitchFamily="34" charset="0"/>
              </a:rPr>
              <a:t>Социални услуги: </a:t>
            </a:r>
            <a:r>
              <a:rPr lang="ru-RU" altLang="en-US" sz="2800" dirty="0" err="1">
                <a:latin typeface="Arial" panose="020B0604020202020204" pitchFamily="34" charset="0"/>
                <a:cs typeface="Arial" panose="020B0604020202020204" pitchFamily="34" charset="0"/>
              </a:rPr>
              <a:t>общините</a:t>
            </a:r>
            <a:r>
              <a:rPr lang="ru-RU" altLang="en-US" sz="2800" dirty="0">
                <a:latin typeface="Arial" panose="020B0604020202020204" pitchFamily="34" charset="0"/>
                <a:cs typeface="Arial" panose="020B0604020202020204" pitchFamily="34" charset="0"/>
              </a:rPr>
              <a:t> предоставят </a:t>
            </a:r>
            <a:r>
              <a:rPr lang="ru-RU" altLang="en-US" sz="2800" dirty="0" err="1">
                <a:latin typeface="Arial" panose="020B0604020202020204" pitchFamily="34" charset="0"/>
                <a:cs typeface="Arial" panose="020B0604020202020204" pitchFamily="34" charset="0"/>
              </a:rPr>
              <a:t>пряко</a:t>
            </a:r>
            <a:r>
              <a:rPr lang="ru-RU" altLang="en-US" sz="2800" dirty="0">
                <a:latin typeface="Arial" panose="020B0604020202020204" pitchFamily="34" charset="0"/>
                <a:cs typeface="Arial" panose="020B0604020202020204" pitchFamily="34" charset="0"/>
              </a:rPr>
              <a:t> 87% от </a:t>
            </a:r>
            <a:r>
              <a:rPr lang="ru-RU" altLang="en-US" sz="2800" dirty="0" err="1">
                <a:latin typeface="Arial" panose="020B0604020202020204" pitchFamily="34" charset="0"/>
                <a:cs typeface="Arial" panose="020B0604020202020204" pitchFamily="34" charset="0"/>
              </a:rPr>
              <a:t>всички</a:t>
            </a:r>
            <a:r>
              <a:rPr lang="ru-RU" altLang="en-US" sz="2800" dirty="0">
                <a:latin typeface="Arial" panose="020B0604020202020204" pitchFamily="34" charset="0"/>
                <a:cs typeface="Arial" panose="020B0604020202020204" pitchFamily="34" charset="0"/>
              </a:rPr>
              <a:t> услуги, а </a:t>
            </a:r>
            <a:r>
              <a:rPr lang="ru-RU" altLang="en-US" sz="2800" dirty="0" err="1">
                <a:latin typeface="Arial" panose="020B0604020202020204" pitchFamily="34" charset="0"/>
                <a:cs typeface="Arial" panose="020B0604020202020204" pitchFamily="34" charset="0"/>
              </a:rPr>
              <a:t>останалата</a:t>
            </a:r>
            <a:r>
              <a:rPr lang="ru-RU" altLang="en-US" sz="2800" dirty="0">
                <a:latin typeface="Arial" panose="020B0604020202020204" pitchFamily="34" charset="0"/>
                <a:cs typeface="Arial" panose="020B0604020202020204" pitchFamily="34" charset="0"/>
              </a:rPr>
              <a:t> част се </a:t>
            </a:r>
            <a:r>
              <a:rPr lang="ru-RU" altLang="en-US" sz="2800" dirty="0" err="1">
                <a:latin typeface="Arial" panose="020B0604020202020204" pitchFamily="34" charset="0"/>
                <a:cs typeface="Arial" panose="020B0604020202020204" pitchFamily="34" charset="0"/>
              </a:rPr>
              <a:t>предоставя</a:t>
            </a:r>
            <a:r>
              <a:rPr lang="ru-RU" altLang="en-US" sz="2800" dirty="0">
                <a:latin typeface="Arial" panose="020B0604020202020204" pitchFamily="34" charset="0"/>
                <a:cs typeface="Arial" panose="020B0604020202020204" pitchFamily="34" charset="0"/>
              </a:rPr>
              <a:t> от </a:t>
            </a:r>
            <a:r>
              <a:rPr lang="ru-RU" altLang="en-US" sz="2800" dirty="0" err="1">
                <a:latin typeface="Arial" panose="020B0604020202020204" pitchFamily="34" charset="0"/>
                <a:cs typeface="Arial" panose="020B0604020202020204" pitchFamily="34" charset="0"/>
              </a:rPr>
              <a:t>частни</a:t>
            </a:r>
            <a:r>
              <a:rPr lang="ru-RU" altLang="en-US" sz="2800" dirty="0">
                <a:latin typeface="Arial" panose="020B0604020202020204" pitchFamily="34" charset="0"/>
                <a:cs typeface="Arial" panose="020B0604020202020204" pitchFamily="34" charset="0"/>
              </a:rPr>
              <a:t> </a:t>
            </a:r>
            <a:r>
              <a:rPr lang="ru-RU" altLang="en-US" sz="2800" dirty="0" err="1">
                <a:latin typeface="Arial" panose="020B0604020202020204" pitchFamily="34" charset="0"/>
                <a:cs typeface="Arial" panose="020B0604020202020204" pitchFamily="34" charset="0"/>
              </a:rPr>
              <a:t>субекти</a:t>
            </a:r>
            <a:r>
              <a:rPr lang="ru-RU" altLang="en-US" sz="2800" dirty="0">
                <a:latin typeface="Arial" panose="020B0604020202020204" pitchFamily="34" charset="0"/>
                <a:cs typeface="Arial" panose="020B0604020202020204" pitchFamily="34" charset="0"/>
              </a:rPr>
              <a:t>. </a:t>
            </a:r>
            <a:endParaRPr lang="en-US" altLang="en-US" sz="2800" dirty="0">
              <a:latin typeface="Arial" panose="020B0604020202020204" pitchFamily="34" charset="0"/>
              <a:cs typeface="Arial" panose="020B0604020202020204" pitchFamily="34" charset="0"/>
            </a:endParaRPr>
          </a:p>
          <a:p>
            <a:pPr>
              <a:lnSpc>
                <a:spcPct val="110000"/>
              </a:lnSpc>
              <a:spcBef>
                <a:spcPct val="20000"/>
              </a:spcBef>
              <a:buClr>
                <a:schemeClr val="tx1"/>
              </a:buClr>
              <a:buFont typeface="Wingdings" panose="05000000000000000000" pitchFamily="2" charset="2"/>
              <a:buChar char="§"/>
            </a:pPr>
            <a:r>
              <a:rPr lang="ru-RU" altLang="en-US" sz="2800" dirty="0" err="1">
                <a:latin typeface="Arial" panose="020B0604020202020204" pitchFamily="34" charset="0"/>
                <a:cs typeface="Arial" panose="020B0604020202020204" pitchFamily="34" charset="0"/>
              </a:rPr>
              <a:t>Общините</a:t>
            </a:r>
            <a:r>
              <a:rPr lang="ru-RU" altLang="en-US" sz="2800" dirty="0">
                <a:latin typeface="Arial" panose="020B0604020202020204" pitchFamily="34" charset="0"/>
                <a:cs typeface="Arial" panose="020B0604020202020204" pitchFamily="34" charset="0"/>
              </a:rPr>
              <a:t> </a:t>
            </a:r>
            <a:r>
              <a:rPr lang="ru-RU" altLang="en-US" sz="2800" dirty="0" err="1">
                <a:latin typeface="Arial" panose="020B0604020202020204" pitchFamily="34" charset="0"/>
                <a:cs typeface="Arial" panose="020B0604020202020204" pitchFamily="34" charset="0"/>
              </a:rPr>
              <a:t>ръководят</a:t>
            </a:r>
            <a:r>
              <a:rPr lang="ru-RU" altLang="en-US" sz="2800" dirty="0">
                <a:latin typeface="Arial" panose="020B0604020202020204" pitchFamily="34" charset="0"/>
                <a:cs typeface="Arial" panose="020B0604020202020204" pitchFamily="34" charset="0"/>
              </a:rPr>
              <a:t> и предоставят </a:t>
            </a:r>
            <a:r>
              <a:rPr lang="ru-RU" altLang="en-US" sz="2800" dirty="0" err="1">
                <a:latin typeface="Arial" panose="020B0604020202020204" pitchFamily="34" charset="0"/>
                <a:cs typeface="Arial" panose="020B0604020202020204" pitchFamily="34" charset="0"/>
              </a:rPr>
              <a:t>грижа</a:t>
            </a:r>
            <a:r>
              <a:rPr lang="ru-RU" altLang="en-US" sz="2800" dirty="0">
                <a:latin typeface="Arial" panose="020B0604020202020204" pitchFamily="34" charset="0"/>
                <a:cs typeface="Arial" panose="020B0604020202020204" pitchFamily="34" charset="0"/>
              </a:rPr>
              <a:t> за </a:t>
            </a:r>
            <a:r>
              <a:rPr lang="ru-RU" altLang="en-US" sz="2800" dirty="0" err="1">
                <a:latin typeface="Arial" panose="020B0604020202020204" pitchFamily="34" charset="0"/>
                <a:cs typeface="Arial" panose="020B0604020202020204" pitchFamily="34" charset="0"/>
              </a:rPr>
              <a:t>хората</a:t>
            </a:r>
            <a:r>
              <a:rPr lang="ru-RU" altLang="en-US" sz="2800" dirty="0">
                <a:latin typeface="Arial" panose="020B0604020202020204" pitchFamily="34" charset="0"/>
                <a:cs typeface="Arial" panose="020B0604020202020204" pitchFamily="34" charset="0"/>
              </a:rPr>
              <a:t> в </a:t>
            </a:r>
            <a:r>
              <a:rPr lang="ru-RU" altLang="en-US" sz="2800" dirty="0" err="1">
                <a:latin typeface="Arial" panose="020B0604020202020204" pitchFamily="34" charset="0"/>
                <a:cs typeface="Arial" panose="020B0604020202020204" pitchFamily="34" charset="0"/>
              </a:rPr>
              <a:t>социалните</a:t>
            </a:r>
            <a:r>
              <a:rPr lang="ru-RU" altLang="en-US" sz="2800" dirty="0">
                <a:latin typeface="Arial" panose="020B0604020202020204" pitchFamily="34" charset="0"/>
                <a:cs typeface="Arial" panose="020B0604020202020204" pitchFamily="34" charset="0"/>
              </a:rPr>
              <a:t> услуги</a:t>
            </a:r>
            <a:r>
              <a:rPr lang="en-US" altLang="en-US" sz="2800" dirty="0">
                <a:latin typeface="Arial" panose="020B0604020202020204" pitchFamily="34" charset="0"/>
                <a:cs typeface="Arial" panose="020B0604020202020204" pitchFamily="34" charset="0"/>
              </a:rPr>
              <a:t>: </a:t>
            </a:r>
          </a:p>
          <a:p>
            <a:pPr lvl="1">
              <a:lnSpc>
                <a:spcPct val="110000"/>
              </a:lnSpc>
              <a:spcBef>
                <a:spcPct val="20000"/>
              </a:spcBef>
              <a:buClr>
                <a:schemeClr val="tx1"/>
              </a:buClr>
              <a:buFont typeface="Wingdings" panose="05000000000000000000" pitchFamily="2" charset="2"/>
              <a:buChar char="§"/>
            </a:pPr>
            <a:r>
              <a:rPr lang="ru-RU" altLang="en-US" sz="2600" dirty="0">
                <a:latin typeface="Arial" panose="020B0604020202020204" pitchFamily="34" charset="0"/>
                <a:cs typeface="Arial" panose="020B0604020202020204" pitchFamily="34" charset="0"/>
              </a:rPr>
              <a:t>167 </a:t>
            </a:r>
            <a:r>
              <a:rPr lang="ru-RU" altLang="en-US" sz="2600" dirty="0" err="1">
                <a:latin typeface="Arial" panose="020B0604020202020204" pitchFamily="34" charset="0"/>
                <a:cs typeface="Arial" panose="020B0604020202020204" pitchFamily="34" charset="0"/>
              </a:rPr>
              <a:t>са</a:t>
            </a:r>
            <a:r>
              <a:rPr lang="ru-RU" altLang="en-US" sz="2600" dirty="0">
                <a:latin typeface="Arial" panose="020B0604020202020204" pitchFamily="34" charset="0"/>
                <a:cs typeface="Arial" panose="020B0604020202020204" pitchFamily="34" charset="0"/>
              </a:rPr>
              <a:t> </a:t>
            </a:r>
            <a:r>
              <a:rPr lang="ru-RU" altLang="en-US" sz="2600" dirty="0" err="1">
                <a:latin typeface="Arial" panose="020B0604020202020204" pitchFamily="34" charset="0"/>
                <a:cs typeface="Arial" panose="020B0604020202020204" pitchFamily="34" charset="0"/>
              </a:rPr>
              <a:t>домове</a:t>
            </a:r>
            <a:r>
              <a:rPr lang="ru-RU" altLang="en-US" sz="2600" dirty="0">
                <a:latin typeface="Arial" panose="020B0604020202020204" pitchFamily="34" charset="0"/>
                <a:cs typeface="Arial" panose="020B0604020202020204" pitchFamily="34" charset="0"/>
              </a:rPr>
              <a:t> за </a:t>
            </a:r>
            <a:r>
              <a:rPr lang="ru-RU" altLang="en-US" sz="2600" dirty="0" err="1">
                <a:latin typeface="Arial" panose="020B0604020202020204" pitchFamily="34" charset="0"/>
                <a:cs typeface="Arial" panose="020B0604020202020204" pitchFamily="34" charset="0"/>
              </a:rPr>
              <a:t>възрастни</a:t>
            </a:r>
            <a:r>
              <a:rPr lang="ru-RU" altLang="en-US" sz="2600" dirty="0">
                <a:latin typeface="Arial" panose="020B0604020202020204" pitchFamily="34" charset="0"/>
                <a:cs typeface="Arial" panose="020B0604020202020204" pitchFamily="34" charset="0"/>
              </a:rPr>
              <a:t> с </a:t>
            </a:r>
            <a:r>
              <a:rPr lang="ru-RU" altLang="en-US" sz="2600" dirty="0" err="1">
                <a:latin typeface="Arial" panose="020B0604020202020204" pitchFamily="34" charset="0"/>
                <a:cs typeface="Arial" panose="020B0604020202020204" pitchFamily="34" charset="0"/>
              </a:rPr>
              <a:t>различни</a:t>
            </a:r>
            <a:r>
              <a:rPr lang="ru-RU" altLang="en-US" sz="2600" dirty="0">
                <a:latin typeface="Arial" panose="020B0604020202020204" pitchFamily="34" charset="0"/>
                <a:cs typeface="Arial" panose="020B0604020202020204" pitchFamily="34" charset="0"/>
              </a:rPr>
              <a:t> </a:t>
            </a:r>
            <a:r>
              <a:rPr lang="ru-RU" altLang="en-US" sz="2600" dirty="0" err="1">
                <a:latin typeface="Arial" panose="020B0604020202020204" pitchFamily="34" charset="0"/>
                <a:cs typeface="Arial" panose="020B0604020202020204" pitchFamily="34" charset="0"/>
              </a:rPr>
              <a:t>увреждания</a:t>
            </a:r>
            <a:r>
              <a:rPr lang="ru-RU" altLang="en-US" sz="2600" dirty="0">
                <a:latin typeface="Arial" panose="020B0604020202020204" pitchFamily="34" charset="0"/>
                <a:cs typeface="Arial" panose="020B0604020202020204" pitchFamily="34" charset="0"/>
              </a:rPr>
              <a:t> или за </a:t>
            </a:r>
            <a:r>
              <a:rPr lang="ru-RU" altLang="en-US" sz="2600" dirty="0" err="1">
                <a:latin typeface="Arial" panose="020B0604020202020204" pitchFamily="34" charset="0"/>
                <a:cs typeface="Arial" panose="020B0604020202020204" pitchFamily="34" charset="0"/>
              </a:rPr>
              <a:t>възрастни</a:t>
            </a:r>
            <a:r>
              <a:rPr lang="ru-RU" altLang="en-US" sz="2600" dirty="0">
                <a:latin typeface="Arial" panose="020B0604020202020204" pitchFamily="34" charset="0"/>
                <a:cs typeface="Arial" panose="020B0604020202020204" pitchFamily="34" charset="0"/>
              </a:rPr>
              <a:t> хора; </a:t>
            </a:r>
            <a:endParaRPr lang="en-US" altLang="en-US" sz="2600" dirty="0">
              <a:latin typeface="Arial" panose="020B0604020202020204" pitchFamily="34" charset="0"/>
              <a:cs typeface="Arial" panose="020B0604020202020204" pitchFamily="34" charset="0"/>
            </a:endParaRPr>
          </a:p>
          <a:p>
            <a:pPr lvl="1">
              <a:lnSpc>
                <a:spcPct val="110000"/>
              </a:lnSpc>
              <a:spcBef>
                <a:spcPct val="20000"/>
              </a:spcBef>
              <a:buClr>
                <a:schemeClr val="tx1"/>
              </a:buClr>
              <a:buFont typeface="Wingdings" panose="05000000000000000000" pitchFamily="2" charset="2"/>
              <a:buChar char="§"/>
            </a:pPr>
            <a:r>
              <a:rPr lang="ru-RU" altLang="en-US" sz="2600" dirty="0">
                <a:latin typeface="Arial" panose="020B0604020202020204" pitchFamily="34" charset="0"/>
                <a:cs typeface="Arial" panose="020B0604020202020204" pitchFamily="34" charset="0"/>
              </a:rPr>
              <a:t>569 </a:t>
            </a:r>
            <a:r>
              <a:rPr lang="ru-RU" altLang="en-US" sz="2600" dirty="0" err="1">
                <a:latin typeface="Arial" panose="020B0604020202020204" pitchFamily="34" charset="0"/>
                <a:cs typeface="Arial" panose="020B0604020202020204" pitchFamily="34" charset="0"/>
              </a:rPr>
              <a:t>са</a:t>
            </a:r>
            <a:r>
              <a:rPr lang="ru-RU" altLang="en-US" sz="2600" dirty="0">
                <a:latin typeface="Arial" panose="020B0604020202020204" pitchFamily="34" charset="0"/>
                <a:cs typeface="Arial" panose="020B0604020202020204" pitchFamily="34" charset="0"/>
              </a:rPr>
              <a:t> </a:t>
            </a:r>
            <a:r>
              <a:rPr lang="ru-RU" altLang="en-US" sz="2600" dirty="0" err="1">
                <a:latin typeface="Arial" panose="020B0604020202020204" pitchFamily="34" charset="0"/>
                <a:cs typeface="Arial" panose="020B0604020202020204" pitchFamily="34" charset="0"/>
              </a:rPr>
              <a:t>дневни</a:t>
            </a:r>
            <a:r>
              <a:rPr lang="ru-RU" altLang="en-US" sz="2600" dirty="0">
                <a:latin typeface="Arial" panose="020B0604020202020204" pitchFamily="34" charset="0"/>
                <a:cs typeface="Arial" panose="020B0604020202020204" pitchFamily="34" charset="0"/>
              </a:rPr>
              <a:t> </a:t>
            </a:r>
            <a:r>
              <a:rPr lang="ru-RU" altLang="en-US" sz="2600" dirty="0" err="1">
                <a:latin typeface="Arial" panose="020B0604020202020204" pitchFamily="34" charset="0"/>
                <a:cs typeface="Arial" panose="020B0604020202020204" pitchFamily="34" charset="0"/>
              </a:rPr>
              <a:t>центрове</a:t>
            </a:r>
            <a:r>
              <a:rPr lang="ru-RU" altLang="en-US" sz="2600" dirty="0">
                <a:latin typeface="Arial" panose="020B0604020202020204" pitchFamily="34" charset="0"/>
                <a:cs typeface="Arial" panose="020B0604020202020204" pitchFamily="34" charset="0"/>
              </a:rPr>
              <a:t> и </a:t>
            </a:r>
            <a:r>
              <a:rPr lang="ru-RU" altLang="en-US" sz="2600" dirty="0" err="1">
                <a:latin typeface="Arial" panose="020B0604020202020204" pitchFamily="34" charset="0"/>
                <a:cs typeface="Arial" panose="020B0604020202020204" pitchFamily="34" charset="0"/>
              </a:rPr>
              <a:t>дневни</a:t>
            </a:r>
            <a:r>
              <a:rPr lang="ru-RU" altLang="en-US" sz="2600" dirty="0">
                <a:latin typeface="Arial" panose="020B0604020202020204" pitchFamily="34" charset="0"/>
                <a:cs typeface="Arial" panose="020B0604020202020204" pitchFamily="34" charset="0"/>
              </a:rPr>
              <a:t> </a:t>
            </a:r>
            <a:r>
              <a:rPr lang="ru-RU" altLang="en-US" sz="2600" dirty="0" err="1">
                <a:latin typeface="Arial" panose="020B0604020202020204" pitchFamily="34" charset="0"/>
                <a:cs typeface="Arial" panose="020B0604020202020204" pitchFamily="34" charset="0"/>
              </a:rPr>
              <a:t>грижи</a:t>
            </a:r>
            <a:r>
              <a:rPr lang="ru-RU" altLang="en-US" sz="2600" dirty="0">
                <a:latin typeface="Arial" panose="020B0604020202020204" pitchFamily="34" charset="0"/>
                <a:cs typeface="Arial" panose="020B0604020202020204" pitchFamily="34" charset="0"/>
              </a:rPr>
              <a:t> в </a:t>
            </a:r>
            <a:r>
              <a:rPr lang="ru-RU" altLang="en-US" sz="2600" dirty="0" err="1">
                <a:latin typeface="Arial" panose="020B0604020202020204" pitchFamily="34" charset="0"/>
                <a:cs typeface="Arial" panose="020B0604020202020204" pitchFamily="34" charset="0"/>
              </a:rPr>
              <a:t>общността</a:t>
            </a:r>
            <a:r>
              <a:rPr lang="ru-RU" altLang="en-US" sz="2600" dirty="0">
                <a:latin typeface="Arial" panose="020B0604020202020204" pitchFamily="34" charset="0"/>
                <a:cs typeface="Arial" panose="020B0604020202020204" pitchFamily="34" charset="0"/>
              </a:rPr>
              <a:t>: </a:t>
            </a:r>
            <a:endParaRPr lang="en-US" altLang="en-US" sz="2600" dirty="0">
              <a:latin typeface="Arial" panose="020B0604020202020204" pitchFamily="34" charset="0"/>
              <a:cs typeface="Arial" panose="020B0604020202020204" pitchFamily="34" charset="0"/>
            </a:endParaRPr>
          </a:p>
          <a:p>
            <a:pPr lvl="1">
              <a:lnSpc>
                <a:spcPct val="110000"/>
              </a:lnSpc>
              <a:spcBef>
                <a:spcPct val="20000"/>
              </a:spcBef>
              <a:buClr>
                <a:schemeClr val="tx1"/>
              </a:buClr>
              <a:buFont typeface="Wingdings" panose="05000000000000000000" pitchFamily="2" charset="2"/>
              <a:buChar char="§"/>
            </a:pPr>
            <a:r>
              <a:rPr lang="ru-RU" altLang="en-US" sz="2600" dirty="0">
                <a:latin typeface="Arial" panose="020B0604020202020204" pitchFamily="34" charset="0"/>
                <a:cs typeface="Arial" panose="020B0604020202020204" pitchFamily="34" charset="0"/>
              </a:rPr>
              <a:t>625 </a:t>
            </a:r>
            <a:r>
              <a:rPr lang="ru-RU" altLang="en-US" sz="2600" dirty="0" err="1">
                <a:latin typeface="Arial" panose="020B0604020202020204" pitchFamily="34" charset="0"/>
                <a:cs typeface="Arial" panose="020B0604020202020204" pitchFamily="34" charset="0"/>
              </a:rPr>
              <a:t>са</a:t>
            </a:r>
            <a:r>
              <a:rPr lang="ru-RU" altLang="en-US" sz="2600" dirty="0">
                <a:latin typeface="Arial" panose="020B0604020202020204" pitchFamily="34" charset="0"/>
                <a:cs typeface="Arial" panose="020B0604020202020204" pitchFamily="34" charset="0"/>
              </a:rPr>
              <a:t> </a:t>
            </a:r>
            <a:r>
              <a:rPr lang="ru-RU" altLang="en-US" sz="2600" dirty="0" err="1">
                <a:latin typeface="Arial" panose="020B0604020202020204" pitchFamily="34" charset="0"/>
                <a:cs typeface="Arial" panose="020B0604020202020204" pitchFamily="34" charset="0"/>
              </a:rPr>
              <a:t>резидентните</a:t>
            </a:r>
            <a:r>
              <a:rPr lang="ru-RU" altLang="en-US" sz="2600" dirty="0">
                <a:latin typeface="Arial" panose="020B0604020202020204" pitchFamily="34" charset="0"/>
                <a:cs typeface="Arial" panose="020B0604020202020204" pitchFamily="34" charset="0"/>
              </a:rPr>
              <a:t> услуги в </a:t>
            </a:r>
            <a:r>
              <a:rPr lang="ru-RU" altLang="en-US" sz="2600" dirty="0" err="1">
                <a:latin typeface="Arial" panose="020B0604020202020204" pitchFamily="34" charset="0"/>
                <a:cs typeface="Arial" panose="020B0604020202020204" pitchFamily="34" charset="0"/>
              </a:rPr>
              <a:t>общността</a:t>
            </a:r>
            <a:r>
              <a:rPr lang="ru-RU" altLang="en-US" sz="2600" dirty="0">
                <a:latin typeface="Arial" panose="020B0604020202020204" pitchFamily="34" charset="0"/>
                <a:cs typeface="Arial" panose="020B0604020202020204" pitchFamily="34" charset="0"/>
              </a:rPr>
              <a:t>; </a:t>
            </a:r>
            <a:endParaRPr lang="en-US" altLang="en-US" sz="2600" dirty="0">
              <a:latin typeface="Arial" panose="020B0604020202020204" pitchFamily="34" charset="0"/>
              <a:cs typeface="Arial" panose="020B0604020202020204" pitchFamily="34" charset="0"/>
            </a:endParaRPr>
          </a:p>
          <a:p>
            <a:pPr lvl="1">
              <a:lnSpc>
                <a:spcPct val="110000"/>
              </a:lnSpc>
              <a:spcBef>
                <a:spcPct val="20000"/>
              </a:spcBef>
              <a:buClr>
                <a:schemeClr val="tx1"/>
              </a:buClr>
              <a:buFont typeface="Wingdings" panose="05000000000000000000" pitchFamily="2" charset="2"/>
              <a:buChar char="§"/>
            </a:pPr>
            <a:r>
              <a:rPr lang="ru-RU" altLang="en-US" sz="2600" dirty="0">
                <a:latin typeface="Arial" panose="020B0604020202020204" pitchFamily="34" charset="0"/>
                <a:cs typeface="Arial" panose="020B0604020202020204" pitchFamily="34" charset="0"/>
              </a:rPr>
              <a:t>1387 </a:t>
            </a:r>
            <a:r>
              <a:rPr lang="ru-RU" altLang="en-US" sz="2600" dirty="0" err="1">
                <a:latin typeface="Arial" panose="020B0604020202020204" pitchFamily="34" charset="0"/>
                <a:cs typeface="Arial" panose="020B0604020202020204" pitchFamily="34" charset="0"/>
              </a:rPr>
              <a:t>са</a:t>
            </a:r>
            <a:r>
              <a:rPr lang="ru-RU" altLang="en-US" sz="2600" dirty="0">
                <a:latin typeface="Arial" panose="020B0604020202020204" pitchFamily="34" charset="0"/>
                <a:cs typeface="Arial" panose="020B0604020202020204" pitchFamily="34" charset="0"/>
              </a:rPr>
              <a:t> </a:t>
            </a:r>
            <a:r>
              <a:rPr lang="ru-RU" altLang="en-US" sz="2600" dirty="0" err="1">
                <a:latin typeface="Arial" panose="020B0604020202020204" pitchFamily="34" charset="0"/>
                <a:cs typeface="Arial" panose="020B0604020202020204" pitchFamily="34" charset="0"/>
              </a:rPr>
              <a:t>пенсионерските</a:t>
            </a:r>
            <a:r>
              <a:rPr lang="ru-RU" altLang="en-US" sz="2600" dirty="0">
                <a:latin typeface="Arial" panose="020B0604020202020204" pitchFamily="34" charset="0"/>
                <a:cs typeface="Arial" panose="020B0604020202020204" pitchFamily="34" charset="0"/>
              </a:rPr>
              <a:t> </a:t>
            </a:r>
            <a:r>
              <a:rPr lang="ru-RU" altLang="en-US" sz="2600" dirty="0" err="1">
                <a:latin typeface="Arial" panose="020B0604020202020204" pitchFamily="34" charset="0"/>
                <a:cs typeface="Arial" panose="020B0604020202020204" pitchFamily="34" charset="0"/>
              </a:rPr>
              <a:t>клубове</a:t>
            </a:r>
            <a:r>
              <a:rPr lang="ru-RU" altLang="en-US" sz="2600" dirty="0">
                <a:latin typeface="Arial" panose="020B0604020202020204" pitchFamily="34" charset="0"/>
                <a:cs typeface="Arial" panose="020B0604020202020204" pitchFamily="34" charset="0"/>
              </a:rPr>
              <a:t>; </a:t>
            </a:r>
            <a:endParaRPr lang="en-US" altLang="en-US" sz="2600" dirty="0">
              <a:latin typeface="Arial" panose="020B0604020202020204" pitchFamily="34" charset="0"/>
              <a:cs typeface="Arial" panose="020B0604020202020204" pitchFamily="34" charset="0"/>
            </a:endParaRPr>
          </a:p>
          <a:p>
            <a:pPr lvl="1">
              <a:lnSpc>
                <a:spcPct val="110000"/>
              </a:lnSpc>
              <a:spcBef>
                <a:spcPct val="20000"/>
              </a:spcBef>
              <a:buClr>
                <a:schemeClr val="tx1"/>
              </a:buClr>
              <a:buFont typeface="Wingdings" panose="05000000000000000000" pitchFamily="2" charset="2"/>
              <a:buChar char="§"/>
            </a:pPr>
            <a:r>
              <a:rPr lang="ru-RU" altLang="en-US" sz="2600" dirty="0">
                <a:latin typeface="Arial" panose="020B0604020202020204" pitchFamily="34" charset="0"/>
                <a:cs typeface="Arial" panose="020B0604020202020204" pitchFamily="34" charset="0"/>
              </a:rPr>
              <a:t>социален патронаж по </a:t>
            </a:r>
            <a:r>
              <a:rPr lang="ru-RU" altLang="en-US" sz="2600" dirty="0" err="1">
                <a:latin typeface="Arial" panose="020B0604020202020204" pitchFamily="34" charset="0"/>
                <a:cs typeface="Arial" panose="020B0604020202020204" pitchFamily="34" charset="0"/>
              </a:rPr>
              <a:t>домовете</a:t>
            </a:r>
            <a:r>
              <a:rPr lang="ru-RU" altLang="en-US" sz="2600" dirty="0">
                <a:latin typeface="Arial" panose="020B0604020202020204" pitchFamily="34" charset="0"/>
                <a:cs typeface="Arial" panose="020B0604020202020204" pitchFamily="34" charset="0"/>
              </a:rPr>
              <a:t> се </a:t>
            </a:r>
            <a:r>
              <a:rPr lang="ru-RU" altLang="en-US" sz="2600" dirty="0" err="1">
                <a:latin typeface="Arial" panose="020B0604020202020204" pitchFamily="34" charset="0"/>
                <a:cs typeface="Arial" panose="020B0604020202020204" pitchFamily="34" charset="0"/>
              </a:rPr>
              <a:t>осигурява</a:t>
            </a:r>
            <a:r>
              <a:rPr lang="ru-RU" altLang="en-US" sz="2600" dirty="0">
                <a:latin typeface="Arial" panose="020B0604020202020204" pitchFamily="34" charset="0"/>
                <a:cs typeface="Arial" panose="020B0604020202020204" pitchFamily="34" charset="0"/>
              </a:rPr>
              <a:t> в 231 </a:t>
            </a:r>
            <a:r>
              <a:rPr lang="ru-RU" altLang="en-US" sz="2600" dirty="0" err="1">
                <a:latin typeface="Arial" panose="020B0604020202020204" pitchFamily="34" charset="0"/>
                <a:cs typeface="Arial" panose="020B0604020202020204" pitchFamily="34" charset="0"/>
              </a:rPr>
              <a:t>общини</a:t>
            </a:r>
            <a:r>
              <a:rPr lang="ru-RU" altLang="en-US" sz="2600" dirty="0">
                <a:latin typeface="Arial" panose="020B0604020202020204" pitchFamily="34" charset="0"/>
                <a:cs typeface="Arial" panose="020B0604020202020204" pitchFamily="34" charset="0"/>
              </a:rPr>
              <a:t> и </a:t>
            </a:r>
            <a:r>
              <a:rPr lang="ru-RU" altLang="en-US" sz="2600" dirty="0" err="1">
                <a:latin typeface="Arial" panose="020B0604020202020204" pitchFamily="34" charset="0"/>
                <a:cs typeface="Arial" panose="020B0604020202020204" pitchFamily="34" charset="0"/>
              </a:rPr>
              <a:t>патронажна</a:t>
            </a:r>
            <a:r>
              <a:rPr lang="ru-RU" altLang="en-US" sz="2600" dirty="0">
                <a:latin typeface="Arial" panose="020B0604020202020204" pitchFamily="34" charset="0"/>
                <a:cs typeface="Arial" panose="020B0604020202020204" pitchFamily="34" charset="0"/>
              </a:rPr>
              <a:t> </a:t>
            </a:r>
            <a:r>
              <a:rPr lang="ru-RU" altLang="en-US" sz="2600" dirty="0" err="1">
                <a:latin typeface="Arial" panose="020B0604020202020204" pitchFamily="34" charset="0"/>
                <a:cs typeface="Arial" panose="020B0604020202020204" pitchFamily="34" charset="0"/>
              </a:rPr>
              <a:t>грижа</a:t>
            </a:r>
            <a:r>
              <a:rPr lang="ru-RU" altLang="en-US" sz="2600" dirty="0">
                <a:latin typeface="Arial" panose="020B0604020202020204" pitchFamily="34" charset="0"/>
                <a:cs typeface="Arial" panose="020B0604020202020204" pitchFamily="34" charset="0"/>
              </a:rPr>
              <a:t> се </a:t>
            </a:r>
            <a:r>
              <a:rPr lang="ru-RU" altLang="en-US" sz="2600" dirty="0" err="1">
                <a:latin typeface="Arial" panose="020B0604020202020204" pitchFamily="34" charset="0"/>
                <a:cs typeface="Arial" panose="020B0604020202020204" pitchFamily="34" charset="0"/>
              </a:rPr>
              <a:t>предоставя</a:t>
            </a:r>
            <a:r>
              <a:rPr lang="ru-RU" altLang="en-US" sz="2600" dirty="0">
                <a:latin typeface="Arial" panose="020B0604020202020204" pitchFamily="34" charset="0"/>
                <a:cs typeface="Arial" panose="020B0604020202020204" pitchFamily="34" charset="0"/>
              </a:rPr>
              <a:t> </a:t>
            </a:r>
            <a:r>
              <a:rPr lang="ru-RU" altLang="en-US" sz="2600" dirty="0" err="1">
                <a:latin typeface="Arial" panose="020B0604020202020204" pitchFamily="34" charset="0"/>
                <a:cs typeface="Arial" panose="020B0604020202020204" pitchFamily="34" charset="0"/>
              </a:rPr>
              <a:t>във</a:t>
            </a:r>
            <a:r>
              <a:rPr lang="ru-RU" altLang="en-US" sz="2600" dirty="0">
                <a:latin typeface="Arial" panose="020B0604020202020204" pitchFamily="34" charset="0"/>
                <a:cs typeface="Arial" panose="020B0604020202020204" pitchFamily="34" charset="0"/>
              </a:rPr>
              <a:t> </a:t>
            </a:r>
            <a:r>
              <a:rPr lang="ru-RU" altLang="en-US" sz="2600" dirty="0" err="1">
                <a:latin typeface="Arial" panose="020B0604020202020204" pitchFamily="34" charset="0"/>
                <a:cs typeface="Arial" panose="020B0604020202020204" pitchFamily="34" charset="0"/>
              </a:rPr>
              <a:t>всички</a:t>
            </a:r>
            <a:r>
              <a:rPr lang="ru-RU" altLang="en-US" sz="2600" dirty="0">
                <a:latin typeface="Arial" panose="020B0604020202020204" pitchFamily="34" charset="0"/>
                <a:cs typeface="Arial" panose="020B0604020202020204" pitchFamily="34" charset="0"/>
              </a:rPr>
              <a:t> </a:t>
            </a:r>
            <a:r>
              <a:rPr lang="ru-RU" altLang="en-US" sz="2600" dirty="0" err="1">
                <a:latin typeface="Arial" panose="020B0604020202020204" pitchFamily="34" charset="0"/>
                <a:cs typeface="Arial" panose="020B0604020202020204" pitchFamily="34" charset="0"/>
              </a:rPr>
              <a:t>общини</a:t>
            </a:r>
            <a:r>
              <a:rPr lang="ru-RU" altLang="en-US" sz="2600" dirty="0">
                <a:latin typeface="Arial" panose="020B0604020202020204" pitchFamily="34" charset="0"/>
                <a:cs typeface="Arial" panose="020B0604020202020204" pitchFamily="34" charset="0"/>
              </a:rPr>
              <a:t>. </a:t>
            </a:r>
            <a:endParaRPr lang="en-US" altLang="en-US" sz="2600" dirty="0">
              <a:latin typeface="Arial" panose="020B0604020202020204" pitchFamily="34" charset="0"/>
              <a:cs typeface="Arial" panose="020B0604020202020204" pitchFamily="34" charset="0"/>
            </a:endParaRPr>
          </a:p>
        </p:txBody>
      </p:sp>
      <p:sp>
        <p:nvSpPr>
          <p:cNvPr id="4" name="Правоъгълник 3">
            <a:extLst>
              <a:ext uri="{FF2B5EF4-FFF2-40B4-BE49-F238E27FC236}">
                <a16:creationId xmlns:a16="http://schemas.microsoft.com/office/drawing/2014/main" id="{38EEEA17-3107-4853-80AD-03AA71C8A939}"/>
              </a:ext>
            </a:extLst>
          </p:cNvPr>
          <p:cNvSpPr/>
          <p:nvPr/>
        </p:nvSpPr>
        <p:spPr>
          <a:xfrm>
            <a:off x="846667" y="1621454"/>
            <a:ext cx="9561689" cy="2096279"/>
          </a:xfrm>
          <a:prstGeom prst="rect">
            <a:avLst/>
          </a:prstGeom>
        </p:spPr>
        <p:txBody>
          <a:bodyPr wrap="square">
            <a:spAutoFit/>
          </a:bodyPr>
          <a:lstStyle/>
          <a:p>
            <a:pPr algn="just">
              <a:lnSpc>
                <a:spcPct val="102000"/>
              </a:lnSpc>
              <a:spcAft>
                <a:spcPts val="800"/>
              </a:spcAft>
            </a:pPr>
            <a:endParaRPr lang="ru-RU" kern="15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algn="just">
              <a:lnSpc>
                <a:spcPct val="102000"/>
              </a:lnSpc>
              <a:spcAft>
                <a:spcPts val="800"/>
              </a:spcAft>
            </a:pPr>
            <a:endParaRPr lang="ru-RU" kern="15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algn="just">
              <a:lnSpc>
                <a:spcPct val="102000"/>
              </a:lnSpc>
              <a:spcAft>
                <a:spcPts val="800"/>
              </a:spcAft>
            </a:pPr>
            <a:endParaRPr lang="ru-RU" kern="15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algn="just">
              <a:lnSpc>
                <a:spcPct val="102000"/>
              </a:lnSpc>
              <a:spcAft>
                <a:spcPts val="800"/>
              </a:spcAft>
            </a:pPr>
            <a:endParaRPr lang="bg-BG" sz="2400" dirty="0">
              <a:solidFill>
                <a:schemeClr val="accent1"/>
              </a:solidFill>
              <a:latin typeface="Arial" panose="020B0604020202020204" pitchFamily="34" charset="0"/>
              <a:cs typeface="Times New Roman" panose="02020603050405020304" pitchFamily="18" charset="0"/>
            </a:endParaRPr>
          </a:p>
          <a:p>
            <a:pPr>
              <a:spcAft>
                <a:spcPts val="0"/>
              </a:spcAft>
            </a:pPr>
            <a:r>
              <a:rPr lang="bg-BG" sz="2400" dirty="0">
                <a:solidFill>
                  <a:schemeClr val="accent1"/>
                </a:solidFill>
                <a:latin typeface="Arial" panose="020B0604020202020204" pitchFamily="34" charset="0"/>
                <a:cs typeface="Times New Roman" panose="02020603050405020304" pitchFamily="18" charset="0"/>
              </a:rPr>
              <a:t> </a:t>
            </a:r>
          </a:p>
        </p:txBody>
      </p:sp>
    </p:spTree>
    <p:extLst>
      <p:ext uri="{BB962C8B-B14F-4D97-AF65-F5344CB8AC3E}">
        <p14:creationId xmlns:p14="http://schemas.microsoft.com/office/powerpoint/2010/main" val="2424691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en-US" sz="3200" dirty="0">
                <a:solidFill>
                  <a:schemeClr val="accent1">
                    <a:lumMod val="75000"/>
                  </a:schemeClr>
                </a:solidFill>
              </a:rPr>
              <a:t/>
            </a:r>
            <a:br>
              <a:rPr lang="en-US" sz="3200" dirty="0">
                <a:solidFill>
                  <a:schemeClr val="accent1">
                    <a:lumMod val="75000"/>
                  </a:schemeClr>
                </a:solidFill>
              </a:rPr>
            </a:br>
            <a:r>
              <a:rPr lang="bg-BG" altLang="en-US" sz="2800" dirty="0">
                <a:latin typeface="Arial" panose="020B0604020202020204" pitchFamily="34" charset="0"/>
                <a:cs typeface="Arial" panose="020B0604020202020204" pitchFamily="34" charset="0"/>
              </a:rPr>
              <a:t>Участие на хората с увреждания на регионално и местно ниво</a:t>
            </a:r>
            <a:r>
              <a:rPr lang="ru-RU" sz="1800" b="1" i="1" dirty="0">
                <a:solidFill>
                  <a:schemeClr val="accent1">
                    <a:lumMod val="75000"/>
                  </a:schemeClr>
                </a:solidFill>
              </a:rPr>
              <a:t/>
            </a:r>
            <a:br>
              <a:rPr lang="ru-RU" sz="1800" b="1" i="1" dirty="0">
                <a:solidFill>
                  <a:schemeClr val="accent1">
                    <a:lumMod val="75000"/>
                  </a:schemeClr>
                </a:solidFill>
              </a:rPr>
            </a:b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78429"/>
            <a:ext cx="11512627" cy="4987623"/>
          </a:xfrm>
        </p:spPr>
        <p:txBody>
          <a:bodyPr>
            <a:normAutofit fontScale="92500" lnSpcReduction="20000"/>
          </a:bodyPr>
          <a:lstStyle/>
          <a:p>
            <a:pPr>
              <a:lnSpc>
                <a:spcPct val="90000"/>
              </a:lnSpc>
            </a:pPr>
            <a:r>
              <a:rPr lang="bg-BG" altLang="en-US" dirty="0">
                <a:latin typeface="Arial" panose="020B0604020202020204" pitchFamily="34" charset="0"/>
                <a:cs typeface="Arial" panose="020B0604020202020204" pitchFamily="34" charset="0"/>
              </a:rPr>
              <a:t>Областни съвети за сътрудничество;</a:t>
            </a:r>
          </a:p>
          <a:p>
            <a:pPr>
              <a:lnSpc>
                <a:spcPct val="90000"/>
              </a:lnSpc>
            </a:pPr>
            <a:r>
              <a:rPr lang="bg-BG" altLang="en-US" dirty="0">
                <a:latin typeface="Arial" panose="020B0604020202020204" pitchFamily="34" charset="0"/>
                <a:cs typeface="Arial" panose="020B0604020202020204" pitchFamily="34" charset="0"/>
              </a:rPr>
              <a:t>Общински обществени съвети за хората с увреждания;</a:t>
            </a:r>
          </a:p>
          <a:p>
            <a:r>
              <a:rPr lang="ru-RU" altLang="en-US" dirty="0">
                <a:latin typeface="Arial" panose="020B0604020202020204" pitchFamily="34" charset="0"/>
                <a:cs typeface="Arial" panose="020B0604020202020204" pitchFamily="34" charset="0"/>
              </a:rPr>
              <a:t> </a:t>
            </a:r>
            <a:r>
              <a:rPr lang="ru-RU" altLang="en-US" dirty="0" err="1">
                <a:latin typeface="Arial" panose="020B0604020202020204" pitchFamily="34" charset="0"/>
                <a:cs typeface="Arial" panose="020B0604020202020204" pitchFamily="34" charset="0"/>
              </a:rPr>
              <a:t>Съвет</a:t>
            </a:r>
            <a:r>
              <a:rPr lang="ru-RU" altLang="en-US" dirty="0">
                <a:latin typeface="Arial" panose="020B0604020202020204" pitchFamily="34" charset="0"/>
                <a:cs typeface="Arial" panose="020B0604020202020204" pitchFamily="34" charset="0"/>
              </a:rPr>
              <a:t> по </a:t>
            </a:r>
            <a:r>
              <a:rPr lang="ru-RU" altLang="en-US" dirty="0" err="1">
                <a:latin typeface="Arial" panose="020B0604020202020204" pitchFamily="34" charset="0"/>
                <a:cs typeface="Arial" panose="020B0604020202020204" pitchFamily="34" charset="0"/>
              </a:rPr>
              <a:t>въпросите</a:t>
            </a:r>
            <a:r>
              <a:rPr lang="ru-RU" altLang="en-US" dirty="0">
                <a:latin typeface="Arial" panose="020B0604020202020204" pitchFamily="34" charset="0"/>
                <a:cs typeface="Arial" panose="020B0604020202020204" pitchFamily="34" charset="0"/>
              </a:rPr>
              <a:t> на </a:t>
            </a:r>
            <a:r>
              <a:rPr lang="ru-RU" altLang="en-US" dirty="0" err="1">
                <a:latin typeface="Arial" panose="020B0604020202020204" pitchFamily="34" charset="0"/>
                <a:cs typeface="Arial" panose="020B0604020202020204" pitchFamily="34" charset="0"/>
              </a:rPr>
              <a:t>социалните</a:t>
            </a:r>
            <a:r>
              <a:rPr lang="ru-RU" altLang="en-US" dirty="0">
                <a:latin typeface="Arial" panose="020B0604020202020204" pitchFamily="34" charset="0"/>
                <a:cs typeface="Arial" panose="020B0604020202020204" pitchFamily="34" charset="0"/>
              </a:rPr>
              <a:t> услуги</a:t>
            </a:r>
          </a:p>
          <a:p>
            <a:r>
              <a:rPr lang="bg-BG" altLang="en-US" sz="2400" dirty="0">
                <a:latin typeface="Arial" panose="020B0604020202020204" pitchFamily="34" charset="0"/>
                <a:cs typeface="Arial" panose="020B0604020202020204" pitchFamily="34" charset="0"/>
              </a:rPr>
              <a:t>Клубове на хората с увреждания</a:t>
            </a:r>
          </a:p>
          <a:p>
            <a:pPr marL="45720" indent="0">
              <a:buNone/>
            </a:pPr>
            <a:r>
              <a:rPr lang="bg-BG" sz="2400" b="1" u="sng" dirty="0">
                <a:latin typeface="Arial" panose="020B0604020202020204" pitchFamily="34" charset="0"/>
                <a:cs typeface="Arial" panose="020B0604020202020204" pitchFamily="34" charset="0"/>
              </a:rPr>
              <a:t>Участие в управлението</a:t>
            </a:r>
          </a:p>
          <a:p>
            <a:r>
              <a:rPr lang="bg-BG" altLang="en-US" sz="3200" dirty="0"/>
              <a:t>При разработването, обсъждането и приемането на местните и регионални стратегии за развитие на социалните услуги;</a:t>
            </a:r>
          </a:p>
          <a:p>
            <a:r>
              <a:rPr lang="bg-BG" altLang="en-US" sz="3200" dirty="0"/>
              <a:t>При обсъждането на общинския бюджет и инвестиционните приоритети;</a:t>
            </a:r>
          </a:p>
          <a:p>
            <a:r>
              <a:rPr lang="bg-BG" altLang="en-US" sz="3200" dirty="0"/>
              <a:t>При формирането на обща позиция по други въпроси, свързани с общностното развитие;</a:t>
            </a:r>
          </a:p>
          <a:p>
            <a:r>
              <a:rPr lang="bg-BG" altLang="en-US" sz="3200" dirty="0"/>
              <a:t>Равноправни общински съветници и служители в администрацията</a:t>
            </a:r>
            <a:endParaRPr lang="bg-BG"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12259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bg-BG" altLang="en-US" sz="3200" dirty="0">
                <a:latin typeface="Arial" panose="020B0604020202020204" pitchFamily="34" charset="0"/>
                <a:cs typeface="Arial" panose="020B0604020202020204" pitchFamily="34" charset="0"/>
              </a:rPr>
              <a:t>Развитие на социалните услуги в общността</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78429"/>
            <a:ext cx="11512627" cy="4987623"/>
          </a:xfrm>
        </p:spPr>
        <p:txBody>
          <a:bodyPr>
            <a:normAutofit/>
          </a:bodyPr>
          <a:lstStyle/>
          <a:p>
            <a:pPr algn="just">
              <a:lnSpc>
                <a:spcPct val="80000"/>
              </a:lnSpc>
            </a:pPr>
            <a:r>
              <a:rPr lang="en-US" altLang="en-US" sz="2400" dirty="0"/>
              <a:t>“Л</a:t>
            </a:r>
            <a:r>
              <a:rPr lang="bg-BG" altLang="en-US" sz="2400" dirty="0" err="1"/>
              <a:t>ичен</a:t>
            </a:r>
            <a:r>
              <a:rPr lang="bg-BG" altLang="en-US" sz="2400" dirty="0"/>
              <a:t> асистент”, „</a:t>
            </a:r>
            <a:r>
              <a:rPr lang="en-US" altLang="en-US" sz="2400" dirty="0"/>
              <a:t>С</a:t>
            </a:r>
            <a:r>
              <a:rPr lang="bg-BG" altLang="en-US" sz="2400" dirty="0" err="1"/>
              <a:t>оциален</a:t>
            </a:r>
            <a:r>
              <a:rPr lang="bg-BG" altLang="en-US" sz="2400" dirty="0"/>
              <a:t> асистент” и „</a:t>
            </a:r>
            <a:r>
              <a:rPr lang="en-US" altLang="en-US" sz="2400" dirty="0"/>
              <a:t>Д</a:t>
            </a:r>
            <a:r>
              <a:rPr lang="bg-BG" altLang="en-US" sz="2400" dirty="0" err="1"/>
              <a:t>омашен</a:t>
            </a:r>
            <a:r>
              <a:rPr lang="bg-BG" altLang="en-US" sz="2400" dirty="0"/>
              <a:t> помощник” през годините, а към момента Асистентска подкрепа, лична помощ и </a:t>
            </a:r>
            <a:r>
              <a:rPr lang="bg-BG" altLang="en-US" sz="2400" dirty="0" err="1"/>
              <a:t>патронажни</a:t>
            </a:r>
            <a:r>
              <a:rPr lang="bg-BG" altLang="en-US" sz="2400" dirty="0"/>
              <a:t> грижи ;</a:t>
            </a:r>
          </a:p>
          <a:p>
            <a:pPr algn="just">
              <a:lnSpc>
                <a:spcPct val="80000"/>
              </a:lnSpc>
            </a:pPr>
            <a:r>
              <a:rPr lang="bg-BG" altLang="en-US" sz="2400" dirty="0"/>
              <a:t>Успешно изпълнение на Националните програми в подкрепа на хората с увреждания</a:t>
            </a:r>
          </a:p>
          <a:p>
            <a:pPr algn="just">
              <a:lnSpc>
                <a:spcPct val="80000"/>
              </a:lnSpc>
            </a:pPr>
            <a:r>
              <a:rPr lang="bg-BG" altLang="en-US" sz="2400" dirty="0"/>
              <a:t>Успешно изпълнение на общинска програма “Асистенти за независим живот” от Столична община. Приета е специална  Наредба за предоставяне на социалните услуги "Асистенти за независим живот“;</a:t>
            </a:r>
          </a:p>
          <a:p>
            <a:pPr algn="just">
              <a:lnSpc>
                <a:spcPct val="80000"/>
              </a:lnSpc>
            </a:pPr>
            <a:r>
              <a:rPr lang="bg-BG" altLang="en-US" sz="2400" dirty="0"/>
              <a:t>Развитие на мрежата от социални услуги – по-добро териториално покритие;</a:t>
            </a:r>
          </a:p>
          <a:p>
            <a:pPr algn="just">
              <a:lnSpc>
                <a:spcPct val="80000"/>
              </a:lnSpc>
            </a:pPr>
            <a:r>
              <a:rPr lang="bg-BG" altLang="en-US" sz="2400" dirty="0"/>
              <a:t>Реформа за </a:t>
            </a:r>
            <a:r>
              <a:rPr lang="bg-BG" altLang="en-US" sz="2400" dirty="0" err="1"/>
              <a:t>деинституционализация</a:t>
            </a:r>
            <a:r>
              <a:rPr lang="bg-BG" altLang="en-US" sz="2400" dirty="0"/>
              <a:t> услугите за деца – закрити са специализираните институции за деца;</a:t>
            </a:r>
          </a:p>
          <a:p>
            <a:pPr algn="just">
              <a:lnSpc>
                <a:spcPct val="80000"/>
              </a:lnSpc>
            </a:pPr>
            <a:r>
              <a:rPr lang="bg-BG" altLang="en-US" sz="2400" dirty="0"/>
              <a:t>Повишаване качеството на предоставяните услуги и развитие на интегрирани междусекторни услуги (с акцент върху взаимното обвързване на социални и здравни грижи), отговарящи на конкретните потребности на нуждаещите се и осигуряване на максимален достъп чрез мобилност и гъвкавост на услугите; </a:t>
            </a:r>
          </a:p>
          <a:p>
            <a:endParaRPr lang="en-US" dirty="0"/>
          </a:p>
          <a:p>
            <a:endParaRPr lang="en-US" dirty="0"/>
          </a:p>
          <a:p>
            <a:endParaRPr lang="en-US" dirty="0"/>
          </a:p>
        </p:txBody>
      </p:sp>
    </p:spTree>
    <p:extLst>
      <p:ext uri="{BB962C8B-B14F-4D97-AF65-F5344CB8AC3E}">
        <p14:creationId xmlns:p14="http://schemas.microsoft.com/office/powerpoint/2010/main" val="33102338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bg-BG" altLang="en-US" sz="3200" dirty="0"/>
              <a:t>Равни възможности за спорт, отдих, туризъм и участие в културния живот</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78429"/>
            <a:ext cx="11512627" cy="4987623"/>
          </a:xfrm>
        </p:spPr>
        <p:txBody>
          <a:bodyPr>
            <a:normAutofit/>
          </a:bodyPr>
          <a:lstStyle/>
          <a:p>
            <a:pPr>
              <a:lnSpc>
                <a:spcPct val="90000"/>
              </a:lnSpc>
            </a:pPr>
            <a:r>
              <a:rPr lang="bg-BG" altLang="en-US" sz="2800" dirty="0">
                <a:latin typeface="Arial" panose="020B0604020202020204" pitchFamily="34" charset="0"/>
                <a:cs typeface="Arial" panose="020B0604020202020204" pitchFamily="34" charset="0"/>
              </a:rPr>
              <a:t>Провеждане на съвместни културни прояви между ученици от общообразователни и специализирани училища– изложби, състезания и др., с цел създаване на условия за интегрирано обучение в областта на науката, изкуството, спорта на децата с увреждания;</a:t>
            </a:r>
          </a:p>
          <a:p>
            <a:pPr>
              <a:lnSpc>
                <a:spcPct val="90000"/>
              </a:lnSpc>
            </a:pPr>
            <a:r>
              <a:rPr lang="bg-BG" altLang="en-US" sz="2800" dirty="0">
                <a:latin typeface="Arial" panose="020B0604020202020204" pitchFamily="34" charset="0"/>
                <a:cs typeface="Arial" panose="020B0604020202020204" pitchFamily="34" charset="0"/>
              </a:rPr>
              <a:t>Съвместни туристически инициативи;</a:t>
            </a:r>
          </a:p>
          <a:p>
            <a:pPr>
              <a:lnSpc>
                <a:spcPct val="90000"/>
              </a:lnSpc>
            </a:pPr>
            <a:r>
              <a:rPr lang="bg-BG" altLang="en-US" sz="2800" dirty="0">
                <a:latin typeface="Arial" panose="020B0604020202020204" pitchFamily="34" charset="0"/>
                <a:cs typeface="Arial" panose="020B0604020202020204" pitchFamily="34" charset="0"/>
              </a:rPr>
              <a:t>Обхващане на даровитите деца по програма с конкретни мерки за закрила на деца с изявени дарби</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03820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en-US" sz="3200" dirty="0" err="1">
                <a:latin typeface="Arial" panose="020B0604020202020204" pitchFamily="34" charset="0"/>
                <a:cs typeface="Arial" panose="020B0604020202020204" pitchFamily="34" charset="0"/>
              </a:rPr>
              <a:t>Мобилност</a:t>
            </a:r>
            <a:r>
              <a:rPr lang="en-US" sz="3200" dirty="0">
                <a:latin typeface="Arial" panose="020B0604020202020204" pitchFamily="34" charset="0"/>
                <a:cs typeface="Arial" panose="020B0604020202020204" pitchFamily="34" charset="0"/>
              </a:rPr>
              <a:t> - т</a:t>
            </a:r>
            <a:r>
              <a:rPr lang="bg-BG" sz="3200" dirty="0" err="1">
                <a:latin typeface="Arial" panose="020B0604020202020204" pitchFamily="34" charset="0"/>
                <a:cs typeface="Arial" panose="020B0604020202020204" pitchFamily="34" charset="0"/>
              </a:rPr>
              <a:t>ранспорт</a:t>
            </a:r>
            <a:r>
              <a:rPr lang="bg-BG" sz="3200" dirty="0">
                <a:latin typeface="Arial" panose="020B0604020202020204" pitchFamily="34" charset="0"/>
                <a:cs typeface="Arial" panose="020B0604020202020204" pitchFamily="34" charset="0"/>
              </a:rPr>
              <a:t> и движение по пътищата</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288973"/>
            <a:ext cx="11512627" cy="5277079"/>
          </a:xfrm>
        </p:spPr>
        <p:txBody>
          <a:bodyPr>
            <a:normAutofit/>
          </a:bodyPr>
          <a:lstStyle/>
          <a:p>
            <a:endParaRPr lang="en-US" dirty="0"/>
          </a:p>
          <a:p>
            <a:r>
              <a:rPr lang="bg-BG" sz="2800" dirty="0">
                <a:latin typeface="Arial" panose="020B0604020202020204" pitchFamily="34" charset="0"/>
                <a:cs typeface="Arial" panose="020B0604020202020204" pitchFamily="34" charset="0"/>
              </a:rPr>
              <a:t>Преференциално паркиране</a:t>
            </a:r>
          </a:p>
          <a:p>
            <a:pPr lvl="1"/>
            <a:r>
              <a:rPr lang="ru-RU" sz="2800" dirty="0" err="1">
                <a:latin typeface="Arial" panose="020B0604020202020204" pitchFamily="34" charset="0"/>
                <a:cs typeface="Arial" panose="020B0604020202020204" pitchFamily="34" charset="0"/>
              </a:rPr>
              <a:t>Кметът</a:t>
            </a:r>
            <a:r>
              <a:rPr lang="ru-RU" sz="2800" dirty="0">
                <a:latin typeface="Arial" panose="020B0604020202020204" pitchFamily="34" charset="0"/>
                <a:cs typeface="Arial" panose="020B0604020202020204" pitchFamily="34" charset="0"/>
              </a:rPr>
              <a:t> на </a:t>
            </a:r>
            <a:r>
              <a:rPr lang="ru-RU" sz="2800" dirty="0" err="1">
                <a:latin typeface="Arial" panose="020B0604020202020204" pitchFamily="34" charset="0"/>
                <a:cs typeface="Arial" panose="020B0604020202020204" pitchFamily="34" charset="0"/>
              </a:rPr>
              <a:t>общината</a:t>
            </a:r>
            <a:r>
              <a:rPr lang="ru-RU" sz="2800" dirty="0">
                <a:latin typeface="Arial" panose="020B0604020202020204" pitchFamily="34" charset="0"/>
                <a:cs typeface="Arial" panose="020B0604020202020204" pitchFamily="34" charset="0"/>
              </a:rPr>
              <a:t> по </a:t>
            </a:r>
            <a:r>
              <a:rPr lang="ru-RU" sz="2800" dirty="0" err="1">
                <a:latin typeface="Arial" panose="020B0604020202020204" pitchFamily="34" charset="0"/>
                <a:cs typeface="Arial" panose="020B0604020202020204" pitchFamily="34" charset="0"/>
              </a:rPr>
              <a:t>постоянния</a:t>
            </a:r>
            <a:r>
              <a:rPr lang="ru-RU" sz="2800" dirty="0">
                <a:latin typeface="Arial" panose="020B0604020202020204" pitchFamily="34" charset="0"/>
                <a:cs typeface="Arial" panose="020B0604020202020204" pitchFamily="34" charset="0"/>
              </a:rPr>
              <a:t> или </a:t>
            </a:r>
            <a:r>
              <a:rPr lang="ru-RU" sz="2800" dirty="0" err="1">
                <a:latin typeface="Arial" panose="020B0604020202020204" pitchFamily="34" charset="0"/>
                <a:cs typeface="Arial" panose="020B0604020202020204" pitchFamily="34" charset="0"/>
              </a:rPr>
              <a:t>настоящия</a:t>
            </a:r>
            <a:r>
              <a:rPr lang="ru-RU" sz="2800" dirty="0">
                <a:latin typeface="Arial" panose="020B0604020202020204" pitchFamily="34" charset="0"/>
                <a:cs typeface="Arial" panose="020B0604020202020204" pitchFamily="34" charset="0"/>
              </a:rPr>
              <a:t> адрес на </a:t>
            </a:r>
            <a:r>
              <a:rPr lang="ru-RU" sz="2800" dirty="0" err="1">
                <a:latin typeface="Arial" panose="020B0604020202020204" pitchFamily="34" charset="0"/>
                <a:cs typeface="Arial" panose="020B0604020202020204" pitchFamily="34" charset="0"/>
              </a:rPr>
              <a:t>лицето</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назначава</a:t>
            </a:r>
            <a:r>
              <a:rPr lang="ru-RU" sz="2800" dirty="0">
                <a:latin typeface="Arial" panose="020B0604020202020204" pitchFamily="34" charset="0"/>
                <a:cs typeface="Arial" panose="020B0604020202020204" pitchFamily="34" charset="0"/>
              </a:rPr>
              <a:t> постоянна </a:t>
            </a:r>
            <a:r>
              <a:rPr lang="ru-RU" sz="2800" dirty="0" err="1">
                <a:latin typeface="Arial" panose="020B0604020202020204" pitchFamily="34" charset="0"/>
                <a:cs typeface="Arial" panose="020B0604020202020204" pitchFamily="34" charset="0"/>
              </a:rPr>
              <a:t>Комисия</a:t>
            </a:r>
            <a:r>
              <a:rPr lang="ru-RU" sz="2800" dirty="0">
                <a:latin typeface="Arial" panose="020B0604020202020204" pitchFamily="34" charset="0"/>
                <a:cs typeface="Arial" panose="020B0604020202020204" pitchFamily="34" charset="0"/>
              </a:rPr>
              <a:t> за </a:t>
            </a:r>
            <a:r>
              <a:rPr lang="ru-RU" sz="2800" dirty="0" err="1">
                <a:latin typeface="Arial" panose="020B0604020202020204" pitchFamily="34" charset="0"/>
                <a:cs typeface="Arial" panose="020B0604020202020204" pitchFamily="34" charset="0"/>
              </a:rPr>
              <a:t>разглеждане</a:t>
            </a:r>
            <a:r>
              <a:rPr lang="ru-RU" sz="2800" dirty="0">
                <a:latin typeface="Arial" panose="020B0604020202020204" pitchFamily="34" charset="0"/>
                <a:cs typeface="Arial" panose="020B0604020202020204" pitchFamily="34" charset="0"/>
              </a:rPr>
              <a:t> на </a:t>
            </a:r>
            <a:r>
              <a:rPr lang="ru-RU" sz="2800" dirty="0" err="1">
                <a:latin typeface="Arial" panose="020B0604020202020204" pitchFamily="34" charset="0"/>
                <a:cs typeface="Arial" panose="020B0604020202020204" pitchFamily="34" charset="0"/>
              </a:rPr>
              <a:t>подадените</a:t>
            </a:r>
            <a:r>
              <a:rPr lang="ru-RU" sz="2800" dirty="0">
                <a:latin typeface="Arial" panose="020B0604020202020204" pitchFamily="34" charset="0"/>
                <a:cs typeface="Arial" panose="020B0604020202020204" pitchFamily="34" charset="0"/>
              </a:rPr>
              <a:t> заявления, </a:t>
            </a:r>
            <a:r>
              <a:rPr lang="ru-RU" sz="2800" dirty="0" err="1">
                <a:latin typeface="Arial" panose="020B0604020202020204" pitchFamily="34" charset="0"/>
                <a:cs typeface="Arial" panose="020B0604020202020204" pitchFamily="34" charset="0"/>
              </a:rPr>
              <a:t>която</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може</a:t>
            </a:r>
            <a:r>
              <a:rPr lang="ru-RU" sz="2800" dirty="0">
                <a:latin typeface="Arial" panose="020B0604020202020204" pitchFamily="34" charset="0"/>
                <a:cs typeface="Arial" panose="020B0604020202020204" pitchFamily="34" charset="0"/>
              </a:rPr>
              <a:t> по своя </a:t>
            </a:r>
            <a:r>
              <a:rPr lang="ru-RU" sz="2800" dirty="0" err="1">
                <a:latin typeface="Arial" panose="020B0604020202020204" pitchFamily="34" charset="0"/>
                <a:cs typeface="Arial" panose="020B0604020202020204" pitchFamily="34" charset="0"/>
              </a:rPr>
              <a:t>преценка</a:t>
            </a:r>
            <a:r>
              <a:rPr lang="ru-RU" sz="2800" dirty="0">
                <a:latin typeface="Arial" panose="020B0604020202020204" pitchFamily="34" charset="0"/>
                <a:cs typeface="Arial" panose="020B0604020202020204" pitchFamily="34" charset="0"/>
              </a:rPr>
              <a:t> да </a:t>
            </a:r>
            <a:r>
              <a:rPr lang="ru-RU" sz="2800" dirty="0" err="1">
                <a:latin typeface="Arial" panose="020B0604020202020204" pitchFamily="34" charset="0"/>
                <a:cs typeface="Arial" panose="020B0604020202020204" pitchFamily="34" charset="0"/>
              </a:rPr>
              <a:t>призове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лицето</a:t>
            </a:r>
            <a:r>
              <a:rPr lang="ru-RU" sz="2800" dirty="0">
                <a:latin typeface="Arial" panose="020B0604020202020204" pitchFamily="34" charset="0"/>
                <a:cs typeface="Arial" panose="020B0604020202020204" pitchFamily="34" charset="0"/>
              </a:rPr>
              <a:t> или </a:t>
            </a:r>
            <a:r>
              <a:rPr lang="ru-RU" sz="2800" dirty="0" err="1">
                <a:latin typeface="Arial" panose="020B0604020202020204" pitchFamily="34" charset="0"/>
                <a:cs typeface="Arial" panose="020B0604020202020204" pitchFamily="34" charset="0"/>
              </a:rPr>
              <a:t>законния</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му</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представител</a:t>
            </a:r>
            <a:r>
              <a:rPr lang="ru-RU" sz="2800" dirty="0">
                <a:latin typeface="Arial" panose="020B0604020202020204" pitchFamily="34" charset="0"/>
                <a:cs typeface="Arial" panose="020B0604020202020204" pitchFamily="34" charset="0"/>
              </a:rPr>
              <a:t>, за </a:t>
            </a:r>
            <a:r>
              <a:rPr lang="ru-RU" sz="2800" dirty="0" err="1">
                <a:latin typeface="Arial" panose="020B0604020202020204" pitchFamily="34" charset="0"/>
                <a:cs typeface="Arial" panose="020B0604020202020204" pitchFamily="34" charset="0"/>
              </a:rPr>
              <a:t>изясняване</a:t>
            </a:r>
            <a:r>
              <a:rPr lang="ru-RU" sz="2800" dirty="0">
                <a:latin typeface="Arial" panose="020B0604020202020204" pitchFamily="34" charset="0"/>
                <a:cs typeface="Arial" panose="020B0604020202020204" pitchFamily="34" charset="0"/>
              </a:rPr>
              <a:t> на </a:t>
            </a:r>
            <a:r>
              <a:rPr lang="ru-RU" sz="2800" dirty="0" err="1">
                <a:latin typeface="Arial" panose="020B0604020202020204" pitchFamily="34" charset="0"/>
                <a:cs typeface="Arial" panose="020B0604020202020204" pitchFamily="34" charset="0"/>
              </a:rPr>
              <a:t>конкретния</a:t>
            </a:r>
            <a:r>
              <a:rPr lang="ru-RU" sz="2800" dirty="0">
                <a:latin typeface="Arial" panose="020B0604020202020204" pitchFamily="34" charset="0"/>
                <a:cs typeface="Arial" panose="020B0604020202020204" pitchFamily="34" charset="0"/>
              </a:rPr>
              <a:t> случай.</a:t>
            </a:r>
          </a:p>
          <a:p>
            <a:r>
              <a:rPr lang="ru-RU" sz="2800" dirty="0" err="1">
                <a:latin typeface="Arial" panose="020B0604020202020204" pitchFamily="34" charset="0"/>
                <a:cs typeface="Arial" panose="020B0604020202020204" pitchFamily="34" charset="0"/>
              </a:rPr>
              <a:t>Достъпен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вътрешно</a:t>
            </a:r>
            <a:r>
              <a:rPr lang="ru-RU" sz="2800" dirty="0">
                <a:latin typeface="Arial" panose="020B0604020202020204" pitchFamily="34" charset="0"/>
                <a:cs typeface="Arial" panose="020B0604020202020204" pitchFamily="34" charset="0"/>
              </a:rPr>
              <a:t> - </a:t>
            </a:r>
            <a:r>
              <a:rPr lang="ru-RU" sz="2800" dirty="0" err="1">
                <a:latin typeface="Arial" panose="020B0604020202020204" pitchFamily="34" charset="0"/>
                <a:cs typeface="Arial" panose="020B0604020202020204" pitchFamily="34" charset="0"/>
              </a:rPr>
              <a:t>градски</a:t>
            </a:r>
            <a:r>
              <a:rPr lang="ru-RU" sz="28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и </a:t>
            </a:r>
            <a:r>
              <a:rPr lang="en-US" sz="2800" dirty="0" err="1">
                <a:latin typeface="Arial" panose="020B0604020202020204" pitchFamily="34" charset="0"/>
                <a:cs typeface="Arial" panose="020B0604020202020204" pitchFamily="34" charset="0"/>
              </a:rPr>
              <a:t>междуградски</a:t>
            </a:r>
            <a:r>
              <a:rPr lang="en-US" sz="2800" dirty="0">
                <a:latin typeface="Arial" panose="020B0604020202020204" pitchFamily="34" charset="0"/>
                <a:cs typeface="Arial" panose="020B0604020202020204" pitchFamily="34" charset="0"/>
              </a:rPr>
              <a:t> </a:t>
            </a:r>
            <a:r>
              <a:rPr lang="ru-RU" sz="2800" dirty="0">
                <a:latin typeface="Arial" panose="020B0604020202020204" pitchFamily="34" charset="0"/>
                <a:cs typeface="Arial" panose="020B0604020202020204" pitchFamily="34" charset="0"/>
              </a:rPr>
              <a:t>транспорт</a:t>
            </a:r>
          </a:p>
          <a:p>
            <a:r>
              <a:rPr lang="ru-RU" sz="2800" dirty="0" err="1">
                <a:latin typeface="Arial" panose="020B0604020202020204" pitchFamily="34" charset="0"/>
                <a:cs typeface="Arial" panose="020B0604020202020204" pitchFamily="34" charset="0"/>
              </a:rPr>
              <a:t>Субсидирания</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пътувания</a:t>
            </a:r>
            <a:r>
              <a:rPr lang="ru-RU" sz="2800" dirty="0">
                <a:latin typeface="Arial" panose="020B0604020202020204" pitchFamily="34" charset="0"/>
                <a:cs typeface="Arial" panose="020B0604020202020204" pitchFamily="34" charset="0"/>
              </a:rPr>
              <a:t> и др.</a:t>
            </a:r>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598924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2FE49A34-D112-4301-A8FC-52BEC43F28C9}"/>
              </a:ext>
            </a:extLst>
          </p:cNvPr>
          <p:cNvSpPr>
            <a:spLocks noGrp="1"/>
          </p:cNvSpPr>
          <p:nvPr>
            <p:ph type="title"/>
          </p:nvPr>
        </p:nvSpPr>
        <p:spPr/>
        <p:txBody>
          <a:bodyPr/>
          <a:lstStyle/>
          <a:p>
            <a:r>
              <a:rPr lang="bg-BG" dirty="0">
                <a:latin typeface="Arial" panose="020B0604020202020204" pitchFamily="34" charset="0"/>
                <a:cs typeface="Arial" panose="020B0604020202020204" pitchFamily="34" charset="0"/>
              </a:rPr>
              <a:t>Как се променят моделите за работа с хората с увреждания ?</a:t>
            </a:r>
            <a:endParaRPr lang="en-US" dirty="0">
              <a:latin typeface="Arial" panose="020B0604020202020204" pitchFamily="34" charset="0"/>
              <a:cs typeface="Arial" panose="020B0604020202020204" pitchFamily="34" charset="0"/>
            </a:endParaRPr>
          </a:p>
        </p:txBody>
      </p:sp>
      <p:sp>
        <p:nvSpPr>
          <p:cNvPr id="3" name="Контейнер за съдържание 2">
            <a:extLst>
              <a:ext uri="{FF2B5EF4-FFF2-40B4-BE49-F238E27FC236}">
                <a16:creationId xmlns:a16="http://schemas.microsoft.com/office/drawing/2014/main" id="{F2D38D4C-4DAC-4891-88A5-EFE2343FA9E8}"/>
              </a:ext>
            </a:extLst>
          </p:cNvPr>
          <p:cNvSpPr>
            <a:spLocks noGrp="1"/>
          </p:cNvSpPr>
          <p:nvPr>
            <p:ph idx="1"/>
          </p:nvPr>
        </p:nvSpPr>
        <p:spPr>
          <a:xfrm>
            <a:off x="1143000" y="2057399"/>
            <a:ext cx="9872871" cy="4275667"/>
          </a:xfrm>
        </p:spPr>
        <p:txBody>
          <a:bodyPr>
            <a:noAutofit/>
          </a:bodyPr>
          <a:lstStyle/>
          <a:p>
            <a:pPr algn="just"/>
            <a:r>
              <a:rPr lang="ru-RU" sz="2400" dirty="0" err="1">
                <a:latin typeface="Arial" panose="020B0604020202020204" pitchFamily="34" charset="0"/>
                <a:cs typeface="Arial" panose="020B0604020202020204" pitchFamily="34" charset="0"/>
              </a:rPr>
              <a:t>Преди</a:t>
            </a:r>
            <a:r>
              <a:rPr lang="ru-RU" sz="2400" dirty="0">
                <a:latin typeface="Arial" panose="020B0604020202020204" pitchFamily="34" charset="0"/>
                <a:cs typeface="Arial" panose="020B0604020202020204" pitchFamily="34" charset="0"/>
              </a:rPr>
              <a:t> 1970 год </a:t>
            </a:r>
            <a:r>
              <a:rPr lang="ru-RU" sz="2400" dirty="0" err="1">
                <a:latin typeface="Arial" panose="020B0604020202020204" pitchFamily="34" charset="0"/>
                <a:cs typeface="Arial" panose="020B0604020202020204" pitchFamily="34" charset="0"/>
              </a:rPr>
              <a:t>хората</a:t>
            </a:r>
            <a:r>
              <a:rPr lang="ru-RU" sz="2400" dirty="0">
                <a:latin typeface="Arial" panose="020B0604020202020204" pitchFamily="34" charset="0"/>
                <a:cs typeface="Arial" panose="020B0604020202020204" pitchFamily="34" charset="0"/>
              </a:rPr>
              <a:t> с </a:t>
            </a:r>
            <a:r>
              <a:rPr lang="ru-RU" sz="2400" dirty="0" err="1">
                <a:latin typeface="Arial" panose="020B0604020202020204" pitchFamily="34" charset="0"/>
                <a:cs typeface="Arial" panose="020B0604020202020204" pitchFamily="34" charset="0"/>
              </a:rPr>
              <a:t>увреждания</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бяха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разглеждани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като</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медицински</a:t>
            </a:r>
            <a:r>
              <a:rPr lang="ru-RU" sz="2400" dirty="0">
                <a:latin typeface="Arial" panose="020B0604020202020204" pitchFamily="34" charset="0"/>
                <a:cs typeface="Arial" panose="020B0604020202020204" pitchFamily="34" charset="0"/>
              </a:rPr>
              <a:t> грешки и </a:t>
            </a:r>
            <a:r>
              <a:rPr lang="ru-RU" sz="2400" dirty="0" err="1">
                <a:latin typeface="Arial" panose="020B0604020202020204" pitchFamily="34" charset="0"/>
                <a:cs typeface="Arial" panose="020B0604020202020204" pitchFamily="34" charset="0"/>
              </a:rPr>
              <a:t>жертви</a:t>
            </a:r>
            <a:r>
              <a:rPr lang="ru-RU" sz="2400" dirty="0">
                <a:latin typeface="Arial" panose="020B0604020202020204" pitchFamily="34" charset="0"/>
                <a:cs typeface="Arial" panose="020B0604020202020204" pitchFamily="34" charset="0"/>
              </a:rPr>
              <a:t> на </a:t>
            </a:r>
            <a:r>
              <a:rPr lang="ru-RU" sz="2400" dirty="0" err="1">
                <a:latin typeface="Arial" panose="020B0604020202020204" pitchFamily="34" charset="0"/>
                <a:cs typeface="Arial" panose="020B0604020202020204" pitchFamily="34" charset="0"/>
              </a:rPr>
              <a:t>обстоятелствата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заслужаващи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съчувствие</a:t>
            </a:r>
            <a:r>
              <a:rPr lang="ru-RU" sz="2400" dirty="0">
                <a:latin typeface="Arial" panose="020B0604020202020204" pitchFamily="34" charset="0"/>
                <a:cs typeface="Arial" panose="020B0604020202020204" pitchFamily="34" charset="0"/>
              </a:rPr>
              <a:t> и </a:t>
            </a:r>
            <a:r>
              <a:rPr lang="ru-RU" sz="2400" dirty="0" err="1">
                <a:latin typeface="Arial" panose="020B0604020202020204" pitchFamily="34" charset="0"/>
                <a:cs typeface="Arial" panose="020B0604020202020204" pitchFamily="34" charset="0"/>
              </a:rPr>
              <a:t>предполагащи</a:t>
            </a:r>
            <a:r>
              <a:rPr lang="ru-RU" sz="2400" dirty="0">
                <a:latin typeface="Arial" panose="020B0604020202020204" pitchFamily="34" charset="0"/>
                <a:cs typeface="Arial" panose="020B0604020202020204" pitchFamily="34" charset="0"/>
              </a:rPr>
              <a:t>, че </a:t>
            </a:r>
            <a:r>
              <a:rPr lang="ru-RU" sz="2400" dirty="0" err="1">
                <a:latin typeface="Arial" panose="020B0604020202020204" pitchFamily="34" charset="0"/>
                <a:cs typeface="Arial" panose="020B0604020202020204" pitchFamily="34" charset="0"/>
              </a:rPr>
              <a:t>техните</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проблеми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мо</a:t>
            </a:r>
            <a:r>
              <a:rPr lang="bg-BG" sz="2400" dirty="0">
                <a:latin typeface="Arial" panose="020B0604020202020204" pitchFamily="34" charset="0"/>
                <a:cs typeface="Arial" panose="020B0604020202020204" pitchFamily="34" charset="0"/>
              </a:rPr>
              <a:t>г</a:t>
            </a:r>
            <a:r>
              <a:rPr lang="ru-RU" sz="2400" dirty="0" err="1">
                <a:latin typeface="Arial" panose="020B0604020202020204" pitchFamily="34" charset="0"/>
                <a:cs typeface="Arial" panose="020B0604020202020204" pitchFamily="34" charset="0"/>
              </a:rPr>
              <a:t>ат</a:t>
            </a:r>
            <a:r>
              <a:rPr lang="ru-RU" sz="2400" dirty="0">
                <a:latin typeface="Arial" panose="020B0604020202020204" pitchFamily="34" charset="0"/>
                <a:cs typeface="Arial" panose="020B0604020202020204" pitchFamily="34" charset="0"/>
              </a:rPr>
              <a:t> да се разрешат </a:t>
            </a:r>
            <a:r>
              <a:rPr lang="ru-RU" sz="2400" dirty="0" err="1">
                <a:latin typeface="Arial" panose="020B0604020202020204" pitchFamily="34" charset="0"/>
                <a:cs typeface="Arial" panose="020B0604020202020204" pitchFamily="34" charset="0"/>
              </a:rPr>
              <a:t>единствено</a:t>
            </a:r>
            <a:r>
              <a:rPr lang="ru-RU" sz="2400" dirty="0">
                <a:latin typeface="Arial" panose="020B0604020202020204" pitchFamily="34" charset="0"/>
                <a:cs typeface="Arial" panose="020B0604020202020204" pitchFamily="34" charset="0"/>
              </a:rPr>
              <a:t> с </a:t>
            </a:r>
            <a:r>
              <a:rPr lang="ru-RU" sz="2400" dirty="0" err="1">
                <a:latin typeface="Arial" panose="020B0604020202020204" pitchFamily="34" charset="0"/>
                <a:cs typeface="Arial" panose="020B0604020202020204" pitchFamily="34" charset="0"/>
              </a:rPr>
              <a:t>медицински</a:t>
            </a:r>
            <a:r>
              <a:rPr lang="ru-RU" sz="2400" dirty="0">
                <a:latin typeface="Arial" panose="020B0604020202020204" pitchFamily="34" charset="0"/>
                <a:cs typeface="Arial" panose="020B0604020202020204" pitchFamily="34" charset="0"/>
              </a:rPr>
              <a:t> „средства“.</a:t>
            </a:r>
          </a:p>
          <a:p>
            <a:pPr marL="45720" indent="0" algn="just">
              <a:buNone/>
            </a:pPr>
            <a:r>
              <a:rPr lang="ru-RU" sz="2400" b="1" dirty="0">
                <a:latin typeface="Arial" panose="020B0604020202020204" pitchFamily="34" charset="0"/>
                <a:cs typeface="Arial" panose="020B0604020202020204" pitchFamily="34" charset="0"/>
              </a:rPr>
              <a:t>Социален </a:t>
            </a:r>
            <a:r>
              <a:rPr lang="ru-RU" sz="2400" b="1" dirty="0" err="1">
                <a:latin typeface="Arial" panose="020B0604020202020204" pitchFamily="34" charset="0"/>
                <a:cs typeface="Arial" panose="020B0604020202020204" pitchFamily="34" charset="0"/>
              </a:rPr>
              <a:t>модел</a:t>
            </a:r>
            <a:r>
              <a:rPr lang="ru-RU" sz="2400" b="1" dirty="0">
                <a:latin typeface="Arial" panose="020B0604020202020204" pitchFamily="34" charset="0"/>
                <a:cs typeface="Arial" panose="020B0604020202020204" pitchFamily="34" charset="0"/>
              </a:rPr>
              <a:t> </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решението</a:t>
            </a:r>
            <a:r>
              <a:rPr lang="ru-RU" sz="2400" dirty="0">
                <a:latin typeface="Arial" panose="020B0604020202020204" pitchFamily="34" charset="0"/>
                <a:cs typeface="Arial" panose="020B0604020202020204" pitchFamily="34" charset="0"/>
              </a:rPr>
              <a:t>  на проблема с </a:t>
            </a:r>
            <a:r>
              <a:rPr lang="ru-RU" sz="2400" dirty="0" err="1">
                <a:latin typeface="Arial" panose="020B0604020202020204" pitchFamily="34" charset="0"/>
                <a:cs typeface="Arial" panose="020B0604020202020204" pitchFamily="34" charset="0"/>
              </a:rPr>
              <a:t>уврежданията</a:t>
            </a:r>
            <a:r>
              <a:rPr lang="ru-RU" sz="2400" dirty="0">
                <a:latin typeface="Arial" panose="020B0604020202020204" pitchFamily="34" charset="0"/>
                <a:cs typeface="Arial" panose="020B0604020202020204" pitchFamily="34" charset="0"/>
              </a:rPr>
              <a:t> се </a:t>
            </a:r>
            <a:r>
              <a:rPr lang="ru-RU" sz="2400" dirty="0" err="1">
                <a:latin typeface="Arial" panose="020B0604020202020204" pitchFamily="34" charset="0"/>
                <a:cs typeface="Arial" panose="020B0604020202020204" pitchFamily="34" charset="0"/>
              </a:rPr>
              <a:t>вижда</a:t>
            </a:r>
            <a:r>
              <a:rPr lang="ru-RU" sz="2400" dirty="0">
                <a:latin typeface="Arial" panose="020B0604020202020204" pitchFamily="34" charset="0"/>
                <a:cs typeface="Arial" panose="020B0604020202020204" pitchFamily="34" charset="0"/>
              </a:rPr>
              <a:t> в </a:t>
            </a:r>
            <a:r>
              <a:rPr lang="ru-RU" sz="2400" dirty="0" err="1">
                <a:latin typeface="Arial" panose="020B0604020202020204" pitchFamily="34" charset="0"/>
                <a:cs typeface="Arial" panose="020B0604020202020204" pitchFamily="34" charset="0"/>
              </a:rPr>
              <a:t>преструктуриране</a:t>
            </a:r>
            <a:r>
              <a:rPr lang="ru-RU" sz="2400" dirty="0">
                <a:latin typeface="Arial" panose="020B0604020202020204" pitchFamily="34" charset="0"/>
                <a:cs typeface="Arial" panose="020B0604020202020204" pitchFamily="34" charset="0"/>
              </a:rPr>
              <a:t> на </a:t>
            </a:r>
            <a:r>
              <a:rPr lang="ru-RU" sz="2400" dirty="0" err="1">
                <a:latin typeface="Arial" panose="020B0604020202020204" pitchFamily="34" charset="0"/>
                <a:cs typeface="Arial" panose="020B0604020202020204" pitchFamily="34" charset="0"/>
              </a:rPr>
              <a:t>обществото</a:t>
            </a:r>
            <a:r>
              <a:rPr lang="ru-RU" sz="2400" dirty="0">
                <a:latin typeface="Arial" panose="020B0604020202020204" pitchFamily="34" charset="0"/>
                <a:cs typeface="Arial" panose="020B0604020202020204" pitchFamily="34" charset="0"/>
              </a:rPr>
              <a:t> и </a:t>
            </a:r>
            <a:r>
              <a:rPr lang="ru-RU" sz="2400" dirty="0" err="1">
                <a:latin typeface="Arial" panose="020B0604020202020204" pitchFamily="34" charset="0"/>
                <a:cs typeface="Arial" panose="020B0604020202020204" pitchFamily="34" charset="0"/>
              </a:rPr>
              <a:t>премахване</a:t>
            </a:r>
            <a:r>
              <a:rPr lang="ru-RU" sz="2400" dirty="0">
                <a:latin typeface="Arial" panose="020B0604020202020204" pitchFamily="34" charset="0"/>
                <a:cs typeface="Arial" panose="020B0604020202020204" pitchFamily="34" charset="0"/>
              </a:rPr>
              <a:t> на </a:t>
            </a:r>
            <a:r>
              <a:rPr lang="ru-RU" sz="2400" dirty="0" err="1">
                <a:latin typeface="Arial" panose="020B0604020202020204" pitchFamily="34" charset="0"/>
                <a:cs typeface="Arial" panose="020B0604020202020204" pitchFamily="34" charset="0"/>
              </a:rPr>
              <a:t>бариерите</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утвърждава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положителните</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нагласи</a:t>
            </a:r>
            <a:r>
              <a:rPr lang="ru-RU" sz="2400" dirty="0">
                <a:latin typeface="Arial" panose="020B0604020202020204" pitchFamily="34" charset="0"/>
                <a:cs typeface="Arial" panose="020B0604020202020204" pitchFamily="34" charset="0"/>
              </a:rPr>
              <a:t> и </a:t>
            </a:r>
            <a:r>
              <a:rPr lang="ru-RU" sz="2400" dirty="0" err="1">
                <a:latin typeface="Arial" panose="020B0604020202020204" pitchFamily="34" charset="0"/>
                <a:cs typeface="Arial" panose="020B0604020202020204" pitchFamily="34" charset="0"/>
              </a:rPr>
              <a:t>вземането</a:t>
            </a:r>
            <a:r>
              <a:rPr lang="ru-RU" sz="2400" dirty="0">
                <a:latin typeface="Arial" panose="020B0604020202020204" pitchFamily="34" charset="0"/>
                <a:cs typeface="Arial" panose="020B0604020202020204" pitchFamily="34" charset="0"/>
              </a:rPr>
              <a:t> на </a:t>
            </a:r>
            <a:r>
              <a:rPr lang="ru-RU" sz="2400" dirty="0" err="1">
                <a:latin typeface="Arial" panose="020B0604020202020204" pitchFamily="34" charset="0"/>
                <a:cs typeface="Arial" panose="020B0604020202020204" pitchFamily="34" charset="0"/>
              </a:rPr>
              <a:t>всички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необходими</a:t>
            </a:r>
            <a:r>
              <a:rPr lang="ru-RU" sz="2400" dirty="0">
                <a:latin typeface="Arial" panose="020B0604020202020204" pitchFamily="34" charset="0"/>
                <a:cs typeface="Arial" panose="020B0604020202020204" pitchFamily="34" charset="0"/>
              </a:rPr>
              <a:t> мерки за </a:t>
            </a:r>
            <a:r>
              <a:rPr lang="ru-RU" sz="2400" dirty="0" err="1">
                <a:latin typeface="Arial" panose="020B0604020202020204" pitchFamily="34" charset="0"/>
                <a:cs typeface="Arial" panose="020B0604020202020204" pitchFamily="34" charset="0"/>
              </a:rPr>
              <a:t>това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законите</a:t>
            </a:r>
            <a:r>
              <a:rPr lang="ru-RU" sz="2400" dirty="0">
                <a:latin typeface="Arial" panose="020B0604020202020204" pitchFamily="34" charset="0"/>
                <a:cs typeface="Arial" panose="020B0604020202020204" pitchFamily="34" charset="0"/>
              </a:rPr>
              <a:t> и </a:t>
            </a:r>
            <a:r>
              <a:rPr lang="ru-RU" sz="2400" dirty="0" err="1">
                <a:latin typeface="Arial" panose="020B0604020202020204" pitchFamily="34" charset="0"/>
                <a:cs typeface="Arial" panose="020B0604020202020204" pitchFamily="34" charset="0"/>
              </a:rPr>
              <a:t>политиките</a:t>
            </a:r>
            <a:r>
              <a:rPr lang="ru-RU" sz="2400" dirty="0">
                <a:latin typeface="Arial" panose="020B0604020202020204" pitchFamily="34" charset="0"/>
                <a:cs typeface="Arial" panose="020B0604020202020204" pitchFamily="34" charset="0"/>
              </a:rPr>
              <a:t> да </a:t>
            </a:r>
            <a:r>
              <a:rPr lang="ru-RU" sz="2400" dirty="0" err="1">
                <a:latin typeface="Arial" panose="020B0604020202020204" pitchFamily="34" charset="0"/>
                <a:cs typeface="Arial" panose="020B0604020202020204" pitchFamily="34" charset="0"/>
              </a:rPr>
              <a:t>са</a:t>
            </a:r>
            <a:r>
              <a:rPr lang="ru-RU" sz="2400" dirty="0">
                <a:latin typeface="Arial" panose="020B0604020202020204" pitchFamily="34" charset="0"/>
                <a:cs typeface="Arial" panose="020B0604020202020204" pitchFamily="34" charset="0"/>
              </a:rPr>
              <a:t> в </a:t>
            </a:r>
            <a:r>
              <a:rPr lang="ru-RU" sz="2400" dirty="0" err="1">
                <a:latin typeface="Arial" panose="020B0604020202020204" pitchFamily="34" charset="0"/>
                <a:cs typeface="Arial" panose="020B0604020202020204" pitchFamily="34" charset="0"/>
              </a:rPr>
              <a:t>подкрепа</a:t>
            </a:r>
            <a:r>
              <a:rPr lang="ru-RU" sz="2400" dirty="0">
                <a:latin typeface="Arial" panose="020B0604020202020204" pitchFamily="34" charset="0"/>
                <a:cs typeface="Arial" panose="020B0604020202020204" pitchFamily="34" charset="0"/>
              </a:rPr>
              <a:t> на </a:t>
            </a:r>
            <a:r>
              <a:rPr lang="ru-RU" sz="2400" dirty="0" err="1">
                <a:latin typeface="Arial" panose="020B0604020202020204" pitchFamily="34" charset="0"/>
                <a:cs typeface="Arial" panose="020B0604020202020204" pitchFamily="34" charset="0"/>
              </a:rPr>
              <a:t>пълноправното</a:t>
            </a:r>
            <a:r>
              <a:rPr lang="ru-RU" sz="2400" dirty="0">
                <a:latin typeface="Arial" panose="020B0604020202020204" pitchFamily="34" charset="0"/>
                <a:cs typeface="Arial" panose="020B0604020202020204" pitchFamily="34" charset="0"/>
              </a:rPr>
              <a:t> участие и  на не-дискриминация</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98323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bg-BG" sz="3200" dirty="0">
                <a:solidFill>
                  <a:schemeClr val="accent1">
                    <a:lumMod val="75000"/>
                  </a:schemeClr>
                </a:solidFill>
              </a:rPr>
              <a:t>Други механизми за подкрепа</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78429"/>
            <a:ext cx="11512627" cy="4987623"/>
          </a:xfrm>
        </p:spPr>
        <p:txBody>
          <a:bodyPr>
            <a:normAutofit/>
          </a:bodyPr>
          <a:lstStyle/>
          <a:p>
            <a:r>
              <a:rPr lang="bg-BG" dirty="0">
                <a:latin typeface="Arial" panose="020B0604020202020204" pitchFamily="34" charset="0"/>
                <a:cs typeface="Arial" panose="020B0604020202020204" pitchFamily="34" charset="0"/>
              </a:rPr>
              <a:t>Механизъм лична помощ -общините са основен доставчик.</a:t>
            </a:r>
          </a:p>
          <a:p>
            <a:r>
              <a:rPr lang="bg-BG" dirty="0">
                <a:latin typeface="Arial" panose="020B0604020202020204" pitchFamily="34" charset="0"/>
                <a:cs typeface="Arial" panose="020B0604020202020204" pitchFamily="34" charset="0"/>
              </a:rPr>
              <a:t>Местна стратегия за равноправно участие в обществения живот.</a:t>
            </a:r>
          </a:p>
          <a:p>
            <a:r>
              <a:rPr lang="bg-BG" dirty="0" err="1">
                <a:latin typeface="Arial" panose="020B0604020202020204" pitchFamily="34" charset="0"/>
                <a:cs typeface="Arial" panose="020B0604020202020204" pitchFamily="34" charset="0"/>
              </a:rPr>
              <a:t>Скрийнинг</a:t>
            </a:r>
            <a:r>
              <a:rPr lang="bg-BG" dirty="0">
                <a:latin typeface="Arial" panose="020B0604020202020204" pitchFamily="34" charset="0"/>
                <a:cs typeface="Arial" panose="020B0604020202020204" pitchFamily="34" charset="0"/>
              </a:rPr>
              <a:t> на рискови заболявания</a:t>
            </a:r>
          </a:p>
          <a:p>
            <a:r>
              <a:rPr lang="bg-BG" dirty="0">
                <a:latin typeface="Arial" panose="020B0604020202020204" pitchFamily="34" charset="0"/>
                <a:cs typeface="Arial" panose="020B0604020202020204" pitchFamily="34" charset="0"/>
              </a:rPr>
              <a:t>Ранна интервенция на уврежданията</a:t>
            </a:r>
          </a:p>
          <a:p>
            <a:r>
              <a:rPr lang="bg-BG" dirty="0">
                <a:latin typeface="Arial" panose="020B0604020202020204" pitchFamily="34" charset="0"/>
                <a:cs typeface="Arial" panose="020B0604020202020204" pitchFamily="34" charset="0"/>
              </a:rPr>
              <a:t>Пълно съдействие при кандидатстване с проекти на лицата с увреждания или техни организации</a:t>
            </a:r>
          </a:p>
          <a:p>
            <a:r>
              <a:rPr lang="bg-BG" dirty="0">
                <a:latin typeface="Arial" panose="020B0604020202020204" pitchFamily="34" charset="0"/>
                <a:cs typeface="Arial" panose="020B0604020202020204" pitchFamily="34" charset="0"/>
              </a:rPr>
              <a:t>Преференциални наемни условия</a:t>
            </a:r>
          </a:p>
          <a:p>
            <a:r>
              <a:rPr lang="ru-RU" dirty="0" err="1">
                <a:latin typeface="Arial" panose="020B0604020202020204" pitchFamily="34" charset="0"/>
                <a:cs typeface="Arial" panose="020B0604020202020204" pitchFamily="34" charset="0"/>
              </a:rPr>
              <a:t>Специализиран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превоз</a:t>
            </a:r>
            <a:r>
              <a:rPr lang="ru-RU" dirty="0">
                <a:latin typeface="Arial" panose="020B0604020202020204" pitchFamily="34" charset="0"/>
                <a:cs typeface="Arial" panose="020B0604020202020204" pitchFamily="34" charset="0"/>
              </a:rPr>
              <a:t> на лица </a:t>
            </a:r>
            <a:r>
              <a:rPr lang="ru-RU" dirty="0" err="1">
                <a:latin typeface="Arial" panose="020B0604020202020204" pitchFamily="34" charset="0"/>
                <a:cs typeface="Arial" panose="020B0604020202020204" pitchFamily="34" charset="0"/>
              </a:rPr>
              <a:t>със</a:t>
            </a:r>
            <a:r>
              <a:rPr lang="ru-RU" dirty="0">
                <a:latin typeface="Arial" panose="020B0604020202020204" pitchFamily="34" charset="0"/>
                <a:cs typeface="Arial" panose="020B0604020202020204" pitchFamily="34" charset="0"/>
              </a:rPr>
              <a:t> затруднения в </a:t>
            </a:r>
            <a:r>
              <a:rPr lang="ru-RU" dirty="0" err="1">
                <a:latin typeface="Arial" panose="020B0604020202020204" pitchFamily="34" charset="0"/>
                <a:cs typeface="Arial" panose="020B0604020202020204" pitchFamily="34" charset="0"/>
              </a:rPr>
              <a:t>придвижването</a:t>
            </a:r>
            <a:r>
              <a:rPr lang="ru-RU" dirty="0">
                <a:latin typeface="Arial" panose="020B0604020202020204" pitchFamily="34" charset="0"/>
                <a:cs typeface="Arial" panose="020B0604020202020204" pitchFamily="34" charset="0"/>
              </a:rPr>
              <a:t> </a:t>
            </a:r>
          </a:p>
          <a:p>
            <a:r>
              <a:rPr lang="ru-RU" dirty="0" err="1">
                <a:latin typeface="Arial" panose="020B0604020202020204" pitchFamily="34" charset="0"/>
                <a:cs typeface="Arial" panose="020B0604020202020204" pitchFamily="34" charset="0"/>
              </a:rPr>
              <a:t>Асистенти</a:t>
            </a:r>
            <a:r>
              <a:rPr lang="ru-RU" dirty="0">
                <a:latin typeface="Arial" panose="020B0604020202020204" pitchFamily="34" charset="0"/>
                <a:cs typeface="Arial" panose="020B0604020202020204" pitchFamily="34" charset="0"/>
              </a:rPr>
              <a:t> за независим живот</a:t>
            </a:r>
          </a:p>
          <a:p>
            <a:r>
              <a:rPr lang="ru-RU" dirty="0">
                <a:latin typeface="Arial" panose="020B0604020202020204" pitchFamily="34" charset="0"/>
                <a:cs typeface="Arial" panose="020B0604020202020204" pitchFamily="34" charset="0"/>
              </a:rPr>
              <a:t>....  					</a:t>
            </a:r>
            <a:r>
              <a:rPr lang="ru-RU" dirty="0"/>
              <a:t>                        </a:t>
            </a:r>
            <a:r>
              <a:rPr lang="ru-RU" dirty="0" err="1"/>
              <a:t>Имате</a:t>
            </a:r>
            <a:r>
              <a:rPr lang="ru-RU" dirty="0"/>
              <a:t> </a:t>
            </a:r>
            <a:r>
              <a:rPr lang="ru-RU" dirty="0" err="1"/>
              <a:t>думата</a:t>
            </a:r>
            <a:r>
              <a:rPr lang="ru-RU" dirty="0"/>
              <a:t> за </a:t>
            </a:r>
            <a:r>
              <a:rPr lang="ru-RU" dirty="0" err="1"/>
              <a:t>допълнения</a:t>
            </a:r>
            <a:endParaRPr lang="en-US" dirty="0"/>
          </a:p>
          <a:p>
            <a:endParaRPr lang="en-US" dirty="0"/>
          </a:p>
        </p:txBody>
      </p:sp>
    </p:spTree>
    <p:extLst>
      <p:ext uri="{BB962C8B-B14F-4D97-AF65-F5344CB8AC3E}">
        <p14:creationId xmlns:p14="http://schemas.microsoft.com/office/powerpoint/2010/main" val="37718519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321013"/>
            <a:ext cx="9956260" cy="1653701"/>
          </a:xfrm>
        </p:spPr>
        <p:txBody>
          <a:bodyPr>
            <a:normAutofit fontScale="90000"/>
          </a:bodyPr>
          <a:lstStyle/>
          <a:p>
            <a:pPr algn="ctr"/>
            <a:r>
              <a:rPr lang="bg-BG" sz="3600" b="1" dirty="0" smtClean="0"/>
              <a:t>Добри практики за осигуряване на грижа на лица, оставащи извън обхвата на социалната услуга </a:t>
            </a:r>
            <a:r>
              <a:rPr lang="en-US" sz="3600" b="1" dirty="0" smtClean="0"/>
              <a:t>“</a:t>
            </a:r>
            <a:r>
              <a:rPr lang="bg-BG" sz="3600" b="1" dirty="0" smtClean="0"/>
              <a:t>Асистентска подкрепа</a:t>
            </a:r>
            <a:r>
              <a:rPr lang="en-US" sz="3600" b="1" dirty="0" smtClean="0"/>
              <a:t>”</a:t>
            </a:r>
            <a:r>
              <a:rPr lang="bg-BG" sz="3600" b="1" dirty="0" smtClean="0"/>
              <a:t> и механизма </a:t>
            </a:r>
            <a:r>
              <a:rPr lang="en-US" sz="3600" b="1" dirty="0" smtClean="0"/>
              <a:t>“</a:t>
            </a:r>
            <a:r>
              <a:rPr lang="bg-BG" sz="3600" b="1" dirty="0" smtClean="0"/>
              <a:t>Лична помощ</a:t>
            </a:r>
            <a:r>
              <a:rPr lang="en-US" sz="3600" b="1" dirty="0" smtClean="0"/>
              <a:t>”</a:t>
            </a:r>
            <a:endParaRPr lang="bg-BG" sz="3600" b="1" dirty="0"/>
          </a:p>
        </p:txBody>
      </p:sp>
      <p:sp>
        <p:nvSpPr>
          <p:cNvPr id="3" name="Контейнер за съдържание 2"/>
          <p:cNvSpPr>
            <a:spLocks noGrp="1"/>
          </p:cNvSpPr>
          <p:nvPr>
            <p:ph idx="1"/>
          </p:nvPr>
        </p:nvSpPr>
        <p:spPr>
          <a:xfrm>
            <a:off x="1143000" y="2057400"/>
            <a:ext cx="10043809" cy="4038600"/>
          </a:xfrm>
        </p:spPr>
        <p:txBody>
          <a:bodyPr>
            <a:normAutofit lnSpcReduction="10000"/>
          </a:bodyPr>
          <a:lstStyle/>
          <a:p>
            <a:pPr algn="just"/>
            <a:r>
              <a:rPr lang="ru-RU" sz="2600" dirty="0" err="1"/>
              <a:t>Предоставяне</a:t>
            </a:r>
            <a:r>
              <a:rPr lang="ru-RU" sz="2600" dirty="0"/>
              <a:t> на </a:t>
            </a:r>
            <a:r>
              <a:rPr lang="ru-RU" sz="2600" dirty="0" err="1"/>
              <a:t>почасови</a:t>
            </a:r>
            <a:r>
              <a:rPr lang="ru-RU" sz="2600" dirty="0"/>
              <a:t> </a:t>
            </a:r>
            <a:r>
              <a:rPr lang="ru-RU" sz="2600" dirty="0" err="1"/>
              <a:t>мобилни</a:t>
            </a:r>
            <a:r>
              <a:rPr lang="ru-RU" sz="2600" dirty="0"/>
              <a:t> </a:t>
            </a:r>
            <a:r>
              <a:rPr lang="ru-RU" sz="2600" dirty="0" err="1"/>
              <a:t>интегрирани</a:t>
            </a:r>
            <a:r>
              <a:rPr lang="ru-RU" sz="2600" dirty="0"/>
              <a:t>  </a:t>
            </a:r>
            <a:r>
              <a:rPr lang="ru-RU" sz="2600" dirty="0" err="1"/>
              <a:t>здравно-социални</a:t>
            </a:r>
            <a:r>
              <a:rPr lang="ru-RU" sz="2600" dirty="0"/>
              <a:t> услуги, доставка на </a:t>
            </a:r>
            <a:r>
              <a:rPr lang="ru-RU" sz="2600" dirty="0" err="1"/>
              <a:t>храна</a:t>
            </a:r>
            <a:r>
              <a:rPr lang="ru-RU" sz="2600" dirty="0"/>
              <a:t> и </a:t>
            </a:r>
            <a:r>
              <a:rPr lang="ru-RU" sz="2600" dirty="0" err="1"/>
              <a:t>продукти</a:t>
            </a:r>
            <a:r>
              <a:rPr lang="ru-RU" sz="2600" dirty="0"/>
              <a:t> от </a:t>
            </a:r>
            <a:r>
              <a:rPr lang="ru-RU" sz="2600" dirty="0" err="1"/>
              <a:t>първа</a:t>
            </a:r>
            <a:r>
              <a:rPr lang="ru-RU" sz="2600" dirty="0"/>
              <a:t> </a:t>
            </a:r>
            <a:r>
              <a:rPr lang="ru-RU" sz="2600" dirty="0" err="1"/>
              <a:t>необходимост</a:t>
            </a:r>
            <a:r>
              <a:rPr lang="ru-RU" sz="2600" dirty="0"/>
              <a:t> за </a:t>
            </a:r>
            <a:r>
              <a:rPr lang="ru-RU" sz="2600" dirty="0" err="1"/>
              <a:t>нуждаещи</a:t>
            </a:r>
            <a:r>
              <a:rPr lang="ru-RU" sz="2600" dirty="0"/>
              <a:t> се лица с </a:t>
            </a:r>
            <a:r>
              <a:rPr lang="ru-RU" sz="2600" dirty="0" err="1"/>
              <a:t>увреждания</a:t>
            </a:r>
            <a:r>
              <a:rPr lang="ru-RU" sz="2600" dirty="0"/>
              <a:t> и </a:t>
            </a:r>
            <a:r>
              <a:rPr lang="ru-RU" sz="2600" dirty="0" err="1"/>
              <a:t>възрастни</a:t>
            </a:r>
            <a:r>
              <a:rPr lang="ru-RU" sz="2600" dirty="0"/>
              <a:t> хора в </a:t>
            </a:r>
            <a:r>
              <a:rPr lang="ru-RU" sz="2600" dirty="0" err="1"/>
              <a:t>рамките</a:t>
            </a:r>
            <a:r>
              <a:rPr lang="ru-RU" sz="2600" dirty="0"/>
              <a:t> на </a:t>
            </a:r>
            <a:r>
              <a:rPr lang="ru-RU" sz="2600" dirty="0" err="1"/>
              <a:t>изпълнявания</a:t>
            </a:r>
            <a:r>
              <a:rPr lang="ru-RU" sz="2600" dirty="0"/>
              <a:t> от </a:t>
            </a:r>
            <a:r>
              <a:rPr lang="ru-RU" sz="2600" dirty="0" err="1"/>
              <a:t>общините</a:t>
            </a:r>
            <a:r>
              <a:rPr lang="ru-RU" sz="2600" dirty="0"/>
              <a:t> Проект </a:t>
            </a:r>
            <a:r>
              <a:rPr lang="ru-RU" sz="2600" dirty="0" err="1"/>
              <a:t>Патронажна</a:t>
            </a:r>
            <a:r>
              <a:rPr lang="ru-RU" sz="2600" dirty="0"/>
              <a:t> </a:t>
            </a:r>
            <a:r>
              <a:rPr lang="ru-RU" sz="2600" dirty="0" err="1"/>
              <a:t>грижа</a:t>
            </a:r>
            <a:r>
              <a:rPr lang="ru-RU" sz="2600" dirty="0"/>
              <a:t> по ОП РЧР</a:t>
            </a:r>
            <a:r>
              <a:rPr lang="ru-RU" sz="2600" dirty="0" smtClean="0"/>
              <a:t>.</a:t>
            </a:r>
            <a:endParaRPr lang="en-US" sz="2600" dirty="0" smtClean="0"/>
          </a:p>
          <a:p>
            <a:pPr algn="just"/>
            <a:r>
              <a:rPr lang="bg-BG" sz="2600" dirty="0" smtClean="0"/>
              <a:t>Осигуряване на възможност за включване в социалната услуга Асистентска подкрепа на лица с увреждания които:</a:t>
            </a:r>
          </a:p>
          <a:p>
            <a:pPr algn="just"/>
            <a:r>
              <a:rPr lang="bg-BG" sz="2600" dirty="0" smtClean="0"/>
              <a:t>нямат определена чужда помощ, но</a:t>
            </a:r>
          </a:p>
          <a:p>
            <a:pPr algn="just"/>
            <a:r>
              <a:rPr lang="bg-BG" sz="2600" dirty="0"/>
              <a:t>р</a:t>
            </a:r>
            <a:r>
              <a:rPr lang="bg-BG" sz="2600" dirty="0" smtClean="0"/>
              <a:t>азполагат със съответните медицински документи удостоверяващи невъзможността им за самообслужване за определен период от време</a:t>
            </a:r>
            <a:r>
              <a:rPr lang="en-US" sz="2600" smtClean="0"/>
              <a:t>.</a:t>
            </a:r>
            <a:endParaRPr lang="bg-BG" sz="2600" dirty="0" smtClean="0"/>
          </a:p>
          <a:p>
            <a:endParaRPr lang="bg-BG" sz="2600" dirty="0"/>
          </a:p>
        </p:txBody>
      </p:sp>
    </p:spTree>
    <p:extLst>
      <p:ext uri="{BB962C8B-B14F-4D97-AF65-F5344CB8AC3E}">
        <p14:creationId xmlns:p14="http://schemas.microsoft.com/office/powerpoint/2010/main" val="11390593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5D6747D0-A181-46CE-9046-FD5F9B9517AA}"/>
              </a:ext>
            </a:extLst>
          </p:cNvPr>
          <p:cNvSpPr>
            <a:spLocks noGrp="1"/>
          </p:cNvSpPr>
          <p:nvPr>
            <p:ph type="title"/>
          </p:nvPr>
        </p:nvSpPr>
        <p:spPr>
          <a:xfrm>
            <a:off x="1143000" y="609600"/>
            <a:ext cx="9875520" cy="734458"/>
          </a:xfrm>
        </p:spPr>
        <p:txBody>
          <a:bodyPr>
            <a:normAutofit/>
          </a:bodyPr>
          <a:lstStyle/>
          <a:p>
            <a:r>
              <a:rPr lang="bg-BG" sz="2800" b="1" dirty="0">
                <a:latin typeface="Arial" panose="020B0604020202020204" pitchFamily="34" charset="0"/>
                <a:ea typeface="+mn-ea"/>
                <a:cs typeface="Arial" panose="020B0604020202020204" pitchFamily="34" charset="0"/>
              </a:rPr>
              <a:t>Ангажименти на Кмета на общината по ЗЛП</a:t>
            </a:r>
            <a:endParaRPr lang="en-US" dirty="0"/>
          </a:p>
        </p:txBody>
      </p:sp>
      <p:sp>
        <p:nvSpPr>
          <p:cNvPr id="3" name="Контейнер за съдържание 2">
            <a:extLst>
              <a:ext uri="{FF2B5EF4-FFF2-40B4-BE49-F238E27FC236}">
                <a16:creationId xmlns:a16="http://schemas.microsoft.com/office/drawing/2014/main" id="{6586D2CC-3DF0-413E-9883-FF705EEB7BBC}"/>
              </a:ext>
            </a:extLst>
          </p:cNvPr>
          <p:cNvSpPr>
            <a:spLocks noGrp="1"/>
          </p:cNvSpPr>
          <p:nvPr>
            <p:ph idx="1"/>
          </p:nvPr>
        </p:nvSpPr>
        <p:spPr>
          <a:xfrm>
            <a:off x="242371" y="1178805"/>
            <a:ext cx="11556694" cy="4410419"/>
          </a:xfrm>
        </p:spPr>
        <p:txBody>
          <a:bodyPr>
            <a:noAutofit/>
          </a:bodyPr>
          <a:lstStyle/>
          <a:p>
            <a:pPr marL="342900" lvl="0" indent="-342900" fontAlgn="base">
              <a:lnSpc>
                <a:spcPct val="115000"/>
              </a:lnSpc>
              <a:buFont typeface="Symbol" panose="05050102010706020507" pitchFamily="18" charset="2"/>
              <a:buChar char=""/>
              <a:tabLst>
                <a:tab pos="457200" algn="l"/>
              </a:tabLst>
            </a:pPr>
            <a:r>
              <a:rPr lang="ru-RU" sz="2400" dirty="0" err="1">
                <a:latin typeface="Arial" panose="020B0604020202020204" pitchFamily="34" charset="0"/>
                <a:cs typeface="Arial" panose="020B0604020202020204" pitchFamily="34" charset="0"/>
              </a:rPr>
              <a:t>Организира</a:t>
            </a:r>
            <a:r>
              <a:rPr lang="ru-RU" sz="2400" dirty="0">
                <a:latin typeface="Arial" panose="020B0604020202020204" pitchFamily="34" charset="0"/>
                <a:cs typeface="Arial" panose="020B0604020202020204" pitchFamily="34" charset="0"/>
              </a:rPr>
              <a:t> и </a:t>
            </a:r>
            <a:r>
              <a:rPr lang="ru-RU" sz="2400" dirty="0" err="1">
                <a:latin typeface="Arial" panose="020B0604020202020204" pitchFamily="34" charset="0"/>
                <a:cs typeface="Arial" panose="020B0604020202020204" pitchFamily="34" charset="0"/>
              </a:rPr>
              <a:t>ръководи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дейността</a:t>
            </a:r>
            <a:r>
              <a:rPr lang="ru-RU" sz="2400" dirty="0">
                <a:latin typeface="Arial" panose="020B0604020202020204" pitchFamily="34" charset="0"/>
                <a:cs typeface="Arial" panose="020B0604020202020204" pitchFamily="34" charset="0"/>
              </a:rPr>
              <a:t> по </a:t>
            </a:r>
            <a:r>
              <a:rPr lang="ru-RU" sz="2400" dirty="0" err="1">
                <a:latin typeface="Arial" panose="020B0604020202020204" pitchFamily="34" charset="0"/>
                <a:cs typeface="Arial" panose="020B0604020202020204" pitchFamily="34" charset="0"/>
              </a:rPr>
              <a:t>предоставяне</a:t>
            </a:r>
            <a:r>
              <a:rPr lang="ru-RU" sz="2400" dirty="0">
                <a:latin typeface="Arial" panose="020B0604020202020204" pitchFamily="34" charset="0"/>
                <a:cs typeface="Arial" panose="020B0604020202020204" pitchFamily="34" charset="0"/>
              </a:rPr>
              <a:t> на механизма;</a:t>
            </a:r>
            <a:endParaRPr lang="en-US" sz="2400" dirty="0">
              <a:latin typeface="Arial" panose="020B0604020202020204" pitchFamily="34" charset="0"/>
              <a:cs typeface="Arial" panose="020B0604020202020204" pitchFamily="34" charset="0"/>
            </a:endParaRPr>
          </a:p>
          <a:p>
            <a:pPr marL="342900" lvl="0" indent="-342900" fontAlgn="base">
              <a:lnSpc>
                <a:spcPct val="115000"/>
              </a:lnSpc>
              <a:buFont typeface="Symbol" panose="05050102010706020507" pitchFamily="18" charset="2"/>
              <a:buChar char=""/>
              <a:tabLst>
                <a:tab pos="457200" algn="l"/>
              </a:tabLst>
            </a:pPr>
            <a:r>
              <a:rPr lang="ru-RU" sz="2400" dirty="0" err="1">
                <a:latin typeface="Arial" panose="020B0604020202020204" pitchFamily="34" charset="0"/>
                <a:cs typeface="Arial" panose="020B0604020202020204" pitchFamily="34" charset="0"/>
              </a:rPr>
              <a:t>Провежда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разяснително-информационна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дейност</a:t>
            </a:r>
            <a:r>
              <a:rPr lang="ru-RU" sz="2400" dirty="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marL="342900" lvl="0" indent="-342900" fontAlgn="base">
              <a:lnSpc>
                <a:spcPct val="115000"/>
              </a:lnSpc>
              <a:buFont typeface="Symbol" panose="05050102010706020507" pitchFamily="18" charset="2"/>
              <a:buChar char=""/>
              <a:tabLst>
                <a:tab pos="457200" algn="l"/>
              </a:tabLst>
            </a:pPr>
            <a:r>
              <a:rPr lang="ru-RU" sz="2400" dirty="0" err="1">
                <a:latin typeface="Arial" panose="020B0604020202020204" pitchFamily="34" charset="0"/>
                <a:cs typeface="Arial" panose="020B0604020202020204" pitchFamily="34" charset="0"/>
              </a:rPr>
              <a:t>Сключва</a:t>
            </a:r>
            <a:r>
              <a:rPr lang="ru-RU" sz="2400" dirty="0">
                <a:latin typeface="Arial" panose="020B0604020202020204" pitchFamily="34" charset="0"/>
                <a:cs typeface="Arial" panose="020B0604020202020204" pitchFamily="34" charset="0"/>
              </a:rPr>
              <a:t> и </a:t>
            </a:r>
            <a:r>
              <a:rPr lang="ru-RU" sz="2400" dirty="0" err="1">
                <a:latin typeface="Arial" panose="020B0604020202020204" pitchFamily="34" charset="0"/>
                <a:cs typeface="Arial" panose="020B0604020202020204" pitchFamily="34" charset="0"/>
              </a:rPr>
              <a:t>прекратява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трудовите</a:t>
            </a:r>
            <a:r>
              <a:rPr lang="ru-RU" sz="2400" dirty="0">
                <a:latin typeface="Arial" panose="020B0604020202020204" pitchFamily="34" charset="0"/>
                <a:cs typeface="Arial" panose="020B0604020202020204" pitchFamily="34" charset="0"/>
              </a:rPr>
              <a:t> договори с </a:t>
            </a:r>
            <a:r>
              <a:rPr lang="ru-RU" sz="2400" dirty="0" err="1">
                <a:latin typeface="Arial" panose="020B0604020202020204" pitchFamily="34" charset="0"/>
                <a:cs typeface="Arial" panose="020B0604020202020204" pitchFamily="34" charset="0"/>
              </a:rPr>
              <a:t>асистентите</a:t>
            </a:r>
            <a:r>
              <a:rPr lang="ru-RU" sz="2400" dirty="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marL="342900" lvl="0" indent="-342900" fontAlgn="base">
              <a:lnSpc>
                <a:spcPct val="115000"/>
              </a:lnSpc>
              <a:buFont typeface="Symbol" panose="05050102010706020507" pitchFamily="18" charset="2"/>
              <a:buChar char=""/>
              <a:tabLst>
                <a:tab pos="457200" algn="l"/>
              </a:tabLst>
            </a:pPr>
            <a:r>
              <a:rPr lang="ru-RU" sz="2400" dirty="0" err="1">
                <a:latin typeface="Arial" panose="020B0604020202020204" pitchFamily="34" charset="0"/>
                <a:cs typeface="Arial" panose="020B0604020202020204" pitchFamily="34" charset="0"/>
              </a:rPr>
              <a:t>Осигурява</a:t>
            </a:r>
            <a:r>
              <a:rPr lang="ru-RU" sz="2400" dirty="0">
                <a:latin typeface="Arial" panose="020B0604020202020204" pitchFamily="34" charset="0"/>
                <a:cs typeface="Arial" panose="020B0604020202020204" pitchFamily="34" charset="0"/>
              </a:rPr>
              <a:t> условия за </a:t>
            </a:r>
            <a:r>
              <a:rPr lang="ru-RU" sz="2400" dirty="0" err="1">
                <a:latin typeface="Arial" panose="020B0604020202020204" pitchFamily="34" charset="0"/>
                <a:cs typeface="Arial" panose="020B0604020202020204" pitchFamily="34" charset="0"/>
              </a:rPr>
              <a:t>повишаване</a:t>
            </a:r>
            <a:r>
              <a:rPr lang="ru-RU" sz="2400" dirty="0">
                <a:latin typeface="Arial" panose="020B0604020202020204" pitchFamily="34" charset="0"/>
                <a:cs typeface="Arial" panose="020B0604020202020204" pitchFamily="34" charset="0"/>
              </a:rPr>
              <a:t> на </a:t>
            </a:r>
            <a:r>
              <a:rPr lang="ru-RU" sz="2400" dirty="0" err="1">
                <a:latin typeface="Arial" panose="020B0604020202020204" pitchFamily="34" charset="0"/>
                <a:cs typeface="Arial" panose="020B0604020202020204" pitchFamily="34" charset="0"/>
              </a:rPr>
              <a:t>квалификацията</a:t>
            </a:r>
            <a:r>
              <a:rPr lang="ru-RU" sz="2400" dirty="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marL="342900" lvl="0" indent="-342900" algn="just" fontAlgn="base">
              <a:lnSpc>
                <a:spcPct val="115000"/>
              </a:lnSpc>
              <a:buFont typeface="Symbol" panose="05050102010706020507" pitchFamily="18" charset="2"/>
              <a:buChar char=""/>
            </a:pPr>
            <a:r>
              <a:rPr lang="ru-RU" sz="2400" dirty="0" err="1">
                <a:latin typeface="Arial" panose="020B0604020202020204" pitchFamily="34" charset="0"/>
                <a:cs typeface="Arial" panose="020B0604020202020204" pitchFamily="34" charset="0"/>
              </a:rPr>
              <a:t>Поддържа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индивидуално</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досие</a:t>
            </a:r>
            <a:r>
              <a:rPr lang="ru-RU" sz="2400" dirty="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marL="342900" lvl="0" indent="-342900" algn="just" fontAlgn="base">
              <a:lnSpc>
                <a:spcPct val="115000"/>
              </a:lnSpc>
              <a:buFont typeface="Symbol" panose="05050102010706020507" pitchFamily="18" charset="2"/>
              <a:buChar char=""/>
            </a:pPr>
            <a:r>
              <a:rPr lang="ru-RU" sz="2400" dirty="0" err="1">
                <a:latin typeface="Arial" panose="020B0604020202020204" pitchFamily="34" charset="0"/>
                <a:cs typeface="Arial" panose="020B0604020202020204" pitchFamily="34" charset="0"/>
              </a:rPr>
              <a:t>Поддържа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списък</a:t>
            </a:r>
            <a:r>
              <a:rPr lang="ru-RU" sz="2400" dirty="0">
                <a:latin typeface="Arial" panose="020B0604020202020204" pitchFamily="34" charset="0"/>
                <a:cs typeface="Arial" panose="020B0604020202020204" pitchFamily="34" charset="0"/>
              </a:rPr>
              <a:t> за </a:t>
            </a:r>
            <a:r>
              <a:rPr lang="ru-RU" sz="2400" dirty="0" err="1">
                <a:latin typeface="Arial" panose="020B0604020202020204" pitchFamily="34" charset="0"/>
                <a:cs typeface="Arial" panose="020B0604020202020204" pitchFamily="34" charset="0"/>
              </a:rPr>
              <a:t>кандидатите</a:t>
            </a:r>
            <a:r>
              <a:rPr lang="ru-RU" sz="2400" dirty="0">
                <a:latin typeface="Arial" panose="020B0604020202020204" pitchFamily="34" charset="0"/>
                <a:cs typeface="Arial" panose="020B0604020202020204" pitchFamily="34" charset="0"/>
              </a:rPr>
              <a:t> за </a:t>
            </a:r>
            <a:r>
              <a:rPr lang="ru-RU" sz="2400" dirty="0" err="1">
                <a:latin typeface="Arial" panose="020B0604020202020204" pitchFamily="34" charset="0"/>
                <a:cs typeface="Arial" panose="020B0604020202020204" pitchFamily="34" charset="0"/>
              </a:rPr>
              <a:t>асистенти</a:t>
            </a:r>
            <a:r>
              <a:rPr lang="ru-RU" sz="2400" dirty="0">
                <a:latin typeface="Arial" panose="020B0604020202020204" pitchFamily="34" charset="0"/>
                <a:cs typeface="Arial" panose="020B0604020202020204" pitchFamily="34" charset="0"/>
              </a:rPr>
              <a:t> и </a:t>
            </a:r>
            <a:r>
              <a:rPr lang="ru-RU" sz="2400" dirty="0" err="1">
                <a:latin typeface="Arial" panose="020B0604020202020204" pitchFamily="34" charset="0"/>
                <a:cs typeface="Arial" panose="020B0604020202020204" pitchFamily="34" charset="0"/>
              </a:rPr>
              <a:t>професионалния</a:t>
            </a:r>
            <a:r>
              <a:rPr lang="ru-RU" sz="2400" dirty="0">
                <a:latin typeface="Arial" panose="020B0604020202020204" pitchFamily="34" charset="0"/>
                <a:cs typeface="Arial" panose="020B0604020202020204" pitchFamily="34" charset="0"/>
              </a:rPr>
              <a:t> им опит;</a:t>
            </a:r>
            <a:endParaRPr lang="en-US" sz="2400" dirty="0">
              <a:latin typeface="Arial" panose="020B0604020202020204" pitchFamily="34" charset="0"/>
              <a:cs typeface="Arial" panose="020B0604020202020204" pitchFamily="34" charset="0"/>
            </a:endParaRPr>
          </a:p>
          <a:p>
            <a:pPr marL="342900" lvl="0" indent="-342900" algn="just" fontAlgn="base">
              <a:lnSpc>
                <a:spcPct val="115000"/>
              </a:lnSpc>
              <a:buFont typeface="Symbol" panose="05050102010706020507" pitchFamily="18" charset="2"/>
              <a:buChar char=""/>
            </a:pPr>
            <a:r>
              <a:rPr lang="ru-RU" sz="2400" dirty="0" err="1">
                <a:latin typeface="Arial" panose="020B0604020202020204" pitchFamily="34" charset="0"/>
                <a:cs typeface="Arial" panose="020B0604020202020204" pitchFamily="34" charset="0"/>
              </a:rPr>
              <a:t>Поддържа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регистър</a:t>
            </a:r>
            <a:r>
              <a:rPr lang="ru-RU" sz="2400" dirty="0">
                <a:latin typeface="Arial" panose="020B0604020202020204" pitchFamily="34" charset="0"/>
                <a:cs typeface="Arial" panose="020B0604020202020204" pitchFamily="34" charset="0"/>
              </a:rPr>
              <a:t> за </a:t>
            </a:r>
            <a:r>
              <a:rPr lang="ru-RU" sz="2400" dirty="0" err="1">
                <a:latin typeface="Arial" panose="020B0604020202020204" pitchFamily="34" charset="0"/>
                <a:cs typeface="Arial" panose="020B0604020202020204" pitchFamily="34" charset="0"/>
              </a:rPr>
              <a:t>жалбите</a:t>
            </a:r>
            <a:r>
              <a:rPr lang="ru-RU" sz="2400" dirty="0">
                <a:latin typeface="Arial" panose="020B0604020202020204" pitchFamily="34" charset="0"/>
                <a:cs typeface="Arial" panose="020B0604020202020204" pitchFamily="34" charset="0"/>
              </a:rPr>
              <a:t> и сигналите;</a:t>
            </a:r>
            <a:endParaRPr lang="en-US" sz="2400" dirty="0">
              <a:latin typeface="Arial" panose="020B0604020202020204" pitchFamily="34" charset="0"/>
              <a:cs typeface="Arial" panose="020B0604020202020204" pitchFamily="34" charset="0"/>
            </a:endParaRPr>
          </a:p>
          <a:p>
            <a:pPr marL="342900" lvl="0" indent="-342900" algn="just" fontAlgn="base">
              <a:lnSpc>
                <a:spcPct val="115000"/>
              </a:lnSpc>
              <a:spcAft>
                <a:spcPts val="1000"/>
              </a:spcAft>
              <a:buFont typeface="Symbol" panose="05050102010706020507" pitchFamily="18" charset="2"/>
              <a:buChar char=""/>
            </a:pPr>
            <a:r>
              <a:rPr lang="ru-RU" sz="2400" dirty="0" err="1">
                <a:latin typeface="Arial" panose="020B0604020202020204" pitchFamily="34" charset="0"/>
                <a:cs typeface="Arial" panose="020B0604020202020204" pitchFamily="34" charset="0"/>
              </a:rPr>
              <a:t>Посредничи</a:t>
            </a:r>
            <a:r>
              <a:rPr lang="ru-RU" sz="2400" dirty="0">
                <a:latin typeface="Arial" panose="020B0604020202020204" pitchFamily="34" charset="0"/>
                <a:cs typeface="Arial" panose="020B0604020202020204" pitchFamily="34" charset="0"/>
              </a:rPr>
              <a:t> за </a:t>
            </a:r>
            <a:r>
              <a:rPr lang="ru-RU" sz="2400" dirty="0" err="1">
                <a:latin typeface="Arial" panose="020B0604020202020204" pitchFamily="34" charset="0"/>
                <a:cs typeface="Arial" panose="020B0604020202020204" pitchFamily="34" charset="0"/>
              </a:rPr>
              <a:t>уреждане</a:t>
            </a:r>
            <a:r>
              <a:rPr lang="ru-RU" sz="2400" dirty="0">
                <a:latin typeface="Arial" panose="020B0604020202020204" pitchFamily="34" charset="0"/>
                <a:cs typeface="Arial" panose="020B0604020202020204" pitchFamily="34" charset="0"/>
              </a:rPr>
              <a:t> на </a:t>
            </a:r>
            <a:r>
              <a:rPr lang="ru-RU" sz="2400" dirty="0" err="1">
                <a:latin typeface="Arial" panose="020B0604020202020204" pitchFamily="34" charset="0"/>
                <a:cs typeface="Arial" panose="020B0604020202020204" pitchFamily="34" charset="0"/>
              </a:rPr>
              <a:t>споровете</a:t>
            </a:r>
            <a:r>
              <a:rPr lang="ru-RU" sz="2400" dirty="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r>
              <a:rPr lang="ru-RU" sz="2400" dirty="0">
                <a:latin typeface="Arial" panose="020B0604020202020204" pitchFamily="34" charset="0"/>
                <a:cs typeface="Arial" panose="020B0604020202020204" pitchFamily="34" charset="0"/>
              </a:rPr>
              <a:t>„</a:t>
            </a:r>
            <a:r>
              <a:rPr lang="ru-RU" sz="2400" dirty="0" err="1">
                <a:latin typeface="Arial" panose="020B0604020202020204" pitchFamily="34" charset="0"/>
                <a:cs typeface="Arial" panose="020B0604020202020204" pitchFamily="34" charset="0"/>
              </a:rPr>
              <a:t>Докладва</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т.е</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осигурява</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информация</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за</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държавните</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органи</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9818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4BB0DF20-9D3A-4DE1-915F-33F5350A451F}"/>
              </a:ext>
            </a:extLst>
          </p:cNvPr>
          <p:cNvSpPr>
            <a:spLocks noGrp="1"/>
          </p:cNvSpPr>
          <p:nvPr>
            <p:ph type="title"/>
          </p:nvPr>
        </p:nvSpPr>
        <p:spPr>
          <a:xfrm>
            <a:off x="1158240" y="438912"/>
            <a:ext cx="9875520" cy="414528"/>
          </a:xfrm>
        </p:spPr>
        <p:txBody>
          <a:bodyPr>
            <a:normAutofit fontScale="90000"/>
          </a:bodyPr>
          <a:lstStyle/>
          <a:p>
            <a:r>
              <a:rPr lang="bg-BG" sz="3200" dirty="0">
                <a:latin typeface="Arial" panose="020B0604020202020204" pitchFamily="34" charset="0"/>
                <a:cs typeface="Arial" panose="020B0604020202020204" pitchFamily="34" charset="0"/>
              </a:rPr>
              <a:t>Предоставяне на лична помощ от 01.01.2021</a:t>
            </a:r>
            <a:endParaRPr lang="en-US" sz="3200" dirty="0">
              <a:latin typeface="Arial" panose="020B0604020202020204" pitchFamily="34" charset="0"/>
              <a:cs typeface="Arial" panose="020B0604020202020204" pitchFamily="34" charset="0"/>
            </a:endParaRPr>
          </a:p>
        </p:txBody>
      </p:sp>
      <p:sp>
        <p:nvSpPr>
          <p:cNvPr id="3" name="Контейнер за съдържание 2">
            <a:extLst>
              <a:ext uri="{FF2B5EF4-FFF2-40B4-BE49-F238E27FC236}">
                <a16:creationId xmlns:a16="http://schemas.microsoft.com/office/drawing/2014/main" id="{6FACA76B-5684-405B-BC65-CF608A35FF66}"/>
              </a:ext>
            </a:extLst>
          </p:cNvPr>
          <p:cNvSpPr>
            <a:spLocks noGrp="1"/>
          </p:cNvSpPr>
          <p:nvPr>
            <p:ph idx="1"/>
          </p:nvPr>
        </p:nvSpPr>
        <p:spPr>
          <a:xfrm>
            <a:off x="377952" y="1158240"/>
            <a:ext cx="11667744" cy="5462016"/>
          </a:xfrm>
        </p:spPr>
        <p:txBody>
          <a:bodyPr>
            <a:noAutofit/>
          </a:bodyPr>
          <a:lstStyle/>
          <a:p>
            <a:pPr marL="457200" indent="-457200" fontAlgn="base">
              <a:lnSpc>
                <a:spcPct val="110000"/>
              </a:lnSpc>
              <a:spcBef>
                <a:spcPts val="0"/>
              </a:spcBef>
              <a:spcAft>
                <a:spcPts val="800"/>
              </a:spcAft>
            </a:pPr>
            <a:r>
              <a:rPr lang="ru-RU" sz="2000" dirty="0" err="1">
                <a:latin typeface="Arial" panose="020B0604020202020204" pitchFamily="34" charset="0"/>
                <a:cs typeface="Arial" panose="020B0604020202020204" pitchFamily="34" charset="0"/>
              </a:rPr>
              <a:t>Трайно</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регламентиране</a:t>
            </a:r>
            <a:r>
              <a:rPr lang="ru-RU" sz="2000" dirty="0">
                <a:latin typeface="Arial" panose="020B0604020202020204" pitchFamily="34" charset="0"/>
                <a:cs typeface="Arial" panose="020B0604020202020204" pitchFamily="34" charset="0"/>
              </a:rPr>
              <a:t> на </a:t>
            </a:r>
            <a:r>
              <a:rPr lang="ru-RU" sz="2000" dirty="0" err="1">
                <a:latin typeface="Arial" panose="020B0604020202020204" pitchFamily="34" charset="0"/>
                <a:cs typeface="Arial" panose="020B0604020202020204" pitchFamily="34" charset="0"/>
              </a:rPr>
              <a:t>ползвателите</a:t>
            </a:r>
            <a:r>
              <a:rPr lang="ru-RU" sz="2000" dirty="0">
                <a:latin typeface="Arial" panose="020B0604020202020204" pitchFamily="34" charset="0"/>
                <a:cs typeface="Arial" panose="020B0604020202020204" pitchFamily="34" charset="0"/>
              </a:rPr>
              <a:t> на механизма</a:t>
            </a:r>
            <a:r>
              <a:rPr lang="en-US" sz="2000" dirty="0">
                <a:latin typeface="Arial" panose="020B0604020202020204" pitchFamily="34" charset="0"/>
                <a:ea typeface="Calibri" panose="020F0502020204030204" pitchFamily="34" charset="0"/>
                <a:cs typeface="Arial" panose="020B0604020202020204" pitchFamily="34" charset="0"/>
              </a:rPr>
              <a:t>:</a:t>
            </a:r>
          </a:p>
          <a:p>
            <a:pPr marL="685800" lvl="1" indent="-457200" fontAlgn="base">
              <a:lnSpc>
                <a:spcPct val="110000"/>
              </a:lnSpc>
              <a:spcBef>
                <a:spcPts val="0"/>
              </a:spcBef>
              <a:spcAft>
                <a:spcPts val="800"/>
              </a:spcAft>
            </a:pPr>
            <a:r>
              <a:rPr lang="bg-BG" dirty="0">
                <a:latin typeface="Arial" panose="020B0604020202020204" pitchFamily="34" charset="0"/>
                <a:ea typeface="Calibri" panose="020F0502020204030204" pitchFamily="34" charset="0"/>
                <a:cs typeface="Arial" panose="020B0604020202020204" pitchFamily="34" charset="0"/>
              </a:rPr>
              <a:t>Л</a:t>
            </a:r>
            <a:r>
              <a:rPr lang="en-US" dirty="0" err="1">
                <a:latin typeface="Arial" panose="020B0604020202020204" pitchFamily="34" charset="0"/>
                <a:ea typeface="Calibri" panose="020F0502020204030204" pitchFamily="34" charset="0"/>
                <a:cs typeface="Arial" panose="020B0604020202020204" pitchFamily="34" charset="0"/>
              </a:rPr>
              <a:t>ица</a:t>
            </a:r>
            <a:r>
              <a:rPr lang="en-US" dirty="0">
                <a:latin typeface="Arial" panose="020B0604020202020204" pitchFamily="34" charset="0"/>
                <a:ea typeface="Calibri" panose="020F0502020204030204" pitchFamily="34" charset="0"/>
                <a:cs typeface="Arial" panose="020B0604020202020204" pitchFamily="34" charset="0"/>
              </a:rPr>
              <a:t> </a:t>
            </a:r>
            <a:r>
              <a:rPr lang="ru-RU" dirty="0">
                <a:latin typeface="Arial" panose="020B0604020202020204" pitchFamily="34" charset="0"/>
                <a:ea typeface="Calibri" panose="020F0502020204030204" pitchFamily="34" charset="0"/>
                <a:cs typeface="Arial" panose="020B0604020202020204" pitchFamily="34" charset="0"/>
              </a:rPr>
              <a:t>с </a:t>
            </a:r>
            <a:r>
              <a:rPr lang="ru-RU" dirty="0" err="1">
                <a:latin typeface="Arial" panose="020B0604020202020204" pitchFamily="34" charset="0"/>
                <a:ea typeface="Calibri" panose="020F0502020204030204" pitchFamily="34" charset="0"/>
                <a:cs typeface="Arial" panose="020B0604020202020204" pitchFamily="34" charset="0"/>
              </a:rPr>
              <a:t>трайно</a:t>
            </a:r>
            <a:r>
              <a:rPr lang="ru-RU" dirty="0">
                <a:latin typeface="Arial" panose="020B0604020202020204" pitchFamily="34" charset="0"/>
                <a:ea typeface="Calibri" panose="020F0502020204030204" pitchFamily="34" charset="0"/>
                <a:cs typeface="Arial" panose="020B0604020202020204" pitchFamily="34" charset="0"/>
              </a:rPr>
              <a:t> </a:t>
            </a:r>
            <a:r>
              <a:rPr lang="ru-RU" dirty="0" err="1">
                <a:latin typeface="Arial" panose="020B0604020202020204" pitchFamily="34" charset="0"/>
                <a:ea typeface="Calibri" panose="020F0502020204030204" pitchFamily="34" charset="0"/>
                <a:cs typeface="Arial" panose="020B0604020202020204" pitchFamily="34" charset="0"/>
              </a:rPr>
              <a:t>увреждане</a:t>
            </a:r>
            <a:r>
              <a:rPr lang="ru-RU" dirty="0">
                <a:latin typeface="Arial" panose="020B0604020202020204" pitchFamily="34" charset="0"/>
                <a:ea typeface="Calibri" panose="020F0502020204030204" pitchFamily="34" charset="0"/>
                <a:cs typeface="Arial" panose="020B0604020202020204" pitchFamily="34" charset="0"/>
              </a:rPr>
              <a:t> с </a:t>
            </a:r>
            <a:r>
              <a:rPr lang="ru-RU" dirty="0" err="1">
                <a:latin typeface="Arial" panose="020B0604020202020204" pitchFamily="34" charset="0"/>
                <a:ea typeface="Calibri" panose="020F0502020204030204" pitchFamily="34" charset="0"/>
                <a:cs typeface="Arial" panose="020B0604020202020204" pitchFamily="34" charset="0"/>
              </a:rPr>
              <a:t>установени</a:t>
            </a:r>
            <a:r>
              <a:rPr lang="ru-RU" dirty="0">
                <a:latin typeface="Arial" panose="020B0604020202020204" pitchFamily="34" charset="0"/>
                <a:ea typeface="Calibri" panose="020F0502020204030204" pitchFamily="34" charset="0"/>
                <a:cs typeface="Arial" panose="020B0604020202020204" pitchFamily="34" charset="0"/>
              </a:rPr>
              <a:t> вид и степен на </a:t>
            </a:r>
            <a:r>
              <a:rPr lang="ru-RU" dirty="0" err="1">
                <a:latin typeface="Arial" panose="020B0604020202020204" pitchFamily="34" charset="0"/>
                <a:ea typeface="Calibri" panose="020F0502020204030204" pitchFamily="34" charset="0"/>
                <a:cs typeface="Arial" panose="020B0604020202020204" pitchFamily="34" charset="0"/>
              </a:rPr>
              <a:t>увреждане</a:t>
            </a:r>
            <a:r>
              <a:rPr lang="ru-RU" dirty="0">
                <a:latin typeface="Arial" panose="020B0604020202020204" pitchFamily="34" charset="0"/>
                <a:ea typeface="Calibri" panose="020F0502020204030204" pitchFamily="34" charset="0"/>
                <a:cs typeface="Arial" panose="020B0604020202020204" pitchFamily="34" charset="0"/>
              </a:rPr>
              <a:t> или степен на </a:t>
            </a:r>
            <a:r>
              <a:rPr lang="ru-RU" dirty="0" err="1">
                <a:latin typeface="Arial" panose="020B0604020202020204" pitchFamily="34" charset="0"/>
                <a:ea typeface="Calibri" panose="020F0502020204030204" pitchFamily="34" charset="0"/>
                <a:cs typeface="Arial" panose="020B0604020202020204" pitchFamily="34" charset="0"/>
              </a:rPr>
              <a:t>трайно</a:t>
            </a:r>
            <a:r>
              <a:rPr lang="ru-RU" dirty="0">
                <a:latin typeface="Arial" panose="020B0604020202020204" pitchFamily="34" charset="0"/>
                <a:ea typeface="Calibri" panose="020F0502020204030204" pitchFamily="34" charset="0"/>
                <a:cs typeface="Arial" panose="020B0604020202020204" pitchFamily="34" charset="0"/>
              </a:rPr>
              <a:t> </a:t>
            </a:r>
            <a:r>
              <a:rPr lang="ru-RU" dirty="0" err="1">
                <a:latin typeface="Arial" panose="020B0604020202020204" pitchFamily="34" charset="0"/>
                <a:ea typeface="Calibri" panose="020F0502020204030204" pitchFamily="34" charset="0"/>
                <a:cs typeface="Arial" panose="020B0604020202020204" pitchFamily="34" charset="0"/>
              </a:rPr>
              <a:t>намалена</a:t>
            </a:r>
            <a:r>
              <a:rPr lang="ru-RU" dirty="0">
                <a:latin typeface="Arial" panose="020B0604020202020204" pitchFamily="34" charset="0"/>
                <a:ea typeface="Calibri" panose="020F0502020204030204" pitchFamily="34" charset="0"/>
                <a:cs typeface="Arial" panose="020B0604020202020204" pitchFamily="34" charset="0"/>
              </a:rPr>
              <a:t> </a:t>
            </a:r>
            <a:r>
              <a:rPr lang="ru-RU" dirty="0" err="1">
                <a:latin typeface="Arial" panose="020B0604020202020204" pitchFamily="34" charset="0"/>
                <a:ea typeface="Calibri" panose="020F0502020204030204" pitchFamily="34" charset="0"/>
                <a:cs typeface="Arial" panose="020B0604020202020204" pitchFamily="34" charset="0"/>
              </a:rPr>
              <a:t>работоспособност</a:t>
            </a:r>
            <a:r>
              <a:rPr lang="ru-RU" dirty="0">
                <a:latin typeface="Arial" panose="020B0604020202020204" pitchFamily="34" charset="0"/>
                <a:ea typeface="Calibri" panose="020F0502020204030204" pitchFamily="34" charset="0"/>
                <a:cs typeface="Arial" panose="020B0604020202020204" pitchFamily="34" charset="0"/>
              </a:rPr>
              <a:t> </a:t>
            </a:r>
            <a:r>
              <a:rPr lang="ru-RU" b="1" dirty="0">
                <a:latin typeface="Arial" panose="020B0604020202020204" pitchFamily="34" charset="0"/>
                <a:ea typeface="Calibri" panose="020F0502020204030204" pitchFamily="34" charset="0"/>
                <a:cs typeface="Arial" panose="020B0604020202020204" pitchFamily="34" charset="0"/>
              </a:rPr>
              <a:t>с определена чужда </a:t>
            </a:r>
            <a:r>
              <a:rPr lang="ru-RU" b="1" dirty="0" err="1">
                <a:latin typeface="Arial" panose="020B0604020202020204" pitchFamily="34" charset="0"/>
                <a:ea typeface="Calibri" panose="020F0502020204030204" pitchFamily="34" charset="0"/>
                <a:cs typeface="Arial" panose="020B0604020202020204" pitchFamily="34" charset="0"/>
              </a:rPr>
              <a:t>помощ</a:t>
            </a:r>
            <a:r>
              <a:rPr lang="ru-RU" dirty="0">
                <a:latin typeface="Arial" panose="020B0604020202020204" pitchFamily="34" charset="0"/>
                <a:ea typeface="Calibri" panose="020F0502020204030204" pitchFamily="34" charset="0"/>
                <a:cs typeface="Arial" panose="020B0604020202020204" pitchFamily="34" charset="0"/>
              </a:rPr>
              <a:t>;</a:t>
            </a:r>
            <a:endParaRPr lang="en-US" dirty="0">
              <a:latin typeface="Arial" panose="020B0604020202020204" pitchFamily="34" charset="0"/>
              <a:ea typeface="Calibri" panose="020F0502020204030204" pitchFamily="34" charset="0"/>
              <a:cs typeface="Arial" panose="020B0604020202020204" pitchFamily="34" charset="0"/>
            </a:endParaRPr>
          </a:p>
          <a:p>
            <a:pPr marL="685800" lvl="1" indent="-457200" fontAlgn="base">
              <a:lnSpc>
                <a:spcPct val="110000"/>
              </a:lnSpc>
              <a:spcBef>
                <a:spcPts val="0"/>
              </a:spcBef>
              <a:spcAft>
                <a:spcPts val="800"/>
              </a:spcAft>
            </a:pPr>
            <a:r>
              <a:rPr lang="en-US" dirty="0" err="1">
                <a:latin typeface="Arial" panose="020B0604020202020204" pitchFamily="34" charset="0"/>
                <a:ea typeface="Calibri" panose="020F0502020204030204" pitchFamily="34" charset="0"/>
                <a:cs typeface="Arial" panose="020B0604020202020204" pitchFamily="34" charset="0"/>
              </a:rPr>
              <a:t>Деца</a:t>
            </a:r>
            <a:r>
              <a:rPr lang="en-US" dirty="0">
                <a:latin typeface="Arial" panose="020B0604020202020204" pitchFamily="34" charset="0"/>
                <a:ea typeface="Calibri" panose="020F0502020204030204" pitchFamily="34" charset="0"/>
                <a:cs typeface="Arial" panose="020B0604020202020204" pitchFamily="34" charset="0"/>
              </a:rPr>
              <a:t> </a:t>
            </a:r>
            <a:r>
              <a:rPr lang="ru-RU" dirty="0">
                <a:latin typeface="Arial" panose="020B0604020202020204" pitchFamily="34" charset="0"/>
                <a:ea typeface="Calibri" panose="020F0502020204030204" pitchFamily="34" charset="0"/>
                <a:cs typeface="Arial" panose="020B0604020202020204" pitchFamily="34" charset="0"/>
              </a:rPr>
              <a:t>с 90 и над 90 на сто вид и степен на </a:t>
            </a:r>
            <a:r>
              <a:rPr lang="ru-RU" dirty="0" err="1">
                <a:latin typeface="Arial" panose="020B0604020202020204" pitchFamily="34" charset="0"/>
                <a:ea typeface="Calibri" panose="020F0502020204030204" pitchFamily="34" charset="0"/>
                <a:cs typeface="Arial" panose="020B0604020202020204" pitchFamily="34" charset="0"/>
              </a:rPr>
              <a:t>увреждане</a:t>
            </a:r>
            <a:r>
              <a:rPr lang="ru-RU" dirty="0">
                <a:latin typeface="Arial" panose="020B0604020202020204" pitchFamily="34" charset="0"/>
                <a:ea typeface="Calibri" panose="020F0502020204030204" pitchFamily="34" charset="0"/>
                <a:cs typeface="Arial" panose="020B0604020202020204" pitchFamily="34" charset="0"/>
              </a:rPr>
              <a:t> или степен на </a:t>
            </a:r>
            <a:r>
              <a:rPr lang="ru-RU" dirty="0" err="1">
                <a:latin typeface="Arial" panose="020B0604020202020204" pitchFamily="34" charset="0"/>
                <a:ea typeface="Calibri" panose="020F0502020204030204" pitchFamily="34" charset="0"/>
                <a:cs typeface="Arial" panose="020B0604020202020204" pitchFamily="34" charset="0"/>
              </a:rPr>
              <a:t>трайно</a:t>
            </a:r>
            <a:r>
              <a:rPr lang="ru-RU" dirty="0">
                <a:latin typeface="Arial" panose="020B0604020202020204" pitchFamily="34" charset="0"/>
                <a:ea typeface="Calibri" panose="020F0502020204030204" pitchFamily="34" charset="0"/>
                <a:cs typeface="Arial" panose="020B0604020202020204" pitchFamily="34" charset="0"/>
              </a:rPr>
              <a:t> </a:t>
            </a:r>
            <a:r>
              <a:rPr lang="ru-RU" dirty="0" err="1">
                <a:latin typeface="Arial" panose="020B0604020202020204" pitchFamily="34" charset="0"/>
                <a:ea typeface="Calibri" panose="020F0502020204030204" pitchFamily="34" charset="0"/>
                <a:cs typeface="Arial" panose="020B0604020202020204" pitchFamily="34" charset="0"/>
              </a:rPr>
              <a:t>намалена</a:t>
            </a:r>
            <a:r>
              <a:rPr lang="ru-RU" dirty="0">
                <a:latin typeface="Arial" panose="020B0604020202020204" pitchFamily="34" charset="0"/>
                <a:ea typeface="Calibri" panose="020F0502020204030204" pitchFamily="34" charset="0"/>
                <a:cs typeface="Arial" panose="020B0604020202020204" pitchFamily="34" charset="0"/>
              </a:rPr>
              <a:t> </a:t>
            </a:r>
            <a:r>
              <a:rPr lang="ru-RU" dirty="0" err="1">
                <a:latin typeface="Arial" panose="020B0604020202020204" pitchFamily="34" charset="0"/>
                <a:ea typeface="Calibri" panose="020F0502020204030204" pitchFamily="34" charset="0"/>
                <a:cs typeface="Arial" panose="020B0604020202020204" pitchFamily="34" charset="0"/>
              </a:rPr>
              <a:t>работоспособност</a:t>
            </a:r>
            <a:r>
              <a:rPr lang="ru-RU" dirty="0">
                <a:latin typeface="Arial" panose="020B0604020202020204" pitchFamily="34" charset="0"/>
                <a:ea typeface="Calibri" panose="020F0502020204030204" pitchFamily="34" charset="0"/>
                <a:cs typeface="Arial" panose="020B0604020202020204" pitchFamily="34" charset="0"/>
              </a:rPr>
              <a:t> без определена чужда </a:t>
            </a:r>
            <a:r>
              <a:rPr lang="ru-RU" dirty="0" err="1">
                <a:latin typeface="Arial" panose="020B0604020202020204" pitchFamily="34" charset="0"/>
                <a:ea typeface="Calibri" panose="020F0502020204030204" pitchFamily="34" charset="0"/>
                <a:cs typeface="Arial" panose="020B0604020202020204" pitchFamily="34" charset="0"/>
              </a:rPr>
              <a:t>помощ</a:t>
            </a:r>
            <a:r>
              <a:rPr lang="ru-RU" dirty="0">
                <a:latin typeface="Arial" panose="020B0604020202020204" pitchFamily="34" charset="0"/>
                <a:ea typeface="Calibri" panose="020F0502020204030204" pitchFamily="34" charset="0"/>
                <a:cs typeface="Arial" panose="020B0604020202020204" pitchFamily="34" charset="0"/>
              </a:rPr>
              <a:t>.</a:t>
            </a:r>
            <a:endParaRPr lang="en-US" dirty="0">
              <a:effectLst/>
              <a:latin typeface="Arial" panose="020B0604020202020204" pitchFamily="34" charset="0"/>
              <a:ea typeface="Calibri" panose="020F0502020204030204" pitchFamily="34" charset="0"/>
              <a:cs typeface="Arial" panose="020B0604020202020204" pitchFamily="34" charset="0"/>
            </a:endParaRPr>
          </a:p>
          <a:p>
            <a:pPr>
              <a:lnSpc>
                <a:spcPct val="110000"/>
              </a:lnSpc>
              <a:spcBef>
                <a:spcPts val="0"/>
              </a:spcBef>
            </a:pPr>
            <a:r>
              <a:rPr lang="ru-RU" sz="2000" dirty="0" err="1">
                <a:latin typeface="Arial" panose="020B0604020202020204" pitchFamily="34" charset="0"/>
                <a:cs typeface="Arial" panose="020B0604020202020204" pitchFamily="34" charset="0"/>
              </a:rPr>
              <a:t>Трайно</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определяне</a:t>
            </a:r>
            <a:r>
              <a:rPr lang="ru-RU" sz="2000" dirty="0">
                <a:latin typeface="Arial" panose="020B0604020202020204" pitchFamily="34" charset="0"/>
                <a:cs typeface="Arial" panose="020B0604020202020204" pitchFamily="34" charset="0"/>
              </a:rPr>
              <a:t> на ресурс за </a:t>
            </a:r>
            <a:r>
              <a:rPr lang="ru-RU" sz="2000" dirty="0" err="1">
                <a:latin typeface="Arial" panose="020B0604020202020204" pitchFamily="34" charset="0"/>
                <a:cs typeface="Arial" panose="020B0604020202020204" pitchFamily="34" charset="0"/>
              </a:rPr>
              <a:t>общините</a:t>
            </a:r>
            <a:r>
              <a:rPr lang="ru-RU" sz="2000" dirty="0">
                <a:latin typeface="Arial" panose="020B0604020202020204" pitchFamily="34" charset="0"/>
                <a:cs typeface="Arial" panose="020B0604020202020204" pitchFamily="34" charset="0"/>
              </a:rPr>
              <a:t> за </a:t>
            </a:r>
            <a:r>
              <a:rPr lang="ru-RU" sz="2000" dirty="0" err="1">
                <a:latin typeface="Arial" panose="020B0604020202020204" pitchFamily="34" charset="0"/>
                <a:cs typeface="Arial" panose="020B0604020202020204" pitchFamily="34" charset="0"/>
              </a:rPr>
              <a:t>администриране</a:t>
            </a:r>
            <a:r>
              <a:rPr lang="ru-RU" sz="2000" dirty="0">
                <a:latin typeface="Arial" panose="020B0604020202020204" pitchFamily="34" charset="0"/>
                <a:cs typeface="Arial" panose="020B0604020202020204" pitchFamily="34" charset="0"/>
              </a:rPr>
              <a:t> на механизма</a:t>
            </a:r>
            <a:r>
              <a:rPr lang="en-US" sz="2000" dirty="0">
                <a:latin typeface="Arial" panose="020B0604020202020204" pitchFamily="34" charset="0"/>
                <a:cs typeface="Arial" panose="020B0604020202020204" pitchFamily="34" charset="0"/>
              </a:rPr>
              <a:t> – 3%</a:t>
            </a:r>
            <a:r>
              <a:rPr lang="ru-RU" sz="2000" dirty="0">
                <a:latin typeface="Arial" panose="020B0604020202020204" pitchFamily="34" charset="0"/>
                <a:cs typeface="Arial" panose="020B0604020202020204" pitchFamily="34" charset="0"/>
              </a:rPr>
              <a:t>. </a:t>
            </a:r>
          </a:p>
          <a:p>
            <a:pPr>
              <a:lnSpc>
                <a:spcPct val="110000"/>
              </a:lnSpc>
              <a:spcBef>
                <a:spcPts val="0"/>
              </a:spcBef>
            </a:pPr>
            <a:r>
              <a:rPr lang="ru-RU" sz="2000" dirty="0" err="1">
                <a:latin typeface="Arial" panose="020B0604020202020204" pitchFamily="34" charset="0"/>
                <a:cs typeface="Arial" panose="020B0604020202020204" pitchFamily="34" charset="0"/>
              </a:rPr>
              <a:t>Отлагането</a:t>
            </a:r>
            <a:r>
              <a:rPr lang="ru-RU" sz="2000" dirty="0">
                <a:latin typeface="Arial" panose="020B0604020202020204" pitchFamily="34" charset="0"/>
                <a:cs typeface="Arial" panose="020B0604020202020204" pitchFamily="34" charset="0"/>
              </a:rPr>
              <a:t> на </a:t>
            </a:r>
            <a:r>
              <a:rPr lang="ru-RU" sz="2000" dirty="0" err="1">
                <a:latin typeface="Arial" panose="020B0604020202020204" pitchFamily="34" charset="0"/>
                <a:cs typeface="Arial" panose="020B0604020202020204" pitchFamily="34" charset="0"/>
              </a:rPr>
              <a:t>задълженията</a:t>
            </a:r>
            <a:r>
              <a:rPr lang="ru-RU" sz="2000" dirty="0">
                <a:latin typeface="Arial" panose="020B0604020202020204" pitchFamily="34" charset="0"/>
                <a:cs typeface="Arial" panose="020B0604020202020204" pitchFamily="34" charset="0"/>
              </a:rPr>
              <a:t> за </a:t>
            </a:r>
            <a:r>
              <a:rPr lang="ru-RU" sz="2000" dirty="0" err="1">
                <a:latin typeface="Arial" panose="020B0604020202020204" pitchFamily="34" charset="0"/>
                <a:cs typeface="Arial" panose="020B0604020202020204" pitchFamily="34" charset="0"/>
              </a:rPr>
              <a:t>осъществяване</a:t>
            </a:r>
            <a:r>
              <a:rPr lang="ru-RU" sz="2000" dirty="0">
                <a:latin typeface="Arial" panose="020B0604020202020204" pitchFamily="34" charset="0"/>
                <a:cs typeface="Arial" panose="020B0604020202020204" pitchFamily="34" charset="0"/>
              </a:rPr>
              <a:t> на </a:t>
            </a:r>
            <a:r>
              <a:rPr lang="ru-RU" sz="2000" dirty="0" err="1">
                <a:latin typeface="Arial" panose="020B0604020202020204" pitchFamily="34" charset="0"/>
                <a:cs typeface="Arial" panose="020B0604020202020204" pitchFamily="34" charset="0"/>
              </a:rPr>
              <a:t>политиката</a:t>
            </a:r>
            <a:r>
              <a:rPr lang="ru-RU" sz="2000" dirty="0">
                <a:latin typeface="Arial" panose="020B0604020202020204" pitchFamily="34" charset="0"/>
                <a:cs typeface="Arial" panose="020B0604020202020204" pitchFamily="34" charset="0"/>
              </a:rPr>
              <a:t> за </a:t>
            </a:r>
            <a:r>
              <a:rPr lang="ru-RU" sz="2000" dirty="0" err="1">
                <a:latin typeface="Arial" panose="020B0604020202020204" pitchFamily="34" charset="0"/>
                <a:cs typeface="Arial" panose="020B0604020202020204" pitchFamily="34" charset="0"/>
              </a:rPr>
              <a:t>предоставянето</a:t>
            </a:r>
            <a:r>
              <a:rPr lang="ru-RU" sz="2000" dirty="0">
                <a:latin typeface="Arial" panose="020B0604020202020204" pitchFamily="34" charset="0"/>
                <a:cs typeface="Arial" panose="020B0604020202020204" pitchFamily="34" charset="0"/>
              </a:rPr>
              <a:t> на </a:t>
            </a:r>
            <a:r>
              <a:rPr lang="ru-RU" sz="2000" dirty="0" err="1">
                <a:latin typeface="Arial" panose="020B0604020202020204" pitchFamily="34" charset="0"/>
                <a:cs typeface="Arial" panose="020B0604020202020204" pitchFamily="34" charset="0"/>
              </a:rPr>
              <a:t>лична</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помощ</a:t>
            </a:r>
            <a:r>
              <a:rPr lang="ru-RU" sz="2000" dirty="0">
                <a:latin typeface="Arial" panose="020B0604020202020204" pitchFamily="34" charset="0"/>
                <a:cs typeface="Arial" panose="020B0604020202020204" pitchFamily="34" charset="0"/>
              </a:rPr>
              <a:t> от </a:t>
            </a:r>
            <a:r>
              <a:rPr lang="ru-RU" sz="2000" dirty="0" err="1">
                <a:latin typeface="Arial" panose="020B0604020202020204" pitchFamily="34" charset="0"/>
                <a:cs typeface="Arial" panose="020B0604020202020204" pitchFamily="34" charset="0"/>
              </a:rPr>
              <a:t>Държавната</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агенция</a:t>
            </a:r>
            <a:r>
              <a:rPr lang="ru-RU" sz="2000" dirty="0">
                <a:latin typeface="Arial" panose="020B0604020202020204" pitchFamily="34" charset="0"/>
                <a:cs typeface="Arial" panose="020B0604020202020204" pitchFamily="34" charset="0"/>
              </a:rPr>
              <a:t> за </a:t>
            </a:r>
            <a:r>
              <a:rPr lang="ru-RU" sz="2000" dirty="0" err="1">
                <a:latin typeface="Arial" panose="020B0604020202020204" pitchFamily="34" charset="0"/>
                <a:cs typeface="Arial" panose="020B0604020202020204" pitchFamily="34" charset="0"/>
              </a:rPr>
              <a:t>хората</a:t>
            </a:r>
            <a:r>
              <a:rPr lang="ru-RU" sz="2000" dirty="0">
                <a:latin typeface="Arial" panose="020B0604020202020204" pitchFamily="34" charset="0"/>
                <a:cs typeface="Arial" panose="020B0604020202020204" pitchFamily="34" charset="0"/>
              </a:rPr>
              <a:t> с </a:t>
            </a:r>
            <a:r>
              <a:rPr lang="ru-RU" sz="2000" dirty="0" err="1">
                <a:latin typeface="Arial" panose="020B0604020202020204" pitchFamily="34" charset="0"/>
                <a:cs typeface="Arial" panose="020B0604020202020204" pitchFamily="34" charset="0"/>
              </a:rPr>
              <a:t>увреждания</a:t>
            </a:r>
            <a:r>
              <a:rPr lang="ru-RU" sz="2000" dirty="0">
                <a:latin typeface="Arial" panose="020B0604020202020204" pitchFamily="34" charset="0"/>
                <a:cs typeface="Arial" panose="020B0604020202020204" pitchFamily="34" charset="0"/>
              </a:rPr>
              <a:t>, считано от 1 </a:t>
            </a:r>
            <a:r>
              <a:rPr lang="ru-RU" sz="2000" dirty="0" err="1">
                <a:latin typeface="Arial" panose="020B0604020202020204" pitchFamily="34" charset="0"/>
                <a:cs typeface="Arial" panose="020B0604020202020204" pitchFamily="34" charset="0"/>
              </a:rPr>
              <a:t>януари</a:t>
            </a:r>
            <a:r>
              <a:rPr lang="ru-RU" sz="2000" dirty="0">
                <a:latin typeface="Arial" panose="020B0604020202020204" pitchFamily="34" charset="0"/>
                <a:cs typeface="Arial" panose="020B0604020202020204" pitchFamily="34" charset="0"/>
              </a:rPr>
              <a:t> 2022 г. </a:t>
            </a:r>
            <a:endParaRPr lang="en-US" sz="2000" dirty="0">
              <a:latin typeface="Arial" panose="020B0604020202020204" pitchFamily="34" charset="0"/>
              <a:cs typeface="Arial" panose="020B0604020202020204" pitchFamily="34" charset="0"/>
            </a:endParaRPr>
          </a:p>
          <a:p>
            <a:pPr>
              <a:lnSpc>
                <a:spcPct val="110000"/>
              </a:lnSpc>
              <a:spcBef>
                <a:spcPts val="0"/>
              </a:spcBef>
            </a:pPr>
            <a:r>
              <a:rPr lang="bg-BG" sz="2000" dirty="0">
                <a:latin typeface="Arial" panose="020B0604020202020204" pitchFamily="34" charset="0"/>
                <a:cs typeface="Arial" panose="020B0604020202020204" pitchFamily="34" charset="0"/>
              </a:rPr>
              <a:t>За</a:t>
            </a:r>
            <a:r>
              <a:rPr lang="en-US" sz="2000" dirty="0" err="1">
                <a:latin typeface="Arial" panose="020B0604020202020204" pitchFamily="34" charset="0"/>
                <a:cs typeface="Arial" panose="020B0604020202020204" pitchFamily="34" charset="0"/>
              </a:rPr>
              <a:t>пазване</a:t>
            </a:r>
            <a:r>
              <a:rPr lang="en-US" sz="2000" dirty="0">
                <a:latin typeface="Arial" panose="020B0604020202020204" pitchFamily="34" charset="0"/>
                <a:cs typeface="Arial" panose="020B0604020202020204" pitchFamily="34" charset="0"/>
              </a:rPr>
              <a:t> на </a:t>
            </a:r>
            <a:r>
              <a:rPr lang="en-US" sz="2000" dirty="0" err="1">
                <a:latin typeface="Arial" panose="020B0604020202020204" pitchFamily="34" charset="0"/>
                <a:cs typeface="Arial" panose="020B0604020202020204" pitchFamily="34" charset="0"/>
              </a:rPr>
              <a:t>изискването</a:t>
            </a:r>
            <a:r>
              <a:rPr lang="bg-BG" sz="2000" dirty="0">
                <a:latin typeface="Arial" panose="020B0604020202020204" pitchFamily="34" charset="0"/>
                <a:cs typeface="Arial" panose="020B0604020202020204" pitchFamily="34" charset="0"/>
              </a:rPr>
              <a:t> лицата да имат </a:t>
            </a:r>
            <a:r>
              <a:rPr lang="bg-BG" sz="2000" b="1" dirty="0">
                <a:latin typeface="Arial" panose="020B0604020202020204" pitchFamily="34" charset="0"/>
                <a:cs typeface="Arial" panose="020B0604020202020204" pitchFamily="34" charset="0"/>
              </a:rPr>
              <a:t>индивидуална оценка и направление с брой часове </a:t>
            </a:r>
            <a:r>
              <a:rPr lang="bg-BG" sz="2000" dirty="0">
                <a:latin typeface="Arial" panose="020B0604020202020204" pitchFamily="34" charset="0"/>
                <a:cs typeface="Arial" panose="020B0604020202020204" pitchFamily="34" charset="0"/>
              </a:rPr>
              <a:t>от Д“СП</a:t>
            </a:r>
            <a:r>
              <a:rPr lang="bg-BG" sz="2000" dirty="0"/>
              <a:t>“</a:t>
            </a:r>
            <a:r>
              <a:rPr lang="en-US" sz="2000" dirty="0"/>
              <a:t>, но </a:t>
            </a:r>
            <a:r>
              <a:rPr lang="ru-RU" sz="2000" dirty="0" err="1"/>
              <a:t>въз</a:t>
            </a:r>
            <a:r>
              <a:rPr lang="ru-RU" sz="2000" dirty="0"/>
              <a:t> основа на </a:t>
            </a:r>
            <a:r>
              <a:rPr lang="en-US" sz="2000" dirty="0" err="1"/>
              <a:t>следните</a:t>
            </a:r>
            <a:r>
              <a:rPr lang="en-US" sz="2000" dirty="0"/>
              <a:t> </a:t>
            </a:r>
            <a:r>
              <a:rPr lang="ru-RU" sz="2000" dirty="0" err="1"/>
              <a:t>четири</a:t>
            </a:r>
            <a:r>
              <a:rPr lang="ru-RU" sz="2000" dirty="0"/>
              <a:t> степени на </a:t>
            </a:r>
            <a:r>
              <a:rPr lang="ru-RU" sz="2000" dirty="0" err="1"/>
              <a:t>зависимост</a:t>
            </a:r>
            <a:r>
              <a:rPr lang="ru-RU" sz="2000" dirty="0"/>
              <a:t> от </a:t>
            </a:r>
            <a:r>
              <a:rPr lang="ru-RU" sz="2000" dirty="0" err="1"/>
              <a:t>интензивна</a:t>
            </a:r>
            <a:r>
              <a:rPr lang="ru-RU" sz="2000" dirty="0"/>
              <a:t> </a:t>
            </a:r>
            <a:r>
              <a:rPr lang="ru-RU" sz="2000" dirty="0" err="1"/>
              <a:t>подкрепа</a:t>
            </a:r>
            <a:r>
              <a:rPr lang="ru-RU" sz="2000" dirty="0"/>
              <a:t>:</a:t>
            </a:r>
          </a:p>
          <a:p>
            <a:pPr marL="548640" lvl="2" indent="0">
              <a:lnSpc>
                <a:spcPct val="110000"/>
              </a:lnSpc>
              <a:spcBef>
                <a:spcPts val="0"/>
              </a:spcBef>
              <a:buNone/>
            </a:pPr>
            <a:r>
              <a:rPr lang="en-US" sz="1600" dirty="0"/>
              <a:t>`- </a:t>
            </a:r>
            <a:r>
              <a:rPr lang="ru-RU" sz="2000" dirty="0" err="1"/>
              <a:t>първа</a:t>
            </a:r>
            <a:r>
              <a:rPr lang="ru-RU" sz="2000" dirty="0"/>
              <a:t> степен на </a:t>
            </a:r>
            <a:r>
              <a:rPr lang="ru-RU" sz="2000" dirty="0" err="1"/>
              <a:t>зависимост</a:t>
            </a:r>
            <a:r>
              <a:rPr lang="ru-RU" sz="2000" dirty="0"/>
              <a:t> - до 15 часа </a:t>
            </a:r>
            <a:r>
              <a:rPr lang="ru-RU" sz="2000" dirty="0" err="1"/>
              <a:t>месечно</a:t>
            </a:r>
            <a:r>
              <a:rPr lang="ru-RU" sz="2000" dirty="0"/>
              <a:t>;</a:t>
            </a:r>
          </a:p>
          <a:p>
            <a:pPr marL="548640" lvl="2" indent="0">
              <a:lnSpc>
                <a:spcPct val="110000"/>
              </a:lnSpc>
              <a:spcBef>
                <a:spcPts val="0"/>
              </a:spcBef>
              <a:buNone/>
            </a:pPr>
            <a:r>
              <a:rPr lang="en-US" sz="2000" dirty="0"/>
              <a:t> - </a:t>
            </a:r>
            <a:r>
              <a:rPr lang="ru-RU" sz="2000" dirty="0"/>
              <a:t>втора степен на </a:t>
            </a:r>
            <a:r>
              <a:rPr lang="ru-RU" sz="2000" dirty="0" err="1"/>
              <a:t>зависимост</a:t>
            </a:r>
            <a:r>
              <a:rPr lang="ru-RU" sz="2000" dirty="0"/>
              <a:t> - до 42 часа </a:t>
            </a:r>
            <a:r>
              <a:rPr lang="ru-RU" sz="2000" dirty="0" err="1"/>
              <a:t>месечно</a:t>
            </a:r>
            <a:r>
              <a:rPr lang="ru-RU" sz="2000" dirty="0"/>
              <a:t>;</a:t>
            </a:r>
          </a:p>
          <a:p>
            <a:pPr marL="548640" lvl="2" indent="0">
              <a:lnSpc>
                <a:spcPct val="110000"/>
              </a:lnSpc>
              <a:spcBef>
                <a:spcPts val="0"/>
              </a:spcBef>
              <a:buNone/>
            </a:pPr>
            <a:r>
              <a:rPr lang="en-US" sz="2000" dirty="0"/>
              <a:t> - </a:t>
            </a:r>
            <a:r>
              <a:rPr lang="ru-RU" sz="2000" dirty="0" err="1"/>
              <a:t>трета</a:t>
            </a:r>
            <a:r>
              <a:rPr lang="ru-RU" sz="2000" dirty="0"/>
              <a:t> степен на </a:t>
            </a:r>
            <a:r>
              <a:rPr lang="ru-RU" sz="2000" dirty="0" err="1"/>
              <a:t>зависимост</a:t>
            </a:r>
            <a:r>
              <a:rPr lang="ru-RU" sz="2000" dirty="0"/>
              <a:t> - до 84 часа </a:t>
            </a:r>
            <a:r>
              <a:rPr lang="ru-RU" sz="2000" dirty="0" err="1"/>
              <a:t>месечно</a:t>
            </a:r>
            <a:r>
              <a:rPr lang="ru-RU" sz="2000" dirty="0"/>
              <a:t>;</a:t>
            </a:r>
          </a:p>
          <a:p>
            <a:pPr marL="548640" lvl="2" indent="0">
              <a:lnSpc>
                <a:spcPct val="110000"/>
              </a:lnSpc>
              <a:spcBef>
                <a:spcPts val="0"/>
              </a:spcBef>
              <a:buNone/>
            </a:pPr>
            <a:r>
              <a:rPr lang="en-US" sz="2000" dirty="0"/>
              <a:t> - </a:t>
            </a:r>
            <a:r>
              <a:rPr lang="ru-RU" sz="2000" dirty="0" err="1"/>
              <a:t>четвърта</a:t>
            </a:r>
            <a:r>
              <a:rPr lang="ru-RU" sz="2000" dirty="0"/>
              <a:t> степен на </a:t>
            </a:r>
            <a:r>
              <a:rPr lang="ru-RU" sz="2000" dirty="0" err="1"/>
              <a:t>зависимост</a:t>
            </a:r>
            <a:r>
              <a:rPr lang="ru-RU" sz="2000" dirty="0"/>
              <a:t> - до 168 часа </a:t>
            </a:r>
            <a:r>
              <a:rPr lang="ru-RU" sz="2000" dirty="0" err="1"/>
              <a:t>месечно</a:t>
            </a:r>
            <a:r>
              <a:rPr lang="ru-RU" sz="1600" dirty="0"/>
              <a:t>.</a:t>
            </a:r>
            <a:endParaRPr lang="en-US" sz="1600" dirty="0"/>
          </a:p>
        </p:txBody>
      </p:sp>
    </p:spTree>
    <p:extLst>
      <p:ext uri="{BB962C8B-B14F-4D97-AF65-F5344CB8AC3E}">
        <p14:creationId xmlns:p14="http://schemas.microsoft.com/office/powerpoint/2010/main" val="7465199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89385E74-2E08-464C-BC0A-5A7D34F0E539}"/>
              </a:ext>
            </a:extLst>
          </p:cNvPr>
          <p:cNvSpPr>
            <a:spLocks noGrp="1"/>
          </p:cNvSpPr>
          <p:nvPr>
            <p:ph type="title"/>
          </p:nvPr>
        </p:nvSpPr>
        <p:spPr/>
        <p:txBody>
          <a:bodyPr/>
          <a:lstStyle/>
          <a:p>
            <a:r>
              <a:rPr lang="bg-BG" dirty="0">
                <a:latin typeface="Arial" panose="020B0604020202020204" pitchFamily="34" charset="0"/>
                <a:cs typeface="Arial" panose="020B0604020202020204" pitchFamily="34" charset="0"/>
              </a:rPr>
              <a:t>Процедура за Лична помощ </a:t>
            </a:r>
            <a:endParaRPr lang="en-US" dirty="0">
              <a:latin typeface="Arial" panose="020B0604020202020204" pitchFamily="34" charset="0"/>
              <a:cs typeface="Arial" panose="020B0604020202020204" pitchFamily="34" charset="0"/>
            </a:endParaRPr>
          </a:p>
        </p:txBody>
      </p:sp>
      <p:sp>
        <p:nvSpPr>
          <p:cNvPr id="3" name="Контейнер за съдържание 2">
            <a:extLst>
              <a:ext uri="{FF2B5EF4-FFF2-40B4-BE49-F238E27FC236}">
                <a16:creationId xmlns:a16="http://schemas.microsoft.com/office/drawing/2014/main" id="{91E82655-1C2A-4851-87F3-1FACA0B57453}"/>
              </a:ext>
            </a:extLst>
          </p:cNvPr>
          <p:cNvSpPr>
            <a:spLocks noGrp="1"/>
          </p:cNvSpPr>
          <p:nvPr>
            <p:ph idx="1"/>
          </p:nvPr>
        </p:nvSpPr>
        <p:spPr>
          <a:xfrm>
            <a:off x="624441" y="1965960"/>
            <a:ext cx="11104263" cy="4474464"/>
          </a:xfrm>
        </p:spPr>
        <p:txBody>
          <a:bodyPr>
            <a:noAutofit/>
          </a:bodyPr>
          <a:lstStyle/>
          <a:p>
            <a:pPr algn="just" fontAlgn="base">
              <a:lnSpc>
                <a:spcPct val="115000"/>
              </a:lnSpc>
              <a:spcAft>
                <a:spcPts val="800"/>
              </a:spcAft>
            </a:pPr>
            <a:r>
              <a:rPr lang="bg-BG" sz="1800" dirty="0">
                <a:latin typeface="Arial" panose="020B0604020202020204" pitchFamily="34" charset="0"/>
                <a:cs typeface="Arial" panose="020B0604020202020204" pitchFamily="34" charset="0"/>
              </a:rPr>
              <a:t>Лицето подава </a:t>
            </a:r>
            <a:r>
              <a:rPr lang="en-US" sz="1800" dirty="0" err="1">
                <a:latin typeface="Arial" panose="020B0604020202020204" pitchFamily="34" charset="0"/>
                <a:cs typeface="Arial" panose="020B0604020202020204" pitchFamily="34" charset="0"/>
              </a:rPr>
              <a:t>заявление</a:t>
            </a:r>
            <a:r>
              <a:rPr lang="en-US" sz="1800" dirty="0">
                <a:latin typeface="Arial" panose="020B0604020202020204" pitchFamily="34" charset="0"/>
                <a:cs typeface="Arial" panose="020B0604020202020204" pitchFamily="34" charset="0"/>
              </a:rPr>
              <a:t> - </a:t>
            </a:r>
            <a:r>
              <a:rPr lang="en-US" sz="1800" dirty="0" err="1">
                <a:latin typeface="Arial" panose="020B0604020202020204" pitchFamily="34" charset="0"/>
                <a:cs typeface="Arial" panose="020B0604020202020204" pitchFamily="34" charset="0"/>
              </a:rPr>
              <a:t>декларация</a:t>
            </a:r>
            <a:r>
              <a:rPr lang="en-US" sz="1800" dirty="0">
                <a:latin typeface="Arial" panose="020B0604020202020204" pitchFamily="34" charset="0"/>
                <a:cs typeface="Arial" panose="020B0604020202020204" pitchFamily="34" charset="0"/>
              </a:rPr>
              <a:t> за </a:t>
            </a:r>
            <a:r>
              <a:rPr lang="en-US" sz="1800" dirty="0" err="1">
                <a:latin typeface="Arial" panose="020B0604020202020204" pitchFamily="34" charset="0"/>
                <a:cs typeface="Arial" panose="020B0604020202020204" pitchFamily="34" charset="0"/>
              </a:rPr>
              <a:t>включване</a:t>
            </a:r>
            <a:r>
              <a:rPr lang="en-US" sz="1800" dirty="0">
                <a:latin typeface="Arial" panose="020B0604020202020204" pitchFamily="34" charset="0"/>
                <a:cs typeface="Arial" panose="020B0604020202020204" pitchFamily="34" charset="0"/>
              </a:rPr>
              <a:t> в </a:t>
            </a:r>
            <a:r>
              <a:rPr lang="en-US" sz="1800" dirty="0" err="1">
                <a:latin typeface="Arial" panose="020B0604020202020204" pitchFamily="34" charset="0"/>
                <a:cs typeface="Arial" panose="020B0604020202020204" pitchFamily="34" charset="0"/>
              </a:rPr>
              <a:t>механизма</a:t>
            </a:r>
            <a:r>
              <a:rPr lang="en-US" sz="1800" dirty="0">
                <a:latin typeface="Arial" panose="020B0604020202020204" pitchFamily="34" charset="0"/>
                <a:cs typeface="Arial" panose="020B0604020202020204" pitchFamily="34" charset="0"/>
              </a:rPr>
              <a:t> за </a:t>
            </a:r>
            <a:r>
              <a:rPr lang="en-US" sz="1800" dirty="0" err="1">
                <a:latin typeface="Arial" panose="020B0604020202020204" pitchFamily="34" charset="0"/>
                <a:cs typeface="Arial" panose="020B0604020202020204" pitchFamily="34" charset="0"/>
              </a:rPr>
              <a:t>лична</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помощ</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до</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Кмета</a:t>
            </a:r>
            <a:r>
              <a:rPr lang="en-US" sz="1800" dirty="0">
                <a:latin typeface="Arial" panose="020B0604020202020204" pitchFamily="34" charset="0"/>
                <a:cs typeface="Arial" panose="020B0604020202020204" pitchFamily="34" charset="0"/>
              </a:rPr>
              <a:t> на </a:t>
            </a:r>
            <a:r>
              <a:rPr lang="en-US" sz="1800" dirty="0" err="1">
                <a:latin typeface="Arial" panose="020B0604020202020204" pitchFamily="34" charset="0"/>
                <a:cs typeface="Arial" panose="020B0604020202020204" pitchFamily="34" charset="0"/>
              </a:rPr>
              <a:t>община</a:t>
            </a:r>
            <a:r>
              <a:rPr lang="en-US" sz="1800" dirty="0">
                <a:latin typeface="Arial" panose="020B0604020202020204" pitchFamily="34" charset="0"/>
                <a:cs typeface="Arial" panose="020B0604020202020204" pitchFamily="34" charset="0"/>
              </a:rPr>
              <a:t>. </a:t>
            </a:r>
            <a:r>
              <a:rPr lang="bg-BG" sz="1800" i="1" dirty="0">
                <a:latin typeface="Arial" panose="020B0604020202020204" pitchFamily="34" charset="0"/>
                <a:cs typeface="Arial" panose="020B0604020202020204" pitchFamily="34" charset="0"/>
              </a:rPr>
              <a:t>Декларира, че няма да получава друга подкрепа за задоволяване на същите потребности</a:t>
            </a:r>
            <a:r>
              <a:rPr lang="en-US" sz="1800" i="1" dirty="0">
                <a:latin typeface="Arial" panose="020B0604020202020204" pitchFamily="34" charset="0"/>
                <a:cs typeface="Arial" panose="020B0604020202020204" pitchFamily="34" charset="0"/>
              </a:rPr>
              <a:t>; </a:t>
            </a:r>
            <a:r>
              <a:rPr lang="bg-BG" sz="1800" i="1" dirty="0">
                <a:latin typeface="Arial" panose="020B0604020202020204" pitchFamily="34" charset="0"/>
                <a:cs typeface="Arial" panose="020B0604020202020204" pitchFamily="34" charset="0"/>
              </a:rPr>
              <a:t>съгласие за превод от НОИ и АСП към общината.</a:t>
            </a:r>
            <a:endParaRPr lang="en-US" sz="1800" i="1" dirty="0">
              <a:latin typeface="Arial" panose="020B0604020202020204" pitchFamily="34" charset="0"/>
              <a:cs typeface="Arial" panose="020B0604020202020204" pitchFamily="34" charset="0"/>
            </a:endParaRPr>
          </a:p>
          <a:p>
            <a:pPr algn="just">
              <a:lnSpc>
                <a:spcPct val="115000"/>
              </a:lnSpc>
              <a:spcBef>
                <a:spcPts val="500"/>
              </a:spcBef>
              <a:spcAft>
                <a:spcPts val="500"/>
              </a:spcAft>
            </a:pPr>
            <a:r>
              <a:rPr lang="bg-BG" sz="1800" b="1" dirty="0">
                <a:latin typeface="Arial" panose="020B0604020202020204" pitchFamily="34" charset="0"/>
                <a:cs typeface="Arial" panose="020B0604020202020204" pitchFamily="34" charset="0"/>
              </a:rPr>
              <a:t>Споразумение</a:t>
            </a:r>
            <a:r>
              <a:rPr lang="bg-BG" sz="1800" dirty="0">
                <a:latin typeface="Arial" panose="020B0604020202020204" pitchFamily="34" charset="0"/>
                <a:cs typeface="Arial" panose="020B0604020202020204" pitchFamily="34" charset="0"/>
              </a:rPr>
              <a:t> между ползвателя, асистента и доставчика: до 7 </a:t>
            </a:r>
            <a:r>
              <a:rPr lang="en-US" sz="1800" dirty="0" err="1">
                <a:latin typeface="Arial" panose="020B0604020202020204" pitchFamily="34" charset="0"/>
                <a:cs typeface="Arial" panose="020B0604020202020204" pitchFamily="34" charset="0"/>
              </a:rPr>
              <a:t>дн</a:t>
            </a:r>
            <a:r>
              <a:rPr lang="bg-BG" sz="1800" dirty="0">
                <a:latin typeface="Arial" panose="020B0604020202020204" pitchFamily="34" charset="0"/>
                <a:cs typeface="Arial" panose="020B0604020202020204" pitchFamily="34" charset="0"/>
              </a:rPr>
              <a:t> от постъпването на заявлението и за срока на издаденото направление. Включва и план графика за дейностите.</a:t>
            </a:r>
            <a:endParaRPr lang="en-US" sz="1800" dirty="0">
              <a:latin typeface="Arial" panose="020B0604020202020204" pitchFamily="34" charset="0"/>
              <a:cs typeface="Arial" panose="020B0604020202020204" pitchFamily="34" charset="0"/>
            </a:endParaRPr>
          </a:p>
          <a:p>
            <a:pPr algn="just">
              <a:lnSpc>
                <a:spcPct val="115000"/>
              </a:lnSpc>
              <a:spcBef>
                <a:spcPts val="500"/>
              </a:spcBef>
              <a:spcAft>
                <a:spcPts val="500"/>
              </a:spcAft>
            </a:pPr>
            <a:r>
              <a:rPr lang="bg-BG" sz="1800" b="1" dirty="0">
                <a:latin typeface="Arial" panose="020B0604020202020204" pitchFamily="34" charset="0"/>
                <a:cs typeface="Arial" panose="020B0604020202020204" pitchFamily="34" charset="0"/>
              </a:rPr>
              <a:t>Трудов договор </a:t>
            </a:r>
            <a:r>
              <a:rPr lang="bg-BG" sz="1800" dirty="0">
                <a:latin typeface="Arial" panose="020B0604020202020204" pitchFamily="34" charset="0"/>
                <a:cs typeface="Arial" panose="020B0604020202020204" pitchFamily="34" charset="0"/>
              </a:rPr>
              <a:t>между общината/доставчика и асистента до </a:t>
            </a:r>
            <a:r>
              <a:rPr lang="en-US" sz="1800" dirty="0">
                <a:latin typeface="Arial" panose="020B0604020202020204" pitchFamily="34" charset="0"/>
                <a:cs typeface="Arial" panose="020B0604020202020204" pitchFamily="34" charset="0"/>
              </a:rPr>
              <a:t>7дн</a:t>
            </a:r>
            <a:r>
              <a:rPr lang="bg-BG" sz="1800" dirty="0">
                <a:latin typeface="Arial" panose="020B0604020202020204" pitchFamily="34" charset="0"/>
                <a:cs typeface="Arial" panose="020B0604020202020204" pitchFamily="34" charset="0"/>
              </a:rPr>
              <a:t>и от </a:t>
            </a:r>
            <a:r>
              <a:rPr lang="en-US" sz="1800" dirty="0" err="1">
                <a:latin typeface="Arial" panose="020B0604020202020204" pitchFamily="34" charset="0"/>
                <a:cs typeface="Arial" panose="020B0604020202020204" pitchFamily="34" charset="0"/>
              </a:rPr>
              <a:t>споразумението</a:t>
            </a:r>
            <a:endParaRPr lang="en-US" sz="1800" dirty="0">
              <a:latin typeface="Arial" panose="020B0604020202020204" pitchFamily="34" charset="0"/>
              <a:cs typeface="Arial" panose="020B0604020202020204" pitchFamily="34" charset="0"/>
            </a:endParaRPr>
          </a:p>
          <a:p>
            <a:pPr algn="just" fontAlgn="base">
              <a:lnSpc>
                <a:spcPct val="115000"/>
              </a:lnSpc>
              <a:spcAft>
                <a:spcPts val="800"/>
              </a:spcAft>
            </a:pPr>
            <a:r>
              <a:rPr lang="bg-BG" sz="1800" b="1" dirty="0">
                <a:latin typeface="Arial" panose="020B0604020202020204" pitchFamily="34" charset="0"/>
                <a:cs typeface="Arial" panose="020B0604020202020204" pitchFamily="34" charset="0"/>
              </a:rPr>
              <a:t>Контрол на предоставянето на лична помощ </a:t>
            </a:r>
            <a:r>
              <a:rPr lang="bg-BG" sz="1800" dirty="0">
                <a:latin typeface="Arial" panose="020B0604020202020204" pitchFamily="34" charset="0"/>
                <a:cs typeface="Arial" panose="020B0604020202020204" pitchFamily="34" charset="0"/>
              </a:rPr>
              <a:t>– определени служители най-малко веднъж на 6 месеца или при сигнал</a:t>
            </a:r>
            <a:r>
              <a:rPr lang="en-US" sz="1800" dirty="0">
                <a:latin typeface="Arial" panose="020B0604020202020204" pitchFamily="34" charset="0"/>
                <a:cs typeface="Arial" panose="020B0604020202020204" pitchFamily="34" charset="0"/>
              </a:rPr>
              <a:t>.</a:t>
            </a:r>
          </a:p>
          <a:p>
            <a:pPr marL="45720" indent="0" algn="just" fontAlgn="base">
              <a:lnSpc>
                <a:spcPct val="115000"/>
              </a:lnSpc>
              <a:spcAft>
                <a:spcPts val="800"/>
              </a:spcAft>
              <a:buNone/>
            </a:pPr>
            <a:r>
              <a:rPr lang="en-US" sz="1800" i="1" dirty="0" err="1">
                <a:latin typeface="Arial" panose="020B0604020202020204" pitchFamily="34" charset="0"/>
                <a:cs typeface="Arial" panose="020B0604020202020204" pitchFamily="34" charset="0"/>
              </a:rPr>
              <a:t>Специфични</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изисквания</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относно</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механизма</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лична</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помощ</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са</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определени</a:t>
            </a:r>
            <a:r>
              <a:rPr lang="en-US" sz="1800" i="1" dirty="0">
                <a:latin typeface="Arial" panose="020B0604020202020204" pitchFamily="34" charset="0"/>
                <a:cs typeface="Arial" panose="020B0604020202020204" pitchFamily="34" charset="0"/>
              </a:rPr>
              <a:t> в </a:t>
            </a:r>
            <a:r>
              <a:rPr lang="ru-RU" sz="1800" i="1" dirty="0" err="1">
                <a:latin typeface="Arial" panose="020B0604020202020204" pitchFamily="34" charset="0"/>
                <a:cs typeface="Arial" panose="020B0604020202020204" pitchFamily="34" charset="0"/>
              </a:rPr>
              <a:t>Наредба</a:t>
            </a:r>
            <a:r>
              <a:rPr lang="ru-RU" sz="1800" i="1" dirty="0">
                <a:latin typeface="Arial" panose="020B0604020202020204" pitchFamily="34" charset="0"/>
                <a:cs typeface="Arial" panose="020B0604020202020204" pitchFamily="34" charset="0"/>
              </a:rPr>
              <a:t> № РД-07-7/ 28.06.2019 г. за </a:t>
            </a:r>
            <a:r>
              <a:rPr lang="ru-RU" sz="1800" i="1" dirty="0" err="1">
                <a:latin typeface="Arial" panose="020B0604020202020204" pitchFamily="34" charset="0"/>
                <a:cs typeface="Arial" panose="020B0604020202020204" pitchFamily="34" charset="0"/>
              </a:rPr>
              <a:t>включване</a:t>
            </a:r>
            <a:r>
              <a:rPr lang="ru-RU" sz="1800" i="1" dirty="0">
                <a:latin typeface="Arial" panose="020B0604020202020204" pitchFamily="34" charset="0"/>
                <a:cs typeface="Arial" panose="020B0604020202020204" pitchFamily="34" charset="0"/>
              </a:rPr>
              <a:t> в механизма за </a:t>
            </a:r>
            <a:r>
              <a:rPr lang="ru-RU" sz="1800" i="1" dirty="0" err="1">
                <a:latin typeface="Arial" panose="020B0604020202020204" pitchFamily="34" charset="0"/>
                <a:cs typeface="Arial" panose="020B0604020202020204" pitchFamily="34" charset="0"/>
              </a:rPr>
              <a:t>лична</a:t>
            </a:r>
            <a:r>
              <a:rPr lang="ru-RU" sz="1800" i="1" dirty="0">
                <a:latin typeface="Arial" panose="020B0604020202020204" pitchFamily="34" charset="0"/>
                <a:cs typeface="Arial" panose="020B0604020202020204" pitchFamily="34" charset="0"/>
              </a:rPr>
              <a:t> </a:t>
            </a:r>
            <a:r>
              <a:rPr lang="ru-RU" sz="1800" i="1" dirty="0" err="1">
                <a:latin typeface="Arial" panose="020B0604020202020204" pitchFamily="34" charset="0"/>
                <a:cs typeface="Arial" panose="020B0604020202020204" pitchFamily="34" charset="0"/>
              </a:rPr>
              <a:t>помощ</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която</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предстои</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да</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бъде</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актуализирана</a:t>
            </a:r>
            <a:r>
              <a:rPr lang="en-US" sz="1800" i="1" dirty="0">
                <a:latin typeface="Arial" panose="020B0604020202020204" pitchFamily="34" charset="0"/>
                <a:cs typeface="Arial" panose="020B0604020202020204" pitchFamily="34" charset="0"/>
              </a:rPr>
              <a:t>.</a:t>
            </a:r>
            <a:endParaRPr lang="ru-RU" sz="1800" i="1" dirty="0">
              <a:latin typeface="Arial" panose="020B0604020202020204" pitchFamily="34" charset="0"/>
              <a:cs typeface="Arial" panose="020B0604020202020204" pitchFamily="34" charset="0"/>
            </a:endParaRPr>
          </a:p>
          <a:p>
            <a:pPr algn="just" fontAlgn="base">
              <a:lnSpc>
                <a:spcPct val="115000"/>
              </a:lnSpc>
              <a:spcAft>
                <a:spcPts val="800"/>
              </a:spcAft>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95837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bg-BG" altLang="bg-BG" sz="3200" dirty="0"/>
              <a:t>Заетост и труд</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04800" y="1304544"/>
            <a:ext cx="11512627" cy="4866397"/>
          </a:xfrm>
        </p:spPr>
        <p:txBody>
          <a:bodyPr>
            <a:normAutofit lnSpcReduction="10000"/>
          </a:bodyPr>
          <a:lstStyle/>
          <a:p>
            <a:pPr algn="ctr" eaLnBrk="1" hangingPunct="1">
              <a:lnSpc>
                <a:spcPct val="80000"/>
              </a:lnSpc>
              <a:buFont typeface="Wingdings" panose="05000000000000000000" pitchFamily="2" charset="2"/>
              <a:buNone/>
            </a:pPr>
            <a:r>
              <a:rPr lang="bg-BG" altLang="bg-BG" sz="2400" i="1" dirty="0">
                <a:latin typeface="Arial" panose="020B0604020202020204" pitchFamily="34" charset="0"/>
                <a:cs typeface="Arial" panose="020B0604020202020204" pitchFamily="34" charset="0"/>
              </a:rPr>
              <a:t>Общинските съвети са длъжни да създават специализирани </a:t>
            </a:r>
            <a:r>
              <a:rPr lang="bg-BG" altLang="bg-BG" sz="2400" b="1" i="1" dirty="0">
                <a:latin typeface="Arial" panose="020B0604020202020204" pitchFamily="34" charset="0"/>
                <a:cs typeface="Arial" panose="020B0604020202020204" pitchFamily="34" charset="0"/>
              </a:rPr>
              <a:t>общински предприятия</a:t>
            </a:r>
            <a:r>
              <a:rPr lang="bg-BG" altLang="bg-BG" sz="2400" i="1" dirty="0">
                <a:latin typeface="Arial" panose="020B0604020202020204" pitchFamily="34" charset="0"/>
                <a:cs typeface="Arial" panose="020B0604020202020204" pitchFamily="34" charset="0"/>
              </a:rPr>
              <a:t>, а работодателите с повече от 300 работници и служители - цехове и други звена за работа на лица с трайно намалена работоспособност, като дейността на специализираните предприятия се планира и отчита отделно (Кодекс на труда - чл. 316)</a:t>
            </a:r>
          </a:p>
          <a:p>
            <a:pPr algn="ctr" eaLnBrk="1" hangingPunct="1">
              <a:lnSpc>
                <a:spcPct val="80000"/>
              </a:lnSpc>
              <a:buFont typeface="Wingdings" panose="05000000000000000000" pitchFamily="2" charset="2"/>
              <a:buNone/>
            </a:pPr>
            <a:endParaRPr lang="bg-BG" altLang="bg-BG" sz="2400" i="1" dirty="0">
              <a:latin typeface="Arial" panose="020B0604020202020204" pitchFamily="34" charset="0"/>
              <a:cs typeface="Arial" panose="020B0604020202020204" pitchFamily="34" charset="0"/>
            </a:endParaRPr>
          </a:p>
          <a:p>
            <a:pPr eaLnBrk="1" hangingPunct="1">
              <a:lnSpc>
                <a:spcPct val="80000"/>
              </a:lnSpc>
            </a:pPr>
            <a:r>
              <a:rPr lang="bg-BG" altLang="bg-BG" sz="2400" dirty="0">
                <a:latin typeface="Arial" panose="020B0604020202020204" pitchFamily="34" charset="0"/>
                <a:cs typeface="Arial" panose="020B0604020202020204" pitchFamily="34" charset="0"/>
              </a:rPr>
              <a:t>Общинските съвети  могат да създават </a:t>
            </a:r>
            <a:r>
              <a:rPr lang="bg-BG" altLang="bg-BG" sz="2400" b="1" dirty="0">
                <a:latin typeface="Arial" panose="020B0604020202020204" pitchFamily="34" charset="0"/>
                <a:cs typeface="Arial" panose="020B0604020202020204" pitchFamily="34" charset="0"/>
              </a:rPr>
              <a:t>общински предприятия</a:t>
            </a:r>
            <a:r>
              <a:rPr lang="bg-BG" altLang="bg-BG" sz="2400" dirty="0">
                <a:latin typeface="Arial" panose="020B0604020202020204" pitchFamily="34" charset="0"/>
                <a:cs typeface="Arial" panose="020B0604020202020204" pitchFamily="34" charset="0"/>
              </a:rPr>
              <a:t> (Закон за общинската собственост - чл.53)</a:t>
            </a:r>
          </a:p>
          <a:p>
            <a:pPr eaLnBrk="1" hangingPunct="1">
              <a:lnSpc>
                <a:spcPct val="80000"/>
              </a:lnSpc>
            </a:pPr>
            <a:r>
              <a:rPr lang="bg-BG" altLang="bg-BG" sz="2400" dirty="0">
                <a:latin typeface="Arial" panose="020B0604020202020204" pitchFamily="34" charset="0"/>
                <a:cs typeface="Arial" panose="020B0604020202020204" pitchFamily="34" charset="0"/>
              </a:rPr>
              <a:t>Общинските съвети създават и вземат решения за участие в </a:t>
            </a:r>
            <a:r>
              <a:rPr lang="bg-BG" altLang="bg-BG" sz="2400" b="1" dirty="0">
                <a:latin typeface="Arial" panose="020B0604020202020204" pitchFamily="34" charset="0"/>
                <a:cs typeface="Arial" panose="020B0604020202020204" pitchFamily="34" charset="0"/>
              </a:rPr>
              <a:t>търговски дружества с общинско участие</a:t>
            </a:r>
            <a:r>
              <a:rPr lang="bg-BG" altLang="bg-BG" sz="2400" dirty="0">
                <a:latin typeface="Arial" panose="020B0604020202020204" pitchFamily="34" charset="0"/>
                <a:cs typeface="Arial" panose="020B0604020202020204" pitchFamily="34" charset="0"/>
              </a:rPr>
              <a:t> в капитала (Търговски закон);</a:t>
            </a:r>
          </a:p>
          <a:p>
            <a:pPr eaLnBrk="1" hangingPunct="1">
              <a:lnSpc>
                <a:spcPct val="80000"/>
              </a:lnSpc>
            </a:pPr>
            <a:r>
              <a:rPr lang="bg-BG" altLang="bg-BG" sz="2400" dirty="0">
                <a:latin typeface="Arial" panose="020B0604020202020204" pitchFamily="34" charset="0"/>
                <a:cs typeface="Arial" panose="020B0604020202020204" pitchFamily="34" charset="0"/>
              </a:rPr>
              <a:t>Социални предприятия по проекти, </a:t>
            </a:r>
          </a:p>
          <a:p>
            <a:pPr eaLnBrk="1" hangingPunct="1">
              <a:lnSpc>
                <a:spcPct val="80000"/>
              </a:lnSpc>
            </a:pPr>
            <a:r>
              <a:rPr lang="bg-BG" altLang="bg-BG" sz="2400" dirty="0">
                <a:latin typeface="Arial" panose="020B0604020202020204" pitchFamily="34" charset="0"/>
                <a:cs typeface="Arial" panose="020B0604020202020204" pitchFamily="34" charset="0"/>
              </a:rPr>
              <a:t>Общинските съвети могат да създават фондации, както и да участват в други съвместни форми на НПО, сдружения, асоциации и др.(Закон за юридическите лица с нестопанска цел и Закон за местното самоуправление и местна администрация)</a:t>
            </a:r>
          </a:p>
          <a:p>
            <a:endParaRPr lang="en-US" dirty="0"/>
          </a:p>
        </p:txBody>
      </p:sp>
    </p:spTree>
    <p:extLst>
      <p:ext uri="{BB962C8B-B14F-4D97-AF65-F5344CB8AC3E}">
        <p14:creationId xmlns:p14="http://schemas.microsoft.com/office/powerpoint/2010/main" val="17467581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AE9BCAC8-2FCD-4B6F-A7F1-5B24D858AB58}"/>
              </a:ext>
            </a:extLst>
          </p:cNvPr>
          <p:cNvSpPr>
            <a:spLocks noGrp="1"/>
          </p:cNvSpPr>
          <p:nvPr>
            <p:ph type="title"/>
          </p:nvPr>
        </p:nvSpPr>
        <p:spPr>
          <a:xfrm>
            <a:off x="1143000" y="609600"/>
            <a:ext cx="9875520" cy="902208"/>
          </a:xfrm>
        </p:spPr>
        <p:txBody>
          <a:bodyPr/>
          <a:lstStyle/>
          <a:p>
            <a:r>
              <a:rPr lang="bg-BG" altLang="bg-BG" dirty="0">
                <a:latin typeface="Arial" panose="020B0604020202020204" pitchFamily="34" charset="0"/>
                <a:cs typeface="Arial" panose="020B0604020202020204" pitchFamily="34" charset="0"/>
              </a:rPr>
              <a:t>Форми за заетост</a:t>
            </a:r>
            <a:endParaRPr lang="en-US" dirty="0">
              <a:latin typeface="Arial" panose="020B0604020202020204" pitchFamily="34" charset="0"/>
              <a:cs typeface="Arial" panose="020B0604020202020204" pitchFamily="34" charset="0"/>
            </a:endParaRPr>
          </a:p>
        </p:txBody>
      </p:sp>
      <p:sp>
        <p:nvSpPr>
          <p:cNvPr id="3" name="Контейнер за съдържание 2">
            <a:extLst>
              <a:ext uri="{FF2B5EF4-FFF2-40B4-BE49-F238E27FC236}">
                <a16:creationId xmlns:a16="http://schemas.microsoft.com/office/drawing/2014/main" id="{E29E43D5-2971-4935-BC00-85C3D3FD1F22}"/>
              </a:ext>
            </a:extLst>
          </p:cNvPr>
          <p:cNvSpPr>
            <a:spLocks noGrp="1"/>
          </p:cNvSpPr>
          <p:nvPr>
            <p:ph idx="1"/>
          </p:nvPr>
        </p:nvSpPr>
        <p:spPr>
          <a:xfrm>
            <a:off x="292608" y="1719072"/>
            <a:ext cx="11594592" cy="4828032"/>
          </a:xfrm>
        </p:spPr>
        <p:txBody>
          <a:bodyPr>
            <a:normAutofit lnSpcReduction="10000"/>
          </a:bodyPr>
          <a:lstStyle/>
          <a:p>
            <a:pPr eaLnBrk="1" hangingPunct="1">
              <a:lnSpc>
                <a:spcPct val="80000"/>
              </a:lnSpc>
            </a:pPr>
            <a:r>
              <a:rPr lang="bg-BG" altLang="bg-BG" sz="2600" b="1" dirty="0">
                <a:latin typeface="Arial" panose="020B0604020202020204" pitchFamily="34" charset="0"/>
                <a:cs typeface="Arial" panose="020B0604020202020204" pitchFamily="34" charset="0"/>
              </a:rPr>
              <a:t>Работни места в общинските администрации</a:t>
            </a:r>
            <a:r>
              <a:rPr lang="bg-BG" altLang="bg-BG" sz="2600" dirty="0">
                <a:latin typeface="Arial" panose="020B0604020202020204" pitchFamily="34" charset="0"/>
                <a:cs typeface="Arial" panose="020B0604020202020204" pitchFamily="34" charset="0"/>
              </a:rPr>
              <a:t> – проекти за приспособяване на работната среда, финансирани от АХУ и програми за заетост на хора с увреждания;</a:t>
            </a:r>
          </a:p>
          <a:p>
            <a:pPr eaLnBrk="1" hangingPunct="1">
              <a:lnSpc>
                <a:spcPct val="80000"/>
              </a:lnSpc>
            </a:pPr>
            <a:r>
              <a:rPr lang="bg-BG" altLang="bg-BG" sz="2600" b="1" dirty="0">
                <a:latin typeface="Arial" panose="020B0604020202020204" pitchFamily="34" charset="0"/>
                <a:cs typeface="Arial" panose="020B0604020202020204" pitchFamily="34" charset="0"/>
              </a:rPr>
              <a:t>Специализирани общински предприятия</a:t>
            </a:r>
            <a:r>
              <a:rPr lang="bg-BG" altLang="bg-BG" sz="2600" dirty="0">
                <a:latin typeface="Arial" panose="020B0604020202020204" pitchFamily="34" charset="0"/>
                <a:cs typeface="Arial" panose="020B0604020202020204" pitchFamily="34" charset="0"/>
              </a:rPr>
              <a:t>, осъществяващи дейности по: </a:t>
            </a:r>
          </a:p>
          <a:p>
            <a:pPr lvl="2" eaLnBrk="1" hangingPunct="1">
              <a:lnSpc>
                <a:spcPct val="80000"/>
              </a:lnSpc>
            </a:pPr>
            <a:r>
              <a:rPr lang="bg-BG" altLang="bg-BG" sz="2600" dirty="0">
                <a:latin typeface="Arial" panose="020B0604020202020204" pitchFamily="34" charset="0"/>
                <a:cs typeface="Arial" panose="020B0604020202020204" pitchFamily="34" charset="0"/>
              </a:rPr>
              <a:t>управление, изграждане, поддържане, ремонт и реконструкция на обекти, мрежи и съоръжения на техническата инфраструктура и други имоти - общинска собственост, както и предоставяне на свързаните с тях услуги за населението;</a:t>
            </a:r>
          </a:p>
          <a:p>
            <a:pPr lvl="2" eaLnBrk="1" hangingPunct="1">
              <a:lnSpc>
                <a:spcPct val="80000"/>
              </a:lnSpc>
            </a:pPr>
            <a:r>
              <a:rPr lang="bg-BG" altLang="bg-BG" sz="2600" dirty="0">
                <a:latin typeface="Arial" panose="020B0604020202020204" pitchFamily="34" charset="0"/>
                <a:cs typeface="Arial" panose="020B0604020202020204" pitchFamily="34" charset="0"/>
              </a:rPr>
              <a:t>предоставяне на други услуги или осъществяване на други местни дейности, необходими за задоволяване на потребностите на общината или на нейното население, които се финансират от бюджета на общината, определени от общинския съвет.</a:t>
            </a:r>
          </a:p>
          <a:p>
            <a:pPr>
              <a:lnSpc>
                <a:spcPct val="80000"/>
              </a:lnSpc>
            </a:pPr>
            <a:r>
              <a:rPr lang="bg-BG" altLang="bg-BG" sz="2600" b="1" dirty="0">
                <a:latin typeface="Arial" panose="020B0604020202020204" pitchFamily="34" charset="0"/>
                <a:cs typeface="Arial" panose="020B0604020202020204" pitchFamily="34" charset="0"/>
              </a:rPr>
              <a:t>Нови</a:t>
            </a:r>
            <a:r>
              <a:rPr lang="bg-BG" altLang="bg-BG" sz="2600" dirty="0">
                <a:latin typeface="Arial" panose="020B0604020202020204" pitchFamily="34" charset="0"/>
                <a:cs typeface="Arial" panose="020B0604020202020204" pitchFamily="34" charset="0"/>
              </a:rPr>
              <a:t> </a:t>
            </a:r>
            <a:r>
              <a:rPr lang="bg-BG" altLang="bg-BG" sz="2600" b="1" dirty="0">
                <a:latin typeface="Arial" panose="020B0604020202020204" pitchFamily="34" charset="0"/>
                <a:cs typeface="Arial" panose="020B0604020202020204" pitchFamily="34" charset="0"/>
              </a:rPr>
              <a:t>социални предприятия</a:t>
            </a:r>
          </a:p>
          <a:p>
            <a:endParaRPr lang="en-US" dirty="0"/>
          </a:p>
        </p:txBody>
      </p:sp>
    </p:spTree>
    <p:extLst>
      <p:ext uri="{BB962C8B-B14F-4D97-AF65-F5344CB8AC3E}">
        <p14:creationId xmlns:p14="http://schemas.microsoft.com/office/powerpoint/2010/main" val="15664481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5E7E6264-24DA-460E-98EF-16F28BB15C2B}"/>
              </a:ext>
            </a:extLst>
          </p:cNvPr>
          <p:cNvSpPr>
            <a:spLocks noGrp="1"/>
          </p:cNvSpPr>
          <p:nvPr>
            <p:ph type="title"/>
          </p:nvPr>
        </p:nvSpPr>
        <p:spPr>
          <a:xfrm>
            <a:off x="1143000" y="609600"/>
            <a:ext cx="9875520" cy="768096"/>
          </a:xfrm>
        </p:spPr>
        <p:txBody>
          <a:bodyPr/>
          <a:lstStyle/>
          <a:p>
            <a:r>
              <a:rPr lang="bg-BG" altLang="bg-BG" dirty="0"/>
              <a:t>Добри практики за заетост</a:t>
            </a:r>
            <a:endParaRPr lang="en-US" dirty="0"/>
          </a:p>
        </p:txBody>
      </p:sp>
      <p:sp>
        <p:nvSpPr>
          <p:cNvPr id="3" name="Контейнер за съдържание 2">
            <a:extLst>
              <a:ext uri="{FF2B5EF4-FFF2-40B4-BE49-F238E27FC236}">
                <a16:creationId xmlns:a16="http://schemas.microsoft.com/office/drawing/2014/main" id="{30A93E59-CC48-4A69-A8D5-13E1E3136678}"/>
              </a:ext>
            </a:extLst>
          </p:cNvPr>
          <p:cNvSpPr>
            <a:spLocks noGrp="1"/>
          </p:cNvSpPr>
          <p:nvPr>
            <p:ph idx="1"/>
          </p:nvPr>
        </p:nvSpPr>
        <p:spPr>
          <a:xfrm>
            <a:off x="573024" y="1780032"/>
            <a:ext cx="11411712" cy="4693920"/>
          </a:xfrm>
        </p:spPr>
        <p:txBody>
          <a:bodyPr>
            <a:normAutofit/>
          </a:bodyPr>
          <a:lstStyle/>
          <a:p>
            <a:pPr eaLnBrk="1" hangingPunct="1"/>
            <a:r>
              <a:rPr lang="bg-BG" altLang="bg-BG" sz="2400" dirty="0">
                <a:latin typeface="Arial" panose="020B0604020202020204" pitchFamily="34" charset="0"/>
                <a:cs typeface="Arial" panose="020B0604020202020204" pitchFamily="34" charset="0"/>
              </a:rPr>
              <a:t>Общински специализирани търговски дружества – София, Стара Загора, Пирдоп, Самоков и Етрополе</a:t>
            </a:r>
            <a:r>
              <a:rPr lang="en-US" altLang="bg-BG" sz="2400" dirty="0">
                <a:latin typeface="Arial" panose="020B0604020202020204" pitchFamily="34" charset="0"/>
                <a:cs typeface="Arial" panose="020B0604020202020204" pitchFamily="34" charset="0"/>
              </a:rPr>
              <a:t> и </a:t>
            </a:r>
            <a:r>
              <a:rPr lang="en-US" altLang="bg-BG" sz="2400" dirty="0" err="1">
                <a:latin typeface="Arial" panose="020B0604020202020204" pitchFamily="34" charset="0"/>
                <a:cs typeface="Arial" panose="020B0604020202020204" pitchFamily="34" charset="0"/>
              </a:rPr>
              <a:t>др</a:t>
            </a:r>
            <a:r>
              <a:rPr lang="en-US" altLang="bg-BG" sz="2400" dirty="0">
                <a:latin typeface="Arial" panose="020B0604020202020204" pitchFamily="34" charset="0"/>
                <a:cs typeface="Arial" panose="020B0604020202020204" pitchFamily="34" charset="0"/>
              </a:rPr>
              <a:t>.</a:t>
            </a:r>
            <a:r>
              <a:rPr lang="bg-BG" altLang="bg-BG" sz="2400" dirty="0">
                <a:latin typeface="Arial" panose="020B0604020202020204" pitchFamily="34" charset="0"/>
                <a:cs typeface="Arial" panose="020B0604020202020204" pitchFamily="34" charset="0"/>
              </a:rPr>
              <a:t>;</a:t>
            </a:r>
          </a:p>
          <a:p>
            <a:pPr eaLnBrk="1" hangingPunct="1"/>
            <a:r>
              <a:rPr lang="bg-BG" altLang="bg-BG" sz="2400" dirty="0">
                <a:latin typeface="Arial" panose="020B0604020202020204" pitchFamily="34" charset="0"/>
                <a:cs typeface="Arial" panose="020B0604020202020204" pitchFamily="34" charset="0"/>
              </a:rPr>
              <a:t>Определени от общинските съвети регламенти за разкриване на работни места за хора с увреждания в общинските търговски дружества;</a:t>
            </a:r>
          </a:p>
          <a:p>
            <a:r>
              <a:rPr lang="bg-BG" altLang="bg-BG" sz="2400" dirty="0">
                <a:latin typeface="Arial" panose="020B0604020202020204" pitchFamily="34" charset="0"/>
                <a:cs typeface="Arial" panose="020B0604020202020204" pitchFamily="34" charset="0"/>
              </a:rPr>
              <a:t>Запазени обществени поръчки</a:t>
            </a:r>
            <a:r>
              <a:rPr lang="en-US" altLang="bg-BG" sz="2400" dirty="0">
                <a:latin typeface="Arial" panose="020B0604020202020204" pitchFamily="34" charset="0"/>
                <a:cs typeface="Arial" panose="020B0604020202020204" pitchFamily="34" charset="0"/>
              </a:rPr>
              <a:t> </a:t>
            </a:r>
            <a:r>
              <a:rPr lang="bg-BG" altLang="bg-BG" sz="2400" dirty="0">
                <a:latin typeface="Arial" panose="020B0604020202020204" pitchFamily="34" charset="0"/>
                <a:cs typeface="Arial" panose="020B0604020202020204" pitchFamily="34" charset="0"/>
              </a:rPr>
              <a:t>по ЗОП</a:t>
            </a:r>
            <a:r>
              <a:rPr lang="en-US" altLang="bg-BG" sz="2400" dirty="0">
                <a:latin typeface="Arial" panose="020B0604020202020204" pitchFamily="34" charset="0"/>
                <a:cs typeface="Arial" panose="020B0604020202020204" pitchFamily="34" charset="0"/>
              </a:rPr>
              <a:t> –</a:t>
            </a:r>
            <a:r>
              <a:rPr lang="bg-BG" altLang="bg-BG" sz="2400" dirty="0">
                <a:latin typeface="Arial" panose="020B0604020202020204" pitchFamily="34" charset="0"/>
                <a:cs typeface="Arial" panose="020B0604020202020204" pitchFamily="34" charset="0"/>
              </a:rPr>
              <a:t> </a:t>
            </a:r>
            <a:r>
              <a:rPr lang="en-US" altLang="bg-BG" sz="2400" dirty="0" err="1">
                <a:latin typeface="Arial" panose="020B0604020202020204" pitchFamily="34" charset="0"/>
                <a:cs typeface="Arial" panose="020B0604020202020204" pitchFamily="34" charset="0"/>
              </a:rPr>
              <a:t>за</a:t>
            </a:r>
            <a:r>
              <a:rPr lang="en-US" altLang="bg-BG" sz="2400" dirty="0">
                <a:latin typeface="Arial" panose="020B0604020202020204" pitchFamily="34" charset="0"/>
                <a:cs typeface="Arial" panose="020B0604020202020204" pitchFamily="34" charset="0"/>
              </a:rPr>
              <a:t> </a:t>
            </a:r>
            <a:r>
              <a:rPr lang="ru-RU" altLang="bg-BG" sz="2400" dirty="0" err="1">
                <a:latin typeface="Arial" panose="020B0604020202020204" pitchFamily="34" charset="0"/>
                <a:cs typeface="Arial" panose="020B0604020202020204" pitchFamily="34" charset="0"/>
              </a:rPr>
              <a:t>специализирани</a:t>
            </a:r>
            <a:r>
              <a:rPr lang="ru-RU" altLang="bg-BG" sz="2400" dirty="0">
                <a:latin typeface="Arial" panose="020B0604020202020204" pitchFamily="34" charset="0"/>
                <a:cs typeface="Arial" panose="020B0604020202020204" pitchFamily="34" charset="0"/>
              </a:rPr>
              <a:t> предприятия или кооперации на хора с </a:t>
            </a:r>
            <a:r>
              <a:rPr lang="ru-RU" altLang="bg-BG" sz="2400" dirty="0" err="1">
                <a:latin typeface="Arial" panose="020B0604020202020204" pitchFamily="34" charset="0"/>
                <a:cs typeface="Arial" panose="020B0604020202020204" pitchFamily="34" charset="0"/>
              </a:rPr>
              <a:t>увреждания</a:t>
            </a:r>
            <a:r>
              <a:rPr lang="ru-RU" altLang="bg-BG" sz="2400" dirty="0">
                <a:latin typeface="Arial" panose="020B0604020202020204" pitchFamily="34" charset="0"/>
                <a:cs typeface="Arial" panose="020B0604020202020204" pitchFamily="34" charset="0"/>
              </a:rPr>
              <a:t> или на </a:t>
            </a:r>
            <a:r>
              <a:rPr lang="ru-RU" altLang="bg-BG" sz="2400" dirty="0" err="1">
                <a:latin typeface="Arial" panose="020B0604020202020204" pitchFamily="34" charset="0"/>
                <a:cs typeface="Arial" panose="020B0604020202020204" pitchFamily="34" charset="0"/>
              </a:rPr>
              <a:t>стопански</a:t>
            </a:r>
            <a:r>
              <a:rPr lang="ru-RU" altLang="bg-BG" sz="2400" dirty="0">
                <a:latin typeface="Arial" panose="020B0604020202020204" pitchFamily="34" charset="0"/>
                <a:cs typeface="Arial" panose="020B0604020202020204" pitchFamily="34" charset="0"/>
              </a:rPr>
              <a:t> </a:t>
            </a:r>
            <a:r>
              <a:rPr lang="ru-RU" altLang="bg-BG" sz="2400" dirty="0" err="1">
                <a:latin typeface="Arial" panose="020B0604020202020204" pitchFamily="34" charset="0"/>
                <a:cs typeface="Arial" panose="020B0604020202020204" pitchFamily="34" charset="0"/>
              </a:rPr>
              <a:t>субекти</a:t>
            </a:r>
            <a:r>
              <a:rPr lang="ru-RU" altLang="bg-BG" sz="2400" dirty="0">
                <a:latin typeface="Arial" panose="020B0604020202020204" pitchFamily="34" charset="0"/>
                <a:cs typeface="Arial" panose="020B0604020202020204" pitchFamily="34" charset="0"/>
              </a:rPr>
              <a:t>, </a:t>
            </a:r>
            <a:r>
              <a:rPr lang="ru-RU" altLang="bg-BG" sz="2400" dirty="0" err="1">
                <a:latin typeface="Arial" panose="020B0604020202020204" pitchFamily="34" charset="0"/>
                <a:cs typeface="Arial" panose="020B0604020202020204" pitchFamily="34" charset="0"/>
              </a:rPr>
              <a:t>чиято</a:t>
            </a:r>
            <a:r>
              <a:rPr lang="ru-RU" altLang="bg-BG" sz="2400" dirty="0">
                <a:latin typeface="Arial" panose="020B0604020202020204" pitchFamily="34" charset="0"/>
                <a:cs typeface="Arial" panose="020B0604020202020204" pitchFamily="34" charset="0"/>
              </a:rPr>
              <a:t> </a:t>
            </a:r>
            <a:r>
              <a:rPr lang="ru-RU" altLang="bg-BG" sz="2400" dirty="0" err="1">
                <a:latin typeface="Arial" panose="020B0604020202020204" pitchFamily="34" charset="0"/>
                <a:cs typeface="Arial" panose="020B0604020202020204" pitchFamily="34" charset="0"/>
              </a:rPr>
              <a:t>основна</a:t>
            </a:r>
            <a:r>
              <a:rPr lang="ru-RU" altLang="bg-BG" sz="2400" dirty="0">
                <a:latin typeface="Arial" panose="020B0604020202020204" pitchFamily="34" charset="0"/>
                <a:cs typeface="Arial" panose="020B0604020202020204" pitchFamily="34" charset="0"/>
              </a:rPr>
              <a:t> цел е </a:t>
            </a:r>
            <a:r>
              <a:rPr lang="ru-RU" altLang="bg-BG" sz="2400" dirty="0" err="1">
                <a:latin typeface="Arial" panose="020B0604020202020204" pitchFamily="34" charset="0"/>
                <a:cs typeface="Arial" panose="020B0604020202020204" pitchFamily="34" charset="0"/>
              </a:rPr>
              <a:t>социалното</a:t>
            </a:r>
            <a:r>
              <a:rPr lang="ru-RU" altLang="bg-BG" sz="2400" dirty="0">
                <a:latin typeface="Arial" panose="020B0604020202020204" pitchFamily="34" charset="0"/>
                <a:cs typeface="Arial" panose="020B0604020202020204" pitchFamily="34" charset="0"/>
              </a:rPr>
              <a:t> и </a:t>
            </a:r>
            <a:r>
              <a:rPr lang="ru-RU" altLang="bg-BG" sz="2400" dirty="0" err="1">
                <a:latin typeface="Arial" panose="020B0604020202020204" pitchFamily="34" charset="0"/>
                <a:cs typeface="Arial" panose="020B0604020202020204" pitchFamily="34" charset="0"/>
              </a:rPr>
              <a:t>професионалното</a:t>
            </a:r>
            <a:r>
              <a:rPr lang="ru-RU" altLang="bg-BG" sz="2400" dirty="0">
                <a:latin typeface="Arial" panose="020B0604020202020204" pitchFamily="34" charset="0"/>
                <a:cs typeface="Arial" panose="020B0604020202020204" pitchFamily="34" charset="0"/>
              </a:rPr>
              <a:t> </a:t>
            </a:r>
            <a:r>
              <a:rPr lang="ru-RU" altLang="bg-BG" sz="2400" dirty="0" err="1">
                <a:latin typeface="Arial" panose="020B0604020202020204" pitchFamily="34" charset="0"/>
                <a:cs typeface="Arial" panose="020B0604020202020204" pitchFamily="34" charset="0"/>
              </a:rPr>
              <a:t>интегриране</a:t>
            </a:r>
            <a:r>
              <a:rPr lang="ru-RU" altLang="bg-BG" sz="2400" dirty="0">
                <a:latin typeface="Arial" panose="020B0604020202020204" pitchFamily="34" charset="0"/>
                <a:cs typeface="Arial" panose="020B0604020202020204" pitchFamily="34" charset="0"/>
              </a:rPr>
              <a:t> на хора с </a:t>
            </a:r>
            <a:r>
              <a:rPr lang="ru-RU" altLang="bg-BG" sz="2400" dirty="0" err="1">
                <a:latin typeface="Arial" panose="020B0604020202020204" pitchFamily="34" charset="0"/>
                <a:cs typeface="Arial" panose="020B0604020202020204" pitchFamily="34" charset="0"/>
              </a:rPr>
              <a:t>увреждания</a:t>
            </a:r>
            <a:r>
              <a:rPr lang="ru-RU" altLang="bg-BG" sz="2400" dirty="0">
                <a:latin typeface="Arial" panose="020B0604020202020204" pitchFamily="34" charset="0"/>
                <a:cs typeface="Arial" panose="020B0604020202020204" pitchFamily="34" charset="0"/>
              </a:rPr>
              <a:t> или хора в </a:t>
            </a:r>
            <a:r>
              <a:rPr lang="ru-RU" altLang="bg-BG" sz="2400" dirty="0" err="1">
                <a:latin typeface="Arial" panose="020B0604020202020204" pitchFamily="34" charset="0"/>
                <a:cs typeface="Arial" panose="020B0604020202020204" pitchFamily="34" charset="0"/>
              </a:rPr>
              <a:t>неравностойно</a:t>
            </a:r>
            <a:r>
              <a:rPr lang="ru-RU" altLang="bg-BG" sz="2400" dirty="0">
                <a:latin typeface="Arial" panose="020B0604020202020204" pitchFamily="34" charset="0"/>
                <a:cs typeface="Arial" panose="020B0604020202020204" pitchFamily="34" charset="0"/>
              </a:rPr>
              <a:t> положение</a:t>
            </a:r>
            <a:r>
              <a:rPr lang="en-US" altLang="bg-BG"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59182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C3989441-6E36-4BD3-B588-F906AEC3CC43}"/>
              </a:ext>
            </a:extLst>
          </p:cNvPr>
          <p:cNvSpPr>
            <a:spLocks noGrp="1"/>
          </p:cNvSpPr>
          <p:nvPr>
            <p:ph type="title"/>
          </p:nvPr>
        </p:nvSpPr>
        <p:spPr>
          <a:xfrm>
            <a:off x="1143000" y="359923"/>
            <a:ext cx="9875520" cy="612843"/>
          </a:xfrm>
        </p:spPr>
        <p:txBody>
          <a:bodyPr>
            <a:normAutofit fontScale="90000"/>
          </a:bodyPr>
          <a:lstStyle/>
          <a:p>
            <a:r>
              <a:rPr lang="bg-BG" altLang="en-US" dirty="0"/>
              <a:t>Предизвикателства </a:t>
            </a:r>
            <a:endParaRPr lang="en-US" dirty="0"/>
          </a:p>
        </p:txBody>
      </p:sp>
      <p:sp>
        <p:nvSpPr>
          <p:cNvPr id="3" name="Контейнер за съдържание 2">
            <a:extLst>
              <a:ext uri="{FF2B5EF4-FFF2-40B4-BE49-F238E27FC236}">
                <a16:creationId xmlns:a16="http://schemas.microsoft.com/office/drawing/2014/main" id="{449623F1-E853-4D1C-961C-0CC4E5A679A8}"/>
              </a:ext>
            </a:extLst>
          </p:cNvPr>
          <p:cNvSpPr>
            <a:spLocks noGrp="1"/>
          </p:cNvSpPr>
          <p:nvPr>
            <p:ph idx="1"/>
          </p:nvPr>
        </p:nvSpPr>
        <p:spPr>
          <a:xfrm>
            <a:off x="475488" y="972766"/>
            <a:ext cx="11232279" cy="5544766"/>
          </a:xfrm>
        </p:spPr>
        <p:txBody>
          <a:bodyPr>
            <a:normAutofit lnSpcReduction="10000"/>
          </a:bodyPr>
          <a:lstStyle/>
          <a:p>
            <a:pPr>
              <a:lnSpc>
                <a:spcPct val="90000"/>
              </a:lnSpc>
            </a:pPr>
            <a:r>
              <a:rPr lang="bg-BG" altLang="en-US" sz="2400" dirty="0">
                <a:latin typeface="Arial" panose="020B0604020202020204" pitchFamily="34" charset="0"/>
                <a:cs typeface="Arial" panose="020B0604020202020204" pitchFamily="34" charset="0"/>
              </a:rPr>
              <a:t>Осигуряване на максимална достъпност;</a:t>
            </a:r>
          </a:p>
          <a:p>
            <a:pPr>
              <a:lnSpc>
                <a:spcPct val="90000"/>
              </a:lnSpc>
            </a:pPr>
            <a:r>
              <a:rPr lang="bg-BG" altLang="en-US" sz="2400" dirty="0">
                <a:latin typeface="Arial" panose="020B0604020202020204" pitchFamily="34" charset="0"/>
                <a:cs typeface="Arial" panose="020B0604020202020204" pitchFamily="34" charset="0"/>
              </a:rPr>
              <a:t>Развитие на партньорството на местно ниво;</a:t>
            </a:r>
          </a:p>
          <a:p>
            <a:pPr>
              <a:lnSpc>
                <a:spcPct val="90000"/>
              </a:lnSpc>
            </a:pPr>
            <a:r>
              <a:rPr lang="bg-BG" altLang="en-US" sz="2400" dirty="0">
                <a:latin typeface="Arial" panose="020B0604020202020204" pitchFamily="34" charset="0"/>
                <a:cs typeface="Arial" panose="020B0604020202020204" pitchFamily="34" charset="0"/>
              </a:rPr>
              <a:t>Осигуряване на по-добри условия за заетост на хората с увреждания и по-високо заплащане;</a:t>
            </a:r>
          </a:p>
          <a:p>
            <a:pPr>
              <a:lnSpc>
                <a:spcPct val="90000"/>
              </a:lnSpc>
            </a:pPr>
            <a:r>
              <a:rPr lang="bg-BG" altLang="en-US" sz="2400" dirty="0">
                <a:latin typeface="Arial" panose="020B0604020202020204" pitchFamily="34" charset="0"/>
                <a:cs typeface="Arial" panose="020B0604020202020204" pitchFamily="34" charset="0"/>
              </a:rPr>
              <a:t>Възползване в максимална степен от възможностите на социално предприемачество и от възможностите за пилотиране на иновативни модели по новите оперативни програми;</a:t>
            </a:r>
          </a:p>
          <a:p>
            <a:pPr>
              <a:lnSpc>
                <a:spcPct val="90000"/>
              </a:lnSpc>
            </a:pPr>
            <a:r>
              <a:rPr lang="bg-BG" altLang="en-US" sz="2400" dirty="0">
                <a:latin typeface="Arial" panose="020B0604020202020204" pitchFamily="34" charset="0"/>
                <a:cs typeface="Arial" panose="020B0604020202020204" pitchFamily="34" charset="0"/>
              </a:rPr>
              <a:t>Насърчаване на </a:t>
            </a:r>
            <a:r>
              <a:rPr lang="bg-BG" altLang="en-US" sz="2400" dirty="0" err="1">
                <a:latin typeface="Arial" panose="020B0604020202020204" pitchFamily="34" charset="0"/>
                <a:cs typeface="Arial" panose="020B0604020202020204" pitchFamily="34" charset="0"/>
              </a:rPr>
              <a:t>доброволчеството</a:t>
            </a:r>
            <a:r>
              <a:rPr lang="bg-BG" altLang="en-US" sz="2400" dirty="0">
                <a:latin typeface="Arial" panose="020B0604020202020204" pitchFamily="34" charset="0"/>
                <a:cs typeface="Arial" panose="020B0604020202020204" pitchFamily="34" charset="0"/>
              </a:rPr>
              <a:t>, особено при дейности ангажиращи свободното време на хората с увреждания;</a:t>
            </a:r>
          </a:p>
          <a:p>
            <a:pPr>
              <a:lnSpc>
                <a:spcPct val="90000"/>
              </a:lnSpc>
            </a:pPr>
            <a:r>
              <a:rPr lang="bg-BG" altLang="en-US" sz="2400" dirty="0">
                <a:latin typeface="Arial" panose="020B0604020202020204" pitchFamily="34" charset="0"/>
                <a:cs typeface="Arial" panose="020B0604020202020204" pitchFamily="34" charset="0"/>
              </a:rPr>
              <a:t>Точната рецепта за ефективна </a:t>
            </a:r>
            <a:r>
              <a:rPr lang="bg-BG" altLang="en-US" sz="2400" dirty="0" err="1">
                <a:latin typeface="Arial" panose="020B0604020202020204" pitchFamily="34" charset="0"/>
                <a:cs typeface="Arial" panose="020B0604020202020204" pitchFamily="34" charset="0"/>
              </a:rPr>
              <a:t>деинституционализация</a:t>
            </a:r>
            <a:r>
              <a:rPr lang="bg-BG" altLang="en-US" sz="2400" dirty="0">
                <a:latin typeface="Arial" panose="020B0604020202020204" pitchFamily="34" charset="0"/>
                <a:cs typeface="Arial" panose="020B0604020202020204" pitchFamily="34" charset="0"/>
              </a:rPr>
              <a:t> на услугите за хора с увреждания </a:t>
            </a:r>
            <a:endParaRPr lang="bg-BG" altLang="en-US" sz="2400" dirty="0" smtClean="0">
              <a:latin typeface="Arial" panose="020B0604020202020204" pitchFamily="34" charset="0"/>
              <a:cs typeface="Arial" panose="020B0604020202020204" pitchFamily="34" charset="0"/>
            </a:endParaRPr>
          </a:p>
          <a:p>
            <a:pPr>
              <a:lnSpc>
                <a:spcPct val="90000"/>
              </a:lnSpc>
            </a:pPr>
            <a:r>
              <a:rPr lang="bg-BG" altLang="en-US" sz="2400" dirty="0" smtClean="0">
                <a:latin typeface="Arial" panose="020B0604020202020204" pitchFamily="34" charset="0"/>
                <a:cs typeface="Arial" panose="020B0604020202020204" pitchFamily="34" charset="0"/>
              </a:rPr>
              <a:t>Обезпечаване на подкрепата през почивните дни на потребителите на социалната услуга „Асистентска подкрепа“ и на Механизма „Лична помощ“, чрез въвеждане на </a:t>
            </a:r>
            <a:r>
              <a:rPr lang="bg-BG" altLang="en-US" sz="2400" smtClean="0">
                <a:latin typeface="Arial" panose="020B0604020202020204" pitchFamily="34" charset="0"/>
                <a:cs typeface="Arial" panose="020B0604020202020204" pitchFamily="34" charset="0"/>
              </a:rPr>
              <a:t>законодателни промени.</a:t>
            </a:r>
            <a:endParaRPr lang="bg-BG" altLang="en-US" sz="2400" dirty="0" smtClean="0">
              <a:latin typeface="Arial" panose="020B0604020202020204" pitchFamily="34" charset="0"/>
              <a:cs typeface="Arial" panose="020B0604020202020204" pitchFamily="34" charset="0"/>
            </a:endParaRPr>
          </a:p>
          <a:p>
            <a:pPr>
              <a:lnSpc>
                <a:spcPct val="90000"/>
              </a:lnSpc>
            </a:pPr>
            <a:endParaRPr lang="bg-BG" alt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6720182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a:extLst>
              <a:ext uri="{FF2B5EF4-FFF2-40B4-BE49-F238E27FC236}">
                <a16:creationId xmlns:a16="http://schemas.microsoft.com/office/drawing/2014/main" id="{B5700CA0-E199-4260-821D-E858F7A0FAF6}"/>
              </a:ext>
            </a:extLst>
          </p:cNvPr>
          <p:cNvSpPr>
            <a:spLocks noGrp="1"/>
          </p:cNvSpPr>
          <p:nvPr>
            <p:ph type="title"/>
          </p:nvPr>
        </p:nvSpPr>
        <p:spPr/>
        <p:txBody>
          <a:bodyPr/>
          <a:lstStyle/>
          <a:p>
            <a:r>
              <a:rPr lang="ru-RU" altLang="en-US" sz="4400" dirty="0"/>
              <a:t>Бариери и </a:t>
            </a:r>
            <a:r>
              <a:rPr lang="ru-RU" altLang="en-US" sz="4400" dirty="0" err="1"/>
              <a:t>заплахи</a:t>
            </a:r>
            <a:endParaRPr lang="en-US" dirty="0"/>
          </a:p>
        </p:txBody>
      </p:sp>
      <p:sp>
        <p:nvSpPr>
          <p:cNvPr id="3" name="Контейнер за съдържание 2">
            <a:extLst>
              <a:ext uri="{FF2B5EF4-FFF2-40B4-BE49-F238E27FC236}">
                <a16:creationId xmlns:a16="http://schemas.microsoft.com/office/drawing/2014/main" id="{F2DAB5E7-AAC6-4370-A404-DA19C5FA1BBD}"/>
              </a:ext>
            </a:extLst>
          </p:cNvPr>
          <p:cNvSpPr>
            <a:spLocks noGrp="1"/>
          </p:cNvSpPr>
          <p:nvPr>
            <p:ph idx="1"/>
          </p:nvPr>
        </p:nvSpPr>
        <p:spPr>
          <a:xfrm>
            <a:off x="438912" y="1865376"/>
            <a:ext cx="11545824" cy="4547616"/>
          </a:xfrm>
        </p:spPr>
        <p:txBody>
          <a:bodyPr/>
          <a:lstStyle/>
          <a:p>
            <a:pPr>
              <a:lnSpc>
                <a:spcPct val="80000"/>
              </a:lnSpc>
            </a:pPr>
            <a:r>
              <a:rPr lang="ru-RU" altLang="en-US" sz="2400" dirty="0">
                <a:latin typeface="Arial" panose="020B0604020202020204" pitchFamily="34" charset="0"/>
                <a:cs typeface="Arial" panose="020B0604020202020204" pitchFamily="34" charset="0"/>
              </a:rPr>
              <a:t>Деформиран </a:t>
            </a:r>
            <a:r>
              <a:rPr lang="ru-RU" altLang="en-US" sz="2400" dirty="0" err="1">
                <a:latin typeface="Arial" panose="020B0604020202020204" pitchFamily="34" charset="0"/>
                <a:cs typeface="Arial" panose="020B0604020202020204" pitchFamily="34" charset="0"/>
              </a:rPr>
              <a:t>модел</a:t>
            </a:r>
            <a:r>
              <a:rPr lang="ru-RU" altLang="en-US" sz="2400" dirty="0">
                <a:latin typeface="Arial" panose="020B0604020202020204" pitchFamily="34" charset="0"/>
                <a:cs typeface="Arial" panose="020B0604020202020204" pitchFamily="34" charset="0"/>
              </a:rPr>
              <a:t> на децентрализация – </a:t>
            </a:r>
            <a:r>
              <a:rPr lang="ru-RU" altLang="en-US" sz="2400" dirty="0" err="1">
                <a:latin typeface="Arial" panose="020B0604020202020204" pitchFamily="34" charset="0"/>
                <a:cs typeface="Arial" panose="020B0604020202020204" pitchFamily="34" charset="0"/>
              </a:rPr>
              <a:t>ограничени</a:t>
            </a:r>
            <a:r>
              <a:rPr lang="ru-RU" altLang="en-US" sz="2400" dirty="0">
                <a:latin typeface="Arial" panose="020B0604020202020204" pitchFamily="34" charset="0"/>
                <a:cs typeface="Arial" panose="020B0604020202020204" pitchFamily="34" charset="0"/>
              </a:rPr>
              <a:t> </a:t>
            </a:r>
            <a:r>
              <a:rPr lang="ru-RU" altLang="en-US" sz="2400" dirty="0" err="1">
                <a:latin typeface="Arial" panose="020B0604020202020204" pitchFamily="34" charset="0"/>
                <a:cs typeface="Arial" panose="020B0604020202020204" pitchFamily="34" charset="0"/>
              </a:rPr>
              <a:t>ресурси</a:t>
            </a:r>
            <a:r>
              <a:rPr lang="ru-RU" altLang="en-US" sz="2400" dirty="0">
                <a:latin typeface="Arial" panose="020B0604020202020204" pitchFamily="34" charset="0"/>
                <a:cs typeface="Arial" panose="020B0604020202020204" pitchFamily="34" charset="0"/>
              </a:rPr>
              <a:t> за </a:t>
            </a:r>
            <a:r>
              <a:rPr lang="ru-RU" altLang="en-US" sz="2400" dirty="0" err="1">
                <a:latin typeface="Arial" panose="020B0604020202020204" pitchFamily="34" charset="0"/>
                <a:cs typeface="Arial" panose="020B0604020202020204" pitchFamily="34" charset="0"/>
              </a:rPr>
              <a:t>реформиране</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деинституционализация</a:t>
            </a:r>
            <a:r>
              <a:rPr lang="en-US" altLang="en-US" sz="2400" dirty="0">
                <a:latin typeface="Arial" panose="020B0604020202020204" pitchFamily="34" charset="0"/>
                <a:cs typeface="Arial" panose="020B0604020202020204" pitchFamily="34" charset="0"/>
              </a:rPr>
              <a:t> на </a:t>
            </a:r>
            <a:r>
              <a:rPr lang="en-US" altLang="en-US" sz="2400" dirty="0" err="1">
                <a:latin typeface="Arial" panose="020B0604020202020204" pitchFamily="34" charset="0"/>
                <a:cs typeface="Arial" panose="020B0604020202020204" pitchFamily="34" charset="0"/>
              </a:rPr>
              <a:t>всяка</a:t>
            </a:r>
            <a:r>
              <a:rPr lang="en-US" altLang="en-US" sz="2400" dirty="0">
                <a:latin typeface="Arial" panose="020B0604020202020204" pitchFamily="34" charset="0"/>
                <a:cs typeface="Arial" panose="020B0604020202020204" pitchFamily="34" charset="0"/>
              </a:rPr>
              <a:t> </a:t>
            </a:r>
            <a:r>
              <a:rPr lang="en-US" altLang="en-US" sz="2400" dirty="0" err="1">
                <a:latin typeface="Arial" panose="020B0604020202020204" pitchFamily="34" charset="0"/>
                <a:cs typeface="Arial" panose="020B0604020202020204" pitchFamily="34" charset="0"/>
              </a:rPr>
              <a:t>цена</a:t>
            </a:r>
            <a:r>
              <a:rPr lang="en-US" altLang="en-US" sz="2400" dirty="0">
                <a:latin typeface="Arial" panose="020B0604020202020204" pitchFamily="34" charset="0"/>
                <a:cs typeface="Arial" panose="020B0604020202020204" pitchFamily="34" charset="0"/>
              </a:rPr>
              <a:t>”</a:t>
            </a:r>
            <a:r>
              <a:rPr lang="ru-RU" altLang="en-US" sz="2400" dirty="0">
                <a:latin typeface="Arial" panose="020B0604020202020204" pitchFamily="34" charset="0"/>
                <a:cs typeface="Arial" panose="020B0604020202020204" pitchFamily="34" charset="0"/>
              </a:rPr>
              <a:t>;</a:t>
            </a:r>
          </a:p>
          <a:p>
            <a:pPr>
              <a:lnSpc>
                <a:spcPct val="80000"/>
              </a:lnSpc>
            </a:pPr>
            <a:r>
              <a:rPr lang="ru-RU" altLang="en-US" sz="2400" dirty="0" err="1">
                <a:latin typeface="Arial" panose="020B0604020202020204" pitchFamily="34" charset="0"/>
                <a:cs typeface="Arial" panose="020B0604020202020204" pitchFamily="34" charset="0"/>
              </a:rPr>
              <a:t>Недостатъчна</a:t>
            </a:r>
            <a:r>
              <a:rPr lang="ru-RU" altLang="en-US" sz="2400" dirty="0">
                <a:latin typeface="Arial" panose="020B0604020202020204" pitchFamily="34" charset="0"/>
                <a:cs typeface="Arial" panose="020B0604020202020204" pitchFamily="34" charset="0"/>
              </a:rPr>
              <a:t> </a:t>
            </a:r>
            <a:r>
              <a:rPr lang="ru-RU" altLang="en-US" sz="2400" dirty="0" err="1">
                <a:latin typeface="Arial" panose="020B0604020202020204" pitchFamily="34" charset="0"/>
                <a:cs typeface="Arial" panose="020B0604020202020204" pitchFamily="34" charset="0"/>
              </a:rPr>
              <a:t>активност</a:t>
            </a:r>
            <a:r>
              <a:rPr lang="ru-RU" altLang="en-US" sz="2400" dirty="0">
                <a:latin typeface="Arial" panose="020B0604020202020204" pitchFamily="34" charset="0"/>
                <a:cs typeface="Arial" panose="020B0604020202020204" pitchFamily="34" charset="0"/>
              </a:rPr>
              <a:t> и </a:t>
            </a:r>
            <a:r>
              <a:rPr lang="ru-RU" altLang="en-US" sz="2400" dirty="0" err="1">
                <a:latin typeface="Arial" panose="020B0604020202020204" pitchFamily="34" charset="0"/>
                <a:cs typeface="Arial" panose="020B0604020202020204" pitchFamily="34" charset="0"/>
              </a:rPr>
              <a:t>въвличане</a:t>
            </a:r>
            <a:r>
              <a:rPr lang="ru-RU" altLang="en-US" sz="2400" dirty="0">
                <a:latin typeface="Arial" panose="020B0604020202020204" pitchFamily="34" charset="0"/>
                <a:cs typeface="Arial" panose="020B0604020202020204" pitchFamily="34" charset="0"/>
              </a:rPr>
              <a:t> за </a:t>
            </a:r>
            <a:r>
              <a:rPr lang="ru-RU" altLang="en-US" sz="2400" dirty="0" err="1">
                <a:latin typeface="Arial" panose="020B0604020202020204" pitchFamily="34" charset="0"/>
                <a:cs typeface="Arial" panose="020B0604020202020204" pitchFamily="34" charset="0"/>
              </a:rPr>
              <a:t>каузата</a:t>
            </a:r>
            <a:r>
              <a:rPr lang="ru-RU" altLang="en-US" sz="2400" dirty="0">
                <a:latin typeface="Arial" panose="020B0604020202020204" pitchFamily="34" charset="0"/>
                <a:cs typeface="Arial" panose="020B0604020202020204" pitchFamily="34" charset="0"/>
              </a:rPr>
              <a:t> на </a:t>
            </a:r>
            <a:r>
              <a:rPr lang="ru-RU" altLang="en-US" sz="2400" dirty="0" err="1">
                <a:latin typeface="Arial" panose="020B0604020202020204" pitchFamily="34" charset="0"/>
                <a:cs typeface="Arial" panose="020B0604020202020204" pitchFamily="34" charset="0"/>
              </a:rPr>
              <a:t>хората</a:t>
            </a:r>
            <a:r>
              <a:rPr lang="ru-RU" altLang="en-US" sz="2400" dirty="0">
                <a:latin typeface="Arial" panose="020B0604020202020204" pitchFamily="34" charset="0"/>
                <a:cs typeface="Arial" panose="020B0604020202020204" pitchFamily="34" charset="0"/>
              </a:rPr>
              <a:t> с </a:t>
            </a:r>
            <a:r>
              <a:rPr lang="ru-RU" altLang="en-US" sz="2400" dirty="0" err="1">
                <a:latin typeface="Arial" panose="020B0604020202020204" pitchFamily="34" charset="0"/>
                <a:cs typeface="Arial" panose="020B0604020202020204" pitchFamily="34" charset="0"/>
              </a:rPr>
              <a:t>увреждания</a:t>
            </a:r>
            <a:r>
              <a:rPr lang="ru-RU" altLang="en-US" sz="2400" dirty="0">
                <a:latin typeface="Arial" panose="020B0604020202020204" pitchFamily="34" charset="0"/>
                <a:cs typeface="Arial" panose="020B0604020202020204" pitchFamily="34" charset="0"/>
              </a:rPr>
              <a:t> на </a:t>
            </a:r>
            <a:r>
              <a:rPr lang="ru-RU" altLang="en-US" sz="2400" dirty="0" err="1">
                <a:latin typeface="Arial" panose="020B0604020202020204" pitchFamily="34" charset="0"/>
                <a:cs typeface="Arial" panose="020B0604020202020204" pitchFamily="34" charset="0"/>
              </a:rPr>
              <a:t>местно</a:t>
            </a:r>
            <a:r>
              <a:rPr lang="ru-RU" altLang="en-US" sz="2400" dirty="0">
                <a:latin typeface="Arial" panose="020B0604020202020204" pitchFamily="34" charset="0"/>
                <a:cs typeface="Arial" panose="020B0604020202020204" pitchFamily="34" charset="0"/>
              </a:rPr>
              <a:t> </a:t>
            </a:r>
            <a:r>
              <a:rPr lang="ru-RU" altLang="en-US" sz="2400" dirty="0" err="1">
                <a:latin typeface="Arial" panose="020B0604020202020204" pitchFamily="34" charset="0"/>
                <a:cs typeface="Arial" panose="020B0604020202020204" pitchFamily="34" charset="0"/>
              </a:rPr>
              <a:t>ниво</a:t>
            </a:r>
            <a:r>
              <a:rPr lang="ru-RU" altLang="en-US" sz="2400" dirty="0">
                <a:latin typeface="Arial" panose="020B0604020202020204" pitchFamily="34" charset="0"/>
                <a:cs typeface="Arial" panose="020B0604020202020204" pitchFamily="34" charset="0"/>
              </a:rPr>
              <a:t>;</a:t>
            </a:r>
          </a:p>
          <a:p>
            <a:pPr>
              <a:lnSpc>
                <a:spcPct val="80000"/>
              </a:lnSpc>
            </a:pPr>
            <a:r>
              <a:rPr lang="ru-RU" altLang="en-US" sz="2400" dirty="0" err="1">
                <a:latin typeface="Arial" panose="020B0604020202020204" pitchFamily="34" charset="0"/>
                <a:cs typeface="Arial" panose="020B0604020202020204" pitchFamily="34" charset="0"/>
              </a:rPr>
              <a:t>Липса</a:t>
            </a:r>
            <a:r>
              <a:rPr lang="ru-RU" altLang="en-US" sz="2400" dirty="0">
                <a:latin typeface="Arial" panose="020B0604020202020204" pitchFamily="34" charset="0"/>
                <a:cs typeface="Arial" panose="020B0604020202020204" pitchFamily="34" charset="0"/>
              </a:rPr>
              <a:t> на бизнес подход и </a:t>
            </a:r>
            <a:r>
              <a:rPr lang="ru-RU" altLang="en-US" sz="2400" dirty="0" err="1">
                <a:latin typeface="Arial" panose="020B0604020202020204" pitchFamily="34" charset="0"/>
                <a:cs typeface="Arial" panose="020B0604020202020204" pitchFamily="34" charset="0"/>
              </a:rPr>
              <a:t>капацитет</a:t>
            </a:r>
            <a:r>
              <a:rPr lang="ru-RU" altLang="en-US" sz="2400" dirty="0">
                <a:latin typeface="Arial" panose="020B0604020202020204" pitchFamily="34" charset="0"/>
                <a:cs typeface="Arial" panose="020B0604020202020204" pitchFamily="34" charset="0"/>
              </a:rPr>
              <a:t> за развитие на бизнес – </a:t>
            </a:r>
            <a:r>
              <a:rPr lang="ru-RU" altLang="en-US" sz="2400" dirty="0" err="1">
                <a:latin typeface="Arial" panose="020B0604020202020204" pitchFamily="34" charset="0"/>
                <a:cs typeface="Arial" panose="020B0604020202020204" pitchFamily="34" charset="0"/>
              </a:rPr>
              <a:t>процесите</a:t>
            </a:r>
            <a:r>
              <a:rPr lang="ru-RU" altLang="en-US" sz="2400" dirty="0">
                <a:latin typeface="Arial" panose="020B0604020202020204" pitchFamily="34" charset="0"/>
                <a:cs typeface="Arial" panose="020B0604020202020204" pitchFamily="34" charset="0"/>
              </a:rPr>
              <a:t> в </a:t>
            </a:r>
            <a:r>
              <a:rPr lang="ru-RU" altLang="en-US" sz="2400" dirty="0" err="1">
                <a:latin typeface="Arial" panose="020B0604020202020204" pitchFamily="34" charset="0"/>
                <a:cs typeface="Arial" panose="020B0604020202020204" pitchFamily="34" charset="0"/>
              </a:rPr>
              <a:t>специализираните</a:t>
            </a:r>
            <a:r>
              <a:rPr lang="ru-RU" altLang="en-US" sz="2400" dirty="0">
                <a:latin typeface="Arial" panose="020B0604020202020204" pitchFamily="34" charset="0"/>
                <a:cs typeface="Arial" panose="020B0604020202020204" pitchFamily="34" charset="0"/>
              </a:rPr>
              <a:t> предприятия за хора с </a:t>
            </a:r>
            <a:r>
              <a:rPr lang="ru-RU" altLang="en-US" sz="2400" dirty="0" err="1">
                <a:latin typeface="Arial" panose="020B0604020202020204" pitchFamily="34" charset="0"/>
                <a:cs typeface="Arial" panose="020B0604020202020204" pitchFamily="34" charset="0"/>
              </a:rPr>
              <a:t>увреждания</a:t>
            </a:r>
            <a:r>
              <a:rPr lang="ru-RU" altLang="en-US" sz="2400" dirty="0">
                <a:latin typeface="Arial" panose="020B0604020202020204" pitchFamily="34" charset="0"/>
                <a:cs typeface="Arial" panose="020B0604020202020204" pitchFamily="34" charset="0"/>
              </a:rPr>
              <a:t>;</a:t>
            </a:r>
          </a:p>
          <a:p>
            <a:pPr>
              <a:lnSpc>
                <a:spcPct val="80000"/>
              </a:lnSpc>
            </a:pPr>
            <a:r>
              <a:rPr lang="ru-RU" altLang="en-US" sz="2400" dirty="0" err="1">
                <a:latin typeface="Arial" panose="020B0604020202020204" pitchFamily="34" charset="0"/>
                <a:cs typeface="Arial" panose="020B0604020202020204" pitchFamily="34" charset="0"/>
              </a:rPr>
              <a:t>Недостатъчно</a:t>
            </a:r>
            <a:r>
              <a:rPr lang="ru-RU" altLang="en-US" sz="2400" dirty="0">
                <a:latin typeface="Arial" panose="020B0604020202020204" pitchFamily="34" charset="0"/>
                <a:cs typeface="Arial" panose="020B0604020202020204" pitchFamily="34" charset="0"/>
              </a:rPr>
              <a:t> мерки, </a:t>
            </a:r>
            <a:r>
              <a:rPr lang="ru-RU" altLang="en-US" sz="2400" dirty="0" err="1">
                <a:latin typeface="Arial" panose="020B0604020202020204" pitchFamily="34" charset="0"/>
                <a:cs typeface="Arial" panose="020B0604020202020204" pitchFamily="34" charset="0"/>
              </a:rPr>
              <a:t>стимулиращи</a:t>
            </a:r>
            <a:r>
              <a:rPr lang="ru-RU" altLang="en-US" sz="2400" dirty="0">
                <a:latin typeface="Arial" panose="020B0604020202020204" pitchFamily="34" charset="0"/>
                <a:cs typeface="Arial" panose="020B0604020202020204" pitchFamily="34" charset="0"/>
              </a:rPr>
              <a:t> </a:t>
            </a:r>
            <a:r>
              <a:rPr lang="ru-RU" altLang="en-US" sz="2400" dirty="0" err="1">
                <a:latin typeface="Arial" panose="020B0604020202020204" pitchFamily="34" charset="0"/>
                <a:cs typeface="Arial" panose="020B0604020202020204" pitchFamily="34" charset="0"/>
              </a:rPr>
              <a:t>средата</a:t>
            </a:r>
            <a:r>
              <a:rPr lang="ru-RU" altLang="en-US" sz="2400" dirty="0">
                <a:latin typeface="Arial" panose="020B0604020202020204" pitchFamily="34" charset="0"/>
                <a:cs typeface="Arial" panose="020B0604020202020204" pitchFamily="34" charset="0"/>
              </a:rPr>
              <a:t> за </a:t>
            </a:r>
            <a:r>
              <a:rPr lang="ru-RU" altLang="en-US" sz="2400" dirty="0" err="1">
                <a:latin typeface="Arial" panose="020B0604020202020204" pitchFamily="34" charset="0"/>
                <a:cs typeface="Arial" panose="020B0604020202020204" pitchFamily="34" charset="0"/>
              </a:rPr>
              <a:t>комуникация</a:t>
            </a:r>
            <a:r>
              <a:rPr lang="ru-RU" altLang="en-US" sz="2400" dirty="0">
                <a:latin typeface="Arial" panose="020B0604020202020204" pitchFamily="34" charset="0"/>
                <a:cs typeface="Arial" panose="020B0604020202020204" pitchFamily="34" charset="0"/>
              </a:rPr>
              <a:t> и работа на </a:t>
            </a:r>
            <a:r>
              <a:rPr lang="ru-RU" altLang="en-US" sz="2400" dirty="0" err="1">
                <a:latin typeface="Arial" panose="020B0604020202020204" pitchFamily="34" charset="0"/>
                <a:cs typeface="Arial" panose="020B0604020202020204" pitchFamily="34" charset="0"/>
              </a:rPr>
              <a:t>хората</a:t>
            </a:r>
            <a:r>
              <a:rPr lang="ru-RU" altLang="en-US" sz="2400" dirty="0">
                <a:latin typeface="Arial" panose="020B0604020202020204" pitchFamily="34" charset="0"/>
                <a:cs typeface="Arial" panose="020B0604020202020204" pitchFamily="34" charset="0"/>
              </a:rPr>
              <a:t> с </a:t>
            </a:r>
            <a:r>
              <a:rPr lang="ru-RU" altLang="en-US" sz="2400" dirty="0" err="1">
                <a:latin typeface="Arial" panose="020B0604020202020204" pitchFamily="34" charset="0"/>
                <a:cs typeface="Arial" panose="020B0604020202020204" pitchFamily="34" charset="0"/>
              </a:rPr>
              <a:t>увреждания</a:t>
            </a:r>
            <a:r>
              <a:rPr lang="ru-RU" altLang="en-US" sz="2400" dirty="0">
                <a:latin typeface="Arial" panose="020B0604020202020204" pitchFamily="34" charset="0"/>
                <a:cs typeface="Arial" panose="020B0604020202020204" pitchFamily="34" charset="0"/>
              </a:rPr>
              <a:t> в </a:t>
            </a:r>
            <a:r>
              <a:rPr lang="ru-RU" altLang="en-US" sz="2400" dirty="0" err="1">
                <a:latin typeface="Arial" panose="020B0604020202020204" pitchFamily="34" charset="0"/>
                <a:cs typeface="Arial" panose="020B0604020202020204" pitchFamily="34" charset="0"/>
              </a:rPr>
              <a:t>общността</a:t>
            </a:r>
            <a:r>
              <a:rPr lang="ru-RU" altLang="en-US" sz="2400" dirty="0">
                <a:latin typeface="Arial" panose="020B0604020202020204" pitchFamily="34" charset="0"/>
                <a:cs typeface="Arial" panose="020B0604020202020204" pitchFamily="34" charset="0"/>
              </a:rPr>
              <a:t>;</a:t>
            </a:r>
          </a:p>
          <a:p>
            <a:pPr>
              <a:lnSpc>
                <a:spcPct val="80000"/>
              </a:lnSpc>
            </a:pPr>
            <a:r>
              <a:rPr lang="bg-BG" altLang="en-US" sz="2400" dirty="0">
                <a:latin typeface="Arial" panose="020B0604020202020204" pitchFamily="34" charset="0"/>
                <a:cs typeface="Arial" panose="020B0604020202020204" pitchFamily="34" charset="0"/>
              </a:rPr>
              <a:t>Слабо познаване на европейските модели за иновативни и интегрирани услуги и форми за заетост.</a:t>
            </a:r>
            <a:endParaRPr lang="ru-RU" alt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117367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a:t>Дискусия</a:t>
            </a:r>
            <a:endParaRPr lang="en-US" dirty="0"/>
          </a:p>
        </p:txBody>
      </p:sp>
      <p:graphicFrame>
        <p:nvGraphicFramePr>
          <p:cNvPr id="4" name="Content Placeholder 3"/>
          <p:cNvGraphicFramePr>
            <a:graphicFrameLocks noGrp="1"/>
          </p:cNvGraphicFramePr>
          <p:nvPr>
            <p:ph idx="1"/>
          </p:nvPr>
        </p:nvGraphicFramePr>
        <p:xfrm>
          <a:off x="682579" y="609600"/>
          <a:ext cx="10831134" cy="5779910"/>
        </p:xfrm>
        <a:graphic>
          <a:graphicData uri="http://schemas.openxmlformats.org/drawingml/2006/table">
            <a:tbl>
              <a:tblPr/>
              <a:tblGrid>
                <a:gridCol w="5334399">
                  <a:extLst>
                    <a:ext uri="{9D8B030D-6E8A-4147-A177-3AD203B41FA5}">
                      <a16:colId xmlns:a16="http://schemas.microsoft.com/office/drawing/2014/main" val="20000"/>
                    </a:ext>
                  </a:extLst>
                </a:gridCol>
                <a:gridCol w="5496735">
                  <a:extLst>
                    <a:ext uri="{9D8B030D-6E8A-4147-A177-3AD203B41FA5}">
                      <a16:colId xmlns:a16="http://schemas.microsoft.com/office/drawing/2014/main" val="20001"/>
                    </a:ext>
                  </a:extLst>
                </a:gridCol>
              </a:tblGrid>
              <a:tr h="345480">
                <a:tc>
                  <a:txBody>
                    <a:bodyPr/>
                    <a:lstStyle/>
                    <a:p>
                      <a:pPr algn="l"/>
                      <a:r>
                        <a:rPr lang="bg-BG" sz="2000" b="1" i="0" dirty="0">
                          <a:solidFill>
                            <a:srgbClr val="000000"/>
                          </a:solidFill>
                          <a:effectLst/>
                          <a:latin typeface="Arial" panose="020B0604020202020204" pitchFamily="34" charset="0"/>
                          <a:cs typeface="Arial" panose="020B0604020202020204" pitchFamily="34" charset="0"/>
                        </a:rPr>
                        <a:t>Медицинският модел пита:</a:t>
                      </a:r>
                      <a:endParaRPr lang="bg-BG" sz="2000" b="0" i="0" dirty="0">
                        <a:solidFill>
                          <a:srgbClr val="FFFFFF"/>
                        </a:solidFill>
                        <a:effectLst/>
                        <a:latin typeface="Arial" panose="020B0604020202020204" pitchFamily="34" charset="0"/>
                        <a:cs typeface="Arial" panose="020B0604020202020204" pitchFamily="34" charset="0"/>
                      </a:endParaRPr>
                    </a:p>
                  </a:txBody>
                  <a:tcPr marL="45900" marR="45900" marT="19672" marB="19672" anchor="ctr">
                    <a:lnL>
                      <a:noFill/>
                    </a:lnL>
                    <a:lnR>
                      <a:noFill/>
                    </a:lnR>
                    <a:lnT>
                      <a:noFill/>
                    </a:lnT>
                    <a:lnB w="9525" cap="flat" cmpd="sng" algn="ctr">
                      <a:solidFill>
                        <a:srgbClr val="E5E5E5"/>
                      </a:solidFill>
                      <a:prstDash val="solid"/>
                      <a:round/>
                      <a:headEnd type="none" w="med" len="med"/>
                      <a:tailEnd type="none" w="med" len="med"/>
                    </a:lnB>
                    <a:solidFill>
                      <a:srgbClr val="AFAFAF"/>
                    </a:solidFill>
                  </a:tcPr>
                </a:tc>
                <a:tc>
                  <a:txBody>
                    <a:bodyPr/>
                    <a:lstStyle/>
                    <a:p>
                      <a:pPr algn="l"/>
                      <a:r>
                        <a:rPr lang="bg-BG" sz="2000" b="1" i="0" dirty="0">
                          <a:solidFill>
                            <a:srgbClr val="000000"/>
                          </a:solidFill>
                          <a:effectLst/>
                          <a:latin typeface="Arial" panose="020B0604020202020204" pitchFamily="34" charset="0"/>
                          <a:cs typeface="Arial" panose="020B0604020202020204" pitchFamily="34" charset="0"/>
                        </a:rPr>
                        <a:t>Социалният модел пита:</a:t>
                      </a:r>
                      <a:endParaRPr lang="bg-BG" sz="2000" b="0" i="0" dirty="0">
                        <a:solidFill>
                          <a:srgbClr val="FFFFFF"/>
                        </a:solidFill>
                        <a:effectLst/>
                        <a:latin typeface="Arial" panose="020B0604020202020204" pitchFamily="34" charset="0"/>
                        <a:cs typeface="Arial" panose="020B0604020202020204" pitchFamily="34" charset="0"/>
                      </a:endParaRPr>
                    </a:p>
                  </a:txBody>
                  <a:tcPr marL="45900" marR="45900" marT="19672" marB="19672" anchor="ctr">
                    <a:lnL>
                      <a:noFill/>
                    </a:lnL>
                    <a:lnR>
                      <a:noFill/>
                    </a:lnR>
                    <a:lnT>
                      <a:noFill/>
                    </a:lnT>
                    <a:lnB w="9525" cap="flat" cmpd="sng" algn="ctr">
                      <a:solidFill>
                        <a:srgbClr val="E5E5E5"/>
                      </a:solidFill>
                      <a:prstDash val="solid"/>
                      <a:round/>
                      <a:headEnd type="none" w="med" len="med"/>
                      <a:tailEnd type="none" w="med" len="med"/>
                    </a:lnB>
                    <a:solidFill>
                      <a:srgbClr val="AFAFAF"/>
                    </a:solidFill>
                  </a:tcPr>
                </a:tc>
                <a:extLst>
                  <a:ext uri="{0D108BD9-81ED-4DB2-BD59-A6C34878D82A}">
                    <a16:rowId xmlns:a16="http://schemas.microsoft.com/office/drawing/2014/main" val="10000"/>
                  </a:ext>
                </a:extLst>
              </a:tr>
              <a:tr h="2069538">
                <a:tc>
                  <a:txBody>
                    <a:bodyPr/>
                    <a:lstStyle/>
                    <a:p>
                      <a:pPr marL="228600" indent="-182880" algn="l" defTabSz="914400" rtl="0" eaLnBrk="1" latinLnBrk="0" hangingPunct="1">
                        <a:lnSpc>
                          <a:spcPct val="80000"/>
                        </a:lnSpc>
                        <a:spcBef>
                          <a:spcPts val="1400"/>
                        </a:spcBef>
                        <a:buClr>
                          <a:schemeClr val="accent1"/>
                        </a:buClr>
                        <a:buSzPct val="80000"/>
                        <a:buFont typeface="Corbel" pitchFamily="34" charset="0"/>
                        <a:buChar char="•"/>
                      </a:pPr>
                      <a:r>
                        <a:rPr lang="bg-BG" sz="2000" kern="1200" dirty="0">
                          <a:solidFill>
                            <a:schemeClr val="accent1"/>
                          </a:solidFill>
                          <a:latin typeface="Arial" panose="020B0604020202020204" pitchFamily="34" charset="0"/>
                          <a:ea typeface="+mn-ea"/>
                          <a:cs typeface="Arial" panose="020B0604020202020204" pitchFamily="34" charset="0"/>
                        </a:rPr>
                        <a:t>Какво ти има?</a:t>
                      </a:r>
                    </a:p>
                  </a:txBody>
                  <a:tcPr marL="45900" marR="45900" marT="19672" marB="19672" anchor="ctr">
                    <a:lnL>
                      <a:noFill/>
                    </a:lnL>
                    <a:lnR>
                      <a:noFill/>
                    </a:lnR>
                    <a:lnT w="9525" cap="flat" cmpd="sng" algn="ctr">
                      <a:solidFill>
                        <a:srgbClr val="E5E5E5"/>
                      </a:solidFill>
                      <a:prstDash val="solid"/>
                      <a:round/>
                      <a:headEnd type="none" w="med" len="med"/>
                      <a:tailEnd type="none" w="med" len="med"/>
                    </a:lnT>
                    <a:lnB>
                      <a:noFill/>
                    </a:lnB>
                    <a:solidFill>
                      <a:srgbClr val="F6F6F6"/>
                    </a:solidFill>
                  </a:tcPr>
                </a:tc>
                <a:tc>
                  <a:txBody>
                    <a:bodyPr/>
                    <a:lstStyle/>
                    <a:p>
                      <a:pPr marL="228600" indent="-182880" algn="l" defTabSz="914400" rtl="0" eaLnBrk="1" latinLnBrk="0" hangingPunct="1">
                        <a:lnSpc>
                          <a:spcPct val="80000"/>
                        </a:lnSpc>
                        <a:spcBef>
                          <a:spcPts val="1400"/>
                        </a:spcBef>
                        <a:buClr>
                          <a:schemeClr val="accent1"/>
                        </a:buClr>
                        <a:buSzPct val="80000"/>
                        <a:buFont typeface="Corbel" pitchFamily="34" charset="0"/>
                        <a:buChar char="•"/>
                      </a:pPr>
                      <a:r>
                        <a:rPr lang="ru-RU" sz="2000" kern="1200" dirty="0" err="1">
                          <a:solidFill>
                            <a:schemeClr val="accent1"/>
                          </a:solidFill>
                          <a:latin typeface="Arial" panose="020B0604020202020204" pitchFamily="34" charset="0"/>
                          <a:ea typeface="+mn-ea"/>
                          <a:cs typeface="Arial" panose="020B0604020202020204" pitchFamily="34" charset="0"/>
                        </a:rPr>
                        <a:t>Какво</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му</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има</a:t>
                      </a:r>
                      <a:r>
                        <a:rPr lang="ru-RU" sz="2000" kern="1200" dirty="0">
                          <a:solidFill>
                            <a:schemeClr val="accent1"/>
                          </a:solidFill>
                          <a:latin typeface="Arial" panose="020B0604020202020204" pitchFamily="34" charset="0"/>
                          <a:ea typeface="+mn-ea"/>
                          <a:cs typeface="Arial" panose="020B0604020202020204" pitchFamily="34" charset="0"/>
                        </a:rPr>
                        <a:t> на </a:t>
                      </a:r>
                      <a:r>
                        <a:rPr lang="ru-RU" sz="2000" kern="1200" dirty="0" err="1">
                          <a:solidFill>
                            <a:schemeClr val="accent1"/>
                          </a:solidFill>
                          <a:latin typeface="Arial" panose="020B0604020202020204" pitchFamily="34" charset="0"/>
                          <a:ea typeface="+mn-ea"/>
                          <a:cs typeface="Arial" panose="020B0604020202020204" pitchFamily="34" charset="0"/>
                        </a:rPr>
                        <a:t>твоето</a:t>
                      </a:r>
                      <a:r>
                        <a:rPr lang="ru-RU" sz="2000" kern="1200" dirty="0">
                          <a:solidFill>
                            <a:schemeClr val="accent1"/>
                          </a:solidFill>
                          <a:latin typeface="Arial" panose="020B0604020202020204" pitchFamily="34" charset="0"/>
                          <a:ea typeface="+mn-ea"/>
                          <a:cs typeface="Arial" panose="020B0604020202020204" pitchFamily="34" charset="0"/>
                        </a:rPr>
                        <a:t> общество? </a:t>
                      </a:r>
                      <a:r>
                        <a:rPr lang="ru-RU" sz="2000" kern="1200" dirty="0" err="1">
                          <a:solidFill>
                            <a:schemeClr val="accent1"/>
                          </a:solidFill>
                          <a:latin typeface="Arial" panose="020B0604020202020204" pitchFamily="34" charset="0"/>
                          <a:ea typeface="+mn-ea"/>
                          <a:cs typeface="Arial" panose="020B0604020202020204" pitchFamily="34" charset="0"/>
                        </a:rPr>
                        <a:t>Какви</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социалноикономически¸политически</a:t>
                      </a:r>
                      <a:r>
                        <a:rPr lang="ru-RU" sz="2000" kern="1200" dirty="0">
                          <a:solidFill>
                            <a:schemeClr val="accent1"/>
                          </a:solidFill>
                          <a:latin typeface="Arial" panose="020B0604020202020204" pitchFamily="34" charset="0"/>
                          <a:ea typeface="+mn-ea"/>
                          <a:cs typeface="Arial" panose="020B0604020202020204" pitchFamily="34" charset="0"/>
                        </a:rPr>
                        <a:t> и/или </a:t>
                      </a:r>
                      <a:r>
                        <a:rPr lang="ru-RU" sz="2000" kern="1200" dirty="0" err="1">
                          <a:solidFill>
                            <a:schemeClr val="accent1"/>
                          </a:solidFill>
                          <a:latin typeface="Arial" panose="020B0604020202020204" pitchFamily="34" charset="0"/>
                          <a:ea typeface="+mn-ea"/>
                          <a:cs typeface="Arial" panose="020B0604020202020204" pitchFamily="34" charset="0"/>
                        </a:rPr>
                        <a:t>екологични</a:t>
                      </a:r>
                      <a:r>
                        <a:rPr lang="ru-RU" sz="2000" kern="1200" dirty="0">
                          <a:solidFill>
                            <a:schemeClr val="accent1"/>
                          </a:solidFill>
                          <a:latin typeface="Arial" panose="020B0604020202020204" pitchFamily="34" charset="0"/>
                          <a:ea typeface="+mn-ea"/>
                          <a:cs typeface="Arial" panose="020B0604020202020204" pitchFamily="34" charset="0"/>
                        </a:rPr>
                        <a:t> условия </a:t>
                      </a:r>
                      <a:r>
                        <a:rPr lang="ru-RU" sz="2000" kern="1200" dirty="0" err="1">
                          <a:solidFill>
                            <a:schemeClr val="accent1"/>
                          </a:solidFill>
                          <a:latin typeface="Arial" panose="020B0604020202020204" pitchFamily="34" charset="0"/>
                          <a:ea typeface="+mn-ea"/>
                          <a:cs typeface="Arial" panose="020B0604020202020204" pitchFamily="34" charset="0"/>
                        </a:rPr>
                        <a:t>трябва</a:t>
                      </a:r>
                      <a:r>
                        <a:rPr lang="ru-RU" sz="2000" kern="1200" dirty="0">
                          <a:solidFill>
                            <a:schemeClr val="accent1"/>
                          </a:solidFill>
                          <a:latin typeface="Arial" panose="020B0604020202020204" pitchFamily="34" charset="0"/>
                          <a:ea typeface="+mn-ea"/>
                          <a:cs typeface="Arial" panose="020B0604020202020204" pitchFamily="34" charset="0"/>
                        </a:rPr>
                        <a:t> да се </a:t>
                      </a:r>
                      <a:r>
                        <a:rPr lang="ru-RU" sz="2000" kern="1200" dirty="0" err="1">
                          <a:solidFill>
                            <a:schemeClr val="accent1"/>
                          </a:solidFill>
                          <a:latin typeface="Arial" panose="020B0604020202020204" pitchFamily="34" charset="0"/>
                          <a:ea typeface="+mn-ea"/>
                          <a:cs typeface="Arial" panose="020B0604020202020204" pitchFamily="34" charset="0"/>
                        </a:rPr>
                        <a:t>променят</a:t>
                      </a:r>
                      <a:r>
                        <a:rPr lang="ru-RU" sz="2000" kern="1200" dirty="0">
                          <a:solidFill>
                            <a:schemeClr val="accent1"/>
                          </a:solidFill>
                          <a:latin typeface="Arial" panose="020B0604020202020204" pitchFamily="34" charset="0"/>
                          <a:ea typeface="+mn-ea"/>
                          <a:cs typeface="Arial" panose="020B0604020202020204" pitchFamily="34" charset="0"/>
                        </a:rPr>
                        <a:t>, за да се </a:t>
                      </a:r>
                      <a:r>
                        <a:rPr lang="ru-RU" sz="2000" kern="1200" dirty="0" err="1">
                          <a:solidFill>
                            <a:schemeClr val="accent1"/>
                          </a:solidFill>
                          <a:latin typeface="Arial" panose="020B0604020202020204" pitchFamily="34" charset="0"/>
                          <a:ea typeface="+mn-ea"/>
                          <a:cs typeface="Arial" panose="020B0604020202020204" pitchFamily="34" charset="0"/>
                        </a:rPr>
                        <a:t>помогне</a:t>
                      </a:r>
                      <a:r>
                        <a:rPr lang="ru-RU" sz="2000" kern="1200" dirty="0">
                          <a:solidFill>
                            <a:schemeClr val="accent1"/>
                          </a:solidFill>
                          <a:latin typeface="Arial" panose="020B0604020202020204" pitchFamily="34" charset="0"/>
                          <a:ea typeface="+mn-ea"/>
                          <a:cs typeface="Arial" panose="020B0604020202020204" pitchFamily="34" charset="0"/>
                        </a:rPr>
                        <a:t> на </a:t>
                      </a:r>
                      <a:r>
                        <a:rPr lang="ru-RU" sz="2000" kern="1200" dirty="0" err="1">
                          <a:solidFill>
                            <a:schemeClr val="accent1"/>
                          </a:solidFill>
                          <a:latin typeface="Arial" panose="020B0604020202020204" pitchFamily="34" charset="0"/>
                          <a:ea typeface="+mn-ea"/>
                          <a:cs typeface="Arial" panose="020B0604020202020204" pitchFamily="34" charset="0"/>
                        </a:rPr>
                        <a:t>всички</a:t>
                      </a:r>
                      <a:r>
                        <a:rPr lang="ru-RU" sz="2000" kern="1200" dirty="0">
                          <a:solidFill>
                            <a:schemeClr val="accent1"/>
                          </a:solidFill>
                          <a:latin typeface="Arial" panose="020B0604020202020204" pitchFamily="34" charset="0"/>
                          <a:ea typeface="+mn-ea"/>
                          <a:cs typeface="Arial" panose="020B0604020202020204" pitchFamily="34" charset="0"/>
                        </a:rPr>
                        <a:t> хора с </a:t>
                      </a:r>
                      <a:r>
                        <a:rPr lang="ru-RU" sz="2000" kern="1200" dirty="0" err="1">
                          <a:solidFill>
                            <a:schemeClr val="accent1"/>
                          </a:solidFill>
                          <a:latin typeface="Arial" panose="020B0604020202020204" pitchFamily="34" charset="0"/>
                          <a:ea typeface="+mn-ea"/>
                          <a:cs typeface="Arial" panose="020B0604020202020204" pitchFamily="34" charset="0"/>
                        </a:rPr>
                        <a:t>увреждания</a:t>
                      </a:r>
                      <a:r>
                        <a:rPr lang="ru-RU" sz="2000" kern="1200" dirty="0">
                          <a:solidFill>
                            <a:schemeClr val="accent1"/>
                          </a:solidFill>
                          <a:latin typeface="Arial" panose="020B0604020202020204" pitchFamily="34" charset="0"/>
                          <a:ea typeface="+mn-ea"/>
                          <a:cs typeface="Arial" panose="020B0604020202020204" pitchFamily="34" charset="0"/>
                        </a:rPr>
                        <a:t> да се </a:t>
                      </a:r>
                      <a:r>
                        <a:rPr lang="ru-RU" sz="2000" kern="1200" dirty="0" err="1">
                          <a:solidFill>
                            <a:schemeClr val="accent1"/>
                          </a:solidFill>
                          <a:latin typeface="Arial" panose="020B0604020202020204" pitchFamily="34" charset="0"/>
                          <a:ea typeface="+mn-ea"/>
                          <a:cs typeface="Arial" panose="020B0604020202020204" pitchFamily="34" charset="0"/>
                        </a:rPr>
                        <a:t>възползват</a:t>
                      </a:r>
                      <a:r>
                        <a:rPr lang="ru-RU" sz="2000" kern="1200" dirty="0">
                          <a:solidFill>
                            <a:schemeClr val="accent1"/>
                          </a:solidFill>
                          <a:latin typeface="Arial" panose="020B0604020202020204" pitchFamily="34" charset="0"/>
                          <a:ea typeface="+mn-ea"/>
                          <a:cs typeface="Arial" panose="020B0604020202020204" pitchFamily="34" charset="0"/>
                        </a:rPr>
                        <a:t> от </a:t>
                      </a:r>
                      <a:r>
                        <a:rPr lang="ru-RU" sz="2000" kern="1200" dirty="0" err="1">
                          <a:solidFill>
                            <a:schemeClr val="accent1"/>
                          </a:solidFill>
                          <a:latin typeface="Arial" panose="020B0604020202020204" pitchFamily="34" charset="0"/>
                          <a:ea typeface="+mn-ea"/>
                          <a:cs typeface="Arial" panose="020B0604020202020204" pitchFamily="34" charset="0"/>
                        </a:rPr>
                        <a:t>правата</a:t>
                      </a:r>
                      <a:r>
                        <a:rPr lang="ru-RU" sz="2000" kern="1200" dirty="0">
                          <a:solidFill>
                            <a:schemeClr val="accent1"/>
                          </a:solidFill>
                          <a:latin typeface="Arial" panose="020B0604020202020204" pitchFamily="34" charset="0"/>
                          <a:ea typeface="+mn-ea"/>
                          <a:cs typeface="Arial" panose="020B0604020202020204" pitchFamily="34" charset="0"/>
                        </a:rPr>
                        <a:t> си?</a:t>
                      </a:r>
                    </a:p>
                  </a:txBody>
                  <a:tcPr marL="45900" marR="45900" marT="19672" marB="19672" anchor="ctr">
                    <a:lnL>
                      <a:noFill/>
                    </a:lnL>
                    <a:lnR>
                      <a:noFill/>
                    </a:lnR>
                    <a:lnT w="9525" cap="flat" cmpd="sng" algn="ctr">
                      <a:solidFill>
                        <a:srgbClr val="E5E5E5"/>
                      </a:solidFill>
                      <a:prstDash val="solid"/>
                      <a:round/>
                      <a:headEnd type="none" w="med" len="med"/>
                      <a:tailEnd type="none" w="med" len="med"/>
                    </a:lnT>
                    <a:lnB>
                      <a:noFill/>
                    </a:lnB>
                    <a:solidFill>
                      <a:srgbClr val="F6F6F6"/>
                    </a:solidFill>
                  </a:tcPr>
                </a:tc>
                <a:extLst>
                  <a:ext uri="{0D108BD9-81ED-4DB2-BD59-A6C34878D82A}">
                    <a16:rowId xmlns:a16="http://schemas.microsoft.com/office/drawing/2014/main" val="10001"/>
                  </a:ext>
                </a:extLst>
              </a:tr>
              <a:tr h="1199309">
                <a:tc>
                  <a:txBody>
                    <a:bodyPr/>
                    <a:lstStyle/>
                    <a:p>
                      <a:pPr marL="228600" indent="-182880" algn="l" defTabSz="914400" rtl="0" eaLnBrk="1" latinLnBrk="0" hangingPunct="1">
                        <a:lnSpc>
                          <a:spcPct val="80000"/>
                        </a:lnSpc>
                        <a:spcBef>
                          <a:spcPts val="1400"/>
                        </a:spcBef>
                        <a:buClr>
                          <a:schemeClr val="accent1"/>
                        </a:buClr>
                        <a:buSzPct val="80000"/>
                        <a:buFont typeface="Corbel" pitchFamily="34" charset="0"/>
                        <a:buChar char="•"/>
                      </a:pPr>
                      <a:r>
                        <a:rPr lang="ru-RU" sz="2000" kern="1200" dirty="0">
                          <a:solidFill>
                            <a:schemeClr val="accent1"/>
                          </a:solidFill>
                          <a:latin typeface="Arial" panose="020B0604020202020204" pitchFamily="34" charset="0"/>
                          <a:ea typeface="+mn-ea"/>
                          <a:cs typeface="Arial" panose="020B0604020202020204" pitchFamily="34" charset="0"/>
                        </a:rPr>
                        <a:t>На </a:t>
                      </a:r>
                      <a:r>
                        <a:rPr lang="ru-RU" sz="2000" kern="1200" dirty="0" err="1">
                          <a:solidFill>
                            <a:schemeClr val="accent1"/>
                          </a:solidFill>
                          <a:latin typeface="Arial" panose="020B0604020202020204" pitchFamily="34" charset="0"/>
                          <a:ea typeface="+mn-ea"/>
                          <a:cs typeface="Arial" panose="020B0604020202020204" pitchFamily="34" charset="0"/>
                        </a:rPr>
                        <a:t>проблеми</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със</a:t>
                      </a:r>
                      <a:r>
                        <a:rPr lang="ru-RU" sz="2000" kern="1200" dirty="0">
                          <a:solidFill>
                            <a:schemeClr val="accent1"/>
                          </a:solidFill>
                          <a:latin typeface="Arial" panose="020B0604020202020204" pitchFamily="34" charset="0"/>
                          <a:ea typeface="+mn-ea"/>
                          <a:cs typeface="Arial" panose="020B0604020202020204" pitchFamily="34" charset="0"/>
                        </a:rPr>
                        <a:t> слуха ли се </a:t>
                      </a:r>
                      <a:r>
                        <a:rPr lang="ru-RU" sz="2000" kern="1200" dirty="0" err="1">
                          <a:solidFill>
                            <a:schemeClr val="accent1"/>
                          </a:solidFill>
                          <a:latin typeface="Arial" panose="020B0604020202020204" pitchFamily="34" charset="0"/>
                          <a:ea typeface="+mn-ea"/>
                          <a:cs typeface="Arial" panose="020B0604020202020204" pitchFamily="34" charset="0"/>
                        </a:rPr>
                        <a:t>дължат</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затрудненията</a:t>
                      </a:r>
                      <a:r>
                        <a:rPr lang="ru-RU" sz="2000" kern="1200" dirty="0">
                          <a:solidFill>
                            <a:schemeClr val="accent1"/>
                          </a:solidFill>
                          <a:latin typeface="Arial" panose="020B0604020202020204" pitchFamily="34" charset="0"/>
                          <a:ea typeface="+mn-ea"/>
                          <a:cs typeface="Arial" panose="020B0604020202020204" pitchFamily="34" charset="0"/>
                        </a:rPr>
                        <a:t> да се </a:t>
                      </a:r>
                      <a:r>
                        <a:rPr lang="ru-RU" sz="2000" kern="1200" dirty="0" err="1">
                          <a:solidFill>
                            <a:schemeClr val="accent1"/>
                          </a:solidFill>
                          <a:latin typeface="Arial" panose="020B0604020202020204" pitchFamily="34" charset="0"/>
                          <a:ea typeface="+mn-ea"/>
                          <a:cs typeface="Arial" panose="020B0604020202020204" pitchFamily="34" charset="0"/>
                        </a:rPr>
                        <a:t>разбирате</a:t>
                      </a:r>
                      <a:r>
                        <a:rPr lang="ru-RU" sz="2000" kern="1200" dirty="0">
                          <a:solidFill>
                            <a:schemeClr val="accent1"/>
                          </a:solidFill>
                          <a:latin typeface="Arial" panose="020B0604020202020204" pitchFamily="34" charset="0"/>
                          <a:ea typeface="+mn-ea"/>
                          <a:cs typeface="Arial" panose="020B0604020202020204" pitchFamily="34" charset="0"/>
                        </a:rPr>
                        <a:t> с </a:t>
                      </a:r>
                      <a:r>
                        <a:rPr lang="ru-RU" sz="2000" kern="1200" dirty="0" err="1">
                          <a:solidFill>
                            <a:schemeClr val="accent1"/>
                          </a:solidFill>
                          <a:latin typeface="Arial" panose="020B0604020202020204" pitchFamily="34" charset="0"/>
                          <a:ea typeface="+mn-ea"/>
                          <a:cs typeface="Arial" panose="020B0604020202020204" pitchFamily="34" charset="0"/>
                        </a:rPr>
                        <a:t>хората</a:t>
                      </a:r>
                      <a:r>
                        <a:rPr lang="ru-RU" sz="2000" kern="1200" dirty="0">
                          <a:solidFill>
                            <a:schemeClr val="accent1"/>
                          </a:solidFill>
                          <a:latin typeface="Arial" panose="020B0604020202020204" pitchFamily="34" charset="0"/>
                          <a:ea typeface="+mn-ea"/>
                          <a:cs typeface="Arial" panose="020B0604020202020204" pitchFamily="34" charset="0"/>
                        </a:rPr>
                        <a:t>?</a:t>
                      </a:r>
                    </a:p>
                  </a:txBody>
                  <a:tcPr marL="45900" marR="45900" marT="19672" marB="19672" anchor="ctr">
                    <a:lnL>
                      <a:noFill/>
                    </a:lnL>
                    <a:lnR>
                      <a:noFill/>
                    </a:lnR>
                    <a:lnT>
                      <a:noFill/>
                    </a:lnT>
                    <a:lnB>
                      <a:noFill/>
                    </a:lnB>
                    <a:solidFill>
                      <a:srgbClr val="FFFFFF"/>
                    </a:solidFill>
                  </a:tcPr>
                </a:tc>
                <a:tc>
                  <a:txBody>
                    <a:bodyPr/>
                    <a:lstStyle/>
                    <a:p>
                      <a:pPr marL="228600" indent="-182880" algn="l" defTabSz="914400" rtl="0" eaLnBrk="1" latinLnBrk="0" hangingPunct="1">
                        <a:lnSpc>
                          <a:spcPct val="80000"/>
                        </a:lnSpc>
                        <a:spcBef>
                          <a:spcPts val="1400"/>
                        </a:spcBef>
                        <a:buClr>
                          <a:schemeClr val="accent1"/>
                        </a:buClr>
                        <a:buSzPct val="80000"/>
                        <a:buFont typeface="Corbel" pitchFamily="34" charset="0"/>
                        <a:buChar char="•"/>
                      </a:pPr>
                      <a:r>
                        <a:rPr lang="ru-RU" sz="2000" kern="1200" dirty="0" err="1">
                          <a:solidFill>
                            <a:schemeClr val="accent1"/>
                          </a:solidFill>
                          <a:latin typeface="Arial" panose="020B0604020202020204" pitchFamily="34" charset="0"/>
                          <a:ea typeface="+mn-ea"/>
                          <a:cs typeface="Arial" panose="020B0604020202020204" pitchFamily="34" charset="0"/>
                        </a:rPr>
                        <a:t>Затрудненията</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ви</a:t>
                      </a:r>
                      <a:r>
                        <a:rPr lang="ru-RU" sz="2000" kern="1200" dirty="0">
                          <a:solidFill>
                            <a:schemeClr val="accent1"/>
                          </a:solidFill>
                          <a:latin typeface="Arial" panose="020B0604020202020204" pitchFamily="34" charset="0"/>
                          <a:ea typeface="+mn-ea"/>
                          <a:cs typeface="Arial" panose="020B0604020202020204" pitchFamily="34" charset="0"/>
                        </a:rPr>
                        <a:t> да се </a:t>
                      </a:r>
                      <a:r>
                        <a:rPr lang="ru-RU" sz="2000" kern="1200" dirty="0" err="1">
                          <a:solidFill>
                            <a:schemeClr val="accent1"/>
                          </a:solidFill>
                          <a:latin typeface="Arial" panose="020B0604020202020204" pitchFamily="34" charset="0"/>
                          <a:ea typeface="+mn-ea"/>
                          <a:cs typeface="Arial" panose="020B0604020202020204" pitchFamily="34" charset="0"/>
                        </a:rPr>
                        <a:t>разбирате</a:t>
                      </a:r>
                      <a:r>
                        <a:rPr lang="ru-RU" sz="2000" kern="1200" dirty="0">
                          <a:solidFill>
                            <a:schemeClr val="accent1"/>
                          </a:solidFill>
                          <a:latin typeface="Arial" panose="020B0604020202020204" pitchFamily="34" charset="0"/>
                          <a:ea typeface="+mn-ea"/>
                          <a:cs typeface="Arial" panose="020B0604020202020204" pitchFamily="34" charset="0"/>
                        </a:rPr>
                        <a:t> с </a:t>
                      </a:r>
                      <a:r>
                        <a:rPr lang="ru-RU" sz="2000" kern="1200" dirty="0" err="1">
                          <a:solidFill>
                            <a:schemeClr val="accent1"/>
                          </a:solidFill>
                          <a:latin typeface="Arial" panose="020B0604020202020204" pitchFamily="34" charset="0"/>
                          <a:ea typeface="+mn-ea"/>
                          <a:cs typeface="Arial" panose="020B0604020202020204" pitchFamily="34" charset="0"/>
                        </a:rPr>
                        <a:t>хората</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основно</a:t>
                      </a:r>
                      <a:r>
                        <a:rPr lang="ru-RU" sz="2000" kern="1200" dirty="0">
                          <a:solidFill>
                            <a:schemeClr val="accent1"/>
                          </a:solidFill>
                          <a:latin typeface="Arial" panose="020B0604020202020204" pitchFamily="34" charset="0"/>
                          <a:ea typeface="+mn-ea"/>
                          <a:cs typeface="Arial" panose="020B0604020202020204" pitchFamily="34" charset="0"/>
                        </a:rPr>
                        <a:t> в </a:t>
                      </a:r>
                      <a:r>
                        <a:rPr lang="ru-RU" sz="2000" kern="1200" dirty="0" err="1">
                          <a:solidFill>
                            <a:schemeClr val="accent1"/>
                          </a:solidFill>
                          <a:latin typeface="Arial" panose="020B0604020202020204" pitchFamily="34" charset="0"/>
                          <a:ea typeface="+mn-ea"/>
                          <a:cs typeface="Arial" panose="020B0604020202020204" pitchFamily="34" charset="0"/>
                        </a:rPr>
                        <a:t>резултат</a:t>
                      </a:r>
                      <a:r>
                        <a:rPr lang="ru-RU" sz="2000" kern="1200" dirty="0">
                          <a:solidFill>
                            <a:schemeClr val="accent1"/>
                          </a:solidFill>
                          <a:latin typeface="Arial" panose="020B0604020202020204" pitchFamily="34" charset="0"/>
                          <a:ea typeface="+mn-ea"/>
                          <a:cs typeface="Arial" panose="020B0604020202020204" pitchFamily="34" charset="0"/>
                        </a:rPr>
                        <a:t> на </a:t>
                      </a:r>
                      <a:r>
                        <a:rPr lang="ru-RU" sz="2000" kern="1200" dirty="0" err="1">
                          <a:solidFill>
                            <a:schemeClr val="accent1"/>
                          </a:solidFill>
                          <a:latin typeface="Arial" panose="020B0604020202020204" pitchFamily="34" charset="0"/>
                          <a:ea typeface="+mn-ea"/>
                          <a:cs typeface="Arial" panose="020B0604020202020204" pitchFamily="34" charset="0"/>
                        </a:rPr>
                        <a:t>тяхната</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неспособност</a:t>
                      </a:r>
                      <a:r>
                        <a:rPr lang="ru-RU" sz="2000" kern="1200" dirty="0">
                          <a:solidFill>
                            <a:schemeClr val="accent1"/>
                          </a:solidFill>
                          <a:latin typeface="Arial" panose="020B0604020202020204" pitchFamily="34" charset="0"/>
                          <a:ea typeface="+mn-ea"/>
                          <a:cs typeface="Arial" panose="020B0604020202020204" pitchFamily="34" charset="0"/>
                        </a:rPr>
                        <a:t> да </a:t>
                      </a:r>
                      <a:r>
                        <a:rPr lang="ru-RU" sz="2000" kern="1200" dirty="0" err="1">
                          <a:solidFill>
                            <a:schemeClr val="accent1"/>
                          </a:solidFill>
                          <a:latin typeface="Arial" panose="020B0604020202020204" pitchFamily="34" charset="0"/>
                          <a:ea typeface="+mn-ea"/>
                          <a:cs typeface="Arial" panose="020B0604020202020204" pitchFamily="34" charset="0"/>
                        </a:rPr>
                        <a:t>комуникират</a:t>
                      </a:r>
                      <a:r>
                        <a:rPr lang="ru-RU" sz="2000" kern="1200" dirty="0">
                          <a:solidFill>
                            <a:schemeClr val="accent1"/>
                          </a:solidFill>
                          <a:latin typeface="Arial" panose="020B0604020202020204" pitchFamily="34" charset="0"/>
                          <a:ea typeface="+mn-ea"/>
                          <a:cs typeface="Arial" panose="020B0604020202020204" pitchFamily="34" charset="0"/>
                        </a:rPr>
                        <a:t> с вас ли се </a:t>
                      </a:r>
                      <a:r>
                        <a:rPr lang="ru-RU" sz="2000" kern="1200" dirty="0" err="1">
                          <a:solidFill>
                            <a:schemeClr val="accent1"/>
                          </a:solidFill>
                          <a:latin typeface="Arial" panose="020B0604020202020204" pitchFamily="34" charset="0"/>
                          <a:ea typeface="+mn-ea"/>
                          <a:cs typeface="Arial" panose="020B0604020202020204" pitchFamily="34" charset="0"/>
                        </a:rPr>
                        <a:t>държат</a:t>
                      </a:r>
                      <a:r>
                        <a:rPr lang="ru-RU" sz="2000" kern="1200" dirty="0">
                          <a:solidFill>
                            <a:schemeClr val="accent1"/>
                          </a:solidFill>
                          <a:latin typeface="Arial" panose="020B0604020202020204" pitchFamily="34" charset="0"/>
                          <a:ea typeface="+mn-ea"/>
                          <a:cs typeface="Arial" panose="020B0604020202020204" pitchFamily="34" charset="0"/>
                        </a:rPr>
                        <a:t>?</a:t>
                      </a:r>
                    </a:p>
                  </a:txBody>
                  <a:tcPr marL="45900" marR="45900" marT="19672" marB="19672" anchor="ctr">
                    <a:lnL>
                      <a:noFill/>
                    </a:lnL>
                    <a:lnR>
                      <a:noFill/>
                    </a:lnR>
                    <a:lnT>
                      <a:noFill/>
                    </a:lnT>
                    <a:lnB>
                      <a:noFill/>
                    </a:lnB>
                    <a:solidFill>
                      <a:srgbClr val="FFFFFF"/>
                    </a:solidFill>
                  </a:tcPr>
                </a:tc>
                <a:extLst>
                  <a:ext uri="{0D108BD9-81ED-4DB2-BD59-A6C34878D82A}">
                    <a16:rowId xmlns:a16="http://schemas.microsoft.com/office/drawing/2014/main" val="10002"/>
                  </a:ext>
                </a:extLst>
              </a:tr>
              <a:tr h="676198">
                <a:tc>
                  <a:txBody>
                    <a:bodyPr/>
                    <a:lstStyle/>
                    <a:p>
                      <a:pPr marL="228600" indent="-182880" algn="l" defTabSz="914400" rtl="0" eaLnBrk="1" latinLnBrk="0" hangingPunct="1">
                        <a:lnSpc>
                          <a:spcPct val="80000"/>
                        </a:lnSpc>
                        <a:spcBef>
                          <a:spcPts val="1400"/>
                        </a:spcBef>
                        <a:buClr>
                          <a:schemeClr val="accent1"/>
                        </a:buClr>
                        <a:buSzPct val="80000"/>
                        <a:buFont typeface="Corbel" pitchFamily="34" charset="0"/>
                        <a:buChar char="•"/>
                      </a:pPr>
                      <a:r>
                        <a:rPr lang="ru-RU" sz="2000" kern="1200" dirty="0" err="1">
                          <a:solidFill>
                            <a:schemeClr val="accent1"/>
                          </a:solidFill>
                          <a:latin typeface="Arial" panose="020B0604020202020204" pitchFamily="34" charset="0"/>
                          <a:ea typeface="+mn-ea"/>
                          <a:cs typeface="Arial" panose="020B0604020202020204" pitchFamily="34" charset="0"/>
                        </a:rPr>
                        <a:t>Заради</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здравословния</a:t>
                      </a:r>
                      <a:r>
                        <a:rPr lang="ru-RU" sz="2000" kern="1200" dirty="0">
                          <a:solidFill>
                            <a:schemeClr val="accent1"/>
                          </a:solidFill>
                          <a:latin typeface="Arial" panose="020B0604020202020204" pitchFamily="34" charset="0"/>
                          <a:ea typeface="+mn-ea"/>
                          <a:cs typeface="Arial" panose="020B0604020202020204" pitchFamily="34" charset="0"/>
                        </a:rPr>
                        <a:t> си проблем ли се </a:t>
                      </a:r>
                      <a:r>
                        <a:rPr lang="ru-RU" sz="2000" kern="1200" dirty="0" err="1">
                          <a:solidFill>
                            <a:schemeClr val="accent1"/>
                          </a:solidFill>
                          <a:latin typeface="Arial" panose="020B0604020202020204" pitchFamily="34" charset="0"/>
                          <a:ea typeface="+mn-ea"/>
                          <a:cs typeface="Arial" panose="020B0604020202020204" pitchFamily="34" charset="0"/>
                        </a:rPr>
                        <a:t>преместихте</a:t>
                      </a:r>
                      <a:r>
                        <a:rPr lang="ru-RU" sz="2000" kern="1200" dirty="0">
                          <a:solidFill>
                            <a:schemeClr val="accent1"/>
                          </a:solidFill>
                          <a:latin typeface="Arial" panose="020B0604020202020204" pitchFamily="34" charset="0"/>
                          <a:ea typeface="+mn-ea"/>
                          <a:cs typeface="Arial" panose="020B0604020202020204" pitchFamily="34" charset="0"/>
                        </a:rPr>
                        <a:t> тук?</a:t>
                      </a:r>
                    </a:p>
                  </a:txBody>
                  <a:tcPr marL="45900" marR="45900" marT="19672" marB="19672" anchor="ctr">
                    <a:lnL>
                      <a:noFill/>
                    </a:lnL>
                    <a:lnR>
                      <a:noFill/>
                    </a:lnR>
                    <a:lnT>
                      <a:noFill/>
                    </a:lnT>
                    <a:lnB>
                      <a:noFill/>
                    </a:lnB>
                    <a:solidFill>
                      <a:srgbClr val="F6F6F6"/>
                    </a:solidFill>
                  </a:tcPr>
                </a:tc>
                <a:tc>
                  <a:txBody>
                    <a:bodyPr/>
                    <a:lstStyle/>
                    <a:p>
                      <a:pPr marL="228600" indent="-182880" algn="l" defTabSz="914400" rtl="0" eaLnBrk="1" latinLnBrk="0" hangingPunct="1">
                        <a:lnSpc>
                          <a:spcPct val="80000"/>
                        </a:lnSpc>
                        <a:spcBef>
                          <a:spcPts val="1400"/>
                        </a:spcBef>
                        <a:buClr>
                          <a:schemeClr val="accent1"/>
                        </a:buClr>
                        <a:buSzPct val="80000"/>
                        <a:buFont typeface="Corbel" pitchFamily="34" charset="0"/>
                        <a:buChar char="•"/>
                      </a:pPr>
                      <a:r>
                        <a:rPr lang="ru-RU" sz="2000" kern="1200" dirty="0" err="1">
                          <a:solidFill>
                            <a:schemeClr val="accent1"/>
                          </a:solidFill>
                          <a:latin typeface="Arial" panose="020B0604020202020204" pitchFamily="34" charset="0"/>
                          <a:ea typeface="+mn-ea"/>
                          <a:cs typeface="Arial" panose="020B0604020202020204" pitchFamily="34" charset="0"/>
                        </a:rPr>
                        <a:t>Какви</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недостатъци</a:t>
                      </a:r>
                      <a:r>
                        <a:rPr lang="ru-RU" sz="2000" kern="1200" dirty="0">
                          <a:solidFill>
                            <a:schemeClr val="accent1"/>
                          </a:solidFill>
                          <a:latin typeface="Arial" panose="020B0604020202020204" pitchFamily="34" charset="0"/>
                          <a:ea typeface="+mn-ea"/>
                          <a:cs typeface="Arial" panose="020B0604020202020204" pitchFamily="34" charset="0"/>
                        </a:rPr>
                        <a:t> на </a:t>
                      </a:r>
                      <a:r>
                        <a:rPr lang="ru-RU" sz="2000" kern="1200" dirty="0" err="1">
                          <a:solidFill>
                            <a:schemeClr val="accent1"/>
                          </a:solidFill>
                          <a:latin typeface="Arial" panose="020B0604020202020204" pitchFamily="34" charset="0"/>
                          <a:ea typeface="+mn-ea"/>
                          <a:cs typeface="Arial" panose="020B0604020202020204" pitchFamily="34" charset="0"/>
                        </a:rPr>
                        <a:t>жилището</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ви</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ви</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накараха</a:t>
                      </a:r>
                      <a:r>
                        <a:rPr lang="ru-RU" sz="2000" kern="1200" dirty="0">
                          <a:solidFill>
                            <a:schemeClr val="accent1"/>
                          </a:solidFill>
                          <a:latin typeface="Arial" panose="020B0604020202020204" pitchFamily="34" charset="0"/>
                          <a:ea typeface="+mn-ea"/>
                          <a:cs typeface="Arial" panose="020B0604020202020204" pitchFamily="34" charset="0"/>
                        </a:rPr>
                        <a:t> да се </a:t>
                      </a:r>
                      <a:r>
                        <a:rPr lang="ru-RU" sz="2000" kern="1200" dirty="0" err="1">
                          <a:solidFill>
                            <a:schemeClr val="accent1"/>
                          </a:solidFill>
                          <a:latin typeface="Arial" panose="020B0604020202020204" pitchFamily="34" charset="0"/>
                          <a:ea typeface="+mn-ea"/>
                          <a:cs typeface="Arial" panose="020B0604020202020204" pitchFamily="34" charset="0"/>
                        </a:rPr>
                        <a:t>преместите</a:t>
                      </a:r>
                      <a:r>
                        <a:rPr lang="ru-RU" sz="2000" kern="1200" dirty="0">
                          <a:solidFill>
                            <a:schemeClr val="accent1"/>
                          </a:solidFill>
                          <a:latin typeface="Arial" panose="020B0604020202020204" pitchFamily="34" charset="0"/>
                          <a:ea typeface="+mn-ea"/>
                          <a:cs typeface="Arial" panose="020B0604020202020204" pitchFamily="34" charset="0"/>
                        </a:rPr>
                        <a:t> тук?</a:t>
                      </a:r>
                    </a:p>
                  </a:txBody>
                  <a:tcPr marL="45900" marR="45900" marT="19672" marB="19672" anchor="ctr">
                    <a:lnL>
                      <a:noFill/>
                    </a:lnL>
                    <a:lnR>
                      <a:noFill/>
                    </a:lnR>
                    <a:lnT>
                      <a:noFill/>
                    </a:lnT>
                    <a:lnB>
                      <a:noFill/>
                    </a:lnB>
                    <a:solidFill>
                      <a:srgbClr val="F6F6F6"/>
                    </a:solidFill>
                  </a:tcPr>
                </a:tc>
                <a:extLst>
                  <a:ext uri="{0D108BD9-81ED-4DB2-BD59-A6C34878D82A}">
                    <a16:rowId xmlns:a16="http://schemas.microsoft.com/office/drawing/2014/main" val="10003"/>
                  </a:ext>
                </a:extLst>
              </a:tr>
              <a:tr h="1489385">
                <a:tc>
                  <a:txBody>
                    <a:bodyPr/>
                    <a:lstStyle/>
                    <a:p>
                      <a:pPr marL="228600" indent="-182880" algn="l" defTabSz="914400" rtl="0" eaLnBrk="1" latinLnBrk="0" hangingPunct="1">
                        <a:lnSpc>
                          <a:spcPct val="80000"/>
                        </a:lnSpc>
                        <a:spcBef>
                          <a:spcPts val="1400"/>
                        </a:spcBef>
                        <a:buClr>
                          <a:schemeClr val="accent1"/>
                        </a:buClr>
                        <a:buSzPct val="80000"/>
                        <a:buFont typeface="Corbel" pitchFamily="34" charset="0"/>
                        <a:buChar char="•"/>
                      </a:pPr>
                      <a:r>
                        <a:rPr lang="ru-RU" sz="2000" kern="1200" dirty="0" err="1">
                          <a:solidFill>
                            <a:schemeClr val="accent1"/>
                          </a:solidFill>
                          <a:latin typeface="Arial" panose="020B0604020202020204" pitchFamily="34" charset="0"/>
                          <a:ea typeface="+mn-ea"/>
                          <a:cs typeface="Arial" panose="020B0604020202020204" pitchFamily="34" charset="0"/>
                        </a:rPr>
                        <a:t>Вашият</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здравословен</a:t>
                      </a:r>
                      <a:r>
                        <a:rPr lang="ru-RU" sz="2000" kern="1200" dirty="0">
                          <a:solidFill>
                            <a:schemeClr val="accent1"/>
                          </a:solidFill>
                          <a:latin typeface="Arial" panose="020B0604020202020204" pitchFamily="34" charset="0"/>
                          <a:ea typeface="+mn-ea"/>
                          <a:cs typeface="Arial" panose="020B0604020202020204" pitchFamily="34" charset="0"/>
                        </a:rPr>
                        <a:t> проблем /</a:t>
                      </a:r>
                      <a:r>
                        <a:rPr lang="ru-RU" sz="2000" kern="1200" dirty="0" err="1">
                          <a:solidFill>
                            <a:schemeClr val="accent1"/>
                          </a:solidFill>
                          <a:latin typeface="Arial" panose="020B0604020202020204" pitchFamily="34" charset="0"/>
                          <a:ea typeface="+mn-ea"/>
                          <a:cs typeface="Arial" panose="020B0604020202020204" pitchFamily="34" charset="0"/>
                        </a:rPr>
                        <a:t>увреждането</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ви</a:t>
                      </a:r>
                      <a:r>
                        <a:rPr lang="ru-RU" sz="2000" kern="1200" dirty="0">
                          <a:solidFill>
                            <a:schemeClr val="accent1"/>
                          </a:solidFill>
                          <a:latin typeface="Arial" panose="020B0604020202020204" pitchFamily="34" charset="0"/>
                          <a:ea typeface="+mn-ea"/>
                          <a:cs typeface="Arial" panose="020B0604020202020204" pitchFamily="34" charset="0"/>
                        </a:rPr>
                        <a:t> ли </a:t>
                      </a:r>
                      <a:r>
                        <a:rPr lang="ru-RU" sz="2000" kern="1200" dirty="0" err="1">
                          <a:solidFill>
                            <a:schemeClr val="accent1"/>
                          </a:solidFill>
                          <a:latin typeface="Arial" panose="020B0604020202020204" pitchFamily="34" charset="0"/>
                          <a:ea typeface="+mn-ea"/>
                          <a:cs typeface="Arial" panose="020B0604020202020204" pitchFamily="34" charset="0"/>
                        </a:rPr>
                        <a:t>ви</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спира</a:t>
                      </a:r>
                      <a:r>
                        <a:rPr lang="ru-RU" sz="2000" kern="1200" dirty="0">
                          <a:solidFill>
                            <a:schemeClr val="accent1"/>
                          </a:solidFill>
                          <a:latin typeface="Arial" panose="020B0604020202020204" pitchFamily="34" charset="0"/>
                          <a:ea typeface="+mn-ea"/>
                          <a:cs typeface="Arial" panose="020B0604020202020204" pitchFamily="34" charset="0"/>
                        </a:rPr>
                        <a:t> да </a:t>
                      </a:r>
                      <a:r>
                        <a:rPr lang="ru-RU" sz="2000" kern="1200" dirty="0" err="1">
                          <a:solidFill>
                            <a:schemeClr val="accent1"/>
                          </a:solidFill>
                          <a:latin typeface="Arial" panose="020B0604020202020204" pitchFamily="34" charset="0"/>
                          <a:ea typeface="+mn-ea"/>
                          <a:cs typeface="Arial" panose="020B0604020202020204" pitchFamily="34" charset="0"/>
                        </a:rPr>
                        <a:t>излизате</a:t>
                      </a:r>
                      <a:r>
                        <a:rPr lang="ru-RU" sz="2000" kern="1200" dirty="0">
                          <a:solidFill>
                            <a:schemeClr val="accent1"/>
                          </a:solidFill>
                          <a:latin typeface="Arial" panose="020B0604020202020204" pitchFamily="34" charset="0"/>
                          <a:ea typeface="+mn-ea"/>
                          <a:cs typeface="Arial" panose="020B0604020202020204" pitchFamily="34" charset="0"/>
                        </a:rPr>
                        <a:t> толкова </a:t>
                      </a:r>
                      <a:r>
                        <a:rPr lang="ru-RU" sz="2000" kern="1200" dirty="0" err="1">
                          <a:solidFill>
                            <a:schemeClr val="accent1"/>
                          </a:solidFill>
                          <a:latin typeface="Arial" panose="020B0604020202020204" pitchFamily="34" charset="0"/>
                          <a:ea typeface="+mn-ea"/>
                          <a:cs typeface="Arial" panose="020B0604020202020204" pitchFamily="34" charset="0"/>
                        </a:rPr>
                        <a:t>често</a:t>
                      </a:r>
                      <a:r>
                        <a:rPr lang="ru-RU" sz="2000" kern="1200" dirty="0">
                          <a:solidFill>
                            <a:schemeClr val="accent1"/>
                          </a:solidFill>
                          <a:latin typeface="Arial" panose="020B0604020202020204" pitchFamily="34" charset="0"/>
                          <a:ea typeface="+mn-ea"/>
                          <a:cs typeface="Arial" panose="020B0604020202020204" pitchFamily="34" charset="0"/>
                        </a:rPr>
                        <a:t> или толкова </a:t>
                      </a:r>
                      <a:r>
                        <a:rPr lang="ru-RU" sz="2000" kern="1200" dirty="0" err="1">
                          <a:solidFill>
                            <a:schemeClr val="accent1"/>
                          </a:solidFill>
                          <a:latin typeface="Arial" panose="020B0604020202020204" pitchFamily="34" charset="0"/>
                          <a:ea typeface="+mn-ea"/>
                          <a:cs typeface="Arial" panose="020B0604020202020204" pitchFamily="34" charset="0"/>
                        </a:rPr>
                        <a:t>далеч</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колкото</a:t>
                      </a:r>
                      <a:r>
                        <a:rPr lang="ru-RU" sz="2000" kern="1200" dirty="0">
                          <a:solidFill>
                            <a:schemeClr val="accent1"/>
                          </a:solidFill>
                          <a:latin typeface="Arial" panose="020B0604020202020204" pitchFamily="34" charset="0"/>
                          <a:ea typeface="+mn-ea"/>
                          <a:cs typeface="Arial" panose="020B0604020202020204" pitchFamily="34" charset="0"/>
                        </a:rPr>
                        <a:t> </a:t>
                      </a:r>
                      <a:r>
                        <a:rPr lang="ru-RU" sz="2000" kern="1200" dirty="0" err="1">
                          <a:solidFill>
                            <a:schemeClr val="accent1"/>
                          </a:solidFill>
                          <a:latin typeface="Arial" panose="020B0604020202020204" pitchFamily="34" charset="0"/>
                          <a:ea typeface="+mn-ea"/>
                          <a:cs typeface="Arial" panose="020B0604020202020204" pitchFamily="34" charset="0"/>
                        </a:rPr>
                        <a:t>бихте</a:t>
                      </a:r>
                      <a:r>
                        <a:rPr lang="ru-RU" sz="2000" kern="1200" dirty="0">
                          <a:solidFill>
                            <a:schemeClr val="accent1"/>
                          </a:solidFill>
                          <a:latin typeface="Arial" panose="020B0604020202020204" pitchFamily="34" charset="0"/>
                          <a:ea typeface="+mn-ea"/>
                          <a:cs typeface="Arial" panose="020B0604020202020204" pitchFamily="34" charset="0"/>
                        </a:rPr>
                        <a:t> искали?</a:t>
                      </a:r>
                    </a:p>
                  </a:txBody>
                  <a:tcPr marL="45900" marR="45900" marT="19672" marB="19672" anchor="ctr">
                    <a:lnL>
                      <a:noFill/>
                    </a:lnL>
                    <a:lnR>
                      <a:noFill/>
                    </a:lnR>
                    <a:lnT>
                      <a:noFill/>
                    </a:lnT>
                    <a:lnB>
                      <a:noFill/>
                    </a:lnB>
                    <a:solidFill>
                      <a:srgbClr val="FFFFFF"/>
                    </a:solidFill>
                  </a:tcPr>
                </a:tc>
                <a:tc>
                  <a:txBody>
                    <a:bodyPr/>
                    <a:lstStyle/>
                    <a:p>
                      <a:pPr marL="228600" indent="-182880" algn="l" defTabSz="914400" rtl="0" eaLnBrk="1" latinLnBrk="0" hangingPunct="1">
                        <a:lnSpc>
                          <a:spcPct val="80000"/>
                        </a:lnSpc>
                        <a:spcBef>
                          <a:spcPts val="1400"/>
                        </a:spcBef>
                        <a:buClr>
                          <a:schemeClr val="accent1"/>
                        </a:buClr>
                        <a:buSzPct val="80000"/>
                        <a:buFont typeface="Corbel" pitchFamily="34" charset="0"/>
                        <a:buChar char="•"/>
                      </a:pPr>
                      <a:r>
                        <a:rPr lang="ru-RU" sz="2000" kern="1200" dirty="0">
                          <a:solidFill>
                            <a:schemeClr val="accent1"/>
                          </a:solidFill>
                          <a:latin typeface="Arial" panose="020B0604020202020204" pitchFamily="34" charset="0"/>
                          <a:ea typeface="+mn-ea"/>
                          <a:cs typeface="Arial" panose="020B0604020202020204" pitchFamily="34" charset="0"/>
                        </a:rPr>
                        <a:t>Има ли някакви транспортни или финансови проблеми, заради които не излизате толкова често или толкова далеч, колкото бихте желали?</a:t>
                      </a:r>
                    </a:p>
                  </a:txBody>
                  <a:tcPr marL="45900" marR="45900" marT="19672" marB="19672" anchor="ctr">
                    <a:lnL>
                      <a:noFill/>
                    </a:lnL>
                    <a:lnR>
                      <a:noFill/>
                    </a:lnR>
                    <a:lnT>
                      <a:noFill/>
                    </a:lnT>
                    <a:lnB>
                      <a:noFill/>
                    </a:lnB>
                    <a:solidFill>
                      <a:srgbClr val="FFFFFF"/>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3057402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1120541"/>
            <a:ext cx="11512627" cy="1058931"/>
          </a:xfrm>
        </p:spPr>
        <p:txBody>
          <a:bodyPr>
            <a:noAutofit/>
          </a:bodyPr>
          <a:lstStyle/>
          <a:p>
            <a:pPr algn="ctr"/>
            <a:r>
              <a:rPr lang="en-US" sz="3200" dirty="0">
                <a:solidFill>
                  <a:schemeClr val="accent1">
                    <a:lumMod val="75000"/>
                  </a:schemeClr>
                </a:solidFill>
              </a:rPr>
              <a:t/>
            </a:r>
            <a:br>
              <a:rPr lang="en-US" sz="3200" dirty="0">
                <a:solidFill>
                  <a:schemeClr val="accent1">
                    <a:lumMod val="75000"/>
                  </a:schemeClr>
                </a:solidFill>
              </a:rPr>
            </a:br>
            <a:r>
              <a:rPr lang="en-US" sz="3200" dirty="0" err="1">
                <a:solidFill>
                  <a:schemeClr val="accent1">
                    <a:lumMod val="75000"/>
                  </a:schemeClr>
                </a:solidFill>
              </a:rPr>
              <a:t>Тема</a:t>
            </a:r>
            <a:r>
              <a:rPr lang="en-US" sz="3200" dirty="0">
                <a:solidFill>
                  <a:schemeClr val="accent1">
                    <a:lumMod val="75000"/>
                  </a:schemeClr>
                </a:solidFill>
              </a:rPr>
              <a:t> </a:t>
            </a:r>
            <a:r>
              <a:rPr lang="bg-BG" sz="3200" dirty="0">
                <a:solidFill>
                  <a:schemeClr val="accent1">
                    <a:lumMod val="75000"/>
                  </a:schemeClr>
                </a:solidFill>
              </a:rPr>
              <a:t>3</a:t>
            </a:r>
            <a:r>
              <a:rPr lang="en-US" sz="3200" dirty="0">
                <a:solidFill>
                  <a:schemeClr val="accent1">
                    <a:lumMod val="75000"/>
                  </a:schemeClr>
                </a:solidFill>
              </a:rPr>
              <a:t> </a:t>
            </a:r>
            <a:r>
              <a:rPr lang="ru-RU" sz="3200" dirty="0">
                <a:solidFill>
                  <a:schemeClr val="accent1">
                    <a:lumMod val="75000"/>
                  </a:schemeClr>
                </a:solidFill>
              </a:rPr>
              <a:t>«</a:t>
            </a:r>
            <a:r>
              <a:rPr lang="bg-BG" sz="2400" dirty="0">
                <a:effectLst/>
                <a:latin typeface="Arial" panose="020B0604020202020204" pitchFamily="34" charset="0"/>
                <a:ea typeface="MS ??"/>
                <a:cs typeface="Times New Roman" panose="02020603050405020304" pitchFamily="18" charset="0"/>
              </a:rPr>
              <a:t>Политики за хората с увреждания – национално и местно ниво. Специфични ангажименти по ЗХУ и администриране на механизма лична помощ по ЗЛП</a:t>
            </a:r>
            <a:r>
              <a:rPr lang="en-US" sz="2400" dirty="0">
                <a:effectLst/>
                <a:latin typeface="Calibri" panose="020F0502020204030204" pitchFamily="34" charset="0"/>
                <a:ea typeface="Calibri" panose="020F0502020204030204" pitchFamily="34" charset="0"/>
                <a:cs typeface="Times New Roman" panose="02020603050405020304" pitchFamily="18" charset="0"/>
              </a:rPr>
              <a:t/>
            </a:r>
            <a:br>
              <a:rPr lang="en-US" sz="2400" dirty="0">
                <a:effectLst/>
                <a:latin typeface="Calibri" panose="020F0502020204030204" pitchFamily="34" charset="0"/>
                <a:ea typeface="Calibri" panose="020F0502020204030204" pitchFamily="34" charset="0"/>
                <a:cs typeface="Times New Roman" panose="02020603050405020304" pitchFamily="18" charset="0"/>
              </a:rPr>
            </a:br>
            <a:r>
              <a:rPr lang="ru-RU" sz="2400" dirty="0">
                <a:solidFill>
                  <a:schemeClr val="accent1">
                    <a:lumMod val="75000"/>
                  </a:schemeClr>
                </a:solidFill>
              </a:rPr>
              <a:t>»</a:t>
            </a:r>
            <a:r>
              <a:rPr lang="en-US" sz="2400" dirty="0">
                <a:solidFill>
                  <a:schemeClr val="accent1">
                    <a:lumMod val="75000"/>
                  </a:schemeClr>
                </a:solidFill>
              </a:rPr>
              <a:t/>
            </a:r>
            <a:br>
              <a:rPr lang="en-US" sz="2400" dirty="0">
                <a:solidFill>
                  <a:schemeClr val="accent1">
                    <a:lumMod val="75000"/>
                  </a:schemeClr>
                </a:solidFill>
              </a:rPr>
            </a:br>
            <a:r>
              <a:rPr lang="en-US" sz="1800" b="1" i="1" dirty="0" err="1">
                <a:solidFill>
                  <a:schemeClr val="accent1">
                    <a:lumMod val="75000"/>
                  </a:schemeClr>
                </a:solidFill>
              </a:rPr>
              <a:t>Обучителен</a:t>
            </a:r>
            <a:r>
              <a:rPr lang="en-US" sz="1800" b="1" i="1" dirty="0">
                <a:solidFill>
                  <a:schemeClr val="accent1">
                    <a:lumMod val="75000"/>
                  </a:schemeClr>
                </a:solidFill>
              </a:rPr>
              <a:t> </a:t>
            </a:r>
            <a:r>
              <a:rPr lang="en-US" sz="1800" b="1" i="1" dirty="0" err="1">
                <a:solidFill>
                  <a:schemeClr val="accent1">
                    <a:lumMod val="75000"/>
                  </a:schemeClr>
                </a:solidFill>
              </a:rPr>
              <a:t>модул</a:t>
            </a:r>
            <a:r>
              <a:rPr lang="en-US" sz="1800" b="1" i="1" dirty="0">
                <a:solidFill>
                  <a:schemeClr val="accent1">
                    <a:lumMod val="75000"/>
                  </a:schemeClr>
                </a:solidFill>
              </a:rPr>
              <a:t> 1 </a:t>
            </a:r>
            <a:r>
              <a:rPr lang="ru-RU" sz="1800" b="1" i="1" dirty="0">
                <a:solidFill>
                  <a:schemeClr val="accent1">
                    <a:lumMod val="75000"/>
                  </a:schemeClr>
                </a:solidFill>
              </a:rPr>
              <a:t>«Предоставяне на </a:t>
            </a:r>
            <a:r>
              <a:rPr lang="ru-RU" sz="1800" b="1" i="1" dirty="0" err="1">
                <a:solidFill>
                  <a:schemeClr val="accent1">
                    <a:lumMod val="75000"/>
                  </a:schemeClr>
                </a:solidFill>
              </a:rPr>
              <a:t>социални</a:t>
            </a:r>
            <a:r>
              <a:rPr lang="ru-RU" sz="1800" b="1" i="1" dirty="0">
                <a:solidFill>
                  <a:schemeClr val="accent1">
                    <a:lumMod val="75000"/>
                  </a:schemeClr>
                </a:solidFill>
              </a:rPr>
              <a:t> услуги от общините»</a:t>
            </a:r>
            <a:br>
              <a:rPr lang="ru-RU" sz="1800" b="1" i="1" dirty="0">
                <a:solidFill>
                  <a:schemeClr val="accent1">
                    <a:lumMod val="75000"/>
                  </a:schemeClr>
                </a:solidFill>
              </a:rPr>
            </a:b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78429"/>
            <a:ext cx="11512627" cy="4987623"/>
          </a:xfrm>
        </p:spPr>
        <p:txBody>
          <a:bodyPr>
            <a:normAutofit/>
          </a:bodyPr>
          <a:lstStyle/>
          <a:p>
            <a:pPr fontAlgn="auto"/>
            <a:endParaRPr lang="bg-BG" b="1" dirty="0"/>
          </a:p>
          <a:p>
            <a:pPr fontAlgn="auto"/>
            <a:endParaRPr lang="bg-BG" b="1" dirty="0"/>
          </a:p>
          <a:p>
            <a:pPr fontAlgn="auto"/>
            <a:endParaRPr lang="bg-BG" b="1" dirty="0"/>
          </a:p>
          <a:p>
            <a:pPr fontAlgn="auto"/>
            <a:endParaRPr lang="bg-BG" b="1" dirty="0"/>
          </a:p>
          <a:p>
            <a:pPr fontAlgn="auto"/>
            <a:endParaRPr lang="bg-BG" b="1" dirty="0"/>
          </a:p>
          <a:p>
            <a:pPr marL="45720" indent="0" fontAlgn="auto">
              <a:buNone/>
            </a:pPr>
            <a:r>
              <a:rPr lang="bg-BG" b="1" dirty="0"/>
              <a:t>                                         </a:t>
            </a:r>
            <a:r>
              <a:rPr lang="bg-BG" b="1" dirty="0">
                <a:latin typeface="Arial" panose="020B0604020202020204" pitchFamily="34" charset="0"/>
                <a:cs typeface="Arial" panose="020B0604020202020204" pitchFamily="34" charset="0"/>
              </a:rPr>
              <a:t>БЛАГОДАРЯ ЗА ВНИМАНИЕТО</a:t>
            </a:r>
          </a:p>
        </p:txBody>
      </p:sp>
      <p:sp>
        <p:nvSpPr>
          <p:cNvPr id="4" name="Правоъгълник 3">
            <a:extLst>
              <a:ext uri="{FF2B5EF4-FFF2-40B4-BE49-F238E27FC236}">
                <a16:creationId xmlns:a16="http://schemas.microsoft.com/office/drawing/2014/main" id="{0599BC14-0C07-488F-B1D9-8B4FEA4E16DB}"/>
              </a:ext>
            </a:extLst>
          </p:cNvPr>
          <p:cNvSpPr/>
          <p:nvPr/>
        </p:nvSpPr>
        <p:spPr>
          <a:xfrm>
            <a:off x="970844" y="2179472"/>
            <a:ext cx="10351911" cy="2769604"/>
          </a:xfrm>
          <a:prstGeom prst="rect">
            <a:avLst/>
          </a:prstGeom>
        </p:spPr>
        <p:txBody>
          <a:bodyPr wrap="square">
            <a:spAutoFit/>
          </a:bodyPr>
          <a:lstStyle/>
          <a:p>
            <a:pPr>
              <a:lnSpc>
                <a:spcPct val="90000"/>
              </a:lnSpc>
              <a:spcBef>
                <a:spcPts val="1400"/>
              </a:spcBef>
              <a:buClr>
                <a:schemeClr val="accent1"/>
              </a:buClr>
              <a:buSzPct val="80000"/>
              <a:buFont typeface="Corbel" pitchFamily="34" charset="0"/>
            </a:pPr>
            <a:r>
              <a:rPr lang="en-US" sz="2200" dirty="0">
                <a:solidFill>
                  <a:schemeClr val="accent1"/>
                </a:solidFill>
              </a:rPr>
              <a:t> </a:t>
            </a:r>
            <a:endParaRPr lang="bg-BG" sz="2200" dirty="0">
              <a:solidFill>
                <a:schemeClr val="accent1"/>
              </a:solidFill>
            </a:endParaRPr>
          </a:p>
          <a:p>
            <a:pPr>
              <a:lnSpc>
                <a:spcPct val="90000"/>
              </a:lnSpc>
              <a:spcBef>
                <a:spcPts val="1400"/>
              </a:spcBef>
              <a:spcAft>
                <a:spcPts val="500"/>
              </a:spcAft>
              <a:buClr>
                <a:schemeClr val="accent1"/>
              </a:buClr>
              <a:buSzPct val="80000"/>
              <a:buFont typeface="Corbel" pitchFamily="34" charset="0"/>
            </a:pPr>
            <a:endParaRPr lang="bg-BG" sz="2200" dirty="0">
              <a:solidFill>
                <a:schemeClr val="accent1"/>
              </a:solidFill>
            </a:endParaRPr>
          </a:p>
          <a:p>
            <a:pPr fontAlgn="auto">
              <a:lnSpc>
                <a:spcPct val="102000"/>
              </a:lnSpc>
              <a:spcBef>
                <a:spcPts val="500"/>
              </a:spcBef>
              <a:spcAft>
                <a:spcPts val="500"/>
              </a:spcAft>
            </a:pPr>
            <a:endParaRPr lang="bg-BG" sz="1600" b="1" dirty="0">
              <a:solidFill>
                <a:srgbClr val="49525F"/>
              </a:solidFill>
              <a:effectLst/>
              <a:latin typeface="Calibri" panose="020F0502020204030204" pitchFamily="34" charset="0"/>
              <a:ea typeface="Calibri" panose="020F0502020204030204" pitchFamily="34" charset="0"/>
              <a:cs typeface="Times New Roman" panose="02020603050405020304" pitchFamily="18" charset="0"/>
            </a:endParaRPr>
          </a:p>
          <a:p>
            <a:pPr fontAlgn="auto">
              <a:lnSpc>
                <a:spcPct val="102000"/>
              </a:lnSpc>
              <a:spcBef>
                <a:spcPts val="500"/>
              </a:spcBef>
              <a:spcAft>
                <a:spcPts val="500"/>
              </a:spcAft>
            </a:pPr>
            <a:endParaRPr lang="bg-BG" sz="1600" b="1" dirty="0">
              <a:solidFill>
                <a:srgbClr val="49525F"/>
              </a:solidFill>
              <a:latin typeface="Calibri" panose="020F0502020204030204" pitchFamily="34" charset="0"/>
              <a:ea typeface="Calibri" panose="020F0502020204030204" pitchFamily="34" charset="0"/>
              <a:cs typeface="Times New Roman" panose="02020603050405020304" pitchFamily="18" charset="0"/>
            </a:endParaRPr>
          </a:p>
          <a:p>
            <a:pPr fontAlgn="auto">
              <a:lnSpc>
                <a:spcPct val="102000"/>
              </a:lnSpc>
              <a:spcBef>
                <a:spcPts val="500"/>
              </a:spcBef>
              <a:spcAft>
                <a:spcPts val="500"/>
              </a:spcAft>
            </a:pPr>
            <a:endParaRPr lang="bg-BG" sz="1600" b="1" dirty="0">
              <a:solidFill>
                <a:srgbClr val="49525F"/>
              </a:solidFill>
              <a:effectLst/>
              <a:latin typeface="Calibri" panose="020F0502020204030204" pitchFamily="34" charset="0"/>
              <a:ea typeface="Calibri" panose="020F0502020204030204" pitchFamily="34" charset="0"/>
              <a:cs typeface="Times New Roman" panose="02020603050405020304" pitchFamily="18" charset="0"/>
            </a:endParaRPr>
          </a:p>
          <a:p>
            <a:pPr fontAlgn="auto">
              <a:lnSpc>
                <a:spcPct val="102000"/>
              </a:lnSpc>
              <a:spcBef>
                <a:spcPts val="500"/>
              </a:spcBef>
              <a:spcAft>
                <a:spcPts val="500"/>
              </a:spcAft>
            </a:pPr>
            <a:endParaRPr lang="bg-BG" sz="1600" b="1" dirty="0">
              <a:solidFill>
                <a:srgbClr val="49525F"/>
              </a:solidFill>
              <a:latin typeface="Calibri" panose="020F0502020204030204" pitchFamily="34" charset="0"/>
              <a:ea typeface="Calibri" panose="020F0502020204030204" pitchFamily="34" charset="0"/>
              <a:cs typeface="Times New Roman" panose="02020603050405020304" pitchFamily="18" charset="0"/>
            </a:endParaRPr>
          </a:p>
          <a:p>
            <a:pPr fontAlgn="auto">
              <a:lnSpc>
                <a:spcPct val="102000"/>
              </a:lnSpc>
              <a:spcBef>
                <a:spcPts val="500"/>
              </a:spcBef>
              <a:spcAft>
                <a:spcPts val="500"/>
              </a:spcAft>
            </a:pPr>
            <a:endParaRPr lang="bg-BG"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авоъгълник 4">
            <a:extLst>
              <a:ext uri="{FF2B5EF4-FFF2-40B4-BE49-F238E27FC236}">
                <a16:creationId xmlns:a16="http://schemas.microsoft.com/office/drawing/2014/main" id="{46659767-CBE7-431A-BE2C-B046553DEB0D}"/>
              </a:ext>
            </a:extLst>
          </p:cNvPr>
          <p:cNvSpPr/>
          <p:nvPr/>
        </p:nvSpPr>
        <p:spPr>
          <a:xfrm>
            <a:off x="767643" y="-239729"/>
            <a:ext cx="9990667" cy="2008178"/>
          </a:xfrm>
          <a:prstGeom prst="rect">
            <a:avLst/>
          </a:prstGeom>
        </p:spPr>
        <p:txBody>
          <a:bodyPr wrap="square">
            <a:spAutoFit/>
          </a:bodyPr>
          <a:lstStyle/>
          <a:p>
            <a:pPr algn="just" fontAlgn="auto">
              <a:lnSpc>
                <a:spcPct val="102000"/>
              </a:lnSpc>
              <a:spcBef>
                <a:spcPts val="500"/>
              </a:spcBef>
              <a:spcAft>
                <a:spcPts val="500"/>
              </a:spcAft>
            </a:pPr>
            <a:endParaRPr lang="bg-BG"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algn="just" fontAlgn="auto">
              <a:lnSpc>
                <a:spcPct val="102000"/>
              </a:lnSpc>
              <a:spcBef>
                <a:spcPts val="500"/>
              </a:spcBef>
              <a:spcAft>
                <a:spcPts val="500"/>
              </a:spcAft>
            </a:pPr>
            <a:endParaRPr lang="bg-BG"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algn="just" fontAlgn="auto">
              <a:lnSpc>
                <a:spcPct val="102000"/>
              </a:lnSpc>
              <a:spcBef>
                <a:spcPts val="500"/>
              </a:spcBef>
              <a:spcAft>
                <a:spcPts val="500"/>
              </a:spcAft>
            </a:pPr>
            <a:endParaRPr lang="bg-BG"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algn="just" fontAlgn="auto">
              <a:lnSpc>
                <a:spcPct val="102000"/>
              </a:lnSpc>
              <a:spcBef>
                <a:spcPts val="500"/>
              </a:spcBef>
              <a:spcAft>
                <a:spcPts val="500"/>
              </a:spcAft>
            </a:pPr>
            <a:endParaRPr lang="bg-BG"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algn="just" fontAlgn="auto">
              <a:lnSpc>
                <a:spcPct val="102000"/>
              </a:lnSpc>
              <a:spcBef>
                <a:spcPts val="500"/>
              </a:spcBef>
              <a:spcAft>
                <a:spcPts val="500"/>
              </a:spcAft>
            </a:pPr>
            <a:endParaRPr lang="bg-BG"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2788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en-US" sz="3200" dirty="0">
                <a:solidFill>
                  <a:schemeClr val="accent1">
                    <a:lumMod val="75000"/>
                  </a:schemeClr>
                </a:solidFill>
              </a:rPr>
              <a:t/>
            </a:r>
            <a:br>
              <a:rPr lang="en-US" sz="3200" dirty="0">
                <a:solidFill>
                  <a:schemeClr val="accent1">
                    <a:lumMod val="75000"/>
                  </a:schemeClr>
                </a:solidFill>
              </a:rPr>
            </a:br>
            <a:r>
              <a:rPr lang="bg-BG" sz="3200" dirty="0">
                <a:solidFill>
                  <a:schemeClr val="accent1">
                    <a:lumMod val="75000"/>
                  </a:schemeClr>
                </a:solidFill>
              </a:rPr>
              <a:t>Международна правна рамка </a:t>
            </a:r>
            <a:r>
              <a:rPr lang="en-US" sz="2400" dirty="0">
                <a:effectLst/>
                <a:latin typeface="Calibri" panose="020F0502020204030204" pitchFamily="34" charset="0"/>
                <a:ea typeface="Calibri" panose="020F0502020204030204" pitchFamily="34" charset="0"/>
                <a:cs typeface="Times New Roman" panose="02020603050405020304" pitchFamily="18" charset="0"/>
              </a:rPr>
              <a:t/>
            </a:r>
            <a:br>
              <a:rPr lang="en-US" sz="2400" dirty="0">
                <a:effectLst/>
                <a:latin typeface="Calibri" panose="020F0502020204030204" pitchFamily="34" charset="0"/>
                <a:ea typeface="Calibri" panose="020F0502020204030204" pitchFamily="34" charset="0"/>
                <a:cs typeface="Times New Roman" panose="02020603050405020304" pitchFamily="18" charset="0"/>
              </a:rPr>
            </a:b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78429"/>
            <a:ext cx="11512627" cy="4987623"/>
          </a:xfrm>
        </p:spPr>
        <p:txBody>
          <a:bodyPr>
            <a:normAutofit fontScale="92500" lnSpcReduction="10000"/>
          </a:bodyPr>
          <a:lstStyle/>
          <a:p>
            <a:pPr algn="just"/>
            <a:r>
              <a:rPr lang="ru-RU" dirty="0">
                <a:latin typeface="Arial" panose="020B0604020202020204" pitchFamily="34" charset="0"/>
                <a:cs typeface="Arial" panose="020B0604020202020204" pitchFamily="34" charset="0"/>
              </a:rPr>
              <a:t>Конвенция за </a:t>
            </a:r>
            <a:r>
              <a:rPr lang="ru-RU" dirty="0" err="1">
                <a:latin typeface="Arial" panose="020B0604020202020204" pitchFamily="34" charset="0"/>
                <a:cs typeface="Arial" panose="020B0604020202020204" pitchFamily="34" charset="0"/>
              </a:rPr>
              <a:t>правата</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ратифицирана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със</a:t>
            </a:r>
            <a:r>
              <a:rPr lang="ru-RU" dirty="0">
                <a:latin typeface="Arial" panose="020B0604020202020204" pitchFamily="34" charset="0"/>
                <a:cs typeface="Arial" panose="020B0604020202020204" pitchFamily="34" charset="0"/>
              </a:rPr>
              <a:t> закон, </a:t>
            </a:r>
            <a:r>
              <a:rPr lang="ru-RU" dirty="0" err="1">
                <a:latin typeface="Arial" panose="020B0604020202020204" pitchFamily="34" charset="0"/>
                <a:cs typeface="Arial" panose="020B0604020202020204" pitchFamily="34" charset="0"/>
              </a:rPr>
              <a:t>обн</a:t>
            </a:r>
            <a:r>
              <a:rPr lang="ru-RU" dirty="0">
                <a:latin typeface="Arial" panose="020B0604020202020204" pitchFamily="34" charset="0"/>
                <a:cs typeface="Arial" panose="020B0604020202020204" pitchFamily="34" charset="0"/>
              </a:rPr>
              <a:t>. ДВ, </a:t>
            </a:r>
            <a:r>
              <a:rPr lang="ru-RU" dirty="0" err="1">
                <a:latin typeface="Arial" panose="020B0604020202020204" pitchFamily="34" charset="0"/>
                <a:cs typeface="Arial" panose="020B0604020202020204" pitchFamily="34" charset="0"/>
              </a:rPr>
              <a:t>бр</a:t>
            </a:r>
            <a:r>
              <a:rPr lang="ru-RU" dirty="0">
                <a:latin typeface="Arial" panose="020B0604020202020204" pitchFamily="34" charset="0"/>
                <a:cs typeface="Arial" panose="020B0604020202020204" pitchFamily="34" charset="0"/>
              </a:rPr>
              <a:t>. 12/2012 г., в сила от 21 </a:t>
            </a:r>
            <a:r>
              <a:rPr lang="ru-RU" dirty="0" err="1">
                <a:latin typeface="Arial" panose="020B0604020202020204" pitchFamily="34" charset="0"/>
                <a:cs typeface="Arial" panose="020B0604020202020204" pitchFamily="34" charset="0"/>
              </a:rPr>
              <a:t>април</a:t>
            </a:r>
            <a:r>
              <a:rPr lang="ru-RU" dirty="0">
                <a:latin typeface="Arial" panose="020B0604020202020204" pitchFamily="34" charset="0"/>
                <a:cs typeface="Arial" panose="020B0604020202020204" pitchFamily="34" charset="0"/>
              </a:rPr>
              <a:t> 2012 г.)</a:t>
            </a:r>
          </a:p>
          <a:p>
            <a:pPr algn="just"/>
            <a:r>
              <a:rPr lang="ru-RU" dirty="0">
                <a:latin typeface="Arial" panose="020B0604020202020204" pitchFamily="34" charset="0"/>
                <a:cs typeface="Arial" panose="020B0604020202020204" pitchFamily="34" charset="0"/>
              </a:rPr>
              <a:t>Харта на </a:t>
            </a:r>
            <a:r>
              <a:rPr lang="ru-RU" dirty="0" err="1">
                <a:latin typeface="Arial" panose="020B0604020202020204" pitchFamily="34" charset="0"/>
                <a:cs typeface="Arial" panose="020B0604020202020204" pitchFamily="34" charset="0"/>
              </a:rPr>
              <a:t>основните</a:t>
            </a:r>
            <a:r>
              <a:rPr lang="ru-RU" dirty="0">
                <a:latin typeface="Arial" panose="020B0604020202020204" pitchFamily="34" charset="0"/>
                <a:cs typeface="Arial" panose="020B0604020202020204" pitchFamily="34" charset="0"/>
              </a:rPr>
              <a:t> права на ЕС и Договор за </a:t>
            </a:r>
            <a:r>
              <a:rPr lang="ru-RU" dirty="0" err="1">
                <a:latin typeface="Arial" panose="020B0604020202020204" pitchFamily="34" charset="0"/>
                <a:cs typeface="Arial" panose="020B0604020202020204" pitchFamily="34" charset="0"/>
              </a:rPr>
              <a:t>функционирането</a:t>
            </a:r>
            <a:r>
              <a:rPr lang="ru-RU" dirty="0">
                <a:latin typeface="Arial" panose="020B0604020202020204" pitchFamily="34" charset="0"/>
                <a:cs typeface="Arial" panose="020B0604020202020204" pitchFamily="34" charset="0"/>
              </a:rPr>
              <a:t> на ЕС</a:t>
            </a:r>
          </a:p>
          <a:p>
            <a:pPr algn="just"/>
            <a:r>
              <a:rPr lang="ru-RU" dirty="0">
                <a:latin typeface="Arial" panose="020B0604020202020204" pitchFamily="34" charset="0"/>
                <a:cs typeface="Arial" panose="020B0604020202020204" pitchFamily="34" charset="0"/>
              </a:rPr>
              <a:t>Нова </a:t>
            </a:r>
            <a:r>
              <a:rPr lang="ru-RU" dirty="0" err="1">
                <a:latin typeface="Arial" panose="020B0604020202020204" pitchFamily="34" charset="0"/>
                <a:cs typeface="Arial" panose="020B0604020202020204" pitchFamily="34" charset="0"/>
              </a:rPr>
              <a:t>Европейска</a:t>
            </a:r>
            <a:r>
              <a:rPr lang="ru-RU" dirty="0">
                <a:latin typeface="Arial" panose="020B0604020202020204" pitchFamily="34" charset="0"/>
                <a:cs typeface="Arial" panose="020B0604020202020204" pitchFamily="34" charset="0"/>
              </a:rPr>
              <a:t> стратегия за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приета</a:t>
            </a:r>
            <a:r>
              <a:rPr lang="ru-RU" dirty="0">
                <a:latin typeface="Arial" panose="020B0604020202020204" pitchFamily="34" charset="0"/>
                <a:cs typeface="Arial" panose="020B0604020202020204" pitchFamily="34" charset="0"/>
              </a:rPr>
              <a:t> на 2 март 2021</a:t>
            </a:r>
          </a:p>
          <a:p>
            <a:pPr algn="just"/>
            <a:r>
              <a:rPr lang="ru-RU" dirty="0">
                <a:latin typeface="Arial" panose="020B0604020202020204" pitchFamily="34" charset="0"/>
                <a:cs typeface="Arial" panose="020B0604020202020204" pitchFamily="34" charset="0"/>
              </a:rPr>
              <a:t>Европейски акт за </a:t>
            </a:r>
            <a:r>
              <a:rPr lang="ru-RU" dirty="0" err="1">
                <a:latin typeface="Arial" panose="020B0604020202020204" pitchFamily="34" charset="0"/>
                <a:cs typeface="Arial" panose="020B0604020202020204" pitchFamily="34" charset="0"/>
              </a:rPr>
              <a:t>достъпност</a:t>
            </a:r>
            <a:r>
              <a:rPr lang="ru-RU" dirty="0">
                <a:latin typeface="Arial" panose="020B0604020202020204" pitchFamily="34" charset="0"/>
                <a:cs typeface="Arial" panose="020B0604020202020204" pitchFamily="34" charset="0"/>
              </a:rPr>
              <a:t>, Директива 2019/882 на ЕС за </a:t>
            </a:r>
            <a:r>
              <a:rPr lang="ru-RU" dirty="0" err="1">
                <a:latin typeface="Arial" panose="020B0604020202020204" pitchFamily="34" charset="0"/>
                <a:cs typeface="Arial" panose="020B0604020202020204" pitchFamily="34" charset="0"/>
              </a:rPr>
              <a:t>изискванията</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достъпност</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продукти</a:t>
            </a:r>
            <a:r>
              <a:rPr lang="ru-RU" dirty="0">
                <a:latin typeface="Arial" panose="020B0604020202020204" pitchFamily="34" charset="0"/>
                <a:cs typeface="Arial" panose="020B0604020202020204" pitchFamily="34" charset="0"/>
              </a:rPr>
              <a:t> и услуги</a:t>
            </a:r>
          </a:p>
          <a:p>
            <a:pPr algn="just"/>
            <a:r>
              <a:rPr lang="ru-RU" dirty="0" err="1">
                <a:latin typeface="Arial" panose="020B0604020202020204" pitchFamily="34" charset="0"/>
                <a:cs typeface="Arial" panose="020B0604020202020204" pitchFamily="34" charset="0"/>
              </a:rPr>
              <a:t>Регламенти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относно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правата</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пътниците</a:t>
            </a:r>
            <a:r>
              <a:rPr lang="ru-RU" dirty="0">
                <a:latin typeface="Arial" panose="020B0604020202020204" pitchFamily="34" charset="0"/>
                <a:cs typeface="Arial" panose="020B0604020202020204" pitchFamily="34" charset="0"/>
              </a:rPr>
              <a:t> с ограничена </a:t>
            </a:r>
            <a:r>
              <a:rPr lang="ru-RU" dirty="0" err="1">
                <a:latin typeface="Arial" panose="020B0604020202020204" pitchFamily="34" charset="0"/>
                <a:cs typeface="Arial" panose="020B0604020202020204" pitchFamily="34" charset="0"/>
              </a:rPr>
              <a:t>подвижност</a:t>
            </a:r>
            <a:r>
              <a:rPr lang="ru-RU" dirty="0">
                <a:latin typeface="Arial" panose="020B0604020202020204" pitchFamily="34" charset="0"/>
                <a:cs typeface="Arial" panose="020B0604020202020204" pitchFamily="34" charset="0"/>
              </a:rPr>
              <a:t> в </a:t>
            </a:r>
            <a:r>
              <a:rPr lang="ru-RU" dirty="0" err="1">
                <a:latin typeface="Arial" panose="020B0604020202020204" pitchFamily="34" charset="0"/>
                <a:cs typeface="Arial" panose="020B0604020202020204" pitchFamily="34" charset="0"/>
              </a:rPr>
              <a:t>основните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видове</a:t>
            </a:r>
            <a:r>
              <a:rPr lang="ru-RU" dirty="0">
                <a:latin typeface="Arial" panose="020B0604020202020204" pitchFamily="34" charset="0"/>
                <a:cs typeface="Arial" panose="020B0604020202020204" pitchFamily="34" charset="0"/>
              </a:rPr>
              <a:t> транспорт</a:t>
            </a:r>
          </a:p>
          <a:p>
            <a:pPr algn="just"/>
            <a:r>
              <a:rPr lang="ru-RU" dirty="0">
                <a:latin typeface="Arial" panose="020B0604020202020204" pitchFamily="34" charset="0"/>
                <a:cs typeface="Arial" panose="020B0604020202020204" pitchFamily="34" charset="0"/>
              </a:rPr>
              <a:t>Директива 2016/2102 на ЕС </a:t>
            </a:r>
            <a:r>
              <a:rPr lang="ru-RU" dirty="0" err="1">
                <a:latin typeface="Arial" panose="020B0604020202020204" pitchFamily="34" charset="0"/>
                <a:cs typeface="Arial" panose="020B0604020202020204" pitchFamily="34" charset="0"/>
              </a:rPr>
              <a:t>относно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достъпността</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уебсайтовете</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мобилните</a:t>
            </a:r>
            <a:r>
              <a:rPr lang="ru-RU" dirty="0">
                <a:latin typeface="Arial" panose="020B0604020202020204" pitchFamily="34" charset="0"/>
                <a:cs typeface="Arial" panose="020B0604020202020204" pitchFamily="34" charset="0"/>
              </a:rPr>
              <a:t> приложения на </a:t>
            </a:r>
            <a:r>
              <a:rPr lang="ru-RU" dirty="0" err="1">
                <a:latin typeface="Arial" panose="020B0604020202020204" pitchFamily="34" charset="0"/>
                <a:cs typeface="Arial" panose="020B0604020202020204" pitchFamily="34" charset="0"/>
              </a:rPr>
              <a:t>организациите</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обществения</a:t>
            </a:r>
            <a:r>
              <a:rPr lang="ru-RU" dirty="0">
                <a:latin typeface="Arial" panose="020B0604020202020204" pitchFamily="34" charset="0"/>
                <a:cs typeface="Arial" panose="020B0604020202020204" pitchFamily="34" charset="0"/>
              </a:rPr>
              <a:t> сектор</a:t>
            </a:r>
          </a:p>
          <a:p>
            <a:pPr algn="just"/>
            <a:r>
              <a:rPr lang="ru-RU" dirty="0">
                <a:latin typeface="Arial" panose="020B0604020202020204" pitchFamily="34" charset="0"/>
                <a:cs typeface="Arial" panose="020B0604020202020204" pitchFamily="34" charset="0"/>
              </a:rPr>
              <a:t>Карта на ЕС за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endParaRPr lang="ru-RU" dirty="0">
              <a:latin typeface="Arial" panose="020B0604020202020204" pitchFamily="34" charset="0"/>
              <a:cs typeface="Arial" panose="020B0604020202020204" pitchFamily="34" charset="0"/>
            </a:endParaRPr>
          </a:p>
          <a:p>
            <a:pPr algn="just"/>
            <a:r>
              <a:rPr lang="ru-RU" dirty="0">
                <a:latin typeface="Arial" panose="020B0604020202020204" pitchFamily="34" charset="0"/>
                <a:cs typeface="Arial" panose="020B0604020202020204" pitchFamily="34" charset="0"/>
              </a:rPr>
              <a:t>Карта на ЕС за </a:t>
            </a:r>
            <a:r>
              <a:rPr lang="ru-RU" dirty="0" err="1">
                <a:latin typeface="Arial" panose="020B0604020202020204" pitchFamily="34" charset="0"/>
                <a:cs typeface="Arial" panose="020B0604020202020204" pitchFamily="34" charset="0"/>
              </a:rPr>
              <a:t>паркиране</a:t>
            </a:r>
            <a:endParaRPr lang="ru-RU" dirty="0">
              <a:latin typeface="Arial" panose="020B0604020202020204" pitchFamily="34" charset="0"/>
              <a:cs typeface="Arial" panose="020B0604020202020204" pitchFamily="34" charset="0"/>
            </a:endParaRPr>
          </a:p>
          <a:p>
            <a:pPr algn="just"/>
            <a:r>
              <a:rPr lang="ru-RU" dirty="0">
                <a:latin typeface="Arial" panose="020B0604020202020204" pitchFamily="34" charset="0"/>
                <a:cs typeface="Arial" panose="020B0604020202020204" pitchFamily="34" charset="0"/>
              </a:rPr>
              <a:t>Директива 2000/78/ЕО за </a:t>
            </a:r>
            <a:r>
              <a:rPr lang="ru-RU" dirty="0" err="1">
                <a:latin typeface="Arial" panose="020B0604020202020204" pitchFamily="34" charset="0"/>
                <a:cs typeface="Arial" panose="020B0604020202020204" pitchFamily="34" charset="0"/>
              </a:rPr>
              <a:t>създаване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основна</a:t>
            </a:r>
            <a:r>
              <a:rPr lang="ru-RU" dirty="0">
                <a:latin typeface="Arial" panose="020B0604020202020204" pitchFamily="34" charset="0"/>
                <a:cs typeface="Arial" panose="020B0604020202020204" pitchFamily="34" charset="0"/>
              </a:rPr>
              <a:t> рамка за равно </a:t>
            </a:r>
            <a:r>
              <a:rPr lang="ru-RU" dirty="0" err="1">
                <a:latin typeface="Arial" panose="020B0604020202020204" pitchFamily="34" charset="0"/>
                <a:cs typeface="Arial" panose="020B0604020202020204" pitchFamily="34" charset="0"/>
              </a:rPr>
              <a:t>третиране</a:t>
            </a:r>
            <a:r>
              <a:rPr lang="ru-RU" dirty="0">
                <a:latin typeface="Arial" panose="020B0604020202020204" pitchFamily="34" charset="0"/>
                <a:cs typeface="Arial" panose="020B0604020202020204" pitchFamily="34" charset="0"/>
              </a:rPr>
              <a:t> в </a:t>
            </a:r>
            <a:r>
              <a:rPr lang="ru-RU" dirty="0" err="1">
                <a:latin typeface="Arial" panose="020B0604020202020204" pitchFamily="34" charset="0"/>
                <a:cs typeface="Arial" panose="020B0604020202020204" pitchFamily="34" charset="0"/>
              </a:rPr>
              <a:t>областта</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заетостта</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професиите</a:t>
            </a:r>
            <a:endParaRPr lang="ru-RU"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096181057"/>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 y="291948"/>
            <a:ext cx="12112978" cy="1552173"/>
          </a:xfrm>
        </p:spPr>
        <p:txBody>
          <a:bodyPr>
            <a:noAutofit/>
          </a:bodyPr>
          <a:lstStyle/>
          <a:p>
            <a:pPr algn="ctr"/>
            <a:r>
              <a:rPr lang="bg-BG" sz="3200" dirty="0"/>
              <a:t/>
            </a:r>
            <a:br>
              <a:rPr lang="bg-BG" sz="3200" dirty="0"/>
            </a:br>
            <a:r>
              <a:rPr lang="bg-BG" sz="3200" dirty="0"/>
              <a:t>Европейски инициативи и инструменти на политиката</a:t>
            </a:r>
            <a:r>
              <a:rPr lang="en-US" sz="3200" dirty="0">
                <a:solidFill>
                  <a:schemeClr val="accent1">
                    <a:lumMod val="75000"/>
                  </a:schemeClr>
                </a:solidFill>
              </a:rPr>
              <a:t/>
            </a:r>
            <a:br>
              <a:rPr lang="en-US" sz="3200" dirty="0">
                <a:solidFill>
                  <a:schemeClr val="accent1">
                    <a:lumMod val="75000"/>
                  </a:schemeClr>
                </a:solidFill>
              </a:rPr>
            </a:br>
            <a:r>
              <a:rPr lang="ru-RU" sz="1800" b="1" i="1" dirty="0">
                <a:solidFill>
                  <a:schemeClr val="accent1">
                    <a:lumMod val="75000"/>
                  </a:schemeClr>
                </a:solidFill>
              </a:rPr>
              <a:t/>
            </a:r>
            <a:br>
              <a:rPr lang="ru-RU" sz="1800" b="1" i="1" dirty="0">
                <a:solidFill>
                  <a:schemeClr val="accent1">
                    <a:lumMod val="75000"/>
                  </a:schemeClr>
                </a:solidFill>
              </a:rPr>
            </a:b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78429"/>
            <a:ext cx="11512627" cy="4987623"/>
          </a:xfrm>
        </p:spPr>
        <p:txBody>
          <a:bodyPr>
            <a:normAutofit fontScale="92500" lnSpcReduction="10000"/>
          </a:bodyPr>
          <a:lstStyle/>
          <a:p>
            <a:pPr marL="45720" indent="0">
              <a:buNone/>
            </a:pPr>
            <a:endParaRPr lang="bg-BG" dirty="0"/>
          </a:p>
          <a:p>
            <a:pPr algn="just"/>
            <a:r>
              <a:rPr lang="ru-RU" dirty="0">
                <a:latin typeface="Arial" panose="020B0604020202020204" pitchFamily="34" charset="0"/>
                <a:cs typeface="Arial" panose="020B0604020202020204" pitchFamily="34" charset="0"/>
              </a:rPr>
              <a:t>Европейски </a:t>
            </a:r>
            <a:r>
              <a:rPr lang="ru-RU" dirty="0" err="1">
                <a:latin typeface="Arial" panose="020B0604020202020204" pitchFamily="34" charset="0"/>
                <a:cs typeface="Arial" panose="020B0604020202020204" pitchFamily="34" charset="0"/>
              </a:rPr>
              <a:t>стълб</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социалните</a:t>
            </a:r>
            <a:r>
              <a:rPr lang="ru-RU" dirty="0">
                <a:latin typeface="Arial" panose="020B0604020202020204" pitchFamily="34" charset="0"/>
                <a:cs typeface="Arial" panose="020B0604020202020204" pitchFamily="34" charset="0"/>
              </a:rPr>
              <a:t> права - принцип 17 е </a:t>
            </a:r>
            <a:r>
              <a:rPr lang="ru-RU" dirty="0" err="1">
                <a:latin typeface="Arial" panose="020B0604020202020204" pitchFamily="34" charset="0"/>
                <a:cs typeface="Arial" panose="020B0604020202020204" pitchFamily="34" charset="0"/>
              </a:rPr>
              <a:t>посветен</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включването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въпросите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свързани</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тях</a:t>
            </a:r>
            <a:endParaRPr lang="ru-RU" dirty="0">
              <a:latin typeface="Arial" panose="020B0604020202020204" pitchFamily="34" charset="0"/>
              <a:cs typeface="Arial" panose="020B0604020202020204" pitchFamily="34" charset="0"/>
            </a:endParaRPr>
          </a:p>
          <a:p>
            <a:pPr algn="just"/>
            <a:r>
              <a:rPr lang="ru-RU" dirty="0">
                <a:latin typeface="Arial" panose="020B0604020202020204" pitchFamily="34" charset="0"/>
                <a:cs typeface="Arial" panose="020B0604020202020204" pitchFamily="34" charset="0"/>
              </a:rPr>
              <a:t>Европейски </a:t>
            </a:r>
            <a:r>
              <a:rPr lang="ru-RU" dirty="0" err="1">
                <a:latin typeface="Arial" panose="020B0604020202020204" pitchFamily="34" charset="0"/>
                <a:cs typeface="Arial" panose="020B0604020202020204" pitchFamily="34" charset="0"/>
              </a:rPr>
              <a:t>семестър</a:t>
            </a:r>
            <a:r>
              <a:rPr lang="ru-RU" dirty="0">
                <a:latin typeface="Arial" panose="020B0604020202020204" pitchFamily="34" charset="0"/>
                <a:cs typeface="Arial" panose="020B0604020202020204" pitchFamily="34" charset="0"/>
              </a:rPr>
              <a:t> - </a:t>
            </a:r>
            <a:r>
              <a:rPr lang="ru-RU" dirty="0" err="1">
                <a:latin typeface="Arial" panose="020B0604020202020204" pitchFamily="34" charset="0"/>
                <a:cs typeface="Arial" panose="020B0604020202020204" pitchFamily="34" charset="0"/>
              </a:rPr>
              <a:t>предоставя</a:t>
            </a:r>
            <a:r>
              <a:rPr lang="ru-RU" dirty="0">
                <a:latin typeface="Arial" panose="020B0604020202020204" pitchFamily="34" charset="0"/>
                <a:cs typeface="Arial" panose="020B0604020202020204" pitchFamily="34" charset="0"/>
              </a:rPr>
              <a:t> рамка за </a:t>
            </a:r>
            <a:r>
              <a:rPr lang="ru-RU" dirty="0" err="1">
                <a:latin typeface="Arial" panose="020B0604020202020204" pitchFamily="34" charset="0"/>
                <a:cs typeface="Arial" panose="020B0604020202020204" pitchFamily="34" charset="0"/>
              </a:rPr>
              <a:t>координацията</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икономическите</a:t>
            </a:r>
            <a:r>
              <a:rPr lang="ru-RU" dirty="0">
                <a:latin typeface="Arial" panose="020B0604020202020204" pitchFamily="34" charset="0"/>
                <a:cs typeface="Arial" panose="020B0604020202020204" pitchFamily="34" charset="0"/>
              </a:rPr>
              <a:t> политики в </a:t>
            </a:r>
            <a:r>
              <a:rPr lang="ru-RU" dirty="0" err="1">
                <a:latin typeface="Arial" panose="020B0604020202020204" pitchFamily="34" charset="0"/>
                <a:cs typeface="Arial" panose="020B0604020202020204" pitchFamily="34" charset="0"/>
              </a:rPr>
              <a:t>целия</a:t>
            </a:r>
            <a:r>
              <a:rPr lang="ru-RU" dirty="0">
                <a:latin typeface="Arial" panose="020B0604020202020204" pitchFamily="34" charset="0"/>
                <a:cs typeface="Arial" panose="020B0604020202020204" pitchFamily="34" charset="0"/>
              </a:rPr>
              <a:t> ЕС и </a:t>
            </a:r>
            <a:r>
              <a:rPr lang="ru-RU" dirty="0" err="1">
                <a:latin typeface="Arial" panose="020B0604020202020204" pitchFamily="34" charset="0"/>
                <a:cs typeface="Arial" panose="020B0604020202020204" pitchFamily="34" charset="0"/>
              </a:rPr>
              <a:t>осигурява</a:t>
            </a:r>
            <a:r>
              <a:rPr lang="ru-RU" dirty="0">
                <a:latin typeface="Arial" panose="020B0604020202020204" pitchFamily="34" charset="0"/>
                <a:cs typeface="Arial" panose="020B0604020202020204" pitchFamily="34" charset="0"/>
              </a:rPr>
              <a:t> информация </a:t>
            </a:r>
            <a:r>
              <a:rPr lang="ru-RU" dirty="0" err="1">
                <a:latin typeface="Arial" panose="020B0604020202020204" pitchFamily="34" charset="0"/>
                <a:cs typeface="Arial" panose="020B0604020202020204" pitchFamily="34" charset="0"/>
              </a:rPr>
              <a:t>относно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положението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лицата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и без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в </a:t>
            </a:r>
            <a:r>
              <a:rPr lang="ru-RU" dirty="0" err="1">
                <a:latin typeface="Arial" panose="020B0604020202020204" pitchFamily="34" charset="0"/>
                <a:cs typeface="Arial" panose="020B0604020202020204" pitchFamily="34" charset="0"/>
              </a:rPr>
              <a:t>държавите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членки</a:t>
            </a:r>
            <a:endParaRPr lang="ru-RU" dirty="0">
              <a:latin typeface="Arial" panose="020B0604020202020204" pitchFamily="34" charset="0"/>
              <a:cs typeface="Arial" panose="020B0604020202020204" pitchFamily="34" charset="0"/>
            </a:endParaRPr>
          </a:p>
          <a:p>
            <a:pPr algn="just"/>
            <a:r>
              <a:rPr lang="ru-RU" dirty="0">
                <a:latin typeface="Arial" panose="020B0604020202020204" pitchFamily="34" charset="0"/>
                <a:cs typeface="Arial" panose="020B0604020202020204" pitchFamily="34" charset="0"/>
              </a:rPr>
              <a:t>Конференция </a:t>
            </a:r>
            <a:r>
              <a:rPr lang="ru-RU" dirty="0" err="1">
                <a:latin typeface="Arial" panose="020B0604020202020204" pitchFamily="34" charset="0"/>
                <a:cs typeface="Arial" panose="020B0604020202020204" pitchFamily="34" charset="0"/>
              </a:rPr>
              <a:t>във</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връзка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Европейския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ден</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endParaRPr lang="ru-RU" dirty="0">
              <a:latin typeface="Arial" panose="020B0604020202020204" pitchFamily="34" charset="0"/>
              <a:cs typeface="Arial" panose="020B0604020202020204" pitchFamily="34" charset="0"/>
            </a:endParaRPr>
          </a:p>
          <a:p>
            <a:pPr algn="just"/>
            <a:r>
              <a:rPr lang="ru-RU" dirty="0">
                <a:latin typeface="Arial" panose="020B0604020202020204" pitchFamily="34" charset="0"/>
                <a:cs typeface="Arial" panose="020B0604020202020204" pitchFamily="34" charset="0"/>
              </a:rPr>
              <a:t>Награда за </a:t>
            </a:r>
            <a:r>
              <a:rPr lang="ru-RU" dirty="0" err="1">
                <a:latin typeface="Arial" panose="020B0604020202020204" pitchFamily="34" charset="0"/>
                <a:cs typeface="Arial" panose="020B0604020202020204" pitchFamily="34" charset="0"/>
              </a:rPr>
              <a:t>достъпен</a:t>
            </a:r>
            <a:r>
              <a:rPr lang="ru-RU" dirty="0">
                <a:latin typeface="Arial" panose="020B0604020202020204" pitchFamily="34" charset="0"/>
                <a:cs typeface="Arial" panose="020B0604020202020204" pitchFamily="34" charset="0"/>
              </a:rPr>
              <a:t> град</a:t>
            </a:r>
          </a:p>
          <a:p>
            <a:pPr algn="just"/>
            <a:r>
              <a:rPr lang="ru-RU" dirty="0" err="1">
                <a:latin typeface="Arial" panose="020B0604020202020204" pitchFamily="34" charset="0"/>
                <a:cs typeface="Arial" panose="020B0604020202020204" pitchFamily="34" charset="0"/>
              </a:rPr>
              <a:t>Годишен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работен</a:t>
            </a:r>
            <a:r>
              <a:rPr lang="ru-RU" dirty="0">
                <a:latin typeface="Arial" panose="020B0604020202020204" pitchFamily="34" charset="0"/>
                <a:cs typeface="Arial" panose="020B0604020202020204" pitchFamily="34" charset="0"/>
              </a:rPr>
              <a:t> форум за </a:t>
            </a:r>
            <a:r>
              <a:rPr lang="ru-RU" dirty="0" err="1">
                <a:latin typeface="Arial" panose="020B0604020202020204" pitchFamily="34" charset="0"/>
                <a:cs typeface="Arial" panose="020B0604020202020204" pitchFamily="34" charset="0"/>
              </a:rPr>
              <a:t>прилагането</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Конвенцията</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правата</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endParaRPr lang="ru-RU" dirty="0">
              <a:latin typeface="Arial" panose="020B0604020202020204" pitchFamily="34" charset="0"/>
              <a:cs typeface="Arial" panose="020B0604020202020204" pitchFamily="34" charset="0"/>
            </a:endParaRPr>
          </a:p>
          <a:p>
            <a:pPr algn="just"/>
            <a:r>
              <a:rPr lang="ru-RU" dirty="0">
                <a:latin typeface="Arial" panose="020B0604020202020204" pitchFamily="34" charset="0"/>
                <a:cs typeface="Arial" panose="020B0604020202020204" pitchFamily="34" charset="0"/>
              </a:rPr>
              <a:t>Обучение за </a:t>
            </a:r>
            <a:r>
              <a:rPr lang="ru-RU" dirty="0" err="1">
                <a:latin typeface="Arial" panose="020B0604020202020204" pitchFamily="34" charset="0"/>
                <a:cs typeface="Arial" panose="020B0604020202020204" pitchFamily="34" charset="0"/>
              </a:rPr>
              <a:t>юристи</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политици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относно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политиката</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законодателството</a:t>
            </a:r>
            <a:r>
              <a:rPr lang="ru-RU" dirty="0">
                <a:latin typeface="Arial" panose="020B0604020202020204" pitchFamily="34" charset="0"/>
                <a:cs typeface="Arial" panose="020B0604020202020204" pitchFamily="34" charset="0"/>
              </a:rPr>
              <a:t> на ЕС </a:t>
            </a:r>
            <a:r>
              <a:rPr lang="ru-RU" dirty="0" err="1">
                <a:latin typeface="Arial" panose="020B0604020202020204" pitchFamily="34" charset="0"/>
                <a:cs typeface="Arial" panose="020B0604020202020204" pitchFamily="34" charset="0"/>
              </a:rPr>
              <a:t>във</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връзка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уврежданията</a:t>
            </a:r>
            <a:endParaRPr lang="ru-RU" dirty="0">
              <a:latin typeface="Arial" panose="020B0604020202020204" pitchFamily="34" charset="0"/>
              <a:cs typeface="Arial" panose="020B0604020202020204" pitchFamily="34" charset="0"/>
            </a:endParaRPr>
          </a:p>
          <a:p>
            <a:pPr algn="just"/>
            <a:r>
              <a:rPr lang="ru-RU" dirty="0" err="1">
                <a:latin typeface="Arial" panose="020B0604020202020204" pitchFamily="34" charset="0"/>
                <a:cs typeface="Arial" panose="020B0604020202020204" pitchFamily="34" charset="0"/>
              </a:rPr>
              <a:t>Финансова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подкрепа</a:t>
            </a:r>
            <a:r>
              <a:rPr lang="ru-RU" dirty="0">
                <a:latin typeface="Arial" panose="020B0604020202020204" pitchFamily="34" charset="0"/>
                <a:cs typeface="Arial" panose="020B0604020202020204" pitchFamily="34" charset="0"/>
              </a:rPr>
              <a:t> за организации на </a:t>
            </a:r>
            <a:r>
              <a:rPr lang="ru-RU" dirty="0" err="1">
                <a:latin typeface="Arial" panose="020B0604020202020204" pitchFamily="34" charset="0"/>
                <a:cs typeface="Arial" panose="020B0604020202020204" pitchFamily="34" charset="0"/>
              </a:rPr>
              <a:t>равнище</a:t>
            </a:r>
            <a:r>
              <a:rPr lang="ru-RU" dirty="0">
                <a:latin typeface="Arial" panose="020B0604020202020204" pitchFamily="34" charset="0"/>
                <a:cs typeface="Arial" panose="020B0604020202020204" pitchFamily="34" charset="0"/>
              </a:rPr>
              <a:t> ЕС на хора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(ОХУ) и НПО по </a:t>
            </a:r>
            <a:r>
              <a:rPr lang="ru-RU" dirty="0" err="1">
                <a:latin typeface="Arial" panose="020B0604020202020204" pitchFamily="34" charset="0"/>
                <a:cs typeface="Arial" panose="020B0604020202020204" pitchFamily="34" charset="0"/>
              </a:rPr>
              <a:t>програма</a:t>
            </a:r>
            <a:r>
              <a:rPr lang="ru-RU" dirty="0">
                <a:latin typeface="Arial" panose="020B0604020202020204" pitchFamily="34" charset="0"/>
                <a:cs typeface="Arial" panose="020B0604020202020204" pitchFamily="34" charset="0"/>
              </a:rPr>
              <a:t> „Права, равенство и гражданство“</a:t>
            </a:r>
          </a:p>
          <a:p>
            <a:pPr algn="just"/>
            <a:r>
              <a:rPr lang="ru-RU" dirty="0" err="1">
                <a:latin typeface="Arial" panose="020B0604020202020204" pitchFamily="34" charset="0"/>
                <a:cs typeface="Arial" panose="020B0604020202020204" pitchFamily="34" charset="0"/>
              </a:rPr>
              <a:t>Агенция</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Европейския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съюз</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основните</a:t>
            </a:r>
            <a:r>
              <a:rPr lang="ru-RU" dirty="0">
                <a:latin typeface="Arial" panose="020B0604020202020204" pitchFamily="34" charset="0"/>
                <a:cs typeface="Arial" panose="020B0604020202020204" pitchFamily="34" charset="0"/>
              </a:rPr>
              <a:t> права (FRA)</a:t>
            </a:r>
            <a:endParaRPr lang="bg-BG" dirty="0">
              <a:latin typeface="Arial" panose="020B0604020202020204" pitchFamily="34" charset="0"/>
              <a:cs typeface="Arial" panose="020B0604020202020204" pitchFamily="34" charset="0"/>
            </a:endParaRPr>
          </a:p>
          <a:p>
            <a:pPr marL="45720" indent="0">
              <a:buNone/>
            </a:pPr>
            <a:endParaRPr lang="bg-BG" dirty="0"/>
          </a:p>
          <a:p>
            <a:pPr marL="45720" indent="0">
              <a:buNone/>
            </a:pPr>
            <a:endParaRPr lang="en-US" dirty="0"/>
          </a:p>
        </p:txBody>
      </p:sp>
    </p:spTree>
    <p:extLst>
      <p:ext uri="{BB962C8B-B14F-4D97-AF65-F5344CB8AC3E}">
        <p14:creationId xmlns:p14="http://schemas.microsoft.com/office/powerpoint/2010/main" val="1844777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en-US" sz="3200" dirty="0">
                <a:solidFill>
                  <a:schemeClr val="accent1">
                    <a:lumMod val="75000"/>
                  </a:schemeClr>
                </a:solidFill>
              </a:rPr>
              <a:t/>
            </a:r>
            <a:br>
              <a:rPr lang="en-US" sz="3200" dirty="0">
                <a:solidFill>
                  <a:schemeClr val="accent1">
                    <a:lumMod val="75000"/>
                  </a:schemeClr>
                </a:solidFill>
              </a:rPr>
            </a:br>
            <a:r>
              <a:rPr lang="bg-BG" sz="2800" b="1" dirty="0"/>
              <a:t>Новият ЗХУ (в сила от 1 януари 2019 г.) регламентира рамката за</a:t>
            </a:r>
            <a:r>
              <a:rPr lang="bg-BG" sz="2800" b="1" dirty="0">
                <a:latin typeface="Calibri" panose="020F0502020204030204" pitchFamily="34" charset="0"/>
                <a:cs typeface="Times New Roman" panose="02020603050405020304" pitchFamily="18" charset="0"/>
              </a:rPr>
              <a:t>:</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78429"/>
            <a:ext cx="11512627" cy="4987623"/>
          </a:xfrm>
        </p:spPr>
        <p:txBody>
          <a:bodyPr>
            <a:normAutofit lnSpcReduction="10000"/>
          </a:bodyPr>
          <a:lstStyle/>
          <a:p>
            <a:pPr algn="just"/>
            <a:r>
              <a:rPr lang="ru-RU" dirty="0" err="1">
                <a:latin typeface="Arial" panose="020B0604020202020204" pitchFamily="34" charset="0"/>
                <a:cs typeface="Arial" panose="020B0604020202020204" pitchFamily="34" charset="0"/>
              </a:rPr>
              <a:t>необходимата</a:t>
            </a:r>
            <a:r>
              <a:rPr lang="ru-RU" dirty="0">
                <a:latin typeface="Arial" panose="020B0604020202020204" pitchFamily="34" charset="0"/>
                <a:cs typeface="Arial" panose="020B0604020202020204" pitchFamily="34" charset="0"/>
              </a:rPr>
              <a:t> и адекватна </a:t>
            </a:r>
            <a:r>
              <a:rPr lang="ru-RU" dirty="0" err="1">
                <a:latin typeface="Arial" panose="020B0604020202020204" pitchFamily="34" charset="0"/>
                <a:cs typeface="Arial" panose="020B0604020202020204" pitchFamily="34" charset="0"/>
              </a:rPr>
              <a:t>социално-икономическа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подкрепа</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държавата</a:t>
            </a:r>
            <a:r>
              <a:rPr lang="ru-RU" dirty="0">
                <a:latin typeface="Arial" panose="020B0604020202020204" pitchFamily="34" charset="0"/>
                <a:cs typeface="Arial" panose="020B0604020202020204" pitchFamily="34" charset="0"/>
              </a:rPr>
              <a:t>, чрез </a:t>
            </a:r>
            <a:r>
              <a:rPr lang="ru-RU" dirty="0" err="1">
                <a:latin typeface="Arial" panose="020B0604020202020204" pitchFamily="34" charset="0"/>
                <a:cs typeface="Arial" panose="020B0604020202020204" pitchFamily="34" charset="0"/>
              </a:rPr>
              <a:t>която</a:t>
            </a:r>
            <a:r>
              <a:rPr lang="ru-RU" dirty="0">
                <a:latin typeface="Arial" panose="020B0604020202020204" pitchFamily="34" charset="0"/>
                <a:cs typeface="Arial" panose="020B0604020202020204" pitchFamily="34" charset="0"/>
              </a:rPr>
              <a:t> да </a:t>
            </a:r>
            <a:r>
              <a:rPr lang="ru-RU" dirty="0" err="1">
                <a:latin typeface="Arial" panose="020B0604020202020204" pitchFamily="34" charset="0"/>
                <a:cs typeface="Arial" panose="020B0604020202020204" pitchFamily="34" charset="0"/>
              </a:rPr>
              <a:t>бъдат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максимално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приобщени</a:t>
            </a:r>
            <a:r>
              <a:rPr lang="ru-RU" dirty="0">
                <a:latin typeface="Arial" panose="020B0604020202020204" pitchFamily="34" charset="0"/>
                <a:cs typeface="Arial" panose="020B0604020202020204" pitchFamily="34" charset="0"/>
              </a:rPr>
              <a:t> в </a:t>
            </a:r>
            <a:r>
              <a:rPr lang="ru-RU" dirty="0" err="1">
                <a:latin typeface="Arial" panose="020B0604020202020204" pitchFamily="34" charset="0"/>
                <a:cs typeface="Arial" panose="020B0604020202020204" pitchFamily="34" charset="0"/>
              </a:rPr>
              <a:t>обществото</a:t>
            </a:r>
            <a:r>
              <a:rPr lang="ru-RU" dirty="0">
                <a:latin typeface="Arial" panose="020B0604020202020204" pitchFamily="34" charset="0"/>
                <a:cs typeface="Arial" panose="020B0604020202020204" pitchFamily="34" charset="0"/>
              </a:rPr>
              <a:t>;</a:t>
            </a:r>
          </a:p>
          <a:p>
            <a:pPr algn="just"/>
            <a:r>
              <a:rPr lang="ru-RU" dirty="0" err="1">
                <a:latin typeface="Arial" panose="020B0604020202020204" pitchFamily="34" charset="0"/>
                <a:cs typeface="Arial" panose="020B0604020202020204" pitchFamily="34" charset="0"/>
              </a:rPr>
              <a:t>пълноценното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упражняване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правата</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a:t>
            </a:r>
          </a:p>
          <a:p>
            <a:pPr algn="just"/>
            <a:r>
              <a:rPr lang="ru-RU" dirty="0" err="1">
                <a:latin typeface="Arial" panose="020B0604020202020204" pitchFamily="34" charset="0"/>
                <a:cs typeface="Arial" panose="020B0604020202020204" pitchFamily="34" charset="0"/>
              </a:rPr>
              <a:t>дефинирането</a:t>
            </a:r>
            <a:r>
              <a:rPr lang="ru-RU" dirty="0">
                <a:latin typeface="Arial" panose="020B0604020202020204" pitchFamily="34" charset="0"/>
                <a:cs typeface="Arial" panose="020B0604020202020204" pitchFamily="34" charset="0"/>
              </a:rPr>
              <a:t> по нов начин на </a:t>
            </a:r>
            <a:r>
              <a:rPr lang="ru-RU" dirty="0" err="1">
                <a:latin typeface="Arial" panose="020B0604020202020204" pitchFamily="34" charset="0"/>
                <a:cs typeface="Arial" panose="020B0604020202020204" pitchFamily="34" charset="0"/>
              </a:rPr>
              <a:t>областите</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средствата</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необходимата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подкрепа</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социално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приобщаване</a:t>
            </a:r>
            <a:r>
              <a:rPr lang="ru-RU" dirty="0">
                <a:latin typeface="Arial" panose="020B0604020202020204" pitchFamily="34" charset="0"/>
                <a:cs typeface="Arial" panose="020B0604020202020204" pitchFamily="34" charset="0"/>
              </a:rPr>
              <a:t>;</a:t>
            </a:r>
          </a:p>
          <a:p>
            <a:pPr algn="just"/>
            <a:r>
              <a:rPr lang="ru-RU" dirty="0" err="1">
                <a:latin typeface="Arial" panose="020B0604020202020204" pitchFamily="34" charset="0"/>
                <a:cs typeface="Arial" panose="020B0604020202020204" pitchFamily="34" charset="0"/>
              </a:rPr>
              <a:t>основните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принципи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които</a:t>
            </a:r>
            <a:r>
              <a:rPr lang="ru-RU" dirty="0">
                <a:latin typeface="Arial" panose="020B0604020202020204" pitchFamily="34" charset="0"/>
                <a:cs typeface="Arial" panose="020B0604020202020204" pitchFamily="34" charset="0"/>
              </a:rPr>
              <a:t> определят </a:t>
            </a:r>
            <a:r>
              <a:rPr lang="ru-RU" dirty="0" err="1">
                <a:latin typeface="Arial" panose="020B0604020202020204" pitchFamily="34" charset="0"/>
                <a:cs typeface="Arial" panose="020B0604020202020204" pitchFamily="34" charset="0"/>
              </a:rPr>
              <a:t>личния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избор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независимост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равнопоставеност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достъпност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пълноценно</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ефективно</a:t>
            </a:r>
            <a:r>
              <a:rPr lang="ru-RU" dirty="0">
                <a:latin typeface="Arial" panose="020B0604020202020204" pitchFamily="34" charset="0"/>
                <a:cs typeface="Arial" panose="020B0604020202020204" pitchFamily="34" charset="0"/>
              </a:rPr>
              <a:t> участие в </a:t>
            </a:r>
            <a:r>
              <a:rPr lang="ru-RU" dirty="0" err="1">
                <a:latin typeface="Arial" panose="020B0604020202020204" pitchFamily="34" charset="0"/>
                <a:cs typeface="Arial" panose="020B0604020202020204" pitchFamily="34" charset="0"/>
              </a:rPr>
              <a:t>обществения</a:t>
            </a:r>
            <a:r>
              <a:rPr lang="ru-RU" dirty="0">
                <a:latin typeface="Arial" panose="020B0604020202020204" pitchFamily="34" charset="0"/>
                <a:cs typeface="Arial" panose="020B0604020202020204" pitchFamily="34" charset="0"/>
              </a:rPr>
              <a:t> живот на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техните</a:t>
            </a:r>
            <a:r>
              <a:rPr lang="ru-RU" dirty="0">
                <a:latin typeface="Arial" panose="020B0604020202020204" pitchFamily="34" charset="0"/>
                <a:cs typeface="Arial" panose="020B0604020202020204" pitchFamily="34" charset="0"/>
              </a:rPr>
              <a:t> семейства.</a:t>
            </a:r>
          </a:p>
          <a:p>
            <a:pPr algn="just"/>
            <a:r>
              <a:rPr lang="ru-RU" dirty="0" err="1">
                <a:latin typeface="Arial" panose="020B0604020202020204" pitchFamily="34" charset="0"/>
                <a:cs typeface="Arial" panose="020B0604020202020204" pitchFamily="34" charset="0"/>
              </a:rPr>
              <a:t>хоризонталния</a:t>
            </a:r>
            <a:r>
              <a:rPr lang="ru-RU" dirty="0">
                <a:latin typeface="Arial" panose="020B0604020202020204" pitchFamily="34" charset="0"/>
                <a:cs typeface="Arial" panose="020B0604020202020204" pitchFamily="34" charset="0"/>
              </a:rPr>
              <a:t> характер на </a:t>
            </a:r>
            <a:r>
              <a:rPr lang="ru-RU" dirty="0" err="1">
                <a:latin typeface="Arial" panose="020B0604020202020204" pitchFamily="34" charset="0"/>
                <a:cs typeface="Arial" panose="020B0604020202020204" pitchFamily="34" charset="0"/>
              </a:rPr>
              <a:t>политиката</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правата</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и </a:t>
            </a:r>
            <a:r>
              <a:rPr lang="ru-RU" dirty="0" err="1">
                <a:latin typeface="Arial" panose="020B0604020202020204" pitchFamily="34" charset="0"/>
                <a:cs typeface="Arial" panose="020B0604020202020204" pitchFamily="34" charset="0"/>
              </a:rPr>
              <a:t>всички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секторни</a:t>
            </a:r>
            <a:r>
              <a:rPr lang="ru-RU" dirty="0">
                <a:latin typeface="Arial" panose="020B0604020202020204" pitchFamily="34" charset="0"/>
                <a:cs typeface="Arial" panose="020B0604020202020204" pitchFamily="34" charset="0"/>
              </a:rPr>
              <a:t> политики, </a:t>
            </a:r>
            <a:r>
              <a:rPr lang="ru-RU" dirty="0" err="1">
                <a:latin typeface="Arial" panose="020B0604020202020204" pitchFamily="34" charset="0"/>
                <a:cs typeface="Arial" panose="020B0604020202020204" pitchFamily="34" charset="0"/>
              </a:rPr>
              <a:t>които</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следва</a:t>
            </a:r>
            <a:r>
              <a:rPr lang="ru-RU" dirty="0">
                <a:latin typeface="Arial" panose="020B0604020202020204" pitchFamily="34" charset="0"/>
                <a:cs typeface="Arial" panose="020B0604020202020204" pitchFamily="34" charset="0"/>
              </a:rPr>
              <a:t> да </a:t>
            </a:r>
            <a:r>
              <a:rPr lang="ru-RU" dirty="0" err="1">
                <a:latin typeface="Arial" panose="020B0604020202020204" pitchFamily="34" charset="0"/>
                <a:cs typeface="Arial" panose="020B0604020202020204" pitchFamily="34" charset="0"/>
              </a:rPr>
              <a:t>бъдат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ангажирани</a:t>
            </a:r>
            <a:r>
              <a:rPr lang="ru-RU" dirty="0">
                <a:latin typeface="Arial" panose="020B0604020202020204" pitchFamily="34" charset="0"/>
                <a:cs typeface="Arial" panose="020B0604020202020204" pitchFamily="34" charset="0"/>
              </a:rPr>
              <a:t> при </a:t>
            </a:r>
            <a:r>
              <a:rPr lang="ru-RU" dirty="0" err="1">
                <a:latin typeface="Arial" panose="020B0604020202020204" pitchFamily="34" charset="0"/>
                <a:cs typeface="Arial" panose="020B0604020202020204" pitchFamily="34" charset="0"/>
              </a:rPr>
              <a:t>оказване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подкрепата</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с </a:t>
            </a:r>
            <a:r>
              <a:rPr lang="ru-RU" dirty="0" err="1">
                <a:latin typeface="Arial" panose="020B0604020202020204" pitchFamily="34" charset="0"/>
                <a:cs typeface="Arial" panose="020B0604020202020204" pitchFamily="34" charset="0"/>
              </a:rPr>
              <a:t>увреждания</a:t>
            </a:r>
            <a:r>
              <a:rPr lang="ru-RU" dirty="0">
                <a:latin typeface="Arial" panose="020B0604020202020204" pitchFamily="34" charset="0"/>
                <a:cs typeface="Arial" panose="020B0604020202020204" pitchFamily="34" charset="0"/>
              </a:rPr>
              <a:t>. </a:t>
            </a:r>
          </a:p>
          <a:p>
            <a:pPr algn="just"/>
            <a:r>
              <a:rPr lang="ru-RU" dirty="0" err="1">
                <a:latin typeface="Arial" panose="020B0604020202020204" pitchFamily="34" charset="0"/>
                <a:cs typeface="Arial" panose="020B0604020202020204" pitchFamily="34" charset="0"/>
              </a:rPr>
              <a:t>осигуряването</a:t>
            </a:r>
            <a:r>
              <a:rPr lang="ru-RU" dirty="0">
                <a:latin typeface="Arial" panose="020B0604020202020204" pitchFamily="34" charset="0"/>
                <a:cs typeface="Arial" panose="020B0604020202020204" pitchFamily="34" charset="0"/>
              </a:rPr>
              <a:t> на нови </a:t>
            </a:r>
            <a:r>
              <a:rPr lang="ru-RU" dirty="0" err="1">
                <a:latin typeface="Arial" panose="020B0604020202020204" pitchFamily="34" charset="0"/>
                <a:cs typeface="Arial" panose="020B0604020202020204" pitchFamily="34" charset="0"/>
              </a:rPr>
              <a:t>форми</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подкрепа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които</a:t>
            </a:r>
            <a:r>
              <a:rPr lang="ru-RU" dirty="0">
                <a:latin typeface="Arial" panose="020B0604020202020204" pitchFamily="34" charset="0"/>
                <a:cs typeface="Arial" panose="020B0604020202020204" pitchFamily="34" charset="0"/>
              </a:rPr>
              <a:t> да </a:t>
            </a:r>
            <a:r>
              <a:rPr lang="ru-RU" dirty="0" err="1">
                <a:latin typeface="Arial" panose="020B0604020202020204" pitchFamily="34" charset="0"/>
                <a:cs typeface="Arial" panose="020B0604020202020204" pitchFamily="34" charset="0"/>
              </a:rPr>
              <a:t>бъдат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идентифицирани</a:t>
            </a:r>
            <a:r>
              <a:rPr lang="ru-RU" dirty="0">
                <a:latin typeface="Arial" panose="020B0604020202020204" pitchFamily="34" charset="0"/>
                <a:cs typeface="Arial" panose="020B0604020202020204" pitchFamily="34" charset="0"/>
              </a:rPr>
              <a:t> чрез </a:t>
            </a:r>
            <a:r>
              <a:rPr lang="ru-RU" dirty="0" err="1">
                <a:latin typeface="Arial" panose="020B0604020202020204" pitchFamily="34" charset="0"/>
                <a:cs typeface="Arial" panose="020B0604020202020204" pitchFamily="34" charset="0"/>
              </a:rPr>
              <a:t>индивидуална</a:t>
            </a:r>
            <a:r>
              <a:rPr lang="ru-RU" dirty="0">
                <a:latin typeface="Arial" panose="020B0604020202020204" pitchFamily="34" charset="0"/>
                <a:cs typeface="Arial" panose="020B0604020202020204" pitchFamily="34" charset="0"/>
              </a:rPr>
              <a:t> оценка на </a:t>
            </a:r>
            <a:r>
              <a:rPr lang="ru-RU" dirty="0" err="1">
                <a:latin typeface="Arial" panose="020B0604020202020204" pitchFamily="34" charset="0"/>
                <a:cs typeface="Arial" panose="020B0604020202020204" pitchFamily="34" charset="0"/>
              </a:rPr>
              <a:t>потребностите</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2514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en-US" sz="3200" dirty="0">
                <a:solidFill>
                  <a:schemeClr val="accent1">
                    <a:lumMod val="75000"/>
                  </a:schemeClr>
                </a:solidFill>
              </a:rPr>
              <a:t/>
            </a:r>
            <a:br>
              <a:rPr lang="en-US" sz="3200" dirty="0">
                <a:solidFill>
                  <a:schemeClr val="accent1">
                    <a:lumMod val="75000"/>
                  </a:schemeClr>
                </a:solidFill>
              </a:rPr>
            </a:br>
            <a:r>
              <a:rPr lang="bg-BG" sz="3600" dirty="0"/>
              <a:t>Други нормативни актове</a:t>
            </a:r>
            <a:r>
              <a:rPr lang="en-US" sz="2400" dirty="0">
                <a:effectLst/>
                <a:latin typeface="Calibri" panose="020F0502020204030204" pitchFamily="34" charset="0"/>
                <a:ea typeface="Calibri" panose="020F0502020204030204" pitchFamily="34" charset="0"/>
                <a:cs typeface="Times New Roman" panose="02020603050405020304" pitchFamily="18" charset="0"/>
              </a:rPr>
              <a:t/>
            </a:r>
            <a:br>
              <a:rPr lang="en-US" sz="2400" dirty="0">
                <a:effectLst/>
                <a:latin typeface="Calibri" panose="020F0502020204030204" pitchFamily="34" charset="0"/>
                <a:ea typeface="Calibri" panose="020F0502020204030204" pitchFamily="34" charset="0"/>
                <a:cs typeface="Times New Roman" panose="02020603050405020304" pitchFamily="18" charset="0"/>
              </a:rPr>
            </a:b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78429"/>
            <a:ext cx="11512627" cy="4987623"/>
          </a:xfrm>
        </p:spPr>
        <p:txBody>
          <a:bodyPr>
            <a:normAutofit lnSpcReduction="10000"/>
          </a:bodyPr>
          <a:lstStyle/>
          <a:p>
            <a:r>
              <a:rPr lang="bg-BG" dirty="0">
                <a:latin typeface="Arial" panose="020B0604020202020204" pitchFamily="34" charset="0"/>
                <a:cs typeface="Arial" panose="020B0604020202020204" pitchFamily="34" charset="0"/>
              </a:rPr>
              <a:t>Закон за личната помощ</a:t>
            </a:r>
          </a:p>
          <a:p>
            <a:r>
              <a:rPr lang="bg-BG" dirty="0">
                <a:latin typeface="Arial" panose="020B0604020202020204" pitchFamily="34" charset="0"/>
                <a:cs typeface="Arial" panose="020B0604020202020204" pitchFamily="34" charset="0"/>
              </a:rPr>
              <a:t>Закон за социалните услуги</a:t>
            </a:r>
          </a:p>
          <a:p>
            <a:r>
              <a:rPr lang="bg-BG" dirty="0">
                <a:latin typeface="Arial" panose="020B0604020202020204" pitchFamily="34" charset="0"/>
                <a:cs typeface="Arial" panose="020B0604020202020204" pitchFamily="34" charset="0"/>
              </a:rPr>
              <a:t>Закон за социалното подпомагане</a:t>
            </a:r>
          </a:p>
          <a:p>
            <a:r>
              <a:rPr lang="bg-BG" dirty="0">
                <a:latin typeface="Arial" panose="020B0604020202020204" pitchFamily="34" charset="0"/>
                <a:cs typeface="Arial" panose="020B0604020202020204" pitchFamily="34" charset="0"/>
              </a:rPr>
              <a:t>Кодекс за социално осигуряване</a:t>
            </a:r>
          </a:p>
          <a:p>
            <a:r>
              <a:rPr lang="bg-BG" dirty="0">
                <a:latin typeface="Arial" panose="020B0604020202020204" pitchFamily="34" charset="0"/>
                <a:cs typeface="Arial" panose="020B0604020202020204" pitchFamily="34" charset="0"/>
              </a:rPr>
              <a:t>Закон за семейните помощи за деца</a:t>
            </a:r>
          </a:p>
          <a:p>
            <a:r>
              <a:rPr lang="bg-BG" dirty="0">
                <a:latin typeface="Arial" panose="020B0604020202020204" pitchFamily="34" charset="0"/>
                <a:cs typeface="Arial" panose="020B0604020202020204" pitchFamily="34" charset="0"/>
              </a:rPr>
              <a:t>Закон за защита от дискриминация</a:t>
            </a:r>
          </a:p>
          <a:p>
            <a:r>
              <a:rPr lang="bg-BG" dirty="0">
                <a:latin typeface="Arial" panose="020B0604020202020204" pitchFamily="34" charset="0"/>
                <a:cs typeface="Arial" panose="020B0604020202020204" pitchFamily="34" charset="0"/>
              </a:rPr>
              <a:t>Закон за българския </a:t>
            </a:r>
            <a:r>
              <a:rPr lang="bg-BG" dirty="0" err="1">
                <a:latin typeface="Arial" panose="020B0604020202020204" pitchFamily="34" charset="0"/>
                <a:cs typeface="Arial" panose="020B0604020202020204" pitchFamily="34" charset="0"/>
              </a:rPr>
              <a:t>жестов</a:t>
            </a:r>
            <a:r>
              <a:rPr lang="bg-BG" dirty="0">
                <a:latin typeface="Arial" panose="020B0604020202020204" pitchFamily="34" charset="0"/>
                <a:cs typeface="Arial" panose="020B0604020202020204" pitchFamily="34" charset="0"/>
              </a:rPr>
              <a:t> език</a:t>
            </a:r>
          </a:p>
          <a:p>
            <a:r>
              <a:rPr lang="bg-BG" dirty="0">
                <a:latin typeface="Arial" panose="020B0604020202020204" pitchFamily="34" charset="0"/>
                <a:cs typeface="Arial" panose="020B0604020202020204" pitchFamily="34" charset="0"/>
              </a:rPr>
              <a:t>Правилници за прилагане на ЗХУ, ЗЛП, ЗСП</a:t>
            </a:r>
          </a:p>
          <a:p>
            <a:r>
              <a:rPr lang="ru-RU" dirty="0">
                <a:latin typeface="Arial" panose="020B0604020202020204" pitchFamily="34" charset="0"/>
                <a:cs typeface="Arial" panose="020B0604020202020204" pitchFamily="34" charset="0"/>
              </a:rPr>
              <a:t>Методика за </a:t>
            </a:r>
            <a:r>
              <a:rPr lang="ru-RU" dirty="0" err="1">
                <a:latin typeface="Arial" panose="020B0604020202020204" pitchFamily="34" charset="0"/>
                <a:cs typeface="Arial" panose="020B0604020202020204" pitchFamily="34" charset="0"/>
              </a:rPr>
              <a:t>извършване</a:t>
            </a:r>
            <a:r>
              <a:rPr lang="ru-RU" dirty="0">
                <a:latin typeface="Arial" panose="020B0604020202020204" pitchFamily="34" charset="0"/>
                <a:cs typeface="Arial" panose="020B0604020202020204" pitchFamily="34" charset="0"/>
              </a:rPr>
              <a:t> на </a:t>
            </a:r>
            <a:r>
              <a:rPr lang="ru-RU" dirty="0" err="1">
                <a:latin typeface="Arial" panose="020B0604020202020204" pitchFamily="34" charset="0"/>
                <a:cs typeface="Arial" panose="020B0604020202020204" pitchFamily="34" charset="0"/>
              </a:rPr>
              <a:t>индивидуална</a:t>
            </a:r>
            <a:r>
              <a:rPr lang="ru-RU" dirty="0">
                <a:latin typeface="Arial" panose="020B0604020202020204" pitchFamily="34" charset="0"/>
                <a:cs typeface="Arial" panose="020B0604020202020204" pitchFamily="34" charset="0"/>
              </a:rPr>
              <a:t> оценка на </a:t>
            </a:r>
            <a:r>
              <a:rPr lang="ru-RU" dirty="0" err="1">
                <a:latin typeface="Arial" panose="020B0604020202020204" pitchFamily="34" charset="0"/>
                <a:cs typeface="Arial" panose="020B0604020202020204" pitchFamily="34" charset="0"/>
              </a:rPr>
              <a:t>потребностите</a:t>
            </a:r>
            <a:r>
              <a:rPr lang="ru-RU" dirty="0">
                <a:latin typeface="Arial" panose="020B0604020202020204" pitchFamily="34" charset="0"/>
                <a:cs typeface="Arial" panose="020B0604020202020204" pitchFamily="34" charset="0"/>
              </a:rPr>
              <a:t> от </a:t>
            </a:r>
            <a:r>
              <a:rPr lang="ru-RU" dirty="0" err="1">
                <a:latin typeface="Arial" panose="020B0604020202020204" pitchFamily="34" charset="0"/>
                <a:cs typeface="Arial" panose="020B0604020202020204" pitchFamily="34" charset="0"/>
              </a:rPr>
              <a:t>подкрепа</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хората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Наредба</a:t>
            </a:r>
            <a:r>
              <a:rPr lang="ru-RU" dirty="0">
                <a:latin typeface="Arial" panose="020B0604020202020204" pitchFamily="34" charset="0"/>
                <a:cs typeface="Arial" panose="020B0604020202020204" pitchFamily="34" charset="0"/>
              </a:rPr>
              <a:t> по чл. 17 от ЗЛП</a:t>
            </a:r>
          </a:p>
          <a:p>
            <a:r>
              <a:rPr lang="ru-RU" dirty="0" err="1">
                <a:latin typeface="Arial" panose="020B0604020202020204" pitchFamily="34" charset="0"/>
                <a:cs typeface="Arial" panose="020B0604020202020204" pitchFamily="34" charset="0"/>
              </a:rPr>
              <a:t>Наредба</a:t>
            </a:r>
            <a:r>
              <a:rPr lang="ru-RU" dirty="0">
                <a:latin typeface="Arial" panose="020B0604020202020204" pitchFamily="34" charset="0"/>
                <a:cs typeface="Arial" panose="020B0604020202020204" pitchFamily="34" charset="0"/>
              </a:rPr>
              <a:t> за </a:t>
            </a:r>
            <a:r>
              <a:rPr lang="ru-RU" dirty="0" err="1">
                <a:latin typeface="Arial" panose="020B0604020202020204" pitchFamily="34" charset="0"/>
                <a:cs typeface="Arial" panose="020B0604020202020204" pitchFamily="34" charset="0"/>
              </a:rPr>
              <a:t>медицинската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експертиза</a:t>
            </a:r>
            <a:endParaRPr lang="ru-RU" dirty="0">
              <a:latin typeface="Arial" panose="020B0604020202020204" pitchFamily="34" charset="0"/>
              <a:cs typeface="Arial" panose="020B0604020202020204" pitchFamily="34" charset="0"/>
            </a:endParaRPr>
          </a:p>
          <a:p>
            <a:pPr marL="45720" indent="0">
              <a:buNone/>
            </a:pPr>
            <a:endParaRPr lang="en-US" dirty="0"/>
          </a:p>
        </p:txBody>
      </p:sp>
    </p:spTree>
    <p:extLst>
      <p:ext uri="{BB962C8B-B14F-4D97-AF65-F5344CB8AC3E}">
        <p14:creationId xmlns:p14="http://schemas.microsoft.com/office/powerpoint/2010/main" val="1023269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en-US" sz="3200" dirty="0">
                <a:solidFill>
                  <a:schemeClr val="accent1">
                    <a:lumMod val="75000"/>
                  </a:schemeClr>
                </a:solidFill>
              </a:rPr>
              <a:t/>
            </a:r>
            <a:br>
              <a:rPr lang="en-US" sz="3200" dirty="0">
                <a:solidFill>
                  <a:schemeClr val="accent1">
                    <a:lumMod val="75000"/>
                  </a:schemeClr>
                </a:solidFill>
              </a:rPr>
            </a:br>
            <a:r>
              <a:rPr lang="ru-RU" sz="3600" dirty="0" err="1">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Отговорни</a:t>
            </a:r>
            <a:r>
              <a:rPr lang="ru-RU" sz="36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ru-RU" sz="3600" dirty="0" err="1">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органи</a:t>
            </a:r>
            <a:r>
              <a:rPr lang="ru-RU" sz="36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и институции</a:t>
            </a:r>
            <a:r>
              <a:rPr lang="en-US" sz="2400" dirty="0">
                <a:solidFill>
                  <a:schemeClr val="accent1">
                    <a:lumMod val="75000"/>
                  </a:schemeClr>
                </a:solidFill>
              </a:rPr>
              <a:t/>
            </a:r>
            <a:br>
              <a:rPr lang="en-US" sz="2400" dirty="0">
                <a:solidFill>
                  <a:schemeClr val="accent1">
                    <a:lumMod val="75000"/>
                  </a:schemeClr>
                </a:solidFill>
              </a:rPr>
            </a:b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78429"/>
            <a:ext cx="11512627" cy="4987623"/>
          </a:xfrm>
        </p:spPr>
        <p:txBody>
          <a:bodyPr>
            <a:normAutofit fontScale="92500" lnSpcReduction="20000"/>
          </a:bodyPr>
          <a:lstStyle/>
          <a:p>
            <a:pPr marL="0" indent="0">
              <a:buNone/>
            </a:pPr>
            <a:r>
              <a:rPr lang="bg-BG" b="1" dirty="0"/>
              <a:t>Политики на национално ниво</a:t>
            </a:r>
          </a:p>
          <a:p>
            <a:pPr algn="just"/>
            <a:r>
              <a:rPr lang="bg-BG" dirty="0"/>
              <a:t>Министерски съвет - определя държавната политика</a:t>
            </a:r>
          </a:p>
          <a:p>
            <a:pPr algn="just"/>
            <a:r>
              <a:rPr lang="bg-BG" dirty="0"/>
              <a:t>МТСП – координация, наблюдение и сътрудничество</a:t>
            </a:r>
          </a:p>
          <a:p>
            <a:pPr algn="just"/>
            <a:r>
              <a:rPr lang="bg-BG" dirty="0"/>
              <a:t>ИА „Агенция за хората с увреждания</a:t>
            </a:r>
            <a:r>
              <a:rPr lang="en-US" dirty="0"/>
              <a:t>”</a:t>
            </a:r>
            <a:r>
              <a:rPr lang="bg-BG" dirty="0"/>
              <a:t> – участва в координацията, поддържа информационна система и регистър, разработва </a:t>
            </a:r>
            <a:r>
              <a:rPr lang="ru-RU" dirty="0" err="1"/>
              <a:t>програми</a:t>
            </a:r>
            <a:r>
              <a:rPr lang="ru-RU" dirty="0"/>
              <a:t> и </a:t>
            </a:r>
            <a:r>
              <a:rPr lang="ru-RU" dirty="0" err="1"/>
              <a:t>финансира</a:t>
            </a:r>
            <a:r>
              <a:rPr lang="ru-RU" dirty="0"/>
              <a:t> мерки за: </a:t>
            </a:r>
            <a:r>
              <a:rPr lang="ru-RU" dirty="0" err="1"/>
              <a:t>стимулиране</a:t>
            </a:r>
            <a:r>
              <a:rPr lang="ru-RU" dirty="0"/>
              <a:t> на </a:t>
            </a:r>
            <a:r>
              <a:rPr lang="ru-RU" dirty="0" err="1"/>
              <a:t>стопанската</a:t>
            </a:r>
            <a:r>
              <a:rPr lang="ru-RU" dirty="0"/>
              <a:t> инициатива в интерес на </a:t>
            </a:r>
            <a:r>
              <a:rPr lang="ru-RU" dirty="0" err="1"/>
              <a:t>хората</a:t>
            </a:r>
            <a:r>
              <a:rPr lang="ru-RU" dirty="0"/>
              <a:t> с </a:t>
            </a:r>
            <a:r>
              <a:rPr lang="ru-RU" dirty="0" err="1"/>
              <a:t>увреждания</a:t>
            </a:r>
            <a:r>
              <a:rPr lang="ru-RU" dirty="0"/>
              <a:t>; за </a:t>
            </a:r>
            <a:r>
              <a:rPr lang="ru-RU" dirty="0" err="1"/>
              <a:t>рехабилитация</a:t>
            </a:r>
            <a:r>
              <a:rPr lang="ru-RU" dirty="0"/>
              <a:t>, интеграция и за </a:t>
            </a:r>
            <a:r>
              <a:rPr lang="ru-RU" dirty="0" err="1"/>
              <a:t>изграждане</a:t>
            </a:r>
            <a:r>
              <a:rPr lang="ru-RU" dirty="0"/>
              <a:t> на </a:t>
            </a:r>
            <a:r>
              <a:rPr lang="ru-RU" dirty="0" err="1"/>
              <a:t>достъпна</a:t>
            </a:r>
            <a:r>
              <a:rPr lang="ru-RU" dirty="0"/>
              <a:t> среда за </a:t>
            </a:r>
            <a:r>
              <a:rPr lang="ru-RU" dirty="0" err="1"/>
              <a:t>хората</a:t>
            </a:r>
            <a:r>
              <a:rPr lang="ru-RU" dirty="0"/>
              <a:t> с </a:t>
            </a:r>
            <a:r>
              <a:rPr lang="ru-RU" dirty="0" err="1"/>
              <a:t>увреждания</a:t>
            </a:r>
            <a:r>
              <a:rPr lang="ru-RU" dirty="0"/>
              <a:t> и др.</a:t>
            </a:r>
            <a:endParaRPr lang="bg-BG" dirty="0"/>
          </a:p>
          <a:p>
            <a:pPr algn="just"/>
            <a:r>
              <a:rPr lang="bg-BG" dirty="0"/>
              <a:t>Държавни и местни органи - с</a:t>
            </a:r>
            <a:r>
              <a:rPr lang="ru-RU" dirty="0" err="1"/>
              <a:t>ъздават</a:t>
            </a:r>
            <a:r>
              <a:rPr lang="ru-RU" dirty="0"/>
              <a:t> условия и </a:t>
            </a:r>
            <a:r>
              <a:rPr lang="ru-RU" dirty="0" err="1"/>
              <a:t>съдействат</a:t>
            </a:r>
            <a:r>
              <a:rPr lang="ru-RU" dirty="0"/>
              <a:t> за </a:t>
            </a:r>
            <a:r>
              <a:rPr lang="ru-RU" dirty="0" err="1"/>
              <a:t>реализирането</a:t>
            </a:r>
            <a:r>
              <a:rPr lang="ru-RU" dirty="0"/>
              <a:t> на </a:t>
            </a:r>
            <a:r>
              <a:rPr lang="ru-RU" dirty="0" err="1"/>
              <a:t>програми</a:t>
            </a:r>
            <a:r>
              <a:rPr lang="ru-RU" dirty="0"/>
              <a:t> и </a:t>
            </a:r>
            <a:r>
              <a:rPr lang="ru-RU" dirty="0" err="1"/>
              <a:t>проекти</a:t>
            </a:r>
            <a:r>
              <a:rPr lang="ru-RU" dirty="0"/>
              <a:t> (МТИТС, ММС, МОН, МК и др.)</a:t>
            </a:r>
          </a:p>
          <a:p>
            <a:pPr algn="just"/>
            <a:r>
              <a:rPr lang="ru-RU" dirty="0" err="1"/>
              <a:t>Съвет</a:t>
            </a:r>
            <a:r>
              <a:rPr lang="ru-RU" dirty="0"/>
              <a:t> за наблюдение </a:t>
            </a:r>
            <a:r>
              <a:rPr lang="ru-RU" dirty="0" err="1"/>
              <a:t>към</a:t>
            </a:r>
            <a:r>
              <a:rPr lang="ru-RU" dirty="0"/>
              <a:t> </a:t>
            </a:r>
            <a:r>
              <a:rPr lang="ru-RU" dirty="0" err="1"/>
              <a:t>омбудсмана</a:t>
            </a:r>
            <a:r>
              <a:rPr lang="ru-RU" dirty="0"/>
              <a:t> на РБ (</a:t>
            </a:r>
            <a:r>
              <a:rPr lang="ru-RU" dirty="0" err="1"/>
              <a:t>администриране</a:t>
            </a:r>
            <a:r>
              <a:rPr lang="ru-RU" dirty="0"/>
              <a:t>), НСХУ </a:t>
            </a:r>
            <a:r>
              <a:rPr lang="ru-RU" dirty="0" err="1"/>
              <a:t>към</a:t>
            </a:r>
            <a:r>
              <a:rPr lang="ru-RU" dirty="0"/>
              <a:t> МТСП</a:t>
            </a:r>
            <a:endParaRPr lang="bg-BG" dirty="0"/>
          </a:p>
          <a:p>
            <a:pPr marL="0" indent="0" algn="just">
              <a:buNone/>
            </a:pPr>
            <a:r>
              <a:rPr lang="bg-BG" b="1" dirty="0"/>
              <a:t>Надграждащи политики на местно ниво</a:t>
            </a:r>
          </a:p>
          <a:p>
            <a:pPr algn="just"/>
            <a:r>
              <a:rPr lang="bg-BG" dirty="0"/>
              <a:t>Общини </a:t>
            </a:r>
          </a:p>
          <a:p>
            <a:pPr marL="0" indent="0" algn="just">
              <a:buNone/>
            </a:pPr>
            <a:r>
              <a:rPr lang="bg-BG" b="1" dirty="0"/>
              <a:t>Други</a:t>
            </a:r>
            <a:r>
              <a:rPr lang="bg-BG" dirty="0"/>
              <a:t> - </a:t>
            </a:r>
            <a:r>
              <a:rPr lang="ru-RU" dirty="0" err="1"/>
              <a:t>Областни</a:t>
            </a:r>
            <a:r>
              <a:rPr lang="ru-RU" dirty="0"/>
              <a:t> </a:t>
            </a:r>
            <a:r>
              <a:rPr lang="ru-RU" dirty="0" err="1"/>
              <a:t>съвети</a:t>
            </a:r>
            <a:r>
              <a:rPr lang="ru-RU" dirty="0"/>
              <a:t> за </a:t>
            </a:r>
            <a:r>
              <a:rPr lang="ru-RU" dirty="0" err="1"/>
              <a:t>провеждане</a:t>
            </a:r>
            <a:r>
              <a:rPr lang="ru-RU" dirty="0"/>
              <a:t> на </a:t>
            </a:r>
            <a:r>
              <a:rPr lang="ru-RU" dirty="0" err="1"/>
              <a:t>политиката</a:t>
            </a:r>
            <a:r>
              <a:rPr lang="ru-RU" dirty="0"/>
              <a:t> за </a:t>
            </a:r>
            <a:r>
              <a:rPr lang="ru-RU" dirty="0" err="1"/>
              <a:t>правата</a:t>
            </a:r>
            <a:r>
              <a:rPr lang="ru-RU" dirty="0"/>
              <a:t> на </a:t>
            </a:r>
            <a:r>
              <a:rPr lang="ru-RU" dirty="0" err="1"/>
              <a:t>хората</a:t>
            </a:r>
            <a:r>
              <a:rPr lang="ru-RU" dirty="0"/>
              <a:t> с </a:t>
            </a:r>
            <a:r>
              <a:rPr lang="ru-RU" dirty="0" err="1"/>
              <a:t>увреждания</a:t>
            </a:r>
            <a:r>
              <a:rPr lang="ru-RU" dirty="0"/>
              <a:t>, </a:t>
            </a:r>
            <a:r>
              <a:rPr lang="ru-RU" dirty="0" err="1"/>
              <a:t>координатори</a:t>
            </a:r>
            <a:r>
              <a:rPr lang="ru-RU" dirty="0"/>
              <a:t> по </a:t>
            </a:r>
            <a:r>
              <a:rPr lang="ru-RU" dirty="0" err="1"/>
              <a:t>правата</a:t>
            </a:r>
            <a:r>
              <a:rPr lang="ru-RU" dirty="0"/>
              <a:t> на </a:t>
            </a:r>
            <a:r>
              <a:rPr lang="ru-RU" dirty="0" err="1"/>
              <a:t>хората</a:t>
            </a:r>
            <a:r>
              <a:rPr lang="ru-RU" dirty="0"/>
              <a:t> с </a:t>
            </a:r>
            <a:r>
              <a:rPr lang="ru-RU" dirty="0" err="1"/>
              <a:t>увреждания</a:t>
            </a:r>
            <a:r>
              <a:rPr lang="ru-RU" dirty="0"/>
              <a:t> </a:t>
            </a:r>
            <a:r>
              <a:rPr lang="ru-RU" dirty="0" err="1"/>
              <a:t>към</a:t>
            </a:r>
            <a:r>
              <a:rPr lang="ru-RU" dirty="0"/>
              <a:t> </a:t>
            </a:r>
            <a:r>
              <a:rPr lang="ru-RU" dirty="0" err="1"/>
              <a:t>централните</a:t>
            </a:r>
            <a:r>
              <a:rPr lang="ru-RU" dirty="0"/>
              <a:t> и </a:t>
            </a:r>
            <a:r>
              <a:rPr lang="ru-RU" dirty="0" err="1"/>
              <a:t>териториалните</a:t>
            </a:r>
            <a:r>
              <a:rPr lang="ru-RU" dirty="0"/>
              <a:t> </a:t>
            </a:r>
            <a:r>
              <a:rPr lang="ru-RU" dirty="0" err="1"/>
              <a:t>органи</a:t>
            </a:r>
            <a:r>
              <a:rPr lang="ru-RU" dirty="0"/>
              <a:t> на </a:t>
            </a:r>
            <a:r>
              <a:rPr lang="ru-RU" dirty="0" err="1"/>
              <a:t>изпълнителна</a:t>
            </a:r>
            <a:r>
              <a:rPr lang="ru-RU" dirty="0"/>
              <a:t> </a:t>
            </a:r>
            <a:r>
              <a:rPr lang="ru-RU" dirty="0" err="1"/>
              <a:t>власт</a:t>
            </a:r>
            <a:r>
              <a:rPr lang="ru-RU" dirty="0"/>
              <a:t>.</a:t>
            </a:r>
            <a:endParaRPr lang="en-US" dirty="0"/>
          </a:p>
          <a:p>
            <a:pPr marL="45720" indent="0">
              <a:buNone/>
            </a:pPr>
            <a:endParaRPr lang="en-US" dirty="0"/>
          </a:p>
        </p:txBody>
      </p:sp>
    </p:spTree>
    <p:extLst>
      <p:ext uri="{BB962C8B-B14F-4D97-AF65-F5344CB8AC3E}">
        <p14:creationId xmlns:p14="http://schemas.microsoft.com/office/powerpoint/2010/main" val="3526162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058931"/>
          </a:xfrm>
        </p:spPr>
        <p:txBody>
          <a:bodyPr>
            <a:noAutofit/>
          </a:bodyPr>
          <a:lstStyle/>
          <a:p>
            <a:pPr algn="ctr"/>
            <a:r>
              <a:rPr lang="en-US" sz="3200" dirty="0">
                <a:solidFill>
                  <a:schemeClr val="accent1">
                    <a:lumMod val="75000"/>
                  </a:schemeClr>
                </a:solidFill>
              </a:rPr>
              <a:t/>
            </a:r>
            <a:br>
              <a:rPr lang="en-US" sz="3200" dirty="0">
                <a:solidFill>
                  <a:schemeClr val="accent1">
                    <a:lumMod val="75000"/>
                  </a:schemeClr>
                </a:solidFill>
              </a:rPr>
            </a:br>
            <a:r>
              <a:rPr lang="bg-BG" sz="3200" dirty="0">
                <a:effectLst/>
                <a:latin typeface="Calibri" panose="020F0502020204030204" pitchFamily="34" charset="0"/>
                <a:ea typeface="Calibri" panose="020F0502020204030204" pitchFamily="34" charset="0"/>
                <a:cs typeface="Times New Roman" panose="02020603050405020304" pitchFamily="18" charset="0"/>
              </a:rPr>
              <a:t>Резултати на национално ниво</a:t>
            </a:r>
            <a:r>
              <a:rPr lang="en-US" sz="3200" dirty="0">
                <a:solidFill>
                  <a:schemeClr val="accent1">
                    <a:lumMod val="75000"/>
                  </a:schemeClr>
                </a:solidFill>
              </a:rPr>
              <a:t/>
            </a:r>
            <a:br>
              <a:rPr lang="en-US" sz="3200" dirty="0">
                <a:solidFill>
                  <a:schemeClr val="accent1">
                    <a:lumMod val="75000"/>
                  </a:schemeClr>
                </a:solidFill>
              </a:rPr>
            </a:b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578429"/>
            <a:ext cx="11512627" cy="4987623"/>
          </a:xfrm>
        </p:spPr>
        <p:txBody>
          <a:bodyPr>
            <a:normAutofit fontScale="55000" lnSpcReduction="20000"/>
          </a:bodyPr>
          <a:lstStyle/>
          <a:p>
            <a:r>
              <a:rPr lang="ru-RU" sz="3200" dirty="0">
                <a:latin typeface="Arial" panose="020B0604020202020204" pitchFamily="34" charset="0"/>
                <a:cs typeface="Arial" panose="020B0604020202020204" pitchFamily="34" charset="0"/>
              </a:rPr>
              <a:t>Увеличен  </a:t>
            </a:r>
            <a:r>
              <a:rPr lang="ru-RU" sz="3200" dirty="0" err="1">
                <a:latin typeface="Arial" panose="020B0604020202020204" pitchFamily="34" charset="0"/>
                <a:cs typeface="Arial" panose="020B0604020202020204" pitchFamily="34" charset="0"/>
              </a:rPr>
              <a:t>брой</a:t>
            </a:r>
            <a:r>
              <a:rPr lang="ru-RU" sz="3200" dirty="0">
                <a:latin typeface="Arial" panose="020B0604020202020204" pitchFamily="34" charset="0"/>
                <a:cs typeface="Arial" panose="020B0604020202020204" pitchFamily="34" charset="0"/>
              </a:rPr>
              <a:t> на </a:t>
            </a:r>
            <a:r>
              <a:rPr lang="ru-RU" sz="3200" dirty="0" err="1">
                <a:latin typeface="Arial" panose="020B0604020202020204" pitchFamily="34" charset="0"/>
                <a:cs typeface="Arial" panose="020B0604020202020204" pitchFamily="34" charset="0"/>
              </a:rPr>
              <a:t>децата</a:t>
            </a:r>
            <a:r>
              <a:rPr lang="ru-RU" sz="3200" dirty="0">
                <a:latin typeface="Arial" panose="020B0604020202020204" pitchFamily="34" charset="0"/>
                <a:cs typeface="Arial" panose="020B0604020202020204" pitchFamily="34" charset="0"/>
              </a:rPr>
              <a:t> с </a:t>
            </a:r>
            <a:r>
              <a:rPr lang="ru-RU" sz="3200" dirty="0" err="1">
                <a:latin typeface="Arial" panose="020B0604020202020204" pitchFamily="34" charset="0"/>
                <a:cs typeface="Arial" panose="020B0604020202020204" pitchFamily="34" charset="0"/>
              </a:rPr>
              <a:t>увреждания</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които</a:t>
            </a:r>
            <a:r>
              <a:rPr lang="ru-RU" sz="3200" dirty="0">
                <a:latin typeface="Arial" panose="020B0604020202020204" pitchFamily="34" charset="0"/>
                <a:cs typeface="Arial" panose="020B0604020202020204" pitchFamily="34" charset="0"/>
              </a:rPr>
              <a:t> се </a:t>
            </a:r>
            <a:r>
              <a:rPr lang="ru-RU" sz="3200" dirty="0" err="1">
                <a:latin typeface="Arial" panose="020B0604020202020204" pitchFamily="34" charset="0"/>
                <a:cs typeface="Arial" panose="020B0604020202020204" pitchFamily="34" charset="0"/>
              </a:rPr>
              <a:t>отглеждат</a:t>
            </a:r>
            <a:r>
              <a:rPr lang="ru-RU" sz="3200" dirty="0">
                <a:latin typeface="Arial" panose="020B0604020202020204" pitchFamily="34" charset="0"/>
                <a:cs typeface="Arial" panose="020B0604020202020204" pitchFamily="34" charset="0"/>
              </a:rPr>
              <a:t> от </a:t>
            </a:r>
            <a:r>
              <a:rPr lang="ru-RU" sz="3200" dirty="0" err="1">
                <a:latin typeface="Arial" panose="020B0604020202020204" pitchFamily="34" charset="0"/>
                <a:cs typeface="Arial" panose="020B0604020202020204" pitchFamily="34" charset="0"/>
              </a:rPr>
              <a:t>техните</a:t>
            </a:r>
            <a:r>
              <a:rPr lang="ru-RU" sz="3200" dirty="0">
                <a:latin typeface="Arial" panose="020B0604020202020204" pitchFamily="34" charset="0"/>
                <a:cs typeface="Arial" panose="020B0604020202020204" pitchFamily="34" charset="0"/>
              </a:rPr>
              <a:t> семейства или от </a:t>
            </a:r>
            <a:r>
              <a:rPr lang="ru-RU" sz="3200" dirty="0" err="1">
                <a:latin typeface="Arial" panose="020B0604020202020204" pitchFamily="34" charset="0"/>
                <a:cs typeface="Arial" panose="020B0604020202020204" pitchFamily="34" charset="0"/>
              </a:rPr>
              <a:t>роднини</a:t>
            </a:r>
            <a:r>
              <a:rPr lang="ru-RU" sz="3200" dirty="0">
                <a:latin typeface="Arial" panose="020B0604020202020204" pitchFamily="34" charset="0"/>
                <a:cs typeface="Arial" panose="020B0604020202020204" pitchFamily="34" charset="0"/>
              </a:rPr>
              <a:t> или близки и </a:t>
            </a:r>
            <a:r>
              <a:rPr lang="ru-RU" sz="3200" dirty="0" err="1">
                <a:latin typeface="Arial" panose="020B0604020202020204" pitchFamily="34" charset="0"/>
                <a:cs typeface="Arial" panose="020B0604020202020204" pitchFamily="34" charset="0"/>
              </a:rPr>
              <a:t>броя</a:t>
            </a:r>
            <a:r>
              <a:rPr lang="ru-RU" sz="3200" dirty="0">
                <a:latin typeface="Arial" panose="020B0604020202020204" pitchFamily="34" charset="0"/>
                <a:cs typeface="Arial" panose="020B0604020202020204" pitchFamily="34" charset="0"/>
              </a:rPr>
              <a:t> на </a:t>
            </a:r>
            <a:r>
              <a:rPr lang="ru-RU" sz="3200" dirty="0" err="1">
                <a:latin typeface="Arial" panose="020B0604020202020204" pitchFamily="34" charset="0"/>
                <a:cs typeface="Arial" panose="020B0604020202020204" pitchFamily="34" charset="0"/>
              </a:rPr>
              <a:t>лицата</a:t>
            </a:r>
            <a:r>
              <a:rPr lang="ru-RU" sz="3200" dirty="0">
                <a:latin typeface="Arial" panose="020B0604020202020204" pitchFamily="34" charset="0"/>
                <a:cs typeface="Arial" panose="020B0604020202020204" pitchFamily="34" charset="0"/>
              </a:rPr>
              <a:t> с </a:t>
            </a:r>
            <a:r>
              <a:rPr lang="ru-RU" sz="3200" dirty="0" err="1">
                <a:latin typeface="Arial" panose="020B0604020202020204" pitchFamily="34" charset="0"/>
                <a:cs typeface="Arial" panose="020B0604020202020204" pitchFamily="34" charset="0"/>
              </a:rPr>
              <a:t>увреждания</a:t>
            </a:r>
            <a:r>
              <a:rPr lang="ru-RU" sz="3200" dirty="0">
                <a:latin typeface="Arial" panose="020B0604020202020204" pitchFamily="34" charset="0"/>
                <a:cs typeface="Arial" panose="020B0604020202020204" pitchFamily="34" charset="0"/>
              </a:rPr>
              <a:t> преодолели </a:t>
            </a:r>
            <a:r>
              <a:rPr lang="ru-RU" sz="3200" dirty="0" err="1">
                <a:latin typeface="Arial" panose="020B0604020202020204" pitchFamily="34" charset="0"/>
                <a:cs typeface="Arial" panose="020B0604020202020204" pitchFamily="34" charset="0"/>
              </a:rPr>
              <a:t>социалната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изолация</a:t>
            </a:r>
            <a:r>
              <a:rPr lang="ru-RU" sz="3200" dirty="0">
                <a:latin typeface="Arial" panose="020B0604020202020204" pitchFamily="34" charset="0"/>
                <a:cs typeface="Arial" panose="020B0604020202020204" pitchFamily="34" charset="0"/>
              </a:rPr>
              <a:t>. </a:t>
            </a:r>
          </a:p>
          <a:p>
            <a:r>
              <a:rPr lang="ru-RU" sz="3200" dirty="0" err="1">
                <a:latin typeface="Arial" panose="020B0604020202020204" pitchFamily="34" charset="0"/>
                <a:cs typeface="Arial" panose="020B0604020202020204" pitchFamily="34" charset="0"/>
              </a:rPr>
              <a:t>Постигнато</a:t>
            </a:r>
            <a:r>
              <a:rPr lang="ru-RU" sz="3200" dirty="0">
                <a:latin typeface="Arial" panose="020B0604020202020204" pitchFamily="34" charset="0"/>
                <a:cs typeface="Arial" panose="020B0604020202020204" pitchFamily="34" charset="0"/>
              </a:rPr>
              <a:t> е развитие на </a:t>
            </a:r>
            <a:r>
              <a:rPr lang="ru-RU" sz="3200" dirty="0" err="1">
                <a:latin typeface="Arial" panose="020B0604020202020204" pitchFamily="34" charset="0"/>
                <a:cs typeface="Arial" panose="020B0604020202020204" pitchFamily="34" charset="0"/>
              </a:rPr>
              <a:t>алтернативни</a:t>
            </a:r>
            <a:r>
              <a:rPr lang="ru-RU" sz="3200" dirty="0">
                <a:latin typeface="Arial" panose="020B0604020202020204" pitchFamily="34" charset="0"/>
                <a:cs typeface="Arial" panose="020B0604020202020204" pitchFamily="34" charset="0"/>
              </a:rPr>
              <a:t> услуги и </a:t>
            </a:r>
            <a:r>
              <a:rPr lang="ru-RU" sz="3200" dirty="0" err="1">
                <a:latin typeface="Arial" panose="020B0604020202020204" pitchFamily="34" charset="0"/>
                <a:cs typeface="Arial" panose="020B0604020202020204" pitchFamily="34" charset="0"/>
              </a:rPr>
              <a:t>грижи</a:t>
            </a:r>
            <a:r>
              <a:rPr lang="ru-RU" sz="3200" dirty="0">
                <a:latin typeface="Arial" panose="020B0604020202020204" pitchFamily="34" charset="0"/>
                <a:cs typeface="Arial" panose="020B0604020202020204" pitchFamily="34" charset="0"/>
              </a:rPr>
              <a:t> за </a:t>
            </a:r>
            <a:r>
              <a:rPr lang="ru-RU" sz="3200" dirty="0" err="1">
                <a:latin typeface="Arial" panose="020B0604020202020204" pitchFamily="34" charset="0"/>
                <a:cs typeface="Arial" panose="020B0604020202020204" pitchFamily="34" charset="0"/>
              </a:rPr>
              <a:t>деца</a:t>
            </a:r>
            <a:r>
              <a:rPr lang="ru-RU" sz="3200" dirty="0">
                <a:latin typeface="Arial" panose="020B0604020202020204" pitchFamily="34" charset="0"/>
                <a:cs typeface="Arial" panose="020B0604020202020204" pitchFamily="34" charset="0"/>
              </a:rPr>
              <a:t> с </a:t>
            </a:r>
            <a:r>
              <a:rPr lang="ru-RU" sz="3200" dirty="0" err="1">
                <a:latin typeface="Arial" panose="020B0604020202020204" pitchFamily="34" charset="0"/>
                <a:cs typeface="Arial" panose="020B0604020202020204" pitchFamily="34" charset="0"/>
              </a:rPr>
              <a:t>увреждания</a:t>
            </a:r>
            <a:r>
              <a:rPr lang="ru-RU" sz="3200" dirty="0">
                <a:latin typeface="Arial" panose="020B0604020202020204" pitchFamily="34" charset="0"/>
                <a:cs typeface="Arial" panose="020B0604020202020204" pitchFamily="34" charset="0"/>
              </a:rPr>
              <a:t> и за </a:t>
            </a:r>
            <a:r>
              <a:rPr lang="ru-RU" sz="3200" dirty="0" err="1">
                <a:latin typeface="Arial" panose="020B0604020202020204" pitchFamily="34" charset="0"/>
                <a:cs typeface="Arial" panose="020B0604020202020204" pitchFamily="34" charset="0"/>
              </a:rPr>
              <a:t>подпомагане</a:t>
            </a:r>
            <a:r>
              <a:rPr lang="ru-RU" sz="3200" dirty="0">
                <a:latin typeface="Arial" panose="020B0604020202020204" pitchFamily="34" charset="0"/>
                <a:cs typeface="Arial" panose="020B0604020202020204" pitchFamily="34" charset="0"/>
              </a:rPr>
              <a:t> на </a:t>
            </a:r>
            <a:r>
              <a:rPr lang="ru-RU" sz="3200" dirty="0" err="1">
                <a:latin typeface="Arial" panose="020B0604020202020204" pitchFamily="34" charset="0"/>
                <a:cs typeface="Arial" panose="020B0604020202020204" pitchFamily="34" charset="0"/>
              </a:rPr>
              <a:t>техните</a:t>
            </a:r>
            <a:r>
              <a:rPr lang="ru-RU" sz="3200" dirty="0">
                <a:latin typeface="Arial" panose="020B0604020202020204" pitchFamily="34" charset="0"/>
                <a:cs typeface="Arial" panose="020B0604020202020204" pitchFamily="34" charset="0"/>
              </a:rPr>
              <a:t> семейства, </a:t>
            </a:r>
            <a:r>
              <a:rPr lang="ru-RU" sz="3200" dirty="0" err="1">
                <a:latin typeface="Arial" panose="020B0604020202020204" pitchFamily="34" charset="0"/>
                <a:cs typeface="Arial" panose="020B0604020202020204" pitchFamily="34" charset="0"/>
              </a:rPr>
              <a:t>разширен</a:t>
            </a:r>
            <a:r>
              <a:rPr lang="ru-RU" sz="3200" dirty="0">
                <a:latin typeface="Arial" panose="020B0604020202020204" pitchFamily="34" charset="0"/>
                <a:cs typeface="Arial" panose="020B0604020202020204" pitchFamily="34" charset="0"/>
              </a:rPr>
              <a:t> е </a:t>
            </a:r>
            <a:r>
              <a:rPr lang="ru-RU" sz="3200" dirty="0" err="1">
                <a:latin typeface="Arial" panose="020B0604020202020204" pitchFamily="34" charset="0"/>
                <a:cs typeface="Arial" panose="020B0604020202020204" pitchFamily="34" charset="0"/>
              </a:rPr>
              <a:t>достъпът</a:t>
            </a:r>
            <a:r>
              <a:rPr lang="ru-RU" sz="3200" dirty="0">
                <a:latin typeface="Arial" panose="020B0604020202020204" pitchFamily="34" charset="0"/>
                <a:cs typeface="Arial" panose="020B0604020202020204" pitchFamily="34" charset="0"/>
              </a:rPr>
              <a:t> до образование и </a:t>
            </a:r>
            <a:r>
              <a:rPr lang="ru-RU" sz="3200" dirty="0" err="1">
                <a:latin typeface="Arial" panose="020B0604020202020204" pitchFamily="34" charset="0"/>
                <a:cs typeface="Arial" panose="020B0604020202020204" pitchFamily="34" charset="0"/>
              </a:rPr>
              <a:t>трудовия</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пазар</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както</a:t>
            </a:r>
            <a:r>
              <a:rPr lang="ru-RU" sz="3200" dirty="0">
                <a:latin typeface="Arial" panose="020B0604020202020204" pitchFamily="34" charset="0"/>
                <a:cs typeface="Arial" panose="020B0604020202020204" pitchFamily="34" charset="0"/>
              </a:rPr>
              <a:t> и </a:t>
            </a:r>
            <a:r>
              <a:rPr lang="ru-RU" sz="3200" dirty="0" err="1">
                <a:latin typeface="Arial" panose="020B0604020202020204" pitchFamily="34" charset="0"/>
                <a:cs typeface="Arial" panose="020B0604020202020204" pitchFamily="34" charset="0"/>
              </a:rPr>
              <a:t>възможностите</a:t>
            </a:r>
            <a:r>
              <a:rPr lang="ru-RU" sz="3200" dirty="0">
                <a:latin typeface="Arial" panose="020B0604020202020204" pitchFamily="34" charset="0"/>
                <a:cs typeface="Arial" panose="020B0604020202020204" pitchFamily="34" charset="0"/>
              </a:rPr>
              <a:t> за участие в </a:t>
            </a:r>
            <a:r>
              <a:rPr lang="ru-RU" sz="3200" dirty="0" err="1">
                <a:latin typeface="Arial" panose="020B0604020202020204" pitchFamily="34" charset="0"/>
                <a:cs typeface="Arial" panose="020B0604020202020204" pitchFamily="34" charset="0"/>
              </a:rPr>
              <a:t>икономическия</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социалния</a:t>
            </a:r>
            <a:r>
              <a:rPr lang="ru-RU" sz="3200" dirty="0">
                <a:latin typeface="Arial" panose="020B0604020202020204" pitchFamily="34" charset="0"/>
                <a:cs typeface="Arial" panose="020B0604020202020204" pitchFamily="34" charset="0"/>
              </a:rPr>
              <a:t> и </a:t>
            </a:r>
            <a:r>
              <a:rPr lang="ru-RU" sz="3200" dirty="0" err="1">
                <a:latin typeface="Arial" panose="020B0604020202020204" pitchFamily="34" charset="0"/>
                <a:cs typeface="Arial" panose="020B0604020202020204" pitchFamily="34" charset="0"/>
              </a:rPr>
              <a:t>културния</a:t>
            </a:r>
            <a:r>
              <a:rPr lang="ru-RU" sz="3200" dirty="0">
                <a:latin typeface="Arial" panose="020B0604020202020204" pitchFamily="34" charset="0"/>
                <a:cs typeface="Arial" panose="020B0604020202020204" pitchFamily="34" charset="0"/>
              </a:rPr>
              <a:t> живот на </a:t>
            </a:r>
            <a:r>
              <a:rPr lang="ru-RU" sz="3200" dirty="0" err="1">
                <a:latin typeface="Arial" panose="020B0604020202020204" pitchFamily="34" charset="0"/>
                <a:cs typeface="Arial" panose="020B0604020202020204" pitchFamily="34" charset="0"/>
              </a:rPr>
              <a:t>обществото</a:t>
            </a:r>
            <a:r>
              <a:rPr lang="ru-RU" sz="3200" dirty="0">
                <a:latin typeface="Arial" panose="020B0604020202020204" pitchFamily="34" charset="0"/>
                <a:cs typeface="Arial" panose="020B0604020202020204" pitchFamily="34" charset="0"/>
              </a:rPr>
              <a:t>. </a:t>
            </a:r>
          </a:p>
          <a:p>
            <a:r>
              <a:rPr lang="ru-RU" sz="3200" dirty="0" err="1">
                <a:latin typeface="Arial" panose="020B0604020202020204" pitchFamily="34" charset="0"/>
                <a:cs typeface="Arial" panose="020B0604020202020204" pitchFamily="34" charset="0"/>
              </a:rPr>
              <a:t>Заетостта</a:t>
            </a:r>
            <a:r>
              <a:rPr lang="ru-RU" sz="3200" dirty="0">
                <a:latin typeface="Arial" panose="020B0604020202020204" pitchFamily="34" charset="0"/>
                <a:cs typeface="Arial" panose="020B0604020202020204" pitchFamily="34" charset="0"/>
              </a:rPr>
              <a:t> на </a:t>
            </a:r>
            <a:r>
              <a:rPr lang="ru-RU" sz="3200" dirty="0" err="1">
                <a:latin typeface="Arial" panose="020B0604020202020204" pitchFamily="34" charset="0"/>
                <a:cs typeface="Arial" panose="020B0604020202020204" pitchFamily="34" charset="0"/>
              </a:rPr>
              <a:t>хората</a:t>
            </a:r>
            <a:r>
              <a:rPr lang="ru-RU" sz="3200" dirty="0">
                <a:latin typeface="Arial" panose="020B0604020202020204" pitchFamily="34" charset="0"/>
                <a:cs typeface="Arial" panose="020B0604020202020204" pitchFamily="34" charset="0"/>
              </a:rPr>
              <a:t> с </a:t>
            </a:r>
            <a:r>
              <a:rPr lang="ru-RU" sz="3200" dirty="0" err="1">
                <a:latin typeface="Arial" panose="020B0604020202020204" pitchFamily="34" charset="0"/>
                <a:cs typeface="Arial" panose="020B0604020202020204" pitchFamily="34" charset="0"/>
              </a:rPr>
              <a:t>увреждания</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може</a:t>
            </a:r>
            <a:r>
              <a:rPr lang="ru-RU" sz="3200" dirty="0">
                <a:latin typeface="Arial" panose="020B0604020202020204" pitchFamily="34" charset="0"/>
                <a:cs typeface="Arial" panose="020B0604020202020204" pitchFamily="34" charset="0"/>
              </a:rPr>
              <a:t> да се </a:t>
            </a:r>
            <a:r>
              <a:rPr lang="ru-RU" sz="3200" dirty="0" err="1">
                <a:latin typeface="Arial" panose="020B0604020202020204" pitchFamily="34" charset="0"/>
                <a:cs typeface="Arial" panose="020B0604020202020204" pitchFamily="34" charset="0"/>
              </a:rPr>
              <a:t>осъществява</a:t>
            </a:r>
            <a:r>
              <a:rPr lang="ru-RU" sz="3200" dirty="0">
                <a:latin typeface="Arial" panose="020B0604020202020204" pitchFamily="34" charset="0"/>
                <a:cs typeface="Arial" panose="020B0604020202020204" pitchFamily="34" charset="0"/>
              </a:rPr>
              <a:t> в </a:t>
            </a:r>
            <a:r>
              <a:rPr lang="ru-RU" sz="3200" dirty="0" err="1">
                <a:latin typeface="Arial" panose="020B0604020202020204" pitchFamily="34" charset="0"/>
                <a:cs typeface="Arial" panose="020B0604020202020204" pitchFamily="34" charset="0"/>
              </a:rPr>
              <a:t>обичайна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специализирана</a:t>
            </a:r>
            <a:r>
              <a:rPr lang="ru-RU" sz="3200" dirty="0">
                <a:latin typeface="Arial" panose="020B0604020202020204" pitchFamily="34" charset="0"/>
                <a:cs typeface="Arial" panose="020B0604020202020204" pitchFamily="34" charset="0"/>
              </a:rPr>
              <a:t> и </a:t>
            </a:r>
            <a:r>
              <a:rPr lang="ru-RU" sz="3200" dirty="0" err="1">
                <a:latin typeface="Arial" panose="020B0604020202020204" pitchFamily="34" charset="0"/>
                <a:cs typeface="Arial" panose="020B0604020202020204" pitchFamily="34" charset="0"/>
              </a:rPr>
              <a:t>защитена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работна</a:t>
            </a:r>
            <a:r>
              <a:rPr lang="ru-RU" sz="3200" dirty="0">
                <a:latin typeface="Arial" panose="020B0604020202020204" pitchFamily="34" charset="0"/>
                <a:cs typeface="Arial" panose="020B0604020202020204" pitchFamily="34" charset="0"/>
              </a:rPr>
              <a:t> среда </a:t>
            </a:r>
            <a:r>
              <a:rPr lang="en-US" sz="3200" dirty="0">
                <a:latin typeface="Arial" panose="020B0604020202020204" pitchFamily="34" charset="0"/>
                <a:cs typeface="Arial" panose="020B0604020202020204" pitchFamily="34" charset="0"/>
              </a:rPr>
              <a:t>(</a:t>
            </a:r>
            <a:r>
              <a:rPr lang="ru-RU" sz="3200" dirty="0">
                <a:latin typeface="Arial" panose="020B0604020202020204" pitchFamily="34" charset="0"/>
                <a:cs typeface="Arial" panose="020B0604020202020204" pitchFamily="34" charset="0"/>
              </a:rPr>
              <a:t>квота за </a:t>
            </a:r>
            <a:r>
              <a:rPr lang="ru-RU" sz="3200" dirty="0" err="1">
                <a:latin typeface="Arial" panose="020B0604020202020204" pitchFamily="34" charset="0"/>
                <a:cs typeface="Arial" panose="020B0604020202020204" pitchFamily="34" charset="0"/>
              </a:rPr>
              <a:t>работодателите</a:t>
            </a:r>
            <a:r>
              <a:rPr lang="ru-RU" sz="3200" dirty="0">
                <a:latin typeface="Arial" panose="020B0604020202020204" pitchFamily="34" charset="0"/>
                <a:cs typeface="Arial" panose="020B0604020202020204" pitchFamily="34" charset="0"/>
              </a:rPr>
              <a:t> да </a:t>
            </a:r>
            <a:r>
              <a:rPr lang="ru-RU" sz="3200" dirty="0" err="1">
                <a:latin typeface="Arial" panose="020B0604020202020204" pitchFamily="34" charset="0"/>
                <a:cs typeface="Arial" panose="020B0604020202020204" pitchFamily="34" charset="0"/>
              </a:rPr>
              <a:t>назначават</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работници</a:t>
            </a:r>
            <a:r>
              <a:rPr lang="ru-RU" sz="3200" dirty="0">
                <a:latin typeface="Arial" panose="020B0604020202020204" pitchFamily="34" charset="0"/>
                <a:cs typeface="Arial" panose="020B0604020202020204" pitchFamily="34" charset="0"/>
              </a:rPr>
              <a:t> и служители с </a:t>
            </a:r>
            <a:r>
              <a:rPr lang="ru-RU" sz="3200" dirty="0" err="1">
                <a:latin typeface="Arial" panose="020B0604020202020204" pitchFamily="34" charset="0"/>
                <a:cs typeface="Arial" panose="020B0604020202020204" pitchFamily="34" charset="0"/>
              </a:rPr>
              <a:t>трайни</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увреждания</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засегнати</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работодателите</a:t>
            </a:r>
            <a:r>
              <a:rPr lang="ru-RU" sz="3200" dirty="0">
                <a:latin typeface="Arial" panose="020B0604020202020204" pitchFamily="34" charset="0"/>
                <a:cs typeface="Arial" panose="020B0604020202020204" pitchFamily="34" charset="0"/>
              </a:rPr>
              <a:t> с 50 и над 50 </a:t>
            </a:r>
            <a:r>
              <a:rPr lang="ru-RU" sz="3200" dirty="0" err="1">
                <a:latin typeface="Arial" panose="020B0604020202020204" pitchFamily="34" charset="0"/>
                <a:cs typeface="Arial" panose="020B0604020202020204" pitchFamily="34" charset="0"/>
              </a:rPr>
              <a:t>работници</a:t>
            </a:r>
            <a:r>
              <a:rPr lang="ru-RU" sz="3200" dirty="0">
                <a:latin typeface="Arial" panose="020B0604020202020204" pitchFamily="34" charset="0"/>
                <a:cs typeface="Arial" panose="020B0604020202020204" pitchFamily="34" charset="0"/>
              </a:rPr>
              <a:t> и служители от </a:t>
            </a:r>
            <a:r>
              <a:rPr lang="ru-RU" sz="3200" dirty="0" err="1">
                <a:latin typeface="Arial" panose="020B0604020202020204" pitchFamily="34" charset="0"/>
                <a:cs typeface="Arial" panose="020B0604020202020204" pitchFamily="34" charset="0"/>
              </a:rPr>
              <a:t>числеността</a:t>
            </a:r>
            <a:r>
              <a:rPr lang="ru-RU" sz="3200" dirty="0">
                <a:latin typeface="Arial" panose="020B0604020202020204" pitchFamily="34" charset="0"/>
                <a:cs typeface="Arial" panose="020B0604020202020204" pitchFamily="34" charset="0"/>
              </a:rPr>
              <a:t> на персонала си). </a:t>
            </a:r>
          </a:p>
          <a:p>
            <a:r>
              <a:rPr lang="ru-RU" sz="3200" dirty="0" err="1">
                <a:latin typeface="Arial" panose="020B0604020202020204" pitchFamily="34" charset="0"/>
                <a:cs typeface="Arial" panose="020B0604020202020204" pitchFamily="34" charset="0"/>
              </a:rPr>
              <a:t>Продължава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надграждане</a:t>
            </a:r>
            <a:r>
              <a:rPr lang="en-US" sz="3200" dirty="0">
                <a:latin typeface="Arial" panose="020B0604020202020204" pitchFamily="34" charset="0"/>
                <a:cs typeface="Arial" panose="020B0604020202020204" pitchFamily="34" charset="0"/>
              </a:rPr>
              <a:t> </a:t>
            </a:r>
            <a:r>
              <a:rPr lang="ru-RU" sz="3200" dirty="0">
                <a:latin typeface="Arial" panose="020B0604020202020204" pitchFamily="34" charset="0"/>
                <a:cs typeface="Arial" panose="020B0604020202020204" pitchFamily="34" charset="0"/>
              </a:rPr>
              <a:t> на </a:t>
            </a:r>
            <a:r>
              <a:rPr lang="ru-RU" sz="3200" dirty="0" err="1">
                <a:latin typeface="Arial" panose="020B0604020202020204" pitchFamily="34" charset="0"/>
                <a:cs typeface="Arial" panose="020B0604020202020204" pitchFamily="34" charset="0"/>
              </a:rPr>
              <a:t>мерките</a:t>
            </a:r>
            <a:r>
              <a:rPr lang="ru-RU" sz="3200" dirty="0">
                <a:latin typeface="Arial" panose="020B0604020202020204" pitchFamily="34" charset="0"/>
                <a:cs typeface="Arial" panose="020B0604020202020204" pitchFamily="34" charset="0"/>
              </a:rPr>
              <a:t>, за </a:t>
            </a:r>
            <a:r>
              <a:rPr lang="ru-RU" sz="3200" dirty="0" err="1">
                <a:latin typeface="Arial" panose="020B0604020202020204" pitchFamily="34" charset="0"/>
                <a:cs typeface="Arial" panose="020B0604020202020204" pitchFamily="34" charset="0"/>
              </a:rPr>
              <a:t>специализираната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работна</a:t>
            </a:r>
            <a:r>
              <a:rPr lang="ru-RU" sz="3200" dirty="0">
                <a:latin typeface="Arial" panose="020B0604020202020204" pitchFamily="34" charset="0"/>
                <a:cs typeface="Arial" panose="020B0604020202020204" pitchFamily="34" charset="0"/>
              </a:rPr>
              <a:t> среда, с цел да подкрепят </a:t>
            </a:r>
            <a:r>
              <a:rPr lang="ru-RU" sz="3200" dirty="0" err="1">
                <a:latin typeface="Arial" panose="020B0604020202020204" pitchFamily="34" charset="0"/>
                <a:cs typeface="Arial" panose="020B0604020202020204" pitchFamily="34" charset="0"/>
              </a:rPr>
              <a:t>специализираните</a:t>
            </a:r>
            <a:r>
              <a:rPr lang="ru-RU" sz="3200" dirty="0">
                <a:latin typeface="Arial" panose="020B0604020202020204" pitchFamily="34" charset="0"/>
                <a:cs typeface="Arial" panose="020B0604020202020204" pitchFamily="34" charset="0"/>
              </a:rPr>
              <a:t> предприятия и кооперации на хора с </a:t>
            </a:r>
            <a:r>
              <a:rPr lang="ru-RU" sz="3200" dirty="0" err="1">
                <a:latin typeface="Arial" panose="020B0604020202020204" pitchFamily="34" charset="0"/>
                <a:cs typeface="Arial" panose="020B0604020202020204" pitchFamily="34" charset="0"/>
              </a:rPr>
              <a:t>увреждания</a:t>
            </a:r>
            <a:r>
              <a:rPr lang="en-US" sz="3200" dirty="0">
                <a:latin typeface="Arial" panose="020B0604020202020204" pitchFamily="34" charset="0"/>
                <a:cs typeface="Arial" panose="020B0604020202020204" pitchFamily="34" charset="0"/>
              </a:rPr>
              <a:t> </a:t>
            </a:r>
            <a:r>
              <a:rPr lang="bg-BG" sz="3200" dirty="0">
                <a:latin typeface="Arial" panose="020B0604020202020204" pitchFamily="34" charset="0"/>
                <a:cs typeface="Arial" panose="020B0604020202020204" pitchFamily="34" charset="0"/>
              </a:rPr>
              <a:t>с </a:t>
            </a:r>
            <a:r>
              <a:rPr lang="ru-RU" sz="3200" dirty="0" err="1">
                <a:latin typeface="Arial" panose="020B0604020202020204" pitchFamily="34" charset="0"/>
                <a:cs typeface="Arial" panose="020B0604020202020204" pitchFamily="34" charset="0"/>
              </a:rPr>
              <a:t>възможности</a:t>
            </a:r>
            <a:r>
              <a:rPr lang="ru-RU" sz="3200" dirty="0">
                <a:latin typeface="Arial" panose="020B0604020202020204" pitchFamily="34" charset="0"/>
                <a:cs typeface="Arial" panose="020B0604020202020204" pitchFamily="34" charset="0"/>
              </a:rPr>
              <a:t> за </a:t>
            </a:r>
            <a:r>
              <a:rPr lang="ru-RU" sz="3200" dirty="0" err="1">
                <a:latin typeface="Arial" panose="020B0604020202020204" pitchFamily="34" charset="0"/>
                <a:cs typeface="Arial" panose="020B0604020202020204" pitchFamily="34" charset="0"/>
              </a:rPr>
              <a:t>изпълнение</a:t>
            </a:r>
            <a:r>
              <a:rPr lang="ru-RU" sz="3200" dirty="0">
                <a:latin typeface="Arial" panose="020B0604020202020204" pitchFamily="34" charset="0"/>
                <a:cs typeface="Arial" panose="020B0604020202020204" pitchFamily="34" charset="0"/>
              </a:rPr>
              <a:t> на </a:t>
            </a:r>
            <a:r>
              <a:rPr lang="ru-RU" sz="3200" dirty="0" err="1">
                <a:latin typeface="Arial" panose="020B0604020202020204" pitchFamily="34" charset="0"/>
                <a:cs typeface="Arial" panose="020B0604020202020204" pitchFamily="34" charset="0"/>
              </a:rPr>
              <a:t>местни</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инициативи</a:t>
            </a:r>
            <a:r>
              <a:rPr lang="ru-RU" sz="3200" dirty="0">
                <a:latin typeface="Arial" panose="020B0604020202020204" pitchFamily="34" charset="0"/>
                <a:cs typeface="Arial" panose="020B0604020202020204" pitchFamily="34" charset="0"/>
              </a:rPr>
              <a:t>.</a:t>
            </a:r>
          </a:p>
          <a:p>
            <a:r>
              <a:rPr lang="ru-RU" sz="3200" dirty="0" err="1">
                <a:latin typeface="Arial" panose="020B0604020202020204" pitchFamily="34" charset="0"/>
                <a:cs typeface="Arial" panose="020B0604020202020204" pitchFamily="34" charset="0"/>
              </a:rPr>
              <a:t>Насърчаване</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развитието</a:t>
            </a:r>
            <a:r>
              <a:rPr lang="ru-RU" sz="3200" dirty="0">
                <a:latin typeface="Arial" panose="020B0604020202020204" pitchFamily="34" charset="0"/>
                <a:cs typeface="Arial" panose="020B0604020202020204" pitchFamily="34" charset="0"/>
              </a:rPr>
              <a:t> на </a:t>
            </a:r>
            <a:r>
              <a:rPr lang="ru-RU" sz="3200" dirty="0" err="1">
                <a:latin typeface="Arial" panose="020B0604020202020204" pitchFamily="34" charset="0"/>
                <a:cs typeface="Arial" panose="020B0604020202020204" pitchFamily="34" charset="0"/>
              </a:rPr>
              <a:t>формите</a:t>
            </a:r>
            <a:r>
              <a:rPr lang="ru-RU" sz="3200" dirty="0">
                <a:latin typeface="Arial" panose="020B0604020202020204" pitchFamily="34" charset="0"/>
                <a:cs typeface="Arial" panose="020B0604020202020204" pitchFamily="34" charset="0"/>
              </a:rPr>
              <a:t> на </a:t>
            </a:r>
            <a:r>
              <a:rPr lang="ru-RU" sz="3200" dirty="0" err="1">
                <a:latin typeface="Arial" panose="020B0604020202020204" pitchFamily="34" charset="0"/>
                <a:cs typeface="Arial" panose="020B0604020202020204" pitchFamily="34" charset="0"/>
              </a:rPr>
              <a:t>заетост</a:t>
            </a:r>
            <a:r>
              <a:rPr lang="ru-RU" sz="3200" dirty="0">
                <a:latin typeface="Arial" panose="020B0604020202020204" pitchFamily="34" charset="0"/>
                <a:cs typeface="Arial" panose="020B0604020202020204" pitchFamily="34" charset="0"/>
              </a:rPr>
              <a:t> в </a:t>
            </a:r>
            <a:r>
              <a:rPr lang="ru-RU" sz="3200" dirty="0" err="1">
                <a:latin typeface="Arial" panose="020B0604020202020204" pitchFamily="34" charset="0"/>
                <a:cs typeface="Arial" panose="020B0604020202020204" pitchFamily="34" charset="0"/>
              </a:rPr>
              <a:t>защитена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работна</a:t>
            </a:r>
            <a:r>
              <a:rPr lang="ru-RU" sz="3200" dirty="0">
                <a:latin typeface="Arial" panose="020B0604020202020204" pitchFamily="34" charset="0"/>
                <a:cs typeface="Arial" panose="020B0604020202020204" pitchFamily="34" charset="0"/>
              </a:rPr>
              <a:t> среда- </a:t>
            </a:r>
            <a:r>
              <a:rPr lang="ru-RU" sz="3200" dirty="0" err="1">
                <a:latin typeface="Arial" panose="020B0604020202020204" pitchFamily="34" charset="0"/>
                <a:cs typeface="Arial" panose="020B0604020202020204" pitchFamily="34" charset="0"/>
              </a:rPr>
              <a:t>центрове</a:t>
            </a:r>
            <a:r>
              <a:rPr lang="ru-RU" sz="3200" dirty="0">
                <a:latin typeface="Arial" panose="020B0604020202020204" pitchFamily="34" charset="0"/>
                <a:cs typeface="Arial" panose="020B0604020202020204" pitchFamily="34" charset="0"/>
              </a:rPr>
              <a:t> за </a:t>
            </a:r>
            <a:r>
              <a:rPr lang="ru-RU" sz="3200" dirty="0" err="1">
                <a:latin typeface="Arial" panose="020B0604020202020204" pitchFamily="34" charset="0"/>
                <a:cs typeface="Arial" panose="020B0604020202020204" pitchFamily="34" charset="0"/>
              </a:rPr>
              <a:t>защитена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заетост</a:t>
            </a:r>
            <a:r>
              <a:rPr lang="ru-RU" sz="3200" dirty="0">
                <a:latin typeface="Arial" panose="020B0604020202020204" pitchFamily="34" charset="0"/>
                <a:cs typeface="Arial" panose="020B0604020202020204" pitchFamily="34" charset="0"/>
              </a:rPr>
              <a:t> за хора с множество </a:t>
            </a:r>
            <a:r>
              <a:rPr lang="ru-RU" sz="3200" dirty="0" err="1">
                <a:latin typeface="Arial" panose="020B0604020202020204" pitchFamily="34" charset="0"/>
                <a:cs typeface="Arial" panose="020B0604020202020204" pitchFamily="34" charset="0"/>
              </a:rPr>
              <a:t>трайни</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увреждания</a:t>
            </a:r>
            <a:r>
              <a:rPr lang="ru-RU" sz="3200" dirty="0">
                <a:latin typeface="Arial" panose="020B0604020202020204" pitchFamily="34" charset="0"/>
                <a:cs typeface="Arial" panose="020B0604020202020204" pitchFamily="34" charset="0"/>
              </a:rPr>
              <a:t>. </a:t>
            </a:r>
          </a:p>
          <a:p>
            <a:r>
              <a:rPr lang="ru-RU" sz="3200" dirty="0" err="1">
                <a:latin typeface="Arial" panose="020B0604020202020204" pitchFamily="34" charset="0"/>
                <a:cs typeface="Arial" panose="020B0604020202020204" pitchFamily="34" charset="0"/>
              </a:rPr>
              <a:t>Въведени</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принципи-личния</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избор</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независимост</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равнопоставеност</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достъпност</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пълноценно</a:t>
            </a:r>
            <a:r>
              <a:rPr lang="ru-RU" sz="3200" dirty="0">
                <a:latin typeface="Arial" panose="020B0604020202020204" pitchFamily="34" charset="0"/>
                <a:cs typeface="Arial" panose="020B0604020202020204" pitchFamily="34" charset="0"/>
              </a:rPr>
              <a:t> и </a:t>
            </a:r>
            <a:r>
              <a:rPr lang="ru-RU" sz="3200" dirty="0" err="1">
                <a:latin typeface="Arial" panose="020B0604020202020204" pitchFamily="34" charset="0"/>
                <a:cs typeface="Arial" panose="020B0604020202020204" pitchFamily="34" charset="0"/>
              </a:rPr>
              <a:t>ефективно</a:t>
            </a:r>
            <a:r>
              <a:rPr lang="ru-RU" sz="3200" dirty="0">
                <a:latin typeface="Arial" panose="020B0604020202020204" pitchFamily="34" charset="0"/>
                <a:cs typeface="Arial" panose="020B0604020202020204" pitchFamily="34" charset="0"/>
              </a:rPr>
              <a:t> участие в </a:t>
            </a:r>
            <a:r>
              <a:rPr lang="ru-RU" sz="3200" dirty="0" err="1">
                <a:latin typeface="Arial" panose="020B0604020202020204" pitchFamily="34" charset="0"/>
                <a:cs typeface="Arial" panose="020B0604020202020204" pitchFamily="34" charset="0"/>
              </a:rPr>
              <a:t>обществения</a:t>
            </a:r>
            <a:r>
              <a:rPr lang="ru-RU" sz="3200" dirty="0">
                <a:latin typeface="Arial" panose="020B0604020202020204" pitchFamily="34" charset="0"/>
                <a:cs typeface="Arial" panose="020B0604020202020204" pitchFamily="34" charset="0"/>
              </a:rPr>
              <a:t> живот на </a:t>
            </a:r>
            <a:r>
              <a:rPr lang="ru-RU" sz="3200" dirty="0" err="1">
                <a:latin typeface="Arial" panose="020B0604020202020204" pitchFamily="34" charset="0"/>
                <a:cs typeface="Arial" panose="020B0604020202020204" pitchFamily="34" charset="0"/>
              </a:rPr>
              <a:t>хората</a:t>
            </a:r>
            <a:r>
              <a:rPr lang="ru-RU" sz="3200" dirty="0">
                <a:latin typeface="Arial" panose="020B0604020202020204" pitchFamily="34" charset="0"/>
                <a:cs typeface="Arial" panose="020B0604020202020204" pitchFamily="34" charset="0"/>
              </a:rPr>
              <a:t> с </a:t>
            </a:r>
            <a:r>
              <a:rPr lang="ru-RU" sz="3200" dirty="0" err="1">
                <a:latin typeface="Arial" panose="020B0604020202020204" pitchFamily="34" charset="0"/>
                <a:cs typeface="Arial" panose="020B0604020202020204" pitchFamily="34" charset="0"/>
              </a:rPr>
              <a:t>увреждания</a:t>
            </a:r>
            <a:r>
              <a:rPr lang="ru-RU" sz="3200" dirty="0">
                <a:latin typeface="Arial" panose="020B0604020202020204" pitchFamily="34" charset="0"/>
                <a:cs typeface="Arial" panose="020B0604020202020204" pitchFamily="34" charset="0"/>
              </a:rPr>
              <a:t> и </a:t>
            </a:r>
            <a:r>
              <a:rPr lang="ru-RU" sz="3200" dirty="0" err="1">
                <a:latin typeface="Arial" panose="020B0604020202020204" pitchFamily="34" charset="0"/>
                <a:cs typeface="Arial" panose="020B0604020202020204" pitchFamily="34" charset="0"/>
              </a:rPr>
              <a:t>техните</a:t>
            </a:r>
            <a:r>
              <a:rPr lang="ru-RU" sz="3200" dirty="0">
                <a:latin typeface="Arial" panose="020B0604020202020204" pitchFamily="34" charset="0"/>
                <a:cs typeface="Arial" panose="020B0604020202020204" pitchFamily="34" charset="0"/>
              </a:rPr>
              <a:t> семейства.</a:t>
            </a:r>
          </a:p>
          <a:p>
            <a:r>
              <a:rPr lang="ru-RU" sz="3200" dirty="0" err="1">
                <a:latin typeface="Arial" panose="020B0604020202020204" pitchFamily="34" charset="0"/>
                <a:cs typeface="Arial" panose="020B0604020202020204" pitchFamily="34" charset="0"/>
              </a:rPr>
              <a:t>Въведен</a:t>
            </a:r>
            <a:r>
              <a:rPr lang="ru-RU" sz="3200" dirty="0">
                <a:latin typeface="Arial" panose="020B0604020202020204" pitchFamily="34" charset="0"/>
                <a:cs typeface="Arial" panose="020B0604020202020204" pitchFamily="34" charset="0"/>
              </a:rPr>
              <a:t> е нов вид </a:t>
            </a:r>
            <a:r>
              <a:rPr lang="ru-RU" sz="3200" dirty="0" err="1">
                <a:latin typeface="Arial" panose="020B0604020202020204" pitchFamily="34" charset="0"/>
                <a:cs typeface="Arial" panose="020B0604020202020204" pitchFamily="34" charset="0"/>
              </a:rPr>
              <a:t>асистентска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подкрепа</a:t>
            </a:r>
            <a:r>
              <a:rPr lang="ru-RU" sz="3200" dirty="0">
                <a:latin typeface="Arial" panose="020B0604020202020204" pitchFamily="34" charset="0"/>
                <a:cs typeface="Arial" panose="020B0604020202020204" pitchFamily="34" charset="0"/>
              </a:rPr>
              <a:t> – </a:t>
            </a:r>
            <a:r>
              <a:rPr lang="ru-RU" sz="3200" dirty="0" err="1">
                <a:latin typeface="Arial" panose="020B0604020202020204" pitchFamily="34" charset="0"/>
                <a:cs typeface="Arial" panose="020B0604020202020204" pitchFamily="34" charset="0"/>
              </a:rPr>
              <a:t>лична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помощ</a:t>
            </a:r>
            <a:r>
              <a:rPr lang="ru-RU" sz="3200" dirty="0">
                <a:latin typeface="Arial" panose="020B0604020202020204" pitchFamily="34" charset="0"/>
                <a:cs typeface="Arial" panose="020B0604020202020204" pitchFamily="34" charset="0"/>
              </a:rPr>
              <a:t> (ЗЛП) и </a:t>
            </a:r>
            <a:r>
              <a:rPr lang="ru-RU" sz="3200" dirty="0" err="1">
                <a:latin typeface="Arial" panose="020B0604020202020204" pitchFamily="34" charset="0"/>
                <a:cs typeface="Arial" panose="020B0604020202020204" pitchFamily="34" charset="0"/>
              </a:rPr>
              <a:t>асистентска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подкрепа</a:t>
            </a:r>
            <a:endParaRPr lang="en-US" sz="3200" dirty="0">
              <a:latin typeface="Arial" panose="020B0604020202020204" pitchFamily="34" charset="0"/>
              <a:cs typeface="Arial" panose="020B0604020202020204" pitchFamily="34" charset="0"/>
            </a:endParaRPr>
          </a:p>
          <a:p>
            <a:pPr marL="45720" indent="0">
              <a:buNone/>
            </a:pPr>
            <a:r>
              <a:rPr lang="bg-BG" b="1"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8834482"/>
      </p:ext>
    </p:extLst>
  </p:cSld>
  <p:clrMapOvr>
    <a:masterClrMapping/>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Тема на Office">
  <a:themeElements>
    <a:clrScheme name="О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docProps/app.xml><?xml version="1.0" encoding="utf-8"?>
<Properties xmlns="http://schemas.openxmlformats.org/officeDocument/2006/extended-properties" xmlns:vt="http://schemas.openxmlformats.org/officeDocument/2006/docPropsVTypes">
  <Template/>
  <TotalTime>2455</TotalTime>
  <Words>3012</Words>
  <Application>Microsoft Office PowerPoint</Application>
  <PresentationFormat>Широк екран</PresentationFormat>
  <Paragraphs>258</Paragraphs>
  <Slides>30</Slides>
  <Notes>3</Notes>
  <HiddenSlides>0</HiddenSlides>
  <MMClips>0</MMClips>
  <ScaleCrop>false</ScaleCrop>
  <HeadingPairs>
    <vt:vector size="6" baseType="variant">
      <vt:variant>
        <vt:lpstr>Използвани шрифтове</vt:lpstr>
      </vt:variant>
      <vt:variant>
        <vt:i4>8</vt:i4>
      </vt:variant>
      <vt:variant>
        <vt:lpstr>Тема</vt:lpstr>
      </vt:variant>
      <vt:variant>
        <vt:i4>1</vt:i4>
      </vt:variant>
      <vt:variant>
        <vt:lpstr>Заглавия на слайдовете</vt:lpstr>
      </vt:variant>
      <vt:variant>
        <vt:i4>30</vt:i4>
      </vt:variant>
    </vt:vector>
  </HeadingPairs>
  <TitlesOfParts>
    <vt:vector size="39" baseType="lpstr">
      <vt:lpstr>Arial</vt:lpstr>
      <vt:lpstr>Calibri</vt:lpstr>
      <vt:lpstr>Calibri (Bod</vt:lpstr>
      <vt:lpstr>Corbel</vt:lpstr>
      <vt:lpstr>MS ??</vt:lpstr>
      <vt:lpstr>Symbol</vt:lpstr>
      <vt:lpstr>Times New Roman</vt:lpstr>
      <vt:lpstr>Wingdings</vt:lpstr>
      <vt:lpstr>База</vt:lpstr>
      <vt:lpstr>Презентация на PowerPoint</vt:lpstr>
      <vt:lpstr>Как се променят моделите за работа с хората с увреждания ?</vt:lpstr>
      <vt:lpstr>Дискусия</vt:lpstr>
      <vt:lpstr> Международна правна рамка  </vt:lpstr>
      <vt:lpstr> Европейски инициативи и инструменти на политиката  </vt:lpstr>
      <vt:lpstr> Новият ЗХУ (в сила от 1 януари 2019 г.) регламентира рамката за:</vt:lpstr>
      <vt:lpstr> Други нормативни актове </vt:lpstr>
      <vt:lpstr> Отговорни органи и институции </vt:lpstr>
      <vt:lpstr> Резултати на национално ниво </vt:lpstr>
      <vt:lpstr>Национално финансиране и подкрепа </vt:lpstr>
      <vt:lpstr> Правомощия на общините</vt:lpstr>
      <vt:lpstr> Други ангажименти на общините по ЗХУ </vt:lpstr>
      <vt:lpstr> Общините и хората с увреждания  </vt:lpstr>
      <vt:lpstr> Услуги, предоставяни от общините </vt:lpstr>
      <vt:lpstr>Социални услуги, предоставяни от общините</vt:lpstr>
      <vt:lpstr> Участие на хората с увреждания на регионално и местно ниво </vt:lpstr>
      <vt:lpstr>Развитие на социалните услуги в общността</vt:lpstr>
      <vt:lpstr>Равни възможности за спорт, отдих, туризъм и участие в културния живот</vt:lpstr>
      <vt:lpstr>Мобилност - транспорт и движение по пътищата</vt:lpstr>
      <vt:lpstr>Други механизми за подкрепа</vt:lpstr>
      <vt:lpstr>Добри практики за осигуряване на грижа на лица, оставащи извън обхвата на социалната услуга “Асистентска подкрепа” и механизма “Лична помощ”</vt:lpstr>
      <vt:lpstr>Ангажименти на Кмета на общината по ЗЛП</vt:lpstr>
      <vt:lpstr>Предоставяне на лична помощ от 01.01.2021</vt:lpstr>
      <vt:lpstr>Процедура за Лична помощ </vt:lpstr>
      <vt:lpstr>Заетост и труд</vt:lpstr>
      <vt:lpstr>Форми за заетост</vt:lpstr>
      <vt:lpstr>Добри практики за заетост</vt:lpstr>
      <vt:lpstr>Предизвикателства </vt:lpstr>
      <vt:lpstr>Бариери и заплахи</vt:lpstr>
      <vt:lpstr> Тема 3 «Политики за хората с увреждания – национално и местно ниво. Специфични ангажименти по ЗХУ и администриране на механизма лична помощ по ЗЛП » Обучителен модул 1 «Предоставяне на социални услуги от общините»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Заседание на ПКСП на НСОРБ  Нормативна рамка</dc:title>
  <dc:creator>Daniela Ushatova</dc:creator>
  <cp:lastModifiedBy>USER</cp:lastModifiedBy>
  <cp:revision>133</cp:revision>
  <dcterms:created xsi:type="dcterms:W3CDTF">2020-11-16T15:48:02Z</dcterms:created>
  <dcterms:modified xsi:type="dcterms:W3CDTF">2022-05-22T16:15:20Z</dcterms:modified>
</cp:coreProperties>
</file>