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30" r:id="rId1"/>
  </p:sldMasterIdLst>
  <p:sldIdLst>
    <p:sldId id="258" r:id="rId2"/>
    <p:sldId id="262" r:id="rId3"/>
    <p:sldId id="263" r:id="rId4"/>
    <p:sldId id="264" r:id="rId5"/>
    <p:sldId id="265" r:id="rId6"/>
    <p:sldId id="268" r:id="rId7"/>
    <p:sldId id="269" r:id="rId8"/>
    <p:sldId id="273" r:id="rId9"/>
    <p:sldId id="270" r:id="rId10"/>
    <p:sldId id="271" r:id="rId11"/>
    <p:sldId id="274" r:id="rId12"/>
    <p:sldId id="277" r:id="rId13"/>
    <p:sldId id="275" r:id="rId14"/>
    <p:sldId id="279" r:id="rId15"/>
    <p:sldId id="280" r:id="rId16"/>
    <p:sldId id="281" r:id="rId17"/>
    <p:sldId id="283" r:id="rId18"/>
    <p:sldId id="284" r:id="rId19"/>
    <p:sldId id="286" r:id="rId20"/>
    <p:sldId id="288" r:id="rId21"/>
    <p:sldId id="289" r:id="rId22"/>
    <p:sldId id="293" r:id="rId23"/>
    <p:sldId id="294" r:id="rId24"/>
    <p:sldId id="296" r:id="rId25"/>
    <p:sldId id="297" r:id="rId26"/>
    <p:sldId id="298" r:id="rId27"/>
    <p:sldId id="299" r:id="rId28"/>
    <p:sldId id="303" r:id="rId29"/>
    <p:sldId id="306" r:id="rId30"/>
    <p:sldId id="307" r:id="rId31"/>
    <p:sldId id="308" r:id="rId32"/>
    <p:sldId id="309" r:id="rId33"/>
    <p:sldId id="310" r:id="rId34"/>
    <p:sldId id="311" r:id="rId35"/>
    <p:sldId id="313" r:id="rId36"/>
    <p:sldId id="315" r:id="rId37"/>
    <p:sldId id="316" r:id="rId38"/>
    <p:sldId id="317" r:id="rId39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753"/>
  </p:normalViewPr>
  <p:slideViewPr>
    <p:cSldViewPr snapToGrid="0" showGuides="1">
      <p:cViewPr varScale="1">
        <p:scale>
          <a:sx n="83" d="100"/>
          <a:sy n="83" d="100"/>
        </p:scale>
        <p:origin x="82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8AFFE3-F006-4A15-AAC7-2A5285092C67}" type="doc">
      <dgm:prSet loTypeId="urn:microsoft.com/office/officeart/2005/8/layout/vProcess5" loCatId="process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6D993A54-0723-406A-A5D5-2050EE193F70}">
      <dgm:prSet/>
      <dgm:spPr/>
      <dgm:t>
        <a:bodyPr/>
        <a:lstStyle/>
        <a:p>
          <a:pPr algn="just"/>
          <a:r>
            <a:rPr lang="bg-BG" b="1" dirty="0">
              <a:solidFill>
                <a:schemeClr val="tx1"/>
              </a:solidFill>
            </a:rPr>
            <a:t>Проучване</a:t>
          </a:r>
          <a:r>
            <a:rPr lang="bg-BG" dirty="0">
              <a:solidFill>
                <a:schemeClr val="tx1"/>
              </a:solidFill>
            </a:rPr>
            <a:t>: наемане на експерти на високо ниво и изследователски и образователни институции за генериране на модерни познания за политиките, инструментите и добрите практики в устойчивото развитие на туризма.</a:t>
          </a:r>
          <a:endParaRPr lang="en-US" dirty="0">
            <a:solidFill>
              <a:schemeClr val="tx1"/>
            </a:solidFill>
          </a:endParaRPr>
        </a:p>
      </dgm:t>
    </dgm:pt>
    <dgm:pt modelId="{4FDD7C34-D125-44FF-B5B1-FB3B3EB724E8}" type="parTrans" cxnId="{D43DB634-F23F-4564-88DF-3ACAF86F8442}">
      <dgm:prSet/>
      <dgm:spPr/>
      <dgm:t>
        <a:bodyPr/>
        <a:lstStyle/>
        <a:p>
          <a:endParaRPr lang="en-US"/>
        </a:p>
      </dgm:t>
    </dgm:pt>
    <dgm:pt modelId="{DC3A7E0E-B1C8-4E2C-A9DC-BD58ED01C8DE}" type="sibTrans" cxnId="{D43DB634-F23F-4564-88DF-3ACAF86F8442}">
      <dgm:prSet/>
      <dgm:spPr/>
      <dgm:t>
        <a:bodyPr/>
        <a:lstStyle/>
        <a:p>
          <a:endParaRPr lang="en-US"/>
        </a:p>
      </dgm:t>
    </dgm:pt>
    <dgm:pt modelId="{4C7034AF-4354-4472-806E-13B7CC707063}">
      <dgm:prSet/>
      <dgm:spPr/>
      <dgm:t>
        <a:bodyPr/>
        <a:lstStyle/>
        <a:p>
          <a:pPr algn="just"/>
          <a:r>
            <a:rPr lang="bg-BG" b="1" dirty="0">
              <a:solidFill>
                <a:schemeClr val="tx1"/>
              </a:solidFill>
            </a:rPr>
            <a:t>Прилагане:</a:t>
          </a:r>
          <a:r>
            <a:rPr lang="bg-BG" dirty="0">
              <a:solidFill>
                <a:schemeClr val="tx1"/>
              </a:solidFill>
            </a:rPr>
            <a:t> провеждане на семинари, работни срещи и подготовка на работната сила, чрез използване на практически и приложими методи за подпомагане прилагането на политики и съответните инструменти.</a:t>
          </a:r>
          <a:endParaRPr lang="en-US" dirty="0">
            <a:solidFill>
              <a:schemeClr val="tx1"/>
            </a:solidFill>
          </a:endParaRPr>
        </a:p>
      </dgm:t>
    </dgm:pt>
    <dgm:pt modelId="{1AB7FFAE-FED2-4E85-89CD-F53CEEA3D0D0}" type="parTrans" cxnId="{04C8F793-67ED-4D23-A78A-C11716F0605B}">
      <dgm:prSet/>
      <dgm:spPr/>
      <dgm:t>
        <a:bodyPr/>
        <a:lstStyle/>
        <a:p>
          <a:endParaRPr lang="en-US"/>
        </a:p>
      </dgm:t>
    </dgm:pt>
    <dgm:pt modelId="{1BAB30F3-86B9-4685-AA50-152F3E437C20}" type="sibTrans" cxnId="{04C8F793-67ED-4D23-A78A-C11716F0605B}">
      <dgm:prSet/>
      <dgm:spPr/>
      <dgm:t>
        <a:bodyPr/>
        <a:lstStyle/>
        <a:p>
          <a:endParaRPr lang="en-US"/>
        </a:p>
      </dgm:t>
    </dgm:pt>
    <dgm:pt modelId="{5E48A330-7815-FF4D-9BE8-FC1C52475CF8}" type="pres">
      <dgm:prSet presAssocID="{CA8AFFE3-F006-4A15-AAC7-2A5285092C67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2AE19C1-7548-F544-B00C-D318ACF9FC8C}" type="pres">
      <dgm:prSet presAssocID="{CA8AFFE3-F006-4A15-AAC7-2A5285092C67}" presName="dummyMaxCanvas" presStyleCnt="0">
        <dgm:presLayoutVars/>
      </dgm:prSet>
      <dgm:spPr/>
    </dgm:pt>
    <dgm:pt modelId="{2F83D462-9118-B349-AF63-6560ED55D0B5}" type="pres">
      <dgm:prSet presAssocID="{CA8AFFE3-F006-4A15-AAC7-2A5285092C67}" presName="TwoNodes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71D23B-6CB5-3A43-8A59-B92004DEC3FE}" type="pres">
      <dgm:prSet presAssocID="{CA8AFFE3-F006-4A15-AAC7-2A5285092C67}" presName="TwoNodes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8A42CF-B846-2E4E-84B8-79A3BBD81629}" type="pres">
      <dgm:prSet presAssocID="{CA8AFFE3-F006-4A15-AAC7-2A5285092C67}" presName="TwoConn_1-2" presStyleLbl="f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7D0A62-35D2-8344-BDB1-73BE0F122BE9}" type="pres">
      <dgm:prSet presAssocID="{CA8AFFE3-F006-4A15-AAC7-2A5285092C67}" presName="TwoNodes_1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57EE01-969D-3E46-80A8-30EC0669066F}" type="pres">
      <dgm:prSet presAssocID="{CA8AFFE3-F006-4A15-AAC7-2A5285092C67}" presName="TwoNodes_2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79AFF64-8811-B84B-840A-8FA6E6901B84}" type="presOf" srcId="{DC3A7E0E-B1C8-4E2C-A9DC-BD58ED01C8DE}" destId="{AD8A42CF-B846-2E4E-84B8-79A3BBD81629}" srcOrd="0" destOrd="0" presId="urn:microsoft.com/office/officeart/2005/8/layout/vProcess5"/>
    <dgm:cxn modelId="{944894F7-64FD-444E-80B6-EE256B098814}" type="presOf" srcId="{6D993A54-0723-406A-A5D5-2050EE193F70}" destId="{E37D0A62-35D2-8344-BDB1-73BE0F122BE9}" srcOrd="1" destOrd="0" presId="urn:microsoft.com/office/officeart/2005/8/layout/vProcess5"/>
    <dgm:cxn modelId="{D43DB634-F23F-4564-88DF-3ACAF86F8442}" srcId="{CA8AFFE3-F006-4A15-AAC7-2A5285092C67}" destId="{6D993A54-0723-406A-A5D5-2050EE193F70}" srcOrd="0" destOrd="0" parTransId="{4FDD7C34-D125-44FF-B5B1-FB3B3EB724E8}" sibTransId="{DC3A7E0E-B1C8-4E2C-A9DC-BD58ED01C8DE}"/>
    <dgm:cxn modelId="{020B1A35-1DFB-3C40-A767-E96DC26C2859}" type="presOf" srcId="{6D993A54-0723-406A-A5D5-2050EE193F70}" destId="{2F83D462-9118-B349-AF63-6560ED55D0B5}" srcOrd="0" destOrd="0" presId="urn:microsoft.com/office/officeart/2005/8/layout/vProcess5"/>
    <dgm:cxn modelId="{3497F54D-3AA9-8B44-AD7A-DBC548D1A9C3}" type="presOf" srcId="{4C7034AF-4354-4472-806E-13B7CC707063}" destId="{7257EE01-969D-3E46-80A8-30EC0669066F}" srcOrd="1" destOrd="0" presId="urn:microsoft.com/office/officeart/2005/8/layout/vProcess5"/>
    <dgm:cxn modelId="{BB8277EB-9D72-D04B-BD33-ED46DD503EBF}" type="presOf" srcId="{CA8AFFE3-F006-4A15-AAC7-2A5285092C67}" destId="{5E48A330-7815-FF4D-9BE8-FC1C52475CF8}" srcOrd="0" destOrd="0" presId="urn:microsoft.com/office/officeart/2005/8/layout/vProcess5"/>
    <dgm:cxn modelId="{04C8F793-67ED-4D23-A78A-C11716F0605B}" srcId="{CA8AFFE3-F006-4A15-AAC7-2A5285092C67}" destId="{4C7034AF-4354-4472-806E-13B7CC707063}" srcOrd="1" destOrd="0" parTransId="{1AB7FFAE-FED2-4E85-89CD-F53CEEA3D0D0}" sibTransId="{1BAB30F3-86B9-4685-AA50-152F3E437C20}"/>
    <dgm:cxn modelId="{A2BB1BA5-E6AE-C74A-B569-776174EF7298}" type="presOf" srcId="{4C7034AF-4354-4472-806E-13B7CC707063}" destId="{9671D23B-6CB5-3A43-8A59-B92004DEC3FE}" srcOrd="0" destOrd="0" presId="urn:microsoft.com/office/officeart/2005/8/layout/vProcess5"/>
    <dgm:cxn modelId="{6637B51D-9E57-F844-8D69-5043864C091B}" type="presParOf" srcId="{5E48A330-7815-FF4D-9BE8-FC1C52475CF8}" destId="{92AE19C1-7548-F544-B00C-D318ACF9FC8C}" srcOrd="0" destOrd="0" presId="urn:microsoft.com/office/officeart/2005/8/layout/vProcess5"/>
    <dgm:cxn modelId="{445422F5-3E97-7346-8DB5-D3BEA23AB27D}" type="presParOf" srcId="{5E48A330-7815-FF4D-9BE8-FC1C52475CF8}" destId="{2F83D462-9118-B349-AF63-6560ED55D0B5}" srcOrd="1" destOrd="0" presId="urn:microsoft.com/office/officeart/2005/8/layout/vProcess5"/>
    <dgm:cxn modelId="{11301ADF-5376-9245-9490-5D8114FBEBF6}" type="presParOf" srcId="{5E48A330-7815-FF4D-9BE8-FC1C52475CF8}" destId="{9671D23B-6CB5-3A43-8A59-B92004DEC3FE}" srcOrd="2" destOrd="0" presId="urn:microsoft.com/office/officeart/2005/8/layout/vProcess5"/>
    <dgm:cxn modelId="{11F0FEC3-267A-6D4D-93BF-A9F673D8E33B}" type="presParOf" srcId="{5E48A330-7815-FF4D-9BE8-FC1C52475CF8}" destId="{AD8A42CF-B846-2E4E-84B8-79A3BBD81629}" srcOrd="3" destOrd="0" presId="urn:microsoft.com/office/officeart/2005/8/layout/vProcess5"/>
    <dgm:cxn modelId="{3C21D568-3BC8-394B-B8FE-238B2CC7838F}" type="presParOf" srcId="{5E48A330-7815-FF4D-9BE8-FC1C52475CF8}" destId="{E37D0A62-35D2-8344-BDB1-73BE0F122BE9}" srcOrd="4" destOrd="0" presId="urn:microsoft.com/office/officeart/2005/8/layout/vProcess5"/>
    <dgm:cxn modelId="{9F044917-B9B9-F045-B1E0-B2487B493270}" type="presParOf" srcId="{5E48A330-7815-FF4D-9BE8-FC1C52475CF8}" destId="{7257EE01-969D-3E46-80A8-30EC0669066F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C263AB1-8620-4543-9607-E90373D1CDD2}" type="doc">
      <dgm:prSet loTypeId="urn:microsoft.com/office/officeart/2005/8/layout/vList2" loCatId="list" qsTypeId="urn:microsoft.com/office/officeart/2005/8/quickstyle/simple1" qsCatId="simple" csTypeId="urn:microsoft.com/office/officeart/2005/8/colors/colorful1#2" csCatId="colorful"/>
      <dgm:spPr/>
      <dgm:t>
        <a:bodyPr/>
        <a:lstStyle/>
        <a:p>
          <a:endParaRPr lang="en-US"/>
        </a:p>
      </dgm:t>
    </dgm:pt>
    <dgm:pt modelId="{A10AA328-2B6B-4CCB-B876-259C2991B2F4}">
      <dgm:prSet/>
      <dgm:spPr/>
      <dgm:t>
        <a:bodyPr/>
        <a:lstStyle/>
        <a:p>
          <a:pPr algn="just"/>
          <a:r>
            <a:rPr lang="bg-BG" b="1" dirty="0">
              <a:solidFill>
                <a:schemeClr val="tx1"/>
              </a:solidFill>
            </a:rPr>
            <a:t>Разпространяване:</a:t>
          </a:r>
          <a:r>
            <a:rPr lang="bg-BG" dirty="0">
              <a:solidFill>
                <a:schemeClr val="tx1"/>
              </a:solidFill>
            </a:rPr>
            <a:t> организиране на международни форуми и конференции за обмяна на опит.</a:t>
          </a:r>
          <a:endParaRPr lang="en-US" dirty="0">
            <a:solidFill>
              <a:schemeClr val="tx1"/>
            </a:solidFill>
          </a:endParaRPr>
        </a:p>
      </dgm:t>
    </dgm:pt>
    <dgm:pt modelId="{AE0D66C0-ABB6-4166-8E18-BBF5D2C95FCF}" type="parTrans" cxnId="{7224ABEB-7F51-422C-BAF2-15A6BEE9396B}">
      <dgm:prSet/>
      <dgm:spPr/>
      <dgm:t>
        <a:bodyPr/>
        <a:lstStyle/>
        <a:p>
          <a:endParaRPr lang="en-US"/>
        </a:p>
      </dgm:t>
    </dgm:pt>
    <dgm:pt modelId="{A0DD8ABC-EA3D-419B-BC03-6584ED99FD6E}" type="sibTrans" cxnId="{7224ABEB-7F51-422C-BAF2-15A6BEE9396B}">
      <dgm:prSet/>
      <dgm:spPr/>
      <dgm:t>
        <a:bodyPr/>
        <a:lstStyle/>
        <a:p>
          <a:endParaRPr lang="en-US"/>
        </a:p>
      </dgm:t>
    </dgm:pt>
    <dgm:pt modelId="{1175E688-0CD8-429A-BDB0-9B5BB4661AF9}">
      <dgm:prSet/>
      <dgm:spPr/>
      <dgm:t>
        <a:bodyPr/>
        <a:lstStyle/>
        <a:p>
          <a:pPr algn="just"/>
          <a:r>
            <a:rPr lang="bg-BG" b="1" dirty="0">
              <a:solidFill>
                <a:schemeClr val="tx1"/>
              </a:solidFill>
            </a:rPr>
            <a:t>Мрежи:</a:t>
          </a:r>
          <a:r>
            <a:rPr lang="bg-BG" dirty="0">
              <a:solidFill>
                <a:schemeClr val="tx1"/>
              </a:solidFill>
            </a:rPr>
            <a:t> непрекъснато координиране и сътрудничество между националните органи по туризъм и партньорските агенции, и експерти.</a:t>
          </a:r>
          <a:endParaRPr lang="en-US" dirty="0">
            <a:solidFill>
              <a:schemeClr val="tx1"/>
            </a:solidFill>
          </a:endParaRPr>
        </a:p>
      </dgm:t>
    </dgm:pt>
    <dgm:pt modelId="{A2DFFF34-DA1E-401F-910F-9233028BB4D8}" type="parTrans" cxnId="{4D200295-6BBB-4153-89E0-6FCCFDB2A6AA}">
      <dgm:prSet/>
      <dgm:spPr/>
      <dgm:t>
        <a:bodyPr/>
        <a:lstStyle/>
        <a:p>
          <a:endParaRPr lang="en-US"/>
        </a:p>
      </dgm:t>
    </dgm:pt>
    <dgm:pt modelId="{54AB18C1-9364-4053-93A0-9C9347932FA9}" type="sibTrans" cxnId="{4D200295-6BBB-4153-89E0-6FCCFDB2A6AA}">
      <dgm:prSet/>
      <dgm:spPr/>
      <dgm:t>
        <a:bodyPr/>
        <a:lstStyle/>
        <a:p>
          <a:endParaRPr lang="en-US"/>
        </a:p>
      </dgm:t>
    </dgm:pt>
    <dgm:pt modelId="{E4A19F17-B23B-EF4A-AA09-5121FBA26051}" type="pres">
      <dgm:prSet presAssocID="{6C263AB1-8620-4543-9607-E90373D1CDD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6D3A17C-BEE3-AC4B-B24E-B22385D12438}" type="pres">
      <dgm:prSet presAssocID="{A10AA328-2B6B-4CCB-B876-259C2991B2F4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C1EF24-77F5-FF46-9FC2-14F1E2D7D809}" type="pres">
      <dgm:prSet presAssocID="{A0DD8ABC-EA3D-419B-BC03-6584ED99FD6E}" presName="spacer" presStyleCnt="0"/>
      <dgm:spPr/>
    </dgm:pt>
    <dgm:pt modelId="{9BF6CD9D-33D7-BD44-98E4-3BCFBB4387B1}" type="pres">
      <dgm:prSet presAssocID="{1175E688-0CD8-429A-BDB0-9B5BB4661AF9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304A950-D046-B544-913B-650BC28104FC}" type="presOf" srcId="{1175E688-0CD8-429A-BDB0-9B5BB4661AF9}" destId="{9BF6CD9D-33D7-BD44-98E4-3BCFBB4387B1}" srcOrd="0" destOrd="0" presId="urn:microsoft.com/office/officeart/2005/8/layout/vList2"/>
    <dgm:cxn modelId="{951FCB8D-0505-674F-A273-EF9CAEAFB28C}" type="presOf" srcId="{A10AA328-2B6B-4CCB-B876-259C2991B2F4}" destId="{C6D3A17C-BEE3-AC4B-B24E-B22385D12438}" srcOrd="0" destOrd="0" presId="urn:microsoft.com/office/officeart/2005/8/layout/vList2"/>
    <dgm:cxn modelId="{4D200295-6BBB-4153-89E0-6FCCFDB2A6AA}" srcId="{6C263AB1-8620-4543-9607-E90373D1CDD2}" destId="{1175E688-0CD8-429A-BDB0-9B5BB4661AF9}" srcOrd="1" destOrd="0" parTransId="{A2DFFF34-DA1E-401F-910F-9233028BB4D8}" sibTransId="{54AB18C1-9364-4053-93A0-9C9347932FA9}"/>
    <dgm:cxn modelId="{D7CA8A8F-8406-0D48-9796-5C9BD7192E38}" type="presOf" srcId="{6C263AB1-8620-4543-9607-E90373D1CDD2}" destId="{E4A19F17-B23B-EF4A-AA09-5121FBA26051}" srcOrd="0" destOrd="0" presId="urn:microsoft.com/office/officeart/2005/8/layout/vList2"/>
    <dgm:cxn modelId="{7224ABEB-7F51-422C-BAF2-15A6BEE9396B}" srcId="{6C263AB1-8620-4543-9607-E90373D1CDD2}" destId="{A10AA328-2B6B-4CCB-B876-259C2991B2F4}" srcOrd="0" destOrd="0" parTransId="{AE0D66C0-ABB6-4166-8E18-BBF5D2C95FCF}" sibTransId="{A0DD8ABC-EA3D-419B-BC03-6584ED99FD6E}"/>
    <dgm:cxn modelId="{7960A945-AC84-BD44-BE27-9DC0CFDC96F8}" type="presParOf" srcId="{E4A19F17-B23B-EF4A-AA09-5121FBA26051}" destId="{C6D3A17C-BEE3-AC4B-B24E-B22385D12438}" srcOrd="0" destOrd="0" presId="urn:microsoft.com/office/officeart/2005/8/layout/vList2"/>
    <dgm:cxn modelId="{79845390-D8C0-4D42-8DF6-8E5E9F6D5119}" type="presParOf" srcId="{E4A19F17-B23B-EF4A-AA09-5121FBA26051}" destId="{28C1EF24-77F5-FF46-9FC2-14F1E2D7D809}" srcOrd="1" destOrd="0" presId="urn:microsoft.com/office/officeart/2005/8/layout/vList2"/>
    <dgm:cxn modelId="{6E28D2C7-00DB-1548-BF1C-AC35E1F530C2}" type="presParOf" srcId="{E4A19F17-B23B-EF4A-AA09-5121FBA26051}" destId="{9BF6CD9D-33D7-BD44-98E4-3BCFBB4387B1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D6F7F70-1486-4C9F-9540-4235901E9981}" type="doc">
      <dgm:prSet loTypeId="urn:microsoft.com/office/officeart/2005/8/layout/process4" loCatId="process" qsTypeId="urn:microsoft.com/office/officeart/2005/8/quickstyle/simple1" qsCatId="simple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A090AC7B-5647-40E1-87AD-7CFD4D07C6F3}">
      <dgm:prSet custT="1"/>
      <dgm:spPr/>
      <dgm:t>
        <a:bodyPr/>
        <a:lstStyle/>
        <a:p>
          <a:r>
            <a:rPr lang="bg-BG" sz="1800" b="1" dirty="0">
              <a:solidFill>
                <a:schemeClr val="tx1"/>
              </a:solidFill>
            </a:rPr>
            <a:t>„Позната” </a:t>
          </a:r>
          <a:r>
            <a:rPr lang="bg-BG" sz="1800" dirty="0">
              <a:solidFill>
                <a:schemeClr val="tx1"/>
              </a:solidFill>
            </a:rPr>
            <a:t>означава да не поставя </a:t>
          </a:r>
          <a:r>
            <a:rPr lang="bg-BG" sz="1800" dirty="0" err="1">
              <a:solidFill>
                <a:schemeClr val="tx1"/>
              </a:solidFill>
            </a:rPr>
            <a:t>очевидностите</a:t>
          </a:r>
          <a:r>
            <a:rPr lang="bg-BG" sz="1800" dirty="0">
              <a:solidFill>
                <a:schemeClr val="tx1"/>
              </a:solidFill>
            </a:rPr>
            <a:t> на адресата на изпитание, както и да се вписва в логиката на повтарянето, което именно би я направило позната с течение на времето.</a:t>
          </a:r>
          <a:endParaRPr lang="en-US" sz="1800" dirty="0">
            <a:solidFill>
              <a:schemeClr val="tx1"/>
            </a:solidFill>
          </a:endParaRPr>
        </a:p>
      </dgm:t>
    </dgm:pt>
    <dgm:pt modelId="{DADF3987-525A-44F7-8623-345EA90EBAA9}" type="parTrans" cxnId="{407D5BB4-EA41-4984-B90F-7C2899547BEF}">
      <dgm:prSet/>
      <dgm:spPr/>
      <dgm:t>
        <a:bodyPr/>
        <a:lstStyle/>
        <a:p>
          <a:endParaRPr lang="en-US"/>
        </a:p>
      </dgm:t>
    </dgm:pt>
    <dgm:pt modelId="{C1BB2027-881F-4CDE-966E-9911BD38BA22}" type="sibTrans" cxnId="{407D5BB4-EA41-4984-B90F-7C2899547BEF}">
      <dgm:prSet/>
      <dgm:spPr/>
      <dgm:t>
        <a:bodyPr/>
        <a:lstStyle/>
        <a:p>
          <a:endParaRPr lang="en-US"/>
        </a:p>
      </dgm:t>
    </dgm:pt>
    <dgm:pt modelId="{AA6E1507-9D3F-41AE-A0A5-0B6C154D0F6E}">
      <dgm:prSet custT="1"/>
      <dgm:spPr/>
      <dgm:t>
        <a:bodyPr/>
        <a:lstStyle/>
        <a:p>
          <a:r>
            <a:rPr lang="bg-BG" sz="1800" b="1" dirty="0">
              <a:solidFill>
                <a:schemeClr val="tx1"/>
              </a:solidFill>
            </a:rPr>
            <a:t>„Благосклонна” </a:t>
          </a:r>
          <a:r>
            <a:rPr lang="bg-BG" sz="1800" dirty="0">
              <a:solidFill>
                <a:schemeClr val="tx1"/>
              </a:solidFill>
            </a:rPr>
            <a:t>е важното определение тук. То акцентира върху това, че образът трябва не просто да е обърнат към другия, но и трябва да му казва позитивни неща. Ако искаме запазената марка „България“ да бъде успешна, трябва да формулираме нещата, които искаме да кажем на другите, а не нещата, които искаме да кажем на себе си.</a:t>
          </a:r>
          <a:endParaRPr lang="en-US" sz="1800" dirty="0">
            <a:solidFill>
              <a:schemeClr val="tx1"/>
            </a:solidFill>
          </a:endParaRPr>
        </a:p>
      </dgm:t>
    </dgm:pt>
    <dgm:pt modelId="{B556E19D-C9A0-46FD-9C05-4F0B7066C908}" type="parTrans" cxnId="{BBB754C6-08DF-4B8A-A2BD-A78C2C0DE3AF}">
      <dgm:prSet/>
      <dgm:spPr/>
      <dgm:t>
        <a:bodyPr/>
        <a:lstStyle/>
        <a:p>
          <a:endParaRPr lang="en-US"/>
        </a:p>
      </dgm:t>
    </dgm:pt>
    <dgm:pt modelId="{5DC93E30-563D-4B36-94EA-58CB34172AB2}" type="sibTrans" cxnId="{BBB754C6-08DF-4B8A-A2BD-A78C2C0DE3AF}">
      <dgm:prSet/>
      <dgm:spPr/>
      <dgm:t>
        <a:bodyPr/>
        <a:lstStyle/>
        <a:p>
          <a:endParaRPr lang="en-US"/>
        </a:p>
      </dgm:t>
    </dgm:pt>
    <dgm:pt modelId="{8C137999-4458-4474-AE25-41D458D70C4A}">
      <dgm:prSet custT="1"/>
      <dgm:spPr/>
      <dgm:t>
        <a:bodyPr/>
        <a:lstStyle/>
        <a:p>
          <a:r>
            <a:rPr lang="en-US" sz="1800" b="1" dirty="0">
              <a:solidFill>
                <a:schemeClr val="tx1"/>
              </a:solidFill>
            </a:rPr>
            <a:t>„</a:t>
          </a:r>
          <a:r>
            <a:rPr lang="en-US" sz="1800" b="1" dirty="0" err="1">
              <a:solidFill>
                <a:schemeClr val="tx1"/>
              </a:solidFill>
            </a:rPr>
            <a:t>Сдържаността</a:t>
          </a:r>
          <a:r>
            <a:rPr lang="en-US" sz="1800" b="1" dirty="0">
              <a:solidFill>
                <a:schemeClr val="tx1"/>
              </a:solidFill>
            </a:rPr>
            <a:t>” </a:t>
          </a:r>
          <a:r>
            <a:rPr lang="en-US" sz="1800" dirty="0" err="1">
              <a:solidFill>
                <a:schemeClr val="tx1"/>
              </a:solidFill>
            </a:rPr>
            <a:t>на</a:t>
          </a:r>
          <a:r>
            <a:rPr lang="en-US" sz="1800" dirty="0">
              <a:solidFill>
                <a:schemeClr val="tx1"/>
              </a:solidFill>
            </a:rPr>
            <a:t> </a:t>
          </a:r>
          <a:r>
            <a:rPr lang="en-US" sz="1800" dirty="0" err="1">
              <a:solidFill>
                <a:schemeClr val="tx1"/>
              </a:solidFill>
            </a:rPr>
            <a:t>марката</a:t>
          </a:r>
          <a:r>
            <a:rPr lang="en-US" sz="1800" dirty="0">
              <a:solidFill>
                <a:schemeClr val="tx1"/>
              </a:solidFill>
            </a:rPr>
            <a:t> </a:t>
          </a:r>
          <a:r>
            <a:rPr lang="en-US" sz="1800" dirty="0" err="1">
              <a:solidFill>
                <a:schemeClr val="tx1"/>
              </a:solidFill>
            </a:rPr>
            <a:t>е</a:t>
          </a:r>
          <a:r>
            <a:rPr lang="en-US" sz="1800" dirty="0">
              <a:solidFill>
                <a:schemeClr val="tx1"/>
              </a:solidFill>
            </a:rPr>
            <a:t> </a:t>
          </a:r>
          <a:r>
            <a:rPr lang="en-US" sz="1800" dirty="0" err="1">
              <a:solidFill>
                <a:schemeClr val="tx1"/>
              </a:solidFill>
            </a:rPr>
            <a:t>последният</a:t>
          </a:r>
          <a:r>
            <a:rPr lang="en-US" sz="1800" dirty="0">
              <a:solidFill>
                <a:schemeClr val="tx1"/>
              </a:solidFill>
            </a:rPr>
            <a:t> </a:t>
          </a:r>
          <a:r>
            <a:rPr lang="en-US" sz="1800" dirty="0" err="1">
              <a:solidFill>
                <a:schemeClr val="tx1"/>
              </a:solidFill>
            </a:rPr>
            <a:t>важен</a:t>
          </a:r>
          <a:r>
            <a:rPr lang="en-US" sz="1800" dirty="0">
              <a:solidFill>
                <a:schemeClr val="tx1"/>
              </a:solidFill>
            </a:rPr>
            <a:t> </a:t>
          </a:r>
          <a:r>
            <a:rPr lang="en-US" sz="1800" dirty="0" err="1">
              <a:solidFill>
                <a:schemeClr val="tx1"/>
              </a:solidFill>
            </a:rPr>
            <a:t>акцент</a:t>
          </a:r>
          <a:r>
            <a:rPr lang="en-US" sz="1800" dirty="0">
              <a:solidFill>
                <a:schemeClr val="tx1"/>
              </a:solidFill>
            </a:rPr>
            <a:t> </a:t>
          </a:r>
          <a:r>
            <a:rPr lang="en-US" sz="1800" dirty="0" err="1">
              <a:solidFill>
                <a:schemeClr val="tx1"/>
              </a:solidFill>
            </a:rPr>
            <a:t>тук</a:t>
          </a:r>
          <a:r>
            <a:rPr lang="en-US" sz="1800" dirty="0">
              <a:solidFill>
                <a:schemeClr val="tx1"/>
              </a:solidFill>
            </a:rPr>
            <a:t>. </a:t>
          </a:r>
          <a:r>
            <a:rPr lang="en-US" sz="1800" dirty="0" err="1">
              <a:solidFill>
                <a:schemeClr val="tx1"/>
              </a:solidFill>
            </a:rPr>
            <a:t>Ако</a:t>
          </a:r>
          <a:r>
            <a:rPr lang="en-US" sz="1800" dirty="0">
              <a:solidFill>
                <a:schemeClr val="tx1"/>
              </a:solidFill>
            </a:rPr>
            <a:t> </a:t>
          </a:r>
          <a:r>
            <a:rPr lang="en-US" sz="1800" dirty="0" err="1">
              <a:solidFill>
                <a:schemeClr val="tx1"/>
              </a:solidFill>
            </a:rPr>
            <a:t>всеки</a:t>
          </a:r>
          <a:r>
            <a:rPr lang="en-US" sz="1800" dirty="0">
              <a:solidFill>
                <a:schemeClr val="tx1"/>
              </a:solidFill>
            </a:rPr>
            <a:t> </a:t>
          </a:r>
          <a:r>
            <a:rPr lang="en-US" sz="1800" dirty="0" err="1">
              <a:solidFill>
                <a:schemeClr val="tx1"/>
              </a:solidFill>
            </a:rPr>
            <a:t>хвали</a:t>
          </a:r>
          <a:r>
            <a:rPr lang="en-US" sz="1800" dirty="0">
              <a:solidFill>
                <a:schemeClr val="tx1"/>
              </a:solidFill>
            </a:rPr>
            <a:t> </a:t>
          </a:r>
          <a:r>
            <a:rPr lang="en-US" sz="1800" dirty="0" err="1">
              <a:solidFill>
                <a:schemeClr val="tx1"/>
              </a:solidFill>
            </a:rPr>
            <a:t>стоката</a:t>
          </a:r>
          <a:r>
            <a:rPr lang="en-US" sz="1800" dirty="0">
              <a:solidFill>
                <a:schemeClr val="tx1"/>
              </a:solidFill>
            </a:rPr>
            <a:t> </a:t>
          </a:r>
          <a:r>
            <a:rPr lang="en-US" sz="1800" dirty="0" err="1">
              <a:solidFill>
                <a:schemeClr val="tx1"/>
              </a:solidFill>
            </a:rPr>
            <a:t>си</a:t>
          </a:r>
          <a:r>
            <a:rPr lang="en-US" sz="1800" dirty="0">
              <a:solidFill>
                <a:schemeClr val="tx1"/>
              </a:solidFill>
            </a:rPr>
            <a:t>, </a:t>
          </a:r>
          <a:r>
            <a:rPr lang="en-US" sz="1800" dirty="0" err="1">
              <a:solidFill>
                <a:schemeClr val="tx1"/>
              </a:solidFill>
            </a:rPr>
            <a:t>то</a:t>
          </a:r>
          <a:r>
            <a:rPr lang="en-US" sz="1800" dirty="0">
              <a:solidFill>
                <a:schemeClr val="tx1"/>
              </a:solidFill>
            </a:rPr>
            <a:t> </a:t>
          </a:r>
          <a:r>
            <a:rPr lang="en-US" sz="1800" dirty="0" err="1">
              <a:solidFill>
                <a:schemeClr val="tx1"/>
              </a:solidFill>
            </a:rPr>
            <a:t>тогава</a:t>
          </a:r>
          <a:r>
            <a:rPr lang="en-US" sz="1800" dirty="0">
              <a:solidFill>
                <a:schemeClr val="tx1"/>
              </a:solidFill>
            </a:rPr>
            <a:t> </a:t>
          </a:r>
          <a:r>
            <a:rPr lang="en-US" sz="1800" dirty="0" err="1">
              <a:solidFill>
                <a:schemeClr val="tx1"/>
              </a:solidFill>
            </a:rPr>
            <a:t>трайният</a:t>
          </a:r>
          <a:r>
            <a:rPr lang="en-US" sz="1800" dirty="0">
              <a:solidFill>
                <a:schemeClr val="tx1"/>
              </a:solidFill>
            </a:rPr>
            <a:t> </a:t>
          </a:r>
          <a:r>
            <a:rPr lang="en-US" sz="1800" dirty="0" err="1">
              <a:solidFill>
                <a:schemeClr val="tx1"/>
              </a:solidFill>
            </a:rPr>
            <a:t>успех</a:t>
          </a:r>
          <a:r>
            <a:rPr lang="en-US" sz="1800" dirty="0">
              <a:solidFill>
                <a:schemeClr val="tx1"/>
              </a:solidFill>
            </a:rPr>
            <a:t> </a:t>
          </a:r>
          <a:r>
            <a:rPr lang="en-US" sz="1800" dirty="0" err="1">
              <a:solidFill>
                <a:schemeClr val="tx1"/>
              </a:solidFill>
            </a:rPr>
            <a:t>ще</a:t>
          </a:r>
          <a:r>
            <a:rPr lang="en-US" sz="1800" dirty="0">
              <a:solidFill>
                <a:schemeClr val="tx1"/>
              </a:solidFill>
            </a:rPr>
            <a:t> </a:t>
          </a:r>
          <a:r>
            <a:rPr lang="en-US" sz="1800" dirty="0" err="1">
              <a:solidFill>
                <a:schemeClr val="tx1"/>
              </a:solidFill>
            </a:rPr>
            <a:t>бъде</a:t>
          </a:r>
          <a:r>
            <a:rPr lang="en-US" sz="1800" dirty="0">
              <a:solidFill>
                <a:schemeClr val="tx1"/>
              </a:solidFill>
            </a:rPr>
            <a:t> за </a:t>
          </a:r>
          <a:r>
            <a:rPr lang="en-US" sz="1800" dirty="0" err="1">
              <a:solidFill>
                <a:schemeClr val="tx1"/>
              </a:solidFill>
            </a:rPr>
            <a:t>този</a:t>
          </a:r>
          <a:r>
            <a:rPr lang="en-US" sz="1800" dirty="0">
              <a:solidFill>
                <a:schemeClr val="tx1"/>
              </a:solidFill>
            </a:rPr>
            <a:t>, </a:t>
          </a:r>
          <a:r>
            <a:rPr lang="en-US" sz="1800" dirty="0" err="1">
              <a:solidFill>
                <a:schemeClr val="tx1"/>
              </a:solidFill>
            </a:rPr>
            <a:t>който</a:t>
          </a:r>
          <a:r>
            <a:rPr lang="en-US" sz="1800" dirty="0">
              <a:solidFill>
                <a:schemeClr val="tx1"/>
              </a:solidFill>
            </a:rPr>
            <a:t> </a:t>
          </a:r>
          <a:r>
            <a:rPr lang="en-US" sz="1800" dirty="0" err="1">
              <a:solidFill>
                <a:schemeClr val="tx1"/>
              </a:solidFill>
            </a:rPr>
            <a:t>не</a:t>
          </a:r>
          <a:r>
            <a:rPr lang="en-US" sz="1800" dirty="0">
              <a:solidFill>
                <a:schemeClr val="tx1"/>
              </a:solidFill>
            </a:rPr>
            <a:t> </a:t>
          </a:r>
          <a:r>
            <a:rPr lang="en-US" sz="1800" dirty="0" err="1">
              <a:solidFill>
                <a:schemeClr val="tx1"/>
              </a:solidFill>
            </a:rPr>
            <a:t>преувеличава</a:t>
          </a:r>
          <a:r>
            <a:rPr lang="en-US" sz="1800" dirty="0">
              <a:solidFill>
                <a:schemeClr val="tx1"/>
              </a:solidFill>
            </a:rPr>
            <a:t> </a:t>
          </a:r>
          <a:r>
            <a:rPr lang="en-US" sz="1800" dirty="0" err="1">
              <a:solidFill>
                <a:schemeClr val="tx1"/>
              </a:solidFill>
            </a:rPr>
            <a:t>качествата</a:t>
          </a:r>
          <a:r>
            <a:rPr lang="en-US" sz="1800" dirty="0">
              <a:solidFill>
                <a:schemeClr val="tx1"/>
              </a:solidFill>
            </a:rPr>
            <a:t> </a:t>
          </a:r>
          <a:r>
            <a:rPr lang="en-US" sz="1800" dirty="0" err="1">
              <a:solidFill>
                <a:schemeClr val="tx1"/>
              </a:solidFill>
            </a:rPr>
            <a:t>на</a:t>
          </a:r>
          <a:r>
            <a:rPr lang="en-US" sz="1800" dirty="0">
              <a:solidFill>
                <a:schemeClr val="tx1"/>
              </a:solidFill>
            </a:rPr>
            <a:t> </a:t>
          </a:r>
          <a:r>
            <a:rPr lang="en-US" sz="1800" dirty="0" err="1">
              <a:solidFill>
                <a:schemeClr val="tx1"/>
              </a:solidFill>
            </a:rPr>
            <a:t>продукта</a:t>
          </a:r>
          <a:r>
            <a:rPr lang="en-US" sz="1800" dirty="0">
              <a:solidFill>
                <a:schemeClr val="tx1"/>
              </a:solidFill>
            </a:rPr>
            <a:t> и </a:t>
          </a:r>
          <a:r>
            <a:rPr lang="en-US" sz="1800" dirty="0" err="1">
              <a:solidFill>
                <a:schemeClr val="tx1"/>
              </a:solidFill>
            </a:rPr>
            <a:t>така</a:t>
          </a:r>
          <a:r>
            <a:rPr lang="en-US" sz="1800" dirty="0">
              <a:solidFill>
                <a:schemeClr val="tx1"/>
              </a:solidFill>
            </a:rPr>
            <a:t> </a:t>
          </a:r>
          <a:r>
            <a:rPr lang="en-US" sz="1800" dirty="0" err="1">
              <a:solidFill>
                <a:schemeClr val="tx1"/>
              </a:solidFill>
            </a:rPr>
            <a:t>спестява</a:t>
          </a:r>
          <a:r>
            <a:rPr lang="en-US" sz="1800" dirty="0">
              <a:solidFill>
                <a:schemeClr val="tx1"/>
              </a:solidFill>
            </a:rPr>
            <a:t> </a:t>
          </a:r>
          <a:r>
            <a:rPr lang="en-US" sz="1800" dirty="0" err="1">
              <a:solidFill>
                <a:schemeClr val="tx1"/>
              </a:solidFill>
            </a:rPr>
            <a:t>разочарованието</a:t>
          </a:r>
          <a:r>
            <a:rPr lang="en-US" sz="1800" dirty="0">
              <a:solidFill>
                <a:schemeClr val="tx1"/>
              </a:solidFill>
            </a:rPr>
            <a:t> </a:t>
          </a:r>
          <a:r>
            <a:rPr lang="en-US" sz="1800" dirty="0" err="1">
              <a:solidFill>
                <a:schemeClr val="tx1"/>
              </a:solidFill>
            </a:rPr>
            <a:t>на</a:t>
          </a:r>
          <a:r>
            <a:rPr lang="en-US" sz="1800" dirty="0">
              <a:solidFill>
                <a:schemeClr val="tx1"/>
              </a:solidFill>
            </a:rPr>
            <a:t> </a:t>
          </a:r>
          <a:r>
            <a:rPr lang="en-US" sz="1800" dirty="0" err="1">
              <a:solidFill>
                <a:schemeClr val="tx1"/>
              </a:solidFill>
            </a:rPr>
            <a:t>потребителя</a:t>
          </a:r>
          <a:r>
            <a:rPr lang="bg-BG" sz="1800" dirty="0">
              <a:solidFill>
                <a:schemeClr val="tx1"/>
              </a:solidFill>
            </a:rPr>
            <a:t>.</a:t>
          </a:r>
          <a:endParaRPr lang="en-US" sz="1800" dirty="0">
            <a:solidFill>
              <a:schemeClr val="tx1"/>
            </a:solidFill>
          </a:endParaRPr>
        </a:p>
      </dgm:t>
    </dgm:pt>
    <dgm:pt modelId="{3B78C24C-AF55-448D-9DEB-277FEAF09E73}" type="parTrans" cxnId="{90EEBFD3-CF62-48A1-8DAF-D0530ABBA367}">
      <dgm:prSet/>
      <dgm:spPr/>
      <dgm:t>
        <a:bodyPr/>
        <a:lstStyle/>
        <a:p>
          <a:endParaRPr lang="en-US"/>
        </a:p>
      </dgm:t>
    </dgm:pt>
    <dgm:pt modelId="{6AA2737A-A31E-454A-8EC5-F4B486ED7879}" type="sibTrans" cxnId="{90EEBFD3-CF62-48A1-8DAF-D0530ABBA367}">
      <dgm:prSet/>
      <dgm:spPr/>
      <dgm:t>
        <a:bodyPr/>
        <a:lstStyle/>
        <a:p>
          <a:endParaRPr lang="en-US"/>
        </a:p>
      </dgm:t>
    </dgm:pt>
    <dgm:pt modelId="{22D68DEE-4FFC-AF4C-81C6-625B66F7822E}" type="pres">
      <dgm:prSet presAssocID="{FD6F7F70-1486-4C9F-9540-4235901E99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A8C90BA-FCC0-464D-B0FA-1D2C1097AEA2}" type="pres">
      <dgm:prSet presAssocID="{8C137999-4458-4474-AE25-41D458D70C4A}" presName="boxAndChildren" presStyleCnt="0"/>
      <dgm:spPr/>
    </dgm:pt>
    <dgm:pt modelId="{62EA96C9-4C8C-6043-8F7F-25754BACCFB1}" type="pres">
      <dgm:prSet presAssocID="{8C137999-4458-4474-AE25-41D458D70C4A}" presName="parentTextBox" presStyleLbl="node1" presStyleIdx="0" presStyleCnt="3"/>
      <dgm:spPr/>
      <dgm:t>
        <a:bodyPr/>
        <a:lstStyle/>
        <a:p>
          <a:endParaRPr lang="en-US"/>
        </a:p>
      </dgm:t>
    </dgm:pt>
    <dgm:pt modelId="{200A7915-2C44-4F4E-8126-564D644F389C}" type="pres">
      <dgm:prSet presAssocID="{5DC93E30-563D-4B36-94EA-58CB34172AB2}" presName="sp" presStyleCnt="0"/>
      <dgm:spPr/>
    </dgm:pt>
    <dgm:pt modelId="{9626D0C2-F502-3B44-B21B-9A73893D1D0C}" type="pres">
      <dgm:prSet presAssocID="{AA6E1507-9D3F-41AE-A0A5-0B6C154D0F6E}" presName="arrowAndChildren" presStyleCnt="0"/>
      <dgm:spPr/>
    </dgm:pt>
    <dgm:pt modelId="{16610DA2-CCEE-B14B-A313-E2C99D83C4BA}" type="pres">
      <dgm:prSet presAssocID="{AA6E1507-9D3F-41AE-A0A5-0B6C154D0F6E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D10AC4D6-AFD2-9545-BB9E-A599851FB57F}" type="pres">
      <dgm:prSet presAssocID="{C1BB2027-881F-4CDE-966E-9911BD38BA22}" presName="sp" presStyleCnt="0"/>
      <dgm:spPr/>
    </dgm:pt>
    <dgm:pt modelId="{D758523A-6946-E149-8D15-94DC9EA81B03}" type="pres">
      <dgm:prSet presAssocID="{A090AC7B-5647-40E1-87AD-7CFD4D07C6F3}" presName="arrowAndChildren" presStyleCnt="0"/>
      <dgm:spPr/>
    </dgm:pt>
    <dgm:pt modelId="{AD610600-6DE2-3549-AFBD-576CAACDA7B5}" type="pres">
      <dgm:prSet presAssocID="{A090AC7B-5647-40E1-87AD-7CFD4D07C6F3}" presName="parentTextArrow" presStyleLbl="node1" presStyleIdx="2" presStyleCnt="3"/>
      <dgm:spPr/>
      <dgm:t>
        <a:bodyPr/>
        <a:lstStyle/>
        <a:p>
          <a:endParaRPr lang="en-US"/>
        </a:p>
      </dgm:t>
    </dgm:pt>
  </dgm:ptLst>
  <dgm:cxnLst>
    <dgm:cxn modelId="{BBB754C6-08DF-4B8A-A2BD-A78C2C0DE3AF}" srcId="{FD6F7F70-1486-4C9F-9540-4235901E9981}" destId="{AA6E1507-9D3F-41AE-A0A5-0B6C154D0F6E}" srcOrd="1" destOrd="0" parTransId="{B556E19D-C9A0-46FD-9C05-4F0B7066C908}" sibTransId="{5DC93E30-563D-4B36-94EA-58CB34172AB2}"/>
    <dgm:cxn modelId="{BF63247F-8DFC-BE44-9FC9-9A3F35D364E1}" type="presOf" srcId="{8C137999-4458-4474-AE25-41D458D70C4A}" destId="{62EA96C9-4C8C-6043-8F7F-25754BACCFB1}" srcOrd="0" destOrd="0" presId="urn:microsoft.com/office/officeart/2005/8/layout/process4"/>
    <dgm:cxn modelId="{333AB55F-5B1E-504E-9252-7DCB0E18AFFC}" type="presOf" srcId="{A090AC7B-5647-40E1-87AD-7CFD4D07C6F3}" destId="{AD610600-6DE2-3549-AFBD-576CAACDA7B5}" srcOrd="0" destOrd="0" presId="urn:microsoft.com/office/officeart/2005/8/layout/process4"/>
    <dgm:cxn modelId="{A293736D-B7D7-F740-8CF0-CF71240BD1C5}" type="presOf" srcId="{FD6F7F70-1486-4C9F-9540-4235901E9981}" destId="{22D68DEE-4FFC-AF4C-81C6-625B66F7822E}" srcOrd="0" destOrd="0" presId="urn:microsoft.com/office/officeart/2005/8/layout/process4"/>
    <dgm:cxn modelId="{407D5BB4-EA41-4984-B90F-7C2899547BEF}" srcId="{FD6F7F70-1486-4C9F-9540-4235901E9981}" destId="{A090AC7B-5647-40E1-87AD-7CFD4D07C6F3}" srcOrd="0" destOrd="0" parTransId="{DADF3987-525A-44F7-8623-345EA90EBAA9}" sibTransId="{C1BB2027-881F-4CDE-966E-9911BD38BA22}"/>
    <dgm:cxn modelId="{63C45A38-4625-564D-ADA4-8002BF28D694}" type="presOf" srcId="{AA6E1507-9D3F-41AE-A0A5-0B6C154D0F6E}" destId="{16610DA2-CCEE-B14B-A313-E2C99D83C4BA}" srcOrd="0" destOrd="0" presId="urn:microsoft.com/office/officeart/2005/8/layout/process4"/>
    <dgm:cxn modelId="{90EEBFD3-CF62-48A1-8DAF-D0530ABBA367}" srcId="{FD6F7F70-1486-4C9F-9540-4235901E9981}" destId="{8C137999-4458-4474-AE25-41D458D70C4A}" srcOrd="2" destOrd="0" parTransId="{3B78C24C-AF55-448D-9DEB-277FEAF09E73}" sibTransId="{6AA2737A-A31E-454A-8EC5-F4B486ED7879}"/>
    <dgm:cxn modelId="{5F85CD5E-73E7-C04D-8DE1-94D1CBA4DE92}" type="presParOf" srcId="{22D68DEE-4FFC-AF4C-81C6-625B66F7822E}" destId="{FA8C90BA-FCC0-464D-B0FA-1D2C1097AEA2}" srcOrd="0" destOrd="0" presId="urn:microsoft.com/office/officeart/2005/8/layout/process4"/>
    <dgm:cxn modelId="{B6F1F45F-76A5-8E4A-B09D-951EBEF28C12}" type="presParOf" srcId="{FA8C90BA-FCC0-464D-B0FA-1D2C1097AEA2}" destId="{62EA96C9-4C8C-6043-8F7F-25754BACCFB1}" srcOrd="0" destOrd="0" presId="urn:microsoft.com/office/officeart/2005/8/layout/process4"/>
    <dgm:cxn modelId="{0F94E880-9E69-EE4C-B752-0ABEB4A457AA}" type="presParOf" srcId="{22D68DEE-4FFC-AF4C-81C6-625B66F7822E}" destId="{200A7915-2C44-4F4E-8126-564D644F389C}" srcOrd="1" destOrd="0" presId="urn:microsoft.com/office/officeart/2005/8/layout/process4"/>
    <dgm:cxn modelId="{00574DE4-C4ED-A941-BBF5-96AA2AD05056}" type="presParOf" srcId="{22D68DEE-4FFC-AF4C-81C6-625B66F7822E}" destId="{9626D0C2-F502-3B44-B21B-9A73893D1D0C}" srcOrd="2" destOrd="0" presId="urn:microsoft.com/office/officeart/2005/8/layout/process4"/>
    <dgm:cxn modelId="{B2315FD7-41F5-1D48-94FC-5B115A61F8B5}" type="presParOf" srcId="{9626D0C2-F502-3B44-B21B-9A73893D1D0C}" destId="{16610DA2-CCEE-B14B-A313-E2C99D83C4BA}" srcOrd="0" destOrd="0" presId="urn:microsoft.com/office/officeart/2005/8/layout/process4"/>
    <dgm:cxn modelId="{514A3603-F2E4-3949-8754-74202957202D}" type="presParOf" srcId="{22D68DEE-4FFC-AF4C-81C6-625B66F7822E}" destId="{D10AC4D6-AFD2-9545-BB9E-A599851FB57F}" srcOrd="3" destOrd="0" presId="urn:microsoft.com/office/officeart/2005/8/layout/process4"/>
    <dgm:cxn modelId="{4E37EDB8-FC1B-D640-A175-083E0F302DE7}" type="presParOf" srcId="{22D68DEE-4FFC-AF4C-81C6-625B66F7822E}" destId="{D758523A-6946-E149-8D15-94DC9EA81B03}" srcOrd="4" destOrd="0" presId="urn:microsoft.com/office/officeart/2005/8/layout/process4"/>
    <dgm:cxn modelId="{4DD6C0E1-22D1-9649-9EAC-A276BCE00286}" type="presParOf" srcId="{D758523A-6946-E149-8D15-94DC9EA81B03}" destId="{AD610600-6DE2-3549-AFBD-576CAACDA7B5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584DEA8-B7B0-4C23-87E2-1FBCEC2B578B}" type="doc">
      <dgm:prSet loTypeId="urn:microsoft.com/office/officeart/2005/8/layout/default#1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2E96EB64-007B-41E1-B6DC-DE152DECA508}">
      <dgm:prSet/>
      <dgm:spPr/>
      <dgm:t>
        <a:bodyPr/>
        <a:lstStyle/>
        <a:p>
          <a:r>
            <a:rPr lang="bg-BG" b="1" dirty="0">
              <a:solidFill>
                <a:schemeClr val="tx1"/>
              </a:solidFill>
            </a:rPr>
            <a:t>Позициониране и развитие на бранда.</a:t>
          </a:r>
          <a:endParaRPr lang="en-US" dirty="0">
            <a:solidFill>
              <a:schemeClr val="tx1"/>
            </a:solidFill>
          </a:endParaRPr>
        </a:p>
      </dgm:t>
    </dgm:pt>
    <dgm:pt modelId="{FFBBB180-90E4-463C-891D-4129BC777D8F}" type="parTrans" cxnId="{76EE67C4-0677-44B9-BFA0-08AA577DCB51}">
      <dgm:prSet/>
      <dgm:spPr/>
      <dgm:t>
        <a:bodyPr/>
        <a:lstStyle/>
        <a:p>
          <a:endParaRPr lang="en-US"/>
        </a:p>
      </dgm:t>
    </dgm:pt>
    <dgm:pt modelId="{CB3D5C9D-178F-40FB-99DB-A4EA71629F60}" type="sibTrans" cxnId="{76EE67C4-0677-44B9-BFA0-08AA577DCB51}">
      <dgm:prSet/>
      <dgm:spPr/>
      <dgm:t>
        <a:bodyPr/>
        <a:lstStyle/>
        <a:p>
          <a:endParaRPr lang="en-US"/>
        </a:p>
      </dgm:t>
    </dgm:pt>
    <dgm:pt modelId="{C642BB30-9EE4-47A3-A0CE-7FFBDA8BADD9}">
      <dgm:prSet/>
      <dgm:spPr/>
      <dgm:t>
        <a:bodyPr/>
        <a:lstStyle/>
        <a:p>
          <a:r>
            <a:rPr lang="bg-BG" b="1" dirty="0">
              <a:solidFill>
                <a:schemeClr val="tx1"/>
              </a:solidFill>
            </a:rPr>
            <a:t>Споделената ценност на бранда</a:t>
          </a:r>
          <a:endParaRPr lang="en-US" dirty="0">
            <a:solidFill>
              <a:schemeClr val="tx1"/>
            </a:solidFill>
          </a:endParaRPr>
        </a:p>
      </dgm:t>
    </dgm:pt>
    <dgm:pt modelId="{84805575-A801-4149-A5FB-A549886ABA54}" type="parTrans" cxnId="{DC716518-9801-406B-9060-B7E2D8521A39}">
      <dgm:prSet/>
      <dgm:spPr/>
      <dgm:t>
        <a:bodyPr/>
        <a:lstStyle/>
        <a:p>
          <a:endParaRPr lang="en-US"/>
        </a:p>
      </dgm:t>
    </dgm:pt>
    <dgm:pt modelId="{F58C4953-4B53-4061-B230-F8B3D401CB63}" type="sibTrans" cxnId="{DC716518-9801-406B-9060-B7E2D8521A39}">
      <dgm:prSet/>
      <dgm:spPr/>
      <dgm:t>
        <a:bodyPr/>
        <a:lstStyle/>
        <a:p>
          <a:endParaRPr lang="en-US"/>
        </a:p>
      </dgm:t>
    </dgm:pt>
    <dgm:pt modelId="{BF420963-1F03-451F-8C56-FE5C4551A536}">
      <dgm:prSet/>
      <dgm:spPr/>
      <dgm:t>
        <a:bodyPr/>
        <a:lstStyle/>
        <a:p>
          <a:r>
            <a:rPr lang="bg-BG" b="1" dirty="0">
              <a:solidFill>
                <a:schemeClr val="tx1"/>
              </a:solidFill>
            </a:rPr>
            <a:t>Координация, гъвкавост и постоянни маркетингови активности</a:t>
          </a:r>
          <a:endParaRPr lang="en-US" dirty="0">
            <a:solidFill>
              <a:schemeClr val="tx1"/>
            </a:solidFill>
          </a:endParaRPr>
        </a:p>
      </dgm:t>
    </dgm:pt>
    <dgm:pt modelId="{6100C00F-66DA-4E9C-B857-A62D8DB5B240}" type="parTrans" cxnId="{BCEE21AD-4238-497C-A317-C384A94ABAA7}">
      <dgm:prSet/>
      <dgm:spPr/>
      <dgm:t>
        <a:bodyPr/>
        <a:lstStyle/>
        <a:p>
          <a:endParaRPr lang="en-US"/>
        </a:p>
      </dgm:t>
    </dgm:pt>
    <dgm:pt modelId="{A92361B9-0981-4545-A226-6FD34566D2D0}" type="sibTrans" cxnId="{BCEE21AD-4238-497C-A317-C384A94ABAA7}">
      <dgm:prSet/>
      <dgm:spPr/>
      <dgm:t>
        <a:bodyPr/>
        <a:lstStyle/>
        <a:p>
          <a:endParaRPr lang="en-US"/>
        </a:p>
      </dgm:t>
    </dgm:pt>
    <dgm:pt modelId="{04D3AA37-EF85-42B5-875F-E59128901973}">
      <dgm:prSet/>
      <dgm:spPr/>
      <dgm:t>
        <a:bodyPr/>
        <a:lstStyle/>
        <a:p>
          <a:r>
            <a:rPr lang="bg-BG" b="1" dirty="0">
              <a:solidFill>
                <a:schemeClr val="tx1"/>
              </a:solidFill>
            </a:rPr>
            <a:t>Дългосрочен управленски ангажимент</a:t>
          </a:r>
          <a:endParaRPr lang="en-US" dirty="0">
            <a:solidFill>
              <a:schemeClr val="tx1"/>
            </a:solidFill>
          </a:endParaRPr>
        </a:p>
      </dgm:t>
    </dgm:pt>
    <dgm:pt modelId="{101BA4BA-0A0A-4E80-952F-DF231012E340}" type="parTrans" cxnId="{715CE84A-9F7C-478E-8559-82C39932C943}">
      <dgm:prSet/>
      <dgm:spPr/>
      <dgm:t>
        <a:bodyPr/>
        <a:lstStyle/>
        <a:p>
          <a:endParaRPr lang="en-US"/>
        </a:p>
      </dgm:t>
    </dgm:pt>
    <dgm:pt modelId="{0246A626-7E69-42D8-8A8D-A04F56092A5E}" type="sibTrans" cxnId="{715CE84A-9F7C-478E-8559-82C39932C943}">
      <dgm:prSet/>
      <dgm:spPr/>
      <dgm:t>
        <a:bodyPr/>
        <a:lstStyle/>
        <a:p>
          <a:endParaRPr lang="en-US"/>
        </a:p>
      </dgm:t>
    </dgm:pt>
    <dgm:pt modelId="{92082DED-3FEB-4940-B4DE-01EDE774E3A7}">
      <dgm:prSet/>
      <dgm:spPr/>
      <dgm:t>
        <a:bodyPr/>
        <a:lstStyle/>
        <a:p>
          <a:r>
            <a:rPr lang="bg-BG" b="1" dirty="0">
              <a:solidFill>
                <a:schemeClr val="tx1"/>
              </a:solidFill>
            </a:rPr>
            <a:t>Управление на многообразието на бранда</a:t>
          </a:r>
          <a:endParaRPr lang="en-US" dirty="0">
            <a:solidFill>
              <a:schemeClr val="tx1"/>
            </a:solidFill>
          </a:endParaRPr>
        </a:p>
      </dgm:t>
    </dgm:pt>
    <dgm:pt modelId="{C4505A71-1139-4952-B6F7-718D1CBDB596}" type="parTrans" cxnId="{6BCE606E-D488-4B3F-9F81-16FEA46A779E}">
      <dgm:prSet/>
      <dgm:spPr/>
      <dgm:t>
        <a:bodyPr/>
        <a:lstStyle/>
        <a:p>
          <a:endParaRPr lang="en-US"/>
        </a:p>
      </dgm:t>
    </dgm:pt>
    <dgm:pt modelId="{E840196D-BA8E-4C8F-BB31-C7104F86735C}" type="sibTrans" cxnId="{6BCE606E-D488-4B3F-9F81-16FEA46A779E}">
      <dgm:prSet/>
      <dgm:spPr/>
      <dgm:t>
        <a:bodyPr/>
        <a:lstStyle/>
        <a:p>
          <a:endParaRPr lang="en-US"/>
        </a:p>
      </dgm:t>
    </dgm:pt>
    <dgm:pt modelId="{01F15652-2213-4819-8AC1-2467A3FA7846}">
      <dgm:prSet/>
      <dgm:spPr/>
      <dgm:t>
        <a:bodyPr/>
        <a:lstStyle/>
        <a:p>
          <a:r>
            <a:rPr lang="bg-BG" b="1" dirty="0">
              <a:solidFill>
                <a:schemeClr val="tx1"/>
              </a:solidFill>
            </a:rPr>
            <a:t>Мониторинг и оценка</a:t>
          </a:r>
          <a:endParaRPr lang="en-US" dirty="0">
            <a:solidFill>
              <a:schemeClr val="tx1"/>
            </a:solidFill>
          </a:endParaRPr>
        </a:p>
      </dgm:t>
    </dgm:pt>
    <dgm:pt modelId="{B704490F-4F26-4BE1-84AD-1B7F7097D821}" type="parTrans" cxnId="{1FD38C8E-9EA8-4566-BDD5-C4EA97657C6A}">
      <dgm:prSet/>
      <dgm:spPr/>
      <dgm:t>
        <a:bodyPr/>
        <a:lstStyle/>
        <a:p>
          <a:endParaRPr lang="en-US"/>
        </a:p>
      </dgm:t>
    </dgm:pt>
    <dgm:pt modelId="{F1DB0A37-545D-405D-AC45-99C03E669823}" type="sibTrans" cxnId="{1FD38C8E-9EA8-4566-BDD5-C4EA97657C6A}">
      <dgm:prSet/>
      <dgm:spPr/>
      <dgm:t>
        <a:bodyPr/>
        <a:lstStyle/>
        <a:p>
          <a:endParaRPr lang="en-US"/>
        </a:p>
      </dgm:t>
    </dgm:pt>
    <dgm:pt modelId="{94C047F0-1D77-794B-8914-8ABF766E0B63}" type="pres">
      <dgm:prSet presAssocID="{D584DEA8-B7B0-4C23-87E2-1FBCEC2B578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44A693E-5431-9347-958C-CA90BF888A00}" type="pres">
      <dgm:prSet presAssocID="{2E96EB64-007B-41E1-B6DC-DE152DECA508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2C1DA2-E174-FF41-8ED0-0E2BA27696F0}" type="pres">
      <dgm:prSet presAssocID="{CB3D5C9D-178F-40FB-99DB-A4EA71629F60}" presName="sibTrans" presStyleCnt="0"/>
      <dgm:spPr/>
    </dgm:pt>
    <dgm:pt modelId="{044CC55E-C967-2C41-B070-C0BD41F30BDE}" type="pres">
      <dgm:prSet presAssocID="{C642BB30-9EE4-47A3-A0CE-7FFBDA8BADD9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411DCC-C37E-754C-9AA4-89A725B6DD6E}" type="pres">
      <dgm:prSet presAssocID="{F58C4953-4B53-4061-B230-F8B3D401CB63}" presName="sibTrans" presStyleCnt="0"/>
      <dgm:spPr/>
    </dgm:pt>
    <dgm:pt modelId="{1A1853B4-967D-3049-BF34-7E8E51CE8CD8}" type="pres">
      <dgm:prSet presAssocID="{BF420963-1F03-451F-8C56-FE5C4551A536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DE5B87-8347-4944-A962-F7D4D8CB75DB}" type="pres">
      <dgm:prSet presAssocID="{A92361B9-0981-4545-A226-6FD34566D2D0}" presName="sibTrans" presStyleCnt="0"/>
      <dgm:spPr/>
    </dgm:pt>
    <dgm:pt modelId="{0AF805E1-8275-774D-8A94-35C1CC898DCE}" type="pres">
      <dgm:prSet presAssocID="{04D3AA37-EF85-42B5-875F-E59128901973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454228-46F9-C646-9037-7803282468F3}" type="pres">
      <dgm:prSet presAssocID="{0246A626-7E69-42D8-8A8D-A04F56092A5E}" presName="sibTrans" presStyleCnt="0"/>
      <dgm:spPr/>
    </dgm:pt>
    <dgm:pt modelId="{9DF44E51-1DBE-934D-B179-F72FBC3A5A0F}" type="pres">
      <dgm:prSet presAssocID="{92082DED-3FEB-4940-B4DE-01EDE774E3A7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47CD92-C446-0147-AE4F-7E55A2F9ADA8}" type="pres">
      <dgm:prSet presAssocID="{E840196D-BA8E-4C8F-BB31-C7104F86735C}" presName="sibTrans" presStyleCnt="0"/>
      <dgm:spPr/>
    </dgm:pt>
    <dgm:pt modelId="{5F8AE3A4-1B8F-784F-A18E-AB5FAF3AF920}" type="pres">
      <dgm:prSet presAssocID="{01F15652-2213-4819-8AC1-2467A3FA7846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25160D7-1C4E-1148-873D-442E0BA67DEB}" type="presOf" srcId="{BF420963-1F03-451F-8C56-FE5C4551A536}" destId="{1A1853B4-967D-3049-BF34-7E8E51CE8CD8}" srcOrd="0" destOrd="0" presId="urn:microsoft.com/office/officeart/2005/8/layout/default#1"/>
    <dgm:cxn modelId="{291C6CDE-4213-E14B-95FB-C8121521C8D1}" type="presOf" srcId="{01F15652-2213-4819-8AC1-2467A3FA7846}" destId="{5F8AE3A4-1B8F-784F-A18E-AB5FAF3AF920}" srcOrd="0" destOrd="0" presId="urn:microsoft.com/office/officeart/2005/8/layout/default#1"/>
    <dgm:cxn modelId="{8BE85B25-C549-D743-B1BB-A2216541FCC6}" type="presOf" srcId="{D584DEA8-B7B0-4C23-87E2-1FBCEC2B578B}" destId="{94C047F0-1D77-794B-8914-8ABF766E0B63}" srcOrd="0" destOrd="0" presId="urn:microsoft.com/office/officeart/2005/8/layout/default#1"/>
    <dgm:cxn modelId="{6BCE606E-D488-4B3F-9F81-16FEA46A779E}" srcId="{D584DEA8-B7B0-4C23-87E2-1FBCEC2B578B}" destId="{92082DED-3FEB-4940-B4DE-01EDE774E3A7}" srcOrd="4" destOrd="0" parTransId="{C4505A71-1139-4952-B6F7-718D1CBDB596}" sibTransId="{E840196D-BA8E-4C8F-BB31-C7104F86735C}"/>
    <dgm:cxn modelId="{DC716518-9801-406B-9060-B7E2D8521A39}" srcId="{D584DEA8-B7B0-4C23-87E2-1FBCEC2B578B}" destId="{C642BB30-9EE4-47A3-A0CE-7FFBDA8BADD9}" srcOrd="1" destOrd="0" parTransId="{84805575-A801-4149-A5FB-A549886ABA54}" sibTransId="{F58C4953-4B53-4061-B230-F8B3D401CB63}"/>
    <dgm:cxn modelId="{715CE84A-9F7C-478E-8559-82C39932C943}" srcId="{D584DEA8-B7B0-4C23-87E2-1FBCEC2B578B}" destId="{04D3AA37-EF85-42B5-875F-E59128901973}" srcOrd="3" destOrd="0" parTransId="{101BA4BA-0A0A-4E80-952F-DF231012E340}" sibTransId="{0246A626-7E69-42D8-8A8D-A04F56092A5E}"/>
    <dgm:cxn modelId="{5078F3C3-EF90-0245-BEB3-8048E8FC26FF}" type="presOf" srcId="{92082DED-3FEB-4940-B4DE-01EDE774E3A7}" destId="{9DF44E51-1DBE-934D-B179-F72FBC3A5A0F}" srcOrd="0" destOrd="0" presId="urn:microsoft.com/office/officeart/2005/8/layout/default#1"/>
    <dgm:cxn modelId="{2B872B01-072F-654F-85FD-485D0711E44E}" type="presOf" srcId="{04D3AA37-EF85-42B5-875F-E59128901973}" destId="{0AF805E1-8275-774D-8A94-35C1CC898DCE}" srcOrd="0" destOrd="0" presId="urn:microsoft.com/office/officeart/2005/8/layout/default#1"/>
    <dgm:cxn modelId="{1FD38C8E-9EA8-4566-BDD5-C4EA97657C6A}" srcId="{D584DEA8-B7B0-4C23-87E2-1FBCEC2B578B}" destId="{01F15652-2213-4819-8AC1-2467A3FA7846}" srcOrd="5" destOrd="0" parTransId="{B704490F-4F26-4BE1-84AD-1B7F7097D821}" sibTransId="{F1DB0A37-545D-405D-AC45-99C03E669823}"/>
    <dgm:cxn modelId="{BCEE21AD-4238-497C-A317-C384A94ABAA7}" srcId="{D584DEA8-B7B0-4C23-87E2-1FBCEC2B578B}" destId="{BF420963-1F03-451F-8C56-FE5C4551A536}" srcOrd="2" destOrd="0" parTransId="{6100C00F-66DA-4E9C-B857-A62D8DB5B240}" sibTransId="{A92361B9-0981-4545-A226-6FD34566D2D0}"/>
    <dgm:cxn modelId="{BAC57AF7-BA51-9D4F-90DA-7BF9A19B0824}" type="presOf" srcId="{2E96EB64-007B-41E1-B6DC-DE152DECA508}" destId="{744A693E-5431-9347-958C-CA90BF888A00}" srcOrd="0" destOrd="0" presId="urn:microsoft.com/office/officeart/2005/8/layout/default#1"/>
    <dgm:cxn modelId="{6F845BEB-DCEF-094E-9112-A1C48FA2BB63}" type="presOf" srcId="{C642BB30-9EE4-47A3-A0CE-7FFBDA8BADD9}" destId="{044CC55E-C967-2C41-B070-C0BD41F30BDE}" srcOrd="0" destOrd="0" presId="urn:microsoft.com/office/officeart/2005/8/layout/default#1"/>
    <dgm:cxn modelId="{76EE67C4-0677-44B9-BFA0-08AA577DCB51}" srcId="{D584DEA8-B7B0-4C23-87E2-1FBCEC2B578B}" destId="{2E96EB64-007B-41E1-B6DC-DE152DECA508}" srcOrd="0" destOrd="0" parTransId="{FFBBB180-90E4-463C-891D-4129BC777D8F}" sibTransId="{CB3D5C9D-178F-40FB-99DB-A4EA71629F60}"/>
    <dgm:cxn modelId="{C5985F15-777C-664E-B3C8-359D48A6742B}" type="presParOf" srcId="{94C047F0-1D77-794B-8914-8ABF766E0B63}" destId="{744A693E-5431-9347-958C-CA90BF888A00}" srcOrd="0" destOrd="0" presId="urn:microsoft.com/office/officeart/2005/8/layout/default#1"/>
    <dgm:cxn modelId="{2C068A40-F8A7-0A49-9EC9-7CAC3D26DCCD}" type="presParOf" srcId="{94C047F0-1D77-794B-8914-8ABF766E0B63}" destId="{C62C1DA2-E174-FF41-8ED0-0E2BA27696F0}" srcOrd="1" destOrd="0" presId="urn:microsoft.com/office/officeart/2005/8/layout/default#1"/>
    <dgm:cxn modelId="{9F798076-7B53-BE46-A1AD-6E2B31D0AE07}" type="presParOf" srcId="{94C047F0-1D77-794B-8914-8ABF766E0B63}" destId="{044CC55E-C967-2C41-B070-C0BD41F30BDE}" srcOrd="2" destOrd="0" presId="urn:microsoft.com/office/officeart/2005/8/layout/default#1"/>
    <dgm:cxn modelId="{8368B61B-EADB-DF42-A3AC-302A633B5AE3}" type="presParOf" srcId="{94C047F0-1D77-794B-8914-8ABF766E0B63}" destId="{68411DCC-C37E-754C-9AA4-89A725B6DD6E}" srcOrd="3" destOrd="0" presId="urn:microsoft.com/office/officeart/2005/8/layout/default#1"/>
    <dgm:cxn modelId="{CAE29D7C-C623-F94C-BFB2-351F3ECFB628}" type="presParOf" srcId="{94C047F0-1D77-794B-8914-8ABF766E0B63}" destId="{1A1853B4-967D-3049-BF34-7E8E51CE8CD8}" srcOrd="4" destOrd="0" presId="urn:microsoft.com/office/officeart/2005/8/layout/default#1"/>
    <dgm:cxn modelId="{CE32AB0E-B487-E045-AEDC-EE02A81979EB}" type="presParOf" srcId="{94C047F0-1D77-794B-8914-8ABF766E0B63}" destId="{32DE5B87-8347-4944-A962-F7D4D8CB75DB}" srcOrd="5" destOrd="0" presId="urn:microsoft.com/office/officeart/2005/8/layout/default#1"/>
    <dgm:cxn modelId="{16245E3D-0FCB-B54F-917E-772A560C0AD8}" type="presParOf" srcId="{94C047F0-1D77-794B-8914-8ABF766E0B63}" destId="{0AF805E1-8275-774D-8A94-35C1CC898DCE}" srcOrd="6" destOrd="0" presId="urn:microsoft.com/office/officeart/2005/8/layout/default#1"/>
    <dgm:cxn modelId="{CF43627E-353D-CE40-BAFA-0B776F13220E}" type="presParOf" srcId="{94C047F0-1D77-794B-8914-8ABF766E0B63}" destId="{93454228-46F9-C646-9037-7803282468F3}" srcOrd="7" destOrd="0" presId="urn:microsoft.com/office/officeart/2005/8/layout/default#1"/>
    <dgm:cxn modelId="{E0C21C50-52CB-884D-8F86-2436C7E22336}" type="presParOf" srcId="{94C047F0-1D77-794B-8914-8ABF766E0B63}" destId="{9DF44E51-1DBE-934D-B179-F72FBC3A5A0F}" srcOrd="8" destOrd="0" presId="urn:microsoft.com/office/officeart/2005/8/layout/default#1"/>
    <dgm:cxn modelId="{C6D75A67-6B3C-FC40-81E0-0FE5AD1EAC12}" type="presParOf" srcId="{94C047F0-1D77-794B-8914-8ABF766E0B63}" destId="{C647CD92-C446-0147-AE4F-7E55A2F9ADA8}" srcOrd="9" destOrd="0" presId="urn:microsoft.com/office/officeart/2005/8/layout/default#1"/>
    <dgm:cxn modelId="{1653AA82-1D61-BC48-B4BC-EAE52CF99DB1}" type="presParOf" srcId="{94C047F0-1D77-794B-8914-8ABF766E0B63}" destId="{5F8AE3A4-1B8F-784F-A18E-AB5FAF3AF920}" srcOrd="1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9F9E953-A51C-4DE9-B6C3-403E0A0B2406}" type="doc">
      <dgm:prSet loTypeId="urn:microsoft.com/office/officeart/2005/8/layout/hierarchy1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B9B526C-1D3F-4EEA-B2C9-E6ABFAEB2B58}">
      <dgm:prSet/>
      <dgm:spPr/>
      <dgm:t>
        <a:bodyPr/>
        <a:lstStyle/>
        <a:p>
          <a:r>
            <a:rPr lang="bg-BG" dirty="0"/>
            <a:t>Кое е специфичното и уникалното на </a:t>
          </a:r>
          <a:r>
            <a:rPr lang="bg-BG" dirty="0" err="1"/>
            <a:t>бранда</a:t>
          </a:r>
          <a:r>
            <a:rPr lang="bg-BG" dirty="0"/>
            <a:t> Ви? </a:t>
          </a:r>
          <a:endParaRPr lang="en-US" dirty="0"/>
        </a:p>
      </dgm:t>
    </dgm:pt>
    <dgm:pt modelId="{C9B70ACC-3936-468E-9207-D2B834A306DE}" type="parTrans" cxnId="{0469F79B-A6CD-40A1-8DAF-8C721E628E53}">
      <dgm:prSet/>
      <dgm:spPr/>
      <dgm:t>
        <a:bodyPr/>
        <a:lstStyle/>
        <a:p>
          <a:endParaRPr lang="en-US"/>
        </a:p>
      </dgm:t>
    </dgm:pt>
    <dgm:pt modelId="{7E3244AD-40BA-41CE-B7CB-805862F43320}" type="sibTrans" cxnId="{0469F79B-A6CD-40A1-8DAF-8C721E628E53}">
      <dgm:prSet/>
      <dgm:spPr/>
      <dgm:t>
        <a:bodyPr/>
        <a:lstStyle/>
        <a:p>
          <a:endParaRPr lang="en-US"/>
        </a:p>
      </dgm:t>
    </dgm:pt>
    <dgm:pt modelId="{D9DEF186-BB26-46FE-9046-81C961754250}">
      <dgm:prSet/>
      <dgm:spPr/>
      <dgm:t>
        <a:bodyPr/>
        <a:lstStyle/>
        <a:p>
          <a:r>
            <a:rPr lang="bg-BG"/>
            <a:t>Коя е тази специфичност, която ще привлече посетители, туристи, инвеститори и др.? </a:t>
          </a:r>
          <a:endParaRPr lang="en-US"/>
        </a:p>
      </dgm:t>
    </dgm:pt>
    <dgm:pt modelId="{B4CD2849-215C-4224-9AB3-D765AA02F9EB}" type="parTrans" cxnId="{94D3F59B-4F23-458C-828F-0ADD0CC8AB7C}">
      <dgm:prSet/>
      <dgm:spPr/>
      <dgm:t>
        <a:bodyPr/>
        <a:lstStyle/>
        <a:p>
          <a:endParaRPr lang="en-US"/>
        </a:p>
      </dgm:t>
    </dgm:pt>
    <dgm:pt modelId="{5BA619AC-F503-4D8B-B44D-CF8677F632CB}" type="sibTrans" cxnId="{94D3F59B-4F23-458C-828F-0ADD0CC8AB7C}">
      <dgm:prSet/>
      <dgm:spPr/>
      <dgm:t>
        <a:bodyPr/>
        <a:lstStyle/>
        <a:p>
          <a:endParaRPr lang="en-US"/>
        </a:p>
      </dgm:t>
    </dgm:pt>
    <dgm:pt modelId="{119B823C-EE72-5E4B-9438-90EBB6AF6C7B}" type="pres">
      <dgm:prSet presAssocID="{09F9E953-A51C-4DE9-B6C3-403E0A0B240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A7236F6-A965-1444-A311-9C6069A90C50}" type="pres">
      <dgm:prSet presAssocID="{CB9B526C-1D3F-4EEA-B2C9-E6ABFAEB2B58}" presName="hierRoot1" presStyleCnt="0"/>
      <dgm:spPr/>
    </dgm:pt>
    <dgm:pt modelId="{2BF25AF3-356A-2449-A2A4-024A9A3FE0A1}" type="pres">
      <dgm:prSet presAssocID="{CB9B526C-1D3F-4EEA-B2C9-E6ABFAEB2B58}" presName="composite" presStyleCnt="0"/>
      <dgm:spPr/>
    </dgm:pt>
    <dgm:pt modelId="{584AA385-1647-AC46-80ED-509F050B2187}" type="pres">
      <dgm:prSet presAssocID="{CB9B526C-1D3F-4EEA-B2C9-E6ABFAEB2B58}" presName="background" presStyleLbl="node0" presStyleIdx="0" presStyleCnt="2"/>
      <dgm:spPr/>
    </dgm:pt>
    <dgm:pt modelId="{094BE9B8-AEB9-114B-8745-F6090E70962C}" type="pres">
      <dgm:prSet presAssocID="{CB9B526C-1D3F-4EEA-B2C9-E6ABFAEB2B58}" presName="text" presStyleLbl="fgAcc0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9C2FEA6-88EF-7C47-9E3D-B97726DD608B}" type="pres">
      <dgm:prSet presAssocID="{CB9B526C-1D3F-4EEA-B2C9-E6ABFAEB2B58}" presName="hierChild2" presStyleCnt="0"/>
      <dgm:spPr/>
    </dgm:pt>
    <dgm:pt modelId="{27F15354-1E51-0643-A829-DE664CF177A7}" type="pres">
      <dgm:prSet presAssocID="{D9DEF186-BB26-46FE-9046-81C961754250}" presName="hierRoot1" presStyleCnt="0"/>
      <dgm:spPr/>
    </dgm:pt>
    <dgm:pt modelId="{89E94E35-C991-1449-9709-1194E5A5FE71}" type="pres">
      <dgm:prSet presAssocID="{D9DEF186-BB26-46FE-9046-81C961754250}" presName="composite" presStyleCnt="0"/>
      <dgm:spPr/>
    </dgm:pt>
    <dgm:pt modelId="{DBACBED2-4CFF-F345-ADDF-026BC78EB323}" type="pres">
      <dgm:prSet presAssocID="{D9DEF186-BB26-46FE-9046-81C961754250}" presName="background" presStyleLbl="node0" presStyleIdx="1" presStyleCnt="2"/>
      <dgm:spPr/>
    </dgm:pt>
    <dgm:pt modelId="{78DF900F-A557-E541-A7E9-DFCA90C9DAE7}" type="pres">
      <dgm:prSet presAssocID="{D9DEF186-BB26-46FE-9046-81C961754250}" presName="text" presStyleLbl="fgAcc0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81B2777-F044-C540-A978-827E60C98D03}" type="pres">
      <dgm:prSet presAssocID="{D9DEF186-BB26-46FE-9046-81C961754250}" presName="hierChild2" presStyleCnt="0"/>
      <dgm:spPr/>
    </dgm:pt>
  </dgm:ptLst>
  <dgm:cxnLst>
    <dgm:cxn modelId="{0469F79B-A6CD-40A1-8DAF-8C721E628E53}" srcId="{09F9E953-A51C-4DE9-B6C3-403E0A0B2406}" destId="{CB9B526C-1D3F-4EEA-B2C9-E6ABFAEB2B58}" srcOrd="0" destOrd="0" parTransId="{C9B70ACC-3936-468E-9207-D2B834A306DE}" sibTransId="{7E3244AD-40BA-41CE-B7CB-805862F43320}"/>
    <dgm:cxn modelId="{94D3F59B-4F23-458C-828F-0ADD0CC8AB7C}" srcId="{09F9E953-A51C-4DE9-B6C3-403E0A0B2406}" destId="{D9DEF186-BB26-46FE-9046-81C961754250}" srcOrd="1" destOrd="0" parTransId="{B4CD2849-215C-4224-9AB3-D765AA02F9EB}" sibTransId="{5BA619AC-F503-4D8B-B44D-CF8677F632CB}"/>
    <dgm:cxn modelId="{791506C1-1CB3-BD43-B0F3-AFFF2CEA8385}" type="presOf" srcId="{D9DEF186-BB26-46FE-9046-81C961754250}" destId="{78DF900F-A557-E541-A7E9-DFCA90C9DAE7}" srcOrd="0" destOrd="0" presId="urn:microsoft.com/office/officeart/2005/8/layout/hierarchy1"/>
    <dgm:cxn modelId="{3BF22394-CB5F-1B40-85A2-12603A36BF02}" type="presOf" srcId="{CB9B526C-1D3F-4EEA-B2C9-E6ABFAEB2B58}" destId="{094BE9B8-AEB9-114B-8745-F6090E70962C}" srcOrd="0" destOrd="0" presId="urn:microsoft.com/office/officeart/2005/8/layout/hierarchy1"/>
    <dgm:cxn modelId="{95FF5742-55C4-B84D-96C3-F3D13A216356}" type="presOf" srcId="{09F9E953-A51C-4DE9-B6C3-403E0A0B2406}" destId="{119B823C-EE72-5E4B-9438-90EBB6AF6C7B}" srcOrd="0" destOrd="0" presId="urn:microsoft.com/office/officeart/2005/8/layout/hierarchy1"/>
    <dgm:cxn modelId="{5C091E53-BDA4-2D4C-A6AF-EDD47CCE2095}" type="presParOf" srcId="{119B823C-EE72-5E4B-9438-90EBB6AF6C7B}" destId="{AA7236F6-A965-1444-A311-9C6069A90C50}" srcOrd="0" destOrd="0" presId="urn:microsoft.com/office/officeart/2005/8/layout/hierarchy1"/>
    <dgm:cxn modelId="{E815DBD4-8778-2E4E-8207-CA2093B84ABE}" type="presParOf" srcId="{AA7236F6-A965-1444-A311-9C6069A90C50}" destId="{2BF25AF3-356A-2449-A2A4-024A9A3FE0A1}" srcOrd="0" destOrd="0" presId="urn:microsoft.com/office/officeart/2005/8/layout/hierarchy1"/>
    <dgm:cxn modelId="{4949FE45-5FC8-C24B-A91D-4E1E6E96E365}" type="presParOf" srcId="{2BF25AF3-356A-2449-A2A4-024A9A3FE0A1}" destId="{584AA385-1647-AC46-80ED-509F050B2187}" srcOrd="0" destOrd="0" presId="urn:microsoft.com/office/officeart/2005/8/layout/hierarchy1"/>
    <dgm:cxn modelId="{9B117CB2-3A4D-8E45-9DAA-C6875ACB48EB}" type="presParOf" srcId="{2BF25AF3-356A-2449-A2A4-024A9A3FE0A1}" destId="{094BE9B8-AEB9-114B-8745-F6090E70962C}" srcOrd="1" destOrd="0" presId="urn:microsoft.com/office/officeart/2005/8/layout/hierarchy1"/>
    <dgm:cxn modelId="{A60B1B8F-A31B-B54D-B61B-2DE4792AC6E6}" type="presParOf" srcId="{AA7236F6-A965-1444-A311-9C6069A90C50}" destId="{69C2FEA6-88EF-7C47-9E3D-B97726DD608B}" srcOrd="1" destOrd="0" presId="urn:microsoft.com/office/officeart/2005/8/layout/hierarchy1"/>
    <dgm:cxn modelId="{7A6CF68E-7DD9-E647-B579-7539C77554A6}" type="presParOf" srcId="{119B823C-EE72-5E4B-9438-90EBB6AF6C7B}" destId="{27F15354-1E51-0643-A829-DE664CF177A7}" srcOrd="1" destOrd="0" presId="urn:microsoft.com/office/officeart/2005/8/layout/hierarchy1"/>
    <dgm:cxn modelId="{FE3E227C-1AD1-B64A-BD93-ACF410F4B2A5}" type="presParOf" srcId="{27F15354-1E51-0643-A829-DE664CF177A7}" destId="{89E94E35-C991-1449-9709-1194E5A5FE71}" srcOrd="0" destOrd="0" presId="urn:microsoft.com/office/officeart/2005/8/layout/hierarchy1"/>
    <dgm:cxn modelId="{2D7EE10E-F363-7F47-81FD-9276F121FDAC}" type="presParOf" srcId="{89E94E35-C991-1449-9709-1194E5A5FE71}" destId="{DBACBED2-4CFF-F345-ADDF-026BC78EB323}" srcOrd="0" destOrd="0" presId="urn:microsoft.com/office/officeart/2005/8/layout/hierarchy1"/>
    <dgm:cxn modelId="{9FFDC08D-BD5F-6B40-93F7-898875291926}" type="presParOf" srcId="{89E94E35-C991-1449-9709-1194E5A5FE71}" destId="{78DF900F-A557-E541-A7E9-DFCA90C9DAE7}" srcOrd="1" destOrd="0" presId="urn:microsoft.com/office/officeart/2005/8/layout/hierarchy1"/>
    <dgm:cxn modelId="{1FC428DF-4F78-264D-902A-8EB16EB2A795}" type="presParOf" srcId="{27F15354-1E51-0643-A829-DE664CF177A7}" destId="{781B2777-F044-C540-A978-827E60C98D0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93BE927-C1B5-4EA7-ABA1-DA8C8DB34E04}" type="doc">
      <dgm:prSet loTypeId="urn:microsoft.com/office/officeart/2016/7/layout/LinearBlockProcessNumbered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2998BF8-FD89-4BD7-BC20-83F9C30E8465}">
      <dgm:prSet custT="1"/>
      <dgm:spPr/>
      <dgm:t>
        <a:bodyPr/>
        <a:lstStyle/>
        <a:p>
          <a:r>
            <a:rPr lang="bg-BG" sz="2000" dirty="0">
              <a:solidFill>
                <a:schemeClr val="tx1"/>
              </a:solidFill>
            </a:rPr>
            <a:t>Ясно да се дефинират адресатите на туристическия бранд на място;</a:t>
          </a:r>
          <a:endParaRPr lang="en-US" sz="2000" dirty="0">
            <a:solidFill>
              <a:schemeClr val="tx1"/>
            </a:solidFill>
          </a:endParaRPr>
        </a:p>
      </dgm:t>
    </dgm:pt>
    <dgm:pt modelId="{B784ECCB-E76B-4597-8280-A9A5388740F5}" type="parTrans" cxnId="{24CB86DB-46E8-4AB7-81CA-5868DC5B9DA6}">
      <dgm:prSet/>
      <dgm:spPr/>
      <dgm:t>
        <a:bodyPr/>
        <a:lstStyle/>
        <a:p>
          <a:endParaRPr lang="en-US"/>
        </a:p>
      </dgm:t>
    </dgm:pt>
    <dgm:pt modelId="{EE143459-4071-4E50-AB47-6399D5C17079}" type="sibTrans" cxnId="{24CB86DB-46E8-4AB7-81CA-5868DC5B9DA6}">
      <dgm:prSet phldrT="01" phldr="0"/>
      <dgm:spPr/>
      <dgm:t>
        <a:bodyPr/>
        <a:lstStyle/>
        <a:p>
          <a:r>
            <a:rPr lang="en-US"/>
            <a:t>01</a:t>
          </a:r>
        </a:p>
      </dgm:t>
    </dgm:pt>
    <dgm:pt modelId="{45C59481-E5C4-4985-9FAA-C92D1129D26B}">
      <dgm:prSet custT="1"/>
      <dgm:spPr/>
      <dgm:t>
        <a:bodyPr/>
        <a:lstStyle/>
        <a:p>
          <a:r>
            <a:rPr lang="bg-BG" sz="2000" dirty="0">
              <a:solidFill>
                <a:schemeClr val="tx1"/>
              </a:solidFill>
            </a:rPr>
            <a:t>Брандът да бъде видим, дори само при транзитно преминаване; </a:t>
          </a:r>
          <a:endParaRPr lang="en-US" sz="2000" dirty="0">
            <a:solidFill>
              <a:schemeClr val="tx1"/>
            </a:solidFill>
          </a:endParaRPr>
        </a:p>
      </dgm:t>
    </dgm:pt>
    <dgm:pt modelId="{0615D348-DFBD-452A-994A-30C16E993022}" type="parTrans" cxnId="{FCE03C34-5D29-405F-834B-18A8721E27A8}">
      <dgm:prSet/>
      <dgm:spPr/>
      <dgm:t>
        <a:bodyPr/>
        <a:lstStyle/>
        <a:p>
          <a:endParaRPr lang="en-US"/>
        </a:p>
      </dgm:t>
    </dgm:pt>
    <dgm:pt modelId="{D6A18865-FA49-43DF-848C-4A4D17D7DC98}" type="sibTrans" cxnId="{FCE03C34-5D29-405F-834B-18A8721E27A8}">
      <dgm:prSet phldrT="02" phldr="0"/>
      <dgm:spPr/>
      <dgm:t>
        <a:bodyPr/>
        <a:lstStyle/>
        <a:p>
          <a:r>
            <a:rPr lang="en-US"/>
            <a:t>02</a:t>
          </a:r>
        </a:p>
      </dgm:t>
    </dgm:pt>
    <dgm:pt modelId="{F356AEA3-269E-4E73-B73C-759AEDC57832}">
      <dgm:prSet custT="1"/>
      <dgm:spPr/>
      <dgm:t>
        <a:bodyPr/>
        <a:lstStyle/>
        <a:p>
          <a:r>
            <a:rPr lang="bg-BG" sz="1800" dirty="0">
              <a:solidFill>
                <a:schemeClr val="tx1"/>
              </a:solidFill>
            </a:rPr>
            <a:t>Различността и уникалността на бранда на място да бъде част от живота и съвременността;</a:t>
          </a:r>
          <a:endParaRPr lang="en-US" sz="1800" dirty="0">
            <a:solidFill>
              <a:schemeClr val="tx1"/>
            </a:solidFill>
          </a:endParaRPr>
        </a:p>
      </dgm:t>
    </dgm:pt>
    <dgm:pt modelId="{B0F17999-6942-4C03-9CD2-422E25FC89EE}" type="parTrans" cxnId="{69F3A6E2-36D7-4FA0-BAD7-6775B720C36C}">
      <dgm:prSet/>
      <dgm:spPr/>
      <dgm:t>
        <a:bodyPr/>
        <a:lstStyle/>
        <a:p>
          <a:endParaRPr lang="en-US"/>
        </a:p>
      </dgm:t>
    </dgm:pt>
    <dgm:pt modelId="{BB596825-1066-4302-BDE9-79D0339B2F86}" type="sibTrans" cxnId="{69F3A6E2-36D7-4FA0-BAD7-6775B720C36C}">
      <dgm:prSet phldrT="03" phldr="0"/>
      <dgm:spPr/>
      <dgm:t>
        <a:bodyPr/>
        <a:lstStyle/>
        <a:p>
          <a:r>
            <a:rPr lang="en-US"/>
            <a:t>03</a:t>
          </a:r>
        </a:p>
      </dgm:t>
    </dgm:pt>
    <dgm:pt modelId="{0BD7C6E7-4BAC-4726-921F-F0A0FA983219}">
      <dgm:prSet custT="1"/>
      <dgm:spPr/>
      <dgm:t>
        <a:bodyPr/>
        <a:lstStyle/>
        <a:p>
          <a:r>
            <a:rPr lang="bg-BG" sz="2000" dirty="0">
              <a:solidFill>
                <a:schemeClr val="tx1"/>
              </a:solidFill>
            </a:rPr>
            <a:t>Представеният бранд да бъде разбираем и преводим;</a:t>
          </a:r>
          <a:endParaRPr lang="en-US" sz="2000" dirty="0">
            <a:solidFill>
              <a:schemeClr val="tx1"/>
            </a:solidFill>
          </a:endParaRPr>
        </a:p>
      </dgm:t>
    </dgm:pt>
    <dgm:pt modelId="{9F7267C4-9BC6-4374-818C-7A857561F2CF}" type="parTrans" cxnId="{9B79B279-D2CC-47CE-8B58-31A95CD99C9B}">
      <dgm:prSet/>
      <dgm:spPr/>
      <dgm:t>
        <a:bodyPr/>
        <a:lstStyle/>
        <a:p>
          <a:endParaRPr lang="en-US"/>
        </a:p>
      </dgm:t>
    </dgm:pt>
    <dgm:pt modelId="{599C37C8-B61B-4E5D-9100-EEF7375D04F3}" type="sibTrans" cxnId="{9B79B279-D2CC-47CE-8B58-31A95CD99C9B}">
      <dgm:prSet phldrT="04" phldr="0"/>
      <dgm:spPr/>
      <dgm:t>
        <a:bodyPr/>
        <a:lstStyle/>
        <a:p>
          <a:r>
            <a:rPr lang="en-US"/>
            <a:t>04</a:t>
          </a:r>
        </a:p>
      </dgm:t>
    </dgm:pt>
    <dgm:pt modelId="{FE9F8563-343F-4E67-A4BC-3BFBB9451DD6}">
      <dgm:prSet custT="1"/>
      <dgm:spPr/>
      <dgm:t>
        <a:bodyPr/>
        <a:lstStyle/>
        <a:p>
          <a:r>
            <a:rPr lang="bg-BG" sz="2000" dirty="0">
              <a:solidFill>
                <a:schemeClr val="tx1"/>
              </a:solidFill>
            </a:rPr>
            <a:t>Брандът да бъде насочен към външните публики.</a:t>
          </a:r>
          <a:endParaRPr lang="en-US" sz="2000" dirty="0">
            <a:solidFill>
              <a:schemeClr val="tx1"/>
            </a:solidFill>
          </a:endParaRPr>
        </a:p>
      </dgm:t>
    </dgm:pt>
    <dgm:pt modelId="{1D08BE7C-9DC0-491A-8618-ACDCB2BF2A63}" type="parTrans" cxnId="{C5B36F38-A30D-422E-935C-94417473372A}">
      <dgm:prSet/>
      <dgm:spPr/>
      <dgm:t>
        <a:bodyPr/>
        <a:lstStyle/>
        <a:p>
          <a:endParaRPr lang="en-US"/>
        </a:p>
      </dgm:t>
    </dgm:pt>
    <dgm:pt modelId="{A0BCEDE0-E21C-464B-B4BC-B68471BA1C4D}" type="sibTrans" cxnId="{C5B36F38-A30D-422E-935C-94417473372A}">
      <dgm:prSet phldrT="05" phldr="0"/>
      <dgm:spPr/>
      <dgm:t>
        <a:bodyPr/>
        <a:lstStyle/>
        <a:p>
          <a:r>
            <a:rPr lang="en-US"/>
            <a:t>05</a:t>
          </a:r>
        </a:p>
      </dgm:t>
    </dgm:pt>
    <dgm:pt modelId="{777945A5-53BC-2440-9450-588C10298B6F}" type="pres">
      <dgm:prSet presAssocID="{A93BE927-C1B5-4EA7-ABA1-DA8C8DB34E04}" presName="Name0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9BF6D07-63D2-3744-B6D7-89989CED2363}" type="pres">
      <dgm:prSet presAssocID="{D2998BF8-FD89-4BD7-BC20-83F9C30E8465}" presName="compositeNode" presStyleCnt="0">
        <dgm:presLayoutVars>
          <dgm:bulletEnabled val="1"/>
        </dgm:presLayoutVars>
      </dgm:prSet>
      <dgm:spPr/>
    </dgm:pt>
    <dgm:pt modelId="{3F79CAE1-5E5B-8043-B43E-415A6AAC704A}" type="pres">
      <dgm:prSet presAssocID="{D2998BF8-FD89-4BD7-BC20-83F9C30E8465}" presName="bgRect" presStyleLbl="alignNode1" presStyleIdx="0" presStyleCnt="5"/>
      <dgm:spPr/>
      <dgm:t>
        <a:bodyPr/>
        <a:lstStyle/>
        <a:p>
          <a:endParaRPr lang="en-US"/>
        </a:p>
      </dgm:t>
    </dgm:pt>
    <dgm:pt modelId="{3EBEA6BE-764A-AE4A-9F8E-B1F50E850DE6}" type="pres">
      <dgm:prSet presAssocID="{EE143459-4071-4E50-AB47-6399D5C17079}" presName="sibTransNodeRect" presStyleLbl="align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902FAB-178E-D74D-AC36-36F276633F57}" type="pres">
      <dgm:prSet presAssocID="{D2998BF8-FD89-4BD7-BC20-83F9C30E8465}" presName="nodeRect" presStyleLbl="align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DE74F1-7053-E54A-9BDF-C5B7564B5794}" type="pres">
      <dgm:prSet presAssocID="{EE143459-4071-4E50-AB47-6399D5C17079}" presName="sibTrans" presStyleCnt="0"/>
      <dgm:spPr/>
    </dgm:pt>
    <dgm:pt modelId="{B25D325B-347E-8846-A5C7-D6AD364DFF56}" type="pres">
      <dgm:prSet presAssocID="{45C59481-E5C4-4985-9FAA-C92D1129D26B}" presName="compositeNode" presStyleCnt="0">
        <dgm:presLayoutVars>
          <dgm:bulletEnabled val="1"/>
        </dgm:presLayoutVars>
      </dgm:prSet>
      <dgm:spPr/>
    </dgm:pt>
    <dgm:pt modelId="{01660E18-7E66-A940-9417-02FF8A0134C2}" type="pres">
      <dgm:prSet presAssocID="{45C59481-E5C4-4985-9FAA-C92D1129D26B}" presName="bgRect" presStyleLbl="alignNode1" presStyleIdx="1" presStyleCnt="5"/>
      <dgm:spPr/>
      <dgm:t>
        <a:bodyPr/>
        <a:lstStyle/>
        <a:p>
          <a:endParaRPr lang="en-US"/>
        </a:p>
      </dgm:t>
    </dgm:pt>
    <dgm:pt modelId="{1F380911-55E4-3F41-A884-291D0AD53DB3}" type="pres">
      <dgm:prSet presAssocID="{D6A18865-FA49-43DF-848C-4A4D17D7DC98}" presName="sibTransNodeRect" presStyleLbl="align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17C6E1-E442-024B-8DED-1D7EB541BC4E}" type="pres">
      <dgm:prSet presAssocID="{45C59481-E5C4-4985-9FAA-C92D1129D26B}" presName="nodeRect" presStyleLbl="align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E08FE7-C19E-AA4B-9D68-B925F5454BC6}" type="pres">
      <dgm:prSet presAssocID="{D6A18865-FA49-43DF-848C-4A4D17D7DC98}" presName="sibTrans" presStyleCnt="0"/>
      <dgm:spPr/>
    </dgm:pt>
    <dgm:pt modelId="{CE51A597-15A5-3846-B56F-ADE8612B1850}" type="pres">
      <dgm:prSet presAssocID="{F356AEA3-269E-4E73-B73C-759AEDC57832}" presName="compositeNode" presStyleCnt="0">
        <dgm:presLayoutVars>
          <dgm:bulletEnabled val="1"/>
        </dgm:presLayoutVars>
      </dgm:prSet>
      <dgm:spPr/>
    </dgm:pt>
    <dgm:pt modelId="{EE16B4EF-AB91-8947-B7B5-25FDE88FC92D}" type="pres">
      <dgm:prSet presAssocID="{F356AEA3-269E-4E73-B73C-759AEDC57832}" presName="bgRect" presStyleLbl="alignNode1" presStyleIdx="2" presStyleCnt="5"/>
      <dgm:spPr/>
      <dgm:t>
        <a:bodyPr/>
        <a:lstStyle/>
        <a:p>
          <a:endParaRPr lang="en-US"/>
        </a:p>
      </dgm:t>
    </dgm:pt>
    <dgm:pt modelId="{9F20DF83-A03F-474A-9276-076B26FF3E48}" type="pres">
      <dgm:prSet presAssocID="{BB596825-1066-4302-BDE9-79D0339B2F86}" presName="sibTransNodeRect" presStyleLbl="align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294CF6-4C33-EF4C-8990-061A13720094}" type="pres">
      <dgm:prSet presAssocID="{F356AEA3-269E-4E73-B73C-759AEDC57832}" presName="nodeRect" presStyleLbl="align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FFB7B9-FB04-5346-9435-37303ECEA66F}" type="pres">
      <dgm:prSet presAssocID="{BB596825-1066-4302-BDE9-79D0339B2F86}" presName="sibTrans" presStyleCnt="0"/>
      <dgm:spPr/>
    </dgm:pt>
    <dgm:pt modelId="{7240F8AB-2966-F146-9D07-CC668AB79693}" type="pres">
      <dgm:prSet presAssocID="{0BD7C6E7-4BAC-4726-921F-F0A0FA983219}" presName="compositeNode" presStyleCnt="0">
        <dgm:presLayoutVars>
          <dgm:bulletEnabled val="1"/>
        </dgm:presLayoutVars>
      </dgm:prSet>
      <dgm:spPr/>
    </dgm:pt>
    <dgm:pt modelId="{D3FA4793-DDB9-B247-B06E-E0F744673D57}" type="pres">
      <dgm:prSet presAssocID="{0BD7C6E7-4BAC-4726-921F-F0A0FA983219}" presName="bgRect" presStyleLbl="alignNode1" presStyleIdx="3" presStyleCnt="5"/>
      <dgm:spPr/>
      <dgm:t>
        <a:bodyPr/>
        <a:lstStyle/>
        <a:p>
          <a:endParaRPr lang="en-US"/>
        </a:p>
      </dgm:t>
    </dgm:pt>
    <dgm:pt modelId="{524DA13B-A723-9D40-8675-8816E04452E3}" type="pres">
      <dgm:prSet presAssocID="{599C37C8-B61B-4E5D-9100-EEF7375D04F3}" presName="sibTransNodeRect" presStyleLbl="align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EB4702-27EC-ED4B-AB82-031953216A34}" type="pres">
      <dgm:prSet presAssocID="{0BD7C6E7-4BAC-4726-921F-F0A0FA983219}" presName="nodeRect" presStyleLbl="align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A0077C-36EF-DF45-81C4-FA57EA15B284}" type="pres">
      <dgm:prSet presAssocID="{599C37C8-B61B-4E5D-9100-EEF7375D04F3}" presName="sibTrans" presStyleCnt="0"/>
      <dgm:spPr/>
    </dgm:pt>
    <dgm:pt modelId="{CF45757C-B7A5-D04E-B245-61C34E8D110E}" type="pres">
      <dgm:prSet presAssocID="{FE9F8563-343F-4E67-A4BC-3BFBB9451DD6}" presName="compositeNode" presStyleCnt="0">
        <dgm:presLayoutVars>
          <dgm:bulletEnabled val="1"/>
        </dgm:presLayoutVars>
      </dgm:prSet>
      <dgm:spPr/>
    </dgm:pt>
    <dgm:pt modelId="{97673399-D7B5-7A49-9183-3FDAF178DCF4}" type="pres">
      <dgm:prSet presAssocID="{FE9F8563-343F-4E67-A4BC-3BFBB9451DD6}" presName="bgRect" presStyleLbl="alignNode1" presStyleIdx="4" presStyleCnt="5"/>
      <dgm:spPr/>
      <dgm:t>
        <a:bodyPr/>
        <a:lstStyle/>
        <a:p>
          <a:endParaRPr lang="en-US"/>
        </a:p>
      </dgm:t>
    </dgm:pt>
    <dgm:pt modelId="{BB214648-5C57-F94E-BB80-70A69662F060}" type="pres">
      <dgm:prSet presAssocID="{A0BCEDE0-E21C-464B-B4BC-B68471BA1C4D}" presName="sibTransNodeRect" presStyleLbl="align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4C07FD-4F8C-4843-81D3-A45865B1F624}" type="pres">
      <dgm:prSet presAssocID="{FE9F8563-343F-4E67-A4BC-3BFBB9451DD6}" presName="nodeRect" presStyleLbl="align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5EC6883-CB58-1244-98DB-9CB22BAC06B4}" type="presOf" srcId="{D6A18865-FA49-43DF-848C-4A4D17D7DC98}" destId="{1F380911-55E4-3F41-A884-291D0AD53DB3}" srcOrd="0" destOrd="0" presId="urn:microsoft.com/office/officeart/2016/7/layout/LinearBlockProcessNumbered"/>
    <dgm:cxn modelId="{24CB86DB-46E8-4AB7-81CA-5868DC5B9DA6}" srcId="{A93BE927-C1B5-4EA7-ABA1-DA8C8DB34E04}" destId="{D2998BF8-FD89-4BD7-BC20-83F9C30E8465}" srcOrd="0" destOrd="0" parTransId="{B784ECCB-E76B-4597-8280-A9A5388740F5}" sibTransId="{EE143459-4071-4E50-AB47-6399D5C17079}"/>
    <dgm:cxn modelId="{111413D4-933A-AE42-958B-0810D358D6D4}" type="presOf" srcId="{EE143459-4071-4E50-AB47-6399D5C17079}" destId="{3EBEA6BE-764A-AE4A-9F8E-B1F50E850DE6}" srcOrd="0" destOrd="0" presId="urn:microsoft.com/office/officeart/2016/7/layout/LinearBlockProcessNumbered"/>
    <dgm:cxn modelId="{9B79B279-D2CC-47CE-8B58-31A95CD99C9B}" srcId="{A93BE927-C1B5-4EA7-ABA1-DA8C8DB34E04}" destId="{0BD7C6E7-4BAC-4726-921F-F0A0FA983219}" srcOrd="3" destOrd="0" parTransId="{9F7267C4-9BC6-4374-818C-7A857561F2CF}" sibTransId="{599C37C8-B61B-4E5D-9100-EEF7375D04F3}"/>
    <dgm:cxn modelId="{F4473ACD-59D4-3F4F-BCA9-33C71B82DB8D}" type="presOf" srcId="{D2998BF8-FD89-4BD7-BC20-83F9C30E8465}" destId="{3F79CAE1-5E5B-8043-B43E-415A6AAC704A}" srcOrd="0" destOrd="0" presId="urn:microsoft.com/office/officeart/2016/7/layout/LinearBlockProcessNumbered"/>
    <dgm:cxn modelId="{FCE03C34-5D29-405F-834B-18A8721E27A8}" srcId="{A93BE927-C1B5-4EA7-ABA1-DA8C8DB34E04}" destId="{45C59481-E5C4-4985-9FAA-C92D1129D26B}" srcOrd="1" destOrd="0" parTransId="{0615D348-DFBD-452A-994A-30C16E993022}" sibTransId="{D6A18865-FA49-43DF-848C-4A4D17D7DC98}"/>
    <dgm:cxn modelId="{80DD35F6-A1AC-F844-8880-8F860CC01273}" type="presOf" srcId="{A0BCEDE0-E21C-464B-B4BC-B68471BA1C4D}" destId="{BB214648-5C57-F94E-BB80-70A69662F060}" srcOrd="0" destOrd="0" presId="urn:microsoft.com/office/officeart/2016/7/layout/LinearBlockProcessNumbered"/>
    <dgm:cxn modelId="{C5935803-1E23-1C44-A193-529F24F9E33A}" type="presOf" srcId="{45C59481-E5C4-4985-9FAA-C92D1129D26B}" destId="{FE17C6E1-E442-024B-8DED-1D7EB541BC4E}" srcOrd="1" destOrd="0" presId="urn:microsoft.com/office/officeart/2016/7/layout/LinearBlockProcessNumbered"/>
    <dgm:cxn modelId="{C5B36F38-A30D-422E-935C-94417473372A}" srcId="{A93BE927-C1B5-4EA7-ABA1-DA8C8DB34E04}" destId="{FE9F8563-343F-4E67-A4BC-3BFBB9451DD6}" srcOrd="4" destOrd="0" parTransId="{1D08BE7C-9DC0-491A-8618-ACDCB2BF2A63}" sibTransId="{A0BCEDE0-E21C-464B-B4BC-B68471BA1C4D}"/>
    <dgm:cxn modelId="{7D54B3B1-199E-8944-8FEB-68A2B6DC5052}" type="presOf" srcId="{F356AEA3-269E-4E73-B73C-759AEDC57832}" destId="{9B294CF6-4C33-EF4C-8990-061A13720094}" srcOrd="1" destOrd="0" presId="urn:microsoft.com/office/officeart/2016/7/layout/LinearBlockProcessNumbered"/>
    <dgm:cxn modelId="{D23AB96D-66F1-C542-AB3B-AABBC7354DD6}" type="presOf" srcId="{45C59481-E5C4-4985-9FAA-C92D1129D26B}" destId="{01660E18-7E66-A940-9417-02FF8A0134C2}" srcOrd="0" destOrd="0" presId="urn:microsoft.com/office/officeart/2016/7/layout/LinearBlockProcessNumbered"/>
    <dgm:cxn modelId="{138E2224-D19D-5C4A-B025-3D63BED9A5E8}" type="presOf" srcId="{599C37C8-B61B-4E5D-9100-EEF7375D04F3}" destId="{524DA13B-A723-9D40-8675-8816E04452E3}" srcOrd="0" destOrd="0" presId="urn:microsoft.com/office/officeart/2016/7/layout/LinearBlockProcessNumbered"/>
    <dgm:cxn modelId="{A2F1FF7D-75CF-3441-B19F-AB8F36E77B2B}" type="presOf" srcId="{0BD7C6E7-4BAC-4726-921F-F0A0FA983219}" destId="{D3FA4793-DDB9-B247-B06E-E0F744673D57}" srcOrd="0" destOrd="0" presId="urn:microsoft.com/office/officeart/2016/7/layout/LinearBlockProcessNumbered"/>
    <dgm:cxn modelId="{B47B426C-3B57-7A4F-8BD9-DA13EEB3F096}" type="presOf" srcId="{FE9F8563-343F-4E67-A4BC-3BFBB9451DD6}" destId="{014C07FD-4F8C-4843-81D3-A45865B1F624}" srcOrd="1" destOrd="0" presId="urn:microsoft.com/office/officeart/2016/7/layout/LinearBlockProcessNumbered"/>
    <dgm:cxn modelId="{9175190F-298D-3F4E-BA9B-2E1271E911AC}" type="presOf" srcId="{BB596825-1066-4302-BDE9-79D0339B2F86}" destId="{9F20DF83-A03F-474A-9276-076B26FF3E48}" srcOrd="0" destOrd="0" presId="urn:microsoft.com/office/officeart/2016/7/layout/LinearBlockProcessNumbered"/>
    <dgm:cxn modelId="{69F3A6E2-36D7-4FA0-BAD7-6775B720C36C}" srcId="{A93BE927-C1B5-4EA7-ABA1-DA8C8DB34E04}" destId="{F356AEA3-269E-4E73-B73C-759AEDC57832}" srcOrd="2" destOrd="0" parTransId="{B0F17999-6942-4C03-9CD2-422E25FC89EE}" sibTransId="{BB596825-1066-4302-BDE9-79D0339B2F86}"/>
    <dgm:cxn modelId="{606BBB2C-08E7-4743-8BBB-BD269672DBCC}" type="presOf" srcId="{F356AEA3-269E-4E73-B73C-759AEDC57832}" destId="{EE16B4EF-AB91-8947-B7B5-25FDE88FC92D}" srcOrd="0" destOrd="0" presId="urn:microsoft.com/office/officeart/2016/7/layout/LinearBlockProcessNumbered"/>
    <dgm:cxn modelId="{FB42A431-FFD6-D949-AD63-47DC710079FC}" type="presOf" srcId="{A93BE927-C1B5-4EA7-ABA1-DA8C8DB34E04}" destId="{777945A5-53BC-2440-9450-588C10298B6F}" srcOrd="0" destOrd="0" presId="urn:microsoft.com/office/officeart/2016/7/layout/LinearBlockProcessNumbered"/>
    <dgm:cxn modelId="{F771D01A-BA6F-1E49-AC67-A89859A4AB03}" type="presOf" srcId="{D2998BF8-FD89-4BD7-BC20-83F9C30E8465}" destId="{51902FAB-178E-D74D-AC36-36F276633F57}" srcOrd="1" destOrd="0" presId="urn:microsoft.com/office/officeart/2016/7/layout/LinearBlockProcessNumbered"/>
    <dgm:cxn modelId="{4720006E-99CA-7E45-813F-5D0B187C0502}" type="presOf" srcId="{FE9F8563-343F-4E67-A4BC-3BFBB9451DD6}" destId="{97673399-D7B5-7A49-9183-3FDAF178DCF4}" srcOrd="0" destOrd="0" presId="urn:microsoft.com/office/officeart/2016/7/layout/LinearBlockProcessNumbered"/>
    <dgm:cxn modelId="{6C235B0C-69DF-B140-BA22-6DD5875DC62A}" type="presOf" srcId="{0BD7C6E7-4BAC-4726-921F-F0A0FA983219}" destId="{8AEB4702-27EC-ED4B-AB82-031953216A34}" srcOrd="1" destOrd="0" presId="urn:microsoft.com/office/officeart/2016/7/layout/LinearBlockProcessNumbered"/>
    <dgm:cxn modelId="{98AB17BF-ABFC-E847-8145-987FB916442B}" type="presParOf" srcId="{777945A5-53BC-2440-9450-588C10298B6F}" destId="{A9BF6D07-63D2-3744-B6D7-89989CED2363}" srcOrd="0" destOrd="0" presId="urn:microsoft.com/office/officeart/2016/7/layout/LinearBlockProcessNumbered"/>
    <dgm:cxn modelId="{2B7B15CF-265E-544C-A72E-04AA600F99CD}" type="presParOf" srcId="{A9BF6D07-63D2-3744-B6D7-89989CED2363}" destId="{3F79CAE1-5E5B-8043-B43E-415A6AAC704A}" srcOrd="0" destOrd="0" presId="urn:microsoft.com/office/officeart/2016/7/layout/LinearBlockProcessNumbered"/>
    <dgm:cxn modelId="{A1C45D1A-D650-644C-A5D8-6783F29AD3B9}" type="presParOf" srcId="{A9BF6D07-63D2-3744-B6D7-89989CED2363}" destId="{3EBEA6BE-764A-AE4A-9F8E-B1F50E850DE6}" srcOrd="1" destOrd="0" presId="urn:microsoft.com/office/officeart/2016/7/layout/LinearBlockProcessNumbered"/>
    <dgm:cxn modelId="{4F5391E5-46D2-3D41-9AAD-71788E261AFB}" type="presParOf" srcId="{A9BF6D07-63D2-3744-B6D7-89989CED2363}" destId="{51902FAB-178E-D74D-AC36-36F276633F57}" srcOrd="2" destOrd="0" presId="urn:microsoft.com/office/officeart/2016/7/layout/LinearBlockProcessNumbered"/>
    <dgm:cxn modelId="{E2C54659-0BB9-294F-914A-7934A88B528F}" type="presParOf" srcId="{777945A5-53BC-2440-9450-588C10298B6F}" destId="{C2DE74F1-7053-E54A-9BDF-C5B7564B5794}" srcOrd="1" destOrd="0" presId="urn:microsoft.com/office/officeart/2016/7/layout/LinearBlockProcessNumbered"/>
    <dgm:cxn modelId="{2351C63C-636F-904A-ABE0-9BBBB93F6631}" type="presParOf" srcId="{777945A5-53BC-2440-9450-588C10298B6F}" destId="{B25D325B-347E-8846-A5C7-D6AD364DFF56}" srcOrd="2" destOrd="0" presId="urn:microsoft.com/office/officeart/2016/7/layout/LinearBlockProcessNumbered"/>
    <dgm:cxn modelId="{D0E43DA5-DD05-454C-A913-271B9B7DAC5C}" type="presParOf" srcId="{B25D325B-347E-8846-A5C7-D6AD364DFF56}" destId="{01660E18-7E66-A940-9417-02FF8A0134C2}" srcOrd="0" destOrd="0" presId="urn:microsoft.com/office/officeart/2016/7/layout/LinearBlockProcessNumbered"/>
    <dgm:cxn modelId="{7E2837D2-E88D-EC42-AD44-1AF9454F4577}" type="presParOf" srcId="{B25D325B-347E-8846-A5C7-D6AD364DFF56}" destId="{1F380911-55E4-3F41-A884-291D0AD53DB3}" srcOrd="1" destOrd="0" presId="urn:microsoft.com/office/officeart/2016/7/layout/LinearBlockProcessNumbered"/>
    <dgm:cxn modelId="{BC4BCFDE-C0B3-AF4F-A70D-64F012C5A905}" type="presParOf" srcId="{B25D325B-347E-8846-A5C7-D6AD364DFF56}" destId="{FE17C6E1-E442-024B-8DED-1D7EB541BC4E}" srcOrd="2" destOrd="0" presId="urn:microsoft.com/office/officeart/2016/7/layout/LinearBlockProcessNumbered"/>
    <dgm:cxn modelId="{1BB7CFD5-0D98-514C-969A-6EF0AA165E71}" type="presParOf" srcId="{777945A5-53BC-2440-9450-588C10298B6F}" destId="{05E08FE7-C19E-AA4B-9D68-B925F5454BC6}" srcOrd="3" destOrd="0" presId="urn:microsoft.com/office/officeart/2016/7/layout/LinearBlockProcessNumbered"/>
    <dgm:cxn modelId="{A6FF09C8-C8D6-D148-BFCF-7FDB23C73289}" type="presParOf" srcId="{777945A5-53BC-2440-9450-588C10298B6F}" destId="{CE51A597-15A5-3846-B56F-ADE8612B1850}" srcOrd="4" destOrd="0" presId="urn:microsoft.com/office/officeart/2016/7/layout/LinearBlockProcessNumbered"/>
    <dgm:cxn modelId="{56F7EB16-0360-2341-B2E7-D618DF9FD8B4}" type="presParOf" srcId="{CE51A597-15A5-3846-B56F-ADE8612B1850}" destId="{EE16B4EF-AB91-8947-B7B5-25FDE88FC92D}" srcOrd="0" destOrd="0" presId="urn:microsoft.com/office/officeart/2016/7/layout/LinearBlockProcessNumbered"/>
    <dgm:cxn modelId="{F697F5E8-D777-BC43-83F3-564F1B3DA55F}" type="presParOf" srcId="{CE51A597-15A5-3846-B56F-ADE8612B1850}" destId="{9F20DF83-A03F-474A-9276-076B26FF3E48}" srcOrd="1" destOrd="0" presId="urn:microsoft.com/office/officeart/2016/7/layout/LinearBlockProcessNumbered"/>
    <dgm:cxn modelId="{24DA2769-7EDF-9947-8B65-DFA45C8F0190}" type="presParOf" srcId="{CE51A597-15A5-3846-B56F-ADE8612B1850}" destId="{9B294CF6-4C33-EF4C-8990-061A13720094}" srcOrd="2" destOrd="0" presId="urn:microsoft.com/office/officeart/2016/7/layout/LinearBlockProcessNumbered"/>
    <dgm:cxn modelId="{16284A31-BD06-BC43-BEA2-F2702AA65D2C}" type="presParOf" srcId="{777945A5-53BC-2440-9450-588C10298B6F}" destId="{12FFB7B9-FB04-5346-9435-37303ECEA66F}" srcOrd="5" destOrd="0" presId="urn:microsoft.com/office/officeart/2016/7/layout/LinearBlockProcessNumbered"/>
    <dgm:cxn modelId="{3B856D71-C01C-E34D-8CCB-A0C69843EE72}" type="presParOf" srcId="{777945A5-53BC-2440-9450-588C10298B6F}" destId="{7240F8AB-2966-F146-9D07-CC668AB79693}" srcOrd="6" destOrd="0" presId="urn:microsoft.com/office/officeart/2016/7/layout/LinearBlockProcessNumbered"/>
    <dgm:cxn modelId="{C25A47F3-9A1A-8E40-BEB0-65DFFF42D5E8}" type="presParOf" srcId="{7240F8AB-2966-F146-9D07-CC668AB79693}" destId="{D3FA4793-DDB9-B247-B06E-E0F744673D57}" srcOrd="0" destOrd="0" presId="urn:microsoft.com/office/officeart/2016/7/layout/LinearBlockProcessNumbered"/>
    <dgm:cxn modelId="{9D0820F0-87A2-804D-9E3F-EE4F7F395FF0}" type="presParOf" srcId="{7240F8AB-2966-F146-9D07-CC668AB79693}" destId="{524DA13B-A723-9D40-8675-8816E04452E3}" srcOrd="1" destOrd="0" presId="urn:microsoft.com/office/officeart/2016/7/layout/LinearBlockProcessNumbered"/>
    <dgm:cxn modelId="{E5E9A0F4-A87F-E646-8F61-111DE4B16AB0}" type="presParOf" srcId="{7240F8AB-2966-F146-9D07-CC668AB79693}" destId="{8AEB4702-27EC-ED4B-AB82-031953216A34}" srcOrd="2" destOrd="0" presId="urn:microsoft.com/office/officeart/2016/7/layout/LinearBlockProcessNumbered"/>
    <dgm:cxn modelId="{26920A3C-CD5B-7549-A0DD-12DA8701BA1B}" type="presParOf" srcId="{777945A5-53BC-2440-9450-588C10298B6F}" destId="{4FA0077C-36EF-DF45-81C4-FA57EA15B284}" srcOrd="7" destOrd="0" presId="urn:microsoft.com/office/officeart/2016/7/layout/LinearBlockProcessNumbered"/>
    <dgm:cxn modelId="{DCDFE030-DA3E-064F-A41C-C850268082A3}" type="presParOf" srcId="{777945A5-53BC-2440-9450-588C10298B6F}" destId="{CF45757C-B7A5-D04E-B245-61C34E8D110E}" srcOrd="8" destOrd="0" presId="urn:microsoft.com/office/officeart/2016/7/layout/LinearBlockProcessNumbered"/>
    <dgm:cxn modelId="{7C936AE8-537D-4346-A0CD-43B215BCD7A7}" type="presParOf" srcId="{CF45757C-B7A5-D04E-B245-61C34E8D110E}" destId="{97673399-D7B5-7A49-9183-3FDAF178DCF4}" srcOrd="0" destOrd="0" presId="urn:microsoft.com/office/officeart/2016/7/layout/LinearBlockProcessNumbered"/>
    <dgm:cxn modelId="{319B4AB2-0E6D-1B44-965A-C160E035109D}" type="presParOf" srcId="{CF45757C-B7A5-D04E-B245-61C34E8D110E}" destId="{BB214648-5C57-F94E-BB80-70A69662F060}" srcOrd="1" destOrd="0" presId="urn:microsoft.com/office/officeart/2016/7/layout/LinearBlockProcessNumbered"/>
    <dgm:cxn modelId="{EFA085FA-7F0D-2340-9DC8-BD4460BB61D6}" type="presParOf" srcId="{CF45757C-B7A5-D04E-B245-61C34E8D110E}" destId="{014C07FD-4F8C-4843-81D3-A45865B1F624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83D462-9118-B349-AF63-6560ED55D0B5}">
      <dsp:nvSpPr>
        <dsp:cNvPr id="0" name=""/>
        <dsp:cNvSpPr/>
      </dsp:nvSpPr>
      <dsp:spPr>
        <a:xfrm>
          <a:off x="0" y="0"/>
          <a:ext cx="8391763" cy="170886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just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100" b="1" kern="1200" dirty="0">
              <a:solidFill>
                <a:schemeClr val="tx1"/>
              </a:solidFill>
            </a:rPr>
            <a:t>Проучване</a:t>
          </a:r>
          <a:r>
            <a:rPr lang="bg-BG" sz="2100" kern="1200" dirty="0">
              <a:solidFill>
                <a:schemeClr val="tx1"/>
              </a:solidFill>
            </a:rPr>
            <a:t>: наемане на експерти на високо ниво и изследователски и образователни институции за генериране на модерни познания за политиките, инструментите и добрите практики в устойчивото развитие на туризма.</a:t>
          </a:r>
          <a:endParaRPr lang="en-US" sz="2100" kern="1200" dirty="0">
            <a:solidFill>
              <a:schemeClr val="tx1"/>
            </a:solidFill>
          </a:endParaRPr>
        </a:p>
      </dsp:txBody>
      <dsp:txXfrm>
        <a:off x="50051" y="50051"/>
        <a:ext cx="6625521" cy="1608759"/>
      </dsp:txXfrm>
    </dsp:sp>
    <dsp:sp modelId="{9671D23B-6CB5-3A43-8A59-B92004DEC3FE}">
      <dsp:nvSpPr>
        <dsp:cNvPr id="0" name=""/>
        <dsp:cNvSpPr/>
      </dsp:nvSpPr>
      <dsp:spPr>
        <a:xfrm>
          <a:off x="1480899" y="2088608"/>
          <a:ext cx="8391763" cy="170886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just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100" b="1" kern="1200" dirty="0">
              <a:solidFill>
                <a:schemeClr val="tx1"/>
              </a:solidFill>
            </a:rPr>
            <a:t>Прилагане:</a:t>
          </a:r>
          <a:r>
            <a:rPr lang="bg-BG" sz="2100" kern="1200" dirty="0">
              <a:solidFill>
                <a:schemeClr val="tx1"/>
              </a:solidFill>
            </a:rPr>
            <a:t> провеждане на семинари, работни срещи и подготовка на работната сила, чрез използване на практически и приложими методи за подпомагане прилагането на политики и съответните инструменти.</a:t>
          </a:r>
          <a:endParaRPr lang="en-US" sz="2100" kern="1200" dirty="0">
            <a:solidFill>
              <a:schemeClr val="tx1"/>
            </a:solidFill>
          </a:endParaRPr>
        </a:p>
      </dsp:txBody>
      <dsp:txXfrm>
        <a:off x="1530950" y="2138659"/>
        <a:ext cx="5700002" cy="1608759"/>
      </dsp:txXfrm>
    </dsp:sp>
    <dsp:sp modelId="{AD8A42CF-B846-2E4E-84B8-79A3BBD81629}">
      <dsp:nvSpPr>
        <dsp:cNvPr id="0" name=""/>
        <dsp:cNvSpPr/>
      </dsp:nvSpPr>
      <dsp:spPr>
        <a:xfrm>
          <a:off x="7281003" y="1343355"/>
          <a:ext cx="1110759" cy="111075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7530924" y="1343355"/>
        <a:ext cx="610917" cy="8358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D3A17C-BEE3-AC4B-B24E-B22385D12438}">
      <dsp:nvSpPr>
        <dsp:cNvPr id="0" name=""/>
        <dsp:cNvSpPr/>
      </dsp:nvSpPr>
      <dsp:spPr>
        <a:xfrm>
          <a:off x="0" y="5585"/>
          <a:ext cx="9872663" cy="184274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just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3500" b="1" kern="1200" dirty="0">
              <a:solidFill>
                <a:schemeClr val="tx1"/>
              </a:solidFill>
            </a:rPr>
            <a:t>Разпространяване:</a:t>
          </a:r>
          <a:r>
            <a:rPr lang="bg-BG" sz="3500" kern="1200" dirty="0">
              <a:solidFill>
                <a:schemeClr val="tx1"/>
              </a:solidFill>
            </a:rPr>
            <a:t> организиране на международни форуми и конференции за обмяна на опит.</a:t>
          </a:r>
          <a:endParaRPr lang="en-US" sz="3500" kern="1200" dirty="0">
            <a:solidFill>
              <a:schemeClr val="tx1"/>
            </a:solidFill>
          </a:endParaRPr>
        </a:p>
      </dsp:txBody>
      <dsp:txXfrm>
        <a:off x="89956" y="95541"/>
        <a:ext cx="9692751" cy="1662837"/>
      </dsp:txXfrm>
    </dsp:sp>
    <dsp:sp modelId="{9BF6CD9D-33D7-BD44-98E4-3BCFBB4387B1}">
      <dsp:nvSpPr>
        <dsp:cNvPr id="0" name=""/>
        <dsp:cNvSpPr/>
      </dsp:nvSpPr>
      <dsp:spPr>
        <a:xfrm>
          <a:off x="0" y="1949135"/>
          <a:ext cx="9872663" cy="184274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just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3500" b="1" kern="1200" dirty="0">
              <a:solidFill>
                <a:schemeClr val="tx1"/>
              </a:solidFill>
            </a:rPr>
            <a:t>Мрежи:</a:t>
          </a:r>
          <a:r>
            <a:rPr lang="bg-BG" sz="3500" kern="1200" dirty="0">
              <a:solidFill>
                <a:schemeClr val="tx1"/>
              </a:solidFill>
            </a:rPr>
            <a:t> непрекъснато координиране и сътрудничество между националните органи по туризъм и партньорските агенции, и експерти.</a:t>
          </a:r>
          <a:endParaRPr lang="en-US" sz="3500" kern="1200" dirty="0">
            <a:solidFill>
              <a:schemeClr val="tx1"/>
            </a:solidFill>
          </a:endParaRPr>
        </a:p>
      </dsp:txBody>
      <dsp:txXfrm>
        <a:off x="89956" y="2039091"/>
        <a:ext cx="9692751" cy="166283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EA96C9-4C8C-6043-8F7F-25754BACCFB1}">
      <dsp:nvSpPr>
        <dsp:cNvPr id="0" name=""/>
        <dsp:cNvSpPr/>
      </dsp:nvSpPr>
      <dsp:spPr>
        <a:xfrm>
          <a:off x="0" y="3767390"/>
          <a:ext cx="8103273" cy="123654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solidFill>
                <a:schemeClr val="tx1"/>
              </a:solidFill>
            </a:rPr>
            <a:t>„</a:t>
          </a:r>
          <a:r>
            <a:rPr lang="en-US" sz="1800" b="1" kern="1200" dirty="0" err="1">
              <a:solidFill>
                <a:schemeClr val="tx1"/>
              </a:solidFill>
            </a:rPr>
            <a:t>Сдържаността</a:t>
          </a:r>
          <a:r>
            <a:rPr lang="en-US" sz="1800" b="1" kern="1200" dirty="0">
              <a:solidFill>
                <a:schemeClr val="tx1"/>
              </a:solidFill>
            </a:rPr>
            <a:t>” </a:t>
          </a:r>
          <a:r>
            <a:rPr lang="en-US" sz="1800" kern="1200" dirty="0" err="1">
              <a:solidFill>
                <a:schemeClr val="tx1"/>
              </a:solidFill>
            </a:rPr>
            <a:t>на</a:t>
          </a:r>
          <a:r>
            <a:rPr lang="en-US" sz="1800" kern="1200" dirty="0">
              <a:solidFill>
                <a:schemeClr val="tx1"/>
              </a:solidFill>
            </a:rPr>
            <a:t> </a:t>
          </a:r>
          <a:r>
            <a:rPr lang="en-US" sz="1800" kern="1200" dirty="0" err="1">
              <a:solidFill>
                <a:schemeClr val="tx1"/>
              </a:solidFill>
            </a:rPr>
            <a:t>марката</a:t>
          </a:r>
          <a:r>
            <a:rPr lang="en-US" sz="1800" kern="1200" dirty="0">
              <a:solidFill>
                <a:schemeClr val="tx1"/>
              </a:solidFill>
            </a:rPr>
            <a:t> </a:t>
          </a:r>
          <a:r>
            <a:rPr lang="en-US" sz="1800" kern="1200" dirty="0" err="1">
              <a:solidFill>
                <a:schemeClr val="tx1"/>
              </a:solidFill>
            </a:rPr>
            <a:t>е</a:t>
          </a:r>
          <a:r>
            <a:rPr lang="en-US" sz="1800" kern="1200" dirty="0">
              <a:solidFill>
                <a:schemeClr val="tx1"/>
              </a:solidFill>
            </a:rPr>
            <a:t> </a:t>
          </a:r>
          <a:r>
            <a:rPr lang="en-US" sz="1800" kern="1200" dirty="0" err="1">
              <a:solidFill>
                <a:schemeClr val="tx1"/>
              </a:solidFill>
            </a:rPr>
            <a:t>последният</a:t>
          </a:r>
          <a:r>
            <a:rPr lang="en-US" sz="1800" kern="1200" dirty="0">
              <a:solidFill>
                <a:schemeClr val="tx1"/>
              </a:solidFill>
            </a:rPr>
            <a:t> </a:t>
          </a:r>
          <a:r>
            <a:rPr lang="en-US" sz="1800" kern="1200" dirty="0" err="1">
              <a:solidFill>
                <a:schemeClr val="tx1"/>
              </a:solidFill>
            </a:rPr>
            <a:t>важен</a:t>
          </a:r>
          <a:r>
            <a:rPr lang="en-US" sz="1800" kern="1200" dirty="0">
              <a:solidFill>
                <a:schemeClr val="tx1"/>
              </a:solidFill>
            </a:rPr>
            <a:t> </a:t>
          </a:r>
          <a:r>
            <a:rPr lang="en-US" sz="1800" kern="1200" dirty="0" err="1">
              <a:solidFill>
                <a:schemeClr val="tx1"/>
              </a:solidFill>
            </a:rPr>
            <a:t>акцент</a:t>
          </a:r>
          <a:r>
            <a:rPr lang="en-US" sz="1800" kern="1200" dirty="0">
              <a:solidFill>
                <a:schemeClr val="tx1"/>
              </a:solidFill>
            </a:rPr>
            <a:t> </a:t>
          </a:r>
          <a:r>
            <a:rPr lang="en-US" sz="1800" kern="1200" dirty="0" err="1">
              <a:solidFill>
                <a:schemeClr val="tx1"/>
              </a:solidFill>
            </a:rPr>
            <a:t>тук</a:t>
          </a:r>
          <a:r>
            <a:rPr lang="en-US" sz="1800" kern="1200" dirty="0">
              <a:solidFill>
                <a:schemeClr val="tx1"/>
              </a:solidFill>
            </a:rPr>
            <a:t>. </a:t>
          </a:r>
          <a:r>
            <a:rPr lang="en-US" sz="1800" kern="1200" dirty="0" err="1">
              <a:solidFill>
                <a:schemeClr val="tx1"/>
              </a:solidFill>
            </a:rPr>
            <a:t>Ако</a:t>
          </a:r>
          <a:r>
            <a:rPr lang="en-US" sz="1800" kern="1200" dirty="0">
              <a:solidFill>
                <a:schemeClr val="tx1"/>
              </a:solidFill>
            </a:rPr>
            <a:t> </a:t>
          </a:r>
          <a:r>
            <a:rPr lang="en-US" sz="1800" kern="1200" dirty="0" err="1">
              <a:solidFill>
                <a:schemeClr val="tx1"/>
              </a:solidFill>
            </a:rPr>
            <a:t>всеки</a:t>
          </a:r>
          <a:r>
            <a:rPr lang="en-US" sz="1800" kern="1200" dirty="0">
              <a:solidFill>
                <a:schemeClr val="tx1"/>
              </a:solidFill>
            </a:rPr>
            <a:t> </a:t>
          </a:r>
          <a:r>
            <a:rPr lang="en-US" sz="1800" kern="1200" dirty="0" err="1">
              <a:solidFill>
                <a:schemeClr val="tx1"/>
              </a:solidFill>
            </a:rPr>
            <a:t>хвали</a:t>
          </a:r>
          <a:r>
            <a:rPr lang="en-US" sz="1800" kern="1200" dirty="0">
              <a:solidFill>
                <a:schemeClr val="tx1"/>
              </a:solidFill>
            </a:rPr>
            <a:t> </a:t>
          </a:r>
          <a:r>
            <a:rPr lang="en-US" sz="1800" kern="1200" dirty="0" err="1">
              <a:solidFill>
                <a:schemeClr val="tx1"/>
              </a:solidFill>
            </a:rPr>
            <a:t>стоката</a:t>
          </a:r>
          <a:r>
            <a:rPr lang="en-US" sz="1800" kern="1200" dirty="0">
              <a:solidFill>
                <a:schemeClr val="tx1"/>
              </a:solidFill>
            </a:rPr>
            <a:t> </a:t>
          </a:r>
          <a:r>
            <a:rPr lang="en-US" sz="1800" kern="1200" dirty="0" err="1">
              <a:solidFill>
                <a:schemeClr val="tx1"/>
              </a:solidFill>
            </a:rPr>
            <a:t>си</a:t>
          </a:r>
          <a:r>
            <a:rPr lang="en-US" sz="1800" kern="1200" dirty="0">
              <a:solidFill>
                <a:schemeClr val="tx1"/>
              </a:solidFill>
            </a:rPr>
            <a:t>, </a:t>
          </a:r>
          <a:r>
            <a:rPr lang="en-US" sz="1800" kern="1200" dirty="0" err="1">
              <a:solidFill>
                <a:schemeClr val="tx1"/>
              </a:solidFill>
            </a:rPr>
            <a:t>то</a:t>
          </a:r>
          <a:r>
            <a:rPr lang="en-US" sz="1800" kern="1200" dirty="0">
              <a:solidFill>
                <a:schemeClr val="tx1"/>
              </a:solidFill>
            </a:rPr>
            <a:t> </a:t>
          </a:r>
          <a:r>
            <a:rPr lang="en-US" sz="1800" kern="1200" dirty="0" err="1">
              <a:solidFill>
                <a:schemeClr val="tx1"/>
              </a:solidFill>
            </a:rPr>
            <a:t>тогава</a:t>
          </a:r>
          <a:r>
            <a:rPr lang="en-US" sz="1800" kern="1200" dirty="0">
              <a:solidFill>
                <a:schemeClr val="tx1"/>
              </a:solidFill>
            </a:rPr>
            <a:t> </a:t>
          </a:r>
          <a:r>
            <a:rPr lang="en-US" sz="1800" kern="1200" dirty="0" err="1">
              <a:solidFill>
                <a:schemeClr val="tx1"/>
              </a:solidFill>
            </a:rPr>
            <a:t>трайният</a:t>
          </a:r>
          <a:r>
            <a:rPr lang="en-US" sz="1800" kern="1200" dirty="0">
              <a:solidFill>
                <a:schemeClr val="tx1"/>
              </a:solidFill>
            </a:rPr>
            <a:t> </a:t>
          </a:r>
          <a:r>
            <a:rPr lang="en-US" sz="1800" kern="1200" dirty="0" err="1">
              <a:solidFill>
                <a:schemeClr val="tx1"/>
              </a:solidFill>
            </a:rPr>
            <a:t>успех</a:t>
          </a:r>
          <a:r>
            <a:rPr lang="en-US" sz="1800" kern="1200" dirty="0">
              <a:solidFill>
                <a:schemeClr val="tx1"/>
              </a:solidFill>
            </a:rPr>
            <a:t> </a:t>
          </a:r>
          <a:r>
            <a:rPr lang="en-US" sz="1800" kern="1200" dirty="0" err="1">
              <a:solidFill>
                <a:schemeClr val="tx1"/>
              </a:solidFill>
            </a:rPr>
            <a:t>ще</a:t>
          </a:r>
          <a:r>
            <a:rPr lang="en-US" sz="1800" kern="1200" dirty="0">
              <a:solidFill>
                <a:schemeClr val="tx1"/>
              </a:solidFill>
            </a:rPr>
            <a:t> </a:t>
          </a:r>
          <a:r>
            <a:rPr lang="en-US" sz="1800" kern="1200" dirty="0" err="1">
              <a:solidFill>
                <a:schemeClr val="tx1"/>
              </a:solidFill>
            </a:rPr>
            <a:t>бъде</a:t>
          </a:r>
          <a:r>
            <a:rPr lang="en-US" sz="1800" kern="1200" dirty="0">
              <a:solidFill>
                <a:schemeClr val="tx1"/>
              </a:solidFill>
            </a:rPr>
            <a:t> за </a:t>
          </a:r>
          <a:r>
            <a:rPr lang="en-US" sz="1800" kern="1200" dirty="0" err="1">
              <a:solidFill>
                <a:schemeClr val="tx1"/>
              </a:solidFill>
            </a:rPr>
            <a:t>този</a:t>
          </a:r>
          <a:r>
            <a:rPr lang="en-US" sz="1800" kern="1200" dirty="0">
              <a:solidFill>
                <a:schemeClr val="tx1"/>
              </a:solidFill>
            </a:rPr>
            <a:t>, </a:t>
          </a:r>
          <a:r>
            <a:rPr lang="en-US" sz="1800" kern="1200" dirty="0" err="1">
              <a:solidFill>
                <a:schemeClr val="tx1"/>
              </a:solidFill>
            </a:rPr>
            <a:t>който</a:t>
          </a:r>
          <a:r>
            <a:rPr lang="en-US" sz="1800" kern="1200" dirty="0">
              <a:solidFill>
                <a:schemeClr val="tx1"/>
              </a:solidFill>
            </a:rPr>
            <a:t> </a:t>
          </a:r>
          <a:r>
            <a:rPr lang="en-US" sz="1800" kern="1200" dirty="0" err="1">
              <a:solidFill>
                <a:schemeClr val="tx1"/>
              </a:solidFill>
            </a:rPr>
            <a:t>не</a:t>
          </a:r>
          <a:r>
            <a:rPr lang="en-US" sz="1800" kern="1200" dirty="0">
              <a:solidFill>
                <a:schemeClr val="tx1"/>
              </a:solidFill>
            </a:rPr>
            <a:t> </a:t>
          </a:r>
          <a:r>
            <a:rPr lang="en-US" sz="1800" kern="1200" dirty="0" err="1">
              <a:solidFill>
                <a:schemeClr val="tx1"/>
              </a:solidFill>
            </a:rPr>
            <a:t>преувеличава</a:t>
          </a:r>
          <a:r>
            <a:rPr lang="en-US" sz="1800" kern="1200" dirty="0">
              <a:solidFill>
                <a:schemeClr val="tx1"/>
              </a:solidFill>
            </a:rPr>
            <a:t> </a:t>
          </a:r>
          <a:r>
            <a:rPr lang="en-US" sz="1800" kern="1200" dirty="0" err="1">
              <a:solidFill>
                <a:schemeClr val="tx1"/>
              </a:solidFill>
            </a:rPr>
            <a:t>качествата</a:t>
          </a:r>
          <a:r>
            <a:rPr lang="en-US" sz="1800" kern="1200" dirty="0">
              <a:solidFill>
                <a:schemeClr val="tx1"/>
              </a:solidFill>
            </a:rPr>
            <a:t> </a:t>
          </a:r>
          <a:r>
            <a:rPr lang="en-US" sz="1800" kern="1200" dirty="0" err="1">
              <a:solidFill>
                <a:schemeClr val="tx1"/>
              </a:solidFill>
            </a:rPr>
            <a:t>на</a:t>
          </a:r>
          <a:r>
            <a:rPr lang="en-US" sz="1800" kern="1200" dirty="0">
              <a:solidFill>
                <a:schemeClr val="tx1"/>
              </a:solidFill>
            </a:rPr>
            <a:t> </a:t>
          </a:r>
          <a:r>
            <a:rPr lang="en-US" sz="1800" kern="1200" dirty="0" err="1">
              <a:solidFill>
                <a:schemeClr val="tx1"/>
              </a:solidFill>
            </a:rPr>
            <a:t>продукта</a:t>
          </a:r>
          <a:r>
            <a:rPr lang="en-US" sz="1800" kern="1200" dirty="0">
              <a:solidFill>
                <a:schemeClr val="tx1"/>
              </a:solidFill>
            </a:rPr>
            <a:t> и </a:t>
          </a:r>
          <a:r>
            <a:rPr lang="en-US" sz="1800" kern="1200" dirty="0" err="1">
              <a:solidFill>
                <a:schemeClr val="tx1"/>
              </a:solidFill>
            </a:rPr>
            <a:t>така</a:t>
          </a:r>
          <a:r>
            <a:rPr lang="en-US" sz="1800" kern="1200" dirty="0">
              <a:solidFill>
                <a:schemeClr val="tx1"/>
              </a:solidFill>
            </a:rPr>
            <a:t> </a:t>
          </a:r>
          <a:r>
            <a:rPr lang="en-US" sz="1800" kern="1200" dirty="0" err="1">
              <a:solidFill>
                <a:schemeClr val="tx1"/>
              </a:solidFill>
            </a:rPr>
            <a:t>спестява</a:t>
          </a:r>
          <a:r>
            <a:rPr lang="en-US" sz="1800" kern="1200" dirty="0">
              <a:solidFill>
                <a:schemeClr val="tx1"/>
              </a:solidFill>
            </a:rPr>
            <a:t> </a:t>
          </a:r>
          <a:r>
            <a:rPr lang="en-US" sz="1800" kern="1200" dirty="0" err="1">
              <a:solidFill>
                <a:schemeClr val="tx1"/>
              </a:solidFill>
            </a:rPr>
            <a:t>разочарованието</a:t>
          </a:r>
          <a:r>
            <a:rPr lang="en-US" sz="1800" kern="1200" dirty="0">
              <a:solidFill>
                <a:schemeClr val="tx1"/>
              </a:solidFill>
            </a:rPr>
            <a:t> </a:t>
          </a:r>
          <a:r>
            <a:rPr lang="en-US" sz="1800" kern="1200" dirty="0" err="1">
              <a:solidFill>
                <a:schemeClr val="tx1"/>
              </a:solidFill>
            </a:rPr>
            <a:t>на</a:t>
          </a:r>
          <a:r>
            <a:rPr lang="en-US" sz="1800" kern="1200" dirty="0">
              <a:solidFill>
                <a:schemeClr val="tx1"/>
              </a:solidFill>
            </a:rPr>
            <a:t> </a:t>
          </a:r>
          <a:r>
            <a:rPr lang="en-US" sz="1800" kern="1200" dirty="0" err="1">
              <a:solidFill>
                <a:schemeClr val="tx1"/>
              </a:solidFill>
            </a:rPr>
            <a:t>потребителя</a:t>
          </a:r>
          <a:r>
            <a:rPr lang="bg-BG" sz="1800" kern="1200" dirty="0">
              <a:solidFill>
                <a:schemeClr val="tx1"/>
              </a:solidFill>
            </a:rPr>
            <a:t>.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0" y="3767390"/>
        <a:ext cx="8103273" cy="1236541"/>
      </dsp:txXfrm>
    </dsp:sp>
    <dsp:sp modelId="{16610DA2-CCEE-B14B-A313-E2C99D83C4BA}">
      <dsp:nvSpPr>
        <dsp:cNvPr id="0" name=""/>
        <dsp:cNvSpPr/>
      </dsp:nvSpPr>
      <dsp:spPr>
        <a:xfrm rot="10800000">
          <a:off x="0" y="1884137"/>
          <a:ext cx="8103273" cy="1901801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800" b="1" kern="1200" dirty="0">
              <a:solidFill>
                <a:schemeClr val="tx1"/>
              </a:solidFill>
            </a:rPr>
            <a:t>„Благосклонна” </a:t>
          </a:r>
          <a:r>
            <a:rPr lang="bg-BG" sz="1800" kern="1200" dirty="0">
              <a:solidFill>
                <a:schemeClr val="tx1"/>
              </a:solidFill>
            </a:rPr>
            <a:t>е важното определение тук. То акцентира върху това, че образът трябва не просто да е обърнат към другия, но и трябва да му казва позитивни неща. Ако искаме запазената марка „България“ да бъде успешна, трябва да формулираме нещата, които искаме да кажем на другите, а не нещата, които искаме да кажем на себе си.</a:t>
          </a:r>
          <a:endParaRPr lang="en-US" sz="1800" kern="1200" dirty="0">
            <a:solidFill>
              <a:schemeClr val="tx1"/>
            </a:solidFill>
          </a:endParaRPr>
        </a:p>
      </dsp:txBody>
      <dsp:txXfrm rot="10800000">
        <a:off x="0" y="1884137"/>
        <a:ext cx="8103273" cy="1235733"/>
      </dsp:txXfrm>
    </dsp:sp>
    <dsp:sp modelId="{AD610600-6DE2-3549-AFBD-576CAACDA7B5}">
      <dsp:nvSpPr>
        <dsp:cNvPr id="0" name=""/>
        <dsp:cNvSpPr/>
      </dsp:nvSpPr>
      <dsp:spPr>
        <a:xfrm rot="10800000">
          <a:off x="0" y="884"/>
          <a:ext cx="8103273" cy="1901801"/>
        </a:xfrm>
        <a:prstGeom prst="upArrowCallou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800" b="1" kern="1200" dirty="0">
              <a:solidFill>
                <a:schemeClr val="tx1"/>
              </a:solidFill>
            </a:rPr>
            <a:t>„Позната” </a:t>
          </a:r>
          <a:r>
            <a:rPr lang="bg-BG" sz="1800" kern="1200" dirty="0">
              <a:solidFill>
                <a:schemeClr val="tx1"/>
              </a:solidFill>
            </a:rPr>
            <a:t>означава да не поставя </a:t>
          </a:r>
          <a:r>
            <a:rPr lang="bg-BG" sz="1800" kern="1200" dirty="0" err="1">
              <a:solidFill>
                <a:schemeClr val="tx1"/>
              </a:solidFill>
            </a:rPr>
            <a:t>очевидностите</a:t>
          </a:r>
          <a:r>
            <a:rPr lang="bg-BG" sz="1800" kern="1200" dirty="0">
              <a:solidFill>
                <a:schemeClr val="tx1"/>
              </a:solidFill>
            </a:rPr>
            <a:t> на адресата на изпитание, както и да се вписва в логиката на повтарянето, което именно би я направило позната с течение на времето.</a:t>
          </a:r>
          <a:endParaRPr lang="en-US" sz="1800" kern="1200" dirty="0">
            <a:solidFill>
              <a:schemeClr val="tx1"/>
            </a:solidFill>
          </a:endParaRPr>
        </a:p>
      </dsp:txBody>
      <dsp:txXfrm rot="10800000">
        <a:off x="0" y="884"/>
        <a:ext cx="8103273" cy="123573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4A693E-5431-9347-958C-CA90BF888A00}">
      <dsp:nvSpPr>
        <dsp:cNvPr id="0" name=""/>
        <dsp:cNvSpPr/>
      </dsp:nvSpPr>
      <dsp:spPr>
        <a:xfrm>
          <a:off x="269955" y="3019"/>
          <a:ext cx="2916484" cy="174989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300" b="1" kern="1200" dirty="0">
              <a:solidFill>
                <a:schemeClr val="tx1"/>
              </a:solidFill>
            </a:rPr>
            <a:t>Позициониране и развитие на бранда.</a:t>
          </a:r>
          <a:endParaRPr lang="en-US" sz="2300" kern="1200" dirty="0">
            <a:solidFill>
              <a:schemeClr val="tx1"/>
            </a:solidFill>
          </a:endParaRPr>
        </a:p>
      </dsp:txBody>
      <dsp:txXfrm>
        <a:off x="269955" y="3019"/>
        <a:ext cx="2916484" cy="1749890"/>
      </dsp:txXfrm>
    </dsp:sp>
    <dsp:sp modelId="{044CC55E-C967-2C41-B070-C0BD41F30BDE}">
      <dsp:nvSpPr>
        <dsp:cNvPr id="0" name=""/>
        <dsp:cNvSpPr/>
      </dsp:nvSpPr>
      <dsp:spPr>
        <a:xfrm>
          <a:off x="3478089" y="3019"/>
          <a:ext cx="2916484" cy="1749890"/>
        </a:xfrm>
        <a:prstGeom prst="rect">
          <a:avLst/>
        </a:prstGeom>
        <a:solidFill>
          <a:schemeClr val="accent2">
            <a:hueOff val="-176539"/>
            <a:satOff val="844"/>
            <a:lumOff val="117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300" b="1" kern="1200" dirty="0">
              <a:solidFill>
                <a:schemeClr val="tx1"/>
              </a:solidFill>
            </a:rPr>
            <a:t>Споделената ценност на бранда</a:t>
          </a:r>
          <a:endParaRPr lang="en-US" sz="2300" kern="1200" dirty="0">
            <a:solidFill>
              <a:schemeClr val="tx1"/>
            </a:solidFill>
          </a:endParaRPr>
        </a:p>
      </dsp:txBody>
      <dsp:txXfrm>
        <a:off x="3478089" y="3019"/>
        <a:ext cx="2916484" cy="1749890"/>
      </dsp:txXfrm>
    </dsp:sp>
    <dsp:sp modelId="{1A1853B4-967D-3049-BF34-7E8E51CE8CD8}">
      <dsp:nvSpPr>
        <dsp:cNvPr id="0" name=""/>
        <dsp:cNvSpPr/>
      </dsp:nvSpPr>
      <dsp:spPr>
        <a:xfrm>
          <a:off x="6686222" y="3019"/>
          <a:ext cx="2916484" cy="1749890"/>
        </a:xfrm>
        <a:prstGeom prst="rect">
          <a:avLst/>
        </a:prstGeom>
        <a:solidFill>
          <a:schemeClr val="accent2">
            <a:hueOff val="-353078"/>
            <a:satOff val="1687"/>
            <a:lumOff val="235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300" b="1" kern="1200" dirty="0">
              <a:solidFill>
                <a:schemeClr val="tx1"/>
              </a:solidFill>
            </a:rPr>
            <a:t>Координация, гъвкавост и постоянни маркетингови активности</a:t>
          </a:r>
          <a:endParaRPr lang="en-US" sz="2300" kern="1200" dirty="0">
            <a:solidFill>
              <a:schemeClr val="tx1"/>
            </a:solidFill>
          </a:endParaRPr>
        </a:p>
      </dsp:txBody>
      <dsp:txXfrm>
        <a:off x="6686222" y="3019"/>
        <a:ext cx="2916484" cy="1749890"/>
      </dsp:txXfrm>
    </dsp:sp>
    <dsp:sp modelId="{0AF805E1-8275-774D-8A94-35C1CC898DCE}">
      <dsp:nvSpPr>
        <dsp:cNvPr id="0" name=""/>
        <dsp:cNvSpPr/>
      </dsp:nvSpPr>
      <dsp:spPr>
        <a:xfrm>
          <a:off x="269955" y="2044559"/>
          <a:ext cx="2916484" cy="1749890"/>
        </a:xfrm>
        <a:prstGeom prst="rect">
          <a:avLst/>
        </a:prstGeom>
        <a:solidFill>
          <a:schemeClr val="accent2">
            <a:hueOff val="-529618"/>
            <a:satOff val="2531"/>
            <a:lumOff val="353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300" b="1" kern="1200" dirty="0">
              <a:solidFill>
                <a:schemeClr val="tx1"/>
              </a:solidFill>
            </a:rPr>
            <a:t>Дългосрочен управленски ангажимент</a:t>
          </a:r>
          <a:endParaRPr lang="en-US" sz="2300" kern="1200" dirty="0">
            <a:solidFill>
              <a:schemeClr val="tx1"/>
            </a:solidFill>
          </a:endParaRPr>
        </a:p>
      </dsp:txBody>
      <dsp:txXfrm>
        <a:off x="269955" y="2044559"/>
        <a:ext cx="2916484" cy="1749890"/>
      </dsp:txXfrm>
    </dsp:sp>
    <dsp:sp modelId="{9DF44E51-1DBE-934D-B179-F72FBC3A5A0F}">
      <dsp:nvSpPr>
        <dsp:cNvPr id="0" name=""/>
        <dsp:cNvSpPr/>
      </dsp:nvSpPr>
      <dsp:spPr>
        <a:xfrm>
          <a:off x="3478089" y="2044559"/>
          <a:ext cx="2916484" cy="1749890"/>
        </a:xfrm>
        <a:prstGeom prst="rect">
          <a:avLst/>
        </a:prstGeom>
        <a:solidFill>
          <a:schemeClr val="accent2">
            <a:hueOff val="-706157"/>
            <a:satOff val="3374"/>
            <a:lumOff val="470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300" b="1" kern="1200" dirty="0">
              <a:solidFill>
                <a:schemeClr val="tx1"/>
              </a:solidFill>
            </a:rPr>
            <a:t>Управление на многообразието на бранда</a:t>
          </a:r>
          <a:endParaRPr lang="en-US" sz="2300" kern="1200" dirty="0">
            <a:solidFill>
              <a:schemeClr val="tx1"/>
            </a:solidFill>
          </a:endParaRPr>
        </a:p>
      </dsp:txBody>
      <dsp:txXfrm>
        <a:off x="3478089" y="2044559"/>
        <a:ext cx="2916484" cy="1749890"/>
      </dsp:txXfrm>
    </dsp:sp>
    <dsp:sp modelId="{5F8AE3A4-1B8F-784F-A18E-AB5FAF3AF920}">
      <dsp:nvSpPr>
        <dsp:cNvPr id="0" name=""/>
        <dsp:cNvSpPr/>
      </dsp:nvSpPr>
      <dsp:spPr>
        <a:xfrm>
          <a:off x="6686222" y="2044559"/>
          <a:ext cx="2916484" cy="1749890"/>
        </a:xfrm>
        <a:prstGeom prst="rect">
          <a:avLst/>
        </a:prstGeom>
        <a:solidFill>
          <a:schemeClr val="accent2">
            <a:hueOff val="-882696"/>
            <a:satOff val="4218"/>
            <a:lumOff val="588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300" b="1" kern="1200" dirty="0">
              <a:solidFill>
                <a:schemeClr val="tx1"/>
              </a:solidFill>
            </a:rPr>
            <a:t>Мониторинг и оценка</a:t>
          </a:r>
          <a:endParaRPr lang="en-US" sz="2300" kern="1200" dirty="0">
            <a:solidFill>
              <a:schemeClr val="tx1"/>
            </a:solidFill>
          </a:endParaRPr>
        </a:p>
      </dsp:txBody>
      <dsp:txXfrm>
        <a:off x="6686222" y="2044559"/>
        <a:ext cx="2916484" cy="174989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4AA385-1647-AC46-80ED-509F050B2187}">
      <dsp:nvSpPr>
        <dsp:cNvPr id="0" name=""/>
        <dsp:cNvSpPr/>
      </dsp:nvSpPr>
      <dsp:spPr>
        <a:xfrm>
          <a:off x="1205" y="332419"/>
          <a:ext cx="4230108" cy="268611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4BE9B8-AEB9-114B-8745-F6090E70962C}">
      <dsp:nvSpPr>
        <dsp:cNvPr id="0" name=""/>
        <dsp:cNvSpPr/>
      </dsp:nvSpPr>
      <dsp:spPr>
        <a:xfrm>
          <a:off x="471217" y="778931"/>
          <a:ext cx="4230108" cy="26861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3300" kern="1200" dirty="0"/>
            <a:t>Кое е специфичното и уникалното на </a:t>
          </a:r>
          <a:r>
            <a:rPr lang="bg-BG" sz="3300" kern="1200" dirty="0" err="1"/>
            <a:t>бранда</a:t>
          </a:r>
          <a:r>
            <a:rPr lang="bg-BG" sz="3300" kern="1200" dirty="0"/>
            <a:t> Ви? </a:t>
          </a:r>
          <a:endParaRPr lang="en-US" sz="3300" kern="1200" dirty="0"/>
        </a:p>
      </dsp:txBody>
      <dsp:txXfrm>
        <a:off x="549891" y="857605"/>
        <a:ext cx="4072760" cy="2528770"/>
      </dsp:txXfrm>
    </dsp:sp>
    <dsp:sp modelId="{DBACBED2-4CFF-F345-ADDF-026BC78EB323}">
      <dsp:nvSpPr>
        <dsp:cNvPr id="0" name=""/>
        <dsp:cNvSpPr/>
      </dsp:nvSpPr>
      <dsp:spPr>
        <a:xfrm>
          <a:off x="5171337" y="332419"/>
          <a:ext cx="4230108" cy="268611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DF900F-A557-E541-A7E9-DFCA90C9DAE7}">
      <dsp:nvSpPr>
        <dsp:cNvPr id="0" name=""/>
        <dsp:cNvSpPr/>
      </dsp:nvSpPr>
      <dsp:spPr>
        <a:xfrm>
          <a:off x="5641349" y="778931"/>
          <a:ext cx="4230108" cy="26861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3300" kern="1200"/>
            <a:t>Коя е тази специфичност, която ще привлече посетители, туристи, инвеститори и др.? </a:t>
          </a:r>
          <a:endParaRPr lang="en-US" sz="3300" kern="1200"/>
        </a:p>
      </dsp:txBody>
      <dsp:txXfrm>
        <a:off x="5720023" y="857605"/>
        <a:ext cx="4072760" cy="252877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79CAE1-5E5B-8043-B43E-415A6AAC704A}">
      <dsp:nvSpPr>
        <dsp:cNvPr id="0" name=""/>
        <dsp:cNvSpPr/>
      </dsp:nvSpPr>
      <dsp:spPr>
        <a:xfrm>
          <a:off x="6727" y="636936"/>
          <a:ext cx="2102997" cy="252359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729" tIns="0" rIns="207729" bIns="330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000" kern="1200" dirty="0">
              <a:solidFill>
                <a:schemeClr val="tx1"/>
              </a:solidFill>
            </a:rPr>
            <a:t>Ясно да се дефинират адресатите на туристическия бранд на място;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6727" y="1646375"/>
        <a:ext cx="2102997" cy="1514157"/>
      </dsp:txXfrm>
    </dsp:sp>
    <dsp:sp modelId="{3EBEA6BE-764A-AE4A-9F8E-B1F50E850DE6}">
      <dsp:nvSpPr>
        <dsp:cNvPr id="0" name=""/>
        <dsp:cNvSpPr/>
      </dsp:nvSpPr>
      <dsp:spPr>
        <a:xfrm>
          <a:off x="6727" y="636936"/>
          <a:ext cx="2102997" cy="1009438"/>
        </a:xfrm>
        <a:prstGeom prst="rect">
          <a:avLst/>
        </a:prstGeom>
        <a:noFill/>
        <a:ln w="1905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729" tIns="165100" rIns="207729" bIns="165100" numCol="1" spcCol="1270" anchor="ctr" anchorCtr="0">
          <a:noAutofit/>
        </a:bodyPr>
        <a:lstStyle/>
        <a:p>
          <a:pPr lvl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100" kern="1200"/>
            <a:t>01</a:t>
          </a:r>
        </a:p>
      </dsp:txBody>
      <dsp:txXfrm>
        <a:off x="6727" y="636936"/>
        <a:ext cx="2102997" cy="1009438"/>
      </dsp:txXfrm>
    </dsp:sp>
    <dsp:sp modelId="{01660E18-7E66-A940-9417-02FF8A0134C2}">
      <dsp:nvSpPr>
        <dsp:cNvPr id="0" name=""/>
        <dsp:cNvSpPr/>
      </dsp:nvSpPr>
      <dsp:spPr>
        <a:xfrm>
          <a:off x="2277964" y="636936"/>
          <a:ext cx="2102997" cy="2523596"/>
        </a:xfrm>
        <a:prstGeom prst="rect">
          <a:avLst/>
        </a:prstGeom>
        <a:solidFill>
          <a:schemeClr val="accent2">
            <a:hueOff val="-220674"/>
            <a:satOff val="1055"/>
            <a:lumOff val="1471"/>
            <a:alphaOff val="0"/>
          </a:schemeClr>
        </a:solidFill>
        <a:ln w="19050" cap="flat" cmpd="sng" algn="ctr">
          <a:solidFill>
            <a:schemeClr val="accent2">
              <a:hueOff val="-220674"/>
              <a:satOff val="1055"/>
              <a:lumOff val="14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729" tIns="0" rIns="207729" bIns="330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000" kern="1200" dirty="0">
              <a:solidFill>
                <a:schemeClr val="tx1"/>
              </a:solidFill>
            </a:rPr>
            <a:t>Брандът да бъде видим, дори само при транзитно преминаване; 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2277964" y="1646375"/>
        <a:ext cx="2102997" cy="1514157"/>
      </dsp:txXfrm>
    </dsp:sp>
    <dsp:sp modelId="{1F380911-55E4-3F41-A884-291D0AD53DB3}">
      <dsp:nvSpPr>
        <dsp:cNvPr id="0" name=""/>
        <dsp:cNvSpPr/>
      </dsp:nvSpPr>
      <dsp:spPr>
        <a:xfrm>
          <a:off x="2277964" y="636936"/>
          <a:ext cx="2102997" cy="1009438"/>
        </a:xfrm>
        <a:prstGeom prst="rect">
          <a:avLst/>
        </a:prstGeom>
        <a:noFill/>
        <a:ln w="1905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729" tIns="165100" rIns="207729" bIns="165100" numCol="1" spcCol="1270" anchor="ctr" anchorCtr="0">
          <a:noAutofit/>
        </a:bodyPr>
        <a:lstStyle/>
        <a:p>
          <a:pPr lvl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100" kern="1200"/>
            <a:t>02</a:t>
          </a:r>
        </a:p>
      </dsp:txBody>
      <dsp:txXfrm>
        <a:off x="2277964" y="636936"/>
        <a:ext cx="2102997" cy="1009438"/>
      </dsp:txXfrm>
    </dsp:sp>
    <dsp:sp modelId="{EE16B4EF-AB91-8947-B7B5-25FDE88FC92D}">
      <dsp:nvSpPr>
        <dsp:cNvPr id="0" name=""/>
        <dsp:cNvSpPr/>
      </dsp:nvSpPr>
      <dsp:spPr>
        <a:xfrm>
          <a:off x="4549201" y="636936"/>
          <a:ext cx="2102997" cy="2523596"/>
        </a:xfrm>
        <a:prstGeom prst="rect">
          <a:avLst/>
        </a:prstGeom>
        <a:solidFill>
          <a:schemeClr val="accent2">
            <a:hueOff val="-441348"/>
            <a:satOff val="2109"/>
            <a:lumOff val="2941"/>
            <a:alphaOff val="0"/>
          </a:schemeClr>
        </a:solidFill>
        <a:ln w="19050" cap="flat" cmpd="sng" algn="ctr">
          <a:solidFill>
            <a:schemeClr val="accent2">
              <a:hueOff val="-441348"/>
              <a:satOff val="2109"/>
              <a:lumOff val="294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729" tIns="0" rIns="207729" bIns="33020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800" kern="1200" dirty="0">
              <a:solidFill>
                <a:schemeClr val="tx1"/>
              </a:solidFill>
            </a:rPr>
            <a:t>Различността и уникалността на бранда на място да бъде част от живота и съвременността;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4549201" y="1646375"/>
        <a:ext cx="2102997" cy="1514157"/>
      </dsp:txXfrm>
    </dsp:sp>
    <dsp:sp modelId="{9F20DF83-A03F-474A-9276-076B26FF3E48}">
      <dsp:nvSpPr>
        <dsp:cNvPr id="0" name=""/>
        <dsp:cNvSpPr/>
      </dsp:nvSpPr>
      <dsp:spPr>
        <a:xfrm>
          <a:off x="4549201" y="636936"/>
          <a:ext cx="2102997" cy="1009438"/>
        </a:xfrm>
        <a:prstGeom prst="rect">
          <a:avLst/>
        </a:prstGeom>
        <a:noFill/>
        <a:ln w="1905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729" tIns="165100" rIns="207729" bIns="165100" numCol="1" spcCol="1270" anchor="ctr" anchorCtr="0">
          <a:noAutofit/>
        </a:bodyPr>
        <a:lstStyle/>
        <a:p>
          <a:pPr lvl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100" kern="1200"/>
            <a:t>03</a:t>
          </a:r>
        </a:p>
      </dsp:txBody>
      <dsp:txXfrm>
        <a:off x="4549201" y="636936"/>
        <a:ext cx="2102997" cy="1009438"/>
      </dsp:txXfrm>
    </dsp:sp>
    <dsp:sp modelId="{D3FA4793-DDB9-B247-B06E-E0F744673D57}">
      <dsp:nvSpPr>
        <dsp:cNvPr id="0" name=""/>
        <dsp:cNvSpPr/>
      </dsp:nvSpPr>
      <dsp:spPr>
        <a:xfrm>
          <a:off x="6820438" y="636936"/>
          <a:ext cx="2102997" cy="2523596"/>
        </a:xfrm>
        <a:prstGeom prst="rect">
          <a:avLst/>
        </a:prstGeom>
        <a:solidFill>
          <a:schemeClr val="accent2">
            <a:hueOff val="-662022"/>
            <a:satOff val="3164"/>
            <a:lumOff val="4412"/>
            <a:alphaOff val="0"/>
          </a:schemeClr>
        </a:solidFill>
        <a:ln w="19050" cap="flat" cmpd="sng" algn="ctr">
          <a:solidFill>
            <a:schemeClr val="accent2">
              <a:hueOff val="-662022"/>
              <a:satOff val="3164"/>
              <a:lumOff val="441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729" tIns="0" rIns="207729" bIns="330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000" kern="1200" dirty="0">
              <a:solidFill>
                <a:schemeClr val="tx1"/>
              </a:solidFill>
            </a:rPr>
            <a:t>Представеният бранд да бъде разбираем и преводим;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6820438" y="1646375"/>
        <a:ext cx="2102997" cy="1514157"/>
      </dsp:txXfrm>
    </dsp:sp>
    <dsp:sp modelId="{524DA13B-A723-9D40-8675-8816E04452E3}">
      <dsp:nvSpPr>
        <dsp:cNvPr id="0" name=""/>
        <dsp:cNvSpPr/>
      </dsp:nvSpPr>
      <dsp:spPr>
        <a:xfrm>
          <a:off x="6820438" y="636936"/>
          <a:ext cx="2102997" cy="1009438"/>
        </a:xfrm>
        <a:prstGeom prst="rect">
          <a:avLst/>
        </a:prstGeom>
        <a:noFill/>
        <a:ln w="1905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729" tIns="165100" rIns="207729" bIns="165100" numCol="1" spcCol="1270" anchor="ctr" anchorCtr="0">
          <a:noAutofit/>
        </a:bodyPr>
        <a:lstStyle/>
        <a:p>
          <a:pPr lvl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100" kern="1200"/>
            <a:t>04</a:t>
          </a:r>
        </a:p>
      </dsp:txBody>
      <dsp:txXfrm>
        <a:off x="6820438" y="636936"/>
        <a:ext cx="2102997" cy="1009438"/>
      </dsp:txXfrm>
    </dsp:sp>
    <dsp:sp modelId="{97673399-D7B5-7A49-9183-3FDAF178DCF4}">
      <dsp:nvSpPr>
        <dsp:cNvPr id="0" name=""/>
        <dsp:cNvSpPr/>
      </dsp:nvSpPr>
      <dsp:spPr>
        <a:xfrm>
          <a:off x="9091675" y="636936"/>
          <a:ext cx="2102997" cy="2523596"/>
        </a:xfrm>
        <a:prstGeom prst="rect">
          <a:avLst/>
        </a:prstGeom>
        <a:solidFill>
          <a:schemeClr val="accent2">
            <a:hueOff val="-882696"/>
            <a:satOff val="4218"/>
            <a:lumOff val="5883"/>
            <a:alphaOff val="0"/>
          </a:schemeClr>
        </a:solidFill>
        <a:ln w="19050" cap="flat" cmpd="sng" algn="ctr">
          <a:solidFill>
            <a:schemeClr val="accent2">
              <a:hueOff val="-882696"/>
              <a:satOff val="4218"/>
              <a:lumOff val="588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729" tIns="0" rIns="207729" bIns="330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000" kern="1200" dirty="0">
              <a:solidFill>
                <a:schemeClr val="tx1"/>
              </a:solidFill>
            </a:rPr>
            <a:t>Брандът да бъде насочен към външните публики.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9091675" y="1646375"/>
        <a:ext cx="2102997" cy="1514157"/>
      </dsp:txXfrm>
    </dsp:sp>
    <dsp:sp modelId="{BB214648-5C57-F94E-BB80-70A69662F060}">
      <dsp:nvSpPr>
        <dsp:cNvPr id="0" name=""/>
        <dsp:cNvSpPr/>
      </dsp:nvSpPr>
      <dsp:spPr>
        <a:xfrm>
          <a:off x="9091675" y="636936"/>
          <a:ext cx="2102997" cy="1009438"/>
        </a:xfrm>
        <a:prstGeom prst="rect">
          <a:avLst/>
        </a:prstGeom>
        <a:noFill/>
        <a:ln w="1905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729" tIns="165100" rIns="207729" bIns="165100" numCol="1" spcCol="1270" anchor="ctr" anchorCtr="0">
          <a:noAutofit/>
        </a:bodyPr>
        <a:lstStyle/>
        <a:p>
          <a:pPr lvl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100" kern="1200"/>
            <a:t>05</a:t>
          </a:r>
        </a:p>
      </dsp:txBody>
      <dsp:txXfrm>
        <a:off x="9091675" y="636936"/>
        <a:ext cx="2102997" cy="10094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=""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bg-BG"/>
              <a:t>Щракнете за редакция стил подзагл. обр.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4E374BC-D410-45E1-AF0F-3795EB5352C9}" type="datetimeFigureOut">
              <a:rPr lang="bg-BG" smtClean="0"/>
              <a:pPr/>
              <a:t>10.9.2021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0FD718E-46A7-4A98-A9FE-3E1E2C2192EB}" type="slidenum">
              <a:rPr lang="bg-BG" smtClean="0"/>
              <a:pPr/>
              <a:t>‹#›</a:t>
            </a:fld>
            <a:endParaRPr lang="bg-BG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5603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374BC-D410-45E1-AF0F-3795EB5352C9}" type="datetimeFigureOut">
              <a:rPr lang="bg-BG" smtClean="0"/>
              <a:pPr/>
              <a:t>10.9.2021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D718E-46A7-4A98-A9FE-3E1E2C2192EB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897055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374BC-D410-45E1-AF0F-3795EB5352C9}" type="datetimeFigureOut">
              <a:rPr lang="bg-BG" smtClean="0"/>
              <a:pPr/>
              <a:t>10.9.2021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D718E-46A7-4A98-A9FE-3E1E2C2192EB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134717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374BC-D410-45E1-AF0F-3795EB5352C9}" type="datetimeFigureOut">
              <a:rPr lang="bg-BG" smtClean="0"/>
              <a:pPr/>
              <a:t>10.9.2021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D718E-46A7-4A98-A9FE-3E1E2C2192EB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081362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374BC-D410-45E1-AF0F-3795EB5352C9}" type="datetimeFigureOut">
              <a:rPr lang="bg-BG" smtClean="0"/>
              <a:pPr/>
              <a:t>10.9.2021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D718E-46A7-4A98-A9FE-3E1E2C2192EB}" type="slidenum">
              <a:rPr lang="bg-BG" smtClean="0"/>
              <a:pPr/>
              <a:t>‹#›</a:t>
            </a:fld>
            <a:endParaRPr lang="bg-BG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8057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374BC-D410-45E1-AF0F-3795EB5352C9}" type="datetimeFigureOut">
              <a:rPr lang="bg-BG" smtClean="0"/>
              <a:pPr/>
              <a:t>10.9.2021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D718E-46A7-4A98-A9FE-3E1E2C2192EB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995767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374BC-D410-45E1-AF0F-3795EB5352C9}" type="datetimeFigureOut">
              <a:rPr lang="bg-BG" smtClean="0"/>
              <a:pPr/>
              <a:t>10.9.2021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D718E-46A7-4A98-A9FE-3E1E2C2192EB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096664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374BC-D410-45E1-AF0F-3795EB5352C9}" type="datetimeFigureOut">
              <a:rPr lang="bg-BG" smtClean="0"/>
              <a:pPr/>
              <a:t>10.9.2021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D718E-46A7-4A98-A9FE-3E1E2C2192EB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310818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374BC-D410-45E1-AF0F-3795EB5352C9}" type="datetimeFigureOut">
              <a:rPr lang="bg-BG" smtClean="0"/>
              <a:pPr/>
              <a:t>10.9.2021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D718E-46A7-4A98-A9FE-3E1E2C2192EB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841385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374BC-D410-45E1-AF0F-3795EB5352C9}" type="datetimeFigureOut">
              <a:rPr lang="bg-BG" smtClean="0"/>
              <a:pPr/>
              <a:t>10.9.2021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D718E-46A7-4A98-A9FE-3E1E2C2192EB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574538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bg-BG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374BC-D410-45E1-AF0F-3795EB5352C9}" type="datetimeFigureOut">
              <a:rPr lang="bg-BG" smtClean="0"/>
              <a:pPr/>
              <a:t>10.9.2021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D718E-46A7-4A98-A9FE-3E1E2C2192EB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085312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24E374BC-D410-45E1-AF0F-3795EB5352C9}" type="datetimeFigureOut">
              <a:rPr lang="bg-BG" smtClean="0"/>
              <a:pPr/>
              <a:t>10.9.2021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D0FD718E-46A7-4A98-A9FE-3E1E2C2192EB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074630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://www.eufunds.bg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file:////var/folders/pp/7b3_m3k115z0bxc5tsdl26xm0000gn/T/com.microsoft.Word/WebArchiveCopyPasteTempFiles/CABECERA_LNEB.png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hyperlink" Target="http://www.eufunds.bg/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https://uscturismo.com/wp-content/uploads/2017/11/turismo-galicia.jpg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838200" y="583894"/>
            <a:ext cx="10515600" cy="5593069"/>
          </a:xfrm>
        </p:spPr>
        <p:txBody>
          <a:bodyPr/>
          <a:lstStyle/>
          <a:p>
            <a:pPr marL="0" indent="0">
              <a:buNone/>
            </a:pPr>
            <a:endParaRPr lang="bg-BG" dirty="0"/>
          </a:p>
          <a:p>
            <a:pPr marL="0" indent="0" algn="ctr">
              <a:buNone/>
            </a:pPr>
            <a:endParaRPr lang="bg-BG" dirty="0"/>
          </a:p>
          <a:p>
            <a:pPr marL="0" indent="0" algn="ctr">
              <a:buNone/>
            </a:pPr>
            <a:endParaRPr lang="bg-BG" dirty="0"/>
          </a:p>
          <a:p>
            <a:pPr marL="0" indent="0" algn="ctr">
              <a:buNone/>
            </a:pPr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bg-BG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Обучителен модул № </a:t>
            </a:r>
            <a:r>
              <a:rPr lang="en-GB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3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bg-BG" sz="3600" b="1" i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bg-BG" sz="3200"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Опазване на културно-историческото наследство и развитие на туризма“</a:t>
            </a:r>
            <a:endParaRPr kumimoji="0" lang="bg-BG" sz="3200" b="0" i="0" u="none" strike="noStrike" kern="1200" cap="none" spc="0" normalizeH="0" baseline="0" noProof="0" dirty="0">
              <a:ln>
                <a:noFill/>
              </a:ln>
              <a:solidFill>
                <a:srgbClr val="549E39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689" y="904789"/>
            <a:ext cx="2074486" cy="8285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1422" y="927775"/>
            <a:ext cx="1705303" cy="82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42257" y="5638800"/>
            <a:ext cx="10611543" cy="1254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" lvl="0" algn="ctr">
              <a:lnSpc>
                <a:spcPct val="90000"/>
              </a:lnSpc>
              <a:spcBef>
                <a:spcPts val="1400"/>
              </a:spcBef>
              <a:buClr>
                <a:srgbClr val="549E39"/>
              </a:buClr>
              <a:buSzPct val="80000"/>
            </a:pPr>
            <a:r>
              <a:rPr lang="en-US" sz="1200" i="1" dirty="0">
                <a:solidFill>
                  <a:srgbClr val="549E39"/>
                </a:solidFill>
              </a:rPr>
              <a:t>Този документ е </a:t>
            </a:r>
            <a:r>
              <a:rPr lang="en-US" sz="1200" i="1" dirty="0" err="1">
                <a:solidFill>
                  <a:srgbClr val="549E39"/>
                </a:solidFill>
              </a:rPr>
              <a:t>създаден</a:t>
            </a:r>
            <a:r>
              <a:rPr lang="bg-BG" sz="1200" i="1" dirty="0">
                <a:solidFill>
                  <a:srgbClr val="549E39"/>
                </a:solidFill>
              </a:rPr>
              <a:t>,</a:t>
            </a:r>
            <a:r>
              <a:rPr lang="en-US" sz="1200" i="1" dirty="0">
                <a:solidFill>
                  <a:srgbClr val="549E39"/>
                </a:solidFill>
              </a:rPr>
              <a:t> съгласно Административен договор № </a:t>
            </a:r>
            <a:r>
              <a:rPr lang="ru-RU" sz="1200" i="1" dirty="0">
                <a:solidFill>
                  <a:srgbClr val="549E39"/>
                </a:solidFill>
              </a:rPr>
              <a:t> BG05SFOP001-2.015-0001-C01</a:t>
            </a:r>
            <a:r>
              <a:rPr lang="en-US" sz="1200" i="1" dirty="0">
                <a:solidFill>
                  <a:srgbClr val="549E39"/>
                </a:solidFill>
              </a:rPr>
              <a:t>, п</a:t>
            </a:r>
            <a:r>
              <a:rPr lang="ru-RU" sz="1200" i="1" dirty="0">
                <a:solidFill>
                  <a:srgbClr val="549E39"/>
                </a:solidFill>
              </a:rPr>
              <a:t>роект „Повишаване на знанията, уменията и квалификацията на общинските служители“ </a:t>
            </a:r>
            <a:r>
              <a:rPr lang="en-US" sz="1200" i="1" dirty="0" err="1">
                <a:solidFill>
                  <a:srgbClr val="549E39"/>
                </a:solidFill>
              </a:rPr>
              <a:t>за</a:t>
            </a:r>
            <a:r>
              <a:rPr lang="en-US" sz="1200" i="1" dirty="0">
                <a:solidFill>
                  <a:srgbClr val="549E39"/>
                </a:solidFill>
              </a:rPr>
              <a:t> </a:t>
            </a:r>
            <a:r>
              <a:rPr lang="en-US" sz="1200" i="1" dirty="0" err="1">
                <a:solidFill>
                  <a:srgbClr val="549E39"/>
                </a:solidFill>
              </a:rPr>
              <a:t>предоставяне</a:t>
            </a:r>
            <a:r>
              <a:rPr lang="en-US" sz="1200" i="1" dirty="0">
                <a:solidFill>
                  <a:srgbClr val="549E39"/>
                </a:solidFill>
              </a:rPr>
              <a:t> на </a:t>
            </a:r>
            <a:r>
              <a:rPr lang="en-US" sz="1200" i="1" dirty="0" err="1">
                <a:solidFill>
                  <a:srgbClr val="549E39"/>
                </a:solidFill>
              </a:rPr>
              <a:t>безвъзмездна</a:t>
            </a:r>
            <a:r>
              <a:rPr lang="en-US" sz="1200" i="1" dirty="0">
                <a:solidFill>
                  <a:srgbClr val="549E39"/>
                </a:solidFill>
              </a:rPr>
              <a:t> </a:t>
            </a:r>
            <a:r>
              <a:rPr lang="en-US" sz="1200" i="1" dirty="0" err="1">
                <a:solidFill>
                  <a:srgbClr val="549E39"/>
                </a:solidFill>
              </a:rPr>
              <a:t>финансова</a:t>
            </a:r>
            <a:r>
              <a:rPr lang="en-US" sz="1200" i="1" dirty="0">
                <a:solidFill>
                  <a:srgbClr val="549E39"/>
                </a:solidFill>
              </a:rPr>
              <a:t> </a:t>
            </a:r>
            <a:r>
              <a:rPr lang="en-US" sz="1200" i="1" dirty="0" err="1">
                <a:solidFill>
                  <a:srgbClr val="549E39"/>
                </a:solidFill>
              </a:rPr>
              <a:t>помощ</a:t>
            </a:r>
            <a:r>
              <a:rPr lang="en-US" sz="1200" i="1" dirty="0">
                <a:solidFill>
                  <a:srgbClr val="549E39"/>
                </a:solidFill>
              </a:rPr>
              <a:t> </a:t>
            </a:r>
            <a:r>
              <a:rPr lang="en-US" sz="1200" i="1" dirty="0" err="1">
                <a:solidFill>
                  <a:srgbClr val="549E39"/>
                </a:solidFill>
              </a:rPr>
              <a:t>по</a:t>
            </a:r>
            <a:r>
              <a:rPr lang="ru-RU" sz="1200" i="1" dirty="0">
                <a:solidFill>
                  <a:srgbClr val="549E39"/>
                </a:solidFill>
              </a:rPr>
              <a:t> Оперативна програма „Добро управление“, съфинансирана от Европейския съюз чрез Европейския социален фонд. </a:t>
            </a:r>
            <a:endParaRPr lang="en-US" sz="1200" i="1" dirty="0">
              <a:solidFill>
                <a:srgbClr val="549E39"/>
              </a:solidFill>
            </a:endParaRPr>
          </a:p>
          <a:p>
            <a:pPr marL="45720" lvl="0" algn="ctr">
              <a:lnSpc>
                <a:spcPct val="90000"/>
              </a:lnSpc>
              <a:spcBef>
                <a:spcPts val="1400"/>
              </a:spcBef>
              <a:buClr>
                <a:srgbClr val="549E39"/>
              </a:buClr>
              <a:buSzPct val="80000"/>
            </a:pPr>
            <a:r>
              <a:rPr lang="en-US" sz="1100" i="1" dirty="0">
                <a:solidFill>
                  <a:srgbClr val="549E39"/>
                </a:solidFill>
                <a:hlinkClick r:id="rId4"/>
              </a:rPr>
              <a:t>www.eufunds.bg</a:t>
            </a:r>
            <a:r>
              <a:rPr lang="en-US" sz="1100" i="1" dirty="0">
                <a:solidFill>
                  <a:srgbClr val="549E39"/>
                </a:solidFill>
              </a:rPr>
              <a:t> </a:t>
            </a:r>
            <a:endParaRPr lang="ru-RU" sz="1100" i="1" dirty="0">
              <a:solidFill>
                <a:srgbClr val="549E39"/>
              </a:solidFill>
            </a:endParaRPr>
          </a:p>
          <a:p>
            <a:pPr marL="45720" lvl="0" algn="ctr">
              <a:lnSpc>
                <a:spcPct val="90000"/>
              </a:lnSpc>
              <a:spcBef>
                <a:spcPts val="1400"/>
              </a:spcBef>
              <a:buClr>
                <a:srgbClr val="549E39"/>
              </a:buClr>
              <a:buSzPct val="80000"/>
            </a:pPr>
            <a:endParaRPr lang="ru-RU" sz="1100" i="1" dirty="0">
              <a:solidFill>
                <a:srgbClr val="549E39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86470" y="903594"/>
            <a:ext cx="1323114" cy="8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2048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25D58-5330-D64E-85CD-4DF16BADC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0351" y="1516381"/>
            <a:ext cx="9875520" cy="1356360"/>
          </a:xfrm>
        </p:spPr>
        <p:txBody>
          <a:bodyPr>
            <a:normAutofit/>
          </a:bodyPr>
          <a:lstStyle/>
          <a:p>
            <a:pPr algn="ctr"/>
            <a:r>
              <a:rPr lang="bg-BG" b="1" dirty="0"/>
              <a:t>Тенденции в управлението на туристически дестинации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B2F111-166C-8549-83DE-921C481ABF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872741"/>
            <a:ext cx="9872871" cy="4038600"/>
          </a:xfrm>
        </p:spPr>
        <p:txBody>
          <a:bodyPr/>
          <a:lstStyle/>
          <a:p>
            <a:pPr algn="just"/>
            <a:endParaRPr lang="bg-BG" dirty="0"/>
          </a:p>
          <a:p>
            <a:pPr algn="just"/>
            <a:r>
              <a:rPr lang="bg-BG" dirty="0"/>
              <a:t>Най-успешни са моделите, базирани на публично-частните партньорства. Основната причина за тази тенденция е гарантирането на ефективност в управлението и подобряване на оперативната дейност на администрациите/организациите, давайки възможност за участие на частния сектор в планирането, вземането на решения и маркетинговите дейности на дестинацията.</a:t>
            </a:r>
          </a:p>
          <a:p>
            <a:pPr algn="just"/>
            <a:r>
              <a:rPr lang="bg-BG" dirty="0"/>
              <a:t>Друга важна тенденция е свързана с финансирането, като в този случай е важно не само участието на частния сектор, а да се постигне </a:t>
            </a:r>
            <a:r>
              <a:rPr lang="bg-BG" dirty="0" err="1"/>
              <a:t>самогенериране</a:t>
            </a:r>
            <a:r>
              <a:rPr lang="bg-BG" dirty="0"/>
              <a:t> на необходимите приходи.</a:t>
            </a:r>
            <a:endParaRPr lang="x-none" dirty="0"/>
          </a:p>
          <a:p>
            <a:pPr marL="45720" indent="0">
              <a:buNone/>
            </a:pPr>
            <a:endParaRPr lang="x-none" dirty="0"/>
          </a:p>
        </p:txBody>
      </p:sp>
      <p:sp>
        <p:nvSpPr>
          <p:cNvPr id="4" name="Заглавие 1">
            <a:extLst>
              <a:ext uri="{FF2B5EF4-FFF2-40B4-BE49-F238E27FC236}">
                <a16:creationId xmlns:a16="http://schemas.microsoft.com/office/drawing/2014/main" id="{2E7B002A-C8F1-4484-BA7E-0A6E6A3EA191}"/>
              </a:ext>
            </a:extLst>
          </p:cNvPr>
          <p:cNvSpPr txBox="1">
            <a:spLocks/>
          </p:cNvSpPr>
          <p:nvPr/>
        </p:nvSpPr>
        <p:spPr>
          <a:xfrm>
            <a:off x="339686" y="235164"/>
            <a:ext cx="11512627" cy="1080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1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2200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Тема </a:t>
            </a:r>
            <a:r>
              <a:rPr lang="en-GB" sz="2200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4</a:t>
            </a:r>
            <a:r>
              <a:rPr lang="ru-RU" sz="2200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: „Насърчаване развитието на туризнма на местно ниво – нормативна уредба, добри практики, форми за подкрепа на туристическия бизнес, местни брандове</a:t>
            </a:r>
            <a:r>
              <a:rPr lang="bg-BG" sz="2200" i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“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en-US" sz="2400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</a:br>
            <a:r>
              <a:rPr lang="ru-RU" sz="1800" b="1" i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Обучителен модул </a:t>
            </a:r>
            <a:r>
              <a:rPr lang="en-GB" sz="1800" b="1" i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3</a:t>
            </a:r>
            <a:r>
              <a:rPr lang="ru-RU" sz="1800" b="1" i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 „</a:t>
            </a:r>
            <a:r>
              <a:rPr lang="bg-BG" sz="1800" b="1" i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Опазване на културно-историческото наследство и развитие на туризма</a:t>
            </a:r>
            <a:r>
              <a:rPr lang="ru-RU" sz="1800" b="1" i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“</a:t>
            </a:r>
            <a:br>
              <a:rPr lang="ru-RU" sz="1800" b="1" i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</a:br>
            <a:endParaRPr lang="ru-RU" sz="2400" b="1" i="1" dirty="0">
              <a:solidFill>
                <a:schemeClr val="accent1">
                  <a:lumMod val="7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24023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ECF94-D6A5-A748-9E6F-B9D9ECB49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362456"/>
            <a:ext cx="9875520" cy="603504"/>
          </a:xfrm>
        </p:spPr>
        <p:txBody>
          <a:bodyPr>
            <a:normAutofit/>
          </a:bodyPr>
          <a:lstStyle/>
          <a:p>
            <a:pPr algn="ctr"/>
            <a:r>
              <a:rPr lang="bg-BG" sz="2800" b="1" dirty="0" err="1"/>
              <a:t>Териториалност</a:t>
            </a:r>
            <a:r>
              <a:rPr lang="bg-BG" sz="2800" b="1" dirty="0"/>
              <a:t> на управлението на туризма в България</a:t>
            </a:r>
            <a:endParaRPr lang="x-none" sz="2800" dirty="0"/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D7FD48BD-B3B6-6346-8CF1-13894190564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300157" y="2107247"/>
            <a:ext cx="8905875" cy="4565016"/>
          </a:xfrm>
          <a:prstGeom prst="rect">
            <a:avLst/>
          </a:prstGeom>
        </p:spPr>
      </p:pic>
      <p:sp>
        <p:nvSpPr>
          <p:cNvPr id="5" name="Заглавие 1">
            <a:extLst>
              <a:ext uri="{FF2B5EF4-FFF2-40B4-BE49-F238E27FC236}">
                <a16:creationId xmlns:a16="http://schemas.microsoft.com/office/drawing/2014/main" id="{4C1B1DED-2E8D-48F3-BE4B-44C006106E1D}"/>
              </a:ext>
            </a:extLst>
          </p:cNvPr>
          <p:cNvSpPr txBox="1">
            <a:spLocks/>
          </p:cNvSpPr>
          <p:nvPr/>
        </p:nvSpPr>
        <p:spPr>
          <a:xfrm>
            <a:off x="339686" y="235164"/>
            <a:ext cx="11512627" cy="1080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1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2200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Тема </a:t>
            </a:r>
            <a:r>
              <a:rPr lang="en-GB" sz="2200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4</a:t>
            </a:r>
            <a:r>
              <a:rPr lang="ru-RU" sz="2200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: „Насърчаване развитието на туризнма на местно ниво – нормативна уредба, добри практики, форми за подкрепа на туристическия бизнес, местни брандове</a:t>
            </a:r>
            <a:r>
              <a:rPr lang="bg-BG" sz="2200" i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“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en-US" sz="2400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</a:br>
            <a:r>
              <a:rPr lang="ru-RU" sz="1800" b="1" i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Обучителен модул </a:t>
            </a:r>
            <a:r>
              <a:rPr lang="en-GB" sz="1800" b="1" i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3</a:t>
            </a:r>
            <a:r>
              <a:rPr lang="ru-RU" sz="1800" b="1" i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 „</a:t>
            </a:r>
            <a:r>
              <a:rPr lang="bg-BG" sz="1800" b="1" i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Опазване на културно-историческото наследство и развитие на туризма</a:t>
            </a:r>
            <a:r>
              <a:rPr lang="ru-RU" sz="1800" b="1" i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“</a:t>
            </a:r>
            <a:br>
              <a:rPr lang="ru-RU" sz="1800" b="1" i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</a:br>
            <a:endParaRPr lang="ru-RU" sz="2400" b="1" i="1" dirty="0">
              <a:solidFill>
                <a:schemeClr val="accent1">
                  <a:lumMod val="7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0918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9CBD3C9-4E66-426D-948E-7CF4778107E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DB95FCF-AD96-482F-9FB8-CD95725E6EF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4EEEC00-AD80-4734-BEE6-04CBDEC830C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C6896D1-BFB1-4C84-82DD-31073BED3F0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5462458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CD6626F-5D1C-A646-90B4-AEFFBDD56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9980" y="4208424"/>
            <a:ext cx="9966960" cy="13258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85000"/>
              </a:lnSpc>
            </a:pPr>
            <a:r>
              <a:rPr lang="en-US" sz="3600" b="1" cap="all" dirty="0" err="1">
                <a:solidFill>
                  <a:srgbClr val="FFFFFF"/>
                </a:solidFill>
              </a:rPr>
              <a:t>Правни</a:t>
            </a:r>
            <a:r>
              <a:rPr lang="en-US" sz="3600" b="1" cap="all" dirty="0">
                <a:solidFill>
                  <a:srgbClr val="FFFFFF"/>
                </a:solidFill>
              </a:rPr>
              <a:t> </a:t>
            </a:r>
            <a:r>
              <a:rPr lang="en-US" sz="3600" b="1" cap="all" dirty="0" err="1">
                <a:solidFill>
                  <a:srgbClr val="FFFFFF"/>
                </a:solidFill>
              </a:rPr>
              <a:t>форми</a:t>
            </a:r>
            <a:r>
              <a:rPr lang="en-US" sz="3600" b="1" cap="all" dirty="0">
                <a:solidFill>
                  <a:srgbClr val="FFFFFF"/>
                </a:solidFill>
              </a:rPr>
              <a:t> </a:t>
            </a:r>
            <a:r>
              <a:rPr lang="en-US" sz="3600" b="1" cap="all" dirty="0" err="1">
                <a:solidFill>
                  <a:srgbClr val="FFFFFF"/>
                </a:solidFill>
              </a:rPr>
              <a:t>на</a:t>
            </a:r>
            <a:r>
              <a:rPr lang="en-US" sz="3600" b="1" cap="all" dirty="0">
                <a:solidFill>
                  <a:srgbClr val="FFFFFF"/>
                </a:solidFill>
              </a:rPr>
              <a:t> </a:t>
            </a:r>
            <a:r>
              <a:rPr lang="en-US" sz="3600" b="1" cap="all" dirty="0" err="1">
                <a:solidFill>
                  <a:srgbClr val="FFFFFF"/>
                </a:solidFill>
              </a:rPr>
              <a:t>управление</a:t>
            </a:r>
            <a:r>
              <a:rPr lang="en-US" sz="3600" b="1" cap="all" dirty="0">
                <a:solidFill>
                  <a:srgbClr val="FFFFFF"/>
                </a:solidFill>
              </a:rPr>
              <a:t> </a:t>
            </a:r>
            <a:r>
              <a:rPr lang="en-US" sz="3600" b="1" cap="all" dirty="0" err="1">
                <a:solidFill>
                  <a:srgbClr val="FFFFFF"/>
                </a:solidFill>
              </a:rPr>
              <a:t>на</a:t>
            </a:r>
            <a:r>
              <a:rPr lang="en-US" sz="3600" b="1" cap="all" dirty="0">
                <a:solidFill>
                  <a:srgbClr val="FFFFFF"/>
                </a:solidFill>
              </a:rPr>
              <a:t> </a:t>
            </a:r>
            <a:r>
              <a:rPr lang="en-US" sz="3600" b="1" cap="all" dirty="0" err="1">
                <a:solidFill>
                  <a:srgbClr val="FFFFFF"/>
                </a:solidFill>
              </a:rPr>
              <a:t>туризма</a:t>
            </a:r>
            <a:r>
              <a:rPr lang="en-US" sz="3600" b="1" cap="all" dirty="0">
                <a:solidFill>
                  <a:srgbClr val="FFFFFF"/>
                </a:solidFill>
              </a:rPr>
              <a:t> </a:t>
            </a:r>
            <a:r>
              <a:rPr lang="en-US" sz="3600" b="1" cap="all" dirty="0" err="1">
                <a:solidFill>
                  <a:srgbClr val="FFFFFF"/>
                </a:solidFill>
              </a:rPr>
              <a:t>на</a:t>
            </a:r>
            <a:r>
              <a:rPr lang="en-US" sz="3600" b="1" cap="all" dirty="0">
                <a:solidFill>
                  <a:srgbClr val="FFFFFF"/>
                </a:solidFill>
              </a:rPr>
              <a:t> </a:t>
            </a:r>
            <a:r>
              <a:rPr lang="en-US" sz="3600" b="1" cap="all" dirty="0" err="1">
                <a:solidFill>
                  <a:srgbClr val="FFFFFF"/>
                </a:solidFill>
              </a:rPr>
              <a:t>местно</a:t>
            </a:r>
            <a:r>
              <a:rPr lang="en-US" sz="3600" b="1" cap="all" dirty="0">
                <a:solidFill>
                  <a:srgbClr val="FFFFFF"/>
                </a:solidFill>
              </a:rPr>
              <a:t> </a:t>
            </a:r>
            <a:r>
              <a:rPr lang="en-US" sz="3600" b="1" cap="all" dirty="0" err="1">
                <a:solidFill>
                  <a:srgbClr val="FFFFFF"/>
                </a:solidFill>
              </a:rPr>
              <a:t>ниво</a:t>
            </a:r>
            <a:r>
              <a:rPr lang="en-US" sz="3600" b="1" cap="all" dirty="0">
                <a:solidFill>
                  <a:srgbClr val="FFFFFF"/>
                </a:solidFill>
              </a:rPr>
              <a:t> в България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A2FDFB1-2B6D-49EB-B6C0-FA923806E0A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1"/>
            <a:ext cx="11722100" cy="3964584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Content Placeholder 3" descr="A picture containing table&#10;&#10;Description automatically generated">
            <a:extLst>
              <a:ext uri="{FF2B5EF4-FFF2-40B4-BE49-F238E27FC236}">
                <a16:creationId xmlns:a16="http://schemas.microsoft.com/office/drawing/2014/main" id="{A5C237EE-70AD-D248-80F6-95552C2694CC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772" y="1712750"/>
            <a:ext cx="10752835" cy="2043037"/>
          </a:xfrm>
          <a:prstGeom prst="rect">
            <a:avLst/>
          </a:prstGeom>
        </p:spPr>
      </p:pic>
      <p:sp>
        <p:nvSpPr>
          <p:cNvPr id="10" name="Заглавие 1">
            <a:extLst>
              <a:ext uri="{FF2B5EF4-FFF2-40B4-BE49-F238E27FC236}">
                <a16:creationId xmlns:a16="http://schemas.microsoft.com/office/drawing/2014/main" id="{F42D13EC-CF77-4399-BD1F-01E8033A038C}"/>
              </a:ext>
            </a:extLst>
          </p:cNvPr>
          <p:cNvSpPr txBox="1">
            <a:spLocks/>
          </p:cNvSpPr>
          <p:nvPr/>
        </p:nvSpPr>
        <p:spPr>
          <a:xfrm>
            <a:off x="339686" y="235164"/>
            <a:ext cx="11512627" cy="1080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1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2200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Тема </a:t>
            </a:r>
            <a:r>
              <a:rPr lang="en-GB" sz="2200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4</a:t>
            </a:r>
            <a:r>
              <a:rPr lang="ru-RU" sz="2200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: „Насърчаване развитието на туризнма на местно ниво – нормативна уредба, добри практики, форми за подкрепа на туристическия бизнес, местни брандове</a:t>
            </a:r>
            <a:r>
              <a:rPr lang="bg-BG" sz="2200" i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“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en-US" sz="2400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</a:br>
            <a:r>
              <a:rPr lang="ru-RU" sz="1800" b="1" i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Обучителен модул </a:t>
            </a:r>
            <a:r>
              <a:rPr lang="en-GB" sz="1800" b="1" i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3</a:t>
            </a:r>
            <a:r>
              <a:rPr lang="ru-RU" sz="1800" b="1" i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 „</a:t>
            </a:r>
            <a:r>
              <a:rPr lang="bg-BG" sz="1800" b="1" i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Опазване на културно-историческото наследство и развитие на туризма</a:t>
            </a:r>
            <a:r>
              <a:rPr lang="ru-RU" sz="1800" b="1" i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“</a:t>
            </a:r>
            <a:br>
              <a:rPr lang="ru-RU" sz="1800" b="1" i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</a:br>
            <a:endParaRPr lang="ru-RU" sz="2400" b="1" i="1" dirty="0">
              <a:solidFill>
                <a:schemeClr val="accent1">
                  <a:lumMod val="7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38012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036D0D5-3AA0-47FD-A83C-7A06CA2EEE1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Content Placeholder 3" descr="Timeline&#10;&#10;Description automatically generated">
            <a:extLst>
              <a:ext uri="{FF2B5EF4-FFF2-40B4-BE49-F238E27FC236}">
                <a16:creationId xmlns:a16="http://schemas.microsoft.com/office/drawing/2014/main" id="{067C4D15-DBE1-9E4B-9110-83FE8811A5A0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40827" y="1297092"/>
            <a:ext cx="8105263" cy="532468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1260D57-FC17-FA48-80A0-29B6008E1A1A}"/>
              </a:ext>
            </a:extLst>
          </p:cNvPr>
          <p:cNvSpPr txBox="1"/>
          <p:nvPr/>
        </p:nvSpPr>
        <p:spPr>
          <a:xfrm>
            <a:off x="486742" y="1297092"/>
            <a:ext cx="11213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Правно-юридически форми на местно управление на туризма в България</a:t>
            </a:r>
            <a:endParaRPr lang="x-none" sz="2400" b="1" dirty="0">
              <a:solidFill>
                <a:schemeClr val="tx1">
                  <a:lumMod val="75000"/>
                  <a:lumOff val="25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6" name="Заглавие 1">
            <a:extLst>
              <a:ext uri="{FF2B5EF4-FFF2-40B4-BE49-F238E27FC236}">
                <a16:creationId xmlns:a16="http://schemas.microsoft.com/office/drawing/2014/main" id="{607ABB1A-E98F-460E-AC74-DF3A6EBE0654}"/>
              </a:ext>
            </a:extLst>
          </p:cNvPr>
          <p:cNvSpPr txBox="1">
            <a:spLocks/>
          </p:cNvSpPr>
          <p:nvPr/>
        </p:nvSpPr>
        <p:spPr>
          <a:xfrm>
            <a:off x="339686" y="235164"/>
            <a:ext cx="11512627" cy="1080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1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2200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Тема </a:t>
            </a:r>
            <a:r>
              <a:rPr lang="en-GB" sz="2200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4</a:t>
            </a:r>
            <a:r>
              <a:rPr lang="ru-RU" sz="2200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: „Насърчаване развитието на туризнма на местно ниво – нормативна уредба, добри практики, форми за подкрепа на туристическия бизнес, местни брандове</a:t>
            </a:r>
            <a:r>
              <a:rPr lang="bg-BG" sz="2200" i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“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en-US" sz="2400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</a:br>
            <a:r>
              <a:rPr lang="ru-RU" sz="1800" b="1" i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Обучителен модул </a:t>
            </a:r>
            <a:r>
              <a:rPr lang="en-GB" sz="1800" b="1" i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3</a:t>
            </a:r>
            <a:r>
              <a:rPr lang="ru-RU" sz="1800" b="1" i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 „</a:t>
            </a:r>
            <a:r>
              <a:rPr lang="bg-BG" sz="1800" b="1" i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Опазване на културно-историческото наследство и развитие на туризма</a:t>
            </a:r>
            <a:r>
              <a:rPr lang="ru-RU" sz="1800" b="1" i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“</a:t>
            </a:r>
            <a:br>
              <a:rPr lang="ru-RU" sz="1800" b="1" i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</a:br>
            <a:endParaRPr lang="ru-RU" sz="2400" b="1" i="1" dirty="0">
              <a:solidFill>
                <a:schemeClr val="accent1">
                  <a:lumMod val="7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3610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20378FF-CD4B-A247-B140-D0C058471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5210" y="1173575"/>
            <a:ext cx="9088173" cy="2926080"/>
          </a:xfrm>
        </p:spPr>
        <p:txBody>
          <a:bodyPr/>
          <a:lstStyle/>
          <a:p>
            <a:pPr algn="l"/>
            <a:r>
              <a:rPr lang="bg-BG" sz="3200" b="1" dirty="0">
                <a:latin typeface="+mn-lt"/>
              </a:rPr>
              <a:t>УСТОЙЧИВИЯТ ТУРИЗЪМ</a:t>
            </a:r>
            <a:br>
              <a:rPr lang="bg-BG" sz="3200" b="1" dirty="0">
                <a:latin typeface="+mn-lt"/>
              </a:rPr>
            </a:br>
            <a:endParaRPr lang="x-none" sz="3200" dirty="0">
              <a:latin typeface="+mn-lt"/>
            </a:endParaRPr>
          </a:p>
        </p:txBody>
      </p:sp>
      <p:sp>
        <p:nvSpPr>
          <p:cNvPr id="3" name="Заглавие 1">
            <a:extLst>
              <a:ext uri="{FF2B5EF4-FFF2-40B4-BE49-F238E27FC236}">
                <a16:creationId xmlns:a16="http://schemas.microsoft.com/office/drawing/2014/main" id="{1223B49C-7078-47AC-ABB5-71AD821B1FD1}"/>
              </a:ext>
            </a:extLst>
          </p:cNvPr>
          <p:cNvSpPr txBox="1">
            <a:spLocks/>
          </p:cNvSpPr>
          <p:nvPr/>
        </p:nvSpPr>
        <p:spPr>
          <a:xfrm>
            <a:off x="339686" y="235164"/>
            <a:ext cx="11512627" cy="1080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1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2200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Тема </a:t>
            </a:r>
            <a:r>
              <a:rPr lang="en-GB" sz="2200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4</a:t>
            </a:r>
            <a:r>
              <a:rPr lang="ru-RU" sz="2200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: „Насърчаване развитието на туризнма на местно ниво – нормативна уредба, добри практики, форми за подкрепа на туристическия бизнес, местни брандове</a:t>
            </a:r>
            <a:r>
              <a:rPr lang="bg-BG" sz="2200" i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“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en-US" sz="2400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</a:br>
            <a:r>
              <a:rPr lang="ru-RU" sz="1800" b="1" i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Обучителен модул </a:t>
            </a:r>
            <a:r>
              <a:rPr lang="en-GB" sz="1800" b="1" i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3</a:t>
            </a:r>
            <a:r>
              <a:rPr lang="ru-RU" sz="1800" b="1" i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 „</a:t>
            </a:r>
            <a:r>
              <a:rPr lang="bg-BG" sz="1800" b="1" i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Опазване на културно-историческото наследство и развитие на туризма</a:t>
            </a:r>
            <a:r>
              <a:rPr lang="ru-RU" sz="1800" b="1" i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“</a:t>
            </a:r>
            <a:br>
              <a:rPr lang="ru-RU" sz="1800" b="1" i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</a:br>
            <a:endParaRPr lang="ru-RU" sz="2400" b="1" i="1" dirty="0">
              <a:solidFill>
                <a:schemeClr val="accent1">
                  <a:lumMod val="7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27114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4B28824-CA45-5746-9722-6D8163DE8D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8561" y="2500132"/>
            <a:ext cx="9872871" cy="3148314"/>
          </a:xfrm>
        </p:spPr>
        <p:txBody>
          <a:bodyPr>
            <a:normAutofit/>
          </a:bodyPr>
          <a:lstStyle/>
          <a:p>
            <a:pPr algn="just"/>
            <a:r>
              <a:rPr lang="bg-BG" sz="2400" dirty="0"/>
              <a:t>О</a:t>
            </a:r>
            <a:r>
              <a:rPr lang="x-none" sz="2400" dirty="0"/>
              <a:t>птимално използва  ресурсите на околната среда</a:t>
            </a:r>
            <a:endParaRPr lang="bg-BG" sz="2400" dirty="0"/>
          </a:p>
          <a:p>
            <a:pPr algn="just"/>
            <a:r>
              <a:rPr lang="bg-BG" sz="2400" dirty="0"/>
              <a:t>К</a:t>
            </a:r>
            <a:r>
              <a:rPr lang="x-none" sz="2400" dirty="0"/>
              <a:t>лючов елемент в развитието на туризма</a:t>
            </a:r>
            <a:r>
              <a:rPr lang="bg-BG" sz="2400" dirty="0"/>
              <a:t>.</a:t>
            </a:r>
            <a:r>
              <a:rPr lang="x-none" sz="2400" dirty="0"/>
              <a:t> </a:t>
            </a:r>
            <a:r>
              <a:rPr lang="bg-BG" sz="2400" dirty="0"/>
              <a:t>П</a:t>
            </a:r>
            <a:r>
              <a:rPr lang="x-none" sz="2400" dirty="0"/>
              <a:t>оддържа екологичното равновесие и спомага за съхраняване на природното наследство и на биоразнообразието.</a:t>
            </a:r>
          </a:p>
          <a:p>
            <a:endParaRPr lang="x-none" sz="2400" dirty="0"/>
          </a:p>
        </p:txBody>
      </p:sp>
      <p:sp>
        <p:nvSpPr>
          <p:cNvPr id="4" name="Заглавие 1">
            <a:extLst>
              <a:ext uri="{FF2B5EF4-FFF2-40B4-BE49-F238E27FC236}">
                <a16:creationId xmlns:a16="http://schemas.microsoft.com/office/drawing/2014/main" id="{B12CB6EC-624E-4995-9AD1-0ACC6B4B7567}"/>
              </a:ext>
            </a:extLst>
          </p:cNvPr>
          <p:cNvSpPr txBox="1">
            <a:spLocks/>
          </p:cNvSpPr>
          <p:nvPr/>
        </p:nvSpPr>
        <p:spPr>
          <a:xfrm>
            <a:off x="339686" y="235163"/>
            <a:ext cx="11512627" cy="151261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1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2200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Тема </a:t>
            </a:r>
            <a:r>
              <a:rPr lang="en-GB" sz="2200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4</a:t>
            </a:r>
            <a:r>
              <a:rPr lang="ru-RU" sz="2200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: „Насърчаване развитието на туризнма на местно ниво – нормативна уредба, добри практики, форми за подкрепа на туристическия бизнес, местни брандове</a:t>
            </a:r>
            <a:r>
              <a:rPr lang="bg-BG" sz="2200" i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“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en-US" sz="2400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</a:br>
            <a:r>
              <a:rPr lang="ru-RU" sz="1800" b="1" i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Обучителен модул </a:t>
            </a:r>
            <a:r>
              <a:rPr lang="en-GB" sz="1800" b="1" i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3</a:t>
            </a:r>
            <a:r>
              <a:rPr lang="ru-RU" sz="1800" b="1" i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 „</a:t>
            </a:r>
            <a:r>
              <a:rPr lang="bg-BG" sz="1800" b="1" i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Опазване на културно-историческото наследство и развитие на туризма</a:t>
            </a:r>
            <a:r>
              <a:rPr lang="ru-RU" sz="1800" b="1" i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“</a:t>
            </a:r>
            <a:br>
              <a:rPr lang="ru-RU" sz="1800" b="1" i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</a:br>
            <a:endParaRPr lang="ru-RU" sz="2400" b="1" i="1" dirty="0">
              <a:solidFill>
                <a:schemeClr val="accent1">
                  <a:lumMod val="7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73722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6EEEC-E9BD-8F4F-B761-C316CD30D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239" y="1510374"/>
            <a:ext cx="9875520" cy="787209"/>
          </a:xfrm>
        </p:spPr>
        <p:txBody>
          <a:bodyPr>
            <a:normAutofit/>
          </a:bodyPr>
          <a:lstStyle/>
          <a:p>
            <a:pPr algn="ctr"/>
            <a:r>
              <a:rPr lang="bg-BG" sz="4000" b="1" dirty="0"/>
              <a:t>Устойчивият туризъм</a:t>
            </a:r>
            <a:endParaRPr lang="x-none" sz="4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919296-F00E-D744-BDD0-CE10D1DB3F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273" y="2492794"/>
            <a:ext cx="5929504" cy="449884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bg-BG" sz="2400" dirty="0"/>
              <a:t>У</a:t>
            </a:r>
            <a:r>
              <a:rPr lang="x-none" sz="2400" dirty="0"/>
              <a:t>важава социално-културна</a:t>
            </a:r>
            <a:r>
              <a:rPr lang="bg-BG" sz="2400" dirty="0"/>
              <a:t>та</a:t>
            </a:r>
            <a:r>
              <a:rPr lang="x-none" sz="2400" dirty="0"/>
              <a:t> идентичност на приемащите общности</a:t>
            </a:r>
            <a:r>
              <a:rPr lang="bg-BG" sz="2400" dirty="0"/>
              <a:t>.</a:t>
            </a:r>
          </a:p>
          <a:p>
            <a:pPr algn="just"/>
            <a:r>
              <a:rPr lang="bg-BG" sz="2400" dirty="0"/>
              <a:t>О</a:t>
            </a:r>
            <a:r>
              <a:rPr lang="x-none" sz="2400" dirty="0"/>
              <a:t>пазва културното наследство</a:t>
            </a:r>
            <a:r>
              <a:rPr lang="bg-BG" sz="2400" dirty="0"/>
              <a:t> и</a:t>
            </a:r>
            <a:r>
              <a:rPr lang="x-none" sz="2400" dirty="0"/>
              <a:t> традиционните ценности</a:t>
            </a:r>
            <a:r>
              <a:rPr lang="bg-BG" sz="2400" dirty="0"/>
              <a:t>.</a:t>
            </a:r>
          </a:p>
          <a:p>
            <a:pPr algn="just"/>
            <a:r>
              <a:rPr lang="bg-BG" sz="2400" dirty="0"/>
              <a:t>Д</a:t>
            </a:r>
            <a:r>
              <a:rPr lang="x-none" sz="2400" dirty="0"/>
              <a:t>опринася за междукултурното разбирателство и толерантност.</a:t>
            </a:r>
          </a:p>
          <a:p>
            <a:pPr algn="just"/>
            <a:r>
              <a:rPr lang="bg-BG" sz="2400" dirty="0"/>
              <a:t>О</a:t>
            </a:r>
            <a:r>
              <a:rPr lang="x-none" sz="2400" dirty="0"/>
              <a:t>сигур</a:t>
            </a:r>
            <a:r>
              <a:rPr lang="bg-BG" sz="2400" dirty="0" err="1"/>
              <a:t>ява</a:t>
            </a:r>
            <a:r>
              <a:rPr lang="x-none" sz="2400" dirty="0"/>
              <a:t> устойчиви за дълъг период от време дейности, нос</a:t>
            </a:r>
            <a:r>
              <a:rPr lang="bg-BG" sz="2400" dirty="0" err="1"/>
              <a:t>ещи</a:t>
            </a:r>
            <a:r>
              <a:rPr lang="x-none" sz="2400" dirty="0"/>
              <a:t> социално–икономически ползи, </a:t>
            </a:r>
            <a:r>
              <a:rPr lang="bg-BG" sz="2400" dirty="0"/>
              <a:t>които са </a:t>
            </a:r>
            <a:r>
              <a:rPr lang="x-none" sz="2400" dirty="0"/>
              <a:t>справедливо разпределени между всички участници, включително и стабилна база за наемане, възможности за печалба и социални услуги за приемащата общност.</a:t>
            </a:r>
          </a:p>
          <a:p>
            <a:pPr algn="just"/>
            <a:endParaRPr lang="x-none" sz="2400" dirty="0"/>
          </a:p>
        </p:txBody>
      </p:sp>
      <p:pic>
        <p:nvPicPr>
          <p:cNvPr id="8194" name="Picture 2" descr="22. Антична крепост „Сексагинта Приста“, гр. Русе">
            <a:extLst>
              <a:ext uri="{FF2B5EF4-FFF2-40B4-BE49-F238E27FC236}">
                <a16:creationId xmlns:a16="http://schemas.microsoft.com/office/drawing/2014/main" id="{F4998AC6-4E23-5642-B01A-EFDF04A957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292" y="2717521"/>
            <a:ext cx="5498021" cy="3665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лавие 1">
            <a:extLst>
              <a:ext uri="{FF2B5EF4-FFF2-40B4-BE49-F238E27FC236}">
                <a16:creationId xmlns:a16="http://schemas.microsoft.com/office/drawing/2014/main" id="{C52AABFF-54C9-4624-A85A-88B4DD77F20C}"/>
              </a:ext>
            </a:extLst>
          </p:cNvPr>
          <p:cNvSpPr txBox="1">
            <a:spLocks/>
          </p:cNvSpPr>
          <p:nvPr/>
        </p:nvSpPr>
        <p:spPr>
          <a:xfrm>
            <a:off x="339686" y="235164"/>
            <a:ext cx="11512627" cy="1080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1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2200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Тема </a:t>
            </a:r>
            <a:r>
              <a:rPr lang="en-GB" sz="2200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4</a:t>
            </a:r>
            <a:r>
              <a:rPr lang="ru-RU" sz="2200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: „Насърчаване развитието на туризнма на местно ниво – нормативна уредба, добри практики, форми за подкрепа на туристическия бизнес, местни брандове</a:t>
            </a:r>
            <a:r>
              <a:rPr lang="bg-BG" sz="2200" i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“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en-US" sz="2400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</a:br>
            <a:r>
              <a:rPr lang="ru-RU" sz="1800" b="1" i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Обучителен модул </a:t>
            </a:r>
            <a:r>
              <a:rPr lang="en-GB" sz="1800" b="1" i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3</a:t>
            </a:r>
            <a:r>
              <a:rPr lang="ru-RU" sz="1800" b="1" i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 „</a:t>
            </a:r>
            <a:r>
              <a:rPr lang="bg-BG" sz="1800" b="1" i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Опазване на културно-историческото наследство и развитие на туризма</a:t>
            </a:r>
            <a:r>
              <a:rPr lang="ru-RU" sz="1800" b="1" i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“</a:t>
            </a:r>
            <a:br>
              <a:rPr lang="ru-RU" sz="1800" b="1" i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</a:br>
            <a:endParaRPr lang="ru-RU" sz="2400" b="1" i="1" dirty="0">
              <a:solidFill>
                <a:schemeClr val="accent1">
                  <a:lumMod val="7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97757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4CBFF-3135-9941-89BC-99597B7BE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606296"/>
            <a:ext cx="9875520" cy="1356360"/>
          </a:xfrm>
        </p:spPr>
        <p:txBody>
          <a:bodyPr/>
          <a:lstStyle/>
          <a:p>
            <a:pPr algn="ctr"/>
            <a:r>
              <a:rPr lang="bg-BG" b="1" dirty="0"/>
              <a:t>Обща класификация на добрите практики</a:t>
            </a:r>
            <a:endParaRPr lang="x-none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F32FAD-6D65-3646-91AB-D44779658A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3209544"/>
            <a:ext cx="9872871" cy="2886456"/>
          </a:xfrm>
        </p:spPr>
        <p:txBody>
          <a:bodyPr/>
          <a:lstStyle/>
          <a:p>
            <a:pPr lvl="0"/>
            <a:r>
              <a:rPr lang="x-none" sz="2800" dirty="0"/>
              <a:t>Разработване на нови туристически продукти и дейности</a:t>
            </a:r>
            <a:r>
              <a:rPr lang="en-GB" sz="2800" dirty="0"/>
              <a:t>;</a:t>
            </a:r>
            <a:endParaRPr lang="x-none" sz="2800" dirty="0"/>
          </a:p>
          <a:p>
            <a:pPr lvl="0"/>
            <a:r>
              <a:rPr lang="x-none" sz="2800" dirty="0"/>
              <a:t>Развитие на природни</a:t>
            </a:r>
            <a:r>
              <a:rPr lang="bg-BG" sz="2800" dirty="0"/>
              <a:t>, културни</a:t>
            </a:r>
            <a:r>
              <a:rPr lang="x-none" sz="2800" dirty="0"/>
              <a:t> </a:t>
            </a:r>
            <a:r>
              <a:rPr lang="bg-BG" sz="2800" dirty="0"/>
              <a:t>и екстремни </a:t>
            </a:r>
            <a:r>
              <a:rPr lang="x-none" sz="2800" dirty="0"/>
              <a:t>атракции</a:t>
            </a:r>
            <a:r>
              <a:rPr lang="en-GB" sz="2800" dirty="0"/>
              <a:t>;</a:t>
            </a:r>
            <a:endParaRPr lang="x-none" sz="2800" dirty="0"/>
          </a:p>
          <a:p>
            <a:pPr lvl="0"/>
            <a:r>
              <a:rPr lang="x-none" sz="2800" dirty="0"/>
              <a:t>Управленски </a:t>
            </a:r>
            <a:r>
              <a:rPr lang="bg-BG" sz="2800" dirty="0"/>
              <a:t>новаторски </a:t>
            </a:r>
            <a:r>
              <a:rPr lang="x-none" sz="2800" dirty="0"/>
              <a:t>практики</a:t>
            </a:r>
            <a:r>
              <a:rPr lang="en-GB" sz="2800" dirty="0"/>
              <a:t>;</a:t>
            </a:r>
            <a:endParaRPr lang="x-none" sz="2800" dirty="0"/>
          </a:p>
          <a:p>
            <a:pPr lvl="0"/>
            <a:r>
              <a:rPr lang="x-none" sz="2800" dirty="0"/>
              <a:t>Организационно развитие</a:t>
            </a:r>
            <a:r>
              <a:rPr lang="en-GB" sz="2800" dirty="0"/>
              <a:t>;</a:t>
            </a:r>
            <a:endParaRPr lang="x-none" sz="2800" dirty="0"/>
          </a:p>
          <a:p>
            <a:pPr lvl="0"/>
            <a:r>
              <a:rPr lang="x-none" sz="2800" dirty="0"/>
              <a:t>Маркетинг на туристически продукт</a:t>
            </a:r>
            <a:r>
              <a:rPr lang="en-GB" sz="2800" dirty="0"/>
              <a:t>.</a:t>
            </a:r>
            <a:endParaRPr lang="x-none" sz="2800" dirty="0"/>
          </a:p>
          <a:p>
            <a:endParaRPr lang="x-none" dirty="0"/>
          </a:p>
        </p:txBody>
      </p:sp>
      <p:sp>
        <p:nvSpPr>
          <p:cNvPr id="4" name="Заглавие 1">
            <a:extLst>
              <a:ext uri="{FF2B5EF4-FFF2-40B4-BE49-F238E27FC236}">
                <a16:creationId xmlns:a16="http://schemas.microsoft.com/office/drawing/2014/main" id="{455A8B95-9A5D-4A7C-9C36-26E08096054A}"/>
              </a:ext>
            </a:extLst>
          </p:cNvPr>
          <p:cNvSpPr txBox="1">
            <a:spLocks/>
          </p:cNvSpPr>
          <p:nvPr/>
        </p:nvSpPr>
        <p:spPr>
          <a:xfrm>
            <a:off x="339686" y="235164"/>
            <a:ext cx="11512627" cy="1080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1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2200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Тема </a:t>
            </a:r>
            <a:r>
              <a:rPr lang="en-GB" sz="2200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4</a:t>
            </a:r>
            <a:r>
              <a:rPr lang="ru-RU" sz="2200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: „Насърчаване развитието на туризнма на местно ниво – нормативна уредба, добри практики, форми за подкрепа на туристическия бизнес, местни брандове</a:t>
            </a:r>
            <a:r>
              <a:rPr lang="bg-BG" sz="2200" i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“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en-US" sz="2400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</a:br>
            <a:r>
              <a:rPr lang="ru-RU" sz="1800" b="1" i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Обучителен модул </a:t>
            </a:r>
            <a:r>
              <a:rPr lang="en-GB" sz="1800" b="1" i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3</a:t>
            </a:r>
            <a:r>
              <a:rPr lang="ru-RU" sz="1800" b="1" i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 „</a:t>
            </a:r>
            <a:r>
              <a:rPr lang="bg-BG" sz="1800" b="1" i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Опазване на културно-историческото наследство и развитие на туризма</a:t>
            </a:r>
            <a:r>
              <a:rPr lang="ru-RU" sz="1800" b="1" i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“</a:t>
            </a:r>
            <a:br>
              <a:rPr lang="ru-RU" sz="1800" b="1" i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</a:br>
            <a:endParaRPr lang="ru-RU" sz="2400" b="1" i="1" dirty="0">
              <a:solidFill>
                <a:schemeClr val="accent1">
                  <a:lumMod val="7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3974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1B4E6-ACE7-1A45-AFEA-A8D236794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606296"/>
            <a:ext cx="9875520" cy="1356360"/>
          </a:xfrm>
        </p:spPr>
        <p:txBody>
          <a:bodyPr/>
          <a:lstStyle/>
          <a:p>
            <a:pPr algn="ctr"/>
            <a:r>
              <a:rPr lang="bg-BG" b="1" dirty="0"/>
              <a:t>Приоритети за устойчиво развитие</a:t>
            </a:r>
            <a:endParaRPr lang="x-none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AD02EA-E072-ED47-AD4D-B81F61AF9D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3172968"/>
            <a:ext cx="9872871" cy="2923032"/>
          </a:xfrm>
        </p:spPr>
        <p:txBody>
          <a:bodyPr>
            <a:normAutofit/>
          </a:bodyPr>
          <a:lstStyle/>
          <a:p>
            <a:pPr lvl="0"/>
            <a:r>
              <a:rPr lang="bg-BG" sz="2800" dirty="0"/>
              <a:t>Достъпност;</a:t>
            </a:r>
            <a:endParaRPr lang="x-none" sz="2800" dirty="0"/>
          </a:p>
          <a:p>
            <a:pPr lvl="0"/>
            <a:r>
              <a:rPr lang="bg-BG" sz="2800" dirty="0"/>
              <a:t>Устойчивост;</a:t>
            </a:r>
            <a:endParaRPr lang="x-none" sz="2800" dirty="0"/>
          </a:p>
          <a:p>
            <a:pPr lvl="0"/>
            <a:r>
              <a:rPr lang="bg-BG" sz="2800" dirty="0"/>
              <a:t>Дигитализация;</a:t>
            </a:r>
            <a:endParaRPr lang="x-none" sz="2800" dirty="0"/>
          </a:p>
          <a:p>
            <a:pPr lvl="0"/>
            <a:r>
              <a:rPr lang="bg-BG" sz="2800" dirty="0"/>
              <a:t>Развитие на култура, наследство и творчество.</a:t>
            </a:r>
            <a:endParaRPr lang="x-none" sz="2800" dirty="0"/>
          </a:p>
          <a:p>
            <a:endParaRPr lang="x-none" sz="2800" dirty="0"/>
          </a:p>
        </p:txBody>
      </p:sp>
      <p:sp>
        <p:nvSpPr>
          <p:cNvPr id="4" name="Заглавие 1">
            <a:extLst>
              <a:ext uri="{FF2B5EF4-FFF2-40B4-BE49-F238E27FC236}">
                <a16:creationId xmlns:a16="http://schemas.microsoft.com/office/drawing/2014/main" id="{B9C031B0-B3EE-4204-A526-0633DAA5AE2E}"/>
              </a:ext>
            </a:extLst>
          </p:cNvPr>
          <p:cNvSpPr txBox="1">
            <a:spLocks/>
          </p:cNvSpPr>
          <p:nvPr/>
        </p:nvSpPr>
        <p:spPr>
          <a:xfrm>
            <a:off x="339686" y="235164"/>
            <a:ext cx="11512627" cy="1080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1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2200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Тема </a:t>
            </a:r>
            <a:r>
              <a:rPr lang="en-GB" sz="2200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4</a:t>
            </a:r>
            <a:r>
              <a:rPr lang="ru-RU" sz="2200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: „Насърчаване развитието на туризнма на местно ниво – нормативна уредба, добри практики, форми за подкрепа на туристическия бизнес, местни брандове</a:t>
            </a:r>
            <a:r>
              <a:rPr lang="bg-BG" sz="2200" i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“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en-US" sz="2400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</a:br>
            <a:r>
              <a:rPr lang="ru-RU" sz="1800" b="1" i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Обучителен модул </a:t>
            </a:r>
            <a:r>
              <a:rPr lang="en-GB" sz="1800" b="1" i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3</a:t>
            </a:r>
            <a:r>
              <a:rPr lang="ru-RU" sz="1800" b="1" i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 „</a:t>
            </a:r>
            <a:r>
              <a:rPr lang="bg-BG" sz="1800" b="1" i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Опазване на културно-историческото наследство и развитие на туризма</a:t>
            </a:r>
            <a:r>
              <a:rPr lang="ru-RU" sz="1800" b="1" i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“</a:t>
            </a:r>
            <a:br>
              <a:rPr lang="ru-RU" sz="1800" b="1" i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</a:br>
            <a:endParaRPr lang="ru-RU" sz="2400" b="1" i="1" dirty="0">
              <a:solidFill>
                <a:schemeClr val="accent1">
                  <a:lumMod val="7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6893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angle 69">
            <a:extLst>
              <a:ext uri="{FF2B5EF4-FFF2-40B4-BE49-F238E27FC236}">
                <a16:creationId xmlns:a16="http://schemas.microsoft.com/office/drawing/2014/main" id="{79CBD3C9-4E66-426D-948E-7CF4778107E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DDB95FCF-AD96-482F-9FB8-CD95725E6EF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64EEEC00-AD80-4734-BEE6-04CBDEC830C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6C6896D1-BFB1-4C84-82DD-31073BED3F0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5462458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5D455B61-3A96-214D-9219-CF889BD8D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9980" y="4208424"/>
            <a:ext cx="9966960" cy="13258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85000"/>
              </a:lnSpc>
            </a:pPr>
            <a:r>
              <a:rPr lang="bg-BG" sz="3400" b="1" cap="all" dirty="0">
                <a:solidFill>
                  <a:srgbClr val="FFFFFF"/>
                </a:solidFill>
              </a:rPr>
              <a:t>Малага: достъпна за всеки</a:t>
            </a:r>
            <a:endParaRPr lang="en-US" sz="3400" b="1" cap="all" dirty="0">
              <a:solidFill>
                <a:srgbClr val="FFFFFF"/>
              </a:solidFill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8A2FDFB1-2B6D-49EB-B6C0-FA923806E0A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1"/>
            <a:ext cx="11722100" cy="3964584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217" name="Picture 1" descr="CABECERA_LNEB">
            <a:extLst>
              <a:ext uri="{FF2B5EF4-FFF2-40B4-BE49-F238E27FC236}">
                <a16:creationId xmlns:a16="http://schemas.microsoft.com/office/drawing/2014/main" id="{811C9D02-D8B3-4B4D-AEC3-5F9DCEDD6E8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8127" y="728472"/>
            <a:ext cx="8588125" cy="3027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A93EA33D-8DC9-5D4C-97B8-C8E708564E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75046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D37F54D-5ED6-F54C-9223-C5A792566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z="3200" dirty="0">
                <a:latin typeface="+mn-lt"/>
              </a:rPr>
              <a:t>Тема 4. Насърчаване развитието на туризма на местно ниво</a:t>
            </a:r>
            <a:endParaRPr lang="x-none" sz="3200" dirty="0">
              <a:latin typeface="+mn-lt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g-BG" sz="2800" dirty="0"/>
              <a:t>нормативна уредба, добри практики, форми за подкрепа на туристическия бизнес, местни брандове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689" y="904789"/>
            <a:ext cx="2074486" cy="8285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1422" y="927775"/>
            <a:ext cx="1705303" cy="82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42257" y="5638800"/>
            <a:ext cx="10611543" cy="1254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" marR="0" lvl="0" indent="0" algn="ctr" defTabSz="914400" rtl="0" eaLnBrk="1" fontAlgn="auto" latinLnBrk="0" hangingPunct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549E39"/>
              </a:buClr>
              <a:buSzPct val="80000"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549E39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Този документ е </a:t>
            </a:r>
            <a:r>
              <a:rPr kumimoji="0" lang="en-US" sz="1200" b="0" i="1" u="none" strike="noStrike" kern="1200" cap="none" spc="0" normalizeH="0" baseline="0" noProof="0" dirty="0" err="1">
                <a:ln>
                  <a:noFill/>
                </a:ln>
                <a:solidFill>
                  <a:srgbClr val="549E39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създаден</a:t>
            </a:r>
            <a:r>
              <a:rPr kumimoji="0" lang="bg-BG" sz="1200" b="0" i="1" u="none" strike="noStrike" kern="1200" cap="none" spc="0" normalizeH="0" baseline="0" noProof="0" dirty="0">
                <a:ln>
                  <a:noFill/>
                </a:ln>
                <a:solidFill>
                  <a:srgbClr val="549E39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,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549E39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съгласно Административен договор № </a:t>
            </a:r>
            <a:r>
              <a:rPr kumimoji="0" lang="ru-RU" sz="1200" b="0" i="1" u="none" strike="noStrike" kern="1200" cap="none" spc="0" normalizeH="0" baseline="0" noProof="0" dirty="0">
                <a:ln>
                  <a:noFill/>
                </a:ln>
                <a:solidFill>
                  <a:srgbClr val="549E39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BG05SFOP001-2.015-0001-C01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549E39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, п</a:t>
            </a:r>
            <a:r>
              <a:rPr kumimoji="0" lang="ru-RU" sz="1200" b="0" i="1" u="none" strike="noStrike" kern="1200" cap="none" spc="0" normalizeH="0" baseline="0" noProof="0" dirty="0">
                <a:ln>
                  <a:noFill/>
                </a:ln>
                <a:solidFill>
                  <a:srgbClr val="549E39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роект „Повишаване на знанията, уменията и квалификацията на общинските служители“ </a:t>
            </a:r>
            <a:r>
              <a:rPr kumimoji="0" lang="en-US" sz="1200" b="0" i="1" u="none" strike="noStrike" kern="1200" cap="none" spc="0" normalizeH="0" baseline="0" noProof="0" dirty="0" err="1">
                <a:ln>
                  <a:noFill/>
                </a:ln>
                <a:solidFill>
                  <a:srgbClr val="549E39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за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549E39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1200" b="0" i="1" u="none" strike="noStrike" kern="1200" cap="none" spc="0" normalizeH="0" baseline="0" noProof="0" dirty="0" err="1">
                <a:ln>
                  <a:noFill/>
                </a:ln>
                <a:solidFill>
                  <a:srgbClr val="549E39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предоставяне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549E39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на </a:t>
            </a:r>
            <a:r>
              <a:rPr kumimoji="0" lang="en-US" sz="1200" b="0" i="1" u="none" strike="noStrike" kern="1200" cap="none" spc="0" normalizeH="0" baseline="0" noProof="0" dirty="0" err="1">
                <a:ln>
                  <a:noFill/>
                </a:ln>
                <a:solidFill>
                  <a:srgbClr val="549E39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безвъзмездна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549E39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1200" b="0" i="1" u="none" strike="noStrike" kern="1200" cap="none" spc="0" normalizeH="0" baseline="0" noProof="0" dirty="0" err="1">
                <a:ln>
                  <a:noFill/>
                </a:ln>
                <a:solidFill>
                  <a:srgbClr val="549E39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финансова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549E39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1200" b="0" i="1" u="none" strike="noStrike" kern="1200" cap="none" spc="0" normalizeH="0" baseline="0" noProof="0" dirty="0" err="1">
                <a:ln>
                  <a:noFill/>
                </a:ln>
                <a:solidFill>
                  <a:srgbClr val="549E39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помощ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549E39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1200" b="0" i="1" u="none" strike="noStrike" kern="1200" cap="none" spc="0" normalizeH="0" baseline="0" noProof="0" dirty="0" err="1">
                <a:ln>
                  <a:noFill/>
                </a:ln>
                <a:solidFill>
                  <a:srgbClr val="549E39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по</a:t>
            </a:r>
            <a:r>
              <a:rPr kumimoji="0" lang="ru-RU" sz="1200" b="0" i="1" u="none" strike="noStrike" kern="1200" cap="none" spc="0" normalizeH="0" baseline="0" noProof="0" dirty="0">
                <a:ln>
                  <a:noFill/>
                </a:ln>
                <a:solidFill>
                  <a:srgbClr val="549E39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Оперативна програма „Добро управление“, съфинансирана от Европейския съюз чрез Европейския социален фонд. </a:t>
            </a:r>
            <a:endParaRPr kumimoji="0" lang="en-US" sz="1200" b="0" i="1" u="none" strike="noStrike" kern="1200" cap="none" spc="0" normalizeH="0" baseline="0" noProof="0" dirty="0">
              <a:ln>
                <a:noFill/>
              </a:ln>
              <a:solidFill>
                <a:srgbClr val="549E39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45720" marR="0" lvl="0" indent="0" algn="ctr" defTabSz="914400" rtl="0" eaLnBrk="1" fontAlgn="auto" latinLnBrk="0" hangingPunct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549E39"/>
              </a:buClr>
              <a:buSzPct val="80000"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549E39"/>
                </a:solidFill>
                <a:effectLst/>
                <a:uLnTx/>
                <a:uFillTx/>
                <a:latin typeface="Times New Roman"/>
                <a:ea typeface="+mn-ea"/>
                <a:cs typeface="+mn-cs"/>
                <a:hlinkClick r:id="rId4"/>
              </a:rPr>
              <a:t>www.eufunds.bg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549E39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endParaRPr kumimoji="0" lang="ru-RU" sz="1100" b="0" i="1" u="none" strike="noStrike" kern="1200" cap="none" spc="0" normalizeH="0" baseline="0" noProof="0" dirty="0">
              <a:ln>
                <a:noFill/>
              </a:ln>
              <a:solidFill>
                <a:srgbClr val="549E39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45720" marR="0" lvl="0" indent="0" algn="ctr" defTabSz="914400" rtl="0" eaLnBrk="1" fontAlgn="auto" latinLnBrk="0" hangingPunct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549E39"/>
              </a:buClr>
              <a:buSzPct val="80000"/>
              <a:buFontTx/>
              <a:buNone/>
              <a:tabLst/>
              <a:defRPr/>
            </a:pPr>
            <a:endParaRPr kumimoji="0" lang="ru-RU" sz="1100" b="0" i="1" u="none" strike="noStrike" kern="1200" cap="none" spc="0" normalizeH="0" baseline="0" noProof="0" dirty="0">
              <a:ln>
                <a:noFill/>
              </a:ln>
              <a:solidFill>
                <a:srgbClr val="549E39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86470" y="903594"/>
            <a:ext cx="1323114" cy="8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7546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id="{3BD28B09-C850-4EA4-8888-67416520F39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C01A8D17-DF6E-054F-BD6C-1573867876EB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76" y="121120"/>
            <a:ext cx="11040874" cy="667973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DE9D5BA-83AA-4459-83D3-20EC090C22C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noFill/>
          <a:ln w="12700">
            <a:solidFill>
              <a:srgbClr val="7163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491306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angle 69">
            <a:extLst>
              <a:ext uri="{FF2B5EF4-FFF2-40B4-BE49-F238E27FC236}">
                <a16:creationId xmlns:a16="http://schemas.microsoft.com/office/drawing/2014/main" id="{D036D0D5-3AA0-47FD-A83C-7A06CA2EEE1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265" name="Picture 7" descr="Logo&#10;&#10;Description automatically generated with medium confidence">
            <a:extLst>
              <a:ext uri="{FF2B5EF4-FFF2-40B4-BE49-F238E27FC236}">
                <a16:creationId xmlns:a16="http://schemas.microsoft.com/office/drawing/2014/main" id="{D697802F-529F-1040-97EE-FBC59AD0DB4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6560" y="561763"/>
            <a:ext cx="10016548" cy="5734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35A27100-C923-F040-A17C-55851598BD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958096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BB76E7B-4E4C-B546-86D0-025529278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240" y="1807464"/>
            <a:ext cx="9875520" cy="1356360"/>
          </a:xfrm>
        </p:spPr>
        <p:txBody>
          <a:bodyPr/>
          <a:lstStyle/>
          <a:p>
            <a:pPr algn="ctr"/>
            <a:r>
              <a:rPr lang="bg-BG" b="1" dirty="0"/>
              <a:t>Форми на подкрепа за развитие</a:t>
            </a:r>
            <a:endParaRPr lang="x-none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D8946D3-C377-3543-9FEA-7C0A2A21C1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0351" y="3694176"/>
            <a:ext cx="9872871" cy="1920240"/>
          </a:xfrm>
        </p:spPr>
        <p:txBody>
          <a:bodyPr/>
          <a:lstStyle/>
          <a:p>
            <a:pPr lvl="0" algn="just"/>
            <a:r>
              <a:rPr lang="bg-BG" dirty="0"/>
              <a:t>Улесняване интегрирането на устойчивостта и критериите за качество при националните, регионалните и местните политики в областта на туризма, в плановете и стратегиите за развитие, с използване инструменти и специфични мерки.</a:t>
            </a:r>
            <a:endParaRPr lang="x-none" dirty="0"/>
          </a:p>
          <a:p>
            <a:pPr lvl="0" algn="just"/>
            <a:r>
              <a:rPr lang="bg-BG" dirty="0"/>
              <a:t>Подкрепа от страна на местната администрация и туристическата индустрия.</a:t>
            </a:r>
            <a:endParaRPr lang="x-none" dirty="0"/>
          </a:p>
          <a:p>
            <a:pPr algn="just"/>
            <a:endParaRPr lang="x-none" dirty="0"/>
          </a:p>
        </p:txBody>
      </p:sp>
      <p:sp>
        <p:nvSpPr>
          <p:cNvPr id="6" name="Заглавие 1">
            <a:extLst>
              <a:ext uri="{FF2B5EF4-FFF2-40B4-BE49-F238E27FC236}">
                <a16:creationId xmlns:a16="http://schemas.microsoft.com/office/drawing/2014/main" id="{6F272B37-080E-4FE5-BDC0-3F5AB5F57A66}"/>
              </a:ext>
            </a:extLst>
          </p:cNvPr>
          <p:cNvSpPr txBox="1">
            <a:spLocks/>
          </p:cNvSpPr>
          <p:nvPr/>
        </p:nvSpPr>
        <p:spPr>
          <a:xfrm>
            <a:off x="339686" y="235164"/>
            <a:ext cx="11512627" cy="1080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1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2200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Тема </a:t>
            </a:r>
            <a:r>
              <a:rPr lang="en-GB" sz="2200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4</a:t>
            </a:r>
            <a:r>
              <a:rPr lang="ru-RU" sz="2200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: „Насърчаване развитието на туризнма на местно ниво – нормативна уредба, добри практики, форми за подкрепа на туристическия бизнес, местни брандове</a:t>
            </a:r>
            <a:r>
              <a:rPr lang="bg-BG" sz="2200" i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“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en-US" sz="2400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</a:br>
            <a:r>
              <a:rPr lang="ru-RU" sz="1800" b="1" i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Обучителен модул </a:t>
            </a:r>
            <a:r>
              <a:rPr lang="en-GB" sz="1800" b="1" i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3</a:t>
            </a:r>
            <a:r>
              <a:rPr lang="ru-RU" sz="1800" b="1" i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 „</a:t>
            </a:r>
            <a:r>
              <a:rPr lang="bg-BG" sz="1800" b="1" i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Опазване на културно-историческото наследство и развитие на туризма</a:t>
            </a:r>
            <a:r>
              <a:rPr lang="ru-RU" sz="1800" b="1" i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“</a:t>
            </a:r>
            <a:br>
              <a:rPr lang="ru-RU" sz="1800" b="1" i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</a:br>
            <a:endParaRPr lang="ru-RU" sz="2400" b="1" i="1" dirty="0">
              <a:solidFill>
                <a:schemeClr val="accent1">
                  <a:lumMod val="7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2574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59E9E-57DF-2041-B9D1-D4D4C2B68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240" y="1234440"/>
            <a:ext cx="9875520" cy="731520"/>
          </a:xfrm>
        </p:spPr>
        <p:txBody>
          <a:bodyPr>
            <a:normAutofit/>
          </a:bodyPr>
          <a:lstStyle/>
          <a:p>
            <a:pPr algn="ctr"/>
            <a:r>
              <a:rPr lang="bg-BG" sz="3600" b="1" dirty="0"/>
              <a:t>Форми на подкрепа за развитие</a:t>
            </a:r>
            <a:endParaRPr lang="x-none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60478B-7693-CB4A-BFA3-9D189DEF45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428" y="1965960"/>
            <a:ext cx="11439144" cy="4608576"/>
          </a:xfrm>
        </p:spPr>
        <p:txBody>
          <a:bodyPr>
            <a:normAutofit/>
          </a:bodyPr>
          <a:lstStyle/>
          <a:p>
            <a:pPr lvl="0" algn="just"/>
            <a:r>
              <a:rPr lang="bg-BG" dirty="0"/>
              <a:t>Финансова подкрепа за подобренията и за прилагане на методологии, модели и техники за повишаване устойчивостта и качеството на туризма в туристически дестинации и обектите на културно и природно наследство.</a:t>
            </a:r>
            <a:endParaRPr lang="x-none" dirty="0"/>
          </a:p>
          <a:p>
            <a:pPr lvl="0" algn="just"/>
            <a:r>
              <a:rPr lang="bg-BG" dirty="0"/>
              <a:t>Насочване, международно хармонизиране и признаване на добрите практики, на основните изисквания, на стандартите, на системите за управление и на мерките, които се вземат за повишаване на качеството на туристическите дейности, на услугите, продуктите и дестинациите, в съответствие с целите на устойчивото развитие и с изискванията за защита на потребителите.</a:t>
            </a:r>
            <a:endParaRPr lang="x-none" dirty="0"/>
          </a:p>
          <a:p>
            <a:pPr algn="just"/>
            <a:r>
              <a:rPr lang="bg-BG" dirty="0"/>
              <a:t>Финансова подкрепа за усилията за намаляване на бедността в туристическата политика на национално и глобално ниво и по-широко участие на бедните общности в туристическите дейности чрез развитие и разпространение на основни туристически политики, на техники за управление и чрез предложения за вземане на мерки за намаляване бедността в развиващите се страни.</a:t>
            </a:r>
            <a:endParaRPr lang="x-none" dirty="0"/>
          </a:p>
          <a:p>
            <a:pPr algn="just"/>
            <a:endParaRPr lang="x-none" dirty="0"/>
          </a:p>
        </p:txBody>
      </p:sp>
      <p:sp>
        <p:nvSpPr>
          <p:cNvPr id="4" name="Заглавие 1">
            <a:extLst>
              <a:ext uri="{FF2B5EF4-FFF2-40B4-BE49-F238E27FC236}">
                <a16:creationId xmlns:a16="http://schemas.microsoft.com/office/drawing/2014/main" id="{EE9D5241-6AF4-43F2-B9DE-1489C75C5D60}"/>
              </a:ext>
            </a:extLst>
          </p:cNvPr>
          <p:cNvSpPr txBox="1">
            <a:spLocks/>
          </p:cNvSpPr>
          <p:nvPr/>
        </p:nvSpPr>
        <p:spPr>
          <a:xfrm>
            <a:off x="339686" y="235164"/>
            <a:ext cx="11512627" cy="1080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1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2200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Тема </a:t>
            </a:r>
            <a:r>
              <a:rPr lang="en-GB" sz="2200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4</a:t>
            </a:r>
            <a:r>
              <a:rPr lang="ru-RU" sz="2200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: „Насърчаване развитието на туризнма на местно ниво – нормативна уредба, добри практики, форми за подкрепа на туристическия бизнес, местни брандове</a:t>
            </a:r>
            <a:r>
              <a:rPr lang="bg-BG" sz="2200" i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“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en-US" sz="2400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</a:br>
            <a:r>
              <a:rPr lang="ru-RU" sz="1800" b="1" i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Обучителен модул </a:t>
            </a:r>
            <a:r>
              <a:rPr lang="en-GB" sz="1800" b="1" i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3</a:t>
            </a:r>
            <a:r>
              <a:rPr lang="ru-RU" sz="1800" b="1" i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 „</a:t>
            </a:r>
            <a:r>
              <a:rPr lang="bg-BG" sz="1800" b="1" i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Опазване на културно-историческото наследство и развитие на туризма</a:t>
            </a:r>
            <a:r>
              <a:rPr lang="ru-RU" sz="1800" b="1" i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“</a:t>
            </a:r>
            <a:br>
              <a:rPr lang="ru-RU" sz="1800" b="1" i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</a:br>
            <a:endParaRPr lang="ru-RU" sz="2400" b="1" i="1" dirty="0">
              <a:solidFill>
                <a:schemeClr val="accent1">
                  <a:lumMod val="7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6455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6B423-684B-D645-8B2E-3A6D0E122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239" y="1588512"/>
            <a:ext cx="9875520" cy="722376"/>
          </a:xfrm>
        </p:spPr>
        <p:txBody>
          <a:bodyPr/>
          <a:lstStyle/>
          <a:p>
            <a:pPr algn="ctr"/>
            <a:r>
              <a:rPr lang="bg-BG" b="1" dirty="0"/>
              <a:t>Форми на подкрепа за развитие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C7E3E5-3D74-3242-8AC8-6B4A15EF2E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686" y="2584236"/>
            <a:ext cx="11437785" cy="4038600"/>
          </a:xfrm>
        </p:spPr>
        <p:txBody>
          <a:bodyPr/>
          <a:lstStyle/>
          <a:p>
            <a:pPr lvl="0" algn="just"/>
            <a:r>
              <a:rPr lang="bg-BG" dirty="0"/>
              <a:t>Повишаване отговорността и подготовка на публичния и частен сектор за управление на дейностите си, така че да осигури социална и културна устойчивост на туризма, със специално внимание към правата и интересите на местните общности, включително и тези на уязвимите групи от населението, особено на децата, жените, възрастните и хората с увреждания.</a:t>
            </a:r>
          </a:p>
          <a:p>
            <a:pPr lvl="0" algn="just"/>
            <a:r>
              <a:rPr lang="bg-BG" dirty="0"/>
              <a:t>Насърчаване на положителното участие на емигрантите в развитието на туризма</a:t>
            </a:r>
            <a:endParaRPr lang="x-none" dirty="0"/>
          </a:p>
          <a:p>
            <a:pPr lvl="0" algn="just"/>
            <a:r>
              <a:rPr lang="bg-BG" dirty="0"/>
              <a:t>По-добро разбиране на връзките между климатичните промени и туризма и насърчаване и осъществяване на политики и мерки за адаптиране и намаляване негативните ефекти.</a:t>
            </a:r>
            <a:endParaRPr lang="x-none" dirty="0"/>
          </a:p>
          <a:p>
            <a:endParaRPr lang="x-none" dirty="0"/>
          </a:p>
        </p:txBody>
      </p:sp>
      <p:sp>
        <p:nvSpPr>
          <p:cNvPr id="4" name="Заглавие 1">
            <a:extLst>
              <a:ext uri="{FF2B5EF4-FFF2-40B4-BE49-F238E27FC236}">
                <a16:creationId xmlns:a16="http://schemas.microsoft.com/office/drawing/2014/main" id="{F096854D-C943-4D10-887A-726BAD6E2051}"/>
              </a:ext>
            </a:extLst>
          </p:cNvPr>
          <p:cNvSpPr txBox="1">
            <a:spLocks/>
          </p:cNvSpPr>
          <p:nvPr/>
        </p:nvSpPr>
        <p:spPr>
          <a:xfrm>
            <a:off x="339686" y="235164"/>
            <a:ext cx="11512627" cy="1080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1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2200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Тема </a:t>
            </a:r>
            <a:r>
              <a:rPr lang="en-GB" sz="2200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4</a:t>
            </a:r>
            <a:r>
              <a:rPr lang="ru-RU" sz="2200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: „Насърчаване развитието на туризнма на местно ниво – нормативна уредба, добри практики, форми за подкрепа на туристическия бизнес, местни брандове</a:t>
            </a:r>
            <a:r>
              <a:rPr lang="bg-BG" sz="2200" i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“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en-US" sz="2400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</a:br>
            <a:r>
              <a:rPr lang="ru-RU" sz="1800" b="1" i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Обучителен модул </a:t>
            </a:r>
            <a:r>
              <a:rPr lang="en-GB" sz="1800" b="1" i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3</a:t>
            </a:r>
            <a:r>
              <a:rPr lang="ru-RU" sz="1800" b="1" i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 „</a:t>
            </a:r>
            <a:r>
              <a:rPr lang="bg-BG" sz="1800" b="1" i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Опазване на културно-историческото наследство и развитие на туризма</a:t>
            </a:r>
            <a:r>
              <a:rPr lang="ru-RU" sz="1800" b="1" i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“</a:t>
            </a:r>
            <a:br>
              <a:rPr lang="ru-RU" sz="1800" b="1" i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</a:br>
            <a:endParaRPr lang="ru-RU" sz="2400" b="1" i="1" dirty="0">
              <a:solidFill>
                <a:schemeClr val="accent1">
                  <a:lumMod val="7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92987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D81EE-FF31-B84B-9E57-F849CBF0F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0143" y="1315164"/>
            <a:ext cx="9875520" cy="777240"/>
          </a:xfrm>
        </p:spPr>
        <p:txBody>
          <a:bodyPr>
            <a:normAutofit/>
          </a:bodyPr>
          <a:lstStyle/>
          <a:p>
            <a:r>
              <a:rPr lang="bg-BG" dirty="0"/>
              <a:t>Обхват на дейностите:</a:t>
            </a:r>
            <a:endParaRPr lang="x-none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D5E5483-9F90-4064-9BB6-5DDB17EAD56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4769960"/>
              </p:ext>
            </p:extLst>
          </p:nvPr>
        </p:nvGraphicFramePr>
        <p:xfrm>
          <a:off x="1143000" y="2298530"/>
          <a:ext cx="9872663" cy="3797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аглавие 1">
            <a:extLst>
              <a:ext uri="{FF2B5EF4-FFF2-40B4-BE49-F238E27FC236}">
                <a16:creationId xmlns:a16="http://schemas.microsoft.com/office/drawing/2014/main" id="{2FDA0B7B-0972-48E0-8305-D6E8AD4CAE61}"/>
              </a:ext>
            </a:extLst>
          </p:cNvPr>
          <p:cNvSpPr txBox="1">
            <a:spLocks/>
          </p:cNvSpPr>
          <p:nvPr/>
        </p:nvSpPr>
        <p:spPr>
          <a:xfrm>
            <a:off x="339686" y="235164"/>
            <a:ext cx="11512627" cy="1080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1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2200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Тема </a:t>
            </a:r>
            <a:r>
              <a:rPr lang="en-GB" sz="2200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4</a:t>
            </a:r>
            <a:r>
              <a:rPr lang="ru-RU" sz="2200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: „Насърчаване развитието на туризнма на местно ниво – нормативна уредба, добри практики, форми за подкрепа на туристическия бизнес, местни брандове</a:t>
            </a:r>
            <a:r>
              <a:rPr lang="bg-BG" sz="2200" i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“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en-US" sz="2400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</a:br>
            <a:r>
              <a:rPr lang="ru-RU" sz="1800" b="1" i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Обучителен модул </a:t>
            </a:r>
            <a:r>
              <a:rPr lang="en-GB" sz="1800" b="1" i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3</a:t>
            </a:r>
            <a:r>
              <a:rPr lang="ru-RU" sz="1800" b="1" i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 „</a:t>
            </a:r>
            <a:r>
              <a:rPr lang="bg-BG" sz="1800" b="1" i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Опазване на културно-историческото наследство и развитие на туризма</a:t>
            </a:r>
            <a:r>
              <a:rPr lang="ru-RU" sz="1800" b="1" i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“</a:t>
            </a:r>
            <a:br>
              <a:rPr lang="ru-RU" sz="1800" b="1" i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</a:br>
            <a:endParaRPr lang="ru-RU" sz="2400" b="1" i="1" dirty="0">
              <a:solidFill>
                <a:schemeClr val="accent1">
                  <a:lumMod val="7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2651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A53CC95-4D6C-479A-B7A3-3B716B1EF38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8019985"/>
              </p:ext>
            </p:extLst>
          </p:nvPr>
        </p:nvGraphicFramePr>
        <p:xfrm>
          <a:off x="1159668" y="1743150"/>
          <a:ext cx="9872663" cy="3797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6" name="Group 5">
            <a:extLst>
              <a:ext uri="{FF2B5EF4-FFF2-40B4-BE49-F238E27FC236}">
                <a16:creationId xmlns:a16="http://schemas.microsoft.com/office/drawing/2014/main" id="{B0AD6B95-EFC0-9E47-9DF4-058CF626BCD6}"/>
              </a:ext>
            </a:extLst>
          </p:cNvPr>
          <p:cNvGrpSpPr/>
          <p:nvPr/>
        </p:nvGrpSpPr>
        <p:grpSpPr>
          <a:xfrm>
            <a:off x="9341096" y="3086505"/>
            <a:ext cx="1110759" cy="1110759"/>
            <a:chOff x="7281003" y="1343355"/>
            <a:chExt cx="1110759" cy="1110759"/>
          </a:xfrm>
        </p:grpSpPr>
        <p:sp>
          <p:nvSpPr>
            <p:cNvPr id="8" name="Down Arrow 7">
              <a:extLst>
                <a:ext uri="{FF2B5EF4-FFF2-40B4-BE49-F238E27FC236}">
                  <a16:creationId xmlns:a16="http://schemas.microsoft.com/office/drawing/2014/main" id="{9DC81926-75DE-924F-A171-41846BB6FB51}"/>
                </a:ext>
              </a:extLst>
            </p:cNvPr>
            <p:cNvSpPr/>
            <p:nvPr/>
          </p:nvSpPr>
          <p:spPr>
            <a:xfrm>
              <a:off x="7281003" y="1343355"/>
              <a:ext cx="1110759" cy="1110759"/>
            </a:xfrm>
            <a:prstGeom prst="downArrow">
              <a:avLst>
                <a:gd name="adj1" fmla="val 55000"/>
                <a:gd name="adj2" fmla="val 45000"/>
              </a:avLst>
            </a:prstGeom>
          </p:spPr>
          <p:style>
            <a:lnRef idx="2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Down Arrow 4">
              <a:extLst>
                <a:ext uri="{FF2B5EF4-FFF2-40B4-BE49-F238E27FC236}">
                  <a16:creationId xmlns:a16="http://schemas.microsoft.com/office/drawing/2014/main" id="{2A4284F2-A418-AE45-93F1-54655A66689C}"/>
                </a:ext>
              </a:extLst>
            </p:cNvPr>
            <p:cNvSpPr txBox="1"/>
            <p:nvPr/>
          </p:nvSpPr>
          <p:spPr>
            <a:xfrm>
              <a:off x="7530924" y="1343355"/>
              <a:ext cx="610917" cy="8358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3600" kern="1200"/>
            </a:p>
          </p:txBody>
        </p:sp>
      </p:grpSp>
      <p:sp>
        <p:nvSpPr>
          <p:cNvPr id="7" name="Заглавие 1">
            <a:extLst>
              <a:ext uri="{FF2B5EF4-FFF2-40B4-BE49-F238E27FC236}">
                <a16:creationId xmlns:a16="http://schemas.microsoft.com/office/drawing/2014/main" id="{E7D18ED7-F507-409E-93AC-92CAB001D6CA}"/>
              </a:ext>
            </a:extLst>
          </p:cNvPr>
          <p:cNvSpPr txBox="1">
            <a:spLocks/>
          </p:cNvSpPr>
          <p:nvPr/>
        </p:nvSpPr>
        <p:spPr>
          <a:xfrm>
            <a:off x="339686" y="235164"/>
            <a:ext cx="11512627" cy="1080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1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2200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Тема </a:t>
            </a:r>
            <a:r>
              <a:rPr lang="en-GB" sz="2200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4</a:t>
            </a:r>
            <a:r>
              <a:rPr lang="ru-RU" sz="2200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: „Насърчаване развитието на туризнма на местно ниво – нормативна уредба, добри практики, форми за подкрепа на туристическия бизнес, местни брандове</a:t>
            </a:r>
            <a:r>
              <a:rPr lang="bg-BG" sz="2200" i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“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en-US" sz="2400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</a:br>
            <a:r>
              <a:rPr lang="ru-RU" sz="1800" b="1" i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Обучителен модул </a:t>
            </a:r>
            <a:r>
              <a:rPr lang="en-GB" sz="1800" b="1" i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3</a:t>
            </a:r>
            <a:r>
              <a:rPr lang="ru-RU" sz="1800" b="1" i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 „</a:t>
            </a:r>
            <a:r>
              <a:rPr lang="bg-BG" sz="1800" b="1" i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Опазване на културно-историческото наследство и развитие на туризма</a:t>
            </a:r>
            <a:r>
              <a:rPr lang="ru-RU" sz="1800" b="1" i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“</a:t>
            </a:r>
            <a:br>
              <a:rPr lang="ru-RU" sz="1800" b="1" i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</a:br>
            <a:endParaRPr lang="ru-RU" sz="2400" b="1" i="1" dirty="0">
              <a:solidFill>
                <a:schemeClr val="accent1">
                  <a:lumMod val="7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1598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950F3-046A-DB4F-B1A1-082A7A2D5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239" y="1827732"/>
            <a:ext cx="9875520" cy="650796"/>
          </a:xfrm>
        </p:spPr>
        <p:txBody>
          <a:bodyPr>
            <a:normAutofit fontScale="90000"/>
          </a:bodyPr>
          <a:lstStyle/>
          <a:p>
            <a:pPr algn="ctr"/>
            <a:r>
              <a:rPr lang="bg-BG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Техническа помощ:</a:t>
            </a:r>
            <a:endParaRPr lang="x-none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EB63FB-77C8-D847-809E-1DEC55AA27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686" y="2991096"/>
            <a:ext cx="11512627" cy="2953512"/>
          </a:xfrm>
        </p:spPr>
        <p:txBody>
          <a:bodyPr>
            <a:normAutofit/>
          </a:bodyPr>
          <a:lstStyle/>
          <a:p>
            <a:pPr algn="just">
              <a:lnSpc>
                <a:spcPct val="80000"/>
              </a:lnSpc>
            </a:pPr>
            <a:r>
              <a:rPr lang="bg-BG" sz="3000" dirty="0"/>
              <a:t>Предоставяне на консултации по въпросите на устойчиво развитие на туризма за членовете и партньорите чрез проекти за техническо сътрудничество, за да се гарантира интегрирането на критериите за устойчиво развитие и прилагането на инструментите на туристическата политика; </a:t>
            </a:r>
          </a:p>
          <a:p>
            <a:pPr algn="just">
              <a:lnSpc>
                <a:spcPct val="80000"/>
              </a:lnSpc>
            </a:pPr>
            <a:r>
              <a:rPr lang="bg-BG" sz="3000" dirty="0"/>
              <a:t>Реализацията на пилотни проекти за развитие и тестване на новите подходи и техники и за демонстрирането на добрите практики.</a:t>
            </a:r>
            <a:endParaRPr lang="x-none" sz="3000" dirty="0"/>
          </a:p>
          <a:p>
            <a:endParaRPr lang="x-none" sz="2400" dirty="0">
              <a:solidFill>
                <a:schemeClr val="tx1"/>
              </a:solidFill>
            </a:endParaRPr>
          </a:p>
        </p:txBody>
      </p:sp>
      <p:sp>
        <p:nvSpPr>
          <p:cNvPr id="4" name="Заглавие 1">
            <a:extLst>
              <a:ext uri="{FF2B5EF4-FFF2-40B4-BE49-F238E27FC236}">
                <a16:creationId xmlns:a16="http://schemas.microsoft.com/office/drawing/2014/main" id="{A3264D24-6D43-4685-8CB4-B97F3B9DA2B5}"/>
              </a:ext>
            </a:extLst>
          </p:cNvPr>
          <p:cNvSpPr txBox="1">
            <a:spLocks/>
          </p:cNvSpPr>
          <p:nvPr/>
        </p:nvSpPr>
        <p:spPr>
          <a:xfrm>
            <a:off x="339686" y="235164"/>
            <a:ext cx="11512627" cy="1080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1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2200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Тема </a:t>
            </a:r>
            <a:r>
              <a:rPr lang="en-GB" sz="2200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4</a:t>
            </a:r>
            <a:r>
              <a:rPr lang="ru-RU" sz="2200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: „Насърчаване развитието на туризнма на местно ниво – нормативна уредба, добри практики, форми за подкрепа на туристическия бизнес, местни брандове</a:t>
            </a:r>
            <a:r>
              <a:rPr lang="bg-BG" sz="2200" i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“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en-US" sz="2400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</a:br>
            <a:r>
              <a:rPr lang="ru-RU" sz="1800" b="1" i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Обучителен модул </a:t>
            </a:r>
            <a:r>
              <a:rPr lang="en-GB" sz="1800" b="1" i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3</a:t>
            </a:r>
            <a:r>
              <a:rPr lang="ru-RU" sz="1800" b="1" i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 „</a:t>
            </a:r>
            <a:r>
              <a:rPr lang="bg-BG" sz="1800" b="1" i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Опазване на културно-историческото наследство и развитие на туризма</a:t>
            </a:r>
            <a:r>
              <a:rPr lang="ru-RU" sz="1800" b="1" i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“</a:t>
            </a:r>
            <a:br>
              <a:rPr lang="ru-RU" sz="1800" b="1" i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</a:br>
            <a:endParaRPr lang="ru-RU" sz="2400" b="1" i="1" dirty="0">
              <a:solidFill>
                <a:schemeClr val="accent1">
                  <a:lumMod val="7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22154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86D6928-EBF8-8049-97EB-BD675C6CF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496" y="1191768"/>
            <a:ext cx="11210544" cy="1008888"/>
          </a:xfrm>
        </p:spPr>
        <p:txBody>
          <a:bodyPr>
            <a:noAutofit/>
          </a:bodyPr>
          <a:lstStyle/>
          <a:p>
            <a:pPr algn="ctr"/>
            <a:r>
              <a:rPr lang="bg-BG" sz="2800" b="1" dirty="0"/>
              <a:t>Туристически </a:t>
            </a:r>
            <a:r>
              <a:rPr lang="bg-BG" sz="2800" b="1" dirty="0" err="1"/>
              <a:t>бранд</a:t>
            </a:r>
            <a:r>
              <a:rPr lang="bg-BG" sz="2800" b="1" dirty="0"/>
              <a:t> на място </a:t>
            </a:r>
            <a:r>
              <a:rPr lang="ru-RU" sz="2800" b="1" dirty="0"/>
              <a:t>–</a:t>
            </a:r>
            <a:r>
              <a:rPr lang="bg-BG" sz="2800" b="1" dirty="0"/>
              <a:t> развитие, проблеми и перспективи</a:t>
            </a:r>
            <a:endParaRPr lang="x-none" sz="28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ED9CDD4-55B4-5448-9F13-F661613262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856" y="2200656"/>
            <a:ext cx="11448288" cy="4535424"/>
          </a:xfrm>
        </p:spPr>
        <p:txBody>
          <a:bodyPr>
            <a:normAutofit lnSpcReduction="10000"/>
          </a:bodyPr>
          <a:lstStyle/>
          <a:p>
            <a:pPr algn="just"/>
            <a:r>
              <a:rPr lang="bg-BG" dirty="0"/>
              <a:t>Ролята на туристическия бранд за повишаване на конкурентоспособността  на туристическите пазари е част от усилията за превръщането на дестинацията в разпознаваема.</a:t>
            </a:r>
          </a:p>
          <a:p>
            <a:pPr algn="just"/>
            <a:r>
              <a:rPr lang="bg-BG" dirty="0"/>
              <a:t>Т</a:t>
            </a:r>
            <a:r>
              <a:rPr lang="en-US" dirty="0" err="1"/>
              <a:t>уристическа</a:t>
            </a:r>
            <a:r>
              <a:rPr lang="bg-BG" dirty="0"/>
              <a:t>та</a:t>
            </a:r>
            <a:r>
              <a:rPr lang="en-US" dirty="0"/>
              <a:t> </a:t>
            </a:r>
            <a:r>
              <a:rPr lang="en-US" dirty="0" err="1"/>
              <a:t>дестинация</a:t>
            </a:r>
            <a:r>
              <a:rPr lang="en-US" dirty="0"/>
              <a:t> </a:t>
            </a:r>
            <a:r>
              <a:rPr lang="en-US" dirty="0" err="1"/>
              <a:t>може</a:t>
            </a:r>
            <a:r>
              <a:rPr lang="en-US" dirty="0"/>
              <a:t> </a:t>
            </a:r>
            <a:r>
              <a:rPr lang="en-US" dirty="0" err="1"/>
              <a:t>да</a:t>
            </a:r>
            <a:r>
              <a:rPr lang="en-US" dirty="0"/>
              <a:t> </a:t>
            </a:r>
            <a:r>
              <a:rPr lang="en-US" dirty="0" err="1"/>
              <a:t>фокусира</a:t>
            </a:r>
            <a:r>
              <a:rPr lang="en-US" dirty="0"/>
              <a:t> </a:t>
            </a:r>
            <a:r>
              <a:rPr lang="en-US" dirty="0" err="1"/>
              <a:t>вниманието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потребителите</a:t>
            </a:r>
            <a:r>
              <a:rPr lang="en-US" dirty="0"/>
              <a:t> </a:t>
            </a:r>
            <a:r>
              <a:rPr lang="en-US" dirty="0" err="1"/>
              <a:t>върху</a:t>
            </a:r>
            <a:r>
              <a:rPr lang="en-US" dirty="0"/>
              <a:t> </a:t>
            </a:r>
            <a:r>
              <a:rPr lang="en-US" dirty="0" err="1"/>
              <a:t>предимствата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българския</a:t>
            </a:r>
            <a:r>
              <a:rPr lang="en-US" dirty="0"/>
              <a:t> </a:t>
            </a:r>
            <a:r>
              <a:rPr lang="en-US" dirty="0" err="1"/>
              <a:t>туристически</a:t>
            </a:r>
            <a:r>
              <a:rPr lang="en-US" dirty="0"/>
              <a:t> </a:t>
            </a:r>
            <a:r>
              <a:rPr lang="en-US" dirty="0" err="1"/>
              <a:t>продукт</a:t>
            </a:r>
            <a:r>
              <a:rPr lang="en-US" dirty="0"/>
              <a:t>, </a:t>
            </a:r>
            <a:r>
              <a:rPr lang="en-US" dirty="0" err="1"/>
              <a:t>който</a:t>
            </a:r>
            <a:r>
              <a:rPr lang="en-US" dirty="0"/>
              <a:t> </a:t>
            </a:r>
            <a:r>
              <a:rPr lang="en-US" dirty="0" err="1"/>
              <a:t>се</a:t>
            </a:r>
            <a:r>
              <a:rPr lang="en-US" dirty="0"/>
              <a:t> </a:t>
            </a:r>
            <a:r>
              <a:rPr lang="en-US" dirty="0" err="1"/>
              <a:t>отличава</a:t>
            </a:r>
            <a:r>
              <a:rPr lang="en-US" dirty="0"/>
              <a:t> </a:t>
            </a:r>
            <a:r>
              <a:rPr lang="en-US" dirty="0" err="1"/>
              <a:t>от</a:t>
            </a:r>
            <a:r>
              <a:rPr lang="en-US" dirty="0"/>
              <a:t> </a:t>
            </a:r>
            <a:r>
              <a:rPr lang="en-US" dirty="0" err="1"/>
              <a:t>конкурентния</a:t>
            </a:r>
            <a:r>
              <a:rPr lang="en-US" dirty="0"/>
              <a:t>, </a:t>
            </a:r>
            <a:r>
              <a:rPr lang="en-US" dirty="0" err="1"/>
              <a:t>да</a:t>
            </a:r>
            <a:r>
              <a:rPr lang="en-US" dirty="0"/>
              <a:t> </a:t>
            </a:r>
            <a:r>
              <a:rPr lang="en-US" dirty="0" err="1"/>
              <a:t>привлече</a:t>
            </a:r>
            <a:r>
              <a:rPr lang="en-US" dirty="0"/>
              <a:t> </a:t>
            </a:r>
            <a:r>
              <a:rPr lang="en-US" dirty="0" err="1"/>
              <a:t>туристите</a:t>
            </a:r>
            <a:r>
              <a:rPr lang="en-US" dirty="0"/>
              <a:t> с </a:t>
            </a:r>
            <a:r>
              <a:rPr lang="en-US" dirty="0" err="1"/>
              <a:t>преимуществата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„</a:t>
            </a:r>
            <a:r>
              <a:rPr lang="en-US" dirty="0" err="1"/>
              <a:t>стоката</a:t>
            </a:r>
            <a:r>
              <a:rPr lang="en-US" dirty="0"/>
              <a:t>”, </a:t>
            </a:r>
            <a:r>
              <a:rPr lang="en-US" dirty="0" err="1"/>
              <a:t>ко</a:t>
            </a:r>
            <a:r>
              <a:rPr lang="bg-BG" dirty="0"/>
              <a:t>я</a:t>
            </a:r>
            <a:r>
              <a:rPr lang="en-US" dirty="0" err="1"/>
              <a:t>то</a:t>
            </a:r>
            <a:r>
              <a:rPr lang="en-US" dirty="0"/>
              <a:t> </a:t>
            </a:r>
            <a:r>
              <a:rPr lang="en-US" dirty="0" err="1"/>
              <a:t>реално</a:t>
            </a:r>
            <a:r>
              <a:rPr lang="en-US" dirty="0"/>
              <a:t> </a:t>
            </a:r>
            <a:r>
              <a:rPr lang="en-US" dirty="0" err="1"/>
              <a:t>съществува</a:t>
            </a:r>
            <a:r>
              <a:rPr lang="en-US" dirty="0"/>
              <a:t> в България</a:t>
            </a:r>
            <a:r>
              <a:rPr lang="bg-BG" dirty="0"/>
              <a:t>.</a:t>
            </a:r>
          </a:p>
          <a:p>
            <a:pPr algn="just"/>
            <a:r>
              <a:rPr lang="en-US" dirty="0" err="1"/>
              <a:t>Туристическият</a:t>
            </a:r>
            <a:r>
              <a:rPr lang="en-US" dirty="0"/>
              <a:t> </a:t>
            </a:r>
            <a:r>
              <a:rPr lang="en-US" dirty="0" err="1"/>
              <a:t>брандинг</a:t>
            </a:r>
            <a:r>
              <a:rPr lang="en-US" dirty="0"/>
              <a:t> </a:t>
            </a:r>
            <a:r>
              <a:rPr lang="en-US" dirty="0" err="1"/>
              <a:t>се</a:t>
            </a:r>
            <a:r>
              <a:rPr lang="en-US" dirty="0"/>
              <a:t> </a:t>
            </a:r>
            <a:r>
              <a:rPr lang="en-US" dirty="0" err="1"/>
              <a:t>явява</a:t>
            </a:r>
            <a:r>
              <a:rPr lang="en-US" dirty="0"/>
              <a:t> </a:t>
            </a:r>
            <a:r>
              <a:rPr lang="en-US" dirty="0" err="1"/>
              <a:t>отговорен</a:t>
            </a:r>
            <a:r>
              <a:rPr lang="en-US" dirty="0"/>
              <a:t> </a:t>
            </a:r>
            <a:r>
              <a:rPr lang="en-US" dirty="0" err="1"/>
              <a:t>за</a:t>
            </a:r>
            <a:r>
              <a:rPr lang="en-US" dirty="0"/>
              <a:t> </a:t>
            </a:r>
            <a:r>
              <a:rPr lang="en-US" dirty="0" err="1"/>
              <a:t>изграждането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идентичност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продуктите</a:t>
            </a:r>
            <a:r>
              <a:rPr lang="en-US" dirty="0"/>
              <a:t>, </a:t>
            </a:r>
            <a:r>
              <a:rPr lang="en-US" dirty="0" err="1"/>
              <a:t>като</a:t>
            </a:r>
            <a:r>
              <a:rPr lang="en-US" dirty="0"/>
              <a:t> </a:t>
            </a:r>
            <a:r>
              <a:rPr lang="en-US" dirty="0" err="1"/>
              <a:t>налага</a:t>
            </a:r>
            <a:r>
              <a:rPr lang="en-US" dirty="0"/>
              <a:t> </a:t>
            </a:r>
            <a:r>
              <a:rPr lang="en-US" dirty="0" err="1"/>
              <a:t>определени</a:t>
            </a:r>
            <a:r>
              <a:rPr lang="en-US" dirty="0"/>
              <a:t> </a:t>
            </a:r>
            <a:r>
              <a:rPr lang="en-US" dirty="0" err="1"/>
              <a:t>стандарти</a:t>
            </a:r>
            <a:r>
              <a:rPr lang="en-US" dirty="0"/>
              <a:t> и </a:t>
            </a:r>
            <a:r>
              <a:rPr lang="en-US" dirty="0" err="1"/>
              <a:t>изисквания</a:t>
            </a:r>
            <a:r>
              <a:rPr lang="en-US" dirty="0"/>
              <a:t> </a:t>
            </a:r>
            <a:r>
              <a:rPr lang="en-US" dirty="0" err="1"/>
              <a:t>върху</a:t>
            </a:r>
            <a:r>
              <a:rPr lang="en-US" dirty="0"/>
              <a:t> </a:t>
            </a:r>
            <a:r>
              <a:rPr lang="en-US" dirty="0" err="1"/>
              <a:t>марките</a:t>
            </a:r>
            <a:r>
              <a:rPr lang="en-US" dirty="0"/>
              <a:t>, </a:t>
            </a:r>
            <a:r>
              <a:rPr lang="en-US" dirty="0" err="1"/>
              <a:t>произвеждани</a:t>
            </a:r>
            <a:r>
              <a:rPr lang="en-US" dirty="0"/>
              <a:t> </a:t>
            </a:r>
            <a:r>
              <a:rPr lang="bg-BG" dirty="0"/>
              <a:t>в</a:t>
            </a:r>
            <a:r>
              <a:rPr lang="en-US" dirty="0"/>
              <a:t> </a:t>
            </a:r>
            <a:r>
              <a:rPr lang="en-US" dirty="0" err="1"/>
              <a:t>страната</a:t>
            </a:r>
            <a:r>
              <a:rPr lang="en-US" dirty="0"/>
              <a:t> и </a:t>
            </a:r>
            <a:r>
              <a:rPr lang="en-US" dirty="0" err="1"/>
              <a:t>предлагани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световните</a:t>
            </a:r>
            <a:r>
              <a:rPr lang="en-US" dirty="0"/>
              <a:t> </a:t>
            </a:r>
            <a:r>
              <a:rPr lang="en-US" dirty="0" err="1"/>
              <a:t>пазари</a:t>
            </a:r>
            <a:r>
              <a:rPr lang="en-US" dirty="0"/>
              <a:t>, </a:t>
            </a:r>
            <a:r>
              <a:rPr lang="en-US" dirty="0" err="1"/>
              <a:t>същевременно</a:t>
            </a:r>
            <a:r>
              <a:rPr lang="en-US" dirty="0"/>
              <a:t> </a:t>
            </a:r>
            <a:r>
              <a:rPr lang="en-US" dirty="0" err="1"/>
              <a:t>изгражда</a:t>
            </a:r>
            <a:r>
              <a:rPr lang="en-US" dirty="0"/>
              <a:t> </a:t>
            </a:r>
            <a:r>
              <a:rPr lang="en-US" dirty="0" err="1"/>
              <a:t>туристически</a:t>
            </a:r>
            <a:r>
              <a:rPr lang="en-US" dirty="0"/>
              <a:t> </a:t>
            </a:r>
            <a:r>
              <a:rPr lang="en-US" dirty="0" err="1"/>
              <a:t>образ</a:t>
            </a:r>
            <a:r>
              <a:rPr lang="en-US" dirty="0"/>
              <a:t>, </a:t>
            </a:r>
            <a:r>
              <a:rPr lang="en-US" dirty="0" err="1"/>
              <a:t>базиран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взаимното</a:t>
            </a:r>
            <a:r>
              <a:rPr lang="en-US" dirty="0"/>
              <a:t> „</a:t>
            </a:r>
            <a:r>
              <a:rPr lang="en-US" dirty="0" err="1"/>
              <a:t>прехвърляне</a:t>
            </a:r>
            <a:r>
              <a:rPr lang="en-US" dirty="0"/>
              <a:t>“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имидж</a:t>
            </a:r>
            <a:r>
              <a:rPr lang="en-US" dirty="0"/>
              <a:t> </a:t>
            </a:r>
            <a:r>
              <a:rPr lang="en-US" dirty="0" err="1"/>
              <a:t>чрез</a:t>
            </a:r>
            <a:r>
              <a:rPr lang="en-US" dirty="0"/>
              <a:t> </a:t>
            </a:r>
            <a:r>
              <a:rPr lang="en-US" dirty="0" err="1"/>
              <a:t>продукти</a:t>
            </a:r>
            <a:r>
              <a:rPr lang="en-US" dirty="0"/>
              <a:t>, </a:t>
            </a:r>
            <a:r>
              <a:rPr lang="en-US" dirty="0" err="1"/>
              <a:t>услуги</a:t>
            </a:r>
            <a:r>
              <a:rPr lang="en-US" dirty="0"/>
              <a:t>, </a:t>
            </a:r>
            <a:r>
              <a:rPr lang="en-US" dirty="0" err="1"/>
              <a:t>институции</a:t>
            </a:r>
            <a:r>
              <a:rPr lang="en-US" dirty="0"/>
              <a:t> и </a:t>
            </a:r>
            <a:r>
              <a:rPr lang="en-US" dirty="0" err="1"/>
              <a:t>бизнес</a:t>
            </a:r>
            <a:r>
              <a:rPr lang="en-US" dirty="0"/>
              <a:t>.</a:t>
            </a:r>
            <a:endParaRPr lang="bg-BG" dirty="0"/>
          </a:p>
          <a:p>
            <a:pPr algn="just"/>
            <a:r>
              <a:rPr lang="en-US" dirty="0" err="1"/>
              <a:t>Туристическият</a:t>
            </a:r>
            <a:r>
              <a:rPr lang="en-US" dirty="0"/>
              <a:t> </a:t>
            </a:r>
            <a:r>
              <a:rPr lang="en-US" dirty="0" err="1"/>
              <a:t>брандинг</a:t>
            </a:r>
            <a:r>
              <a:rPr lang="en-US" dirty="0"/>
              <a:t> </a:t>
            </a:r>
            <a:r>
              <a:rPr lang="en-US" dirty="0" err="1"/>
              <a:t>прави</a:t>
            </a:r>
            <a:r>
              <a:rPr lang="en-US" dirty="0"/>
              <a:t> </a:t>
            </a:r>
            <a:r>
              <a:rPr lang="en-US" dirty="0" err="1"/>
              <a:t>страната</a:t>
            </a:r>
            <a:r>
              <a:rPr lang="en-US" dirty="0"/>
              <a:t> </a:t>
            </a:r>
            <a:r>
              <a:rPr lang="en-US" dirty="0" err="1"/>
              <a:t>отличима</a:t>
            </a:r>
            <a:r>
              <a:rPr lang="en-US" dirty="0"/>
              <a:t>, </a:t>
            </a:r>
            <a:r>
              <a:rPr lang="en-US" dirty="0" err="1"/>
              <a:t>свързвана</a:t>
            </a:r>
            <a:r>
              <a:rPr lang="en-US" dirty="0"/>
              <a:t> с </a:t>
            </a:r>
            <a:r>
              <a:rPr lang="en-US" dirty="0" err="1"/>
              <a:t>определени</a:t>
            </a:r>
            <a:r>
              <a:rPr lang="en-US" dirty="0"/>
              <a:t> </a:t>
            </a:r>
            <a:r>
              <a:rPr lang="en-US" dirty="0" err="1"/>
              <a:t>символи</a:t>
            </a:r>
            <a:r>
              <a:rPr lang="en-US" dirty="0"/>
              <a:t>, </a:t>
            </a:r>
            <a:r>
              <a:rPr lang="en-US" dirty="0" err="1"/>
              <a:t>своеобразен</a:t>
            </a:r>
            <a:r>
              <a:rPr lang="en-US" dirty="0"/>
              <a:t> </a:t>
            </a:r>
            <a:r>
              <a:rPr lang="en-US" dirty="0" err="1"/>
              <a:t>носител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определени</a:t>
            </a:r>
            <a:r>
              <a:rPr lang="en-US" dirty="0"/>
              <a:t> </a:t>
            </a:r>
            <a:r>
              <a:rPr lang="en-US" dirty="0" err="1"/>
              <a:t>характеристики</a:t>
            </a:r>
            <a:r>
              <a:rPr lang="en-US" dirty="0"/>
              <a:t>, </a:t>
            </a:r>
            <a:r>
              <a:rPr lang="en-US" dirty="0" err="1"/>
              <a:t>като</a:t>
            </a:r>
            <a:r>
              <a:rPr lang="en-US" dirty="0"/>
              <a:t> </a:t>
            </a:r>
            <a:r>
              <a:rPr lang="en-US" dirty="0" err="1"/>
              <a:t>същевременно</a:t>
            </a:r>
            <a:r>
              <a:rPr lang="en-US" dirty="0"/>
              <a:t> </a:t>
            </a:r>
            <a:r>
              <a:rPr lang="en-US" dirty="0" err="1"/>
              <a:t>ги</a:t>
            </a:r>
            <a:r>
              <a:rPr lang="en-US" dirty="0"/>
              <a:t> </a:t>
            </a:r>
            <a:r>
              <a:rPr lang="en-US" dirty="0" err="1"/>
              <a:t>промотира</a:t>
            </a:r>
            <a:r>
              <a:rPr lang="en-US" dirty="0"/>
              <a:t> и </a:t>
            </a:r>
            <a:r>
              <a:rPr lang="en-US" dirty="0" err="1"/>
              <a:t>съобщава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своите</a:t>
            </a:r>
            <a:r>
              <a:rPr lang="en-US" dirty="0"/>
              <a:t> </a:t>
            </a:r>
            <a:r>
              <a:rPr lang="en-US" dirty="0" err="1"/>
              <a:t>публики</a:t>
            </a:r>
            <a:endParaRPr lang="x-none" dirty="0"/>
          </a:p>
          <a:p>
            <a:endParaRPr lang="x-none" dirty="0"/>
          </a:p>
          <a:p>
            <a:endParaRPr lang="x-none" dirty="0"/>
          </a:p>
        </p:txBody>
      </p:sp>
      <p:sp>
        <p:nvSpPr>
          <p:cNvPr id="6" name="Заглавие 1">
            <a:extLst>
              <a:ext uri="{FF2B5EF4-FFF2-40B4-BE49-F238E27FC236}">
                <a16:creationId xmlns:a16="http://schemas.microsoft.com/office/drawing/2014/main" id="{B3BEC067-3BF7-4D02-A072-8A83CC59C1B8}"/>
              </a:ext>
            </a:extLst>
          </p:cNvPr>
          <p:cNvSpPr txBox="1">
            <a:spLocks/>
          </p:cNvSpPr>
          <p:nvPr/>
        </p:nvSpPr>
        <p:spPr>
          <a:xfrm>
            <a:off x="339686" y="235164"/>
            <a:ext cx="11512627" cy="1080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1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2200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Тема </a:t>
            </a:r>
            <a:r>
              <a:rPr lang="en-GB" sz="2200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4</a:t>
            </a:r>
            <a:r>
              <a:rPr lang="ru-RU" sz="2200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: „Насърчаване развитието на туризнма на местно ниво – нормативна уредба, добри практики, форми за подкрепа на туристическия бизнес, местни брандове</a:t>
            </a:r>
            <a:r>
              <a:rPr lang="bg-BG" sz="2200" i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“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en-US" sz="2400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</a:br>
            <a:r>
              <a:rPr lang="ru-RU" sz="1800" b="1" i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Обучителен модул </a:t>
            </a:r>
            <a:r>
              <a:rPr lang="en-GB" sz="1800" b="1" i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3</a:t>
            </a:r>
            <a:r>
              <a:rPr lang="ru-RU" sz="1800" b="1" i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 „</a:t>
            </a:r>
            <a:r>
              <a:rPr lang="bg-BG" sz="1800" b="1" i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Опазване на културно-историческото наследство и развитие на туризма</a:t>
            </a:r>
            <a:r>
              <a:rPr lang="ru-RU" sz="1800" b="1" i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“</a:t>
            </a:r>
            <a:br>
              <a:rPr lang="ru-RU" sz="1800" b="1" i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</a:br>
            <a:endParaRPr lang="ru-RU" sz="2400" b="1" i="1" dirty="0">
              <a:solidFill>
                <a:schemeClr val="accent1">
                  <a:lumMod val="7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61916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C67B137-15B0-4AF6-94A8-AC00BA8D7BE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699F27B-22F2-45E1-BFB8-2B1FF14A955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EEC6DB5-0184-6D48-8427-D4143C0EE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6"/>
            <a:ext cx="3602736" cy="5269651"/>
          </a:xfrm>
        </p:spPr>
        <p:txBody>
          <a:bodyPr>
            <a:normAutofit/>
          </a:bodyPr>
          <a:lstStyle/>
          <a:p>
            <a:r>
              <a:rPr lang="bg-BG" sz="3200" b="1" dirty="0">
                <a:solidFill>
                  <a:schemeClr val="tx2"/>
                </a:solidFill>
              </a:rPr>
              <a:t>Ценността на марката в туризма - „маркова лоялност“</a:t>
            </a:r>
            <a:endParaRPr lang="x-none" sz="3200" b="1" dirty="0">
              <a:solidFill>
                <a:schemeClr val="tx2"/>
              </a:solidFill>
            </a:endParaRPr>
          </a:p>
        </p:txBody>
      </p:sp>
      <p:cxnSp>
        <p:nvCxnSpPr>
          <p:cNvPr id="17" name="Straight Connector 12">
            <a:extLst>
              <a:ext uri="{FF2B5EF4-FFF2-40B4-BE49-F238E27FC236}">
                <a16:creationId xmlns:a16="http://schemas.microsoft.com/office/drawing/2014/main" id="{633ABDA7-FF8C-4E26-8C7D-47E0AE54EA2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265557"/>
            <a:ext cx="7031" cy="393192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AE3353-5FF1-7647-B864-E200D14453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5182" y="643466"/>
            <a:ext cx="6173333" cy="5269650"/>
          </a:xfrm>
        </p:spPr>
        <p:txBody>
          <a:bodyPr anchor="ctr">
            <a:normAutofit/>
          </a:bodyPr>
          <a:lstStyle/>
          <a:p>
            <a:pPr marL="45720" indent="0" algn="just">
              <a:buNone/>
            </a:pPr>
            <a:r>
              <a:rPr lang="bg-BG" dirty="0"/>
              <a:t>Вътрешните мотиви за избор често биват определяни като импулсни фактори, които са свързани с вътрешната емоционалност на индивида, като желание за почивка, желание за откриване на нови места, да прекарва повече време с близки, приятели, семейство. Факторите, които придърпват туристите към дестинацията, са външни и са свързани с когнитивни или ситуационни аспекти като култура, история, природа, кухня, съоръжения за отдих и т.н.</a:t>
            </a:r>
            <a:endParaRPr lang="x-none" dirty="0"/>
          </a:p>
        </p:txBody>
      </p:sp>
      <p:sp>
        <p:nvSpPr>
          <p:cNvPr id="7" name="Заглавие 1">
            <a:extLst>
              <a:ext uri="{FF2B5EF4-FFF2-40B4-BE49-F238E27FC236}">
                <a16:creationId xmlns:a16="http://schemas.microsoft.com/office/drawing/2014/main" id="{CD8DE343-4A48-4F38-A453-55A732017A01}"/>
              </a:ext>
            </a:extLst>
          </p:cNvPr>
          <p:cNvSpPr txBox="1">
            <a:spLocks/>
          </p:cNvSpPr>
          <p:nvPr/>
        </p:nvSpPr>
        <p:spPr>
          <a:xfrm>
            <a:off x="339686" y="235164"/>
            <a:ext cx="11512627" cy="1080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1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2200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Тема </a:t>
            </a:r>
            <a:r>
              <a:rPr lang="en-GB" sz="2200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4</a:t>
            </a:r>
            <a:r>
              <a:rPr lang="ru-RU" sz="2200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: „Насърчаване развитието на туризнма на местно ниво – нормативна уредба, добри практики, форми за подкрепа на туристическия бизнес, местни брандове</a:t>
            </a:r>
            <a:r>
              <a:rPr lang="bg-BG" sz="2200" i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“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en-US" sz="2400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</a:br>
            <a:r>
              <a:rPr lang="ru-RU" sz="1800" b="1" i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Обучителен модул </a:t>
            </a:r>
            <a:r>
              <a:rPr lang="en-GB" sz="1800" b="1" i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3</a:t>
            </a:r>
            <a:r>
              <a:rPr lang="ru-RU" sz="1800" b="1" i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 „</a:t>
            </a:r>
            <a:r>
              <a:rPr lang="bg-BG" sz="1800" b="1" i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Опазване на културно-историческото наследство и развитие на туризма</a:t>
            </a:r>
            <a:r>
              <a:rPr lang="ru-RU" sz="1800" b="1" i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“</a:t>
            </a:r>
            <a:br>
              <a:rPr lang="ru-RU" sz="1800" b="1" i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</a:br>
            <a:endParaRPr lang="ru-RU" sz="2400" b="1" i="1" dirty="0">
              <a:solidFill>
                <a:schemeClr val="accent1">
                  <a:lumMod val="7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5241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9">
            <a:extLst>
              <a:ext uri="{FF2B5EF4-FFF2-40B4-BE49-F238E27FC236}">
                <a16:creationId xmlns:a16="http://schemas.microsoft.com/office/drawing/2014/main" id="{BC67B137-15B0-4AF6-94A8-AC00BA8D7BE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6" name="Rectangle 11">
            <a:extLst>
              <a:ext uri="{FF2B5EF4-FFF2-40B4-BE49-F238E27FC236}">
                <a16:creationId xmlns:a16="http://schemas.microsoft.com/office/drawing/2014/main" id="{5699F27B-22F2-45E1-BFB8-2B1FF14A955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A61223B-DB60-9D4B-8883-3158963C7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6"/>
            <a:ext cx="3602736" cy="5269651"/>
          </a:xfrm>
        </p:spPr>
        <p:txBody>
          <a:bodyPr>
            <a:normAutofit/>
          </a:bodyPr>
          <a:lstStyle/>
          <a:p>
            <a:r>
              <a:rPr lang="bg-BG" sz="3200" b="1" dirty="0">
                <a:solidFill>
                  <a:schemeClr val="tx2"/>
                </a:solidFill>
              </a:rPr>
              <a:t>Управление на дестинация</a:t>
            </a:r>
            <a:endParaRPr lang="x-none" sz="3200" b="1" dirty="0">
              <a:solidFill>
                <a:schemeClr val="tx2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33ABDA7-FF8C-4E26-8C7D-47E0AE54EA2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265557"/>
            <a:ext cx="7031" cy="393192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7145259-FAF1-874B-BECF-EDA0044246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5182" y="643466"/>
            <a:ext cx="6173333" cy="5269650"/>
          </a:xfrm>
        </p:spPr>
        <p:txBody>
          <a:bodyPr anchor="ctr">
            <a:normAutofit/>
          </a:bodyPr>
          <a:lstStyle/>
          <a:p>
            <a:pPr algn="just"/>
            <a:r>
              <a:rPr lang="bg-BG" sz="2800" dirty="0">
                <a:solidFill>
                  <a:srgbClr val="549E39"/>
                </a:solidFill>
              </a:rPr>
              <a:t>Организациите за управление на дестинации са субект на оперативното управление и работят паралелно с туристическата администрация на различните териториални нива на управление и лесно се идентифицират с име или марка на дестинацията.</a:t>
            </a:r>
            <a:endParaRPr lang="x-none" sz="2800" dirty="0">
              <a:solidFill>
                <a:srgbClr val="549E39"/>
              </a:solidFill>
            </a:endParaRPr>
          </a:p>
          <a:p>
            <a:endParaRPr lang="x-none" sz="2800" dirty="0">
              <a:solidFill>
                <a:schemeClr val="tx2"/>
              </a:solidFill>
            </a:endParaRPr>
          </a:p>
        </p:txBody>
      </p:sp>
      <p:sp>
        <p:nvSpPr>
          <p:cNvPr id="7" name="Заглавие 1">
            <a:extLst>
              <a:ext uri="{FF2B5EF4-FFF2-40B4-BE49-F238E27FC236}">
                <a16:creationId xmlns:a16="http://schemas.microsoft.com/office/drawing/2014/main" id="{F554AA33-F348-4F24-A432-0DE167CEED67}"/>
              </a:ext>
            </a:extLst>
          </p:cNvPr>
          <p:cNvSpPr txBox="1">
            <a:spLocks/>
          </p:cNvSpPr>
          <p:nvPr/>
        </p:nvSpPr>
        <p:spPr>
          <a:xfrm>
            <a:off x="339686" y="235164"/>
            <a:ext cx="11512627" cy="1080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1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2200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Тема </a:t>
            </a:r>
            <a:r>
              <a:rPr lang="en-GB" sz="2200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4</a:t>
            </a:r>
            <a:r>
              <a:rPr lang="ru-RU" sz="2200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: „Насърчаване развитието на туризнма на местно ниво – нормативна уредба, добри практики, форми за подкрепа на туристическия бизнес, местни брандове</a:t>
            </a:r>
            <a:r>
              <a:rPr lang="bg-BG" sz="2200" i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“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en-US" sz="2400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</a:br>
            <a:r>
              <a:rPr lang="ru-RU" sz="1800" b="1" i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Обучителен модул </a:t>
            </a:r>
            <a:r>
              <a:rPr lang="en-GB" sz="1800" b="1" i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3</a:t>
            </a:r>
            <a:r>
              <a:rPr lang="ru-RU" sz="1800" b="1" i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 „</a:t>
            </a:r>
            <a:r>
              <a:rPr lang="bg-BG" sz="1800" b="1" i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Опазване на културно-историческото наследство и развитие на туризма</a:t>
            </a:r>
            <a:r>
              <a:rPr lang="ru-RU" sz="1800" b="1" i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“</a:t>
            </a:r>
            <a:br>
              <a:rPr lang="ru-RU" sz="1800" b="1" i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</a:br>
            <a:endParaRPr lang="ru-RU" sz="2400" b="1" i="1" dirty="0">
              <a:solidFill>
                <a:schemeClr val="accent1">
                  <a:lumMod val="7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39858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C67B137-15B0-4AF6-94A8-AC00BA8D7BE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699F27B-22F2-45E1-BFB8-2B1FF14A955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31ECEC-4383-E344-BCD0-24BC48F5E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6"/>
            <a:ext cx="3602736" cy="5269651"/>
          </a:xfrm>
        </p:spPr>
        <p:txBody>
          <a:bodyPr>
            <a:normAutofit/>
          </a:bodyPr>
          <a:lstStyle/>
          <a:p>
            <a:r>
              <a:rPr lang="bg-BG" sz="3200" b="1" dirty="0">
                <a:solidFill>
                  <a:schemeClr val="tx2"/>
                </a:solidFill>
              </a:rPr>
              <a:t>Туристическата удовлетвореност- фактор за популяризиране в туризма</a:t>
            </a:r>
            <a:endParaRPr lang="x-none" sz="3200" b="1" dirty="0">
              <a:solidFill>
                <a:schemeClr val="tx2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33ABDA7-FF8C-4E26-8C7D-47E0AE54EA2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265557"/>
            <a:ext cx="7031" cy="393192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D32776-55B1-8946-9A7E-E8C0311EEF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5182" y="643466"/>
            <a:ext cx="6469289" cy="5814484"/>
          </a:xfrm>
        </p:spPr>
        <p:txBody>
          <a:bodyPr anchor="ctr">
            <a:normAutofit/>
          </a:bodyPr>
          <a:lstStyle/>
          <a:p>
            <a:pPr marL="45720" indent="0" algn="just">
              <a:buNone/>
            </a:pPr>
            <a:r>
              <a:rPr lang="bg-BG" dirty="0"/>
              <a:t>Туристическата удовлетвореност е свързана с очакванията на туристите преди да предприемат пътуването. Тук идва ключовата роля на комуникациите, а именно да моделират тези очаквания, за да може дестинацията да предостави на туристите ценност равна или по-голяма от очакваната. Удовлетвореността се определя от цялостния опит, културата, образованието и социалното взаимодействие на туристите и би трябвало дестинациите да насочват систематични усилия за моделиране на туристическите очаквания с цел те да бъдат надминати на място и да създадат устойчива туристическа удовлетвореност.</a:t>
            </a:r>
            <a:endParaRPr lang="x-none" dirty="0"/>
          </a:p>
        </p:txBody>
      </p:sp>
      <p:sp>
        <p:nvSpPr>
          <p:cNvPr id="7" name="Заглавие 1">
            <a:extLst>
              <a:ext uri="{FF2B5EF4-FFF2-40B4-BE49-F238E27FC236}">
                <a16:creationId xmlns:a16="http://schemas.microsoft.com/office/drawing/2014/main" id="{60766D7E-F2F8-4A96-ADFA-39EC12CCBEF5}"/>
              </a:ext>
            </a:extLst>
          </p:cNvPr>
          <p:cNvSpPr txBox="1">
            <a:spLocks/>
          </p:cNvSpPr>
          <p:nvPr/>
        </p:nvSpPr>
        <p:spPr>
          <a:xfrm>
            <a:off x="339686" y="235164"/>
            <a:ext cx="11512627" cy="1080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1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2200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Тема </a:t>
            </a:r>
            <a:r>
              <a:rPr lang="en-GB" sz="2200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4</a:t>
            </a:r>
            <a:r>
              <a:rPr lang="ru-RU" sz="2200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: „Насърчаване развитието на туризнма на местно ниво – нормативна уредба, добри практики, форми за подкрепа на туристическия бизнес, местни брандове</a:t>
            </a:r>
            <a:r>
              <a:rPr lang="bg-BG" sz="2200" i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“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en-US" sz="2400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</a:br>
            <a:r>
              <a:rPr lang="ru-RU" sz="1800" b="1" i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Обучителен модул </a:t>
            </a:r>
            <a:r>
              <a:rPr lang="en-GB" sz="1800" b="1" i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3</a:t>
            </a:r>
            <a:r>
              <a:rPr lang="ru-RU" sz="1800" b="1" i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 „</a:t>
            </a:r>
            <a:r>
              <a:rPr lang="bg-BG" sz="1800" b="1" i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Опазване на културно-историческото наследство и развитие на туризма</a:t>
            </a:r>
            <a:r>
              <a:rPr lang="ru-RU" sz="1800" b="1" i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“</a:t>
            </a:r>
            <a:br>
              <a:rPr lang="ru-RU" sz="1800" b="1" i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</a:br>
            <a:endParaRPr lang="ru-RU" sz="2400" b="1" i="1" dirty="0">
              <a:solidFill>
                <a:schemeClr val="accent1">
                  <a:lumMod val="7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9178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C67B137-15B0-4AF6-94A8-AC00BA8D7BE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699F27B-22F2-45E1-BFB8-2B1FF14A955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05A067-AD8E-734E-9AB7-5E00FAB58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6"/>
            <a:ext cx="3602736" cy="5269651"/>
          </a:xfrm>
        </p:spPr>
        <p:txBody>
          <a:bodyPr>
            <a:normAutofit/>
          </a:bodyPr>
          <a:lstStyle/>
          <a:p>
            <a:r>
              <a:rPr lang="bg-BG" sz="3200" b="1" dirty="0">
                <a:solidFill>
                  <a:schemeClr val="tx2"/>
                </a:solidFill>
              </a:rPr>
              <a:t>Лоялност към дестинацията </a:t>
            </a:r>
            <a:endParaRPr lang="x-none" sz="3200" b="1" dirty="0">
              <a:solidFill>
                <a:schemeClr val="tx2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33ABDA7-FF8C-4E26-8C7D-47E0AE54EA2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265557"/>
            <a:ext cx="7031" cy="393192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4538C7-32EB-E342-93DA-092863ED80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5182" y="643466"/>
            <a:ext cx="6173333" cy="5269650"/>
          </a:xfrm>
        </p:spPr>
        <p:txBody>
          <a:bodyPr anchor="ctr">
            <a:normAutofit/>
          </a:bodyPr>
          <a:lstStyle/>
          <a:p>
            <a:pPr marL="45720" indent="0" algn="just">
              <a:buNone/>
            </a:pPr>
            <a:r>
              <a:rPr lang="bg-BG" dirty="0"/>
              <a:t>Туристическата удовлетвореност е пряко свързана и с друг много важен компонент – туристическа лоялност, която е обвързана и с бъдещото поведение на посетителя. Лоялността се измерва чрез намерението за връщане във вече посетеното място и с готовността за препоръка към други потенциални посетители. </a:t>
            </a:r>
            <a:endParaRPr lang="x-none" dirty="0"/>
          </a:p>
        </p:txBody>
      </p:sp>
      <p:sp>
        <p:nvSpPr>
          <p:cNvPr id="7" name="Заглавие 1">
            <a:extLst>
              <a:ext uri="{FF2B5EF4-FFF2-40B4-BE49-F238E27FC236}">
                <a16:creationId xmlns:a16="http://schemas.microsoft.com/office/drawing/2014/main" id="{72252615-71B3-49A2-BFE2-3E7E23378690}"/>
              </a:ext>
            </a:extLst>
          </p:cNvPr>
          <p:cNvSpPr txBox="1">
            <a:spLocks/>
          </p:cNvSpPr>
          <p:nvPr/>
        </p:nvSpPr>
        <p:spPr>
          <a:xfrm>
            <a:off x="339686" y="235164"/>
            <a:ext cx="11512627" cy="1080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1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2200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Тема </a:t>
            </a:r>
            <a:r>
              <a:rPr lang="en-GB" sz="2200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4</a:t>
            </a:r>
            <a:r>
              <a:rPr lang="ru-RU" sz="2200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: „Насърчаване развитието на туризнма на местно ниво – нормативна уредба, добри практики, форми за подкрепа на туристическия бизнес, местни брандове</a:t>
            </a:r>
            <a:r>
              <a:rPr lang="bg-BG" sz="2200" i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“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en-US" sz="2400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</a:br>
            <a:r>
              <a:rPr lang="ru-RU" sz="1800" b="1" i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Обучителен модул </a:t>
            </a:r>
            <a:r>
              <a:rPr lang="en-GB" sz="1800" b="1" i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3</a:t>
            </a:r>
            <a:r>
              <a:rPr lang="ru-RU" sz="1800" b="1" i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 „</a:t>
            </a:r>
            <a:r>
              <a:rPr lang="bg-BG" sz="1800" b="1" i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Опазване на културно-историческото наследство и развитие на туризма</a:t>
            </a:r>
            <a:r>
              <a:rPr lang="ru-RU" sz="1800" b="1" i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“</a:t>
            </a:r>
            <a:br>
              <a:rPr lang="ru-RU" sz="1800" b="1" i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</a:br>
            <a:endParaRPr lang="ru-RU" sz="2400" b="1" i="1" dirty="0">
              <a:solidFill>
                <a:schemeClr val="accent1">
                  <a:lumMod val="7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8122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D7D4B-5833-324A-BD09-B80DA59A1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145" y="609599"/>
            <a:ext cx="3364378" cy="5606143"/>
          </a:xfrm>
        </p:spPr>
        <p:txBody>
          <a:bodyPr>
            <a:normAutofit/>
          </a:bodyPr>
          <a:lstStyle/>
          <a:p>
            <a:r>
              <a:rPr lang="bg-BG" sz="3000" b="1" dirty="0"/>
              <a:t>МАРКАТА ТРЯБВА ДА Е ПОЗНАТА, БЛАГОСКЛОННА И СДЪРЖАНА</a:t>
            </a:r>
            <a:endParaRPr lang="x-none" sz="3000" b="1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B1136CB-8479-4EC4-AED1-7DB0022BC7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9553999"/>
              </p:ext>
            </p:extLst>
          </p:nvPr>
        </p:nvGraphicFramePr>
        <p:xfrm>
          <a:off x="3749040" y="1551431"/>
          <a:ext cx="8103273" cy="50048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аглавие 1">
            <a:extLst>
              <a:ext uri="{FF2B5EF4-FFF2-40B4-BE49-F238E27FC236}">
                <a16:creationId xmlns:a16="http://schemas.microsoft.com/office/drawing/2014/main" id="{D415D04D-25DF-42A9-B0D0-CC0C46465815}"/>
              </a:ext>
            </a:extLst>
          </p:cNvPr>
          <p:cNvSpPr txBox="1">
            <a:spLocks/>
          </p:cNvSpPr>
          <p:nvPr/>
        </p:nvSpPr>
        <p:spPr>
          <a:xfrm>
            <a:off x="339686" y="235164"/>
            <a:ext cx="11512627" cy="1080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1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2200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Тема </a:t>
            </a:r>
            <a:r>
              <a:rPr lang="en-GB" sz="2200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4</a:t>
            </a:r>
            <a:r>
              <a:rPr lang="ru-RU" sz="2200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: „Насърчаване развитието на туризнма на местно ниво – нормативна уредба, добри практики, форми за подкрепа на туристическия бизнес, местни брандове</a:t>
            </a:r>
            <a:r>
              <a:rPr lang="bg-BG" sz="2200" i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“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en-US" sz="2400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</a:br>
            <a:r>
              <a:rPr lang="ru-RU" sz="1800" b="1" i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Обучителен модул </a:t>
            </a:r>
            <a:r>
              <a:rPr lang="en-GB" sz="1800" b="1" i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3</a:t>
            </a:r>
            <a:r>
              <a:rPr lang="ru-RU" sz="1800" b="1" i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 „</a:t>
            </a:r>
            <a:r>
              <a:rPr lang="bg-BG" sz="1800" b="1" i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Опазване на културно-историческото наследство и развитие на туризма</a:t>
            </a:r>
            <a:r>
              <a:rPr lang="ru-RU" sz="1800" b="1" i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“</a:t>
            </a:r>
            <a:br>
              <a:rPr lang="ru-RU" sz="1800" b="1" i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</a:br>
            <a:endParaRPr lang="ru-RU" sz="2400" b="1" i="1" dirty="0">
              <a:solidFill>
                <a:schemeClr val="accent1">
                  <a:lumMod val="7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28439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C67B137-15B0-4AF6-94A8-AC00BA8D7BE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699F27B-22F2-45E1-BFB8-2B1FF14A955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AE5189-98FE-7341-A9E3-25DCDCA53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6"/>
            <a:ext cx="3602736" cy="5269651"/>
          </a:xfrm>
        </p:spPr>
        <p:txBody>
          <a:bodyPr>
            <a:normAutofit/>
          </a:bodyPr>
          <a:lstStyle/>
          <a:p>
            <a:r>
              <a:rPr lang="bg-BG" sz="3200" b="1" dirty="0">
                <a:solidFill>
                  <a:schemeClr val="tx2"/>
                </a:solidFill>
              </a:rPr>
              <a:t>Визуално представяне на бранда на дестинацията. </a:t>
            </a:r>
            <a:br>
              <a:rPr lang="bg-BG" sz="3200" b="1" dirty="0">
                <a:solidFill>
                  <a:schemeClr val="tx2"/>
                </a:solidFill>
              </a:rPr>
            </a:br>
            <a:r>
              <a:rPr lang="bg-BG" sz="3200" b="1" dirty="0">
                <a:solidFill>
                  <a:schemeClr val="tx2"/>
                </a:solidFill>
              </a:rPr>
              <a:t>Логото като основен графичен елемент</a:t>
            </a:r>
            <a:r>
              <a:rPr lang="x-none" sz="3200" dirty="0">
                <a:solidFill>
                  <a:schemeClr val="tx2"/>
                </a:solidFill>
              </a:rPr>
              <a:t/>
            </a:r>
            <a:br>
              <a:rPr lang="x-none" sz="3200" dirty="0">
                <a:solidFill>
                  <a:schemeClr val="tx2"/>
                </a:solidFill>
              </a:rPr>
            </a:br>
            <a:endParaRPr lang="x-none" sz="3200" dirty="0">
              <a:solidFill>
                <a:schemeClr val="tx2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33ABDA7-FF8C-4E26-8C7D-47E0AE54EA2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265557"/>
            <a:ext cx="7031" cy="393192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C5F709-0B5A-8949-A25F-A34CDF9300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9873" y="971031"/>
            <a:ext cx="6892965" cy="5457297"/>
          </a:xfrm>
        </p:spPr>
        <p:txBody>
          <a:bodyPr anchor="ctr">
            <a:noAutofit/>
          </a:bodyPr>
          <a:lstStyle/>
          <a:p>
            <a:pPr algn="just"/>
            <a:r>
              <a:rPr lang="bg-BG" sz="2400" dirty="0">
                <a:solidFill>
                  <a:srgbClr val="549E39"/>
                </a:solidFill>
              </a:rPr>
              <a:t>Визуалното представяне на бранда предава по графичен и визуален начин основното послание, което не само отделя една дестинация от друга, но и предава основните </a:t>
            </a:r>
            <a:r>
              <a:rPr lang="en-US" sz="2400" dirty="0" err="1">
                <a:solidFill>
                  <a:srgbClr val="549E39"/>
                </a:solidFill>
              </a:rPr>
              <a:t>ѝ</a:t>
            </a:r>
            <a:r>
              <a:rPr lang="bg-BG" sz="2400" dirty="0">
                <a:solidFill>
                  <a:srgbClr val="549E39"/>
                </a:solidFill>
              </a:rPr>
              <a:t> характеристики, ценности и обещания към туристите. </a:t>
            </a:r>
          </a:p>
          <a:p>
            <a:pPr algn="just"/>
            <a:r>
              <a:rPr lang="bg-BG" sz="2400" dirty="0">
                <a:solidFill>
                  <a:srgbClr val="549E39"/>
                </a:solidFill>
              </a:rPr>
              <a:t>Логото се явява ключов елемент от </a:t>
            </a:r>
            <a:r>
              <a:rPr lang="bg-BG" sz="2400" dirty="0" err="1">
                <a:solidFill>
                  <a:srgbClr val="549E39"/>
                </a:solidFill>
              </a:rPr>
              <a:t>бранд-</a:t>
            </a:r>
            <a:r>
              <a:rPr lang="bg-BG" sz="2400" dirty="0">
                <a:solidFill>
                  <a:srgbClr val="549E39"/>
                </a:solidFill>
              </a:rPr>
              <a:t> идентичността. То е фокусна точка за връзка между туристите и маркетинговите усилия и е инструмент за предаване на асоциации между индивидуалността на дестинацията, нейната </a:t>
            </a:r>
            <a:r>
              <a:rPr lang="bg-BG" sz="2400" dirty="0" err="1">
                <a:solidFill>
                  <a:srgbClr val="549E39"/>
                </a:solidFill>
              </a:rPr>
              <a:t>отличимост</a:t>
            </a:r>
            <a:r>
              <a:rPr lang="bg-BG" sz="2400" dirty="0">
                <a:solidFill>
                  <a:srgbClr val="549E39"/>
                </a:solidFill>
              </a:rPr>
              <a:t> и уникалност и свързването с потребителя, така че той по-лесно да приеме марката като част от себе си. </a:t>
            </a:r>
            <a:endParaRPr lang="x-none" sz="2400" dirty="0">
              <a:solidFill>
                <a:srgbClr val="549E39"/>
              </a:solidFill>
            </a:endParaRPr>
          </a:p>
        </p:txBody>
      </p:sp>
      <p:sp>
        <p:nvSpPr>
          <p:cNvPr id="7" name="Заглавие 1">
            <a:extLst>
              <a:ext uri="{FF2B5EF4-FFF2-40B4-BE49-F238E27FC236}">
                <a16:creationId xmlns:a16="http://schemas.microsoft.com/office/drawing/2014/main" id="{4481E763-7565-4775-85F5-2C33BA2FED8E}"/>
              </a:ext>
            </a:extLst>
          </p:cNvPr>
          <p:cNvSpPr txBox="1">
            <a:spLocks/>
          </p:cNvSpPr>
          <p:nvPr/>
        </p:nvSpPr>
        <p:spPr>
          <a:xfrm>
            <a:off x="339686" y="235164"/>
            <a:ext cx="11512627" cy="1080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1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2200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Тема </a:t>
            </a:r>
            <a:r>
              <a:rPr lang="en-GB" sz="2200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4</a:t>
            </a:r>
            <a:r>
              <a:rPr lang="ru-RU" sz="2200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: „Насърчаване развитието на туризнма на местно ниво – нормативна уредба, добри практики, форми за подкрепа на туристическия бизнес, местни брандове</a:t>
            </a:r>
            <a:r>
              <a:rPr lang="bg-BG" sz="2200" i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“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en-US" sz="2400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</a:br>
            <a:r>
              <a:rPr lang="ru-RU" sz="1800" b="1" i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Обучителен модул </a:t>
            </a:r>
            <a:r>
              <a:rPr lang="en-GB" sz="1800" b="1" i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3</a:t>
            </a:r>
            <a:r>
              <a:rPr lang="ru-RU" sz="1800" b="1" i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 „</a:t>
            </a:r>
            <a:r>
              <a:rPr lang="bg-BG" sz="1800" b="1" i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Опазване на културно-историческото наследство и развитие на туризма</a:t>
            </a:r>
            <a:r>
              <a:rPr lang="ru-RU" sz="1800" b="1" i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“</a:t>
            </a:r>
            <a:endParaRPr lang="ru-RU" sz="2400" b="1" i="1" dirty="0">
              <a:solidFill>
                <a:schemeClr val="accent1">
                  <a:lumMod val="7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4372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815CA-EB72-F149-95F4-A83291BF0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239" y="1487424"/>
            <a:ext cx="9875520" cy="1356360"/>
          </a:xfrm>
        </p:spPr>
        <p:txBody>
          <a:bodyPr>
            <a:normAutofit/>
          </a:bodyPr>
          <a:lstStyle/>
          <a:p>
            <a:pPr algn="ctr"/>
            <a:r>
              <a:rPr lang="bg-BG" b="1" dirty="0"/>
              <a:t>Значение на комуникационно-промоционалните активности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FA737B-4EE7-BD41-8294-EAE46C708D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0351" y="3200400"/>
            <a:ext cx="9872871" cy="2267712"/>
          </a:xfrm>
        </p:spPr>
        <p:txBody>
          <a:bodyPr>
            <a:normAutofit/>
          </a:bodyPr>
          <a:lstStyle/>
          <a:p>
            <a:pPr algn="just"/>
            <a:r>
              <a:rPr lang="en-US" sz="3000" dirty="0" err="1"/>
              <a:t>Ключовата</a:t>
            </a:r>
            <a:r>
              <a:rPr lang="en-US" sz="3000" dirty="0"/>
              <a:t> </a:t>
            </a:r>
            <a:r>
              <a:rPr lang="en-US" sz="3000" dirty="0" err="1"/>
              <a:t>роля</a:t>
            </a:r>
            <a:r>
              <a:rPr lang="en-US" sz="3000" dirty="0"/>
              <a:t> </a:t>
            </a:r>
            <a:r>
              <a:rPr lang="en-US" sz="3000" dirty="0" err="1"/>
              <a:t>на</a:t>
            </a:r>
            <a:r>
              <a:rPr lang="en-US" sz="3000" dirty="0"/>
              <a:t> </a:t>
            </a:r>
            <a:r>
              <a:rPr lang="en-US" sz="3000" dirty="0" err="1"/>
              <a:t>маркетинговите</a:t>
            </a:r>
            <a:r>
              <a:rPr lang="en-US" sz="3000" dirty="0"/>
              <a:t> </a:t>
            </a:r>
            <a:r>
              <a:rPr lang="en-US" sz="3000" dirty="0" err="1"/>
              <a:t>комуникации</a:t>
            </a:r>
            <a:r>
              <a:rPr lang="en-US" sz="3000" dirty="0"/>
              <a:t> </a:t>
            </a:r>
            <a:r>
              <a:rPr lang="en-US" sz="3000" dirty="0" err="1"/>
              <a:t>при</a:t>
            </a:r>
            <a:r>
              <a:rPr lang="en-US" sz="3000" dirty="0"/>
              <a:t> </a:t>
            </a:r>
            <a:r>
              <a:rPr lang="en-US" sz="3000" dirty="0" err="1"/>
              <a:t>промотирането</a:t>
            </a:r>
            <a:r>
              <a:rPr lang="en-US" sz="3000" dirty="0"/>
              <a:t> и </a:t>
            </a:r>
            <a:r>
              <a:rPr lang="en-US" sz="3000" dirty="0" err="1"/>
              <a:t>налагането</a:t>
            </a:r>
            <a:r>
              <a:rPr lang="en-US" sz="3000" dirty="0"/>
              <a:t> </a:t>
            </a:r>
            <a:r>
              <a:rPr lang="en-US" sz="3000" dirty="0" err="1"/>
              <a:t>на</a:t>
            </a:r>
            <a:r>
              <a:rPr lang="en-US" sz="3000" dirty="0"/>
              <a:t> </a:t>
            </a:r>
            <a:r>
              <a:rPr lang="en-US" sz="3000" dirty="0" err="1"/>
              <a:t>една</a:t>
            </a:r>
            <a:r>
              <a:rPr lang="en-US" sz="3000" dirty="0"/>
              <a:t> </a:t>
            </a:r>
            <a:r>
              <a:rPr lang="en-US" sz="3000" dirty="0" err="1"/>
              <a:t>дестинация</a:t>
            </a:r>
            <a:r>
              <a:rPr lang="en-US" sz="3000" dirty="0"/>
              <a:t>, </a:t>
            </a:r>
            <a:r>
              <a:rPr lang="en-US" sz="3000" dirty="0" err="1"/>
              <a:t>като</a:t>
            </a:r>
            <a:r>
              <a:rPr lang="en-US" sz="3000" dirty="0"/>
              <a:t> </a:t>
            </a:r>
            <a:r>
              <a:rPr lang="en-US" sz="3000" dirty="0" err="1"/>
              <a:t>привлекателна</a:t>
            </a:r>
            <a:r>
              <a:rPr lang="en-US" sz="3000" dirty="0"/>
              <a:t>, </a:t>
            </a:r>
            <a:r>
              <a:rPr lang="en-US" sz="3000" dirty="0" err="1"/>
              <a:t>желана</a:t>
            </a:r>
            <a:r>
              <a:rPr lang="en-US" sz="3000" dirty="0"/>
              <a:t> и </a:t>
            </a:r>
            <a:r>
              <a:rPr lang="en-US" sz="3000" dirty="0" err="1"/>
              <a:t>търсена</a:t>
            </a:r>
            <a:r>
              <a:rPr lang="en-US" sz="3000" dirty="0"/>
              <a:t> </a:t>
            </a:r>
            <a:r>
              <a:rPr lang="en-US" sz="3000" dirty="0" err="1"/>
              <a:t>от</a:t>
            </a:r>
            <a:r>
              <a:rPr lang="en-US" sz="3000" dirty="0"/>
              <a:t> </a:t>
            </a:r>
            <a:r>
              <a:rPr lang="en-US" sz="3000" dirty="0" err="1"/>
              <a:t>потребителите</a:t>
            </a:r>
            <a:r>
              <a:rPr lang="en-US" sz="3000" dirty="0"/>
              <a:t> е </a:t>
            </a:r>
            <a:r>
              <a:rPr lang="en-US" sz="3000" dirty="0" err="1"/>
              <a:t>вече</a:t>
            </a:r>
            <a:r>
              <a:rPr lang="en-US" sz="3000" dirty="0"/>
              <a:t> </a:t>
            </a:r>
            <a:r>
              <a:rPr lang="en-US" sz="3000" dirty="0" err="1"/>
              <a:t>доказана</a:t>
            </a:r>
            <a:r>
              <a:rPr lang="en-US" sz="3000" dirty="0"/>
              <a:t> </a:t>
            </a:r>
            <a:r>
              <a:rPr lang="en-US" sz="3000" dirty="0" err="1"/>
              <a:t>във</a:t>
            </a:r>
            <a:r>
              <a:rPr lang="en-US" sz="3000" dirty="0"/>
              <a:t> </a:t>
            </a:r>
            <a:r>
              <a:rPr lang="en-US" sz="3000" dirty="0" err="1"/>
              <a:t>времето</a:t>
            </a:r>
            <a:r>
              <a:rPr lang="en-US" sz="3000" dirty="0"/>
              <a:t>.</a:t>
            </a:r>
          </a:p>
        </p:txBody>
      </p:sp>
      <p:sp>
        <p:nvSpPr>
          <p:cNvPr id="4" name="Заглавие 1">
            <a:extLst>
              <a:ext uri="{FF2B5EF4-FFF2-40B4-BE49-F238E27FC236}">
                <a16:creationId xmlns:a16="http://schemas.microsoft.com/office/drawing/2014/main" id="{2CAB79BB-C5E9-4842-BDF8-7754D8F0FB12}"/>
              </a:ext>
            </a:extLst>
          </p:cNvPr>
          <p:cNvSpPr txBox="1">
            <a:spLocks/>
          </p:cNvSpPr>
          <p:nvPr/>
        </p:nvSpPr>
        <p:spPr>
          <a:xfrm>
            <a:off x="339686" y="235164"/>
            <a:ext cx="11512627" cy="1080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1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2200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Тема </a:t>
            </a:r>
            <a:r>
              <a:rPr lang="en-GB" sz="2200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4</a:t>
            </a:r>
            <a:r>
              <a:rPr lang="ru-RU" sz="2200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: „Насърчаване развитието на туризнма на местно ниво – нормативна уредба, добри практики, форми за подкрепа на туристическия бизнес, местни брандове</a:t>
            </a:r>
            <a:r>
              <a:rPr lang="bg-BG" sz="2200" i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“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en-US" sz="2400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</a:br>
            <a:r>
              <a:rPr lang="ru-RU" sz="1800" b="1" i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Обучителен модул </a:t>
            </a:r>
            <a:r>
              <a:rPr lang="en-GB" sz="1800" b="1" i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3</a:t>
            </a:r>
            <a:r>
              <a:rPr lang="ru-RU" sz="1800" b="1" i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 „</a:t>
            </a:r>
            <a:r>
              <a:rPr lang="bg-BG" sz="1800" b="1" i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Опазване на културно-историческото наследство и развитие на туризма</a:t>
            </a:r>
            <a:r>
              <a:rPr lang="ru-RU" sz="1800" b="1" i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“</a:t>
            </a:r>
            <a:endParaRPr lang="ru-RU" sz="2400" b="1" i="1" dirty="0">
              <a:solidFill>
                <a:schemeClr val="accent1">
                  <a:lumMod val="7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01129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21C3D-69AE-1D4C-99A5-FE7FC6732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239" y="1226034"/>
            <a:ext cx="9875520" cy="646176"/>
          </a:xfrm>
        </p:spPr>
        <p:txBody>
          <a:bodyPr>
            <a:normAutofit/>
          </a:bodyPr>
          <a:lstStyle/>
          <a:p>
            <a:pPr algn="ctr"/>
            <a:r>
              <a:rPr lang="bg-BG" sz="2800" b="1" dirty="0"/>
              <a:t>ТУРИСТИЧЕСКИЯТ БРАНД НА МЯСТО Е ИЗРАЗ НА :</a:t>
            </a:r>
            <a:endParaRPr lang="x-none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A88555-86B6-ED4F-943E-C60A5A7C9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136" y="1758696"/>
            <a:ext cx="11539728" cy="4803648"/>
          </a:xfrm>
        </p:spPr>
        <p:txBody>
          <a:bodyPr>
            <a:normAutofit/>
          </a:bodyPr>
          <a:lstStyle/>
          <a:p>
            <a:pPr marL="0" lvl="0" indent="0" algn="just">
              <a:buNone/>
            </a:pPr>
            <a:r>
              <a:rPr lang="bg-BG" dirty="0"/>
              <a:t>1. Нуждите на туристите;</a:t>
            </a:r>
            <a:endParaRPr lang="x-none" dirty="0"/>
          </a:p>
          <a:p>
            <a:pPr marL="0" lvl="0" indent="0" algn="just">
              <a:buNone/>
            </a:pPr>
            <a:r>
              <a:rPr lang="bg-BG" dirty="0"/>
              <a:t>2. Конкурентните предимства на бранда и как те се приемат от потенциалните туристи и посетители;</a:t>
            </a:r>
            <a:endParaRPr lang="x-none" dirty="0"/>
          </a:p>
          <a:p>
            <a:pPr marL="0" lvl="0" indent="0" algn="just">
              <a:buNone/>
            </a:pPr>
            <a:r>
              <a:rPr lang="bg-BG" dirty="0"/>
              <a:t>3. Дълбокото разбиране на това, което притежаваме, как се възприема къде е дестинацията в сърцата и умовете на потенциалните потребители;</a:t>
            </a:r>
            <a:endParaRPr lang="x-none" dirty="0"/>
          </a:p>
          <a:p>
            <a:pPr marL="0" lvl="0" indent="0" algn="just">
              <a:buNone/>
            </a:pPr>
            <a:r>
              <a:rPr lang="bg-BG" dirty="0"/>
              <a:t>4. Целите, нуждите и желанията на туристите? Каква е идеалната дестинация за тях?</a:t>
            </a:r>
          </a:p>
          <a:p>
            <a:pPr marL="0" lvl="0" indent="0" algn="just">
              <a:buNone/>
            </a:pPr>
            <a:r>
              <a:rPr lang="bg-BG" dirty="0"/>
              <a:t>5. Емоционални и функционални предимства пред туристите, пред това което предлагат конкурентните дестинации;</a:t>
            </a:r>
            <a:endParaRPr lang="x-none" dirty="0"/>
          </a:p>
          <a:p>
            <a:pPr marL="0" lvl="0" indent="0" algn="just">
              <a:buNone/>
            </a:pPr>
            <a:r>
              <a:rPr lang="x-none" dirty="0"/>
              <a:t>6. </a:t>
            </a:r>
            <a:r>
              <a:rPr lang="bg-BG" dirty="0"/>
              <a:t>Силните и слабите страни на дестинацията, какви са ограниченията, география, история, култура;</a:t>
            </a:r>
            <a:endParaRPr lang="x-none" dirty="0"/>
          </a:p>
          <a:p>
            <a:pPr marL="0" lvl="0" indent="0" algn="just">
              <a:buNone/>
            </a:pPr>
            <a:r>
              <a:rPr lang="bg-BG" dirty="0"/>
              <a:t>7</a:t>
            </a:r>
            <a:r>
              <a:rPr lang="en-US" dirty="0"/>
              <a:t>. </a:t>
            </a:r>
            <a:r>
              <a:rPr lang="bg-BG" dirty="0"/>
              <a:t>Възможностите на дестинацията – инфраструктура, </a:t>
            </a:r>
            <a:r>
              <a:rPr lang="bg-BG" dirty="0" err="1"/>
              <a:t>суперструктура</a:t>
            </a:r>
            <a:r>
              <a:rPr lang="bg-BG" dirty="0"/>
              <a:t>, достъпност, информираност, ценово позициониране.</a:t>
            </a:r>
            <a:endParaRPr lang="x-none" dirty="0"/>
          </a:p>
          <a:p>
            <a:pPr marL="502920" lvl="0" indent="-457200">
              <a:buFont typeface="+mj-lt"/>
              <a:buAutoNum type="arabicPeriod"/>
            </a:pPr>
            <a:endParaRPr lang="x-none" dirty="0"/>
          </a:p>
        </p:txBody>
      </p:sp>
      <p:sp>
        <p:nvSpPr>
          <p:cNvPr id="4" name="Заглавие 1">
            <a:extLst>
              <a:ext uri="{FF2B5EF4-FFF2-40B4-BE49-F238E27FC236}">
                <a16:creationId xmlns:a16="http://schemas.microsoft.com/office/drawing/2014/main" id="{3CB353FC-1AB4-4B58-8705-0C66A94D6631}"/>
              </a:ext>
            </a:extLst>
          </p:cNvPr>
          <p:cNvSpPr txBox="1">
            <a:spLocks/>
          </p:cNvSpPr>
          <p:nvPr/>
        </p:nvSpPr>
        <p:spPr>
          <a:xfrm>
            <a:off x="339686" y="235164"/>
            <a:ext cx="11512627" cy="1080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1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2200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Тема </a:t>
            </a:r>
            <a:r>
              <a:rPr lang="en-GB" sz="2200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4</a:t>
            </a:r>
            <a:r>
              <a:rPr lang="ru-RU" sz="2200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: „Насърчаване развитието на туризнма на местно ниво – нормативна уредба, добри практики, форми за подкрепа на туристическия бизнес, местни брандове</a:t>
            </a:r>
            <a:r>
              <a:rPr lang="bg-BG" sz="2200" i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“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en-US" sz="2400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</a:br>
            <a:r>
              <a:rPr lang="ru-RU" sz="1800" b="1" i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Обучителен модул </a:t>
            </a:r>
            <a:r>
              <a:rPr lang="en-GB" sz="1800" b="1" i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3</a:t>
            </a:r>
            <a:r>
              <a:rPr lang="ru-RU" sz="1800" b="1" i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 „</a:t>
            </a:r>
            <a:r>
              <a:rPr lang="bg-BG" sz="1800" b="1" i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Опазване на културно-историческото наследство и развитие на туризма</a:t>
            </a:r>
            <a:r>
              <a:rPr lang="ru-RU" sz="1800" b="1" i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“</a:t>
            </a:r>
            <a:endParaRPr lang="ru-RU" sz="2400" b="1" i="1" dirty="0">
              <a:solidFill>
                <a:schemeClr val="accent1">
                  <a:lumMod val="7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18388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F6DEE7AC-0F48-4CC5-B67F-B8AF323319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9250875"/>
              </p:ext>
            </p:extLst>
          </p:nvPr>
        </p:nvGraphicFramePr>
        <p:xfrm>
          <a:off x="1159668" y="1530265"/>
          <a:ext cx="9872663" cy="3797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лавие 1">
            <a:extLst>
              <a:ext uri="{FF2B5EF4-FFF2-40B4-BE49-F238E27FC236}">
                <a16:creationId xmlns:a16="http://schemas.microsoft.com/office/drawing/2014/main" id="{EDDC6B81-15AD-4189-9450-9CD548996649}"/>
              </a:ext>
            </a:extLst>
          </p:cNvPr>
          <p:cNvSpPr txBox="1">
            <a:spLocks/>
          </p:cNvSpPr>
          <p:nvPr/>
        </p:nvSpPr>
        <p:spPr>
          <a:xfrm>
            <a:off x="339686" y="235164"/>
            <a:ext cx="11512627" cy="1080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1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2200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Тема </a:t>
            </a:r>
            <a:r>
              <a:rPr lang="en-GB" sz="2200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4</a:t>
            </a:r>
            <a:r>
              <a:rPr lang="ru-RU" sz="2200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: „Насърчаване развитието на туризнма на местно ниво – нормативна уредба, добри практики, форми за подкрепа на туристическия бизнес, местни брандове</a:t>
            </a:r>
            <a:r>
              <a:rPr lang="bg-BG" sz="2200" i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“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en-US" sz="2400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</a:br>
            <a:r>
              <a:rPr lang="ru-RU" sz="1800" b="1" i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Обучителен модул </a:t>
            </a:r>
            <a:r>
              <a:rPr lang="en-GB" sz="1800" b="1" i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3</a:t>
            </a:r>
            <a:r>
              <a:rPr lang="ru-RU" sz="1800" b="1" i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 „</a:t>
            </a:r>
            <a:r>
              <a:rPr lang="bg-BG" sz="1800" b="1" i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Опазване на културно-историческото наследство и развитие на туризма</a:t>
            </a:r>
            <a:r>
              <a:rPr lang="ru-RU" sz="1800" b="1" i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“</a:t>
            </a:r>
            <a:endParaRPr lang="ru-RU" sz="2400" b="1" i="1" dirty="0">
              <a:solidFill>
                <a:schemeClr val="accent1">
                  <a:lumMod val="7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9035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A8B55DA-52EA-4552-9642-3658DA89E1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0854850"/>
              </p:ext>
            </p:extLst>
          </p:nvPr>
        </p:nvGraphicFramePr>
        <p:xfrm>
          <a:off x="1159668" y="1755605"/>
          <a:ext cx="9872663" cy="3797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лавие 1">
            <a:extLst>
              <a:ext uri="{FF2B5EF4-FFF2-40B4-BE49-F238E27FC236}">
                <a16:creationId xmlns:a16="http://schemas.microsoft.com/office/drawing/2014/main" id="{54EEC49B-2DA6-4F11-BA37-CAB3B3A726C4}"/>
              </a:ext>
            </a:extLst>
          </p:cNvPr>
          <p:cNvSpPr txBox="1">
            <a:spLocks/>
          </p:cNvSpPr>
          <p:nvPr/>
        </p:nvSpPr>
        <p:spPr>
          <a:xfrm>
            <a:off x="339686" y="235164"/>
            <a:ext cx="11512627" cy="1080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1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2200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Тема </a:t>
            </a:r>
            <a:r>
              <a:rPr lang="en-GB" sz="2200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4</a:t>
            </a:r>
            <a:r>
              <a:rPr lang="ru-RU" sz="2200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: „Насърчаване развитието на туризнма на местно ниво – нормативна уредба, добри практики, форми за подкрепа на туристическия бизнес, местни брандове</a:t>
            </a:r>
            <a:r>
              <a:rPr lang="bg-BG" sz="2200" i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“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en-US" sz="2400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</a:br>
            <a:r>
              <a:rPr lang="ru-RU" sz="1800" b="1" i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Обучителен модул </a:t>
            </a:r>
            <a:r>
              <a:rPr lang="en-GB" sz="1800" b="1" i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3</a:t>
            </a:r>
            <a:r>
              <a:rPr lang="ru-RU" sz="1800" b="1" i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 „</a:t>
            </a:r>
            <a:r>
              <a:rPr lang="bg-BG" sz="1800" b="1" i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Опазване на културно-историческото наследство и развитие на туризма</a:t>
            </a:r>
            <a:r>
              <a:rPr lang="ru-RU" sz="1800" b="1" i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“</a:t>
            </a:r>
            <a:endParaRPr lang="ru-RU" sz="2400" b="1" i="1" dirty="0">
              <a:solidFill>
                <a:schemeClr val="accent1">
                  <a:lumMod val="7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5073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F7A25-B5A7-E04A-856A-5A670490D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4428" y="1210056"/>
            <a:ext cx="9875520" cy="1356360"/>
          </a:xfrm>
        </p:spPr>
        <p:txBody>
          <a:bodyPr>
            <a:normAutofit/>
          </a:bodyPr>
          <a:lstStyle/>
          <a:p>
            <a:pPr algn="ctr"/>
            <a:r>
              <a:rPr lang="bg-BG" b="1" dirty="0" err="1"/>
              <a:t>Бръндът</a:t>
            </a:r>
            <a:endParaRPr lang="x-none" b="1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16F13BF-FF27-4E0D-9ED6-2361E5320C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85893"/>
              </p:ext>
            </p:extLst>
          </p:nvPr>
        </p:nvGraphicFramePr>
        <p:xfrm>
          <a:off x="471488" y="2298530"/>
          <a:ext cx="11201400" cy="3797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аглавие 1">
            <a:extLst>
              <a:ext uri="{FF2B5EF4-FFF2-40B4-BE49-F238E27FC236}">
                <a16:creationId xmlns:a16="http://schemas.microsoft.com/office/drawing/2014/main" id="{CC83E4D2-9D7A-4F38-8846-FD6B77FDD7E6}"/>
              </a:ext>
            </a:extLst>
          </p:cNvPr>
          <p:cNvSpPr txBox="1">
            <a:spLocks/>
          </p:cNvSpPr>
          <p:nvPr/>
        </p:nvSpPr>
        <p:spPr>
          <a:xfrm>
            <a:off x="339686" y="235164"/>
            <a:ext cx="11512627" cy="1080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1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2200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Тема </a:t>
            </a:r>
            <a:r>
              <a:rPr lang="en-GB" sz="2200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4</a:t>
            </a:r>
            <a:r>
              <a:rPr lang="ru-RU" sz="2200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: „Насърчаване развитието на туризнма на местно ниво – нормативна уредба, добри практики, форми за подкрепа на туристическия бизнес, местни брандове</a:t>
            </a:r>
            <a:r>
              <a:rPr lang="bg-BG" sz="2200" i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“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en-US" sz="2400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</a:br>
            <a:r>
              <a:rPr lang="ru-RU" sz="1800" b="1" i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Обучителен модул </a:t>
            </a:r>
            <a:r>
              <a:rPr lang="en-GB" sz="1800" b="1" i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3</a:t>
            </a:r>
            <a:r>
              <a:rPr lang="ru-RU" sz="1800" b="1" i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 „</a:t>
            </a:r>
            <a:r>
              <a:rPr lang="bg-BG" sz="1800" b="1" i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Опазване на културно-историческото наследство и развитие на туризма</a:t>
            </a:r>
            <a:r>
              <a:rPr lang="ru-RU" sz="1800" b="1" i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“</a:t>
            </a:r>
            <a:endParaRPr lang="ru-RU" sz="2400" b="1" i="1" dirty="0">
              <a:solidFill>
                <a:schemeClr val="accent1">
                  <a:lumMod val="7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44105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C67B137-15B0-4AF6-94A8-AC00BA8D7BE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699F27B-22F2-45E1-BFB8-2B1FF14A955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145583-B8B6-C54A-B7A7-0701F0773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6"/>
            <a:ext cx="3602736" cy="5269651"/>
          </a:xfrm>
        </p:spPr>
        <p:txBody>
          <a:bodyPr>
            <a:normAutofit/>
          </a:bodyPr>
          <a:lstStyle/>
          <a:p>
            <a:r>
              <a:rPr lang="bg-BG" sz="3200" b="1" dirty="0">
                <a:solidFill>
                  <a:schemeClr val="tx2"/>
                </a:solidFill>
              </a:rPr>
              <a:t>Необходимост от управление на туристически дестинации</a:t>
            </a:r>
            <a:endParaRPr lang="x-none" sz="3200" b="1" dirty="0">
              <a:solidFill>
                <a:schemeClr val="tx2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33ABDA7-FF8C-4E26-8C7D-47E0AE54EA2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265557"/>
            <a:ext cx="7031" cy="393192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C6859A-932D-9040-BB28-3C78CD735A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5182" y="643466"/>
            <a:ext cx="6173333" cy="5269650"/>
          </a:xfrm>
        </p:spPr>
        <p:txBody>
          <a:bodyPr anchor="ctr">
            <a:normAutofit/>
          </a:bodyPr>
          <a:lstStyle/>
          <a:p>
            <a:pPr algn="just"/>
            <a:r>
              <a:rPr lang="bg-BG" sz="2800" dirty="0">
                <a:solidFill>
                  <a:srgbClr val="549E39"/>
                </a:solidFill>
              </a:rPr>
              <a:t>Наличие на определен вид структура, която ефективно, координирано и устойчиво да управлява процесите в туризма на общинско ниво, с цел постигане на конкурентоспособност и устойчив/отговорен туризъм.</a:t>
            </a:r>
            <a:endParaRPr lang="x-none" sz="2800" dirty="0">
              <a:solidFill>
                <a:srgbClr val="549E39"/>
              </a:solidFill>
            </a:endParaRPr>
          </a:p>
        </p:txBody>
      </p:sp>
      <p:sp>
        <p:nvSpPr>
          <p:cNvPr id="7" name="Заглавие 1">
            <a:extLst>
              <a:ext uri="{FF2B5EF4-FFF2-40B4-BE49-F238E27FC236}">
                <a16:creationId xmlns:a16="http://schemas.microsoft.com/office/drawing/2014/main" id="{483E3976-3491-467B-A5DA-2087C2A654F7}"/>
              </a:ext>
            </a:extLst>
          </p:cNvPr>
          <p:cNvSpPr txBox="1">
            <a:spLocks/>
          </p:cNvSpPr>
          <p:nvPr/>
        </p:nvSpPr>
        <p:spPr>
          <a:xfrm>
            <a:off x="339686" y="235164"/>
            <a:ext cx="11512627" cy="1080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1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2200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Тема </a:t>
            </a:r>
            <a:r>
              <a:rPr lang="en-GB" sz="2200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4</a:t>
            </a:r>
            <a:r>
              <a:rPr lang="ru-RU" sz="2200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: „Насърчаване развитието на туризнма на местно ниво – нормативна уредба, добри практики, форми за подкрепа на туристическия бизнес, местни брандове</a:t>
            </a:r>
            <a:r>
              <a:rPr lang="bg-BG" sz="2200" i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“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en-US" sz="2400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</a:br>
            <a:r>
              <a:rPr lang="ru-RU" sz="1800" b="1" i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Обучителен модул </a:t>
            </a:r>
            <a:r>
              <a:rPr lang="en-GB" sz="1800" b="1" i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3</a:t>
            </a:r>
            <a:r>
              <a:rPr lang="ru-RU" sz="1800" b="1" i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 „</a:t>
            </a:r>
            <a:r>
              <a:rPr lang="bg-BG" sz="1800" b="1" i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Опазване на културно-историческото наследство и развитие на туризма</a:t>
            </a:r>
            <a:r>
              <a:rPr lang="ru-RU" sz="1800" b="1" i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“</a:t>
            </a:r>
            <a:br>
              <a:rPr lang="ru-RU" sz="1800" b="1" i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</a:br>
            <a:endParaRPr lang="ru-RU" sz="2400" b="1" i="1" dirty="0">
              <a:solidFill>
                <a:schemeClr val="accent1">
                  <a:lumMod val="7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9195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C67B137-15B0-4AF6-94A8-AC00BA8D7BE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699F27B-22F2-45E1-BFB8-2B1FF14A955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773BC9-BFF3-234E-8B9B-760F7EF49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6"/>
            <a:ext cx="3602736" cy="5269651"/>
          </a:xfrm>
        </p:spPr>
        <p:txBody>
          <a:bodyPr>
            <a:normAutofit/>
          </a:bodyPr>
          <a:lstStyle/>
          <a:p>
            <a:r>
              <a:rPr lang="bg-BG" sz="3200" b="1" dirty="0">
                <a:solidFill>
                  <a:schemeClr val="tx2"/>
                </a:solidFill>
              </a:rPr>
              <a:t>Териториални нива на управление на туристически дестинации</a:t>
            </a:r>
            <a:endParaRPr lang="x-none" sz="3200" b="1" dirty="0">
              <a:solidFill>
                <a:schemeClr val="tx2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33ABDA7-FF8C-4E26-8C7D-47E0AE54EA2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265557"/>
            <a:ext cx="7031" cy="393192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05444E-7076-924A-8328-602340E137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5182" y="643466"/>
            <a:ext cx="6173333" cy="5269650"/>
          </a:xfrm>
        </p:spPr>
        <p:txBody>
          <a:bodyPr anchor="ctr">
            <a:normAutofit/>
          </a:bodyPr>
          <a:lstStyle/>
          <a:p>
            <a:pPr algn="just"/>
            <a:r>
              <a:rPr lang="bg-BG" dirty="0"/>
              <a:t>базиран на общността</a:t>
            </a:r>
            <a:endParaRPr lang="x-none" dirty="0"/>
          </a:p>
          <a:p>
            <a:pPr algn="just"/>
            <a:r>
              <a:rPr lang="bg-BG" dirty="0"/>
              <a:t>с пазарна ориентация</a:t>
            </a:r>
            <a:endParaRPr lang="x-none" dirty="0"/>
          </a:p>
          <a:p>
            <a:pPr algn="just"/>
            <a:r>
              <a:rPr lang="bg-BG" dirty="0"/>
              <a:t>с участието на двата сектора</a:t>
            </a:r>
            <a:endParaRPr lang="x-none" dirty="0"/>
          </a:p>
        </p:txBody>
      </p:sp>
      <p:sp>
        <p:nvSpPr>
          <p:cNvPr id="7" name="Заглавие 1">
            <a:extLst>
              <a:ext uri="{FF2B5EF4-FFF2-40B4-BE49-F238E27FC236}">
                <a16:creationId xmlns:a16="http://schemas.microsoft.com/office/drawing/2014/main" id="{FECEBDFC-D838-47C9-BF21-69C8CD352993}"/>
              </a:ext>
            </a:extLst>
          </p:cNvPr>
          <p:cNvSpPr txBox="1">
            <a:spLocks/>
          </p:cNvSpPr>
          <p:nvPr/>
        </p:nvSpPr>
        <p:spPr>
          <a:xfrm>
            <a:off x="339686" y="235164"/>
            <a:ext cx="11512627" cy="1080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1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2200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Тема </a:t>
            </a:r>
            <a:r>
              <a:rPr lang="en-GB" sz="2200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4</a:t>
            </a:r>
            <a:r>
              <a:rPr lang="ru-RU" sz="2200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: „Насърчаване развитието на туризнма на местно ниво – нормативна уредба, добри практики, форми за подкрепа на туристическия бизнес, местни брандове</a:t>
            </a:r>
            <a:r>
              <a:rPr lang="bg-BG" sz="2200" i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“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en-US" sz="2400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</a:br>
            <a:r>
              <a:rPr lang="ru-RU" sz="1800" b="1" i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Обучителен модул </a:t>
            </a:r>
            <a:r>
              <a:rPr lang="en-GB" sz="1800" b="1" i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3</a:t>
            </a:r>
            <a:r>
              <a:rPr lang="ru-RU" sz="1800" b="1" i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 „</a:t>
            </a:r>
            <a:r>
              <a:rPr lang="bg-BG" sz="1800" b="1" i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Опазване на културно-историческото наследство и развитие на туризма</a:t>
            </a:r>
            <a:r>
              <a:rPr lang="ru-RU" sz="1800" b="1" i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“</a:t>
            </a:r>
            <a:br>
              <a:rPr lang="ru-RU" sz="1800" b="1" i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</a:br>
            <a:endParaRPr lang="ru-RU" sz="2400" b="1" i="1" dirty="0">
              <a:solidFill>
                <a:schemeClr val="accent1">
                  <a:lumMod val="7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45119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36BBE-DCCB-B545-A9C7-50864D372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240" y="1315163"/>
            <a:ext cx="9875520" cy="868995"/>
          </a:xfrm>
        </p:spPr>
        <p:txBody>
          <a:bodyPr>
            <a:normAutofit/>
          </a:bodyPr>
          <a:lstStyle/>
          <a:p>
            <a:pPr algn="ctr"/>
            <a:r>
              <a:rPr lang="bg-BG" sz="2800" b="1" dirty="0"/>
              <a:t>Субекти на управлението на туристически дестинации</a:t>
            </a:r>
            <a:endParaRPr lang="x-none" sz="2800" b="1" dirty="0"/>
          </a:p>
        </p:txBody>
      </p:sp>
      <p:pic>
        <p:nvPicPr>
          <p:cNvPr id="6" name="Content Placeholder 5" descr="Table&#10;&#10;Description automatically generated">
            <a:extLst>
              <a:ext uri="{FF2B5EF4-FFF2-40B4-BE49-F238E27FC236}">
                <a16:creationId xmlns:a16="http://schemas.microsoft.com/office/drawing/2014/main" id="{DEDF6905-2736-3145-BAE0-6876545E15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42" y="2184159"/>
            <a:ext cx="11239715" cy="4378566"/>
          </a:xfrm>
        </p:spPr>
      </p:pic>
      <p:sp>
        <p:nvSpPr>
          <p:cNvPr id="4" name="Заглавие 1">
            <a:extLst>
              <a:ext uri="{FF2B5EF4-FFF2-40B4-BE49-F238E27FC236}">
                <a16:creationId xmlns:a16="http://schemas.microsoft.com/office/drawing/2014/main" id="{C294B3BE-3817-45A2-8464-4763C5623B30}"/>
              </a:ext>
            </a:extLst>
          </p:cNvPr>
          <p:cNvSpPr txBox="1">
            <a:spLocks/>
          </p:cNvSpPr>
          <p:nvPr/>
        </p:nvSpPr>
        <p:spPr>
          <a:xfrm>
            <a:off x="339686" y="235164"/>
            <a:ext cx="11512627" cy="1080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1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2200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Тема </a:t>
            </a:r>
            <a:r>
              <a:rPr lang="en-GB" sz="2200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4</a:t>
            </a:r>
            <a:r>
              <a:rPr lang="ru-RU" sz="2200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: „Насърчаване развитието на туризнма на местно ниво – нормативна уредба, добри практики, форми за подкрепа на туристическия бизнес, местни брандове</a:t>
            </a:r>
            <a:r>
              <a:rPr lang="bg-BG" sz="2200" i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“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en-US" sz="2400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</a:br>
            <a:r>
              <a:rPr lang="ru-RU" sz="1800" b="1" i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Обучителен модул </a:t>
            </a:r>
            <a:r>
              <a:rPr lang="en-GB" sz="1800" b="1" i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3</a:t>
            </a:r>
            <a:r>
              <a:rPr lang="ru-RU" sz="1800" b="1" i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 „</a:t>
            </a:r>
            <a:r>
              <a:rPr lang="bg-BG" sz="1800" b="1" i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Опазване на културно-историческото наследство и развитие на туризма</a:t>
            </a:r>
            <a:r>
              <a:rPr lang="ru-RU" sz="1800" b="1" i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“</a:t>
            </a:r>
            <a:br>
              <a:rPr lang="ru-RU" sz="1800" b="1" i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</a:br>
            <a:endParaRPr lang="ru-RU" sz="2400" b="1" i="1" dirty="0">
              <a:solidFill>
                <a:schemeClr val="accent1">
                  <a:lumMod val="7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78171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C67B137-15B0-4AF6-94A8-AC00BA8D7BE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699F27B-22F2-45E1-BFB8-2B1FF14A955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F73892-E9D5-4245-BF7F-FBF7695E9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6"/>
            <a:ext cx="3602736" cy="5269651"/>
          </a:xfrm>
        </p:spPr>
        <p:txBody>
          <a:bodyPr>
            <a:normAutofit/>
          </a:bodyPr>
          <a:lstStyle/>
          <a:p>
            <a:r>
              <a:rPr lang="bg-BG" sz="3200" b="1" dirty="0"/>
              <a:t>Форми на организациите</a:t>
            </a:r>
            <a:endParaRPr lang="x-none" sz="3200" b="1" dirty="0">
              <a:solidFill>
                <a:schemeClr val="tx2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33ABDA7-FF8C-4E26-8C7D-47E0AE54EA2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265557"/>
            <a:ext cx="7031" cy="393192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37E09F-5BFA-FD43-ACB7-5EE89526B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9477" y="1144380"/>
            <a:ext cx="6706915" cy="5721239"/>
          </a:xfrm>
        </p:spPr>
        <p:txBody>
          <a:bodyPr anchor="ctr">
            <a:noAutofit/>
          </a:bodyPr>
          <a:lstStyle/>
          <a:p>
            <a:pPr marL="45720" indent="0" algn="just">
              <a:buNone/>
            </a:pPr>
            <a:r>
              <a:rPr lang="bg-BG" sz="2100" dirty="0"/>
              <a:t>- отдел или самостоятелна структура на органите на власт;</a:t>
            </a:r>
            <a:endParaRPr lang="x-none" sz="2100" dirty="0"/>
          </a:p>
          <a:p>
            <a:pPr marL="45720" indent="0" algn="just">
              <a:buNone/>
            </a:pPr>
            <a:r>
              <a:rPr lang="bg-BG" sz="2100" dirty="0"/>
              <a:t>- партньорство на публичните власти, обслужвано от партньорите;</a:t>
            </a:r>
            <a:endParaRPr lang="x-none" sz="2100" dirty="0"/>
          </a:p>
          <a:p>
            <a:pPr marL="45720" indent="0" algn="just">
              <a:buNone/>
            </a:pPr>
            <a:r>
              <a:rPr lang="bg-BG" sz="2100" dirty="0"/>
              <a:t>- партньорство на публични власти, обслужвано от обща управленска единица;</a:t>
            </a:r>
            <a:endParaRPr lang="x-none" sz="2100" dirty="0"/>
          </a:p>
          <a:p>
            <a:pPr marL="45720" indent="0" algn="just">
              <a:buNone/>
            </a:pPr>
            <a:r>
              <a:rPr lang="bg-BG" sz="2100" dirty="0"/>
              <a:t>- частни компании, на които е възложено от публичните власти;</a:t>
            </a:r>
            <a:endParaRPr lang="x-none" sz="2100" dirty="0"/>
          </a:p>
          <a:p>
            <a:pPr marL="45720" indent="0" algn="just">
              <a:buNone/>
            </a:pPr>
            <a:r>
              <a:rPr lang="bg-BG" sz="2100" dirty="0"/>
              <a:t>- публично-частно партньорство за някои от функциите – често под формата на организация с нестопанска цел;</a:t>
            </a:r>
            <a:endParaRPr lang="x-none" sz="2100" dirty="0"/>
          </a:p>
          <a:p>
            <a:pPr marL="45720" indent="0" algn="just">
              <a:buNone/>
            </a:pPr>
            <a:r>
              <a:rPr lang="bg-BG" sz="2100" dirty="0"/>
              <a:t>-</a:t>
            </a:r>
            <a:r>
              <a:rPr lang="en-GB" sz="2100" dirty="0"/>
              <a:t> </a:t>
            </a:r>
            <a:r>
              <a:rPr lang="bg-BG" sz="2100" dirty="0"/>
              <a:t>асоциация или компания, финансирана от партньорство на частния сектор или директно осъществяваща търговска дейност – за някои от функциите.</a:t>
            </a:r>
            <a:endParaRPr lang="x-none" sz="2100" dirty="0"/>
          </a:p>
        </p:txBody>
      </p:sp>
      <p:sp>
        <p:nvSpPr>
          <p:cNvPr id="7" name="Заглавие 1">
            <a:extLst>
              <a:ext uri="{FF2B5EF4-FFF2-40B4-BE49-F238E27FC236}">
                <a16:creationId xmlns:a16="http://schemas.microsoft.com/office/drawing/2014/main" id="{F68FD8C4-3390-4839-8895-0CB3E01E13B9}"/>
              </a:ext>
            </a:extLst>
          </p:cNvPr>
          <p:cNvSpPr txBox="1">
            <a:spLocks/>
          </p:cNvSpPr>
          <p:nvPr/>
        </p:nvSpPr>
        <p:spPr>
          <a:xfrm>
            <a:off x="339686" y="235164"/>
            <a:ext cx="11512627" cy="1080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1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2200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Тема </a:t>
            </a:r>
            <a:r>
              <a:rPr lang="en-GB" sz="2200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4</a:t>
            </a:r>
            <a:r>
              <a:rPr lang="ru-RU" sz="2200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: „Насърчаване развитието на туризнма на местно ниво – нормативна уредба, добри практики, форми за подкрепа на туристическия бизнес, местни брандове</a:t>
            </a:r>
            <a:r>
              <a:rPr lang="bg-BG" sz="2200" i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“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en-US" sz="2400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</a:br>
            <a:r>
              <a:rPr lang="ru-RU" sz="1800" b="1" i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Обучителен модул </a:t>
            </a:r>
            <a:r>
              <a:rPr lang="en-GB" sz="1800" b="1" i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3</a:t>
            </a:r>
            <a:r>
              <a:rPr lang="ru-RU" sz="1800" b="1" i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 „</a:t>
            </a:r>
            <a:r>
              <a:rPr lang="bg-BG" sz="1800" b="1" i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Опазване на културно-историческото наследство и развитие на туризма</a:t>
            </a:r>
            <a:r>
              <a:rPr lang="ru-RU" sz="1800" b="1" i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“</a:t>
            </a:r>
            <a:br>
              <a:rPr lang="ru-RU" sz="1800" b="1" i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</a:br>
            <a:endParaRPr lang="ru-RU" sz="2400" b="1" i="1" dirty="0">
              <a:solidFill>
                <a:schemeClr val="accent1">
                  <a:lumMod val="7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48601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7A548-1E5B-2A4F-B429-631E4BD7A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1783" y="1798320"/>
            <a:ext cx="6693061" cy="1356360"/>
          </a:xfrm>
        </p:spPr>
        <p:txBody>
          <a:bodyPr>
            <a:normAutofit/>
          </a:bodyPr>
          <a:lstStyle/>
          <a:p>
            <a:pPr algn="ctr"/>
            <a:r>
              <a:rPr lang="bg-BG" b="1" dirty="0"/>
              <a:t>Функции и дейности</a:t>
            </a:r>
            <a:endParaRPr lang="x-none" dirty="0"/>
          </a:p>
        </p:txBody>
      </p:sp>
      <p:pic>
        <p:nvPicPr>
          <p:cNvPr id="3074" name="Picture 2" descr="Топ 10 дестинации за винен туризъм - winebg.info">
            <a:extLst>
              <a:ext uri="{FF2B5EF4-FFF2-40B4-BE49-F238E27FC236}">
                <a16:creationId xmlns:a16="http://schemas.microsoft.com/office/drawing/2014/main" id="{452255DC-377D-094B-A017-46EBB6FD35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 bwMode="auto">
          <a:xfrm>
            <a:off x="223336" y="243840"/>
            <a:ext cx="3646837" cy="6377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846804-FB2D-CC4A-9537-43AA1306E8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1783" y="3264408"/>
            <a:ext cx="6693061" cy="3072384"/>
          </a:xfrm>
        </p:spPr>
        <p:txBody>
          <a:bodyPr>
            <a:normAutofit/>
          </a:bodyPr>
          <a:lstStyle/>
          <a:p>
            <a:pPr algn="just"/>
            <a:r>
              <a:rPr lang="bg-BG" sz="2400" dirty="0"/>
              <a:t>Външен маркетинг на дестинацията - тук се включват всички дейности, които имат за цел да привлекат посетители до дестинацията (реклама, информационни материали, онлайн маркетинг, директни продажби, организиране на конференции, фестивали и събития, провеждане на опознавателни пътувания, участие и организиране на туристически изложения и др.).</a:t>
            </a:r>
            <a:endParaRPr lang="x-none" sz="2400" dirty="0"/>
          </a:p>
        </p:txBody>
      </p:sp>
      <p:sp>
        <p:nvSpPr>
          <p:cNvPr id="5" name="Заглавие 1">
            <a:extLst>
              <a:ext uri="{FF2B5EF4-FFF2-40B4-BE49-F238E27FC236}">
                <a16:creationId xmlns:a16="http://schemas.microsoft.com/office/drawing/2014/main" id="{FC04562F-464E-4926-A87C-19C183E200A3}"/>
              </a:ext>
            </a:extLst>
          </p:cNvPr>
          <p:cNvSpPr txBox="1">
            <a:spLocks/>
          </p:cNvSpPr>
          <p:nvPr/>
        </p:nvSpPr>
        <p:spPr>
          <a:xfrm>
            <a:off x="3870173" y="235164"/>
            <a:ext cx="7982140" cy="163021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1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2200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Тема </a:t>
            </a:r>
            <a:r>
              <a:rPr lang="en-GB" sz="2200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4</a:t>
            </a:r>
            <a:r>
              <a:rPr lang="ru-RU" sz="2200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: „Насърчаване развитието на туризнма на местно ниво – нормативна уредба, добри практики, форми за подкрепа на туристическия бизнес, местни брандове</a:t>
            </a:r>
            <a:r>
              <a:rPr lang="bg-BG" sz="2200" i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“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en-US" sz="2400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</a:br>
            <a:r>
              <a:rPr lang="ru-RU" sz="1800" b="1" i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Обучителен модул </a:t>
            </a:r>
            <a:r>
              <a:rPr lang="en-GB" sz="1800" b="1" i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3</a:t>
            </a:r>
            <a:r>
              <a:rPr lang="ru-RU" sz="1800" b="1" i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 „</a:t>
            </a:r>
            <a:r>
              <a:rPr lang="bg-BG" sz="1800" b="1" i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Опазване на културно-историческото наследство и развитие на туризма</a:t>
            </a:r>
            <a:r>
              <a:rPr lang="ru-RU" sz="1800" b="1" i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“</a:t>
            </a:r>
            <a:br>
              <a:rPr lang="ru-RU" sz="1800" b="1" i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</a:br>
            <a:endParaRPr lang="ru-RU" sz="2400" b="1" i="1" dirty="0">
              <a:solidFill>
                <a:schemeClr val="accent1">
                  <a:lumMod val="7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8873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9A7FE6-FB28-ED45-BB8C-45BCB50154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2825" y="2268638"/>
            <a:ext cx="10664335" cy="3866303"/>
          </a:xfrm>
        </p:spPr>
        <p:txBody>
          <a:bodyPr>
            <a:noAutofit/>
          </a:bodyPr>
          <a:lstStyle/>
          <a:p>
            <a:pPr algn="just"/>
            <a:r>
              <a:rPr lang="bg-BG" sz="2400" dirty="0"/>
              <a:t>Вътрешно развитие на дестинацията - може да се разглежда като включваща всички други форми на дейност (с изключение на маркетинга), предприети от управляващия орган/организация за развитие и поддържане на туризма в дестинацията (управление на ресурси, управление и контрол върху качеството, координиране на заинтересованите страни в туризма, управление на кризи, развитие на човешките ресурси, изследвания и проучвания, развитие и управление на партньорства, обединяване на ресурси и опит и др.).</a:t>
            </a:r>
            <a:endParaRPr lang="x-none" sz="2400" dirty="0"/>
          </a:p>
          <a:p>
            <a:endParaRPr lang="x-none" sz="2400" dirty="0"/>
          </a:p>
        </p:txBody>
      </p:sp>
      <p:sp>
        <p:nvSpPr>
          <p:cNvPr id="4" name="Заглавие 1">
            <a:extLst>
              <a:ext uri="{FF2B5EF4-FFF2-40B4-BE49-F238E27FC236}">
                <a16:creationId xmlns:a16="http://schemas.microsoft.com/office/drawing/2014/main" id="{1AD1B01F-A5A9-47F3-9131-C7371131C55E}"/>
              </a:ext>
            </a:extLst>
          </p:cNvPr>
          <p:cNvSpPr txBox="1">
            <a:spLocks/>
          </p:cNvSpPr>
          <p:nvPr/>
        </p:nvSpPr>
        <p:spPr>
          <a:xfrm>
            <a:off x="902825" y="235164"/>
            <a:ext cx="10949488" cy="163021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1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2200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Тема </a:t>
            </a:r>
            <a:r>
              <a:rPr lang="en-GB" sz="2200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4</a:t>
            </a:r>
            <a:r>
              <a:rPr lang="ru-RU" sz="2200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: „Насърчаване развитието на туризнма на местно ниво – нормативна уредба, добри практики, форми за подкрепа на туристическия бизнес, местни брандове</a:t>
            </a:r>
            <a:r>
              <a:rPr lang="bg-BG" sz="2200" i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“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en-US" sz="2400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</a:br>
            <a:r>
              <a:rPr lang="ru-RU" sz="1800" b="1" i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Обучителен модул </a:t>
            </a:r>
            <a:r>
              <a:rPr lang="en-GB" sz="1800" b="1" i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3</a:t>
            </a:r>
            <a:r>
              <a:rPr lang="ru-RU" sz="1800" b="1" i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 „</a:t>
            </a:r>
            <a:r>
              <a:rPr lang="bg-BG" sz="1800" b="1" i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Опазване на културно-историческото наследство и развитие на туризма</a:t>
            </a:r>
            <a:r>
              <a:rPr lang="ru-RU" sz="1800" b="1" i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“</a:t>
            </a:r>
            <a:br>
              <a:rPr lang="ru-RU" sz="1800" b="1" i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</a:br>
            <a:endParaRPr lang="ru-RU" sz="2400" b="1" i="1" dirty="0">
              <a:solidFill>
                <a:schemeClr val="accent1">
                  <a:lumMod val="7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328649"/>
      </p:ext>
    </p:extLst>
  </p:cSld>
  <p:clrMapOvr>
    <a:masterClrMapping/>
  </p:clrMapOvr>
</p:sld>
</file>

<file path=ppt/theme/theme1.xml><?xml version="1.0" encoding="utf-8"?>
<a:theme xmlns:a="http://schemas.openxmlformats.org/drawingml/2006/main" name="База">
  <a:themeElements>
    <a:clrScheme name="По избор 6">
      <a:dk1>
        <a:srgbClr val="354F12"/>
      </a:dk1>
      <a:lt1>
        <a:sysClr val="window" lastClr="FFFFFF"/>
      </a:lt1>
      <a:dk2>
        <a:srgbClr val="50771B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По избор 1">
      <a:majorFont>
        <a:latin typeface="Corbel"/>
        <a:ea typeface=""/>
        <a:cs typeface=""/>
      </a:majorFont>
      <a:minorFont>
        <a:latin typeface="Times New Roman"/>
        <a:ea typeface=""/>
        <a:cs typeface=""/>
      </a:minorFont>
    </a:fontScheme>
    <a:fmtScheme name="База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2988</Words>
  <Application>Microsoft Office PowerPoint</Application>
  <PresentationFormat>Widescreen</PresentationFormat>
  <Paragraphs>157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3" baseType="lpstr">
      <vt:lpstr>Arial</vt:lpstr>
      <vt:lpstr>Candara</vt:lpstr>
      <vt:lpstr>Corbel</vt:lpstr>
      <vt:lpstr>Times New Roman</vt:lpstr>
      <vt:lpstr>База</vt:lpstr>
      <vt:lpstr>PowerPoint Presentation</vt:lpstr>
      <vt:lpstr>Тема 4. Насърчаване развитието на туризма на местно ниво</vt:lpstr>
      <vt:lpstr>Управление на дестинация</vt:lpstr>
      <vt:lpstr>Необходимост от управление на туристически дестинации</vt:lpstr>
      <vt:lpstr>Териториални нива на управление на туристически дестинации</vt:lpstr>
      <vt:lpstr>Субекти на управлението на туристически дестинации</vt:lpstr>
      <vt:lpstr>Форми на организациите</vt:lpstr>
      <vt:lpstr>Функции и дейности</vt:lpstr>
      <vt:lpstr>PowerPoint Presentation</vt:lpstr>
      <vt:lpstr>Тенденции в управлението на туристически дестинации</vt:lpstr>
      <vt:lpstr>Териториалност на управлението на туризма в България</vt:lpstr>
      <vt:lpstr>Правни форми на управление на туризма на местно ниво в България</vt:lpstr>
      <vt:lpstr>PowerPoint Presentation</vt:lpstr>
      <vt:lpstr>УСТОЙЧИВИЯТ ТУРИЗЪМ </vt:lpstr>
      <vt:lpstr>PowerPoint Presentation</vt:lpstr>
      <vt:lpstr>Устойчивият туризъм</vt:lpstr>
      <vt:lpstr>Обща класификация на добрите практики</vt:lpstr>
      <vt:lpstr>Приоритети за устойчиво развитие</vt:lpstr>
      <vt:lpstr>Малага: достъпна за всеки</vt:lpstr>
      <vt:lpstr>PowerPoint Presentation</vt:lpstr>
      <vt:lpstr>PowerPoint Presentation</vt:lpstr>
      <vt:lpstr>Форми на подкрепа за развитие</vt:lpstr>
      <vt:lpstr>Форми на подкрепа за развитие</vt:lpstr>
      <vt:lpstr>Форми на подкрепа за развитие</vt:lpstr>
      <vt:lpstr>Обхват на дейностите:</vt:lpstr>
      <vt:lpstr>PowerPoint Presentation</vt:lpstr>
      <vt:lpstr>Техническа помощ:</vt:lpstr>
      <vt:lpstr>Туристически бранд на място – развитие, проблеми и перспективи</vt:lpstr>
      <vt:lpstr>Ценността на марката в туризма - „маркова лоялност“</vt:lpstr>
      <vt:lpstr>Туристическата удовлетвореност- фактор за популяризиране в туризма</vt:lpstr>
      <vt:lpstr>Лоялност към дестинацията </vt:lpstr>
      <vt:lpstr>МАРКАТА ТРЯБВА ДА Е ПОЗНАТА, БЛАГОСКЛОННА И СДЪРЖАНА</vt:lpstr>
      <vt:lpstr>Визуално представяне на бранда на дестинацията.  Логото като основен графичен елемент </vt:lpstr>
      <vt:lpstr>Значение на комуникационно-промоционалните активности</vt:lpstr>
      <vt:lpstr>ТУРИСТИЧЕСКИЯТ БРАНД НА МЯСТО Е ИЗРАЗ НА :</vt:lpstr>
      <vt:lpstr>PowerPoint Presentation</vt:lpstr>
      <vt:lpstr>PowerPoint Presentation</vt:lpstr>
      <vt:lpstr>Бръндът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2021-05-05T15:42:18Z</dcterms:created>
  <dcterms:modified xsi:type="dcterms:W3CDTF">2021-09-10T11:58:08Z</dcterms:modified>
</cp:coreProperties>
</file>