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0" r:id="rId1"/>
  </p:sldMasterIdLst>
  <p:notesMasterIdLst>
    <p:notesMasterId r:id="rId26"/>
  </p:notesMasterIdLst>
  <p:handoutMasterIdLst>
    <p:handoutMasterId r:id="rId27"/>
  </p:handoutMasterIdLst>
  <p:sldIdLst>
    <p:sldId id="258" r:id="rId2"/>
    <p:sldId id="398" r:id="rId3"/>
    <p:sldId id="406" r:id="rId4"/>
    <p:sldId id="414" r:id="rId5"/>
    <p:sldId id="415" r:id="rId6"/>
    <p:sldId id="407" r:id="rId7"/>
    <p:sldId id="408" r:id="rId8"/>
    <p:sldId id="405" r:id="rId9"/>
    <p:sldId id="394" r:id="rId10"/>
    <p:sldId id="409" r:id="rId11"/>
    <p:sldId id="413" r:id="rId12"/>
    <p:sldId id="411" r:id="rId13"/>
    <p:sldId id="423" r:id="rId14"/>
    <p:sldId id="410" r:id="rId15"/>
    <p:sldId id="418" r:id="rId16"/>
    <p:sldId id="417" r:id="rId17"/>
    <p:sldId id="416" r:id="rId18"/>
    <p:sldId id="419" r:id="rId19"/>
    <p:sldId id="422" r:id="rId20"/>
    <p:sldId id="421" r:id="rId21"/>
    <p:sldId id="424" r:id="rId22"/>
    <p:sldId id="397" r:id="rId23"/>
    <p:sldId id="365" r:id="rId24"/>
    <p:sldId id="364" r:id="rId25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837A24-15A7-4182-8004-55E1B7B61D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EF6E6-D3A1-4E5F-B053-218B4074A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030AE-E55A-4A2A-B9A5-D23766F2CB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F1CE0-5DE6-46E4-AB21-03B1D2C401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139A-A5C8-4C41-8C12-E1150707579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3411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BCF4-431D-4C6E-B67C-57BB3D9F26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77968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oam.bi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oregister.mzh.government.bg/front/operators" TargetMode="External"/><Relationship Id="rId2" Type="http://schemas.openxmlformats.org/officeDocument/2006/relationships/hyperlink" Target="https://bioreg.mzh.government.b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bilder/fotos/bluehstreifen-ack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h/url?sa=i&amp;rct=j&amp;q=&amp;esrc=s&amp;frm=1&amp;source=images&amp;cd=&amp;cad=rja&amp;docid=27-dYHxuiQOysM&amp;tbnid=48iH4cl8GwW3UM:&amp;ved=0CAUQjRw&amp;url=http://www.lucasbrouwers.nl/blog/2010/08/bacteria-force-wasps-to-leave-sex-behind/&amp;ei=MGr2UsjEA8-p0AXN34CYBg&amp;bvm=bv.60983673,d.bGE&amp;psig=AFQjCNHvoX6Qp35ti8K7muqFfFI0sPRSxA&amp;ust=139196707554768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h/url?sa=i&amp;rct=j&amp;q=&amp;esrc=s&amp;frm=1&amp;source=images&amp;cd=&amp;cad=rja&amp;docid=9ouF1yHn-fiqQM&amp;tbnid=e4vD2PD86sGjbM:&amp;ved=0CAUQjRw&amp;url=http://www.biolandhof-strotdrees.de/Home.php?seite=tierhaltung&amp;ei=b4X3Uuq6KqWM0AXW2oGQAw&amp;psig=AFQjCNFpIThz1sYGQLLdbBVhJ88vo4VDxw&amp;ust=139203894160945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3/30/Futterpellets_f%C3%BCr_Schafe_und_Ziegen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4policy.ec.europa.eu/publication/world-organic-agriculture-statistics-emerging-trends-2022_en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ganic-europe.net/country-info/map-organic-agriculture-europ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ganic-europe.net/country-info/map-organic-agriculture-europ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lvl="0" indent="0" algn="ctr">
              <a:buClr>
                <a:srgbClr val="549E39"/>
              </a:buClr>
              <a:buNone/>
              <a:defRPr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549E39"/>
              </a:buClr>
              <a:buNone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 обучение по обучителен модул</a:t>
            </a:r>
          </a:p>
          <a:p>
            <a:pPr marL="0" lvl="0" indent="0" algn="ctr">
              <a:buClr>
                <a:srgbClr val="549E39"/>
              </a:buClr>
              <a:buNone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„Местно икономическо развитие – възможности и практически решения“</a:t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bg-BG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 BG05SFOP001-2.015-0001-C02, проект „Повишаване на знанията, уменията и квалификацията на общинските служители“ за предоставяне на безвъзмездна финансова помощ по Оперативна програма „Добро управление“, съфинансирана от Европейския съюз чрез Европейския социален фонд. </a:t>
            </a: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1100" i="1" dirty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bg-BG" sz="1100" i="1" dirty="0">
                <a:solidFill>
                  <a:srgbClr val="549E39"/>
                </a:solidFill>
              </a:rPr>
              <a:t> </a:t>
            </a: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bg-BG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31965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10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81434" y="841474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Основни принципи на биологичното земеделие 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163" y="1684041"/>
            <a:ext cx="1053869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bg-BG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Принцип на здравето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: биологичното земеделие трябва да поддържа и подобрява здравето на почвата, растенията, животните, хората и на планетата в своята общност (неделимост).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bg-BG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Екологичен принцип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: биологичното земеделие трябва да разчита на живите екологични системи и кръговрати (цикли), да работи заедно с тях и да подкрепя тяхната устойчивост.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bg-BG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Принцип на справедливостта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: биологичното земеделие трябва да изгражда взаимоотношения, които осигуряват справедливост спрямо общата околна среда и възможността за достоен живот.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bg-BG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Принцип на грижата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: биологичното земеделие трябва да бъде управлявано внимателно и отговорно с цел да запази здравето и добруването на настоящите и бъдещи поколения.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0582" y="4916162"/>
            <a:ext cx="5366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b="1" i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 федерация на движението за биологично земеделие (</a:t>
            </a:r>
            <a:r>
              <a:rPr lang="en-US" altLang="bg-BG" b="1" i="1" dirty="0">
                <a:latin typeface="Arial" panose="020B0604020202020204" pitchFamily="34" charset="0"/>
                <a:cs typeface="Arial" panose="020B0604020202020204" pitchFamily="34" charset="0"/>
              </a:rPr>
              <a:t>IFOAM</a:t>
            </a:r>
            <a:r>
              <a:rPr lang="bg-BG" altLang="bg-BG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https://www.ifoam.bio/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6E0463DF-4813-454E-3517-3F46E4E12A74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2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62" y="6217295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11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151849" y="857210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Основни принципи на биологичното земеделие 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399" y="1397154"/>
            <a:ext cx="107049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Производството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извършва 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регистрирани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производствени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единици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биологични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ферми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преработвателни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Преходния период към биологично производство започва да тече от датата на уведомяване на Министерството на земеделието, храните и горите.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ачеството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продукцията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се гарантира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чрез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сертификация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акредитация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включваща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поставянето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запазена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марка</a:t>
            </a: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знак 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биологичен</a:t>
            </a:r>
            <a:r>
              <a:rPr lang="en-US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Забранена е употребата на промишлени торове.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Поддържането на почвеното плодородие се извършва чрез рационално използване на оборския тор, компостирани растителни остатъци, биотор от калифорнийски червеи.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Прилагат се многогодишни сеитбообращения с включени бобови култури и многогодишни тревно бобови смески.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Отглеждат се култури за зелено торене.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растителната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изключват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синтетичните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пестициди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растежните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регулатори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; използват се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устойчиви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сортове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на болести и вредители и се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стимулира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развитието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полезни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организми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ентомофаги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суперпаразити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 - хищна галица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браконидни оси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хищни дървеници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700" dirty="0">
                <a:latin typeface="Arial" panose="020B0604020202020204" pitchFamily="34" charset="0"/>
                <a:cs typeface="Arial" panose="020B0604020202020204" pitchFamily="34" charset="0"/>
              </a:rPr>
              <a:t>златоочици, хищна калинка и др.).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0997" y="5691972"/>
            <a:ext cx="5032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https://bioreg.mzh.government.bg</a:t>
            </a:r>
            <a:endParaRPr lang="bg-BG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http://bioregister.mzh.government.bg/front/operators</a:t>
            </a:r>
            <a:r>
              <a:rPr lang="bg-BG" sz="16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71DE2643-6270-A075-766C-63812BD77437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7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3074" y="6232972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12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708208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за растителна защита</a:t>
            </a:r>
          </a:p>
        </p:txBody>
      </p:sp>
      <p:sp>
        <p:nvSpPr>
          <p:cNvPr id="2" name="Rectangle 1"/>
          <p:cNvSpPr/>
          <p:nvPr/>
        </p:nvSpPr>
        <p:spPr>
          <a:xfrm>
            <a:off x="905162" y="1554126"/>
            <a:ext cx="80171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de-DE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Засаждат се ивици с диви цветя, за да служат за местообитание на естествените врагове на вредителите.</a:t>
            </a:r>
          </a:p>
          <a:p>
            <a:endParaRPr lang="bg-BG" altLang="de-DE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de-DE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Освобождаване на местни хищници </a:t>
            </a:r>
            <a:r>
              <a:rPr lang="de-CH" altLang="de-DE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bg-BG" altLang="de-DE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напр. Трихограма при царевицата</a:t>
            </a:r>
            <a:r>
              <a:rPr lang="de-CH" altLang="de-DE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r>
              <a:rPr lang="bg-BG" altLang="de-DE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Хербицидите са забранени за употреба! Разрешено е о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пламеняване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механични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борба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плевелите</a:t>
            </a:r>
            <a:r>
              <a:rPr lang="bg-B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Варианти за унищожаване на плевелите по 2 начина: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 гореща вода и пара при температура 120-130 </a:t>
            </a:r>
            <a:r>
              <a:rPr lang="bg-BG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 в съотношение 50% вода 50% пара;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 електричество с напрежение 3000-4000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с което се унищожава и кореновата система на плевелите.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Blühstreifen mit Kornrade">
            <a:hlinkClick r:id="rId2" tooltip="Blühstreifen mit Kornrade zwischen Mais und Roggen, © Ute Buschh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92" y="1136072"/>
            <a:ext cx="1708727" cy="17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lucasbrouwers.nl/blog/wp-content/uploads/2010/08/20042_Trichogramm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/>
          <a:stretch>
            <a:fillRect/>
          </a:stretch>
        </p:blipFill>
        <p:spPr bwMode="auto">
          <a:xfrm>
            <a:off x="10060261" y="3011054"/>
            <a:ext cx="1698351" cy="145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rachen wee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97" y="4692072"/>
            <a:ext cx="1668995" cy="12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2732383B-82A1-4BD1-D5BD-26FE0D69E5E8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7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7354" y="624109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13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765797" y="700321"/>
            <a:ext cx="1066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Недостатъци на биологичното земеделие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6690" y="1369582"/>
            <a:ext cx="100029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По-ниски добиви, особено през първите години на преход, главно поради спиране употребата на препарати за растителна защита и подхранването с минерални торове. По-късно, когато се прояви ефекта на сеитбообръщенията и фермата навлезе в биологично равновесие, добивите се повишават.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Себестойността на продукцията в някои случаи е по-висока, което се дължи на влагането на повече ръчен труд, по-малките производствени единици и специалните изисквания за преработка, пакетиране и търговия (заплащане на сертификацията), както използване на малко по-скъпи биологични препарати.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D:\manolov AU\Lekcii OF\skanirani shemi\Bio med eti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63" y="4234674"/>
            <a:ext cx="7318376" cy="22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804727" y="4100946"/>
            <a:ext cx="2512292" cy="1115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g-BG"/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CD2E78FD-2FD8-C206-7AFE-981ADE40DA9A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48190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14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958848" y="733680"/>
            <a:ext cx="1063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Основни принципи на биологичното животновъдство 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7599" y="1378635"/>
            <a:ext cx="77862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Животновъдството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основава 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адаптирани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местните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породи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Прилагат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отглеждане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близки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техния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естествен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начин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живот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понижават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стреса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осигуряват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доброто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здравословно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Хуманно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отношение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домашните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животни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осигуряват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изява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естественото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поведение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вободно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отглеждане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забранено е отглеждането на животните вързани постоянно и в клетки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остатъчно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площ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оборите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ворни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площадки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азходки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открито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оциални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контакти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DSC0584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7112" y="1339276"/>
            <a:ext cx="1904038" cy="1428029"/>
          </a:xfrm>
          <a:prstGeom prst="rect">
            <a:avLst/>
          </a:prstGeom>
          <a:noFill/>
        </p:spPr>
      </p:pic>
      <p:pic>
        <p:nvPicPr>
          <p:cNvPr id="6" name="Picture 6" descr="http://www.environmental-watch.com/wp-content/uploads/2013/08/shutterstock_901102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2"/>
          <a:stretch>
            <a:fillRect/>
          </a:stretch>
        </p:blipFill>
        <p:spPr bwMode="auto">
          <a:xfrm>
            <a:off x="9864436" y="2983348"/>
            <a:ext cx="1854345" cy="17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www.officialteamgreen.com/Aq8rghDCMAAbh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21" y="4904512"/>
            <a:ext cx="1875834" cy="12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50042F2D-BC89-BCEE-4A32-6EC6590FED81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6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01875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15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604981" y="735731"/>
            <a:ext cx="10982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Основни принципи на биологичното животновъдство 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637" y="139710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Поддържа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строг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баланс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между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броя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площта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обработваемата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земя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хранят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почти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изцяло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биологичен сертифициран фураж, по възможност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произведен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самата биологична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ферма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 и свободна паша.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4840" y="1387825"/>
            <a:ext cx="40158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b="1" dirty="0">
                <a:latin typeface="Arial" panose="020B0604020202020204" pitchFamily="34" charset="0"/>
                <a:cs typeface="Arial" panose="020B0604020202020204" pitchFamily="34" charset="0"/>
              </a:rPr>
              <a:t>Пример за площта в обора за свине</a:t>
            </a: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Стандартите относно площта от пода в оборите се задават съобразно теглото на животното: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между 0,15 м</a:t>
            </a:r>
            <a:r>
              <a:rPr lang="ru-RU" altLang="bg-BG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за прасета, тежащи под 10 кг;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1 м</a:t>
            </a:r>
            <a:r>
              <a:rPr lang="ru-RU" altLang="bg-B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 за животни над 110 кг;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1,64 м</a:t>
            </a:r>
            <a:r>
              <a:rPr lang="ru-RU" altLang="bg-B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 за женска свиня;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2,25 м</a:t>
            </a:r>
            <a:r>
              <a:rPr lang="ru-RU" altLang="bg-B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 за свиня майка;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6 м</a:t>
            </a:r>
            <a:r>
              <a:rPr lang="ru-RU" altLang="bg-B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 за нерези (10 м</a:t>
            </a:r>
            <a:r>
              <a:rPr lang="ru-RU" altLang="bg-BG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 ако нерезът се използва за естествено заплождане).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7453" y="5461108"/>
            <a:ext cx="6317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bg-BG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Подовете трябва да бъдат равни, но не хлъзгави, за да се предотврати нараняване на животните. Зоната за раждане трябва да бъде удобна, чиста и суха.</a:t>
            </a:r>
            <a:endParaRPr lang="bg-BG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encrypted-tbn3.gstatic.com/images?q=tbn:ANd9GcSXAL8D9W6q0SCMybGInbZ4NE_XyVrI3JxdSCxy0KPbPkQCsji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289589"/>
            <a:ext cx="3989056" cy="20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AC92C123-3893-A01D-C1CE-63273F7C50FC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8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5800" y="6265722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16</a:t>
            </a:fld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604981" y="707680"/>
            <a:ext cx="10982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Основни принципи на биологичното животновъдство 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854" y="1230900"/>
            <a:ext cx="107603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Размножаване – по естествен начин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bg-BG" dirty="0">
                <a:latin typeface="Arial" panose="020B0604020202020204" pitchFamily="34" charset="0"/>
                <a:cs typeface="Arial" panose="020B0604020202020204" pitchFamily="34" charset="0"/>
              </a:rPr>
              <a:t>Разрешава се изкуственото осеменяване, но се забранява трансплантацията на ембриони.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Лечение на животните: поддържа се с природни продукти, хомеопатични и фитотерапевтични средства (билки, чесън и др.), а антибиотици се използват само в краен случай.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Растежните регулатори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хормони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 са забранени.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При биологичното производство на животински продукти не могат да се използват генетично модифицирани организми (ГМО) и/или продукти от тях.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Превантивното използване на химически лекарства и антибиотици е забранено.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Употреба на лекарства след предписание на ветеринари.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GFF_Kuhwe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36" y="4788189"/>
            <a:ext cx="210343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laborundmore.de/thumb/963fd247/Si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82" y="4765243"/>
            <a:ext cx="232568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Futterpellets für Schafe und Zieg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2719"/>
          <a:stretch>
            <a:fillRect/>
          </a:stretch>
        </p:blipFill>
        <p:spPr bwMode="auto">
          <a:xfrm>
            <a:off x="8652452" y="4750522"/>
            <a:ext cx="14255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B1BFC7E1-10CA-B241-8759-A79FB6C81860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2218" y="621361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17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44488" y="771811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 на животните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672" y="1406481"/>
            <a:ext cx="105017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Животните се превозват по начин, ограничаващ стреса и страданието им съгласно изискванията на Наредба №4 от 2000 г. за ветеринарномедицинските изисквания за хуманно отношение към животните по време на транспорт.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Животните се товарят и разтоварват по естествен начин без използване на електронни стимулатори за придвижването им със сила.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Забранява се употребата на успокоителни ветеринарномедицински продукти преди или по време на транспорт на животни.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DSC074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36" y="4103254"/>
            <a:ext cx="3057236" cy="229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62802" y="5036189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kern="0" dirty="0">
                <a:latin typeface="Arial" panose="020B0604020202020204" pitchFamily="34" charset="0"/>
                <a:cs typeface="Arial" panose="020B0604020202020204" pitchFamily="34" charset="0"/>
              </a:rPr>
              <a:t>Подвижен кокошарник</a:t>
            </a:r>
            <a:endParaRPr lang="bg-BG" b="1" i="1" dirty="0"/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D533AE8F-B11C-F512-1565-87A4E551735C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4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709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18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765797" y="756355"/>
            <a:ext cx="1066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Преход от конвенционално към биологично производство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559" y="1507897"/>
            <a:ext cx="48912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Биологичните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стопанства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преминават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задължителен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преход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най-малко</a:t>
            </a:r>
            <a:r>
              <a:rPr lang="bg-B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1 година </a:t>
            </a:r>
            <a:r>
              <a:rPr lang="bg-BG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за производството на мед и други пчелни продукти (клей, прашец, восък);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2 години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едногодишните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култури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3 години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трайните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насаждения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прилагане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принципите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този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</a:t>
            </a:r>
            <a:r>
              <a:rPr lang="bg-BG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сертифициране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продукцията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биологична</a:t>
            </a:r>
            <a:r>
              <a:rPr lang="bg-BG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5 години </a:t>
            </a:r>
            <a:r>
              <a:rPr lang="bg-BG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за подмяна на восъка в пчелните семейства с восък собствено производство.</a:t>
            </a:r>
          </a:p>
          <a:p>
            <a:endParaRPr lang="bg-BG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3637" y="1480327"/>
            <a:ext cx="552334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ивотинска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продукция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предлага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пазара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произведена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биологичен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начин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само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получена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отглеждани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биологичен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начин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най-малко</a:t>
            </a:r>
            <a:r>
              <a:rPr lang="en-GB" altLang="bg-B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седмици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птиците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предназначени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месо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доставени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отглеждане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преди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навършат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дни</a:t>
            </a:r>
            <a:r>
              <a:rPr lang="bg-BG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месеца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птиците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предназначени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яйца</a:t>
            </a:r>
            <a:r>
              <a:rPr lang="bg-BG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месеца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дребни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преживни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животни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прасета</a:t>
            </a:r>
            <a:r>
              <a:rPr lang="bg-BG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месеца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предназначени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мляко</a:t>
            </a:r>
            <a:r>
              <a:rPr lang="bg-BG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месеца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еднокопитните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едрия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рогат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добитък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предназначени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месо</a:t>
            </a:r>
            <a:r>
              <a:rPr lang="bg-BG" altLang="bg-BG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182" y="5544373"/>
            <a:ext cx="9966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преход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биологично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едновременно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цялото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стопанство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включващо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пасищата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земя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използвана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храна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общият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преход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животните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за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земята</a:t>
            </a:r>
            <a:r>
              <a:rPr lang="en-GB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24 </a:t>
            </a:r>
            <a:r>
              <a:rPr lang="en-GB" altLang="bg-BG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месеца</a:t>
            </a:r>
            <a:r>
              <a:rPr lang="bg-BG" altLang="bg-BG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57C619B-C6B1-A834-CF77-A37F40E9EE45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30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50052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19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765797" y="853056"/>
            <a:ext cx="1066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Преработка на биологичните продукти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4327" y="1406528"/>
            <a:ext cx="62437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Преработката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селскостопански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става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механичен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физичен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биологичен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начин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обръща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особено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съхраняване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нейните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активни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вещества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безукорни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хигиенни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(HACCP-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Използват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сертифицирани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суровини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само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посочени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добавки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Опаковката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трябва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разлагащи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замърсяват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нито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нито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околната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преработват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съхраняват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отделно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конвенционалните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, с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ясно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разграничими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SC074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39" y="2078182"/>
            <a:ext cx="4354117" cy="32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558E4C12-02AF-6760-670F-6514A4482807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2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19957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70835" y="939630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Основни понятия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60" y="1643528"/>
            <a:ext cx="4697246" cy="49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E2D05DC-9D0B-79D9-0F68-FF96D548DF83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65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10111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20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765797" y="861097"/>
            <a:ext cx="1066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динен знак на ЕС за биологична продукция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00" y="1782761"/>
            <a:ext cx="4024800" cy="153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01" y="1893549"/>
            <a:ext cx="5159108" cy="3473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8581" y="4103500"/>
            <a:ext cx="4950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Знакът на EC за биологична продукция е въведен от Регламент на Комисията (EС) 271/2010 на 24 март 2010 г. Неговата употреба се определя от Член 57 на Регламент на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Комисията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К) 889/2008.</a:t>
            </a:r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68EAFDA3-602A-8D8D-1BE3-A95746B5FF6E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21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838352" y="879665"/>
            <a:ext cx="1066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Положителни показатели на биологичните продукти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237" y="1563316"/>
            <a:ext cx="108646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Биологичната продукция се отличава с:</a:t>
            </a:r>
            <a:endParaRPr lang="en-US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Отсъствие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остатъчни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количества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вредни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грохимикали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По-висок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а хранителна стойност, по-пълноценна храна, п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о-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добър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вкус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съхраняемост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По-висок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о и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съдържание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витамини, сухо вещество, минерални вещества и микроелементи;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Биологично отглеждани портокали съдържат 30% повече витамин 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 в сравнение с конвенционални портокали;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Биологични круши, ябълки, картофи и пшеница съдържат средно 90% по-високо минерално съдържание в сравнение с конвенционалните.</a:t>
            </a:r>
          </a:p>
          <a:p>
            <a:endParaRPr lang="bg-BG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Обобщаването на резултати от 41 научни изследвания показва, че биологичните култури съдържат:</a:t>
            </a:r>
          </a:p>
          <a:p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повече витамин С;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повече желязо;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повече магнезий;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bg-BG" altLang="zh-CN" dirty="0">
                <a:latin typeface="Arial" panose="020B0604020202020204" pitchFamily="34" charset="0"/>
                <a:cs typeface="Arial" panose="020B0604020202020204" pitchFamily="34" charset="0"/>
              </a:rPr>
              <a:t>повече фосфор.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E3BDD8E6-EE75-BFE9-49E7-89DC2599F6A8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7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5033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22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1" y="992031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Ресурси за развитие на био земеделието и био животновъдството 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БЗЖ</a:t>
            </a:r>
            <a:r>
              <a:rPr lang="en-US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67543" y="2179257"/>
            <a:ext cx="10856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bg-BG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риродо-климатичните условия в общината.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Мотивацията, квалификацията, предприемаческите умения, пазарните позиции и имидж на производителите.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Възможностите на пазара.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Възможностите за финансиране.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Условията за маркетинг на биологични продукти.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Наличие на знания за биологично земеделие и животновъдство.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Затварянето на ресурсната верига между производители на първична земеделска продукция, преработватели и търговци, връзката с другите икономически сектори.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Изградената инфраструктура и др.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bg-BG" alt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bg-BG" alt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B173365-79CC-7DDB-EC6B-48D9D32F8244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95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5033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23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04525" y="841827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Примерни дейности, които  биха съдействали за приемане на принципите на БЗЖ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292" y="1822820"/>
            <a:ext cx="11166763" cy="392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Ограмотителни/разяснителни събития на живо и онлайн, рекламни материали за ползи от БЗЖ.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Информиране на представителна част от желаещи да стартират микробизнес в БЗЖ.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Осигуряване на достъп до модерна експертна и консултантска помощ.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Предоставяне на общинска земя на трайно безработни или други уязвими групи.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Обучаване на потенциалните фермери в практиките на БЗЖ.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Обмен на знания и информация.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Изграждане на ефективни партньорства.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Изработване, популяризиране и налагане на запазена географска марка.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Изграждане на инфраструктура за поливно земеделие.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Изграждане на  мрежа на доставки, която ще включва главните партньори по проекта.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Изграждане на пазарна инфраструктура за продукцията в общината или в партньорство.</a:t>
            </a:r>
            <a:endParaRPr lang="bg-B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Изграждане на интегрирана концепция с други сектори от местната икономика.</a:t>
            </a:r>
          </a:p>
          <a:p>
            <a:pPr marL="51244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Ангажиране на уязвими групи, фирми/предприемачи и граждански сектор в общината.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6FF0035-9728-F87E-00FA-2CF3B777D37A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2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238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24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23861" y="877778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Препоръки за ефективн</a:t>
            </a:r>
            <a:r>
              <a:rPr lang="bg-BG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 въвеждане на БЗЖ в общината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66748" y="1950711"/>
            <a:ext cx="10832523" cy="427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Извършване на оценка на развитието на БЗЖ в общината.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Формиране на идейна концепция за активиране на местния потенциал за био земеделие и животновъдство.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Търсене на подходящи източници на финансиране за изпълнение на проекти.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Идентифициране на приложими добри практики за изпълнение на модела и реализиращите го проекти и изготвяне на планове за действие и устойчивост за тяхната реализация.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Ангажиране на местната общност, бизнеса и неправителствения сектор през целия период на планиране и реализация на модела, създаване и поддържане на устойчиви партньорства.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Общинската администрация трябва постоянно да гарантира наличието на високо доверие към реализираните дейности и мерки и да осигури пълна прозрачност на всички управленски и административни процеси, свързани с реализацията на модела.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8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Подходяща структура за управление на модела е препоръчително да се изгради „Консултативен съвет по въпросите на био земеделието, животновъдството и пчеларството”.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20BC823-8198-3F43-8FD8-3628FB24F14C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1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9764" y="6224123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3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879597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за биологично земеделие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1164" y="1521982"/>
            <a:ext cx="4705927" cy="485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bg-BG" altLang="bg-BG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Биологичното земеделие е система за производство, при която е напълно забранено използването на синтетични торове, пестициди, растежни регулатори и добавки към храната на животните</a:t>
            </a:r>
          </a:p>
          <a:p>
            <a:pPr>
              <a:buFontTx/>
              <a:buNone/>
            </a:pPr>
            <a:r>
              <a:rPr lang="bg-BG" altLang="bg-BG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Биологичната система </a:t>
            </a:r>
            <a:r>
              <a:rPr lang="bg-BG" altLang="bg-BG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разчита на: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altLang="bg-BG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Сеитбообращенията;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altLang="bg-BG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Растителните остатъци, оборския тор, зеленото торене;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altLang="bg-BG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Аспектите на биологическата растителна защита;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altLang="bg-BG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Поддържането на почвеното плодородие чрез правилни обработки на почвата за подобряване на нейният хранителен режим;</a:t>
            </a:r>
            <a:endParaRPr lang="en-US" altLang="bg-BG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bg-BG" altLang="bg-BG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2036" y="1506037"/>
            <a:ext cx="5190837" cy="471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Органично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земеделие 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английско говорещия свят.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Екологично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земеделие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Германия, Швеция, Дания, Норвегия, Полша, Испания, Словения, Унгария.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Биологично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земеделие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Швейцария, Австрия, Италия, Франция, Испания, Холандия, Германия, България и др.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bg-BG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Европейската комисия признава използването и на трите термина (органично, екологично, биологично) включително съкращенията “орг” “био” и “еко” в официалните европейски езици (наредба 2092/91 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 834/2007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592286C7-3440-44CF-A037-73DF84CBA96D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0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6096" y="6187252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4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62961" y="830141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Конвенционално земеделие и животновъдство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775" y="1461712"/>
            <a:ext cx="474764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Синтетични химически торове.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Химични пестициди.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Хербициди.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Генетично модифицирани организми.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Интензивно напояване и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интензивна обработка на почвата.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Монокултурно отглеждане на растения.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2109" y="1452570"/>
            <a:ext cx="56988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 животновъдството се използват концентрирани операции за хранене на животни.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bg-BG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Използват се специално селекционирани хибридни видове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породи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отличаващи се с много бърз растеж.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bg-BG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Пилетата бройлери са основният източник на птиче месо. Те се отглеждат 7-8 седмици. За този период пилетата достигат жива маса 1,5-2 кг, като за кг жива маса се изразходва 2,0-2,5 кг фуражна смеска.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Годишно в света се отглеждат около 1 млрд крави.</a:t>
            </a:r>
            <a:endParaRPr lang="bg-BG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4763" y="5239481"/>
            <a:ext cx="957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Конвенционалното земеделие и животновъдство обикновено е силно ресурсно и енергийно интензивно, но и високопродуктивно.</a:t>
            </a: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Селското стопанство е причина за повече от 30% от емисиите на парникови газове.</a:t>
            </a:r>
            <a:endParaRPr lang="bg-B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62F19FC-48C8-B4CD-D0B2-3A3A266C255E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5255" y="6218976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5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71375" y="673232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Състояние на нещата в момента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59782" y="363075"/>
            <a:ext cx="5341482" cy="67927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5055" y="627632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https://knowledge4policy.ec.europa.eu/publication/world-organic-agriculture-statistics-emerging-trends-2022_en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bg-BG" sz="1400" dirty="0"/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30908CF0-38F5-A51E-B6BC-B8FD3A6E151B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4299" y="6250334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6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1" y="652106"/>
            <a:ext cx="9718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Биологичното земеделие в ЕС и България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19" y="1077318"/>
            <a:ext cx="9521028" cy="5355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89154" y="6246151"/>
            <a:ext cx="7503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bg-BG" sz="1400" i="1" dirty="0">
                <a:latin typeface="Arial" panose="020B0604020202020204" pitchFamily="34" charset="0"/>
                <a:cs typeface="Arial" panose="020B0604020202020204" pitchFamily="34" charset="0"/>
              </a:rPr>
              <a:t>Източник: </a:t>
            </a:r>
            <a:r>
              <a:rPr lang="en-US" altLang="bg-BG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https://www.organic-europe.net/country-info/map-organic-agriculture-europe.html</a:t>
            </a:r>
            <a:r>
              <a:rPr lang="bg-BG" altLang="bg-BG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400" i="1" dirty="0"/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AEFDA6FD-90CB-CB1D-AD1B-C7B0D06A438E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6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5183" y="6246151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7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71375" y="695142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Биологичното земеделие в Австрия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74" y="1275710"/>
            <a:ext cx="9383499" cy="5278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89154" y="6246151"/>
            <a:ext cx="7503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bg-BG" sz="1400" i="1" dirty="0">
                <a:latin typeface="Arial" panose="020B0604020202020204" pitchFamily="34" charset="0"/>
                <a:cs typeface="Arial" panose="020B0604020202020204" pitchFamily="34" charset="0"/>
              </a:rPr>
              <a:t>Източник: </a:t>
            </a:r>
            <a:r>
              <a:rPr lang="en-US" altLang="bg-BG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https://www.organic-europe.net/country-info/map-organic-agriculture-europe.html</a:t>
            </a:r>
            <a:r>
              <a:rPr lang="bg-BG" altLang="bg-BG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400" i="1" dirty="0"/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FF9E0A50-2CCC-BD80-EA04-EB6866B2331F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5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5642" y="6211263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8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2" y="820100"/>
            <a:ext cx="971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Европейския зелен пакт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002" y="1343320"/>
            <a:ext cx="7971996" cy="49279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917" y="6271314"/>
            <a:ext cx="33007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bg-BG" sz="1500" i="1" dirty="0">
                <a:latin typeface="Arial" panose="020B0604020202020204" pitchFamily="34" charset="0"/>
                <a:cs typeface="Arial" panose="020B0604020202020204" pitchFamily="34" charset="0"/>
              </a:rPr>
              <a:t>Източник: Европейската комисия</a:t>
            </a:r>
            <a:endParaRPr lang="bg-BG" sz="1500" i="1" dirty="0"/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42021B31-87B4-2417-6ED6-00411ADA0F2A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7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5A70-9FE2-48E0-B137-DB15C5A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786" y="6280728"/>
            <a:ext cx="1706217" cy="365125"/>
          </a:xfrm>
        </p:spPr>
        <p:txBody>
          <a:bodyPr/>
          <a:lstStyle/>
          <a:p>
            <a:fld id="{D0FD718E-46A7-4A98-A9FE-3E1E2C2192EB}" type="slidenum">
              <a:rPr lang="bg-BG" smtClean="0"/>
              <a:t>9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236851" y="831786"/>
            <a:ext cx="9718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/>
            <a:r>
              <a:rPr lang="ru-RU" alt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Перспективи за развитие на био земеделието и био животновъдството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5083" y="1798644"/>
            <a:ext cx="10961832" cy="46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700" b="1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Цели в Стратегията „От фермата до трапезата“ (Зелената сделка) за 2030 г.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намаление на използването на пестициди;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 20% намаление на използването на изкуствени торове;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Намаляване с 50% продажбите на антимикробни средства за селскостопанските животни и аквакултурите;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от земеделската земя да бъде обработвана по правилата за биоземеделие;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Намаляване на загубите на хранителни вещества с 50%, като същевременно се гарантира и невлошаването на плодородието на почвата, намаляване на торовете с поне 20% до 2030 г.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Връщане на най-малко 10% от земеделските площи с ландшафтни характеристики  и др.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Формиране на „Биорайони“ – области, в които земеделските стопани, гражданите, туристическите оператори, сдруженията и публичните органи работят заедно за устойчиво управление на местните ресурси, основаващо се на принципите и практиките на биологичното производство.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ru-RU" altLang="bg-BG" sz="1700" b="1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за действие за развитие на биологичното производство:</a:t>
            </a:r>
            <a:endParaRPr lang="bg-BG" altLang="bg-BG" sz="1700" b="1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Стимулиране на търсенето и гарантиране на доверието на потребителите;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Стимулиране на прехода и укрепване на цялата верига за създаване на стойност;</a:t>
            </a:r>
            <a:endParaRPr lang="bg-BG" altLang="bg-BG" sz="1700" dirty="0">
              <a:solidFill>
                <a:srgbClr val="354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ru-RU" altLang="bg-BG" sz="1700" dirty="0">
                <a:solidFill>
                  <a:srgbClr val="354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Биологичното производство като пример за подражание.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4391962-6121-BFFE-C001-88389B500C24}"/>
              </a:ext>
            </a:extLst>
          </p:cNvPr>
          <p:cNvSpPr txBox="1">
            <a:spLocks/>
          </p:cNvSpPr>
          <p:nvPr/>
        </p:nvSpPr>
        <p:spPr>
          <a:xfrm>
            <a:off x="339686" y="138497"/>
            <a:ext cx="11512627" cy="62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насърчаване на биоземеделие и животновъдство</a:t>
            </a:r>
            <a:r>
              <a:rPr lang="bg-BG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bg-BG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„Местно икономическо развитие – възможности и практически решения“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2118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3001</Words>
  <Application>Microsoft Office PowerPoint</Application>
  <PresentationFormat>Widescreen</PresentationFormat>
  <Paragraphs>279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Wingdings</vt:lpstr>
      <vt:lpstr>База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2021-04-29T14:07:07Z</dcterms:created>
  <dcterms:modified xsi:type="dcterms:W3CDTF">2023-05-02T14:04:05Z</dcterms:modified>
</cp:coreProperties>
</file>