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37"/>
  </p:notesMasterIdLst>
  <p:handoutMasterIdLst>
    <p:handoutMasterId r:id="rId38"/>
  </p:handoutMasterIdLst>
  <p:sldIdLst>
    <p:sldId id="278" r:id="rId2"/>
    <p:sldId id="259" r:id="rId3"/>
    <p:sldId id="317" r:id="rId4"/>
    <p:sldId id="318" r:id="rId5"/>
    <p:sldId id="320" r:id="rId6"/>
    <p:sldId id="321" r:id="rId7"/>
    <p:sldId id="322" r:id="rId8"/>
    <p:sldId id="323" r:id="rId9"/>
    <p:sldId id="324" r:id="rId10"/>
    <p:sldId id="325"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340" r:id="rId25"/>
    <p:sldId id="339" r:id="rId26"/>
    <p:sldId id="341" r:id="rId27"/>
    <p:sldId id="342" r:id="rId28"/>
    <p:sldId id="343" r:id="rId29"/>
    <p:sldId id="344" r:id="rId30"/>
    <p:sldId id="345" r:id="rId31"/>
    <p:sldId id="347" r:id="rId32"/>
    <p:sldId id="348" r:id="rId33"/>
    <p:sldId id="349" r:id="rId34"/>
    <p:sldId id="350" r:id="rId35"/>
    <p:sldId id="277" r:id="rId36"/>
  </p:sldIdLst>
  <p:sldSz cx="12192000" cy="6858000"/>
  <p:notesSz cx="7104063" cy="10234613"/>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10" d="100"/>
          <a:sy n="110" d="100"/>
        </p:scale>
        <p:origin x="594" y="108"/>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3154" y="7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30790E90-B713-4A6D-9DE6-E3ED985934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104063" cy="1034517"/>
          </a:xfrm>
          <a:prstGeom prst="rect">
            <a:avLst/>
          </a:prstGeom>
        </p:spPr>
      </p:pic>
      <p:pic>
        <p:nvPicPr>
          <p:cNvPr id="9" name="Picture 8">
            <a:extLst>
              <a:ext uri="{FF2B5EF4-FFF2-40B4-BE49-F238E27FC236}">
                <a16:creationId xmlns="" xmlns:a16="http://schemas.microsoft.com/office/drawing/2014/main" id="{F4DBF73A-7EA5-4963-A5D4-CC4F92580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336155"/>
            <a:ext cx="7104063" cy="898459"/>
          </a:xfrm>
          <a:prstGeom prst="rect">
            <a:avLst/>
          </a:prstGeom>
        </p:spPr>
      </p:pic>
    </p:spTree>
    <p:extLst>
      <p:ext uri="{BB962C8B-B14F-4D97-AF65-F5344CB8AC3E}">
        <p14:creationId xmlns:p14="http://schemas.microsoft.com/office/powerpoint/2010/main" val="3461571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3992" y="0"/>
            <a:ext cx="3078427" cy="513508"/>
          </a:xfrm>
          <a:prstGeom prst="rect">
            <a:avLst/>
          </a:prstGeom>
        </p:spPr>
        <p:txBody>
          <a:bodyPr vert="horz" lIns="99048" tIns="49524" rIns="99048" bIns="49524" rtlCol="0"/>
          <a:lstStyle>
            <a:lvl1pPr algn="r">
              <a:defRPr sz="1300"/>
            </a:lvl1pPr>
          </a:lstStyle>
          <a:p>
            <a:fld id="{370BB607-44CC-46A4-9A95-D6447A60BA5B}" type="datetimeFigureOut">
              <a:rPr lang="en-GB" smtClean="0"/>
              <a:t>21/12/2022</a:t>
            </a:fld>
            <a:endParaRPr lang="en-GB"/>
          </a:p>
        </p:txBody>
      </p:sp>
      <p:sp>
        <p:nvSpPr>
          <p:cNvPr id="4" name="Slide Image Placeholder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10407" y="4925408"/>
            <a:ext cx="568325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8"/>
            <a:ext cx="3078427"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3992" y="9721108"/>
            <a:ext cx="3078427" cy="513507"/>
          </a:xfrm>
          <a:prstGeom prst="rect">
            <a:avLst/>
          </a:prstGeom>
        </p:spPr>
        <p:txBody>
          <a:bodyPr vert="horz" lIns="99048" tIns="49524" rIns="99048" bIns="49524" rtlCol="0" anchor="b"/>
          <a:lstStyle>
            <a:lvl1pPr algn="r">
              <a:defRPr sz="1300"/>
            </a:lvl1pPr>
          </a:lstStyle>
          <a:p>
            <a:fld id="{06670BFF-4412-4286-BA40-0C44D4EE86BC}" type="slidenum">
              <a:rPr lang="en-GB" smtClean="0"/>
              <a:t>‹#›</a:t>
            </a:fld>
            <a:endParaRPr lang="en-GB"/>
          </a:p>
        </p:txBody>
      </p:sp>
    </p:spTree>
    <p:extLst>
      <p:ext uri="{BB962C8B-B14F-4D97-AF65-F5344CB8AC3E}">
        <p14:creationId xmlns:p14="http://schemas.microsoft.com/office/powerpoint/2010/main" val="325972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21.12.2022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21.12.2022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21.12.2022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21.12.2022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21.12.2022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21.12.2022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21.12.2022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21.12.2022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21.12.2022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21.12.2022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21.12.2022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21.12.2022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www.eufunds.bg/" TargetMode="Externa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05326" y="336884"/>
            <a:ext cx="10848474" cy="5840079"/>
          </a:xfrm>
          <a:noFill/>
        </p:spPr>
        <p:txBody>
          <a:bodyPr/>
          <a:lstStyle/>
          <a:p>
            <a:pPr marL="0" indent="0">
              <a:buNone/>
            </a:pPr>
            <a:endParaRPr lang="bg-BG" dirty="0"/>
          </a:p>
          <a:p>
            <a:pPr marL="0" indent="0" algn="ctr">
              <a:buNone/>
            </a:pPr>
            <a:endParaRPr lang="bg-BG" dirty="0"/>
          </a:p>
          <a:p>
            <a:pPr marL="0" indent="0" algn="ctr">
              <a:buNone/>
            </a:pPr>
            <a:endParaRPr lang="bg-BG" dirty="0"/>
          </a:p>
          <a:p>
            <a:pPr marL="0" lvl="0" indent="0" algn="ctr">
              <a:buClr>
                <a:srgbClr val="549E39"/>
              </a:buClr>
              <a:buNone/>
            </a:pPr>
            <a:r>
              <a:rPr lang="bg-BG" sz="3200" dirty="0">
                <a:solidFill>
                  <a:srgbClr val="549E39">
                    <a:lumMod val="75000"/>
                  </a:srgbClr>
                </a:solidFill>
              </a:rPr>
              <a:t>НСОРБ </a:t>
            </a:r>
          </a:p>
          <a:p>
            <a:pPr marL="0" lvl="0" indent="0" algn="ctr">
              <a:buClr>
                <a:srgbClr val="549E39"/>
              </a:buClr>
              <a:buNone/>
            </a:pPr>
            <a:r>
              <a:rPr lang="bg-BG" sz="3200" dirty="0">
                <a:solidFill>
                  <a:srgbClr val="549E39">
                    <a:lumMod val="75000"/>
                  </a:srgbClr>
                </a:solidFill>
              </a:rPr>
              <a:t>ПОДКРЕПА ЗА </a:t>
            </a:r>
            <a:r>
              <a:rPr lang="bg-BG" sz="3200" dirty="0" smtClean="0">
                <a:solidFill>
                  <a:srgbClr val="549E39">
                    <a:lumMod val="75000"/>
                  </a:srgbClr>
                </a:solidFill>
              </a:rPr>
              <a:t>ВАС</a:t>
            </a:r>
          </a:p>
          <a:p>
            <a:pPr marL="0" lvl="0" indent="0" algn="ctr">
              <a:buClr>
                <a:srgbClr val="549E39"/>
              </a:buClr>
              <a:buNone/>
            </a:pPr>
            <a:r>
              <a:rPr lang="bg-BG" sz="2800" dirty="0">
                <a:solidFill>
                  <a:srgbClr val="549E39">
                    <a:lumMod val="75000"/>
                  </a:srgbClr>
                </a:solidFill>
              </a:rPr>
              <a:t>Обучение по обучителен модул</a:t>
            </a:r>
          </a:p>
          <a:p>
            <a:pPr marL="0" lvl="0" indent="0" algn="ctr">
              <a:buClr>
                <a:srgbClr val="549E39"/>
              </a:buClr>
              <a:buNone/>
            </a:pPr>
            <a:r>
              <a:rPr lang="ru-RU" sz="3200" dirty="0" smtClean="0">
                <a:solidFill>
                  <a:srgbClr val="549E39">
                    <a:lumMod val="75000"/>
                  </a:srgbClr>
                </a:solidFill>
              </a:rPr>
              <a:t>«Кръговата икономика и приложимостта й в българските </a:t>
            </a:r>
            <a:r>
              <a:rPr lang="ru-RU" sz="3200" smtClean="0">
                <a:solidFill>
                  <a:srgbClr val="549E39">
                    <a:lumMod val="75000"/>
                  </a:srgbClr>
                </a:solidFill>
              </a:rPr>
              <a:t>общини</a:t>
            </a:r>
            <a:r>
              <a:rPr lang="ru-RU" sz="3200" smtClean="0">
                <a:solidFill>
                  <a:srgbClr val="549E39">
                    <a:lumMod val="75000"/>
                  </a:srgbClr>
                </a:solidFill>
              </a:rPr>
              <a:t>»</a:t>
            </a:r>
            <a:endParaRPr lang="ru-RU" sz="3200" dirty="0">
              <a:solidFill>
                <a:srgbClr val="549E39">
                  <a:lumMod val="75000"/>
                </a:srgb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200" b="0" i="1" u="none" strike="noStrike" kern="1200" cap="none" spc="0" normalizeH="0" baseline="0" noProof="0" dirty="0">
                <a:ln>
                  <a:noFill/>
                </a:ln>
                <a:solidFill>
                  <a:srgbClr val="549E39"/>
                </a:solidFill>
                <a:effectLst/>
                <a:uLnTx/>
                <a:uFillTx/>
                <a:latin typeface="Times New Roman"/>
                <a:ea typeface="+mn-ea"/>
                <a:cs typeface="+mn-cs"/>
              </a:rPr>
              <a:t>Този документ е създаден съгласно Административен договор № </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BG05SFOP001-2.015-0001-C01</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п</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роект „Повишаване на знанията, уменията и квалификацията на общинските служители“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за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предоставяне</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на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безвъзмездна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финансова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помощ</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Оперативна програма „Добро управление“, съфинансирана от Европейския съюз чрез Европейския социален фонд. </a:t>
            </a:r>
            <a:endParaRPr kumimoji="0" lang="en-US" sz="12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100" b="0" i="1" u="none" strike="noStrike" kern="1200" cap="none" spc="0" normalizeH="0" baseline="0" noProof="0" dirty="0">
                <a:ln>
                  <a:noFill/>
                </a:ln>
                <a:solidFill>
                  <a:srgbClr val="549E39"/>
                </a:solidFill>
                <a:effectLst/>
                <a:uLnTx/>
                <a:uFillTx/>
                <a:latin typeface="Times New Roman"/>
                <a:ea typeface="+mn-ea"/>
                <a:cs typeface="+mn-cs"/>
                <a:hlinkClick r:id="rId4"/>
              </a:rPr>
              <a:t>www.eufunds.bg</a:t>
            </a:r>
            <a:r>
              <a:rPr kumimoji="0" lang="en-US" sz="1100" b="0" i="1" u="none" strike="noStrike" kern="1200" cap="none" spc="0" normalizeH="0" baseline="0" noProof="0" dirty="0">
                <a:ln>
                  <a:noFill/>
                </a:ln>
                <a:solidFill>
                  <a:srgbClr val="549E39"/>
                </a:solidFill>
                <a:effectLst/>
                <a:uLnTx/>
                <a:uFillTx/>
                <a:latin typeface="Times New Roman"/>
                <a:ea typeface="+mn-ea"/>
                <a:cs typeface="+mn-cs"/>
              </a:rPr>
              <a:t> </a:t>
            </a: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91508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solidFill>
                  <a:srgbClr val="002060"/>
                </a:solidFill>
              </a:rPr>
              <a:t>Управление на битовите отпадъци в прехода към кръгова икономика</a:t>
            </a:r>
          </a:p>
          <a:p>
            <a:pPr marL="45720" indent="0" algn="just">
              <a:buNone/>
            </a:pPr>
            <a:r>
              <a:rPr lang="ru-RU" sz="2000" dirty="0">
                <a:solidFill>
                  <a:srgbClr val="002060"/>
                </a:solidFill>
              </a:rPr>
              <a:t>Един от основните принципи на кръговата икономика е </a:t>
            </a:r>
            <a:r>
              <a:rPr lang="ru-RU" sz="2000" b="1" u="sng" dirty="0"/>
              <a:t>продължаващия живот на отпадъка</a:t>
            </a:r>
            <a:r>
              <a:rPr lang="ru-RU" sz="2000">
                <a:solidFill>
                  <a:srgbClr val="002060"/>
                </a:solidFill>
              </a:rPr>
              <a:t>, </a:t>
            </a:r>
            <a:r>
              <a:rPr lang="ru-RU" sz="2000" smtClean="0">
                <a:solidFill>
                  <a:srgbClr val="002060"/>
                </a:solidFill>
              </a:rPr>
              <a:t>т.е. </a:t>
            </a:r>
            <a:r>
              <a:rPr lang="ru-RU" sz="2000" dirty="0">
                <a:solidFill>
                  <a:srgbClr val="002060"/>
                </a:solidFill>
              </a:rPr>
              <a:t>правилно третирания отпадък, може отново да стане ресурс</a:t>
            </a:r>
            <a:r>
              <a:rPr lang="ru-RU" sz="2000" dirty="0" smtClean="0">
                <a:solidFill>
                  <a:srgbClr val="002060"/>
                </a:solidFill>
              </a:rPr>
              <a:t>.</a:t>
            </a:r>
          </a:p>
          <a:p>
            <a:pPr marL="45720" indent="0" algn="just">
              <a:buNone/>
            </a:pPr>
            <a:r>
              <a:rPr lang="ru-RU" sz="2000" dirty="0" smtClean="0">
                <a:solidFill>
                  <a:srgbClr val="002060"/>
                </a:solidFill>
              </a:rPr>
              <a:t>В </a:t>
            </a:r>
            <a:r>
              <a:rPr lang="ru-RU" sz="2000" dirty="0">
                <a:solidFill>
                  <a:srgbClr val="002060"/>
                </a:solidFill>
              </a:rPr>
              <a:t>този контекст, целите които ЗУО </a:t>
            </a:r>
            <a:r>
              <a:rPr lang="ru-RU" sz="2000" dirty="0" smtClean="0">
                <a:solidFill>
                  <a:srgbClr val="002060"/>
                </a:solidFill>
              </a:rPr>
              <a:t>поставя</a:t>
            </a:r>
            <a:r>
              <a:rPr lang="ru-RU" sz="2000" dirty="0">
                <a:solidFill>
                  <a:srgbClr val="002060"/>
                </a:solidFill>
              </a:rPr>
              <a:t>, в последната си актуализация от март 2021г, са за  поетапно намаляване на общото количество депонирани отпадъци и респективно за  поетапно увеличаване на дела на подготвените за повторна употреба и рециклирани битови отпадъци. </a:t>
            </a:r>
            <a:endParaRPr lang="ru-RU" sz="2000" dirty="0" smtClean="0">
              <a:solidFill>
                <a:srgbClr val="002060"/>
              </a:solidFill>
            </a:endParaRPr>
          </a:p>
          <a:p>
            <a:pPr marL="45720" indent="0" algn="just">
              <a:buNone/>
            </a:pPr>
            <a:r>
              <a:rPr lang="ru-RU" sz="2000" b="1" u="sng" dirty="0" smtClean="0"/>
              <a:t>Целта </a:t>
            </a:r>
            <a:r>
              <a:rPr lang="ru-RU" sz="2000" b="1" u="sng" dirty="0"/>
              <a:t>е до 2035 г., поетапно да се </a:t>
            </a:r>
            <a:r>
              <a:rPr lang="ru-RU" sz="2000" b="1" u="sng" dirty="0" smtClean="0"/>
              <a:t>постигне:</a:t>
            </a:r>
          </a:p>
          <a:p>
            <a:pPr algn="just">
              <a:buFont typeface="Wingdings" panose="05000000000000000000" pitchFamily="2" charset="2"/>
              <a:buChar char="Ø"/>
            </a:pPr>
            <a:r>
              <a:rPr lang="ru-RU" sz="2000" dirty="0" smtClean="0">
                <a:solidFill>
                  <a:srgbClr val="002060"/>
                </a:solidFill>
              </a:rPr>
              <a:t>подготовка </a:t>
            </a:r>
            <a:r>
              <a:rPr lang="ru-RU" sz="2000" dirty="0">
                <a:solidFill>
                  <a:srgbClr val="002060"/>
                </a:solidFill>
              </a:rPr>
              <a:t>за повторна употреба и рециклиране на битови отпадъци </a:t>
            </a:r>
            <a:r>
              <a:rPr lang="ru-RU" sz="2000" b="1" u="sng" dirty="0"/>
              <a:t>най-малко до 65 % </a:t>
            </a:r>
            <a:r>
              <a:rPr lang="ru-RU" sz="2000" dirty="0">
                <a:solidFill>
                  <a:srgbClr val="002060"/>
                </a:solidFill>
              </a:rPr>
              <a:t>от общото тегло на тези отпадъци </a:t>
            </a:r>
            <a:endParaRPr lang="ru-RU" sz="2000" dirty="0" smtClean="0">
              <a:solidFill>
                <a:srgbClr val="002060"/>
              </a:solidFill>
            </a:endParaRPr>
          </a:p>
          <a:p>
            <a:pPr algn="just">
              <a:buFont typeface="Wingdings" panose="05000000000000000000" pitchFamily="2" charset="2"/>
              <a:buChar char="Ø"/>
            </a:pPr>
            <a:r>
              <a:rPr lang="ru-RU" sz="2000" dirty="0" smtClean="0">
                <a:solidFill>
                  <a:srgbClr val="002060"/>
                </a:solidFill>
              </a:rPr>
              <a:t> </a:t>
            </a:r>
            <a:r>
              <a:rPr lang="ru-RU" sz="2000" dirty="0">
                <a:solidFill>
                  <a:srgbClr val="002060"/>
                </a:solidFill>
              </a:rPr>
              <a:t>количеството на депонираните битови отпадъци да бъде намалено </a:t>
            </a:r>
            <a:r>
              <a:rPr lang="ru-RU" sz="2000" b="1" u="sng" dirty="0"/>
              <a:t>до 10 % </a:t>
            </a:r>
            <a:r>
              <a:rPr lang="ru-RU" sz="2000" dirty="0">
                <a:solidFill>
                  <a:srgbClr val="002060"/>
                </a:solidFill>
              </a:rPr>
              <a:t>или по-малко от общото количество образувани битови отпадъци (по тегло).</a:t>
            </a:r>
          </a:p>
          <a:p>
            <a:pPr marL="45720" indent="0" algn="just">
              <a:buNone/>
            </a:pPr>
            <a:r>
              <a:rPr lang="ru-RU" sz="2000" dirty="0">
                <a:solidFill>
                  <a:srgbClr val="002060"/>
                </a:solidFill>
              </a:rPr>
              <a:t>За да се постигнат тези амбициозни цели и да се подсигури прехода към Кръгова икономика  е необходимо съвместно сътрудничество на местните власти, гражданите и бизнеса.</a:t>
            </a:r>
          </a:p>
        </p:txBody>
      </p:sp>
    </p:spTree>
    <p:extLst>
      <p:ext uri="{BB962C8B-B14F-4D97-AF65-F5344CB8AC3E}">
        <p14:creationId xmlns:p14="http://schemas.microsoft.com/office/powerpoint/2010/main" val="17228444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smtClean="0">
                <a:solidFill>
                  <a:srgbClr val="002060"/>
                </a:solidFill>
              </a:rPr>
              <a:t>Мерки</a:t>
            </a:r>
            <a:r>
              <a:rPr lang="ru-RU" b="1" u="sng" dirty="0">
                <a:solidFill>
                  <a:srgbClr val="002060"/>
                </a:solidFill>
              </a:rPr>
              <a:t>, които местните власти могат да предприемат в прехода към кръгова </a:t>
            </a:r>
            <a:r>
              <a:rPr lang="ru-RU" b="1" u="sng" dirty="0" smtClean="0">
                <a:solidFill>
                  <a:srgbClr val="002060"/>
                </a:solidFill>
              </a:rPr>
              <a:t>икономика</a:t>
            </a:r>
            <a:endParaRPr lang="ru-RU" b="1" u="sng" dirty="0">
              <a:solidFill>
                <a:srgbClr val="002060"/>
              </a:solidFill>
            </a:endParaRPr>
          </a:p>
          <a:p>
            <a:pPr marL="45720" indent="0" algn="just">
              <a:buNone/>
            </a:pPr>
            <a:r>
              <a:rPr lang="ru-RU" sz="2000" b="1" u="sng" dirty="0">
                <a:solidFill>
                  <a:srgbClr val="002060"/>
                </a:solidFill>
              </a:rPr>
              <a:t>Управленски мерки:</a:t>
            </a:r>
          </a:p>
          <a:p>
            <a:pPr algn="just">
              <a:buFont typeface="Arial" panose="020B0604020202020204" pitchFamily="34" charset="0"/>
              <a:buChar char="•"/>
            </a:pPr>
            <a:r>
              <a:rPr lang="ru-RU" sz="2000" dirty="0" smtClean="0">
                <a:solidFill>
                  <a:srgbClr val="002060"/>
                </a:solidFill>
              </a:rPr>
              <a:t>Да актуализират </a:t>
            </a:r>
            <a:r>
              <a:rPr lang="ru-RU" sz="2000" dirty="0">
                <a:solidFill>
                  <a:srgbClr val="002060"/>
                </a:solidFill>
              </a:rPr>
              <a:t>общинските наредби, инструкции и насоки в унисон със заложените мерки в приетата Стратегия за преход към кръгова икономика;</a:t>
            </a:r>
          </a:p>
          <a:p>
            <a:pPr algn="just">
              <a:buFont typeface="Arial" panose="020B0604020202020204" pitchFamily="34" charset="0"/>
              <a:buChar char="•"/>
            </a:pPr>
            <a:r>
              <a:rPr lang="ru-RU" sz="2000" dirty="0" smtClean="0">
                <a:solidFill>
                  <a:srgbClr val="002060"/>
                </a:solidFill>
              </a:rPr>
              <a:t>Да планират </a:t>
            </a:r>
            <a:r>
              <a:rPr lang="ru-RU" sz="2000" dirty="0">
                <a:solidFill>
                  <a:srgbClr val="002060"/>
                </a:solidFill>
              </a:rPr>
              <a:t>постижими мерки и дейности в Програмите за управление на отпадъците и Програмата за предотвратяване образуването на отпадъците, както и да подсигури строг мониторинг и отчет на посочените  мерки в програмите;</a:t>
            </a:r>
          </a:p>
          <a:p>
            <a:pPr algn="just">
              <a:buFont typeface="Arial" panose="020B0604020202020204" pitchFamily="34" charset="0"/>
              <a:buChar char="•"/>
            </a:pPr>
            <a:r>
              <a:rPr lang="ru-RU" sz="2000" dirty="0" smtClean="0">
                <a:solidFill>
                  <a:srgbClr val="002060"/>
                </a:solidFill>
              </a:rPr>
              <a:t>Да повишат </a:t>
            </a:r>
            <a:r>
              <a:rPr lang="ru-RU" sz="2000" dirty="0">
                <a:solidFill>
                  <a:srgbClr val="002060"/>
                </a:solidFill>
              </a:rPr>
              <a:t>знанията и капацитета на общинската администрация относно прилагането на мерките на кръгова икономика и дългосрочните ползи от това;</a:t>
            </a:r>
          </a:p>
          <a:p>
            <a:pPr algn="just">
              <a:buFont typeface="Arial" panose="020B0604020202020204" pitchFamily="34" charset="0"/>
              <a:buChar char="•"/>
            </a:pPr>
            <a:r>
              <a:rPr lang="ru-RU" sz="2000" dirty="0" smtClean="0">
                <a:solidFill>
                  <a:srgbClr val="002060"/>
                </a:solidFill>
              </a:rPr>
              <a:t>Да търсят </a:t>
            </a:r>
            <a:r>
              <a:rPr lang="ru-RU" sz="2000" dirty="0">
                <a:solidFill>
                  <a:srgbClr val="002060"/>
                </a:solidFill>
              </a:rPr>
              <a:t>възможности за внедряване на иновативни  модели и подходи и да търси инструменти за прилагането им - прилагането на добри екологични практики чрез планиране прилагането на йерархията на отпадъците, ще доведе до оптимизиране на финансови </a:t>
            </a:r>
            <a:r>
              <a:rPr lang="ru-RU" sz="2000" dirty="0" smtClean="0">
                <a:solidFill>
                  <a:srgbClr val="002060"/>
                </a:solidFill>
              </a:rPr>
              <a:t>средства</a:t>
            </a:r>
            <a:endParaRPr lang="ru-RU" sz="2000" dirty="0">
              <a:solidFill>
                <a:srgbClr val="002060"/>
              </a:solidFill>
            </a:endParaRPr>
          </a:p>
        </p:txBody>
      </p:sp>
    </p:spTree>
    <p:extLst>
      <p:ext uri="{BB962C8B-B14F-4D97-AF65-F5344CB8AC3E}">
        <p14:creationId xmlns:p14="http://schemas.microsoft.com/office/powerpoint/2010/main" val="98202386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smtClean="0">
                <a:solidFill>
                  <a:srgbClr val="002060"/>
                </a:solidFill>
              </a:rPr>
              <a:t>Мерки</a:t>
            </a:r>
            <a:r>
              <a:rPr lang="ru-RU" b="1" u="sng" dirty="0">
                <a:solidFill>
                  <a:srgbClr val="002060"/>
                </a:solidFill>
              </a:rPr>
              <a:t>, които местните власти могат да предприемат в прехода към кръгова </a:t>
            </a:r>
            <a:r>
              <a:rPr lang="ru-RU" b="1" u="sng" dirty="0" smtClean="0">
                <a:solidFill>
                  <a:srgbClr val="002060"/>
                </a:solidFill>
              </a:rPr>
              <a:t>икономика</a:t>
            </a:r>
            <a:endParaRPr lang="ru-RU" b="1" u="sng" dirty="0">
              <a:solidFill>
                <a:srgbClr val="002060"/>
              </a:solidFill>
            </a:endParaRPr>
          </a:p>
          <a:p>
            <a:pPr marL="45720" indent="0" algn="just">
              <a:buNone/>
            </a:pPr>
            <a:r>
              <a:rPr lang="ru-RU" sz="2000" b="1" u="sng" dirty="0">
                <a:solidFill>
                  <a:srgbClr val="002060"/>
                </a:solidFill>
              </a:rPr>
              <a:t>Управленски мерки:</a:t>
            </a:r>
          </a:p>
          <a:p>
            <a:pPr algn="just">
              <a:buFont typeface="Arial" panose="020B0604020202020204" pitchFamily="34" charset="0"/>
              <a:buChar char="•"/>
            </a:pPr>
            <a:r>
              <a:rPr lang="ru-RU" sz="2000" dirty="0" smtClean="0">
                <a:solidFill>
                  <a:srgbClr val="002060"/>
                </a:solidFill>
              </a:rPr>
              <a:t>Да заимстват </a:t>
            </a:r>
            <a:r>
              <a:rPr lang="ru-RU" sz="2000" dirty="0">
                <a:solidFill>
                  <a:srgbClr val="002060"/>
                </a:solidFill>
              </a:rPr>
              <a:t>от доказано добри работещи модели в други европейски или български общини, които са </a:t>
            </a:r>
            <a:r>
              <a:rPr lang="ru-RU" sz="2000" dirty="0" smtClean="0">
                <a:solidFill>
                  <a:srgbClr val="002060"/>
                </a:solidFill>
              </a:rPr>
              <a:t>реално приложими </a:t>
            </a:r>
            <a:r>
              <a:rPr lang="ru-RU" sz="2000" dirty="0">
                <a:solidFill>
                  <a:srgbClr val="002060"/>
                </a:solidFill>
              </a:rPr>
              <a:t>в конкретната община </a:t>
            </a:r>
          </a:p>
          <a:p>
            <a:pPr algn="just">
              <a:buFont typeface="Arial" panose="020B0604020202020204" pitchFamily="34" charset="0"/>
              <a:buChar char="•"/>
            </a:pPr>
            <a:r>
              <a:rPr lang="ru-RU" sz="2000" dirty="0" smtClean="0">
                <a:solidFill>
                  <a:srgbClr val="002060"/>
                </a:solidFill>
              </a:rPr>
              <a:t>Да провеждат </a:t>
            </a:r>
            <a:r>
              <a:rPr lang="ru-RU" sz="2000" dirty="0">
                <a:solidFill>
                  <a:srgbClr val="002060"/>
                </a:solidFill>
              </a:rPr>
              <a:t>целенасочени кампании за повишаване на информираността и знанията на гражданите, с цел прилагане на подходите на кръговата икономика. Това ще доведе до поетапна промяна в поведението и отношението към отпадъците на гражданите, ще започнат все по-осъзнато да гледат на тях като ресурс и да осъзнават ползите за тях и бъдещите поколения. </a:t>
            </a:r>
          </a:p>
          <a:p>
            <a:pPr algn="just">
              <a:buFont typeface="Arial" panose="020B0604020202020204" pitchFamily="34" charset="0"/>
              <a:buChar char="•"/>
            </a:pPr>
            <a:r>
              <a:rPr lang="ru-RU" sz="2000" dirty="0" smtClean="0">
                <a:solidFill>
                  <a:srgbClr val="002060"/>
                </a:solidFill>
              </a:rPr>
              <a:t>При </a:t>
            </a:r>
            <a:r>
              <a:rPr lang="ru-RU" sz="2000" dirty="0">
                <a:solidFill>
                  <a:srgbClr val="002060"/>
                </a:solidFill>
              </a:rPr>
              <a:t>взимане на управленски решения, относно управлението на отпадъците и намаляване на образуването им, водещи да са технически осъществимите решения, икономически изгодните, както  и тези, които най-добре опазват природните ресурси и човешкото здраве.</a:t>
            </a:r>
          </a:p>
        </p:txBody>
      </p:sp>
    </p:spTree>
    <p:extLst>
      <p:ext uri="{BB962C8B-B14F-4D97-AF65-F5344CB8AC3E}">
        <p14:creationId xmlns:p14="http://schemas.microsoft.com/office/powerpoint/2010/main" val="165473850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smtClean="0">
                <a:solidFill>
                  <a:srgbClr val="002060"/>
                </a:solidFill>
              </a:rPr>
              <a:t>Мерки</a:t>
            </a:r>
            <a:r>
              <a:rPr lang="ru-RU" b="1" u="sng" dirty="0">
                <a:solidFill>
                  <a:srgbClr val="002060"/>
                </a:solidFill>
              </a:rPr>
              <a:t>, които местните власти могат да предприемат в прехода към кръгова </a:t>
            </a:r>
            <a:r>
              <a:rPr lang="ru-RU" b="1" u="sng" dirty="0" smtClean="0">
                <a:solidFill>
                  <a:srgbClr val="002060"/>
                </a:solidFill>
              </a:rPr>
              <a:t>икономика</a:t>
            </a:r>
            <a:endParaRPr lang="ru-RU" b="1" u="sng" dirty="0">
              <a:solidFill>
                <a:srgbClr val="002060"/>
              </a:solidFill>
            </a:endParaRPr>
          </a:p>
          <a:p>
            <a:pPr marL="45720" indent="0" algn="just">
              <a:buNone/>
            </a:pPr>
            <a:r>
              <a:rPr lang="ru-RU" sz="2000" b="1" u="sng" dirty="0">
                <a:solidFill>
                  <a:srgbClr val="002060"/>
                </a:solidFill>
              </a:rPr>
              <a:t>Практически мерки</a:t>
            </a:r>
            <a:r>
              <a:rPr lang="ru-RU" sz="2000" b="1" u="sng" dirty="0" smtClean="0">
                <a:solidFill>
                  <a:srgbClr val="002060"/>
                </a:solidFill>
              </a:rPr>
              <a:t>:</a:t>
            </a:r>
            <a:endParaRPr lang="ru-RU" sz="2000" dirty="0">
              <a:solidFill>
                <a:srgbClr val="002060"/>
              </a:solidFill>
            </a:endParaRPr>
          </a:p>
          <a:p>
            <a:pPr algn="just">
              <a:buFont typeface="Arial" panose="020B0604020202020204" pitchFamily="34" charset="0"/>
              <a:buChar char="•"/>
            </a:pPr>
            <a:r>
              <a:rPr lang="ru-RU" sz="1900" dirty="0" smtClean="0">
                <a:solidFill>
                  <a:srgbClr val="002060"/>
                </a:solidFill>
              </a:rPr>
              <a:t>Да разширяват </a:t>
            </a:r>
            <a:r>
              <a:rPr lang="ru-RU" sz="1900" dirty="0">
                <a:solidFill>
                  <a:srgbClr val="002060"/>
                </a:solidFill>
              </a:rPr>
              <a:t>системата за разделно събиране на отпадъци от хартия, картон, пластмаса, метал и стъкло, като добавя и други потоци отпадъци – например текстил, зелени отпадъци и др., като се стимулира прецизно разделяне на отпадъците, които се образуват, още при източника на образуване, с цел по-оптимално и ресурсно ефективно да се избере правилния начин за рециклиране и оползотворяване.</a:t>
            </a:r>
          </a:p>
          <a:p>
            <a:pPr algn="just">
              <a:buFont typeface="Arial" panose="020B0604020202020204" pitchFamily="34" charset="0"/>
              <a:buChar char="•"/>
            </a:pPr>
            <a:r>
              <a:rPr lang="ru-RU" sz="1900" dirty="0" smtClean="0">
                <a:solidFill>
                  <a:srgbClr val="002060"/>
                </a:solidFill>
              </a:rPr>
              <a:t>Да изграждат </a:t>
            </a:r>
            <a:r>
              <a:rPr lang="ru-RU" sz="1900" dirty="0">
                <a:solidFill>
                  <a:srgbClr val="002060"/>
                </a:solidFill>
              </a:rPr>
              <a:t>площадки за предаване на отпадъци от домакинствата, като по този начин се осигуряват допълнителни възможности за повторна употреба и рециклиране на отпадъци, които не са обхванати в системите;</a:t>
            </a:r>
          </a:p>
          <a:p>
            <a:pPr algn="just">
              <a:buFont typeface="Arial" panose="020B0604020202020204" pitchFamily="34" charset="0"/>
              <a:buChar char="•"/>
            </a:pPr>
            <a:r>
              <a:rPr lang="ru-RU" sz="1900" dirty="0" smtClean="0">
                <a:solidFill>
                  <a:srgbClr val="002060"/>
                </a:solidFill>
              </a:rPr>
              <a:t>Да участват </a:t>
            </a:r>
            <a:r>
              <a:rPr lang="ru-RU" sz="1900" dirty="0">
                <a:solidFill>
                  <a:srgbClr val="002060"/>
                </a:solidFill>
              </a:rPr>
              <a:t>и да </a:t>
            </a:r>
            <a:r>
              <a:rPr lang="ru-RU" sz="1900" dirty="0" smtClean="0">
                <a:solidFill>
                  <a:srgbClr val="002060"/>
                </a:solidFill>
              </a:rPr>
              <a:t>подкрепят  </a:t>
            </a:r>
            <a:r>
              <a:rPr lang="ru-RU" sz="1900" dirty="0">
                <a:solidFill>
                  <a:srgbClr val="002060"/>
                </a:solidFill>
              </a:rPr>
              <a:t>изграждането на центрове за повторна употреба, поправка и подготовка за повторна употреба - неразделна част от намаляването на отпадъците и постигането на принципите на кръговата икономика е повторното използване на материалите. Въпреки че се наблюдава тенденция на намаляване на образуването на твърди битови отпадъци, все още е необходимо насърчаване на повторното използване на материали.</a:t>
            </a:r>
          </a:p>
          <a:p>
            <a:pPr algn="just">
              <a:buFont typeface="Arial" panose="020B0604020202020204" pitchFamily="34" charset="0"/>
              <a:buChar char="•"/>
            </a:pPr>
            <a:r>
              <a:rPr lang="ru-RU" sz="1900" dirty="0" smtClean="0">
                <a:solidFill>
                  <a:srgbClr val="002060"/>
                </a:solidFill>
              </a:rPr>
              <a:t>Да подкрепят </a:t>
            </a:r>
            <a:r>
              <a:rPr lang="ru-RU" sz="1900" dirty="0">
                <a:solidFill>
                  <a:srgbClr val="002060"/>
                </a:solidFill>
              </a:rPr>
              <a:t>и </a:t>
            </a:r>
            <a:r>
              <a:rPr lang="ru-RU" sz="1900" dirty="0" smtClean="0">
                <a:solidFill>
                  <a:srgbClr val="002060"/>
                </a:solidFill>
              </a:rPr>
              <a:t>стимулират </a:t>
            </a:r>
            <a:r>
              <a:rPr lang="ru-RU" sz="1900" dirty="0">
                <a:solidFill>
                  <a:srgbClr val="002060"/>
                </a:solidFill>
              </a:rPr>
              <a:t>създаването на системи за популяризиране на дейностите по повторна употреба, включително и по-специално на текстил, мебели, електрическо и електронно оборудване и др;</a:t>
            </a:r>
          </a:p>
        </p:txBody>
      </p:sp>
    </p:spTree>
    <p:extLst>
      <p:ext uri="{BB962C8B-B14F-4D97-AF65-F5344CB8AC3E}">
        <p14:creationId xmlns:p14="http://schemas.microsoft.com/office/powerpoint/2010/main" val="356792566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smtClean="0">
                <a:solidFill>
                  <a:srgbClr val="002060"/>
                </a:solidFill>
              </a:rPr>
              <a:t>Мерки</a:t>
            </a:r>
            <a:r>
              <a:rPr lang="ru-RU" b="1" u="sng" dirty="0">
                <a:solidFill>
                  <a:srgbClr val="002060"/>
                </a:solidFill>
              </a:rPr>
              <a:t>, които местните власти могат да предприемат в прехода към кръгова </a:t>
            </a:r>
            <a:r>
              <a:rPr lang="ru-RU" b="1" u="sng" dirty="0" smtClean="0">
                <a:solidFill>
                  <a:srgbClr val="002060"/>
                </a:solidFill>
              </a:rPr>
              <a:t>икономика</a:t>
            </a:r>
            <a:endParaRPr lang="ru-RU" b="1" u="sng" dirty="0">
              <a:solidFill>
                <a:srgbClr val="002060"/>
              </a:solidFill>
            </a:endParaRPr>
          </a:p>
          <a:p>
            <a:pPr marL="45720" indent="0" algn="just">
              <a:buNone/>
            </a:pPr>
            <a:r>
              <a:rPr lang="ru-RU" sz="2000" b="1" u="sng" dirty="0">
                <a:solidFill>
                  <a:srgbClr val="002060"/>
                </a:solidFill>
              </a:rPr>
              <a:t>Практически мерки</a:t>
            </a:r>
            <a:r>
              <a:rPr lang="ru-RU" sz="2000" b="1" u="sng" dirty="0" smtClean="0">
                <a:solidFill>
                  <a:srgbClr val="002060"/>
                </a:solidFill>
              </a:rPr>
              <a:t>:</a:t>
            </a:r>
            <a:endParaRPr lang="ru-RU" sz="2000" dirty="0">
              <a:solidFill>
                <a:srgbClr val="002060"/>
              </a:solidFill>
            </a:endParaRPr>
          </a:p>
          <a:p>
            <a:pPr algn="just">
              <a:buFont typeface="Arial" panose="020B0604020202020204" pitchFamily="34" charset="0"/>
              <a:buChar char="•"/>
            </a:pPr>
            <a:r>
              <a:rPr lang="ru-RU" sz="1900" dirty="0" smtClean="0">
                <a:solidFill>
                  <a:srgbClr val="002060"/>
                </a:solidFill>
              </a:rPr>
              <a:t>Да оптимизират </a:t>
            </a:r>
            <a:r>
              <a:rPr lang="ru-RU" sz="1900" dirty="0">
                <a:solidFill>
                  <a:srgbClr val="002060"/>
                </a:solidFill>
              </a:rPr>
              <a:t>процеса по транспортиране на отпадъци, като прилага по-ефективни и по-екологосъобразни транспортни схеми, респективно оборудване;</a:t>
            </a:r>
          </a:p>
          <a:p>
            <a:pPr algn="just">
              <a:buFont typeface="Arial" panose="020B0604020202020204" pitchFamily="34" charset="0"/>
              <a:buChar char="•"/>
            </a:pPr>
            <a:r>
              <a:rPr lang="ru-RU" sz="1900" dirty="0" smtClean="0">
                <a:solidFill>
                  <a:srgbClr val="002060"/>
                </a:solidFill>
              </a:rPr>
              <a:t>Да насърчават </a:t>
            </a:r>
            <a:r>
              <a:rPr lang="ru-RU" sz="1900" dirty="0">
                <a:solidFill>
                  <a:srgbClr val="002060"/>
                </a:solidFill>
              </a:rPr>
              <a:t>използването в публичните обекти (административни сгради, училища, болници, спортни обекти и др) на продукти, които са устойчиви, могат да бъдат ремонтирани или рециклирани;</a:t>
            </a:r>
          </a:p>
          <a:p>
            <a:pPr algn="just">
              <a:buFont typeface="Arial" panose="020B0604020202020204" pitchFamily="34" charset="0"/>
              <a:buChar char="•"/>
            </a:pPr>
            <a:r>
              <a:rPr lang="ru-RU" sz="1900" dirty="0" smtClean="0">
                <a:solidFill>
                  <a:srgbClr val="002060"/>
                </a:solidFill>
              </a:rPr>
              <a:t>Да прилагат </a:t>
            </a:r>
            <a:r>
              <a:rPr lang="ru-RU" sz="1900" dirty="0">
                <a:solidFill>
                  <a:srgbClr val="002060"/>
                </a:solidFill>
              </a:rPr>
              <a:t>мерки за намаляване и предотвратяването на хранителните отпадъци, както и качествен мониторинг на събираната информация;</a:t>
            </a:r>
          </a:p>
          <a:p>
            <a:pPr algn="just">
              <a:buFont typeface="Arial" panose="020B0604020202020204" pitchFamily="34" charset="0"/>
              <a:buChar char="•"/>
            </a:pPr>
            <a:r>
              <a:rPr lang="ru-RU" sz="1900" dirty="0" smtClean="0">
                <a:solidFill>
                  <a:srgbClr val="002060"/>
                </a:solidFill>
              </a:rPr>
              <a:t>Да предприемат </a:t>
            </a:r>
            <a:r>
              <a:rPr lang="ru-RU" sz="1900" dirty="0">
                <a:solidFill>
                  <a:srgbClr val="002060"/>
                </a:solidFill>
              </a:rPr>
              <a:t>категорични мерки относно недопускането на нерегламентирано изхвърляне на битови отпадъци </a:t>
            </a:r>
          </a:p>
          <a:p>
            <a:pPr algn="just">
              <a:buFont typeface="Arial" panose="020B0604020202020204" pitchFamily="34" charset="0"/>
              <a:buChar char="•"/>
            </a:pPr>
            <a:r>
              <a:rPr lang="ru-RU" sz="1900" dirty="0" smtClean="0">
                <a:solidFill>
                  <a:srgbClr val="002060"/>
                </a:solidFill>
              </a:rPr>
              <a:t>Да поддържат </a:t>
            </a:r>
            <a:r>
              <a:rPr lang="ru-RU" sz="1900" dirty="0">
                <a:solidFill>
                  <a:srgbClr val="002060"/>
                </a:solidFill>
              </a:rPr>
              <a:t>коректна и актуална отчетност и информация относно количествата отпадъци по отделни потоци отпадъци - проследяване на видовете и количествата на отпадъците, които се образуват и предприемат действия, така, че да се ограничи образуването на отпадъци. </a:t>
            </a:r>
          </a:p>
        </p:txBody>
      </p:sp>
    </p:spTree>
    <p:extLst>
      <p:ext uri="{BB962C8B-B14F-4D97-AF65-F5344CB8AC3E}">
        <p14:creationId xmlns:p14="http://schemas.microsoft.com/office/powerpoint/2010/main" val="1379097432"/>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smtClean="0">
                <a:solidFill>
                  <a:srgbClr val="002060"/>
                </a:solidFill>
              </a:rPr>
              <a:t>Мерки</a:t>
            </a:r>
            <a:r>
              <a:rPr lang="ru-RU" b="1" u="sng" dirty="0">
                <a:solidFill>
                  <a:srgbClr val="002060"/>
                </a:solidFill>
              </a:rPr>
              <a:t>, които местните власти могат да предприемат в прехода към кръгова </a:t>
            </a:r>
            <a:r>
              <a:rPr lang="ru-RU" b="1" u="sng" dirty="0" smtClean="0">
                <a:solidFill>
                  <a:srgbClr val="002060"/>
                </a:solidFill>
              </a:rPr>
              <a:t>икономика</a:t>
            </a:r>
            <a:endParaRPr lang="ru-RU" b="1" u="sng" dirty="0">
              <a:solidFill>
                <a:srgbClr val="002060"/>
              </a:solidFill>
            </a:endParaRPr>
          </a:p>
          <a:p>
            <a:pPr marL="45720" indent="0" algn="just">
              <a:buNone/>
            </a:pPr>
            <a:r>
              <a:rPr lang="ru-RU" sz="2000" b="1" u="sng" dirty="0">
                <a:solidFill>
                  <a:srgbClr val="002060"/>
                </a:solidFill>
              </a:rPr>
              <a:t>Икономически мерки:</a:t>
            </a:r>
          </a:p>
          <a:p>
            <a:pPr algn="just">
              <a:buFont typeface="Arial" panose="020B0604020202020204" pitchFamily="34" charset="0"/>
              <a:buChar char="•"/>
            </a:pPr>
            <a:r>
              <a:rPr lang="ru-RU" sz="1900" dirty="0" smtClean="0">
                <a:solidFill>
                  <a:srgbClr val="002060"/>
                </a:solidFill>
              </a:rPr>
              <a:t>Преминаване </a:t>
            </a:r>
            <a:r>
              <a:rPr lang="ru-RU" sz="1900" dirty="0">
                <a:solidFill>
                  <a:srgbClr val="002060"/>
                </a:solidFill>
              </a:rPr>
              <a:t>към заплащане на услугите пропорционално на количеството и обема на отпадъците, което ще спомогне за цялостна промяна в начина на събиране на смесени битови отпадъци;</a:t>
            </a:r>
          </a:p>
          <a:p>
            <a:pPr algn="just">
              <a:buFont typeface="Arial" panose="020B0604020202020204" pitchFamily="34" charset="0"/>
              <a:buChar char="•"/>
            </a:pPr>
            <a:r>
              <a:rPr lang="ru-RU" sz="1900" dirty="0" smtClean="0">
                <a:solidFill>
                  <a:srgbClr val="002060"/>
                </a:solidFill>
              </a:rPr>
              <a:t>Целево </a:t>
            </a:r>
            <a:r>
              <a:rPr lang="ru-RU" sz="1900" dirty="0">
                <a:solidFill>
                  <a:srgbClr val="002060"/>
                </a:solidFill>
              </a:rPr>
              <a:t>използване на натрупаните отчисления по чл. 64, за конкретни дейности подпомагащи прехода към кръгова икономика;</a:t>
            </a:r>
          </a:p>
          <a:p>
            <a:pPr algn="just">
              <a:buFont typeface="Arial" panose="020B0604020202020204" pitchFamily="34" charset="0"/>
              <a:buChar char="•"/>
            </a:pPr>
            <a:r>
              <a:rPr lang="ru-RU" sz="1900" dirty="0" smtClean="0">
                <a:solidFill>
                  <a:srgbClr val="002060"/>
                </a:solidFill>
              </a:rPr>
              <a:t>Използване </a:t>
            </a:r>
            <a:r>
              <a:rPr lang="ru-RU" sz="1900" dirty="0">
                <a:solidFill>
                  <a:srgbClr val="002060"/>
                </a:solidFill>
              </a:rPr>
              <a:t>на потенциала на оперативна програма Околна среда 2021-2027 г., , която през новия програмен период дава приоритет на развитието и подобряването на общинските системи за управление на отпадъци на регионално ниво, най-вече инфраструктура, която цели повторна употреба, рециклиране и разделно събиране за постигане на целите към 2030 г., както и на други програми за финансиране;</a:t>
            </a:r>
          </a:p>
          <a:p>
            <a:pPr algn="just">
              <a:buFont typeface="Arial" panose="020B0604020202020204" pitchFamily="34" charset="0"/>
              <a:buChar char="•"/>
            </a:pPr>
            <a:r>
              <a:rPr lang="ru-RU" sz="1900" dirty="0" smtClean="0">
                <a:solidFill>
                  <a:srgbClr val="002060"/>
                </a:solidFill>
              </a:rPr>
              <a:t>Привличане </a:t>
            </a:r>
            <a:r>
              <a:rPr lang="ru-RU" sz="1900" dirty="0">
                <a:solidFill>
                  <a:srgbClr val="002060"/>
                </a:solidFill>
              </a:rPr>
              <a:t>на партньори и разпределяне на финансови ангажименти между тях – община и организации по ополозтворяване, или община и граждански организации</a:t>
            </a:r>
          </a:p>
        </p:txBody>
      </p:sp>
    </p:spTree>
    <p:extLst>
      <p:ext uri="{BB962C8B-B14F-4D97-AF65-F5344CB8AC3E}">
        <p14:creationId xmlns:p14="http://schemas.microsoft.com/office/powerpoint/2010/main" val="924593447"/>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b="1" u="sng" dirty="0">
                <a:solidFill>
                  <a:srgbClr val="002060"/>
                </a:solidFill>
              </a:rPr>
              <a:t>Добри практики и примери за въвеждане на мерки за преход към кръгова </a:t>
            </a:r>
            <a:r>
              <a:rPr lang="ru-RU" b="1" u="sng" dirty="0" smtClean="0">
                <a:solidFill>
                  <a:srgbClr val="002060"/>
                </a:solidFill>
              </a:rPr>
              <a:t>икономика</a:t>
            </a:r>
          </a:p>
          <a:p>
            <a:pPr algn="just">
              <a:buFont typeface="Arial" panose="020B0604020202020204" pitchFamily="34" charset="0"/>
              <a:buChar char="•"/>
            </a:pPr>
            <a:r>
              <a:rPr lang="ru-RU" sz="1800" b="1" u="sng" dirty="0">
                <a:solidFill>
                  <a:srgbClr val="002060"/>
                </a:solidFill>
              </a:rPr>
              <a:t>Столична община </a:t>
            </a:r>
            <a:r>
              <a:rPr lang="ru-RU" sz="1800" dirty="0">
                <a:solidFill>
                  <a:srgbClr val="002060"/>
                </a:solidFill>
              </a:rPr>
              <a:t>е участник в проект “Ориентиране на Европейските региони към кръговата икономика – CircE</a:t>
            </a:r>
            <a:r>
              <a:rPr lang="ru-RU" sz="1800" dirty="0" smtClean="0">
                <a:solidFill>
                  <a:srgbClr val="002060"/>
                </a:solidFill>
              </a:rPr>
              <a:t>”.</a:t>
            </a:r>
          </a:p>
          <a:p>
            <a:pPr algn="just">
              <a:buFont typeface="Arial" panose="020B0604020202020204" pitchFamily="34" charset="0"/>
              <a:buChar char="•"/>
            </a:pPr>
            <a:r>
              <a:rPr lang="ru-RU" sz="1800" dirty="0" smtClean="0">
                <a:solidFill>
                  <a:srgbClr val="002060"/>
                </a:solidFill>
              </a:rPr>
              <a:t> </a:t>
            </a:r>
            <a:r>
              <a:rPr lang="ru-RU" sz="1800" b="1" u="sng" dirty="0">
                <a:solidFill>
                  <a:srgbClr val="002060"/>
                </a:solidFill>
              </a:rPr>
              <a:t>Проектът е насочен към подпомагане на градовете в прилагането на концепцията за кръгова икономика при разработването на програми, стратегии и анализи за управлението на отпадъците</a:t>
            </a:r>
            <a:r>
              <a:rPr lang="ru-RU" sz="1800" dirty="0">
                <a:solidFill>
                  <a:srgbClr val="002060"/>
                </a:solidFill>
              </a:rPr>
              <a:t>. Основната му цел е разработване на Стратегия за устойчиво интегрирано управление на отпадъците, както и тяхното рециклиране с цел повторно използване. </a:t>
            </a:r>
            <a:endParaRPr lang="ru-RU" sz="1800" dirty="0" smtClean="0">
              <a:solidFill>
                <a:srgbClr val="002060"/>
              </a:solidFill>
            </a:endParaRPr>
          </a:p>
          <a:p>
            <a:pPr algn="just">
              <a:buFont typeface="Arial" panose="020B0604020202020204" pitchFamily="34" charset="0"/>
              <a:buChar char="•"/>
            </a:pPr>
            <a:r>
              <a:rPr lang="ru-RU" sz="1800" dirty="0" smtClean="0">
                <a:solidFill>
                  <a:srgbClr val="002060"/>
                </a:solidFill>
              </a:rPr>
              <a:t>Проектът </a:t>
            </a:r>
            <a:r>
              <a:rPr lang="ru-RU" sz="1800" dirty="0">
                <a:solidFill>
                  <a:srgbClr val="002060"/>
                </a:solidFill>
              </a:rPr>
              <a:t>е съфинансиран от ЕФРР чрез програма за международно сътрудничество INTERREGEUROPEна Европейския съюз и държавния бюджет на Р. България. Водещ партньор на проекта: област Ломбардия, Италия. Партньори в проекта: Столична община; Независима област Каталуния, Испания; Федерален офис на Долна Силезия; Провинция Гендерланд, Холандия; Организация за рециклиране на отпадъците, Великобритания; Предприятие за градско развитие в регион Отс, Франция; Организация на общините и градовете в Република Словения. Периодът на изпълнение е януари 2017 – декември 2020 г</a:t>
            </a:r>
            <a:r>
              <a:rPr lang="ru-RU" sz="1800" dirty="0" smtClean="0">
                <a:solidFill>
                  <a:srgbClr val="002060"/>
                </a:solidFill>
              </a:rPr>
              <a:t>.</a:t>
            </a:r>
          </a:p>
          <a:p>
            <a:pPr algn="just">
              <a:buFont typeface="Arial" panose="020B0604020202020204" pitchFamily="34" charset="0"/>
              <a:buChar char="•"/>
            </a:pPr>
            <a:r>
              <a:rPr lang="ru-RU" sz="1800" dirty="0" smtClean="0">
                <a:solidFill>
                  <a:srgbClr val="002060"/>
                </a:solidFill>
              </a:rPr>
              <a:t> </a:t>
            </a:r>
            <a:r>
              <a:rPr lang="ru-RU" sz="1800" dirty="0">
                <a:solidFill>
                  <a:srgbClr val="002060"/>
                </a:solidFill>
              </a:rPr>
              <a:t>В изпълнение на част от мерките от пакета за преход към кръгова икономика Столична община е изградила интегрирана система за третиране на битовите отпадъци и добре функциониращата общинска система за разделно събиране на отпадъци. Благодарение на това Столична община депонира през 2017 г. само 16% от битовите отпадъци на града, произвеждаме модифицирано гориво РДФ, компост, електро- и топлоенергия и реализираме приходи от допълнително отделени рециклируеми отпадъци. </a:t>
            </a:r>
          </a:p>
        </p:txBody>
      </p:sp>
    </p:spTree>
    <p:extLst>
      <p:ext uri="{BB962C8B-B14F-4D97-AF65-F5344CB8AC3E}">
        <p14:creationId xmlns:p14="http://schemas.microsoft.com/office/powerpoint/2010/main" val="779004767"/>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algn="just">
              <a:buFont typeface="Arial" panose="020B0604020202020204" pitchFamily="34" charset="0"/>
              <a:buChar char="•"/>
            </a:pPr>
            <a:r>
              <a:rPr lang="ru-RU" sz="1800" b="1" u="sng" dirty="0" smtClean="0">
                <a:solidFill>
                  <a:srgbClr val="002060"/>
                </a:solidFill>
              </a:rPr>
              <a:t>Община </a:t>
            </a:r>
            <a:r>
              <a:rPr lang="ru-RU" sz="1800" b="1" u="sng" dirty="0">
                <a:solidFill>
                  <a:srgbClr val="002060"/>
                </a:solidFill>
              </a:rPr>
              <a:t>Павликени - </a:t>
            </a:r>
            <a:r>
              <a:rPr lang="ru-RU" sz="1600" dirty="0">
                <a:solidFill>
                  <a:srgbClr val="002060"/>
                </a:solidFill>
              </a:rPr>
              <a:t>Въвеждане на мерки за предотвратяване на образуването на биоразградими битови отпадъци и въвеждане на мерки за подготовка за повторна употреба на отпадъци, отпадъчни материали, включително хартия и картон, метал, пластмаса и стъкло от домакинствата са двете цели в нов проект на Община Павликени. </a:t>
            </a:r>
            <a:r>
              <a:rPr lang="ru-RU" sz="1600" dirty="0" smtClean="0">
                <a:solidFill>
                  <a:srgbClr val="002060"/>
                </a:solidFill>
              </a:rPr>
              <a:t>Той има </a:t>
            </a:r>
            <a:r>
              <a:rPr lang="ru-RU" sz="1600" dirty="0">
                <a:solidFill>
                  <a:srgbClr val="002060"/>
                </a:solidFill>
              </a:rPr>
              <a:t>за цел да демонстрира добри практики от успешно изпълнени проекти в други общини, които ще допринесат за прехода към кръгова икономика в България и за формиране на общество с нулеви отпадъци. </a:t>
            </a:r>
            <a:endParaRPr lang="ru-RU" sz="1600" dirty="0" smtClean="0">
              <a:solidFill>
                <a:srgbClr val="002060"/>
              </a:solidFill>
            </a:endParaRPr>
          </a:p>
          <a:p>
            <a:pPr algn="just">
              <a:buFont typeface="Arial" panose="020B0604020202020204" pitchFamily="34" charset="0"/>
              <a:buChar char="•"/>
            </a:pPr>
            <a:r>
              <a:rPr lang="ru-RU" sz="1600" dirty="0" smtClean="0">
                <a:solidFill>
                  <a:srgbClr val="002060"/>
                </a:solidFill>
              </a:rPr>
              <a:t>Финансиран </a:t>
            </a:r>
            <a:r>
              <a:rPr lang="ru-RU" sz="1600" dirty="0">
                <a:solidFill>
                  <a:srgbClr val="002060"/>
                </a:solidFill>
              </a:rPr>
              <a:t>е от ОП „Околна среда 2014-2020“, съфинансирана от Европейския фонд за регионално развитие на стойност 374 911 лв. В рамките на проекта ще бъдат инициирани пилотни дейности по обществено компостиране в градовете Павликени и Бяла черква. </a:t>
            </a:r>
            <a:endParaRPr lang="ru-RU" sz="1600" dirty="0" smtClean="0">
              <a:solidFill>
                <a:srgbClr val="002060"/>
              </a:solidFill>
            </a:endParaRPr>
          </a:p>
          <a:p>
            <a:pPr algn="just">
              <a:buFont typeface="Arial" panose="020B0604020202020204" pitchFamily="34" charset="0"/>
              <a:buChar char="•"/>
            </a:pPr>
            <a:r>
              <a:rPr lang="ru-RU" sz="1600" dirty="0" smtClean="0">
                <a:solidFill>
                  <a:srgbClr val="002060"/>
                </a:solidFill>
              </a:rPr>
              <a:t>Определени </a:t>
            </a:r>
            <a:r>
              <a:rPr lang="ru-RU" sz="1600" dirty="0">
                <a:solidFill>
                  <a:srgbClr val="002060"/>
                </a:solidFill>
              </a:rPr>
              <a:t>са 4 места за поставяне на обществени </a:t>
            </a:r>
            <a:r>
              <a:rPr lang="ru-RU" sz="1600" dirty="0" smtClean="0">
                <a:solidFill>
                  <a:srgbClr val="002060"/>
                </a:solidFill>
              </a:rPr>
              <a:t>компостер, за предотвратяване на </a:t>
            </a:r>
            <a:r>
              <a:rPr lang="ru-RU" sz="1600" dirty="0">
                <a:solidFill>
                  <a:srgbClr val="002060"/>
                </a:solidFill>
              </a:rPr>
              <a:t>зеленият отпадък, генериран при поддръжката на паркове и други градски зелени площи.  85 домакинства от населените места ще получат по един компостер с комплект оборудване за тяхното ползване. В три училища ще се въведат пилотни дейности по компостиране с образователна цел. Във всяко от тях ще бъде поставен компостер с обем 1600 литра, в комплект с нужните инструменти и </a:t>
            </a:r>
            <a:r>
              <a:rPr lang="ru-RU" sz="1600" dirty="0" smtClean="0">
                <a:solidFill>
                  <a:srgbClr val="002060"/>
                </a:solidFill>
              </a:rPr>
              <a:t>уреди.Общинско </a:t>
            </a:r>
            <a:r>
              <a:rPr lang="ru-RU" sz="1600" dirty="0">
                <a:solidFill>
                  <a:srgbClr val="002060"/>
                </a:solidFill>
              </a:rPr>
              <a:t>помещение ще бъде преустроено и оборудвано като </a:t>
            </a:r>
            <a:r>
              <a:rPr lang="ru-RU" sz="1600" dirty="0" smtClean="0">
                <a:solidFill>
                  <a:srgbClr val="002060"/>
                </a:solidFill>
              </a:rPr>
              <a:t>ателие</a:t>
            </a:r>
            <a:r>
              <a:rPr lang="ru-RU" sz="1600" dirty="0">
                <a:solidFill>
                  <a:srgbClr val="002060"/>
                </a:solidFill>
              </a:rPr>
              <a:t>, което ще е подходящо за провеждане на работилници, базари за обмен </a:t>
            </a:r>
            <a:r>
              <a:rPr lang="ru-RU" sz="1800" dirty="0">
                <a:solidFill>
                  <a:srgbClr val="002060"/>
                </a:solidFill>
              </a:rPr>
              <a:t>на </a:t>
            </a:r>
            <a:r>
              <a:rPr lang="ru-RU" sz="1600" dirty="0">
                <a:solidFill>
                  <a:srgbClr val="002060"/>
                </a:solidFill>
              </a:rPr>
              <a:t>стоки и други мероприятия за насърчаване подготовката за повторна употреба на продукти и техните компоненти. Зеленото ателие ще бъде оборудвано с мебели, инструмент и необходимата техника</a:t>
            </a:r>
            <a:r>
              <a:rPr lang="ru-RU" sz="1600" dirty="0" smtClean="0">
                <a:solidFill>
                  <a:srgbClr val="002060"/>
                </a:solidFill>
              </a:rPr>
              <a:t>. Планирано е провеждането на творчески работилници.</a:t>
            </a:r>
          </a:p>
          <a:p>
            <a:pPr algn="just">
              <a:buFont typeface="Arial" panose="020B0604020202020204" pitchFamily="34" charset="0"/>
              <a:buChar char="•"/>
            </a:pPr>
            <a:r>
              <a:rPr lang="ru-RU" sz="1600" dirty="0">
                <a:solidFill>
                  <a:srgbClr val="002060"/>
                </a:solidFill>
              </a:rPr>
              <a:t>Екипът на проекта, заедно с отговорните експерти от Община Павликени, ще инициира изготвянето и приемането на общински правила за ограничаване на отпадъците в общината. Жителите ще бъдат насърчавани да използват електронните услуги, предоставяни от общинска администрация, за да се намали използването на хартия.  Три неработещи градски чешми за питейна вода ще бъдат възстановени, за да се ограничи използването на бутилирана вода в пластмасови бутилки за еднократна </a:t>
            </a:r>
            <a:r>
              <a:rPr lang="ru-RU" sz="1600" dirty="0" smtClean="0">
                <a:solidFill>
                  <a:srgbClr val="002060"/>
                </a:solidFill>
              </a:rPr>
              <a:t>употреба.</a:t>
            </a:r>
          </a:p>
        </p:txBody>
      </p:sp>
    </p:spTree>
    <p:extLst>
      <p:ext uri="{BB962C8B-B14F-4D97-AF65-F5344CB8AC3E}">
        <p14:creationId xmlns:p14="http://schemas.microsoft.com/office/powerpoint/2010/main" val="1923817287"/>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1800" dirty="0">
                <a:solidFill>
                  <a:srgbClr val="002060"/>
                </a:solidFill>
              </a:rPr>
              <a:t>Европейската комисия е идентифицирала седем ключови сектора за изграждане на кръговата икономика</a:t>
            </a:r>
            <a:r>
              <a:rPr lang="ru-RU" sz="1800" dirty="0" smtClean="0">
                <a:solidFill>
                  <a:srgbClr val="002060"/>
                </a:solidFill>
              </a:rPr>
              <a:t>. </a:t>
            </a:r>
            <a:r>
              <a:rPr lang="ru-RU" sz="1800" dirty="0">
                <a:solidFill>
                  <a:srgbClr val="002060"/>
                </a:solidFill>
              </a:rPr>
              <a:t>С цел преминаване към кръгова икономика, </a:t>
            </a:r>
            <a:r>
              <a:rPr lang="ru-RU" sz="1800" dirty="0" smtClean="0">
                <a:solidFill>
                  <a:srgbClr val="002060"/>
                </a:solidFill>
              </a:rPr>
              <a:t>са </a:t>
            </a:r>
            <a:r>
              <a:rPr lang="ru-RU" sz="1800" dirty="0">
                <a:solidFill>
                  <a:srgbClr val="002060"/>
                </a:solidFill>
              </a:rPr>
              <a:t>нужни промени на различните етапи от веригата - от </a:t>
            </a:r>
            <a:r>
              <a:rPr lang="ru-RU" sz="1800" dirty="0" smtClean="0">
                <a:solidFill>
                  <a:srgbClr val="002060"/>
                </a:solidFill>
              </a:rPr>
              <a:t>дизайна на продуките, </a:t>
            </a:r>
            <a:r>
              <a:rPr lang="ru-RU" sz="1800" dirty="0">
                <a:solidFill>
                  <a:srgbClr val="002060"/>
                </a:solidFill>
              </a:rPr>
              <a:t>през производството до използването им от </a:t>
            </a:r>
            <a:r>
              <a:rPr lang="ru-RU" sz="1800" dirty="0" smtClean="0">
                <a:solidFill>
                  <a:srgbClr val="002060"/>
                </a:solidFill>
              </a:rPr>
              <a:t>крайните потребители. </a:t>
            </a:r>
          </a:p>
          <a:p>
            <a:pPr marL="45720" indent="0" algn="just">
              <a:buNone/>
            </a:pPr>
            <a:r>
              <a:rPr lang="ru-RU" sz="1600" dirty="0" smtClean="0">
                <a:solidFill>
                  <a:srgbClr val="002060"/>
                </a:solidFill>
              </a:rPr>
              <a:t>Секторите, върху които Комисията ще предприеме конкретни действия са: </a:t>
            </a:r>
          </a:p>
          <a:p>
            <a:pPr algn="just">
              <a:buFont typeface="Wingdings" panose="05000000000000000000" pitchFamily="2" charset="2"/>
              <a:buChar char="§"/>
            </a:pPr>
            <a:r>
              <a:rPr lang="ru-RU" sz="1500" dirty="0" smtClean="0">
                <a:solidFill>
                  <a:srgbClr val="002060"/>
                </a:solidFill>
              </a:rPr>
              <a:t>електроника и ИКТ — инициатива за кръгова електроника за постигане на по-дълъг жизнен цикъл на продуктите и подобряване на събирането и третирането на отпадъците акумулаторни батерии</a:t>
            </a:r>
          </a:p>
          <a:p>
            <a:pPr algn="just">
              <a:buFont typeface="Wingdings" panose="05000000000000000000" pitchFamily="2" charset="2"/>
              <a:buChar char="§"/>
            </a:pPr>
            <a:r>
              <a:rPr lang="ru-RU" sz="1500" dirty="0" smtClean="0">
                <a:solidFill>
                  <a:srgbClr val="002060"/>
                </a:solidFill>
              </a:rPr>
              <a:t>превозни </a:t>
            </a:r>
            <a:r>
              <a:rPr lang="ru-RU" sz="1500" dirty="0">
                <a:solidFill>
                  <a:srgbClr val="002060"/>
                </a:solidFill>
              </a:rPr>
              <a:t>средства - нова регулаторна рамка относно акумулаторните батерии с цел повишаване на устойчивостта и насърчаване на кръговия потенциал на акумулаторните батерии </a:t>
            </a:r>
          </a:p>
          <a:p>
            <a:pPr algn="just">
              <a:buFont typeface="Wingdings" panose="05000000000000000000" pitchFamily="2" charset="2"/>
              <a:buChar char="§"/>
            </a:pPr>
            <a:r>
              <a:rPr lang="ru-RU" sz="1500" dirty="0">
                <a:solidFill>
                  <a:srgbClr val="002060"/>
                </a:solidFill>
              </a:rPr>
              <a:t>опаковки - нови задължителни изисквания относно това какво се допуска на пазара на ЕС, включиелно намаляване на (свръх)опаковането, </a:t>
            </a:r>
          </a:p>
          <a:p>
            <a:pPr algn="just">
              <a:buFont typeface="Wingdings" panose="05000000000000000000" pitchFamily="2" charset="2"/>
              <a:buChar char="§"/>
            </a:pPr>
            <a:r>
              <a:rPr lang="ru-RU" sz="1500" dirty="0">
                <a:solidFill>
                  <a:srgbClr val="002060"/>
                </a:solidFill>
              </a:rPr>
              <a:t>пластмаси - нови задължителни изисквания за съдържанието на рециклирани материали и специален акцент върху пластмасовите микрочастици, както и пластмасите на биологична основа и биоразградимите пластмаси </a:t>
            </a:r>
          </a:p>
          <a:p>
            <a:pPr algn="just">
              <a:buFont typeface="Wingdings" panose="05000000000000000000" pitchFamily="2" charset="2"/>
              <a:buChar char="§"/>
            </a:pPr>
            <a:r>
              <a:rPr lang="ru-RU" sz="1500" dirty="0">
                <a:solidFill>
                  <a:srgbClr val="002060"/>
                </a:solidFill>
              </a:rPr>
              <a:t>текстилни изделия — нова стратегия на ЕС за текстила с цел засилване на конкурентоспособността и иновациите в сектора и насърчаване на пазара на ЕС за повторна употреба на текстилните продукти </a:t>
            </a:r>
          </a:p>
          <a:p>
            <a:pPr algn="just">
              <a:buFont typeface="Wingdings" panose="05000000000000000000" pitchFamily="2" charset="2"/>
              <a:buChar char="§"/>
            </a:pPr>
            <a:r>
              <a:rPr lang="ru-RU" sz="1500" dirty="0">
                <a:solidFill>
                  <a:srgbClr val="002060"/>
                </a:solidFill>
              </a:rPr>
              <a:t>строителство и сгради — всеобхватна стратегия за устойчива архитектурна среда, с която се насърчават принципите на кръговата икономика </a:t>
            </a:r>
          </a:p>
          <a:p>
            <a:pPr algn="just">
              <a:buFont typeface="Wingdings" panose="05000000000000000000" pitchFamily="2" charset="2"/>
              <a:buChar char="§"/>
            </a:pPr>
            <a:r>
              <a:rPr lang="ru-RU" sz="1500" dirty="0">
                <a:solidFill>
                  <a:srgbClr val="002060"/>
                </a:solidFill>
              </a:rPr>
              <a:t>храни — нова законодателна инициатива относно повторната употреба с цел да бъдат заменени опаковките, съдовете и приборите за еднократна употреба в хранителния сектор с продукти за многократна употреба</a:t>
            </a:r>
          </a:p>
          <a:p>
            <a:pPr marL="45720" indent="0" algn="just">
              <a:buNone/>
            </a:pPr>
            <a:endParaRPr lang="ru-RU" sz="1600" dirty="0" smtClean="0">
              <a:solidFill>
                <a:srgbClr val="002060"/>
              </a:solidFill>
            </a:endParaRPr>
          </a:p>
        </p:txBody>
      </p:sp>
    </p:spTree>
    <p:extLst>
      <p:ext uri="{BB962C8B-B14F-4D97-AF65-F5344CB8AC3E}">
        <p14:creationId xmlns:p14="http://schemas.microsoft.com/office/powerpoint/2010/main" val="3293116261"/>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t>Пластмаса</a:t>
            </a:r>
            <a:endParaRPr lang="ru-RU" sz="2000" b="1" u="sng" dirty="0"/>
          </a:p>
          <a:p>
            <a:pPr algn="just">
              <a:buFont typeface="Wingdings" panose="05000000000000000000" pitchFamily="2" charset="2"/>
              <a:buChar char="Ø"/>
            </a:pPr>
            <a:r>
              <a:rPr lang="ru-RU" sz="1800" dirty="0" smtClean="0">
                <a:solidFill>
                  <a:srgbClr val="002060"/>
                </a:solidFill>
              </a:rPr>
              <a:t>През </a:t>
            </a:r>
            <a:r>
              <a:rPr lang="ru-RU" sz="1800" dirty="0">
                <a:solidFill>
                  <a:srgbClr val="002060"/>
                </a:solidFill>
              </a:rPr>
              <a:t>декември 2018 г. </a:t>
            </a:r>
            <a:r>
              <a:rPr lang="ru-RU" sz="1800" dirty="0" smtClean="0">
                <a:solidFill>
                  <a:srgbClr val="002060"/>
                </a:solidFill>
              </a:rPr>
              <a:t>ЕП приема </a:t>
            </a:r>
            <a:r>
              <a:rPr lang="ru-RU" sz="1800" dirty="0">
                <a:solidFill>
                  <a:srgbClr val="002060"/>
                </a:solidFill>
              </a:rPr>
              <a:t>забрана за някои пластмасови продукти за еднократна употреба като прибори, чинии и дръжки за балони. Основна цел на  Директива (ЕС) 2019/904 на Европейския парламент и на Съвета от 5 юни 2019 година относно намаляването на въздействието на определени пластмасови продукти върху околната среда е да се намали количеството на пластмасовите </a:t>
            </a:r>
            <a:r>
              <a:rPr lang="ru-RU" sz="1800" dirty="0" smtClean="0">
                <a:solidFill>
                  <a:srgbClr val="002060"/>
                </a:solidFill>
              </a:rPr>
              <a:t>отпадъци, </a:t>
            </a:r>
            <a:r>
              <a:rPr lang="ru-RU" sz="1800" dirty="0">
                <a:solidFill>
                  <a:srgbClr val="002060"/>
                </a:solidFill>
              </a:rPr>
              <a:t>като </a:t>
            </a:r>
            <a:r>
              <a:rPr lang="ru-RU" sz="1800" dirty="0" smtClean="0">
                <a:solidFill>
                  <a:srgbClr val="002060"/>
                </a:solidFill>
              </a:rPr>
              <a:t>изведе </a:t>
            </a:r>
            <a:r>
              <a:rPr lang="ru-RU" sz="1800" dirty="0">
                <a:solidFill>
                  <a:srgbClr val="002060"/>
                </a:solidFill>
              </a:rPr>
              <a:t>от </a:t>
            </a:r>
            <a:r>
              <a:rPr lang="ru-RU" sz="1800" dirty="0" smtClean="0">
                <a:solidFill>
                  <a:srgbClr val="002060"/>
                </a:solidFill>
              </a:rPr>
              <a:t>употреба </a:t>
            </a:r>
            <a:r>
              <a:rPr lang="ru-RU" sz="1800" dirty="0">
                <a:solidFill>
                  <a:srgbClr val="002060"/>
                </a:solidFill>
              </a:rPr>
              <a:t>продукти с микрочастици </a:t>
            </a:r>
            <a:r>
              <a:rPr lang="ru-RU" sz="1800" dirty="0" smtClean="0">
                <a:solidFill>
                  <a:srgbClr val="002060"/>
                </a:solidFill>
              </a:rPr>
              <a:t>пластмаса. Съгласно </a:t>
            </a:r>
            <a:r>
              <a:rPr lang="ru-RU" sz="1800" dirty="0">
                <a:solidFill>
                  <a:srgbClr val="002060"/>
                </a:solidFill>
              </a:rPr>
              <a:t>новите правила от 2021 г. са забранени пластмасовите чаши, чинии, прибори, сламки и др.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С </a:t>
            </a:r>
            <a:r>
              <a:rPr lang="ru-RU" sz="1800" dirty="0">
                <a:solidFill>
                  <a:srgbClr val="002060"/>
                </a:solidFill>
              </a:rPr>
              <a:t>постановление на МС № 354 от 26.10.2021 г., обн. ДВ бр.91 от 02.11.2021 г. </a:t>
            </a:r>
            <a:r>
              <a:rPr lang="ru-RU" sz="1800" b="1" u="sng" dirty="0">
                <a:solidFill>
                  <a:srgbClr val="002060"/>
                </a:solidFill>
              </a:rPr>
              <a:t>е приета за първи  път в българското законодателство, Наредба за намаляване на въздействието на определени пластмасови продукти върху околната среда. </a:t>
            </a:r>
            <a:r>
              <a:rPr lang="ru-RU" sz="1800" dirty="0">
                <a:solidFill>
                  <a:srgbClr val="002060"/>
                </a:solidFill>
              </a:rPr>
              <a:t>С наредбата се определят мерки за постигане на устойчиво намаляване на употребата на определени пластмасови продукти за еднократна употреба (ППЕУ), изискванията към определени ППЕУ, изискванията за маркировка към определени ППЕУ. </a:t>
            </a:r>
            <a:r>
              <a:rPr lang="ru-RU" sz="1800" b="1" u="sng" dirty="0"/>
              <a:t>Новата европейска цел за пластмасовите отпадъци е минимум 50% от количеството на отпадъчните пластмасови опаковки да се рециклира до </a:t>
            </a:r>
            <a:r>
              <a:rPr lang="ru-RU" sz="1800" b="1" u="sng" dirty="0" smtClean="0"/>
              <a:t>2025.</a:t>
            </a:r>
            <a:endParaRPr lang="ru-RU" sz="1800" b="1" u="sng" dirty="0"/>
          </a:p>
          <a:p>
            <a:pPr algn="just">
              <a:buFont typeface="Wingdings" panose="05000000000000000000" pitchFamily="2" charset="2"/>
              <a:buChar char="Ø"/>
            </a:pPr>
            <a:r>
              <a:rPr lang="ru-RU" sz="1800" dirty="0" smtClean="0">
                <a:solidFill>
                  <a:srgbClr val="002060"/>
                </a:solidFill>
              </a:rPr>
              <a:t>До </a:t>
            </a:r>
            <a:r>
              <a:rPr lang="ru-RU" sz="1800" dirty="0">
                <a:solidFill>
                  <a:srgbClr val="002060"/>
                </a:solidFill>
              </a:rPr>
              <a:t>2029 г. целта е за 90% разделно събиране на пластмасови бутилки, както и целта за рециклирано съдържание на пластмасовите бутилки от най-малко 25% до 2025 г. и 30% до 2030 г</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Директивата </a:t>
            </a:r>
            <a:r>
              <a:rPr lang="ru-RU" sz="1800" dirty="0">
                <a:solidFill>
                  <a:srgbClr val="002060"/>
                </a:solidFill>
              </a:rPr>
              <a:t>за пластмасовите продукти за еднократна употреба, следва подход, подобен на използвания при успешната Директива за пластмасовите торбички от 2015 г., която бързо доведе до промяна в навиците на потребителите</a:t>
            </a:r>
          </a:p>
          <a:p>
            <a:pPr marL="45720" indent="0" algn="just">
              <a:buNone/>
            </a:pPr>
            <a:endParaRPr lang="ru-RU" sz="1600" dirty="0" smtClean="0">
              <a:solidFill>
                <a:srgbClr val="002060"/>
              </a:solidFill>
            </a:endParaRPr>
          </a:p>
        </p:txBody>
      </p:sp>
    </p:spTree>
    <p:extLst>
      <p:ext uri="{BB962C8B-B14F-4D97-AF65-F5344CB8AC3E}">
        <p14:creationId xmlns:p14="http://schemas.microsoft.com/office/powerpoint/2010/main" val="391320979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bg-BG" sz="2000" b="1" dirty="0" smtClean="0">
                <a:latin typeface="+mn-lt"/>
                <a:ea typeface="Verdana" panose="020B0604030504040204" pitchFamily="34" charset="0"/>
              </a:rPr>
              <a:t>Тема </a:t>
            </a:r>
            <a:r>
              <a:rPr lang="bg-BG" sz="2000" b="1" dirty="0">
                <a:latin typeface="+mn-lt"/>
                <a:ea typeface="Verdana" panose="020B0604030504040204" pitchFamily="34" charset="0"/>
              </a:rPr>
              <a:t>2</a:t>
            </a:r>
            <a:r>
              <a:rPr lang="bg-BG" sz="2000" b="1" dirty="0" smtClean="0">
                <a:latin typeface="+mn-lt"/>
                <a:ea typeface="Verdana" panose="020B0604030504040204" pitchFamily="34" charset="0"/>
              </a:rPr>
              <a:t>:</a:t>
            </a:r>
            <a:r>
              <a:rPr lang="bg-BG" sz="2000" dirty="0">
                <a:latin typeface="+mn-lt"/>
                <a:ea typeface="Verdana" panose="020B0604030504040204" pitchFamily="34" charset="0"/>
              </a:rPr>
              <a:t/>
            </a:r>
            <a:br>
              <a:rPr lang="bg-BG" sz="2000" dirty="0">
                <a:latin typeface="+mn-lt"/>
                <a:ea typeface="Verdana" panose="020B0604030504040204" pitchFamily="34" charset="0"/>
              </a:rPr>
            </a:br>
            <a:r>
              <a:rPr lang="bg-BG" sz="2400" b="1" dirty="0" smtClean="0">
                <a:latin typeface="+mn-lt"/>
                <a:ea typeface="Verdana" panose="020B0604030504040204" pitchFamily="34" charset="0"/>
              </a:rPr>
              <a:t>Кръговата икономика и битовите отпадъци</a:t>
            </a:r>
            <a:endParaRPr lang="ru-RU" sz="24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2354285"/>
            <a:ext cx="11512627" cy="3848808"/>
          </a:xfrm>
        </p:spPr>
        <p:txBody>
          <a:bodyPr>
            <a:normAutofit/>
          </a:bodyPr>
          <a:lstStyle/>
          <a:p>
            <a:pPr marL="45720" indent="0">
              <a:buNone/>
            </a:pPr>
            <a:r>
              <a:rPr lang="ru-RU" b="1" dirty="0" smtClean="0"/>
              <a:t>Целта </a:t>
            </a:r>
            <a:r>
              <a:rPr lang="ru-RU" b="1" dirty="0"/>
              <a:t>на </a:t>
            </a:r>
            <a:r>
              <a:rPr lang="ru-RU" b="1" dirty="0" smtClean="0"/>
              <a:t>тази тема е да запознае участниците </a:t>
            </a:r>
            <a:r>
              <a:rPr lang="ru-RU" b="1" dirty="0"/>
              <a:t>в обучението </a:t>
            </a:r>
            <a:r>
              <a:rPr lang="ru-RU" b="1" dirty="0" smtClean="0"/>
              <a:t>с</a:t>
            </a:r>
            <a:r>
              <a:rPr lang="ru-RU" b="1" dirty="0"/>
              <a:t>:</a:t>
            </a:r>
          </a:p>
          <a:p>
            <a:pPr>
              <a:buFont typeface="Wingdings" panose="05000000000000000000" pitchFamily="2" charset="2"/>
              <a:buChar char="§"/>
            </a:pPr>
            <a:r>
              <a:rPr lang="ru-RU" dirty="0" smtClean="0">
                <a:solidFill>
                  <a:srgbClr val="002060"/>
                </a:solidFill>
              </a:rPr>
              <a:t>Цел </a:t>
            </a:r>
            <a:r>
              <a:rPr lang="ru-RU" dirty="0">
                <a:solidFill>
                  <a:srgbClr val="002060"/>
                </a:solidFill>
              </a:rPr>
              <a:t>на обучението по тема </a:t>
            </a:r>
            <a:r>
              <a:rPr lang="ru-RU" dirty="0" smtClean="0">
                <a:solidFill>
                  <a:srgbClr val="002060"/>
                </a:solidFill>
              </a:rPr>
              <a:t>2 </a:t>
            </a:r>
            <a:r>
              <a:rPr lang="ru-RU" dirty="0">
                <a:solidFill>
                  <a:srgbClr val="002060"/>
                </a:solidFill>
              </a:rPr>
              <a:t>е участниците в обучението да се запознаят със същността на кръговата икономика в контекста на управлението на отпадъци, като акцентира върху специфичните цели поставени в Стратегията за преход към кръгова икономика. </a:t>
            </a:r>
            <a:endParaRPr lang="ru-RU" dirty="0" smtClean="0">
              <a:solidFill>
                <a:srgbClr val="002060"/>
              </a:solidFill>
            </a:endParaRPr>
          </a:p>
          <a:p>
            <a:pPr>
              <a:buFont typeface="Wingdings" panose="05000000000000000000" pitchFamily="2" charset="2"/>
              <a:buChar char="§"/>
            </a:pPr>
            <a:r>
              <a:rPr lang="ru-RU" dirty="0" smtClean="0">
                <a:solidFill>
                  <a:srgbClr val="002060"/>
                </a:solidFill>
              </a:rPr>
              <a:t>Темата </a:t>
            </a:r>
            <a:r>
              <a:rPr lang="ru-RU" dirty="0">
                <a:solidFill>
                  <a:srgbClr val="002060"/>
                </a:solidFill>
              </a:rPr>
              <a:t>разглежда управлението на битови отпадъци в прехода към кръгова икономика в контекста на общините в България,  както и се спира върху приоритетни области в управлението на отпадъците – </a:t>
            </a:r>
            <a:r>
              <a:rPr lang="ru-RU" dirty="0" smtClean="0">
                <a:solidFill>
                  <a:srgbClr val="002060"/>
                </a:solidFill>
              </a:rPr>
              <a:t>пластмасови, отпадъци от </a:t>
            </a:r>
            <a:r>
              <a:rPr lang="ru-RU" dirty="0">
                <a:solidFill>
                  <a:srgbClr val="002060"/>
                </a:solidFill>
              </a:rPr>
              <a:t>опаковки, хранителни, текстилни и др.</a:t>
            </a: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094874"/>
            <a:ext cx="11512627" cy="5438273"/>
          </a:xfrm>
        </p:spPr>
        <p:txBody>
          <a:bodyPr>
            <a:noAutofit/>
          </a:bodyPr>
          <a:lstStyle/>
          <a:p>
            <a:pPr marL="45720" indent="0" algn="just">
              <a:buNone/>
            </a:pPr>
            <a:r>
              <a:rPr lang="ru-RU" sz="1800" b="1" u="sng" dirty="0" smtClean="0"/>
              <a:t>Пластмаса</a:t>
            </a:r>
            <a:endParaRPr lang="ru-RU" sz="1800" b="1" u="sng" dirty="0"/>
          </a:p>
          <a:p>
            <a:pPr marL="45720" indent="0" algn="just">
              <a:buNone/>
            </a:pPr>
            <a:r>
              <a:rPr lang="ru-RU" sz="1600" dirty="0">
                <a:solidFill>
                  <a:srgbClr val="002060"/>
                </a:solidFill>
              </a:rPr>
              <a:t>Стъпки, които ще спомогнат да се ограничи употребата на пластмасови продукти, да се намали количеството на  пластмасови отпадъци и да се подпомогне прехода към кръгова икономика:</a:t>
            </a:r>
          </a:p>
          <a:p>
            <a:pPr algn="just">
              <a:buFont typeface="Wingdings" panose="05000000000000000000" pitchFamily="2" charset="2"/>
              <a:buChar char="Ø"/>
            </a:pPr>
            <a:r>
              <a:rPr lang="ru-RU" sz="1600" dirty="0" smtClean="0">
                <a:solidFill>
                  <a:srgbClr val="002060"/>
                </a:solidFill>
              </a:rPr>
              <a:t>чрез </a:t>
            </a:r>
            <a:r>
              <a:rPr lang="ru-RU" sz="1600" dirty="0">
                <a:solidFill>
                  <a:srgbClr val="002060"/>
                </a:solidFill>
              </a:rPr>
              <a:t>намаляване на потреблението им на национално равнище </a:t>
            </a:r>
          </a:p>
          <a:p>
            <a:pPr marL="45720" indent="0" algn="just">
              <a:buNone/>
            </a:pPr>
            <a:r>
              <a:rPr lang="ru-RU" sz="1600" dirty="0" smtClean="0">
                <a:solidFill>
                  <a:srgbClr val="002060"/>
                </a:solidFill>
              </a:rPr>
              <a:t>•</a:t>
            </a:r>
            <a:r>
              <a:rPr lang="ru-RU" sz="1500" dirty="0" smtClean="0">
                <a:solidFill>
                  <a:srgbClr val="002060"/>
                </a:solidFill>
              </a:rPr>
              <a:t>провеждане </a:t>
            </a:r>
            <a:r>
              <a:rPr lang="ru-RU" sz="1500" dirty="0">
                <a:solidFill>
                  <a:srgbClr val="002060"/>
                </a:solidFill>
              </a:rPr>
              <a:t>на масови информационни кампании сред жителите на </a:t>
            </a:r>
            <a:r>
              <a:rPr lang="ru-RU" sz="1500" dirty="0" smtClean="0">
                <a:solidFill>
                  <a:srgbClr val="002060"/>
                </a:solidFill>
              </a:rPr>
              <a:t>общините - като </a:t>
            </a:r>
            <a:r>
              <a:rPr lang="ru-RU" sz="1500" dirty="0">
                <a:solidFill>
                  <a:srgbClr val="002060"/>
                </a:solidFill>
              </a:rPr>
              <a:t>се посочват възможните алтернативни продукти, които могат да бъдат използвани, както и вредите, които употребата на пластмасовите продукти нанасят на околната среда и здравето</a:t>
            </a:r>
          </a:p>
          <a:p>
            <a:pPr marL="45720" indent="0" algn="just">
              <a:buNone/>
            </a:pPr>
            <a:r>
              <a:rPr lang="ru-RU" sz="1500" dirty="0" smtClean="0">
                <a:solidFill>
                  <a:srgbClr val="002060"/>
                </a:solidFill>
              </a:rPr>
              <a:t>•подобряване </a:t>
            </a:r>
            <a:r>
              <a:rPr lang="ru-RU" sz="1500" dirty="0">
                <a:solidFill>
                  <a:srgbClr val="002060"/>
                </a:solidFill>
              </a:rPr>
              <a:t>и разширяване на системите за разделно събиране на отпадъците от опаковки на общинско ниво, </a:t>
            </a:r>
            <a:r>
              <a:rPr lang="ru-RU" sz="1500" dirty="0" smtClean="0">
                <a:solidFill>
                  <a:srgbClr val="002060"/>
                </a:solidFill>
              </a:rPr>
              <a:t>предвид </a:t>
            </a:r>
            <a:r>
              <a:rPr lang="ru-RU" sz="1500" dirty="0">
                <a:solidFill>
                  <a:srgbClr val="002060"/>
                </a:solidFill>
              </a:rPr>
              <a:t>нарастването на количествените цели за рециклиране и оползотворяване на отпадъците от опаковки, както и специфичните цели за разделно събиране на пластмасовите бутилки за еднократна употреба до 3 литра.</a:t>
            </a:r>
          </a:p>
          <a:p>
            <a:pPr marL="45720" indent="0" algn="just">
              <a:buNone/>
            </a:pPr>
            <a:r>
              <a:rPr lang="ru-RU" sz="1500" dirty="0" smtClean="0">
                <a:solidFill>
                  <a:srgbClr val="002060"/>
                </a:solidFill>
              </a:rPr>
              <a:t>•актуализиране </a:t>
            </a:r>
            <a:r>
              <a:rPr lang="ru-RU" sz="1500" dirty="0">
                <a:solidFill>
                  <a:srgbClr val="002060"/>
                </a:solidFill>
              </a:rPr>
              <a:t>и подобряване на контролните и проверяващи механизми на общинските наредби относно спазване на изискванията от търговски обекти, производствени, стопански и административни сгради да събират разделно отпадъците си от опаковки и да ги предават на оторизирани за целта лица за последващо рециклиране и оползотворяване.</a:t>
            </a:r>
          </a:p>
          <a:p>
            <a:pPr algn="just">
              <a:buFont typeface="Wingdings" panose="05000000000000000000" pitchFamily="2" charset="2"/>
              <a:buChar char="Ø"/>
            </a:pPr>
            <a:r>
              <a:rPr lang="ru-RU" sz="1600" dirty="0" smtClean="0">
                <a:solidFill>
                  <a:srgbClr val="002060"/>
                </a:solidFill>
              </a:rPr>
              <a:t>чрез </a:t>
            </a:r>
            <a:r>
              <a:rPr lang="ru-RU" sz="1600" dirty="0">
                <a:solidFill>
                  <a:srgbClr val="002060"/>
                </a:solidFill>
              </a:rPr>
              <a:t>въвеждане на изисквания за проектирането и етикетирането </a:t>
            </a:r>
            <a:r>
              <a:rPr lang="ru-RU" sz="1600" dirty="0" smtClean="0">
                <a:solidFill>
                  <a:srgbClr val="002060"/>
                </a:solidFill>
              </a:rPr>
              <a:t>– производителите задължително </a:t>
            </a:r>
            <a:r>
              <a:rPr lang="ru-RU" sz="1600" dirty="0">
                <a:solidFill>
                  <a:srgbClr val="002060"/>
                </a:solidFill>
              </a:rPr>
              <a:t>маркират всеки продукт с видима, ясно четлива маркировка, която информира потребителите за подходящите варианти за управление на отпадъците от продукта или начините за обезвреждане на отпадъците, които трябва да се избягват за този продукт, в съответствие с йерархията на отпадъците</a:t>
            </a:r>
          </a:p>
          <a:p>
            <a:pPr algn="just">
              <a:buFont typeface="Wingdings" panose="05000000000000000000" pitchFamily="2" charset="2"/>
              <a:buChar char="Ø"/>
            </a:pPr>
            <a:r>
              <a:rPr lang="ru-RU" sz="1600" dirty="0" smtClean="0">
                <a:solidFill>
                  <a:srgbClr val="002060"/>
                </a:solidFill>
              </a:rPr>
              <a:t>както </a:t>
            </a:r>
            <a:r>
              <a:rPr lang="ru-RU" sz="1600" dirty="0">
                <a:solidFill>
                  <a:srgbClr val="002060"/>
                </a:solidFill>
              </a:rPr>
              <a:t>и чрез въвеждане на задължения производителите да управляват отпадъците и да почистват околната среда – въвеждане на схеми за разширена отговорност на производителя, с които да се покриват разходите по почистване на отпадъците, изисквания за влагане на рециклирана </a:t>
            </a:r>
            <a:r>
              <a:rPr lang="ru-RU" sz="1600" dirty="0" smtClean="0">
                <a:solidFill>
                  <a:srgbClr val="002060"/>
                </a:solidFill>
              </a:rPr>
              <a:t>пластмаса</a:t>
            </a:r>
          </a:p>
        </p:txBody>
      </p:sp>
    </p:spTree>
    <p:extLst>
      <p:ext uri="{BB962C8B-B14F-4D97-AF65-F5344CB8AC3E}">
        <p14:creationId xmlns:p14="http://schemas.microsoft.com/office/powerpoint/2010/main" val="1736902906"/>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t>Текстил</a:t>
            </a:r>
            <a:endParaRPr lang="ru-RU" sz="2000" b="1" u="sng" dirty="0"/>
          </a:p>
          <a:p>
            <a:pPr algn="just">
              <a:buFont typeface="Wingdings" panose="05000000000000000000" pitchFamily="2" charset="2"/>
              <a:buChar char="Ø"/>
            </a:pPr>
            <a:r>
              <a:rPr lang="ru-RU" sz="1800" dirty="0" smtClean="0">
                <a:solidFill>
                  <a:srgbClr val="002060"/>
                </a:solidFill>
              </a:rPr>
              <a:t>Стратегията </a:t>
            </a:r>
            <a:r>
              <a:rPr lang="ru-RU" sz="1800" dirty="0">
                <a:solidFill>
                  <a:srgbClr val="002060"/>
                </a:solidFill>
              </a:rPr>
              <a:t>на ЕС за устойчиви текстилни продукти, представена от Комисията през 2020 г., поставя за задача до 2030 г. </a:t>
            </a:r>
            <a:r>
              <a:rPr lang="ru-RU" sz="1800" b="1" u="sng" dirty="0"/>
              <a:t>текстилните продукти на европейския пазар да бъдат дълготрайни, да могат да се рециклират, да бъдат направени във възможно най-голяма степен от рециклирани платове и да не съдържат опасни вещества. </a:t>
            </a:r>
            <a:endParaRPr lang="ru-RU" sz="1800" b="1" u="sng" dirty="0" smtClean="0"/>
          </a:p>
          <a:p>
            <a:pPr algn="just">
              <a:buFont typeface="Wingdings" panose="05000000000000000000" pitchFamily="2" charset="2"/>
              <a:buChar char="Ø"/>
            </a:pPr>
            <a:r>
              <a:rPr lang="ru-RU" sz="1800" dirty="0" smtClean="0">
                <a:solidFill>
                  <a:srgbClr val="002060"/>
                </a:solidFill>
              </a:rPr>
              <a:t>Следвайки </a:t>
            </a:r>
            <a:r>
              <a:rPr lang="ru-RU" sz="1800" dirty="0">
                <a:solidFill>
                  <a:srgbClr val="002060"/>
                </a:solidFill>
              </a:rPr>
              <a:t>политиката на </a:t>
            </a:r>
            <a:r>
              <a:rPr lang="ru-RU" sz="1800" dirty="0" smtClean="0">
                <a:solidFill>
                  <a:srgbClr val="002060"/>
                </a:solidFill>
              </a:rPr>
              <a:t>ЕС, </a:t>
            </a:r>
            <a:r>
              <a:rPr lang="ru-RU" sz="1800" dirty="0">
                <a:solidFill>
                  <a:srgbClr val="002060"/>
                </a:solidFill>
              </a:rPr>
              <a:t>България започва поетапно изграждане на инфраструктура за управление на текстилните отпадъци. На този етап все още много малко общини имат изградени системи за разделно събиране на текстилни отпадъци. По-голяма част от тях не разполагат с инфраструктура за оползотворяването на тези отпадъци, както и за разделно събиране, а транспортирането им до малкото на брой инсталации в страната е икономически неизгодно. Депонирането на текстилни отпадъци, продължава да бъде основният метод за третирането им</a:t>
            </a:r>
            <a:r>
              <a:rPr lang="ru-RU" sz="1800" dirty="0" smtClean="0">
                <a:solidFill>
                  <a:srgbClr val="002060"/>
                </a:solidFill>
              </a:rPr>
              <a:t>.</a:t>
            </a:r>
          </a:p>
          <a:p>
            <a:pPr algn="just">
              <a:buFont typeface="Wingdings" panose="05000000000000000000" pitchFamily="2" charset="2"/>
              <a:buChar char="Ø"/>
            </a:pPr>
            <a:r>
              <a:rPr lang="ru-RU" sz="1800" dirty="0">
                <a:solidFill>
                  <a:srgbClr val="002060"/>
                </a:solidFill>
              </a:rPr>
              <a:t>Стъпка напред в законодателството на България и прехода към кръгова икономика е добавянето на още един поток отпадъци към масово разпространените отпадъци – а именно текстилните отпадъци. Тази промяна вменява ангажимент на кметовете на общините да организират задължително система за разделно събиране на обувки и текстил. </a:t>
            </a:r>
            <a:endParaRPr lang="ru-RU" sz="1800" dirty="0" smtClean="0">
              <a:solidFill>
                <a:srgbClr val="002060"/>
              </a:solidFill>
            </a:endParaRPr>
          </a:p>
        </p:txBody>
      </p:sp>
    </p:spTree>
    <p:extLst>
      <p:ext uri="{BB962C8B-B14F-4D97-AF65-F5344CB8AC3E}">
        <p14:creationId xmlns:p14="http://schemas.microsoft.com/office/powerpoint/2010/main" val="2816446399"/>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t>Текстил</a:t>
            </a:r>
            <a:endParaRPr lang="ru-RU" sz="2000" b="1" u="sng" dirty="0"/>
          </a:p>
          <a:p>
            <a:pPr algn="just">
              <a:buFont typeface="Wingdings" panose="05000000000000000000" pitchFamily="2" charset="2"/>
              <a:buChar char="Ø"/>
            </a:pPr>
            <a:r>
              <a:rPr lang="ru-RU" sz="1800" dirty="0">
                <a:solidFill>
                  <a:srgbClr val="002060"/>
                </a:solidFill>
              </a:rPr>
              <a:t>Друга стъпка </a:t>
            </a:r>
            <a:r>
              <a:rPr lang="ru-RU" sz="1800" dirty="0" smtClean="0">
                <a:solidFill>
                  <a:srgbClr val="002060"/>
                </a:solidFill>
              </a:rPr>
              <a:t>към прехода за кръгова икономика е </a:t>
            </a:r>
            <a:r>
              <a:rPr lang="ru-RU" sz="1800" dirty="0">
                <a:solidFill>
                  <a:srgbClr val="002060"/>
                </a:solidFill>
              </a:rPr>
              <a:t>разработената Наредба за отпадъците от обувки и </a:t>
            </a:r>
            <a:r>
              <a:rPr lang="ru-RU" sz="1800" dirty="0" smtClean="0">
                <a:solidFill>
                  <a:srgbClr val="002060"/>
                </a:solidFill>
              </a:rPr>
              <a:t>текстил (като </a:t>
            </a:r>
            <a:r>
              <a:rPr lang="ru-RU" sz="1800" dirty="0">
                <a:solidFill>
                  <a:srgbClr val="002060"/>
                </a:solidFill>
              </a:rPr>
              <a:t>на този етап все още текат обществени </a:t>
            </a:r>
            <a:r>
              <a:rPr lang="ru-RU" sz="1800" dirty="0" smtClean="0">
                <a:solidFill>
                  <a:srgbClr val="002060"/>
                </a:solidFill>
              </a:rPr>
              <a:t>обсъждания на наредбата). </a:t>
            </a:r>
            <a:r>
              <a:rPr lang="ru-RU" sz="1800" dirty="0">
                <a:solidFill>
                  <a:srgbClr val="002060"/>
                </a:solidFill>
              </a:rPr>
              <a:t>Наредбата е правната рамка, която обединява дейностите свързани с управлението на  отпадъците от обувки и </a:t>
            </a:r>
            <a:r>
              <a:rPr lang="ru-RU" sz="1800" dirty="0" smtClean="0">
                <a:solidFill>
                  <a:srgbClr val="002060"/>
                </a:solidFill>
              </a:rPr>
              <a:t>текстил.С </a:t>
            </a:r>
            <a:r>
              <a:rPr lang="ru-RU" sz="1800" dirty="0">
                <a:solidFill>
                  <a:srgbClr val="002060"/>
                </a:solidFill>
              </a:rPr>
              <a:t>приемането на наредбата се цели да се постигне: </a:t>
            </a:r>
          </a:p>
          <a:p>
            <a:pPr algn="just">
              <a:buFont typeface="Wingdings" panose="05000000000000000000" pitchFamily="2" charset="2"/>
              <a:buChar char="ü"/>
            </a:pPr>
            <a:r>
              <a:rPr lang="ru-RU" sz="1700" dirty="0" smtClean="0">
                <a:solidFill>
                  <a:srgbClr val="002060"/>
                </a:solidFill>
              </a:rPr>
              <a:t>предотвратяване </a:t>
            </a:r>
            <a:r>
              <a:rPr lang="ru-RU" sz="1700" dirty="0">
                <a:solidFill>
                  <a:srgbClr val="002060"/>
                </a:solidFill>
              </a:rPr>
              <a:t>образуването на отпадъци от текстил като част от потока на битовите отпадъци, и увеличаване на количеството повторно употребени, рециклирани  и оползотворени чрез други операции отпадъци от обувки и текстил;</a:t>
            </a:r>
          </a:p>
          <a:p>
            <a:pPr algn="just">
              <a:buFont typeface="Wingdings" panose="05000000000000000000" pitchFamily="2" charset="2"/>
              <a:buChar char="ü"/>
            </a:pPr>
            <a:r>
              <a:rPr lang="ru-RU" sz="1700" dirty="0" smtClean="0">
                <a:solidFill>
                  <a:srgbClr val="002060"/>
                </a:solidFill>
              </a:rPr>
              <a:t>въвеждане </a:t>
            </a:r>
            <a:r>
              <a:rPr lang="ru-RU" sz="1700" dirty="0">
                <a:solidFill>
                  <a:srgbClr val="002060"/>
                </a:solidFill>
              </a:rPr>
              <a:t>на задължително разделно събиране на отпадъците от обувки и текстил;</a:t>
            </a:r>
          </a:p>
          <a:p>
            <a:pPr algn="just">
              <a:buFont typeface="Wingdings" panose="05000000000000000000" pitchFamily="2" charset="2"/>
              <a:buChar char="ü"/>
            </a:pPr>
            <a:r>
              <a:rPr lang="ru-RU" sz="1700" dirty="0" smtClean="0">
                <a:solidFill>
                  <a:srgbClr val="002060"/>
                </a:solidFill>
              </a:rPr>
              <a:t>прекратяване </a:t>
            </a:r>
            <a:r>
              <a:rPr lang="ru-RU" sz="1700" dirty="0">
                <a:solidFill>
                  <a:srgbClr val="002060"/>
                </a:solidFill>
              </a:rPr>
              <a:t>на нерегламентираните практики по изгаряне на отпадъци от обувки и текстил с цел отопление от определени групи граждани с нисък социален статус;</a:t>
            </a:r>
          </a:p>
          <a:p>
            <a:pPr algn="just">
              <a:buFont typeface="Wingdings" panose="05000000000000000000" pitchFamily="2" charset="2"/>
              <a:buChar char="ü"/>
            </a:pPr>
            <a:r>
              <a:rPr lang="ru-RU" sz="1700" dirty="0" smtClean="0">
                <a:solidFill>
                  <a:srgbClr val="002060"/>
                </a:solidFill>
              </a:rPr>
              <a:t>предприемане </a:t>
            </a:r>
            <a:r>
              <a:rPr lang="ru-RU" sz="1700" dirty="0">
                <a:solidFill>
                  <a:srgbClr val="002060"/>
                </a:solidFill>
              </a:rPr>
              <a:t>на мерки от лицата, които извършват дейности с отпадъци от обувки и текстил, за ограничаване на вредното въздействие на обувките и текстила през целия им жизнен цикъл и на образуваните от тях отпадъци върху човешкото здраве и околната среда</a:t>
            </a:r>
          </a:p>
          <a:p>
            <a:pPr algn="just">
              <a:buFont typeface="Wingdings" panose="05000000000000000000" pitchFamily="2" charset="2"/>
              <a:buChar char="ü"/>
            </a:pPr>
            <a:r>
              <a:rPr lang="ru-RU" sz="1700" dirty="0" smtClean="0">
                <a:solidFill>
                  <a:srgbClr val="002060"/>
                </a:solidFill>
              </a:rPr>
              <a:t>наредбата </a:t>
            </a:r>
            <a:r>
              <a:rPr lang="ru-RU" sz="1700" dirty="0">
                <a:solidFill>
                  <a:srgbClr val="002060"/>
                </a:solidFill>
              </a:rPr>
              <a:t>също така цели изпълнение на целите съгласно Рамковата директива за отпадъците 2008/98/ЕО - увеличаване на количествата рециклирани битови отпадъци и намаляване на количеството депонирани битови отпадъци, както и ще спомогне за прехода към кръгова икономика.</a:t>
            </a:r>
          </a:p>
        </p:txBody>
      </p:sp>
    </p:spTree>
    <p:extLst>
      <p:ext uri="{BB962C8B-B14F-4D97-AF65-F5344CB8AC3E}">
        <p14:creationId xmlns:p14="http://schemas.microsoft.com/office/powerpoint/2010/main" val="3028019284"/>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950496"/>
            <a:ext cx="11512627" cy="5582652"/>
          </a:xfrm>
        </p:spPr>
        <p:txBody>
          <a:bodyPr>
            <a:noAutofit/>
          </a:bodyPr>
          <a:lstStyle/>
          <a:p>
            <a:pPr marL="45720" indent="0" algn="just">
              <a:buNone/>
            </a:pPr>
            <a:r>
              <a:rPr lang="ru-RU" sz="2000" b="1" u="sng" dirty="0" smtClean="0"/>
              <a:t>Текстил</a:t>
            </a:r>
          </a:p>
          <a:p>
            <a:pPr marL="45720" indent="0" algn="just">
              <a:buNone/>
            </a:pPr>
            <a:r>
              <a:rPr lang="ru-RU" sz="1700" dirty="0" smtClean="0">
                <a:solidFill>
                  <a:srgbClr val="002060"/>
                </a:solidFill>
              </a:rPr>
              <a:t>Стъпки</a:t>
            </a:r>
            <a:r>
              <a:rPr lang="ru-RU" sz="1700" dirty="0">
                <a:solidFill>
                  <a:srgbClr val="002060"/>
                </a:solidFill>
              </a:rPr>
              <a:t>, които ще спомогнат да се ограничи употребата на неустойчиви текстилни продукти, да се намали количеството на  отпадъци от текстил и обувки и  да се подпомогне прехода към кръгова икономика:</a:t>
            </a:r>
          </a:p>
          <a:p>
            <a:pPr algn="just">
              <a:buFont typeface="Wingdings" panose="05000000000000000000" pitchFamily="2" charset="2"/>
              <a:buChar char="Ø"/>
            </a:pPr>
            <a:r>
              <a:rPr lang="ru-RU" sz="1700" dirty="0" smtClean="0">
                <a:solidFill>
                  <a:srgbClr val="002060"/>
                </a:solidFill>
              </a:rPr>
              <a:t>чрез </a:t>
            </a:r>
            <a:r>
              <a:rPr lang="ru-RU" sz="1700" dirty="0">
                <a:solidFill>
                  <a:srgbClr val="002060"/>
                </a:solidFill>
              </a:rPr>
              <a:t>намаляване на потреблението им на национално равнище </a:t>
            </a:r>
          </a:p>
          <a:p>
            <a:pPr marL="45720" indent="0" algn="just">
              <a:buNone/>
            </a:pPr>
            <a:r>
              <a:rPr lang="ru-RU" sz="1700" dirty="0" smtClean="0">
                <a:solidFill>
                  <a:srgbClr val="002060"/>
                </a:solidFill>
              </a:rPr>
              <a:t>•повишаване </a:t>
            </a:r>
            <a:r>
              <a:rPr lang="ru-RU" sz="1700" dirty="0">
                <a:solidFill>
                  <a:srgbClr val="002060"/>
                </a:solidFill>
              </a:rPr>
              <a:t>на информираността и ангажираността на населението и екологичната му </a:t>
            </a:r>
            <a:r>
              <a:rPr lang="ru-RU" sz="1700" dirty="0" smtClean="0">
                <a:solidFill>
                  <a:srgbClr val="002060"/>
                </a:solidFill>
              </a:rPr>
              <a:t>култура</a:t>
            </a:r>
          </a:p>
          <a:p>
            <a:pPr marL="45720" indent="0" algn="just">
              <a:buNone/>
            </a:pPr>
            <a:r>
              <a:rPr lang="ru-RU" sz="1700" dirty="0" smtClean="0">
                <a:solidFill>
                  <a:srgbClr val="002060"/>
                </a:solidFill>
              </a:rPr>
              <a:t>•организиране </a:t>
            </a:r>
            <a:r>
              <a:rPr lang="ru-RU" sz="1700" dirty="0">
                <a:solidFill>
                  <a:srgbClr val="002060"/>
                </a:solidFill>
              </a:rPr>
              <a:t>на кампании за насърчаване на разделно събиране и оползотворяване на отпадъци от текстил, въвличане на населението в процеса по разделно събиране текстилни отпадъци</a:t>
            </a:r>
          </a:p>
          <a:p>
            <a:pPr algn="just">
              <a:buFont typeface="Wingdings" panose="05000000000000000000" pitchFamily="2" charset="2"/>
              <a:buChar char="Ø"/>
            </a:pPr>
            <a:r>
              <a:rPr lang="ru-RU" sz="1700" dirty="0" smtClean="0">
                <a:solidFill>
                  <a:srgbClr val="002060"/>
                </a:solidFill>
              </a:rPr>
              <a:t>както </a:t>
            </a:r>
            <a:r>
              <a:rPr lang="ru-RU" sz="1700" dirty="0">
                <a:solidFill>
                  <a:srgbClr val="002060"/>
                </a:solidFill>
              </a:rPr>
              <a:t>и чрез въвеждане на задължения производителите да управляват отпадъците и да почистват околната среда</a:t>
            </a:r>
          </a:p>
          <a:p>
            <a:pPr marL="45720" indent="0" algn="just">
              <a:buNone/>
            </a:pPr>
            <a:r>
              <a:rPr lang="ru-RU" sz="1700" dirty="0" smtClean="0">
                <a:solidFill>
                  <a:srgbClr val="002060"/>
                </a:solidFill>
              </a:rPr>
              <a:t>•въвеждане </a:t>
            </a:r>
            <a:r>
              <a:rPr lang="ru-RU" sz="1700" dirty="0">
                <a:solidFill>
                  <a:srgbClr val="002060"/>
                </a:solidFill>
              </a:rPr>
              <a:t>на схеми за разширена отговорност на производителя, с които да се покриват разходите по почистване на отпадъците – заплащане на продуктова такса за пуснатото на пазара количество обувки и текстил</a:t>
            </a:r>
          </a:p>
          <a:p>
            <a:pPr marL="45720" indent="0" algn="just">
              <a:buNone/>
            </a:pPr>
            <a:r>
              <a:rPr lang="ru-RU" sz="1700" dirty="0" smtClean="0">
                <a:solidFill>
                  <a:srgbClr val="002060"/>
                </a:solidFill>
              </a:rPr>
              <a:t>• </a:t>
            </a:r>
            <a:r>
              <a:rPr lang="ru-RU" sz="1700" dirty="0">
                <a:solidFill>
                  <a:srgbClr val="002060"/>
                </a:solidFill>
              </a:rPr>
              <a:t>изисквания за влагане на рециклиран текстил в производството</a:t>
            </a:r>
          </a:p>
          <a:p>
            <a:pPr marL="45720" indent="0" algn="just">
              <a:buNone/>
            </a:pPr>
            <a:r>
              <a:rPr lang="ru-RU" sz="1700" dirty="0" smtClean="0">
                <a:solidFill>
                  <a:srgbClr val="002060"/>
                </a:solidFill>
              </a:rPr>
              <a:t>•да </a:t>
            </a:r>
            <a:r>
              <a:rPr lang="ru-RU" sz="1700" dirty="0">
                <a:solidFill>
                  <a:srgbClr val="002060"/>
                </a:solidFill>
              </a:rPr>
              <a:t>организират разделното събиране транспортирането, съхраняването, подготовката за повторна употреба, рециклирането, оползотворяването и обезвреждането на ООТ, образувани от пуснатите от тях на пазара продукти;</a:t>
            </a:r>
          </a:p>
          <a:p>
            <a:pPr algn="just">
              <a:buFont typeface="Wingdings" panose="05000000000000000000" pitchFamily="2" charset="2"/>
              <a:buChar char="Ø"/>
            </a:pPr>
            <a:r>
              <a:rPr lang="ru-RU" sz="1700" dirty="0" smtClean="0">
                <a:solidFill>
                  <a:srgbClr val="002060"/>
                </a:solidFill>
              </a:rPr>
              <a:t>чрез </a:t>
            </a:r>
            <a:r>
              <a:rPr lang="ru-RU" sz="1700" dirty="0">
                <a:solidFill>
                  <a:srgbClr val="002060"/>
                </a:solidFill>
              </a:rPr>
              <a:t>въвеждане на изисквания за проектирането и етикетирането -</a:t>
            </a:r>
            <a:r>
              <a:rPr lang="ru-RU" sz="1600" dirty="0">
                <a:solidFill>
                  <a:srgbClr val="002060"/>
                </a:solidFill>
              </a:rPr>
              <a:t>задължително </a:t>
            </a:r>
            <a:r>
              <a:rPr lang="ru-RU" sz="1600" dirty="0" smtClean="0">
                <a:solidFill>
                  <a:srgbClr val="002060"/>
                </a:solidFill>
              </a:rPr>
              <a:t>да маркират </a:t>
            </a:r>
            <a:r>
              <a:rPr lang="ru-RU" sz="1600" dirty="0">
                <a:solidFill>
                  <a:srgbClr val="002060"/>
                </a:solidFill>
              </a:rPr>
              <a:t>всеки продукт с видима, ясно четлива маркировка, която информира потребителите за подходящите варианти за управление на отпадъците от продукта или начините за обезвреждане на отпадъците, които трябва да се избягват за този продукт, в съответствие с йерархията на отпадъците.</a:t>
            </a:r>
          </a:p>
        </p:txBody>
      </p:sp>
    </p:spTree>
    <p:extLst>
      <p:ext uri="{BB962C8B-B14F-4D97-AF65-F5344CB8AC3E}">
        <p14:creationId xmlns:p14="http://schemas.microsoft.com/office/powerpoint/2010/main" val="477010989"/>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950496"/>
            <a:ext cx="11512627" cy="5582652"/>
          </a:xfrm>
        </p:spPr>
        <p:txBody>
          <a:bodyPr>
            <a:noAutofit/>
          </a:bodyPr>
          <a:lstStyle/>
          <a:p>
            <a:pPr marL="45720" indent="0" algn="just">
              <a:buNone/>
            </a:pPr>
            <a:r>
              <a:rPr lang="ru-RU" sz="2000" b="1" u="sng" dirty="0" smtClean="0"/>
              <a:t>Текстил</a:t>
            </a:r>
          </a:p>
          <a:p>
            <a:pPr marL="45720" indent="0" algn="just">
              <a:buNone/>
            </a:pPr>
            <a:r>
              <a:rPr lang="ru-RU" sz="1700" dirty="0" smtClean="0">
                <a:solidFill>
                  <a:srgbClr val="002060"/>
                </a:solidFill>
              </a:rPr>
              <a:t>Стъпки</a:t>
            </a:r>
            <a:r>
              <a:rPr lang="ru-RU" sz="1700" dirty="0">
                <a:solidFill>
                  <a:srgbClr val="002060"/>
                </a:solidFill>
              </a:rPr>
              <a:t>, които ще спомогнат да се ограничи употребата на неустойчиви текстилни продукти, да се намали количеството на  отпадъци от текстил и обувки и  да се подпомогне прехода към кръгова икономика:</a:t>
            </a:r>
          </a:p>
          <a:p>
            <a:pPr algn="just">
              <a:buFont typeface="Wingdings" panose="05000000000000000000" pitchFamily="2" charset="2"/>
              <a:buChar char="Ø"/>
            </a:pPr>
            <a:r>
              <a:rPr lang="ru-RU" sz="1700" dirty="0" smtClean="0">
                <a:solidFill>
                  <a:srgbClr val="002060"/>
                </a:solidFill>
              </a:rPr>
              <a:t>чрез </a:t>
            </a:r>
            <a:r>
              <a:rPr lang="ru-RU" sz="1700" dirty="0">
                <a:solidFill>
                  <a:srgbClr val="002060"/>
                </a:solidFill>
              </a:rPr>
              <a:t>намаляване на потреблението им на национално равнище </a:t>
            </a:r>
          </a:p>
          <a:p>
            <a:pPr marL="45720" indent="0" algn="just">
              <a:buNone/>
            </a:pPr>
            <a:r>
              <a:rPr lang="ru-RU" sz="1700" dirty="0" smtClean="0">
                <a:solidFill>
                  <a:srgbClr val="002060"/>
                </a:solidFill>
              </a:rPr>
              <a:t>•повишаване </a:t>
            </a:r>
            <a:r>
              <a:rPr lang="ru-RU" sz="1700" dirty="0">
                <a:solidFill>
                  <a:srgbClr val="002060"/>
                </a:solidFill>
              </a:rPr>
              <a:t>на информираността и ангажираността на населението и екологичната му </a:t>
            </a:r>
            <a:r>
              <a:rPr lang="ru-RU" sz="1700" dirty="0" smtClean="0">
                <a:solidFill>
                  <a:srgbClr val="002060"/>
                </a:solidFill>
              </a:rPr>
              <a:t>култура</a:t>
            </a:r>
          </a:p>
          <a:p>
            <a:pPr marL="45720" indent="0" algn="just">
              <a:buNone/>
            </a:pPr>
            <a:r>
              <a:rPr lang="ru-RU" sz="1700" dirty="0" smtClean="0">
                <a:solidFill>
                  <a:srgbClr val="002060"/>
                </a:solidFill>
              </a:rPr>
              <a:t>•организиране </a:t>
            </a:r>
            <a:r>
              <a:rPr lang="ru-RU" sz="1700" dirty="0">
                <a:solidFill>
                  <a:srgbClr val="002060"/>
                </a:solidFill>
              </a:rPr>
              <a:t>на кампании за насърчаване на разделно събиране и оползотворяване на отпадъци от текстил, въвличане на населението в процеса по разделно събиране текстилни отпадъци</a:t>
            </a:r>
          </a:p>
          <a:p>
            <a:pPr algn="just">
              <a:buFont typeface="Wingdings" panose="05000000000000000000" pitchFamily="2" charset="2"/>
              <a:buChar char="Ø"/>
            </a:pPr>
            <a:r>
              <a:rPr lang="ru-RU" sz="1700" dirty="0" smtClean="0">
                <a:solidFill>
                  <a:srgbClr val="002060"/>
                </a:solidFill>
              </a:rPr>
              <a:t>както </a:t>
            </a:r>
            <a:r>
              <a:rPr lang="ru-RU" sz="1700" dirty="0">
                <a:solidFill>
                  <a:srgbClr val="002060"/>
                </a:solidFill>
              </a:rPr>
              <a:t>и чрез въвеждане на задължения производителите да управляват отпадъците и да почистват околната среда</a:t>
            </a:r>
          </a:p>
          <a:p>
            <a:pPr marL="45720" indent="0" algn="just">
              <a:buNone/>
            </a:pPr>
            <a:r>
              <a:rPr lang="ru-RU" sz="1700" dirty="0" smtClean="0">
                <a:solidFill>
                  <a:srgbClr val="002060"/>
                </a:solidFill>
              </a:rPr>
              <a:t>•въвеждане </a:t>
            </a:r>
            <a:r>
              <a:rPr lang="ru-RU" sz="1700" dirty="0">
                <a:solidFill>
                  <a:srgbClr val="002060"/>
                </a:solidFill>
              </a:rPr>
              <a:t>на схеми за разширена отговорност на производителя, с които да се покриват разходите по почистване на отпадъците – заплащане на продуктова такса за пуснатото на пазара количество обувки и текстил</a:t>
            </a:r>
          </a:p>
          <a:p>
            <a:pPr marL="45720" indent="0" algn="just">
              <a:buNone/>
            </a:pPr>
            <a:r>
              <a:rPr lang="ru-RU" sz="1700" dirty="0" smtClean="0">
                <a:solidFill>
                  <a:srgbClr val="002060"/>
                </a:solidFill>
              </a:rPr>
              <a:t>• </a:t>
            </a:r>
            <a:r>
              <a:rPr lang="ru-RU" sz="1700" dirty="0">
                <a:solidFill>
                  <a:srgbClr val="002060"/>
                </a:solidFill>
              </a:rPr>
              <a:t>изисквания за влагане на рециклиран текстил в производството</a:t>
            </a:r>
          </a:p>
          <a:p>
            <a:pPr marL="45720" indent="0" algn="just">
              <a:buNone/>
            </a:pPr>
            <a:r>
              <a:rPr lang="ru-RU" sz="1700" dirty="0" smtClean="0">
                <a:solidFill>
                  <a:srgbClr val="002060"/>
                </a:solidFill>
              </a:rPr>
              <a:t>•да </a:t>
            </a:r>
            <a:r>
              <a:rPr lang="ru-RU" sz="1700" dirty="0">
                <a:solidFill>
                  <a:srgbClr val="002060"/>
                </a:solidFill>
              </a:rPr>
              <a:t>организират разделното събиране транспортирането, съхраняването, подготовката за повторна употреба, рециклирането, оползотворяването и обезвреждането на ООТ, образувани от пуснатите от тях на пазара продукти;</a:t>
            </a:r>
          </a:p>
          <a:p>
            <a:pPr algn="just">
              <a:buFont typeface="Wingdings" panose="05000000000000000000" pitchFamily="2" charset="2"/>
              <a:buChar char="Ø"/>
            </a:pPr>
            <a:r>
              <a:rPr lang="ru-RU" sz="1700" dirty="0" smtClean="0">
                <a:solidFill>
                  <a:srgbClr val="002060"/>
                </a:solidFill>
              </a:rPr>
              <a:t>чрез </a:t>
            </a:r>
            <a:r>
              <a:rPr lang="ru-RU" sz="1700" dirty="0">
                <a:solidFill>
                  <a:srgbClr val="002060"/>
                </a:solidFill>
              </a:rPr>
              <a:t>въвеждане на изисквания за проектирането и етикетирането -</a:t>
            </a:r>
            <a:r>
              <a:rPr lang="ru-RU" sz="1600" dirty="0">
                <a:solidFill>
                  <a:srgbClr val="002060"/>
                </a:solidFill>
              </a:rPr>
              <a:t>задължително </a:t>
            </a:r>
            <a:r>
              <a:rPr lang="ru-RU" sz="1600" dirty="0" smtClean="0">
                <a:solidFill>
                  <a:srgbClr val="002060"/>
                </a:solidFill>
              </a:rPr>
              <a:t>да маркират </a:t>
            </a:r>
            <a:r>
              <a:rPr lang="ru-RU" sz="1600" dirty="0">
                <a:solidFill>
                  <a:srgbClr val="002060"/>
                </a:solidFill>
              </a:rPr>
              <a:t>всеки продукт с видима, ясно четлива маркировка, която информира потребителите за подходящите варианти за управление на отпадъците от продукта или начините за обезвреждане на отпадъците, които трябва да се избягват за този продукт, в съответствие с йерархията на отпадъците.</a:t>
            </a:r>
          </a:p>
        </p:txBody>
      </p:sp>
    </p:spTree>
    <p:extLst>
      <p:ext uri="{BB962C8B-B14F-4D97-AF65-F5344CB8AC3E}">
        <p14:creationId xmlns:p14="http://schemas.microsoft.com/office/powerpoint/2010/main" val="4046091407"/>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70" y="1155032"/>
            <a:ext cx="11512627" cy="5582652"/>
          </a:xfrm>
        </p:spPr>
        <p:txBody>
          <a:bodyPr>
            <a:noAutofit/>
          </a:bodyPr>
          <a:lstStyle/>
          <a:p>
            <a:pPr marL="45720" indent="0" algn="just">
              <a:buNone/>
            </a:pPr>
            <a:r>
              <a:rPr lang="ru-RU" sz="2000" b="1" u="sng" dirty="0"/>
              <a:t>Електроника и информационни </a:t>
            </a:r>
            <a:r>
              <a:rPr lang="ru-RU" sz="2000" b="1" u="sng" dirty="0" smtClean="0"/>
              <a:t>технологии</a:t>
            </a:r>
          </a:p>
          <a:p>
            <a:pPr algn="just">
              <a:buFont typeface="Wingdings" panose="05000000000000000000" pitchFamily="2" charset="2"/>
              <a:buChar char="Ø"/>
            </a:pPr>
            <a:r>
              <a:rPr lang="ru-RU" sz="1800" dirty="0" smtClean="0">
                <a:solidFill>
                  <a:srgbClr val="002060"/>
                </a:solidFill>
              </a:rPr>
              <a:t>В </a:t>
            </a:r>
            <a:r>
              <a:rPr lang="ru-RU" sz="1800" dirty="0">
                <a:solidFill>
                  <a:srgbClr val="002060"/>
                </a:solidFill>
              </a:rPr>
              <a:t>плана за действия за кръговата икономика на </a:t>
            </a:r>
            <a:r>
              <a:rPr lang="ru-RU" sz="1800" dirty="0" smtClean="0">
                <a:solidFill>
                  <a:srgbClr val="002060"/>
                </a:solidFill>
              </a:rPr>
              <a:t>ЕК, </a:t>
            </a:r>
            <a:r>
              <a:rPr lang="ru-RU" sz="1800" dirty="0">
                <a:solidFill>
                  <a:srgbClr val="002060"/>
                </a:solidFill>
              </a:rPr>
              <a:t>намаляването на отпадъците от електрическо и електронно оборудване се определят като основен приоритет. </a:t>
            </a:r>
            <a:r>
              <a:rPr lang="ru-RU" sz="1800" dirty="0" smtClean="0">
                <a:solidFill>
                  <a:srgbClr val="002060"/>
                </a:solidFill>
              </a:rPr>
              <a:t>Електрическите </a:t>
            </a:r>
            <a:r>
              <a:rPr lang="ru-RU" sz="1800" dirty="0">
                <a:solidFill>
                  <a:srgbClr val="002060"/>
                </a:solidFill>
              </a:rPr>
              <a:t>и електронните отпадъци са най-бързо растящата група отпадъци в ЕС и по-малко от 40% от продуктите се рециклират.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Европейският </a:t>
            </a:r>
            <a:r>
              <a:rPr lang="ru-RU" sz="1800" dirty="0">
                <a:solidFill>
                  <a:srgbClr val="002060"/>
                </a:solidFill>
              </a:rPr>
              <a:t>парламент се обявява за удължаване на живота на продуктите чрез подобряване на възможностите за поправка. Освен че сравнително нисък % от тези отпадъци се рециклира, другия съществен проблем, е че останалото количество не се събира разделно</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Комисията </a:t>
            </a:r>
            <a:r>
              <a:rPr lang="ru-RU" sz="1800" dirty="0">
                <a:solidFill>
                  <a:srgbClr val="002060"/>
                </a:solidFill>
              </a:rPr>
              <a:t>очертава непосредствени цели като въвеждане на „правото на поправка“ и подобряване на възможностите за повторно използване на продукти, въвеждането на общо зарядно устройство и насърчаване на рециклирането на електроника.</a:t>
            </a:r>
          </a:p>
          <a:p>
            <a:pPr algn="just">
              <a:buFont typeface="Wingdings" panose="05000000000000000000" pitchFamily="2" charset="2"/>
              <a:buChar char="Ø"/>
            </a:pPr>
            <a:r>
              <a:rPr lang="ru-RU" sz="1800" dirty="0">
                <a:solidFill>
                  <a:srgbClr val="002060"/>
                </a:solidFill>
              </a:rPr>
              <a:t>У нас е приета Наредба за излязлото от употреба електрическо и електронно оборудване приета с ПМС № 256 от 13.11.2013 г., в сила от 1.01.2014 г., </a:t>
            </a:r>
            <a:r>
              <a:rPr lang="ru-RU" sz="1800" dirty="0" smtClean="0">
                <a:solidFill>
                  <a:srgbClr val="002060"/>
                </a:solidFill>
              </a:rPr>
              <a:t>Основната </a:t>
            </a:r>
            <a:r>
              <a:rPr lang="ru-RU" sz="1800" dirty="0">
                <a:solidFill>
                  <a:srgbClr val="002060"/>
                </a:solidFill>
              </a:rPr>
              <a:t>й цел е да се минимизира вредното въздействие върху околната среда от ИУЕЕО, като се увеличи количеството на повторно употребено рециклирано и оползотворено чрез други операции ИУЕЕО. Също така наредбата цели да се  предприемат мерки от лицата, които участват в процеса по проектиране, производство, разпространение и потребление на електрическо и електронно оборудване (ЕЕО), както и от лицата, които извършват дейности с ИУЕЕО, за да бъде ограничено вредното въздействие на ЕЕО през целия му жизнен цикъл и на образуваните от него отпадъци върху човешкото здраве и околната среда. </a:t>
            </a:r>
          </a:p>
        </p:txBody>
      </p:sp>
    </p:spTree>
    <p:extLst>
      <p:ext uri="{BB962C8B-B14F-4D97-AF65-F5344CB8AC3E}">
        <p14:creationId xmlns:p14="http://schemas.microsoft.com/office/powerpoint/2010/main" val="223818328"/>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70" y="1155032"/>
            <a:ext cx="11512627" cy="5582652"/>
          </a:xfrm>
        </p:spPr>
        <p:txBody>
          <a:bodyPr>
            <a:noAutofit/>
          </a:bodyPr>
          <a:lstStyle/>
          <a:p>
            <a:pPr marL="45720" indent="0" algn="just">
              <a:buNone/>
            </a:pPr>
            <a:r>
              <a:rPr lang="ru-RU" sz="2000" b="1" u="sng" dirty="0"/>
              <a:t>Електроника и информационни </a:t>
            </a:r>
            <a:r>
              <a:rPr lang="ru-RU" sz="2000" b="1" u="sng" dirty="0" smtClean="0"/>
              <a:t>технологии</a:t>
            </a:r>
          </a:p>
          <a:p>
            <a:pPr marL="45720" indent="0" algn="just">
              <a:buNone/>
            </a:pPr>
            <a:r>
              <a:rPr lang="ru-RU" sz="1800" dirty="0">
                <a:solidFill>
                  <a:srgbClr val="002060"/>
                </a:solidFill>
              </a:rPr>
              <a:t>Европейската Комисия е представила „Инициатива за кръгова електроника“ през 4-ото тримесечие на 2021 г. с цел насърчаване на по-дългия жизнен цикъл на продуктите.</a:t>
            </a:r>
          </a:p>
          <a:p>
            <a:pPr marL="45720" indent="0" algn="just">
              <a:buNone/>
            </a:pPr>
            <a:r>
              <a:rPr lang="ru-RU" sz="1800" dirty="0">
                <a:solidFill>
                  <a:srgbClr val="002060"/>
                </a:solidFill>
              </a:rPr>
              <a:t>Тя включва:</a:t>
            </a:r>
          </a:p>
          <a:p>
            <a:pPr algn="just">
              <a:buFont typeface="Wingdings" panose="05000000000000000000" pitchFamily="2" charset="2"/>
              <a:buChar char="Ø"/>
            </a:pPr>
            <a:r>
              <a:rPr lang="ru-RU" sz="1800" dirty="0" smtClean="0">
                <a:solidFill>
                  <a:srgbClr val="002060"/>
                </a:solidFill>
              </a:rPr>
              <a:t>регулаторни </a:t>
            </a:r>
            <a:r>
              <a:rPr lang="ru-RU" sz="1800" dirty="0">
                <a:solidFill>
                  <a:srgbClr val="002060"/>
                </a:solidFill>
              </a:rPr>
              <a:t>мерки, обхващащи проектирането на електрическо и електронно оборудване, насочени към подобряване на тяхната енергийна ефективност, дълготрайност, възможност за поправка, осъвременяване, поддръжка, повторна употреба и рециклиране;</a:t>
            </a:r>
          </a:p>
          <a:p>
            <a:pPr algn="just">
              <a:buFont typeface="Wingdings" panose="05000000000000000000" pitchFamily="2" charset="2"/>
              <a:buChar char="Ø"/>
            </a:pPr>
            <a:r>
              <a:rPr lang="ru-RU" sz="1800" dirty="0" smtClean="0">
                <a:solidFill>
                  <a:srgbClr val="002060"/>
                </a:solidFill>
              </a:rPr>
              <a:t>отдаване </a:t>
            </a:r>
            <a:r>
              <a:rPr lang="ru-RU" sz="1800" dirty="0">
                <a:solidFill>
                  <a:srgbClr val="002060"/>
                </a:solidFill>
              </a:rPr>
              <a:t>на приоритет на електрониката и ИКТ продуктите при прилагането на политика за „право на ремонт“, включително правото на актуализиране на остарял софтуер;</a:t>
            </a:r>
          </a:p>
          <a:p>
            <a:pPr algn="just">
              <a:buFont typeface="Wingdings" panose="05000000000000000000" pitchFamily="2" charset="2"/>
              <a:buChar char="Ø"/>
            </a:pPr>
            <a:r>
              <a:rPr lang="ru-RU" sz="1800" dirty="0" smtClean="0">
                <a:solidFill>
                  <a:srgbClr val="002060"/>
                </a:solidFill>
              </a:rPr>
              <a:t>регулаторни </a:t>
            </a:r>
            <a:r>
              <a:rPr lang="ru-RU" sz="1800" dirty="0">
                <a:solidFill>
                  <a:srgbClr val="002060"/>
                </a:solidFill>
              </a:rPr>
              <a:t>мерки относно зарядните устройства за мобилни телефони и подобни устройства;</a:t>
            </a:r>
          </a:p>
          <a:p>
            <a:pPr algn="just">
              <a:buFont typeface="Wingdings" panose="05000000000000000000" pitchFamily="2" charset="2"/>
              <a:buChar char="Ø"/>
            </a:pPr>
            <a:r>
              <a:rPr lang="ru-RU" sz="1800" dirty="0" smtClean="0">
                <a:solidFill>
                  <a:srgbClr val="002060"/>
                </a:solidFill>
              </a:rPr>
              <a:t>подобряване </a:t>
            </a:r>
            <a:r>
              <a:rPr lang="ru-RU" sz="1800" dirty="0">
                <a:solidFill>
                  <a:srgbClr val="002060"/>
                </a:solidFill>
              </a:rPr>
              <a:t>на събирането на ОЕЕО, в т.ч. чрез обмисляне на схема за обратно приемане на стари мобилни телефони, таблети и зарядни устройства, приложима на територията на целия ЕС;</a:t>
            </a:r>
          </a:p>
          <a:p>
            <a:pPr algn="just">
              <a:buFont typeface="Wingdings" panose="05000000000000000000" pitchFamily="2" charset="2"/>
              <a:buChar char="Ø"/>
            </a:pPr>
            <a:r>
              <a:rPr lang="ru-RU" sz="1800" dirty="0" smtClean="0">
                <a:solidFill>
                  <a:srgbClr val="002060"/>
                </a:solidFill>
              </a:rPr>
              <a:t>преразглеждане </a:t>
            </a:r>
            <a:r>
              <a:rPr lang="ru-RU" sz="1800" dirty="0">
                <a:solidFill>
                  <a:srgbClr val="002060"/>
                </a:solidFill>
              </a:rPr>
              <a:t>на правилата на ЕС относно опасните вещества в електрическото и електронното оборудване.</a:t>
            </a:r>
          </a:p>
        </p:txBody>
      </p:sp>
    </p:spTree>
    <p:extLst>
      <p:ext uri="{BB962C8B-B14F-4D97-AF65-F5344CB8AC3E}">
        <p14:creationId xmlns:p14="http://schemas.microsoft.com/office/powerpoint/2010/main" val="145477425"/>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70" y="1155032"/>
            <a:ext cx="11512627" cy="5582652"/>
          </a:xfrm>
        </p:spPr>
        <p:txBody>
          <a:bodyPr>
            <a:noAutofit/>
          </a:bodyPr>
          <a:lstStyle/>
          <a:p>
            <a:pPr marL="45720" indent="0" algn="just">
              <a:buNone/>
            </a:pPr>
            <a:r>
              <a:rPr lang="ru-RU" sz="2000" b="1" u="sng" dirty="0" smtClean="0"/>
              <a:t>Батерии и превозни средства</a:t>
            </a:r>
          </a:p>
          <a:p>
            <a:pPr algn="just">
              <a:buFont typeface="Wingdings" panose="05000000000000000000" pitchFamily="2" charset="2"/>
              <a:buChar char="Ø"/>
            </a:pPr>
            <a:r>
              <a:rPr lang="ru-RU" sz="1800" dirty="0" smtClean="0">
                <a:solidFill>
                  <a:srgbClr val="002060"/>
                </a:solidFill>
              </a:rPr>
              <a:t>ЕП е </a:t>
            </a:r>
            <a:r>
              <a:rPr lang="ru-RU" sz="1800" dirty="0">
                <a:solidFill>
                  <a:srgbClr val="002060"/>
                </a:solidFill>
              </a:rPr>
              <a:t>приел правила, които въвеждат задължения всички батерии на пазара в ЕС да имат малък въглероден отпечатък и при производството им да се спазват правата на човека, социални и екологични стандарти. С тях батериите се превръщат в стратегически продукт за икономиката</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 </a:t>
            </a:r>
            <a:r>
              <a:rPr lang="ru-RU" sz="1800" dirty="0">
                <a:solidFill>
                  <a:srgbClr val="002060"/>
                </a:solidFill>
              </a:rPr>
              <a:t>На този етап ЕП все още работи по актуализиране на директивата за батериите, за да направи така, че те да бъдат използвани за други цели, повторно влагани в производството или рециклирани в края на полезния им живот</a:t>
            </a:r>
            <a:r>
              <a:rPr lang="ru-RU" sz="1800" dirty="0" smtClean="0">
                <a:solidFill>
                  <a:srgbClr val="002060"/>
                </a:solidFill>
              </a:rPr>
              <a:t>. </a:t>
            </a:r>
          </a:p>
          <a:p>
            <a:pPr algn="just">
              <a:buFont typeface="Wingdings" panose="05000000000000000000" pitchFamily="2" charset="2"/>
              <a:buChar char="Ø"/>
            </a:pPr>
            <a:r>
              <a:rPr lang="ru-RU" sz="1800" dirty="0" smtClean="0">
                <a:solidFill>
                  <a:srgbClr val="002060"/>
                </a:solidFill>
              </a:rPr>
              <a:t>През </a:t>
            </a:r>
            <a:r>
              <a:rPr lang="ru-RU" sz="1800" dirty="0">
                <a:solidFill>
                  <a:srgbClr val="002060"/>
                </a:solidFill>
              </a:rPr>
              <a:t>2019 г. малко над половината от преносимите батерии в ЕС са събрани за рециклиране. Процесите за рециклиране на батерии се различават за всеки вид, тъй като продуктите съдържат различни метали и други съставки. </a:t>
            </a:r>
            <a:r>
              <a:rPr lang="ru-RU" sz="1800" b="1" u="sng" dirty="0"/>
              <a:t>Поетапно се повишават целите за дела на събираните преносими батерии (45% до 2023 г., 63% до 2027 г. и 73% до 2030 г.), както и за дела на събираните батерии от леки превозни средства (51% до 2028 г. и 61% до 2031 г.).</a:t>
            </a:r>
          </a:p>
          <a:p>
            <a:pPr algn="just">
              <a:buFont typeface="Wingdings" panose="05000000000000000000" pitchFamily="2" charset="2"/>
              <a:buChar char="Ø"/>
            </a:pPr>
            <a:r>
              <a:rPr lang="ru-RU" sz="1800" dirty="0">
                <a:solidFill>
                  <a:srgbClr val="002060"/>
                </a:solidFill>
              </a:rPr>
              <a:t>За да може промяната на пазара да има положителен ефект върху климата, е важно да се намери решение за един голям проблем: батериите в новите автомобили. До 2030 г. по европейските пътища се очакват поне 30 милиона електрически автомобили с нулеви емисии на парникови газове. Планира се въвеждането на нова категория батерии за „леки превозни средства“ като електрически колела и скутери, тъй като тези батерии се използват все повече и се развиват </a:t>
            </a:r>
            <a:r>
              <a:rPr lang="ru-RU" sz="1800" dirty="0" smtClean="0">
                <a:solidFill>
                  <a:srgbClr val="002060"/>
                </a:solidFill>
              </a:rPr>
              <a:t>технически.</a:t>
            </a:r>
            <a:endParaRPr lang="ru-RU" sz="1800" dirty="0">
              <a:solidFill>
                <a:srgbClr val="002060"/>
              </a:solidFill>
            </a:endParaRPr>
          </a:p>
          <a:p>
            <a:pPr marL="45720" indent="0" algn="just">
              <a:buNone/>
            </a:pPr>
            <a:endParaRPr lang="ru-RU" sz="1800" dirty="0">
              <a:solidFill>
                <a:srgbClr val="002060"/>
              </a:solidFill>
            </a:endParaRPr>
          </a:p>
        </p:txBody>
      </p:sp>
    </p:spTree>
    <p:extLst>
      <p:ext uri="{BB962C8B-B14F-4D97-AF65-F5344CB8AC3E}">
        <p14:creationId xmlns:p14="http://schemas.microsoft.com/office/powerpoint/2010/main" val="1072100836"/>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19193" y="1094874"/>
            <a:ext cx="11512627" cy="5582652"/>
          </a:xfrm>
        </p:spPr>
        <p:txBody>
          <a:bodyPr>
            <a:noAutofit/>
          </a:bodyPr>
          <a:lstStyle/>
          <a:p>
            <a:pPr marL="45720" indent="0" algn="just">
              <a:buNone/>
            </a:pPr>
            <a:r>
              <a:rPr lang="ru-RU" sz="2000" b="1" u="sng" dirty="0" smtClean="0"/>
              <a:t>Батерии и превозни средства</a:t>
            </a:r>
          </a:p>
          <a:p>
            <a:pPr marL="45720" indent="0" algn="just">
              <a:buNone/>
            </a:pPr>
            <a:r>
              <a:rPr lang="ru-RU" sz="1600" dirty="0" smtClean="0">
                <a:solidFill>
                  <a:srgbClr val="002060"/>
                </a:solidFill>
              </a:rPr>
              <a:t>Стъпки</a:t>
            </a:r>
            <a:r>
              <a:rPr lang="ru-RU" sz="1600" dirty="0">
                <a:solidFill>
                  <a:srgbClr val="002060"/>
                </a:solidFill>
              </a:rPr>
              <a:t>, които ще спомогнат да се оптимизира употребата на батерии и да се намали количеството на  отпадъци от потреблението им, с които  да се спомогне прехода към кръгова икономика:</a:t>
            </a:r>
          </a:p>
          <a:p>
            <a:pPr algn="just">
              <a:buFont typeface="Wingdings" panose="05000000000000000000" pitchFamily="2" charset="2"/>
              <a:buChar char="Ø"/>
            </a:pPr>
            <a:r>
              <a:rPr lang="ru-RU" sz="1500" dirty="0" smtClean="0">
                <a:solidFill>
                  <a:srgbClr val="002060"/>
                </a:solidFill>
              </a:rPr>
              <a:t>чрез </a:t>
            </a:r>
            <a:r>
              <a:rPr lang="ru-RU" sz="1500" dirty="0">
                <a:solidFill>
                  <a:srgbClr val="002060"/>
                </a:solidFill>
              </a:rPr>
              <a:t>оптимизиране на потреблението им на национално равнище</a:t>
            </a:r>
            <a:r>
              <a:rPr lang="ru-RU" sz="1500" dirty="0"/>
              <a:t> </a:t>
            </a:r>
          </a:p>
          <a:p>
            <a:pPr marL="45720" indent="0" algn="just">
              <a:buNone/>
            </a:pPr>
            <a:r>
              <a:rPr lang="ru-RU" sz="1500" dirty="0" smtClean="0">
                <a:solidFill>
                  <a:srgbClr val="002060"/>
                </a:solidFill>
              </a:rPr>
              <a:t>•организиране </a:t>
            </a:r>
            <a:r>
              <a:rPr lang="ru-RU" sz="1500" dirty="0">
                <a:solidFill>
                  <a:srgbClr val="002060"/>
                </a:solidFill>
              </a:rPr>
              <a:t>на кампании, които да насърчават схеми за събиране, които позволяват на потребителите да връщат безплатно и на повече места, своите използвани батерии</a:t>
            </a:r>
          </a:p>
          <a:p>
            <a:pPr marL="45720" indent="0" algn="just">
              <a:buNone/>
            </a:pPr>
            <a:r>
              <a:rPr lang="ru-RU" sz="1500" dirty="0" smtClean="0">
                <a:solidFill>
                  <a:srgbClr val="002060"/>
                </a:solidFill>
              </a:rPr>
              <a:t>•повишаване </a:t>
            </a:r>
            <a:r>
              <a:rPr lang="ru-RU" sz="1500" dirty="0">
                <a:solidFill>
                  <a:srgbClr val="002060"/>
                </a:solidFill>
              </a:rPr>
              <a:t>на информираността и ангажираността на населението и екологичната му култура, повече информация за капацитета, производителността, трайността и химическия състав на батериите, както и за правилата за събиране на използвани батерии.</a:t>
            </a:r>
          </a:p>
          <a:p>
            <a:pPr algn="just">
              <a:buFont typeface="Wingdings" panose="05000000000000000000" pitchFamily="2" charset="2"/>
              <a:buChar char="Ø"/>
            </a:pPr>
            <a:r>
              <a:rPr lang="ru-RU" sz="1500" dirty="0" smtClean="0">
                <a:solidFill>
                  <a:srgbClr val="002060"/>
                </a:solidFill>
              </a:rPr>
              <a:t>както </a:t>
            </a:r>
            <a:r>
              <a:rPr lang="ru-RU" sz="1500" dirty="0">
                <a:solidFill>
                  <a:srgbClr val="002060"/>
                </a:solidFill>
              </a:rPr>
              <a:t>и чрез въвеждане на задължения производителите да управляват отпадъците и да почистват околната среда</a:t>
            </a:r>
          </a:p>
          <a:p>
            <a:pPr marL="45720" indent="0" algn="just">
              <a:buNone/>
            </a:pPr>
            <a:r>
              <a:rPr lang="ru-RU" sz="1500" dirty="0" smtClean="0">
                <a:solidFill>
                  <a:srgbClr val="002060"/>
                </a:solidFill>
              </a:rPr>
              <a:t>•въвеждане </a:t>
            </a:r>
            <a:r>
              <a:rPr lang="ru-RU" sz="1500" dirty="0">
                <a:solidFill>
                  <a:srgbClr val="002060"/>
                </a:solidFill>
              </a:rPr>
              <a:t>на схеми за разширена отговорност на производителя, с които да се покриват разходите по почистване на отпадъците – при който производителите носят отговорност за въздействието на своите продукти върху околната среда през целия им жизнен цикъл</a:t>
            </a:r>
          </a:p>
          <a:p>
            <a:pPr marL="45720" indent="0" algn="just">
              <a:buNone/>
            </a:pPr>
            <a:r>
              <a:rPr lang="ru-RU" sz="1500" dirty="0" smtClean="0">
                <a:solidFill>
                  <a:srgbClr val="002060"/>
                </a:solidFill>
              </a:rPr>
              <a:t>•рециклиране </a:t>
            </a:r>
            <a:r>
              <a:rPr lang="ru-RU" sz="1500" dirty="0">
                <a:solidFill>
                  <a:srgbClr val="002060"/>
                </a:solidFill>
              </a:rPr>
              <a:t>с цел подобряване на проектирането на продуктите, за да се улесни повторната им употреба, както и разглобяването и оползотворяването на компонентите и материалите в тях – налагат се изисквания за минимална степен на рециклиране на някои метали от стари в нови батерии - за кобалта това ниво трябва да бъде поне 16%, за оловото - 85%, а за лития и никела - по 6%.</a:t>
            </a:r>
          </a:p>
          <a:p>
            <a:pPr algn="just">
              <a:buFont typeface="Wingdings" panose="05000000000000000000" pitchFamily="2" charset="2"/>
              <a:buChar char="Ø"/>
            </a:pPr>
            <a:r>
              <a:rPr lang="ru-RU" sz="1500" dirty="0" smtClean="0">
                <a:solidFill>
                  <a:srgbClr val="002060"/>
                </a:solidFill>
              </a:rPr>
              <a:t>чрез </a:t>
            </a:r>
            <a:r>
              <a:rPr lang="ru-RU" sz="1500" dirty="0">
                <a:solidFill>
                  <a:srgbClr val="002060"/>
                </a:solidFill>
              </a:rPr>
              <a:t>въвеждане на изисквания за проектирането и етикетирането - задължително маркират всеки продукт с видима, ясно четлива маркировка -  батериите ще трябва да имат етикет, който показва техния екологичен отпечатък, за да е ясно какво отражение имат те върху природната среда. Това ще бъде задължително за батериите за електрически автомобили, батериите за леки превозни средства и за презаредими промишлени батерии с капацитет над 2 кВтч. Екологичният отпечатък трябва да бъде изчислен въз основа на целия жизнен цикъл на батерии.</a:t>
            </a:r>
          </a:p>
          <a:p>
            <a:pPr marL="45720" indent="0" algn="just">
              <a:buNone/>
            </a:pPr>
            <a:endParaRPr lang="ru-RU" sz="2000" dirty="0" smtClean="0">
              <a:solidFill>
                <a:srgbClr val="002060"/>
              </a:solidFill>
            </a:endParaRPr>
          </a:p>
        </p:txBody>
      </p:sp>
    </p:spTree>
    <p:extLst>
      <p:ext uri="{BB962C8B-B14F-4D97-AF65-F5344CB8AC3E}">
        <p14:creationId xmlns:p14="http://schemas.microsoft.com/office/powerpoint/2010/main" val="120501459"/>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19193" y="1094874"/>
            <a:ext cx="11512627" cy="5582652"/>
          </a:xfrm>
        </p:spPr>
        <p:txBody>
          <a:bodyPr>
            <a:noAutofit/>
          </a:bodyPr>
          <a:lstStyle/>
          <a:p>
            <a:pPr marL="45720" indent="0" algn="just">
              <a:buNone/>
            </a:pPr>
            <a:r>
              <a:rPr lang="ru-RU" sz="2000" b="1" u="sng" dirty="0" smtClean="0"/>
              <a:t>Опаковки</a:t>
            </a:r>
          </a:p>
          <a:p>
            <a:pPr algn="just">
              <a:buFont typeface="Wingdings" panose="05000000000000000000" pitchFamily="2" charset="2"/>
              <a:buChar char="Ø"/>
            </a:pPr>
            <a:r>
              <a:rPr lang="ru-RU" sz="1600" dirty="0">
                <a:solidFill>
                  <a:srgbClr val="002060"/>
                </a:solidFill>
              </a:rPr>
              <a:t>Отпадъците от опаковки достигат най-високо ниво в Европа през 2017 г. Въвеждането на правила цели всички опаковки на пазара в ЕС до 2030 г. да могат да се използват повторно или да се рециклират. Заложени са амбициозни цели, като при отпадъците от опаковки общата цел за ЕС  към 2025 г. е да се рециклират 65%, а към 2030 г. - 70% .</a:t>
            </a:r>
          </a:p>
          <a:p>
            <a:pPr algn="just">
              <a:buFont typeface="Wingdings" panose="05000000000000000000" pitchFamily="2" charset="2"/>
              <a:buChar char="Ø"/>
            </a:pPr>
            <a:r>
              <a:rPr lang="ru-RU" sz="1600" dirty="0" smtClean="0">
                <a:solidFill>
                  <a:srgbClr val="002060"/>
                </a:solidFill>
              </a:rPr>
              <a:t>Държавите </a:t>
            </a:r>
            <a:r>
              <a:rPr lang="ru-RU" sz="1600" dirty="0">
                <a:solidFill>
                  <a:srgbClr val="002060"/>
                </a:solidFill>
              </a:rPr>
              <a:t>членки </a:t>
            </a:r>
            <a:r>
              <a:rPr lang="ru-RU" sz="1600" dirty="0" smtClean="0">
                <a:solidFill>
                  <a:srgbClr val="002060"/>
                </a:solidFill>
              </a:rPr>
              <a:t>предприемат </a:t>
            </a:r>
            <a:r>
              <a:rPr lang="ru-RU" sz="1600" dirty="0">
                <a:solidFill>
                  <a:srgbClr val="002060"/>
                </a:solidFill>
              </a:rPr>
              <a:t>подходящи мерки, за да насърчават увеличаването на дела на опаковките за многократна употреба, пуснати на пазара, и повторната употреба на опаковките. </a:t>
            </a:r>
            <a:endParaRPr lang="ru-RU" sz="1600" dirty="0" smtClean="0">
              <a:solidFill>
                <a:srgbClr val="002060"/>
              </a:solidFill>
            </a:endParaRPr>
          </a:p>
          <a:p>
            <a:pPr algn="just">
              <a:buFont typeface="Wingdings" panose="05000000000000000000" pitchFamily="2" charset="2"/>
              <a:buChar char="Ø"/>
            </a:pPr>
            <a:r>
              <a:rPr lang="ru-RU" sz="1600" dirty="0" smtClean="0">
                <a:solidFill>
                  <a:srgbClr val="002060"/>
                </a:solidFill>
              </a:rPr>
              <a:t>мерките </a:t>
            </a:r>
            <a:r>
              <a:rPr lang="ru-RU" sz="1600" dirty="0">
                <a:solidFill>
                  <a:srgbClr val="002060"/>
                </a:solidFill>
              </a:rPr>
              <a:t>могат да включват използването на схеми за връщане на депозит и други стимули, като например определянето на количествени цели, вземането предвид на повторната употреба за постигането на целите за рециклиране и диференцирани финансови вноски за опаковките за многократна употреба съгласно схемите на разширена отговорност на производителя по отношение на опаковките. Държавите членки следва да предприемат мерки за стимулиране на използването на опаковки за многократна употреба и за постигане на намаляване на потреблението на опаковки, които не са рециклируеми, и на прекомерното опаковане</a:t>
            </a:r>
            <a:r>
              <a:rPr lang="ru-RU" sz="1600" dirty="0" smtClean="0">
                <a:solidFill>
                  <a:srgbClr val="002060"/>
                </a:solidFill>
              </a:rPr>
              <a:t>.</a:t>
            </a:r>
            <a:endParaRPr lang="ru-RU" sz="1600" dirty="0">
              <a:solidFill>
                <a:srgbClr val="002060"/>
              </a:solidFill>
            </a:endParaRPr>
          </a:p>
          <a:p>
            <a:pPr algn="just">
              <a:buFont typeface="Wingdings" panose="05000000000000000000" pitchFamily="2" charset="2"/>
              <a:buChar char="Ø"/>
            </a:pPr>
            <a:r>
              <a:rPr lang="ru-RU" sz="1600" dirty="0">
                <a:solidFill>
                  <a:srgbClr val="002060"/>
                </a:solidFill>
              </a:rPr>
              <a:t>У нас управлението на отпадъците от опаковки се регламентира в  Наредба за опаковките и отпадъците от опаковки изм. и доп. ДВ. Бр.2 от 8 Януари 2021 г. С нея се определят изискванията за пусканите на пазара опаковки и опаковъчни материали, както и за разделното събиране, многократна употреба, рециклиране, оползотворяване и/или обезвреждане на отпадъци от опаковки, включително постигането на цели за рециклиране и/или оползотворяване</a:t>
            </a:r>
            <a:r>
              <a:rPr lang="ru-RU" sz="1600" dirty="0" smtClean="0">
                <a:solidFill>
                  <a:srgbClr val="002060"/>
                </a:solidFill>
              </a:rPr>
              <a:t>.</a:t>
            </a:r>
            <a:endParaRPr lang="ru-RU" sz="1600" dirty="0">
              <a:solidFill>
                <a:srgbClr val="002060"/>
              </a:solidFill>
            </a:endParaRPr>
          </a:p>
        </p:txBody>
      </p:sp>
    </p:spTree>
    <p:extLst>
      <p:ext uri="{BB962C8B-B14F-4D97-AF65-F5344CB8AC3E}">
        <p14:creationId xmlns:p14="http://schemas.microsoft.com/office/powerpoint/2010/main" val="420538346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smtClean="0">
                <a:latin typeface="+mn-lt"/>
                <a:ea typeface="Verdana" panose="020B0604030504040204" pitchFamily="34" charset="0"/>
              </a:rPr>
              <a:t>Същност </a:t>
            </a:r>
            <a:r>
              <a:rPr lang="ru-RU" sz="2600" b="1" dirty="0">
                <a:latin typeface="+mn-lt"/>
                <a:ea typeface="Verdana" panose="020B0604030504040204" pitchFamily="34" charset="0"/>
              </a:rPr>
              <a:t>на кръговата икономика в контекста на управлението на </a:t>
            </a:r>
            <a:r>
              <a:rPr lang="ru-RU" sz="2600" b="1" dirty="0" smtClean="0">
                <a:latin typeface="+mn-lt"/>
                <a:ea typeface="Verdana" panose="020B0604030504040204" pitchFamily="34" charset="0"/>
              </a:rPr>
              <a:t>отпадъци</a:t>
            </a:r>
            <a:r>
              <a:rPr lang="bg-BG" sz="2600" dirty="0">
                <a:latin typeface="+mn-lt"/>
                <a:ea typeface="Verdana" panose="020B0604030504040204" pitchFamily="34" charset="0"/>
              </a:rPr>
              <a:t/>
            </a:r>
            <a:br>
              <a:rPr lang="bg-BG" sz="2600" dirty="0">
                <a:latin typeface="+mn-lt"/>
                <a:ea typeface="Verdana" panose="020B0604030504040204" pitchFamily="34" charset="0"/>
              </a:rPr>
            </a:b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4893277"/>
          </a:xfrm>
        </p:spPr>
        <p:txBody>
          <a:bodyPr>
            <a:normAutofit/>
          </a:bodyPr>
          <a:lstStyle/>
          <a:p>
            <a:pPr marL="45720" indent="0" algn="just">
              <a:buNone/>
            </a:pPr>
            <a:r>
              <a:rPr lang="ru-RU" b="1" dirty="0">
                <a:solidFill>
                  <a:srgbClr val="002060"/>
                </a:solidFill>
              </a:rPr>
              <a:t>Стратегията и план за действие към кръгова икономика на България </a:t>
            </a:r>
            <a:r>
              <a:rPr lang="ru-RU" dirty="0">
                <a:solidFill>
                  <a:srgbClr val="002060"/>
                </a:solidFill>
              </a:rPr>
              <a:t>е първа стъпка от страна на държавата за разработване на всеобхватна програма относно политиката в областта на кръговата </a:t>
            </a:r>
            <a:r>
              <a:rPr lang="ru-RU" dirty="0" smtClean="0">
                <a:solidFill>
                  <a:srgbClr val="002060"/>
                </a:solidFill>
              </a:rPr>
              <a:t>икономика, </a:t>
            </a:r>
            <a:r>
              <a:rPr lang="ru-RU" dirty="0">
                <a:solidFill>
                  <a:srgbClr val="002060"/>
                </a:solidFill>
              </a:rPr>
              <a:t>която е съобразена с пакета от мерки на Европейската комисия, насочени към стимулиране на прехода към кръгова икономика като двигател за глобална конкурентоспособност и устойчив икономически растеж. </a:t>
            </a:r>
            <a:endParaRPr lang="ru-RU" dirty="0" smtClean="0">
              <a:solidFill>
                <a:srgbClr val="002060"/>
              </a:solidFill>
            </a:endParaRPr>
          </a:p>
          <a:p>
            <a:pPr marL="45720" indent="0" algn="just">
              <a:buNone/>
            </a:pPr>
            <a:r>
              <a:rPr lang="ru-RU" b="1" u="sng" dirty="0">
                <a:solidFill>
                  <a:srgbClr val="002060"/>
                </a:solidFill>
              </a:rPr>
              <a:t>Тя си поставя три стратегически </a:t>
            </a:r>
            <a:r>
              <a:rPr lang="ru-RU" b="1" u="sng" dirty="0" smtClean="0">
                <a:solidFill>
                  <a:srgbClr val="002060"/>
                </a:solidFill>
              </a:rPr>
              <a:t>цели:</a:t>
            </a:r>
          </a:p>
          <a:p>
            <a:pPr algn="just">
              <a:buFont typeface="Wingdings" panose="05000000000000000000" pitchFamily="2" charset="2"/>
              <a:buChar char="ü"/>
            </a:pPr>
            <a:r>
              <a:rPr lang="ru-RU" dirty="0" smtClean="0">
                <a:solidFill>
                  <a:srgbClr val="002060"/>
                </a:solidFill>
              </a:rPr>
              <a:t>зелена </a:t>
            </a:r>
            <a:r>
              <a:rPr lang="ru-RU" dirty="0">
                <a:solidFill>
                  <a:srgbClr val="002060"/>
                </a:solidFill>
              </a:rPr>
              <a:t>и конкурентноспособна икономика, </a:t>
            </a:r>
            <a:endParaRPr lang="ru-RU" dirty="0" smtClean="0">
              <a:solidFill>
                <a:srgbClr val="002060"/>
              </a:solidFill>
            </a:endParaRPr>
          </a:p>
          <a:p>
            <a:pPr algn="just">
              <a:buFont typeface="Wingdings" panose="05000000000000000000" pitchFamily="2" charset="2"/>
              <a:buChar char="ü"/>
            </a:pPr>
            <a:r>
              <a:rPr lang="ru-RU" dirty="0" smtClean="0">
                <a:solidFill>
                  <a:srgbClr val="002060"/>
                </a:solidFill>
              </a:rPr>
              <a:t>икономика </a:t>
            </a:r>
            <a:r>
              <a:rPr lang="ru-RU" dirty="0">
                <a:solidFill>
                  <a:srgbClr val="002060"/>
                </a:solidFill>
              </a:rPr>
              <a:t>в полза на потребителите </a:t>
            </a:r>
            <a:endParaRPr lang="ru-RU" dirty="0" smtClean="0">
              <a:solidFill>
                <a:srgbClr val="002060"/>
              </a:solidFill>
            </a:endParaRPr>
          </a:p>
          <a:p>
            <a:pPr algn="just">
              <a:buFont typeface="Wingdings" panose="05000000000000000000" pitchFamily="2" charset="2"/>
              <a:buChar char="ü"/>
            </a:pPr>
            <a:r>
              <a:rPr lang="ru-RU" dirty="0" smtClean="0">
                <a:solidFill>
                  <a:srgbClr val="002060"/>
                </a:solidFill>
              </a:rPr>
              <a:t>по-малко </a:t>
            </a:r>
            <a:r>
              <a:rPr lang="ru-RU" dirty="0">
                <a:solidFill>
                  <a:srgbClr val="002060"/>
                </a:solidFill>
              </a:rPr>
              <a:t>отпадъци, повече ресурси. </a:t>
            </a:r>
            <a:endParaRPr lang="ru-RU" dirty="0" smtClean="0">
              <a:solidFill>
                <a:srgbClr val="002060"/>
              </a:solidFill>
            </a:endParaRPr>
          </a:p>
          <a:p>
            <a:pPr marL="45720" indent="0" algn="just">
              <a:buNone/>
            </a:pPr>
            <a:r>
              <a:rPr lang="ru-RU" dirty="0" smtClean="0">
                <a:solidFill>
                  <a:srgbClr val="002060"/>
                </a:solidFill>
              </a:rPr>
              <a:t>С </a:t>
            </a:r>
            <a:r>
              <a:rPr lang="ru-RU" dirty="0">
                <a:solidFill>
                  <a:srgbClr val="002060"/>
                </a:solidFill>
              </a:rPr>
              <a:t>разработването на стратегията се отчита напредък пред Европейската комисия в изпълнението на приоритетните действия, които са предвидени в политиките за околна среда от 2019 г.</a:t>
            </a:r>
          </a:p>
        </p:txBody>
      </p:sp>
    </p:spTree>
    <p:extLst>
      <p:ext uri="{BB962C8B-B14F-4D97-AF65-F5344CB8AC3E}">
        <p14:creationId xmlns:p14="http://schemas.microsoft.com/office/powerpoint/2010/main" val="138146493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69" y="1094874"/>
            <a:ext cx="11512627" cy="5582652"/>
          </a:xfrm>
        </p:spPr>
        <p:txBody>
          <a:bodyPr>
            <a:noAutofit/>
          </a:bodyPr>
          <a:lstStyle/>
          <a:p>
            <a:pPr marL="45720" indent="0" algn="just">
              <a:buNone/>
            </a:pPr>
            <a:r>
              <a:rPr lang="ru-RU" sz="1600" dirty="0" smtClean="0">
                <a:solidFill>
                  <a:srgbClr val="002060"/>
                </a:solidFill>
              </a:rPr>
              <a:t>Стъпки</a:t>
            </a:r>
            <a:r>
              <a:rPr lang="ru-RU" sz="1600" dirty="0">
                <a:solidFill>
                  <a:srgbClr val="002060"/>
                </a:solidFill>
              </a:rPr>
              <a:t>, които ще спомогнат да се оптимизира употребата на опаковки и да се намали количеството на  отпадъци от потреблението им, с които  да се спомогне прехода към кръгова икономика:</a:t>
            </a:r>
          </a:p>
          <a:p>
            <a:pPr algn="just">
              <a:buFont typeface="Wingdings" panose="05000000000000000000" pitchFamily="2" charset="2"/>
              <a:buChar char="Ø"/>
            </a:pPr>
            <a:r>
              <a:rPr lang="ru-RU" sz="1500" dirty="0" smtClean="0">
                <a:solidFill>
                  <a:srgbClr val="002060"/>
                </a:solidFill>
              </a:rPr>
              <a:t>чрез </a:t>
            </a:r>
            <a:r>
              <a:rPr lang="ru-RU" sz="1500" dirty="0">
                <a:solidFill>
                  <a:srgbClr val="002060"/>
                </a:solidFill>
              </a:rPr>
              <a:t>оптимизиране на потреблението им на национално равнище </a:t>
            </a:r>
          </a:p>
          <a:p>
            <a:pPr algn="just">
              <a:buFont typeface="Arial" panose="020B0604020202020204" pitchFamily="34" charset="0"/>
              <a:buChar char="•"/>
            </a:pPr>
            <a:r>
              <a:rPr lang="ru-RU" sz="1500" dirty="0" smtClean="0">
                <a:solidFill>
                  <a:srgbClr val="002060"/>
                </a:solidFill>
              </a:rPr>
              <a:t>организиране </a:t>
            </a:r>
            <a:r>
              <a:rPr lang="ru-RU" sz="1500" dirty="0">
                <a:solidFill>
                  <a:srgbClr val="002060"/>
                </a:solidFill>
              </a:rPr>
              <a:t>на кампании, които да насърчават въвеждането и поддържането на ефективни системи за разделно събиране и депозитни системи за връщане на празни опаковки, както и създаването на съоръжения за рециклиране и на капацитет за рециклиране в съответствие с принципа на близост – за местата, където такива все още не съществуват</a:t>
            </a:r>
          </a:p>
          <a:p>
            <a:pPr algn="just">
              <a:buFont typeface="Arial" panose="020B0604020202020204" pitchFamily="34" charset="0"/>
              <a:buChar char="•"/>
            </a:pPr>
            <a:r>
              <a:rPr lang="ru-RU" sz="1500" dirty="0" smtClean="0">
                <a:solidFill>
                  <a:srgbClr val="002060"/>
                </a:solidFill>
              </a:rPr>
              <a:t>повишаване </a:t>
            </a:r>
            <a:r>
              <a:rPr lang="ru-RU" sz="1500" dirty="0">
                <a:solidFill>
                  <a:srgbClr val="002060"/>
                </a:solidFill>
              </a:rPr>
              <a:t>на информираността и ангажираността на населението и екологичната му култура, повече информация за алтернативни форми на опаковки, намаляване на прекомерното опаковане, без да се застрашава качеството на продукта и безопасността на храните.</a:t>
            </a:r>
          </a:p>
          <a:p>
            <a:pPr algn="just">
              <a:buFont typeface="Wingdings" panose="05000000000000000000" pitchFamily="2" charset="2"/>
              <a:buChar char="Ø"/>
            </a:pPr>
            <a:r>
              <a:rPr lang="ru-RU" sz="1500" dirty="0" smtClean="0">
                <a:solidFill>
                  <a:srgbClr val="002060"/>
                </a:solidFill>
              </a:rPr>
              <a:t>както </a:t>
            </a:r>
            <a:r>
              <a:rPr lang="ru-RU" sz="1500" dirty="0">
                <a:solidFill>
                  <a:srgbClr val="002060"/>
                </a:solidFill>
              </a:rPr>
              <a:t>и чрез въвеждане на задължения производителите да управляват отпадъците и да почистват околната среда</a:t>
            </a:r>
          </a:p>
          <a:p>
            <a:pPr algn="just">
              <a:buFont typeface="Arial" panose="020B0604020202020204" pitchFamily="34" charset="0"/>
              <a:buChar char="•"/>
            </a:pPr>
            <a:r>
              <a:rPr lang="ru-RU" sz="1500" dirty="0" smtClean="0">
                <a:solidFill>
                  <a:srgbClr val="002060"/>
                </a:solidFill>
              </a:rPr>
              <a:t>въвеждане </a:t>
            </a:r>
            <a:r>
              <a:rPr lang="ru-RU" sz="1500" dirty="0">
                <a:solidFill>
                  <a:srgbClr val="002060"/>
                </a:solidFill>
              </a:rPr>
              <a:t>на схеми за разширена отговорност на производителя, с които да се покриват разходите по почистване на отпадъците – при който производителите носят отговорност за въздействието на своите продукти върху околната среда през целия им жизнен цикъл</a:t>
            </a:r>
          </a:p>
          <a:p>
            <a:pPr algn="just">
              <a:buFont typeface="Arial" panose="020B0604020202020204" pitchFamily="34" charset="0"/>
              <a:buChar char="•"/>
            </a:pPr>
            <a:r>
              <a:rPr lang="ru-RU" sz="1500" dirty="0" smtClean="0">
                <a:solidFill>
                  <a:srgbClr val="002060"/>
                </a:solidFill>
              </a:rPr>
              <a:t>рециклиране </a:t>
            </a:r>
            <a:r>
              <a:rPr lang="ru-RU" sz="1500" dirty="0">
                <a:solidFill>
                  <a:srgbClr val="002060"/>
                </a:solidFill>
              </a:rPr>
              <a:t>с цел подобряване на проектирането на продуктите, за да се улесни повторната им употреба - подобряване на рециклируемостта и свеждане до минимум на сложността на опаковките, увеличаване на рециклираното съдържание, постепенно премахване на опасни и вредни вещества и насърчаване на повторната употреба.</a:t>
            </a:r>
          </a:p>
          <a:p>
            <a:pPr algn="just">
              <a:buFont typeface="Wingdings" panose="05000000000000000000" pitchFamily="2" charset="2"/>
              <a:buChar char="Ø"/>
            </a:pPr>
            <a:r>
              <a:rPr lang="ru-RU" sz="1500" dirty="0" smtClean="0">
                <a:solidFill>
                  <a:srgbClr val="002060"/>
                </a:solidFill>
              </a:rPr>
              <a:t>чрез </a:t>
            </a:r>
            <a:r>
              <a:rPr lang="ru-RU" sz="1500" dirty="0">
                <a:solidFill>
                  <a:srgbClr val="002060"/>
                </a:solidFill>
              </a:rPr>
              <a:t>въвеждане на изисквания за проектирането и етикетирането - задължително маркират всеки продукт с видима, ясно четлива маркировка -  да се разработят по-ефективни по отношение на ресурсите, кръгови и щадящи климата решения за опаковане, като например хармонизирани формати на опаковките и опаковки за многократна употреба, както и да се улесни използването на транспортни опаковки за многократна употреба. Подчертава се важната роля, която може да играе продажбата в насипно състояние за намаляване на използването на опаковки и призовава Комисията да насърчава държавите членки за въвеждането на този вид мерки, като същевременно гарантират безопасността на храните и хигиената</a:t>
            </a:r>
            <a:r>
              <a:rPr lang="ru-RU" sz="1600" dirty="0">
                <a:solidFill>
                  <a:srgbClr val="002060"/>
                </a:solidFill>
              </a:rPr>
              <a:t>.</a:t>
            </a:r>
          </a:p>
        </p:txBody>
      </p:sp>
    </p:spTree>
    <p:extLst>
      <p:ext uri="{BB962C8B-B14F-4D97-AF65-F5344CB8AC3E}">
        <p14:creationId xmlns:p14="http://schemas.microsoft.com/office/powerpoint/2010/main" val="103926013"/>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69" y="1094874"/>
            <a:ext cx="11512627" cy="5582652"/>
          </a:xfrm>
        </p:spPr>
        <p:txBody>
          <a:bodyPr>
            <a:noAutofit/>
          </a:bodyPr>
          <a:lstStyle/>
          <a:p>
            <a:pPr marL="45720" indent="0" algn="just">
              <a:buNone/>
            </a:pPr>
            <a:r>
              <a:rPr lang="ru-RU" sz="2000" b="1" u="sng" dirty="0"/>
              <a:t>Храни, води и хранителни вещества</a:t>
            </a:r>
            <a:endParaRPr lang="ru-RU" sz="2000" b="1" u="sng" dirty="0" smtClean="0"/>
          </a:p>
          <a:p>
            <a:pPr algn="just">
              <a:buFont typeface="Wingdings" panose="05000000000000000000" pitchFamily="2" charset="2"/>
              <a:buChar char="Ø"/>
            </a:pPr>
            <a:r>
              <a:rPr lang="ru-RU" sz="1800" dirty="0" smtClean="0">
                <a:solidFill>
                  <a:srgbClr val="002060"/>
                </a:solidFill>
              </a:rPr>
              <a:t>Около </a:t>
            </a:r>
            <a:r>
              <a:rPr lang="ru-RU" sz="1800" dirty="0">
                <a:solidFill>
                  <a:srgbClr val="002060"/>
                </a:solidFill>
              </a:rPr>
              <a:t>20% от произвежданите храни в ЕС се пилеят или разхищават. Новата стратегия на ЕС „От фермата до трапезата“ трябва да помогне за намаляването на този дял два пъти до 2030 г. В съответствие с целите на ООН за устойчиво развитие, държавите членки трябва да се стремят да намалят хранителните отпадъци с 30% до 2025 г. и 50% до 2030 г. </a:t>
            </a:r>
          </a:p>
          <a:p>
            <a:pPr algn="just">
              <a:buFont typeface="Wingdings" panose="05000000000000000000" pitchFamily="2" charset="2"/>
              <a:buChar char="Ø"/>
            </a:pPr>
            <a:r>
              <a:rPr lang="ru-RU" sz="1800" dirty="0" smtClean="0">
                <a:solidFill>
                  <a:srgbClr val="002060"/>
                </a:solidFill>
              </a:rPr>
              <a:t>Разхищаването </a:t>
            </a:r>
            <a:r>
              <a:rPr lang="ru-RU" sz="1800" dirty="0">
                <a:solidFill>
                  <a:srgbClr val="002060"/>
                </a:solidFill>
              </a:rPr>
              <a:t>на храна е проблем , тъй като преди да се изхвърли  е трябвало да бъде произведена, за което са използвани ограничени ресурси като вода, почви, енергия, работно време. </a:t>
            </a:r>
          </a:p>
          <a:p>
            <a:pPr algn="just">
              <a:buFont typeface="Wingdings" panose="05000000000000000000" pitchFamily="2" charset="2"/>
              <a:buChar char="Ø"/>
            </a:pPr>
            <a:r>
              <a:rPr lang="ru-RU" sz="1800" dirty="0">
                <a:solidFill>
                  <a:srgbClr val="002060"/>
                </a:solidFill>
              </a:rPr>
              <a:t>Според оценки на Организацията по прехраната и земеделието (ФАО) на ООН храната, която се разхищава, е отговорна за 8% от емисиите на парникови газове, причинени от човешката дейност. За всеки килограм произведена храна в атмосферата се отделят 4,5 кг въглероден диоксид</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 </a:t>
            </a:r>
            <a:r>
              <a:rPr lang="ru-RU" sz="1800" dirty="0">
                <a:solidFill>
                  <a:srgbClr val="002060"/>
                </a:solidFill>
              </a:rPr>
              <a:t>Разхищаването на храна  има и етичен аспект: по оценки на ФАО близо 800 млн. души по света не се хранят пълноценно. Евростат пък посочва, че в ЕС през 2014 г. 55 млн. души (9,6% от населението) не са можели да си позволят качествена храна всеки втори ден. </a:t>
            </a:r>
          </a:p>
          <a:p>
            <a:pPr algn="just">
              <a:buFont typeface="Wingdings" panose="05000000000000000000" pitchFamily="2" charset="2"/>
              <a:buChar char="Ø"/>
            </a:pPr>
            <a:r>
              <a:rPr lang="ru-RU" sz="1800" dirty="0">
                <a:solidFill>
                  <a:srgbClr val="002060"/>
                </a:solidFill>
              </a:rPr>
              <a:t>Понастоящем, липсва законодателство на ЕС относно начина за прилагане на йерархията на отпадъците на ЕС към излишъка от храни. Съществуват различни препоръки за адаптиране на тази йерархия, които да спомогнат за прехода към кръгова икономика. Те са изготвени от екипи на правителства и </a:t>
            </a:r>
            <a:r>
              <a:rPr lang="ru-RU" sz="1800" dirty="0" smtClean="0">
                <a:solidFill>
                  <a:srgbClr val="002060"/>
                </a:solidFill>
              </a:rPr>
              <a:t>организации.</a:t>
            </a:r>
          </a:p>
          <a:p>
            <a:pPr marL="45720" indent="0" algn="just">
              <a:buNone/>
            </a:pPr>
            <a:endParaRPr lang="ru-RU" sz="1600" dirty="0">
              <a:solidFill>
                <a:srgbClr val="002060"/>
              </a:solidFill>
            </a:endParaRPr>
          </a:p>
        </p:txBody>
      </p:sp>
    </p:spTree>
    <p:extLst>
      <p:ext uri="{BB962C8B-B14F-4D97-AF65-F5344CB8AC3E}">
        <p14:creationId xmlns:p14="http://schemas.microsoft.com/office/powerpoint/2010/main" val="3922194336"/>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69" y="1094874"/>
            <a:ext cx="11512627" cy="5582652"/>
          </a:xfrm>
        </p:spPr>
        <p:txBody>
          <a:bodyPr>
            <a:noAutofit/>
          </a:bodyPr>
          <a:lstStyle/>
          <a:p>
            <a:pPr marL="45720" indent="0" algn="just">
              <a:buNone/>
            </a:pPr>
            <a:r>
              <a:rPr lang="ru-RU" sz="2000" b="1" u="sng" dirty="0"/>
              <a:t>Храни, води и хранителни вещества</a:t>
            </a:r>
            <a:endParaRPr lang="ru-RU" sz="2000" b="1" u="sng" dirty="0" smtClean="0"/>
          </a:p>
          <a:p>
            <a:pPr algn="just">
              <a:buFont typeface="Wingdings" panose="05000000000000000000" pitchFamily="2" charset="2"/>
              <a:buChar char="Ø"/>
            </a:pPr>
            <a:r>
              <a:rPr lang="ru-RU" sz="1800" dirty="0">
                <a:solidFill>
                  <a:srgbClr val="002060"/>
                </a:solidFill>
              </a:rPr>
              <a:t>Общото количество на хранителните отпадъци в страната ни  през 2018 г. възлиза на близо 500 хил. тона, от които близо 57% са хранителните отпадъци с битов характер.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Както </a:t>
            </a:r>
            <a:r>
              <a:rPr lang="ru-RU" sz="1800" dirty="0">
                <a:solidFill>
                  <a:srgbClr val="002060"/>
                </a:solidFill>
              </a:rPr>
              <a:t>в България, така и в Европа, домакинствата са основният източник на образуване на хранителни отпадъци и в страната и в ЕС, следвани от сектора на преработка и производство на храни</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С </a:t>
            </a:r>
            <a:r>
              <a:rPr lang="ru-RU" sz="1800" dirty="0">
                <a:solidFill>
                  <a:srgbClr val="002060"/>
                </a:solidFill>
              </a:rPr>
              <a:t>новите изисквания приети през 2018г от ЕС и приетите изменения в Закона за управление на отпадъците от </a:t>
            </a:r>
            <a:r>
              <a:rPr lang="ru-RU" sz="1800" dirty="0" smtClean="0">
                <a:solidFill>
                  <a:srgbClr val="002060"/>
                </a:solidFill>
              </a:rPr>
              <a:t>05.03.2021, </a:t>
            </a:r>
            <a:r>
              <a:rPr lang="ru-RU" sz="1800" dirty="0">
                <a:solidFill>
                  <a:srgbClr val="002060"/>
                </a:solidFill>
              </a:rPr>
              <a:t>ДВ бр.19 пред общините </a:t>
            </a:r>
            <a:r>
              <a:rPr lang="ru-RU" sz="1800" dirty="0" smtClean="0">
                <a:solidFill>
                  <a:srgbClr val="002060"/>
                </a:solidFill>
              </a:rPr>
              <a:t>в </a:t>
            </a:r>
            <a:r>
              <a:rPr lang="ru-RU" sz="1800" dirty="0">
                <a:solidFill>
                  <a:srgbClr val="002060"/>
                </a:solidFill>
              </a:rPr>
              <a:t>България, стоят нови предизвикателства и в управлението на биоразградимите отпадъци. Освен събирането на „Зелените отпадъци“, предстои разполагане на нови съдове , нова техника за транспортирането им, както и инсталации за третиране на биоразградимите хранителни  отпадъци. Кмета на Общината трябва да изгради необходимата инфраструктура за разделното събиране на  биоразградимите хранителни отпадъци, без да ги смесва с другите видове отпадъци, за да се достигнат поетапно приетите цели за рециклиране.</a:t>
            </a:r>
          </a:p>
          <a:p>
            <a:pPr algn="just">
              <a:buFont typeface="Wingdings" panose="05000000000000000000" pitchFamily="2" charset="2"/>
              <a:buChar char="Ø"/>
            </a:pPr>
            <a:r>
              <a:rPr lang="ru-RU" sz="1800" dirty="0">
                <a:solidFill>
                  <a:srgbClr val="002060"/>
                </a:solidFill>
              </a:rPr>
              <a:t>В изпълнение на глобалните цели и европейските политики по отношение разхищението на храни, у нас е разработен проект на Национална програма за предотвратяване и намаляване на загубата на храни, която включва мерки за загубата и разхищението на храни от „фермата“ до „трапезата“.</a:t>
            </a:r>
          </a:p>
          <a:p>
            <a:pPr marL="45720" indent="0" algn="just">
              <a:buNone/>
            </a:pPr>
            <a:endParaRPr lang="ru-RU" sz="1800" dirty="0">
              <a:solidFill>
                <a:srgbClr val="002060"/>
              </a:solidFill>
            </a:endParaRPr>
          </a:p>
        </p:txBody>
      </p:sp>
    </p:spTree>
    <p:extLst>
      <p:ext uri="{BB962C8B-B14F-4D97-AF65-F5344CB8AC3E}">
        <p14:creationId xmlns:p14="http://schemas.microsoft.com/office/powerpoint/2010/main" val="2149175872"/>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69232" y="242945"/>
            <a:ext cx="11383465" cy="55113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70" y="938464"/>
            <a:ext cx="11512626" cy="5558590"/>
          </a:xfrm>
        </p:spPr>
        <p:txBody>
          <a:bodyPr>
            <a:noAutofit/>
          </a:bodyPr>
          <a:lstStyle/>
          <a:p>
            <a:pPr marL="45720" indent="0" algn="just">
              <a:buNone/>
            </a:pPr>
            <a:r>
              <a:rPr lang="ru-RU" sz="1700" dirty="0" smtClean="0">
                <a:solidFill>
                  <a:srgbClr val="002060"/>
                </a:solidFill>
              </a:rPr>
              <a:t>Стъпки</a:t>
            </a:r>
            <a:r>
              <a:rPr lang="ru-RU" sz="1700" dirty="0">
                <a:solidFill>
                  <a:srgbClr val="002060"/>
                </a:solidFill>
              </a:rPr>
              <a:t>, които ще спомогнат да се оптимизира употребата на опаковки и да се намали количеството на  отпадъци от потреблението им, с които  да се спомогне прехода към кръгова икономика:</a:t>
            </a:r>
          </a:p>
          <a:p>
            <a:pPr algn="just">
              <a:buFont typeface="Wingdings" panose="05000000000000000000" pitchFamily="2" charset="2"/>
              <a:buChar char="Ø"/>
            </a:pPr>
            <a:r>
              <a:rPr lang="ru-RU" sz="1600" dirty="0" smtClean="0">
                <a:solidFill>
                  <a:srgbClr val="002060"/>
                </a:solidFill>
              </a:rPr>
              <a:t>чрез </a:t>
            </a:r>
            <a:r>
              <a:rPr lang="ru-RU" sz="1600" dirty="0">
                <a:solidFill>
                  <a:srgbClr val="002060"/>
                </a:solidFill>
              </a:rPr>
              <a:t>оптимизиране на потреблението на храни и хранителни продукти на национално равнище </a:t>
            </a:r>
          </a:p>
          <a:p>
            <a:pPr marL="45720" indent="0" algn="just">
              <a:buNone/>
            </a:pPr>
            <a:r>
              <a:rPr lang="ru-RU" sz="1500" dirty="0">
                <a:solidFill>
                  <a:srgbClr val="002060"/>
                </a:solidFill>
              </a:rPr>
              <a:t>•организиране на кампании, които да насърчават оптималното потребление на хранителните продукти и улесняване на даряването на храни на хранителни банки и благотворителни организации, както и на хора в нужда;</a:t>
            </a:r>
          </a:p>
          <a:p>
            <a:pPr marL="45720" indent="0" algn="just">
              <a:buNone/>
            </a:pPr>
            <a:r>
              <a:rPr lang="ru-RU" sz="1500" dirty="0">
                <a:solidFill>
                  <a:srgbClr val="002060"/>
                </a:solidFill>
              </a:rPr>
              <a:t>•повишаване на информираността и ангажираността на населението и екологичната му култура, повече информация за по-добро разбиране и използване на обозначаването върху етикета, на датата на годност или трайност на храните (включително възможни законодателни реформи);</a:t>
            </a:r>
          </a:p>
          <a:p>
            <a:pPr marL="45720" indent="0" algn="just">
              <a:buNone/>
            </a:pPr>
            <a:r>
              <a:rPr lang="ru-RU" sz="1500" dirty="0">
                <a:solidFill>
                  <a:srgbClr val="002060"/>
                </a:solidFill>
              </a:rPr>
              <a:t>•подкрепа за инициативите за увеличено използване на непродадените храни и страничните продукти като ресурс в производството на храни за животни </a:t>
            </a:r>
            <a:r>
              <a:rPr lang="ru-RU" sz="1600" dirty="0">
                <a:solidFill>
                  <a:srgbClr val="002060"/>
                </a:solidFill>
              </a:rPr>
              <a:t>.</a:t>
            </a:r>
          </a:p>
          <a:p>
            <a:pPr algn="just">
              <a:buFont typeface="Wingdings" panose="05000000000000000000" pitchFamily="2" charset="2"/>
              <a:buChar char="Ø"/>
            </a:pPr>
            <a:r>
              <a:rPr lang="ru-RU" sz="1600" dirty="0" smtClean="0">
                <a:solidFill>
                  <a:srgbClr val="002060"/>
                </a:solidFill>
              </a:rPr>
              <a:t>както </a:t>
            </a:r>
            <a:r>
              <a:rPr lang="ru-RU" sz="1600" dirty="0">
                <a:solidFill>
                  <a:srgbClr val="002060"/>
                </a:solidFill>
              </a:rPr>
              <a:t>и чрез въвеждане на задължения производителите да управляват отпадъците и да почистват околната среда</a:t>
            </a:r>
          </a:p>
          <a:p>
            <a:pPr marL="45720" indent="0" algn="just">
              <a:buNone/>
            </a:pPr>
            <a:r>
              <a:rPr lang="ru-RU" sz="1500" dirty="0">
                <a:solidFill>
                  <a:srgbClr val="002060"/>
                </a:solidFill>
              </a:rPr>
              <a:t>•въвеждане на схеми за разширена отговорност на производителя, с които да се покриват разходите по почистване на отпадъците – храните, които вече не се използват за рани има възможност да се влагат в производството на храни за животни, </a:t>
            </a:r>
          </a:p>
          <a:p>
            <a:pPr marL="45720" indent="0" algn="just">
              <a:buNone/>
            </a:pPr>
            <a:r>
              <a:rPr lang="ru-RU" sz="1500" dirty="0">
                <a:solidFill>
                  <a:srgbClr val="002060"/>
                </a:solidFill>
              </a:rPr>
              <a:t>•рециклиране – произведени хранителни продукти, които не могат да бъдат продадени или реализирани, но са безопасни и могат да се използват за производство на други храни или да се преразпределят за консумация от хора и така остават в хранителната верига, не се считат за хранителни отпадъци (например, преработка на непродадени, но безопасни за консумация хлебни изделия в галета или даряването им за консумация от хора в нужда</a:t>
            </a:r>
            <a:r>
              <a:rPr lang="ru-RU" sz="1600" dirty="0">
                <a:solidFill>
                  <a:srgbClr val="002060"/>
                </a:solidFill>
              </a:rPr>
              <a:t>); негодните за употреба като храна продукти, могат да се потребяват чрез рециклиране като компост или в анаеробно разлагане.</a:t>
            </a:r>
          </a:p>
          <a:p>
            <a:pPr algn="just">
              <a:buFont typeface="Wingdings" panose="05000000000000000000" pitchFamily="2" charset="2"/>
              <a:buChar char="Ø"/>
            </a:pPr>
            <a:r>
              <a:rPr lang="ru-RU" sz="1600" dirty="0" smtClean="0">
                <a:solidFill>
                  <a:srgbClr val="002060"/>
                </a:solidFill>
              </a:rPr>
              <a:t>чрез </a:t>
            </a:r>
            <a:r>
              <a:rPr lang="ru-RU" sz="1600" dirty="0">
                <a:solidFill>
                  <a:srgbClr val="002060"/>
                </a:solidFill>
              </a:rPr>
              <a:t>въвеждане на изисквания за проектирането и етикетирането - задължително маркират всеки продукт с видима, ясно четлива маркировка -  обозначаването върху етикета, на датата на годност или трайност на храните </a:t>
            </a:r>
          </a:p>
        </p:txBody>
      </p:sp>
    </p:spTree>
    <p:extLst>
      <p:ext uri="{BB962C8B-B14F-4D97-AF65-F5344CB8AC3E}">
        <p14:creationId xmlns:p14="http://schemas.microsoft.com/office/powerpoint/2010/main" val="2481442601"/>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Приоритетни области в управлението на отпадъци </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40069" y="1094874"/>
            <a:ext cx="11512627" cy="5582652"/>
          </a:xfrm>
        </p:spPr>
        <p:txBody>
          <a:bodyPr>
            <a:noAutofit/>
          </a:bodyPr>
          <a:lstStyle/>
          <a:p>
            <a:pPr marL="45720" indent="0" algn="just">
              <a:buNone/>
            </a:pPr>
            <a:r>
              <a:rPr lang="ru-RU" sz="2000" b="1" u="sng" dirty="0"/>
              <a:t>Строителство и </a:t>
            </a:r>
            <a:r>
              <a:rPr lang="ru-RU" sz="2000" b="1" u="sng" dirty="0" smtClean="0"/>
              <a:t>сгради</a:t>
            </a:r>
          </a:p>
          <a:p>
            <a:pPr algn="just">
              <a:buFont typeface="Wingdings" panose="05000000000000000000" pitchFamily="2" charset="2"/>
              <a:buChar char="Ø"/>
            </a:pPr>
            <a:r>
              <a:rPr lang="ru-RU" sz="1800" dirty="0">
                <a:solidFill>
                  <a:srgbClr val="002060"/>
                </a:solidFill>
              </a:rPr>
              <a:t>Строителството е отговорно за над 35% от общите отпадъци в ЕС. Европейската комисия предлага промени в правилата за строителните продукти, които са на повече от 10 години.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Парламентът </a:t>
            </a:r>
            <a:r>
              <a:rPr lang="ru-RU" sz="1800" dirty="0">
                <a:solidFill>
                  <a:srgbClr val="002060"/>
                </a:solidFill>
              </a:rPr>
              <a:t>иска да бъде увеличен животът на сградите, да се въведат цели за по-нисък въглероден отпечатък на материалите и минимални изисквания за ресурсна и енергийна ефективност</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 </a:t>
            </a:r>
            <a:r>
              <a:rPr lang="ru-RU" sz="1800" dirty="0">
                <a:solidFill>
                  <a:srgbClr val="002060"/>
                </a:solidFill>
              </a:rPr>
              <a:t>ЕК планира да определи хоризонтални и специфични за строителните продукти изисквания, като  подчертава потенциала за икономии на парникови газове и ползи за околната среда чрез удължаване на жизнения цикъл на сградите, за разлика от разрушаването.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Кръговата </a:t>
            </a:r>
            <a:r>
              <a:rPr lang="ru-RU" sz="1800" dirty="0">
                <a:solidFill>
                  <a:srgbClr val="002060"/>
                </a:solidFill>
              </a:rPr>
              <a:t>икономика и управлението на строителните отпадъци ще бъдат разгледани в следващата тема.</a:t>
            </a:r>
          </a:p>
          <a:p>
            <a:pPr algn="just">
              <a:buFont typeface="Wingdings" panose="05000000000000000000" pitchFamily="2" charset="2"/>
              <a:buChar char="Ø"/>
            </a:pPr>
            <a:endParaRPr lang="ru-RU" sz="1800" dirty="0">
              <a:solidFill>
                <a:srgbClr val="002060"/>
              </a:solidFill>
            </a:endParaRPr>
          </a:p>
          <a:p>
            <a:pPr marL="45720" indent="0" algn="just">
              <a:buNone/>
            </a:pPr>
            <a:endParaRPr lang="ru-RU" sz="1800" dirty="0">
              <a:solidFill>
                <a:srgbClr val="002060"/>
              </a:solidFill>
            </a:endParaRPr>
          </a:p>
        </p:txBody>
      </p:sp>
    </p:spTree>
    <p:extLst>
      <p:ext uri="{BB962C8B-B14F-4D97-AF65-F5344CB8AC3E}">
        <p14:creationId xmlns:p14="http://schemas.microsoft.com/office/powerpoint/2010/main" val="845205045"/>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 indent="0" algn="ctr">
              <a:buNone/>
            </a:pPr>
            <a:endParaRPr lang="bg-BG" dirty="0"/>
          </a:p>
          <a:p>
            <a:pPr marL="45720" indent="0" algn="ctr">
              <a:buNone/>
            </a:pPr>
            <a:endParaRPr lang="bg-BG" dirty="0"/>
          </a:p>
          <a:p>
            <a:pPr marL="45720" indent="0" algn="ctr">
              <a:buNone/>
            </a:pPr>
            <a:r>
              <a:rPr lang="bg-BG" dirty="0"/>
              <a:t>БЛАГОДАРЯ ЗА ВНИМАНИЕТО!</a:t>
            </a:r>
            <a:endParaRPr lang="en-GB" dirty="0"/>
          </a:p>
        </p:txBody>
      </p:sp>
      <p:pic>
        <p:nvPicPr>
          <p:cNvPr id="4" name="Picture 3"/>
          <p:cNvPicPr>
            <a:picLocks noChangeAspect="1"/>
          </p:cNvPicPr>
          <p:nvPr/>
        </p:nvPicPr>
        <p:blipFill>
          <a:blip r:embed="rId2"/>
          <a:stretch>
            <a:fillRect/>
          </a:stretch>
        </p:blipFill>
        <p:spPr>
          <a:xfrm>
            <a:off x="1254208" y="668400"/>
            <a:ext cx="2072820" cy="829128"/>
          </a:xfrm>
          <a:prstGeom prst="rect">
            <a:avLst/>
          </a:prstGeom>
        </p:spPr>
      </p:pic>
      <p:pic>
        <p:nvPicPr>
          <p:cNvPr id="5" name="Picture 4"/>
          <p:cNvPicPr>
            <a:picLocks noChangeAspect="1"/>
          </p:cNvPicPr>
          <p:nvPr/>
        </p:nvPicPr>
        <p:blipFill>
          <a:blip r:embed="rId3"/>
          <a:stretch>
            <a:fillRect/>
          </a:stretch>
        </p:blipFill>
        <p:spPr>
          <a:xfrm>
            <a:off x="4954235" y="533772"/>
            <a:ext cx="1322947" cy="829128"/>
          </a:xfrm>
          <a:prstGeom prst="rect">
            <a:avLst/>
          </a:prstGeom>
        </p:spPr>
      </p:pic>
      <p:pic>
        <p:nvPicPr>
          <p:cNvPr id="6" name="Picture 5"/>
          <p:cNvPicPr>
            <a:picLocks noChangeAspect="1"/>
          </p:cNvPicPr>
          <p:nvPr/>
        </p:nvPicPr>
        <p:blipFill>
          <a:blip r:embed="rId4"/>
          <a:stretch>
            <a:fillRect/>
          </a:stretch>
        </p:blipFill>
        <p:spPr>
          <a:xfrm>
            <a:off x="8392086" y="668400"/>
            <a:ext cx="1707028" cy="829128"/>
          </a:xfrm>
          <a:prstGeom prst="rect">
            <a:avLst/>
          </a:prstGeom>
        </p:spPr>
      </p:pic>
      <p:sp>
        <p:nvSpPr>
          <p:cNvPr id="7" name="TextBox 6"/>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err="1">
                <a:solidFill>
                  <a:srgbClr val="549E39"/>
                </a:solidFill>
              </a:rPr>
              <a:t>за</a:t>
            </a:r>
            <a:r>
              <a:rPr lang="en-US" sz="1200" i="1" dirty="0">
                <a:solidFill>
                  <a:srgbClr val="549E39"/>
                </a:solidFill>
              </a:rPr>
              <a:t>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5"/>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Tree>
    <p:extLst>
      <p:ext uri="{BB962C8B-B14F-4D97-AF65-F5344CB8AC3E}">
        <p14:creationId xmlns:p14="http://schemas.microsoft.com/office/powerpoint/2010/main" val="2204964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smtClean="0">
                <a:latin typeface="+mn-lt"/>
                <a:ea typeface="Verdana" panose="020B0604030504040204" pitchFamily="34" charset="0"/>
              </a:rPr>
              <a:t>Същност </a:t>
            </a:r>
            <a:r>
              <a:rPr lang="ru-RU" sz="2600" b="1" dirty="0">
                <a:latin typeface="+mn-lt"/>
                <a:ea typeface="Verdana" panose="020B0604030504040204" pitchFamily="34" charset="0"/>
              </a:rPr>
              <a:t>на кръговата икономика в контекста на управлението на </a:t>
            </a:r>
            <a:r>
              <a:rPr lang="ru-RU" sz="2600" b="1" dirty="0" smtClean="0">
                <a:latin typeface="+mn-lt"/>
                <a:ea typeface="Verdana" panose="020B0604030504040204" pitchFamily="34" charset="0"/>
              </a:rPr>
              <a:t>отпадъци</a:t>
            </a:r>
            <a:r>
              <a:rPr lang="bg-BG" sz="2600" dirty="0">
                <a:latin typeface="+mn-lt"/>
                <a:ea typeface="Verdana" panose="020B0604030504040204" pitchFamily="34" charset="0"/>
              </a:rPr>
              <a:t/>
            </a:r>
            <a:br>
              <a:rPr lang="bg-BG" sz="2600" dirty="0">
                <a:latin typeface="+mn-lt"/>
                <a:ea typeface="Verdana" panose="020B0604030504040204" pitchFamily="34" charset="0"/>
              </a:rPr>
            </a:b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a:solidFill>
                  <a:srgbClr val="002060"/>
                </a:solidFill>
              </a:rPr>
              <a:t>Стратегическата цел „По-малко отпадъци, повече ресурси“</a:t>
            </a:r>
            <a:r>
              <a:rPr lang="ru-RU" sz="1600" b="1" u="sng" dirty="0">
                <a:solidFill>
                  <a:srgbClr val="002060"/>
                </a:solidFill>
              </a:rPr>
              <a:t>, </a:t>
            </a:r>
            <a:r>
              <a:rPr lang="ru-RU" sz="1600" dirty="0">
                <a:solidFill>
                  <a:srgbClr val="002060"/>
                </a:solidFill>
              </a:rPr>
              <a:t>съдържа в себе си няколко специфични цели. </a:t>
            </a:r>
            <a:endParaRPr lang="ru-RU" sz="1600" dirty="0" smtClean="0">
              <a:solidFill>
                <a:srgbClr val="002060"/>
              </a:solidFill>
            </a:endParaRPr>
          </a:p>
          <a:p>
            <a:pPr marL="45720" indent="0" algn="just">
              <a:buNone/>
            </a:pPr>
            <a:r>
              <a:rPr lang="ru-RU" sz="1600" b="1" u="sng" dirty="0" smtClean="0">
                <a:solidFill>
                  <a:srgbClr val="002060"/>
                </a:solidFill>
              </a:rPr>
              <a:t>Специфична </a:t>
            </a:r>
            <a:r>
              <a:rPr lang="ru-RU" sz="1600" b="1" u="sng" dirty="0">
                <a:solidFill>
                  <a:srgbClr val="002060"/>
                </a:solidFill>
              </a:rPr>
              <a:t>цел 2.1: По-малко отпадъци  </a:t>
            </a:r>
            <a:r>
              <a:rPr lang="ru-RU" sz="1600" dirty="0">
                <a:solidFill>
                  <a:srgbClr val="002060"/>
                </a:solidFill>
              </a:rPr>
              <a:t>- Най-предпочитаната възможност в националната политика по управление на отпадъци е предотвратяване на образуването на отпадъци. Количеството генерирани битови отпадъци е показател, който отчита ефективността на мерките за предотвратяване на отпадъците. </a:t>
            </a:r>
          </a:p>
          <a:p>
            <a:pPr marL="45720" indent="0" algn="just">
              <a:buNone/>
            </a:pPr>
            <a:r>
              <a:rPr lang="ru-RU" sz="1600" b="1" u="sng" dirty="0">
                <a:solidFill>
                  <a:srgbClr val="002060"/>
                </a:solidFill>
              </a:rPr>
              <a:t>Специфична цел 2.2: Повече възможности за устойчива употреба</a:t>
            </a:r>
            <a:r>
              <a:rPr lang="ru-RU" sz="1600" dirty="0">
                <a:solidFill>
                  <a:srgbClr val="002060"/>
                </a:solidFill>
              </a:rPr>
              <a:t> – Чрез залагане на мерки, в програмите за управление на отпадъците, стимулиращи устойчивата употреба и повторното използване на продуктите, местните власти придобиват водеща роля</a:t>
            </a:r>
            <a:r>
              <a:rPr lang="ru-RU" sz="1600" dirty="0" smtClean="0">
                <a:solidFill>
                  <a:srgbClr val="002060"/>
                </a:solidFill>
              </a:rPr>
              <a:t>.</a:t>
            </a:r>
            <a:endParaRPr lang="ru-RU" sz="1600" dirty="0">
              <a:solidFill>
                <a:srgbClr val="002060"/>
              </a:solidFill>
            </a:endParaRPr>
          </a:p>
          <a:p>
            <a:pPr marL="45720" indent="0" algn="just">
              <a:buNone/>
            </a:pPr>
            <a:r>
              <a:rPr lang="ru-RU" sz="1600" b="1" u="sng" dirty="0">
                <a:solidFill>
                  <a:srgbClr val="002060"/>
                </a:solidFill>
              </a:rPr>
              <a:t>Специфична цел 2.3: Повече рециклирани отпадъци, по-качествени суровини</a:t>
            </a:r>
            <a:r>
              <a:rPr lang="ru-RU" sz="1600" dirty="0">
                <a:solidFill>
                  <a:srgbClr val="002060"/>
                </a:solidFill>
              </a:rPr>
              <a:t> - Националната политика в областта на управлението на отпадъци поставя като приоритет разделното събиране при източника, пред третирането на смесени битови отпадъци, като целта е да се постигне висококачествено рециклиране. Една от посоките за това е въвеждане на цялостна промяна в начина на събиране на смесени битови отпадъци и преминаване към заплащане на услугите пропорционално на количеството и/или обема на отпадъците</a:t>
            </a:r>
            <a:r>
              <a:rPr lang="ru-RU" sz="1600" dirty="0" smtClean="0">
                <a:solidFill>
                  <a:srgbClr val="002060"/>
                </a:solidFill>
              </a:rPr>
              <a:t>.</a:t>
            </a:r>
            <a:endParaRPr lang="ru-RU" sz="1600" dirty="0">
              <a:solidFill>
                <a:srgbClr val="002060"/>
              </a:solidFill>
            </a:endParaRPr>
          </a:p>
          <a:p>
            <a:pPr marL="45720" indent="0" algn="just">
              <a:buNone/>
            </a:pPr>
            <a:r>
              <a:rPr lang="ru-RU" sz="1600" b="1" u="sng" dirty="0">
                <a:solidFill>
                  <a:srgbClr val="002060"/>
                </a:solidFill>
              </a:rPr>
              <a:t>Специфична цел 2.4: Без депонирани отпадъци </a:t>
            </a:r>
            <a:r>
              <a:rPr lang="ru-RU" sz="1600" dirty="0">
                <a:solidFill>
                  <a:srgbClr val="002060"/>
                </a:solidFill>
              </a:rPr>
              <a:t>- За постигането на тази специфична цел, стратегията предвижда възможността общините да кандидатстват за допълнително финансиране за доизграждане на регионалните системи за управление на отпадъците чрез Програма „Околна среда“ 2022 – 2027 г. Ще се финансират основно проекти, които са свързани с предотвратяване, повторна употреба, разделно събиране и рециклиране на отпадъци.  Планира се въвеждането на допълнителни показатели за мониторинг на разходите за битовите отпадъци, отчитащи приходи от таксата за битови отпадъци от жител, разходи по дейности за жител и тон отпадъци, критерии за ефективно разходване на публичните средства. </a:t>
            </a:r>
          </a:p>
          <a:p>
            <a:pPr marL="45720" indent="0" algn="just">
              <a:buNone/>
            </a:pPr>
            <a:endParaRPr lang="ru-RU" sz="1600" dirty="0">
              <a:solidFill>
                <a:srgbClr val="002060"/>
              </a:solidFill>
            </a:endParaRPr>
          </a:p>
        </p:txBody>
      </p:sp>
    </p:spTree>
    <p:extLst>
      <p:ext uri="{BB962C8B-B14F-4D97-AF65-F5344CB8AC3E}">
        <p14:creationId xmlns:p14="http://schemas.microsoft.com/office/powerpoint/2010/main" val="106720852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smtClean="0">
                <a:latin typeface="+mn-lt"/>
                <a:ea typeface="Verdana" panose="020B0604030504040204" pitchFamily="34" charset="0"/>
              </a:rPr>
              <a:t>Същност </a:t>
            </a:r>
            <a:r>
              <a:rPr lang="ru-RU" sz="2600" b="1" dirty="0">
                <a:latin typeface="+mn-lt"/>
                <a:ea typeface="Verdana" panose="020B0604030504040204" pitchFamily="34" charset="0"/>
              </a:rPr>
              <a:t>на кръговата икономика в контекста на управлението на </a:t>
            </a:r>
            <a:r>
              <a:rPr lang="ru-RU" sz="2600" b="1" dirty="0" smtClean="0">
                <a:latin typeface="+mn-lt"/>
                <a:ea typeface="Verdana" panose="020B0604030504040204" pitchFamily="34" charset="0"/>
              </a:rPr>
              <a:t>отпадъци</a:t>
            </a:r>
            <a:r>
              <a:rPr lang="bg-BG" sz="2600" dirty="0">
                <a:latin typeface="+mn-lt"/>
                <a:ea typeface="Verdana" panose="020B0604030504040204" pitchFamily="34" charset="0"/>
              </a:rPr>
              <a:t/>
            </a:r>
            <a:br>
              <a:rPr lang="bg-BG" sz="2600" dirty="0">
                <a:latin typeface="+mn-lt"/>
                <a:ea typeface="Verdana" panose="020B0604030504040204" pitchFamily="34" charset="0"/>
              </a:rPr>
            </a:b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a:solidFill>
                  <a:srgbClr val="002060"/>
                </a:solidFill>
              </a:rPr>
              <a:t>Стратегията включва три вида </a:t>
            </a:r>
            <a:r>
              <a:rPr lang="ru-RU" sz="2000" b="1" u="sng" dirty="0" smtClean="0">
                <a:solidFill>
                  <a:srgbClr val="002060"/>
                </a:solidFill>
              </a:rPr>
              <a:t>мерки </a:t>
            </a:r>
          </a:p>
          <a:p>
            <a:pPr marL="45720" indent="0" algn="just">
              <a:buNone/>
            </a:pPr>
            <a:r>
              <a:rPr lang="ru-RU" sz="2000" b="1" u="sng" dirty="0" smtClean="0">
                <a:solidFill>
                  <a:srgbClr val="002060"/>
                </a:solidFill>
              </a:rPr>
              <a:t>краткосрочните мерки </a:t>
            </a:r>
            <a:r>
              <a:rPr lang="ru-RU" sz="2000" dirty="0" smtClean="0">
                <a:solidFill>
                  <a:srgbClr val="002060"/>
                </a:solidFill>
              </a:rPr>
              <a:t>- </a:t>
            </a:r>
            <a:r>
              <a:rPr lang="ru-RU" sz="1800" dirty="0" smtClean="0">
                <a:solidFill>
                  <a:srgbClr val="002060"/>
                </a:solidFill>
              </a:rPr>
              <a:t>включват анализ </a:t>
            </a:r>
            <a:r>
              <a:rPr lang="ru-RU" sz="1800" dirty="0">
                <a:solidFill>
                  <a:srgbClr val="002060"/>
                </a:solidFill>
              </a:rPr>
              <a:t>и разработване и приемане на секторни законодателни актове, както и изготвяне на секторни анализи и проучвания, повишаване на осведомеността и организиране на информационни кампании, както и създаване на платформа за обмен на информация и добри практики. Тези мерки трябва да се реализират в периода от 2022 – 2023 година. </a:t>
            </a:r>
            <a:endParaRPr lang="ru-RU" sz="1800" dirty="0" smtClean="0">
              <a:solidFill>
                <a:srgbClr val="002060"/>
              </a:solidFill>
            </a:endParaRPr>
          </a:p>
          <a:p>
            <a:pPr marL="45720" indent="0" algn="just">
              <a:buNone/>
            </a:pPr>
            <a:r>
              <a:rPr lang="ru-RU" sz="2000" b="1" u="sng" dirty="0" smtClean="0">
                <a:solidFill>
                  <a:srgbClr val="002060"/>
                </a:solidFill>
              </a:rPr>
              <a:t>средносрочни </a:t>
            </a:r>
            <a:r>
              <a:rPr lang="ru-RU" sz="2000" b="1" u="sng" dirty="0">
                <a:solidFill>
                  <a:srgbClr val="002060"/>
                </a:solidFill>
              </a:rPr>
              <a:t>мерки </a:t>
            </a:r>
            <a:r>
              <a:rPr lang="ru-RU" sz="2000" b="1" u="sng" dirty="0" smtClean="0">
                <a:solidFill>
                  <a:srgbClr val="002060"/>
                </a:solidFill>
              </a:rPr>
              <a:t> </a:t>
            </a:r>
            <a:r>
              <a:rPr lang="ru-RU" sz="2000" dirty="0" smtClean="0">
                <a:solidFill>
                  <a:srgbClr val="002060"/>
                </a:solidFill>
              </a:rPr>
              <a:t>- </a:t>
            </a:r>
            <a:r>
              <a:rPr lang="ru-RU" sz="1800" dirty="0" smtClean="0">
                <a:solidFill>
                  <a:srgbClr val="002060"/>
                </a:solidFill>
              </a:rPr>
              <a:t>те се </a:t>
            </a:r>
            <a:r>
              <a:rPr lang="ru-RU" sz="1800" dirty="0">
                <a:solidFill>
                  <a:srgbClr val="002060"/>
                </a:solidFill>
              </a:rPr>
              <a:t>оценяват като реални стимули. Част от тях са финансиране на въвеждането на технологии за ресурсна ефективност, финансиране на МСП за въвеждане на екодизайн, също така създаване на центрове за повторна употреба и за подготовка за повторна употреба и обучение за придобиване на професионална квалификация на хора от уязвими групи, които ще участват в ремонтните дейности. Те ще се реализират в периода 2024 -2027 г</a:t>
            </a:r>
            <a:r>
              <a:rPr lang="ru-RU" sz="1800" dirty="0" smtClean="0">
                <a:solidFill>
                  <a:srgbClr val="002060"/>
                </a:solidFill>
              </a:rPr>
              <a:t>.</a:t>
            </a:r>
          </a:p>
          <a:p>
            <a:pPr marL="45720" indent="0" algn="just">
              <a:buNone/>
            </a:pPr>
            <a:r>
              <a:rPr lang="ru-RU" sz="2000" b="1" u="sng" dirty="0" smtClean="0">
                <a:solidFill>
                  <a:srgbClr val="002060"/>
                </a:solidFill>
              </a:rPr>
              <a:t>мерки </a:t>
            </a:r>
            <a:r>
              <a:rPr lang="ru-RU" sz="2000" b="1" u="sng" dirty="0">
                <a:solidFill>
                  <a:srgbClr val="002060"/>
                </a:solidFill>
              </a:rPr>
              <a:t>с постоянен характер </a:t>
            </a:r>
            <a:r>
              <a:rPr lang="ru-RU" sz="2000" b="1" u="sng" dirty="0" smtClean="0">
                <a:solidFill>
                  <a:srgbClr val="002060"/>
                </a:solidFill>
              </a:rPr>
              <a:t> </a:t>
            </a:r>
            <a:r>
              <a:rPr lang="ru-RU" sz="2000" dirty="0" smtClean="0">
                <a:solidFill>
                  <a:srgbClr val="002060"/>
                </a:solidFill>
              </a:rPr>
              <a:t>- </a:t>
            </a:r>
            <a:r>
              <a:rPr lang="ru-RU" sz="1800" dirty="0" smtClean="0">
                <a:solidFill>
                  <a:srgbClr val="002060"/>
                </a:solidFill>
              </a:rPr>
              <a:t>те ще </a:t>
            </a:r>
            <a:r>
              <a:rPr lang="ru-RU" sz="1800" dirty="0">
                <a:solidFill>
                  <a:srgbClr val="002060"/>
                </a:solidFill>
              </a:rPr>
              <a:t>се осъществяват през целия период на действие на стратегията и в тях са включени привличане на частния </a:t>
            </a:r>
            <a:r>
              <a:rPr lang="ru-RU" sz="1800" dirty="0" smtClean="0">
                <a:solidFill>
                  <a:srgbClr val="002060"/>
                </a:solidFill>
              </a:rPr>
              <a:t>сектор </a:t>
            </a:r>
            <a:r>
              <a:rPr lang="ru-RU" sz="1800" dirty="0">
                <a:solidFill>
                  <a:srgbClr val="002060"/>
                </a:solidFill>
              </a:rPr>
              <a:t>за подпомагане на постигането на целите за рециклиране на битови отпадъци</a:t>
            </a:r>
            <a:r>
              <a:rPr lang="ru-RU" sz="1800" dirty="0" smtClean="0">
                <a:solidFill>
                  <a:srgbClr val="002060"/>
                </a:solidFill>
              </a:rPr>
              <a:t>.</a:t>
            </a:r>
            <a:r>
              <a:rPr lang="ru-RU" sz="1800" dirty="0">
                <a:solidFill>
                  <a:srgbClr val="002060"/>
                </a:solidFill>
              </a:rPr>
              <a:t> </a:t>
            </a:r>
            <a:endParaRPr lang="ru-RU" sz="1800" dirty="0" smtClean="0">
              <a:solidFill>
                <a:srgbClr val="002060"/>
              </a:solidFill>
            </a:endParaRPr>
          </a:p>
          <a:p>
            <a:pPr marL="45720" indent="0" algn="just">
              <a:buNone/>
            </a:pPr>
            <a:r>
              <a:rPr lang="ru-RU" sz="1800" dirty="0" smtClean="0">
                <a:solidFill>
                  <a:srgbClr val="002060"/>
                </a:solidFill>
              </a:rPr>
              <a:t>Други </a:t>
            </a:r>
            <a:r>
              <a:rPr lang="ru-RU" sz="1800" dirty="0">
                <a:solidFill>
                  <a:srgbClr val="002060"/>
                </a:solidFill>
              </a:rPr>
              <a:t>мерки, които са включени са дейностите по предотвратяване, повторна употреба, разделно събиране, рециклиране и оползотворяване на отпадъци, по прилагането на нови технологии за сепариране и обработка и третиране на отпадъците, мерки за засилване на контрола върху нерегламентираното изхвърляне/обезвреждане на отпадъците от строителство и разрушаване, както и подпомагане на фирми, ангажирани с ремонтни дейности, да бъдат част от центровете за повторна употреба</a:t>
            </a:r>
            <a:endParaRPr lang="ru-RU" sz="1800" dirty="0" smtClean="0">
              <a:solidFill>
                <a:srgbClr val="002060"/>
              </a:solidFill>
            </a:endParaRPr>
          </a:p>
          <a:p>
            <a:pPr marL="45720" indent="0" algn="just">
              <a:buNone/>
            </a:pPr>
            <a:r>
              <a:rPr lang="ru-RU" sz="1800" dirty="0" smtClean="0">
                <a:solidFill>
                  <a:srgbClr val="002060"/>
                </a:solidFill>
              </a:rPr>
              <a:t>.</a:t>
            </a:r>
          </a:p>
        </p:txBody>
      </p:sp>
    </p:spTree>
    <p:extLst>
      <p:ext uri="{BB962C8B-B14F-4D97-AF65-F5344CB8AC3E}">
        <p14:creationId xmlns:p14="http://schemas.microsoft.com/office/powerpoint/2010/main" val="76961854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smtClean="0">
                <a:latin typeface="+mn-lt"/>
                <a:ea typeface="Verdana" panose="020B0604030504040204" pitchFamily="34" charset="0"/>
              </a:rPr>
              <a:t>Същност </a:t>
            </a:r>
            <a:r>
              <a:rPr lang="ru-RU" sz="2600" b="1" dirty="0">
                <a:latin typeface="+mn-lt"/>
                <a:ea typeface="Verdana" panose="020B0604030504040204" pitchFamily="34" charset="0"/>
              </a:rPr>
              <a:t>на кръговата икономика в контекста на управлението на </a:t>
            </a:r>
            <a:r>
              <a:rPr lang="ru-RU" sz="2600" b="1" dirty="0" smtClean="0">
                <a:latin typeface="+mn-lt"/>
                <a:ea typeface="Verdana" panose="020B0604030504040204" pitchFamily="34" charset="0"/>
              </a:rPr>
              <a:t>отпадъци</a:t>
            </a:r>
            <a:r>
              <a:rPr lang="bg-BG" sz="2600" dirty="0">
                <a:latin typeface="+mn-lt"/>
                <a:ea typeface="Verdana" panose="020B0604030504040204" pitchFamily="34" charset="0"/>
              </a:rPr>
              <a:t/>
            </a:r>
            <a:br>
              <a:rPr lang="bg-BG" sz="2600" dirty="0">
                <a:latin typeface="+mn-lt"/>
                <a:ea typeface="Verdana" panose="020B0604030504040204" pitchFamily="34" charset="0"/>
              </a:rPr>
            </a:b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endParaRPr lang="ru-RU" sz="2000" b="1" u="sng" dirty="0" smtClean="0">
              <a:solidFill>
                <a:srgbClr val="002060"/>
              </a:solidFill>
            </a:endParaRPr>
          </a:p>
          <a:p>
            <a:pPr marL="45720" indent="0" algn="just">
              <a:buNone/>
            </a:pPr>
            <a:r>
              <a:rPr lang="ru-RU" sz="2000" b="1" u="sng" dirty="0" smtClean="0">
                <a:solidFill>
                  <a:srgbClr val="002060"/>
                </a:solidFill>
              </a:rPr>
              <a:t>Националния </a:t>
            </a:r>
            <a:r>
              <a:rPr lang="ru-RU" sz="2000" b="1" u="sng" dirty="0">
                <a:solidFill>
                  <a:srgbClr val="002060"/>
                </a:solidFill>
              </a:rPr>
              <a:t>план за управление на отпадъците за периода 2021- 2028 година </a:t>
            </a:r>
            <a:endParaRPr lang="ru-RU" sz="2000" b="1" u="sng" dirty="0" smtClean="0">
              <a:solidFill>
                <a:srgbClr val="002060"/>
              </a:solidFill>
            </a:endParaRPr>
          </a:p>
          <a:p>
            <a:pPr marL="45720" indent="0" algn="just">
              <a:buNone/>
            </a:pPr>
            <a:r>
              <a:rPr lang="ru-RU" sz="2000" dirty="0" smtClean="0">
                <a:solidFill>
                  <a:srgbClr val="002060"/>
                </a:solidFill>
              </a:rPr>
              <a:t>другия </a:t>
            </a:r>
            <a:r>
              <a:rPr lang="ru-RU" sz="2000" dirty="0">
                <a:solidFill>
                  <a:srgbClr val="002060"/>
                </a:solidFill>
              </a:rPr>
              <a:t>ключов документ, който цели постигането на устойчиво управление на отпадъците и ефективно използване на ресурсите. </a:t>
            </a:r>
            <a:endParaRPr lang="ru-RU" sz="2000" dirty="0" smtClean="0">
              <a:solidFill>
                <a:srgbClr val="002060"/>
              </a:solidFill>
            </a:endParaRPr>
          </a:p>
          <a:p>
            <a:pPr algn="just">
              <a:buFont typeface="Wingdings" panose="05000000000000000000" pitchFamily="2" charset="2"/>
              <a:buChar char="Ø"/>
            </a:pPr>
            <a:r>
              <a:rPr lang="ru-RU" sz="2000" dirty="0" smtClean="0">
                <a:solidFill>
                  <a:srgbClr val="002060"/>
                </a:solidFill>
              </a:rPr>
              <a:t> </a:t>
            </a:r>
            <a:r>
              <a:rPr lang="ru-RU" sz="2000" dirty="0">
                <a:solidFill>
                  <a:srgbClr val="002060"/>
                </a:solidFill>
              </a:rPr>
              <a:t>плана </a:t>
            </a:r>
            <a:r>
              <a:rPr lang="ru-RU" sz="2000" dirty="0" smtClean="0">
                <a:solidFill>
                  <a:srgbClr val="002060"/>
                </a:solidFill>
              </a:rPr>
              <a:t>залага </a:t>
            </a:r>
            <a:r>
              <a:rPr lang="ru-RU" sz="2000" dirty="0">
                <a:solidFill>
                  <a:srgbClr val="002060"/>
                </a:solidFill>
              </a:rPr>
              <a:t>прилагането на мерки от Стратегията за преход към кръгова икономика, относно продукти, съдържащи суровини, които са от изключителна значимост за </a:t>
            </a:r>
            <a:r>
              <a:rPr lang="ru-RU" sz="2000" dirty="0" smtClean="0">
                <a:solidFill>
                  <a:srgbClr val="002060"/>
                </a:solidFill>
              </a:rPr>
              <a:t>ЕС и </a:t>
            </a:r>
            <a:r>
              <a:rPr lang="ru-RU" sz="2000" dirty="0">
                <a:solidFill>
                  <a:srgbClr val="002060"/>
                </a:solidFill>
              </a:rPr>
              <a:t>България, като целта е да не се допусне тези суровини да се превърнат в отпадъци</a:t>
            </a:r>
            <a:r>
              <a:rPr lang="ru-RU" sz="2000" dirty="0" smtClean="0">
                <a:solidFill>
                  <a:srgbClr val="002060"/>
                </a:solidFill>
              </a:rPr>
              <a:t>.</a:t>
            </a:r>
          </a:p>
          <a:p>
            <a:pPr algn="just">
              <a:buFont typeface="Wingdings" panose="05000000000000000000" pitchFamily="2" charset="2"/>
              <a:buChar char="Ø"/>
            </a:pPr>
            <a:r>
              <a:rPr lang="ru-RU" sz="2000" dirty="0" smtClean="0">
                <a:solidFill>
                  <a:srgbClr val="002060"/>
                </a:solidFill>
              </a:rPr>
              <a:t> плана </a:t>
            </a:r>
            <a:r>
              <a:rPr lang="ru-RU" sz="2000" dirty="0">
                <a:solidFill>
                  <a:srgbClr val="002060"/>
                </a:solidFill>
              </a:rPr>
              <a:t>си поставя цели за повишаване на уменията и </a:t>
            </a:r>
            <a:r>
              <a:rPr lang="ru-RU" sz="2000" dirty="0" smtClean="0">
                <a:solidFill>
                  <a:srgbClr val="002060"/>
                </a:solidFill>
              </a:rPr>
              <a:t>квалификацията на човешкият капитал </a:t>
            </a:r>
            <a:r>
              <a:rPr lang="ru-RU" sz="2000" dirty="0">
                <a:solidFill>
                  <a:srgbClr val="002060"/>
                </a:solidFill>
              </a:rPr>
              <a:t>за ефективно използване на ресурсите, в рамките на екологичния преход и кръговата </a:t>
            </a:r>
            <a:r>
              <a:rPr lang="ru-RU" sz="2000" dirty="0" smtClean="0">
                <a:solidFill>
                  <a:srgbClr val="002060"/>
                </a:solidFill>
              </a:rPr>
              <a:t>икономика, както и </a:t>
            </a:r>
            <a:r>
              <a:rPr lang="ru-RU" sz="2000" dirty="0">
                <a:solidFill>
                  <a:srgbClr val="002060"/>
                </a:solidFill>
              </a:rPr>
              <a:t>за повишаване на </a:t>
            </a:r>
            <a:r>
              <a:rPr lang="ru-RU" sz="2000" dirty="0" smtClean="0">
                <a:solidFill>
                  <a:srgbClr val="002060"/>
                </a:solidFill>
              </a:rPr>
              <a:t>осведомеността на гражданите, </a:t>
            </a:r>
            <a:r>
              <a:rPr lang="ru-RU" sz="2000" dirty="0">
                <a:solidFill>
                  <a:srgbClr val="002060"/>
                </a:solidFill>
              </a:rPr>
              <a:t>относно практиките и поведението, водещи до устойчиво </a:t>
            </a:r>
            <a:r>
              <a:rPr lang="ru-RU" sz="2000" dirty="0" smtClean="0">
                <a:solidFill>
                  <a:srgbClr val="002060"/>
                </a:solidFill>
              </a:rPr>
              <a:t>потребление.</a:t>
            </a:r>
          </a:p>
        </p:txBody>
      </p:sp>
    </p:spTree>
    <p:extLst>
      <p:ext uri="{BB962C8B-B14F-4D97-AF65-F5344CB8AC3E}">
        <p14:creationId xmlns:p14="http://schemas.microsoft.com/office/powerpoint/2010/main" val="235195069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smtClean="0">
                <a:latin typeface="+mn-lt"/>
                <a:ea typeface="Verdana" panose="020B0604030504040204" pitchFamily="34" charset="0"/>
              </a:rPr>
              <a:t>Същност </a:t>
            </a:r>
            <a:r>
              <a:rPr lang="ru-RU" sz="2600" b="1" dirty="0">
                <a:latin typeface="+mn-lt"/>
                <a:ea typeface="Verdana" panose="020B0604030504040204" pitchFamily="34" charset="0"/>
              </a:rPr>
              <a:t>на кръговата икономика в контекста на управлението на </a:t>
            </a:r>
            <a:r>
              <a:rPr lang="ru-RU" sz="2600" b="1" dirty="0" smtClean="0">
                <a:latin typeface="+mn-lt"/>
                <a:ea typeface="Verdana" panose="020B0604030504040204" pitchFamily="34" charset="0"/>
              </a:rPr>
              <a:t>отпадъци</a:t>
            </a:r>
            <a:r>
              <a:rPr lang="bg-BG" sz="2600" dirty="0">
                <a:latin typeface="+mn-lt"/>
                <a:ea typeface="Verdana" panose="020B0604030504040204" pitchFamily="34" charset="0"/>
              </a:rPr>
              <a:t/>
            </a:r>
            <a:br>
              <a:rPr lang="bg-BG" sz="2600" dirty="0">
                <a:latin typeface="+mn-lt"/>
                <a:ea typeface="Verdana" panose="020B0604030504040204" pitchFamily="34" charset="0"/>
              </a:rPr>
            </a:b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endParaRPr lang="ru-RU" sz="2000" b="1" u="sng" dirty="0" smtClean="0">
              <a:solidFill>
                <a:srgbClr val="002060"/>
              </a:solidFill>
            </a:endParaRPr>
          </a:p>
          <a:p>
            <a:pPr marL="45720" indent="0" algn="just">
              <a:buNone/>
            </a:pPr>
            <a:r>
              <a:rPr lang="ru-RU" sz="2000" b="1" u="sng" dirty="0" smtClean="0"/>
              <a:t>Доклада </a:t>
            </a:r>
            <a:r>
              <a:rPr lang="ru-RU" sz="2000" b="1" u="sng" dirty="0"/>
              <a:t>за изпълнението на политиките за околната среда от 2022 година за България, на Европейската комисия, </a:t>
            </a:r>
            <a:r>
              <a:rPr lang="ru-RU" sz="2000" b="1" u="sng" dirty="0" smtClean="0"/>
              <a:t>казва че, превръщането </a:t>
            </a:r>
            <a:r>
              <a:rPr lang="ru-RU" sz="2000" b="1" u="sng" dirty="0"/>
              <a:t>на отпадъците в ресурс се подкрепя от няколко стъпки:</a:t>
            </a:r>
          </a:p>
          <a:p>
            <a:pPr algn="just">
              <a:buFont typeface="Wingdings" panose="05000000000000000000" pitchFamily="2" charset="2"/>
              <a:buChar char="v"/>
            </a:pPr>
            <a:r>
              <a:rPr lang="ru-RU" sz="2000" dirty="0" smtClean="0">
                <a:solidFill>
                  <a:srgbClr val="002060"/>
                </a:solidFill>
              </a:rPr>
              <a:t>Цялостно </a:t>
            </a:r>
            <a:r>
              <a:rPr lang="ru-RU" sz="2000" dirty="0">
                <a:solidFill>
                  <a:srgbClr val="002060"/>
                </a:solidFill>
              </a:rPr>
              <a:t>изпълнение на законодателството на Европейския съюз относно отпадъците –  спазване на йерархията на отпадъците, осигуряване на разделно събиране на отпадъците, както и определяне на цели за депониране на отпадъците</a:t>
            </a:r>
          </a:p>
          <a:p>
            <a:pPr algn="just">
              <a:buFont typeface="Wingdings" panose="05000000000000000000" pitchFamily="2" charset="2"/>
              <a:buChar char="v"/>
            </a:pPr>
            <a:r>
              <a:rPr lang="ru-RU" sz="2000" dirty="0" smtClean="0">
                <a:solidFill>
                  <a:srgbClr val="002060"/>
                </a:solidFill>
              </a:rPr>
              <a:t>Намаляване </a:t>
            </a:r>
            <a:r>
              <a:rPr lang="ru-RU" sz="2000" dirty="0">
                <a:solidFill>
                  <a:srgbClr val="002060"/>
                </a:solidFill>
              </a:rPr>
              <a:t>на генерирането на отпадъци и на генериране на отпадъци на глава от населението (в абсолютни стойности)</a:t>
            </a:r>
          </a:p>
          <a:p>
            <a:pPr algn="just">
              <a:buFont typeface="Wingdings" panose="05000000000000000000" pitchFamily="2" charset="2"/>
              <a:buChar char="v"/>
            </a:pPr>
            <a:r>
              <a:rPr lang="ru-RU" sz="2000" dirty="0" smtClean="0">
                <a:solidFill>
                  <a:srgbClr val="002060"/>
                </a:solidFill>
              </a:rPr>
              <a:t>Ограничаване </a:t>
            </a:r>
            <a:r>
              <a:rPr lang="ru-RU" sz="2000" dirty="0">
                <a:solidFill>
                  <a:srgbClr val="002060"/>
                </a:solidFill>
              </a:rPr>
              <a:t>на енергийното оползотворяване, само до материалите, които не подлежат на рециклиране и поетапно прекратяване на депонирането на отпадъци, които подлежат на рециклиране и оползотворяване.</a:t>
            </a:r>
          </a:p>
        </p:txBody>
      </p:sp>
    </p:spTree>
    <p:extLst>
      <p:ext uri="{BB962C8B-B14F-4D97-AF65-F5344CB8AC3E}">
        <p14:creationId xmlns:p14="http://schemas.microsoft.com/office/powerpoint/2010/main" val="255768910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solidFill>
                  <a:srgbClr val="002060"/>
                </a:solidFill>
              </a:rPr>
              <a:t>Актуално състояне на битовите отпадъци в България, съгласно НПУО</a:t>
            </a:r>
          </a:p>
          <a:p>
            <a:pPr marL="45720" indent="0" algn="just">
              <a:buNone/>
            </a:pPr>
            <a:r>
              <a:rPr lang="ru-RU" sz="2000" dirty="0" smtClean="0">
                <a:solidFill>
                  <a:srgbClr val="002060"/>
                </a:solidFill>
              </a:rPr>
              <a:t>В </a:t>
            </a:r>
            <a:r>
              <a:rPr lang="ru-RU" sz="2000" dirty="0">
                <a:solidFill>
                  <a:srgbClr val="002060"/>
                </a:solidFill>
              </a:rPr>
              <a:t>България генерираните битови отпадъци са с тенденция на трайно намаление през последните </a:t>
            </a:r>
            <a:r>
              <a:rPr lang="ru-RU" sz="2000" dirty="0" smtClean="0">
                <a:solidFill>
                  <a:srgbClr val="002060"/>
                </a:solidFill>
              </a:rPr>
              <a:t>10 г. </a:t>
            </a:r>
          </a:p>
          <a:p>
            <a:pPr algn="just">
              <a:buFont typeface="Arial" panose="020B0604020202020204" pitchFamily="34" charset="0"/>
              <a:buChar char="•"/>
            </a:pPr>
            <a:r>
              <a:rPr lang="ru-RU" sz="1900" dirty="0" smtClean="0">
                <a:solidFill>
                  <a:srgbClr val="002060"/>
                </a:solidFill>
              </a:rPr>
              <a:t>По </a:t>
            </a:r>
            <a:r>
              <a:rPr lang="ru-RU" sz="1900" dirty="0">
                <a:solidFill>
                  <a:srgbClr val="002060"/>
                </a:solidFill>
              </a:rPr>
              <a:t>данни от </a:t>
            </a:r>
            <a:r>
              <a:rPr lang="ru-RU" sz="1900" dirty="0" smtClean="0">
                <a:solidFill>
                  <a:srgbClr val="002060"/>
                </a:solidFill>
              </a:rPr>
              <a:t>НПУО 2021-2028 </a:t>
            </a:r>
            <a:r>
              <a:rPr lang="ru-RU" sz="1900" dirty="0">
                <a:solidFill>
                  <a:srgbClr val="002060"/>
                </a:solidFill>
              </a:rPr>
              <a:t>г., количествата битови отпадъци на глава от населението са </a:t>
            </a:r>
            <a:r>
              <a:rPr lang="ru-RU" sz="1900" b="1" u="sng" dirty="0">
                <a:solidFill>
                  <a:srgbClr val="002060"/>
                </a:solidFill>
              </a:rPr>
              <a:t>407 кг/г за 2018 </a:t>
            </a:r>
            <a:r>
              <a:rPr lang="ru-RU" sz="1900" dirty="0">
                <a:solidFill>
                  <a:srgbClr val="002060"/>
                </a:solidFill>
              </a:rPr>
              <a:t>година, което е значително по-ниска стойност от средната  за </a:t>
            </a:r>
            <a:r>
              <a:rPr lang="ru-RU" sz="1900" dirty="0" smtClean="0">
                <a:solidFill>
                  <a:srgbClr val="002060"/>
                </a:solidFill>
              </a:rPr>
              <a:t>ЕС – </a:t>
            </a:r>
            <a:r>
              <a:rPr lang="ru-RU" sz="1900" b="1" u="sng" dirty="0">
                <a:solidFill>
                  <a:srgbClr val="002060"/>
                </a:solidFill>
              </a:rPr>
              <a:t>496 кг/г </a:t>
            </a:r>
            <a:r>
              <a:rPr lang="ru-RU" sz="1900" dirty="0">
                <a:solidFill>
                  <a:srgbClr val="002060"/>
                </a:solidFill>
              </a:rPr>
              <a:t>на глава от населението. </a:t>
            </a:r>
            <a:endParaRPr lang="ru-RU" sz="1900" dirty="0" smtClean="0">
              <a:solidFill>
                <a:srgbClr val="002060"/>
              </a:solidFill>
            </a:endParaRPr>
          </a:p>
          <a:p>
            <a:pPr algn="just">
              <a:buFont typeface="Arial" panose="020B0604020202020204" pitchFamily="34" charset="0"/>
              <a:buChar char="•"/>
            </a:pPr>
            <a:r>
              <a:rPr lang="ru-RU" sz="1900" dirty="0" smtClean="0">
                <a:solidFill>
                  <a:srgbClr val="002060"/>
                </a:solidFill>
              </a:rPr>
              <a:t>През </a:t>
            </a:r>
            <a:r>
              <a:rPr lang="ru-RU" sz="1900" dirty="0">
                <a:solidFill>
                  <a:srgbClr val="002060"/>
                </a:solidFill>
              </a:rPr>
              <a:t>последните години се наблюдава намаляване на дела на битовите отпадъци от общото количество образувани отпадъци, като спада е от 2 до 4 </a:t>
            </a:r>
            <a:r>
              <a:rPr lang="ru-RU" sz="1900" dirty="0" smtClean="0">
                <a:solidFill>
                  <a:srgbClr val="002060"/>
                </a:solidFill>
              </a:rPr>
              <a:t>%.</a:t>
            </a:r>
          </a:p>
          <a:p>
            <a:pPr algn="just">
              <a:buFont typeface="Arial" panose="020B0604020202020204" pitchFamily="34" charset="0"/>
              <a:buChar char="•"/>
            </a:pPr>
            <a:r>
              <a:rPr lang="ru-RU" sz="1900" dirty="0" smtClean="0">
                <a:solidFill>
                  <a:srgbClr val="002060"/>
                </a:solidFill>
              </a:rPr>
              <a:t>Делът </a:t>
            </a:r>
            <a:r>
              <a:rPr lang="ru-RU" sz="1900" dirty="0">
                <a:solidFill>
                  <a:srgbClr val="002060"/>
                </a:solidFill>
              </a:rPr>
              <a:t>на третираните битови отпадъци нараства, но намаляването на дела на отпадъците, които се обезвреждат на депата, на този етап все още се отчита като предизвикателство</a:t>
            </a:r>
            <a:r>
              <a:rPr lang="ru-RU" sz="1900" dirty="0" smtClean="0">
                <a:solidFill>
                  <a:srgbClr val="002060"/>
                </a:solidFill>
              </a:rPr>
              <a:t>.</a:t>
            </a:r>
          </a:p>
          <a:p>
            <a:pPr algn="just">
              <a:buFont typeface="Arial" panose="020B0604020202020204" pitchFamily="34" charset="0"/>
              <a:buChar char="•"/>
            </a:pPr>
            <a:r>
              <a:rPr lang="ru-RU" sz="1900" dirty="0" smtClean="0">
                <a:solidFill>
                  <a:srgbClr val="002060"/>
                </a:solidFill>
              </a:rPr>
              <a:t>Делът на депонираните </a:t>
            </a:r>
            <a:r>
              <a:rPr lang="ru-RU" sz="1900" dirty="0">
                <a:solidFill>
                  <a:srgbClr val="002060"/>
                </a:solidFill>
              </a:rPr>
              <a:t>отпадъци намалява значително, но нивото, постигнато през 2017 г. (61,8%), остава по-високо от средното за ЕС. Дела на депонираните битови отпадъци  е над три пъти повече от средните нива за ЕС.</a:t>
            </a:r>
            <a:endParaRPr lang="ru-RU" sz="1900" dirty="0" smtClean="0">
              <a:solidFill>
                <a:srgbClr val="002060"/>
              </a:solidFill>
            </a:endParaRPr>
          </a:p>
          <a:p>
            <a:pPr algn="just">
              <a:buFont typeface="Arial" panose="020B0604020202020204" pitchFamily="34" charset="0"/>
              <a:buChar char="•"/>
            </a:pPr>
            <a:r>
              <a:rPr lang="ru-RU" sz="1900" dirty="0" smtClean="0">
                <a:solidFill>
                  <a:srgbClr val="002060"/>
                </a:solidFill>
              </a:rPr>
              <a:t> </a:t>
            </a:r>
            <a:r>
              <a:rPr lang="ru-RU" sz="1900" dirty="0">
                <a:solidFill>
                  <a:srgbClr val="002060"/>
                </a:solidFill>
              </a:rPr>
              <a:t>Делът на населението, обхванато от система за организирано сметосъбиране е 99,8 % и включва 4 698 населени места, според данни от НСИ 2018 г</a:t>
            </a:r>
            <a:r>
              <a:rPr lang="ru-RU" sz="1900" dirty="0" smtClean="0">
                <a:solidFill>
                  <a:srgbClr val="002060"/>
                </a:solidFill>
              </a:rPr>
              <a:t>.</a:t>
            </a:r>
          </a:p>
          <a:p>
            <a:pPr algn="just">
              <a:buFont typeface="Arial" panose="020B0604020202020204" pitchFamily="34" charset="0"/>
              <a:buChar char="•"/>
            </a:pPr>
            <a:r>
              <a:rPr lang="ru-RU" sz="1900" dirty="0" smtClean="0">
                <a:solidFill>
                  <a:srgbClr val="002060"/>
                </a:solidFill>
              </a:rPr>
              <a:t> </a:t>
            </a:r>
            <a:r>
              <a:rPr lang="ru-RU" sz="1900" dirty="0">
                <a:solidFill>
                  <a:srgbClr val="002060"/>
                </a:solidFill>
              </a:rPr>
              <a:t>Нивото на рециклиране е 34,6 %, което все още е далеч от стойностите от 46,4 % на ниво ЕС. Дела на депонираните битови отпадъци  е над три пъти повече от средните нива за ЕС</a:t>
            </a:r>
            <a:r>
              <a:rPr lang="ru-RU" sz="1900" dirty="0" smtClean="0">
                <a:solidFill>
                  <a:srgbClr val="002060"/>
                </a:solidFill>
              </a:rPr>
              <a:t>.</a:t>
            </a:r>
          </a:p>
        </p:txBody>
      </p:sp>
    </p:spTree>
    <p:extLst>
      <p:ext uri="{BB962C8B-B14F-4D97-AF65-F5344CB8AC3E}">
        <p14:creationId xmlns:p14="http://schemas.microsoft.com/office/powerpoint/2010/main" val="252799250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битови отпадъци в контекста на кръговата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5223331"/>
          </a:xfrm>
        </p:spPr>
        <p:txBody>
          <a:bodyPr>
            <a:noAutofit/>
          </a:bodyPr>
          <a:lstStyle/>
          <a:p>
            <a:pPr marL="45720" indent="0" algn="just">
              <a:buNone/>
            </a:pPr>
            <a:r>
              <a:rPr lang="ru-RU" sz="2000" b="1" u="sng" dirty="0" smtClean="0">
                <a:solidFill>
                  <a:srgbClr val="002060"/>
                </a:solidFill>
              </a:rPr>
              <a:t>Управление на битовите отпадъци в прехода към кръгова икономика</a:t>
            </a:r>
          </a:p>
          <a:p>
            <a:pPr marL="45720" indent="0" algn="just">
              <a:buNone/>
            </a:pPr>
            <a:r>
              <a:rPr lang="ru-RU" sz="2000" dirty="0">
                <a:solidFill>
                  <a:srgbClr val="002060"/>
                </a:solidFill>
              </a:rPr>
              <a:t>Доброто управление на отпадъците е градивен елемент на кръговата икономика и допринася за предотвратяване на отрицателното въздействие на отпадъците върху околната среда и здравето. </a:t>
            </a:r>
            <a:endParaRPr lang="ru-RU" sz="2000" dirty="0" smtClean="0">
              <a:solidFill>
                <a:srgbClr val="002060"/>
              </a:solidFill>
            </a:endParaRPr>
          </a:p>
          <a:p>
            <a:pPr marL="45720" indent="0" algn="just">
              <a:buNone/>
            </a:pPr>
            <a:r>
              <a:rPr lang="ru-RU" sz="2000" dirty="0" smtClean="0">
                <a:solidFill>
                  <a:srgbClr val="002060"/>
                </a:solidFill>
              </a:rPr>
              <a:t>Управлението </a:t>
            </a:r>
            <a:r>
              <a:rPr lang="ru-RU" sz="2000" dirty="0">
                <a:solidFill>
                  <a:srgbClr val="002060"/>
                </a:solidFill>
              </a:rPr>
              <a:t>на битовите отпадъци е ангажимент на общините, който се вменява от </a:t>
            </a:r>
            <a:r>
              <a:rPr lang="ru-RU" sz="2000" dirty="0" smtClean="0">
                <a:solidFill>
                  <a:srgbClr val="002060"/>
                </a:solidFill>
              </a:rPr>
              <a:t>ЗУО:</a:t>
            </a:r>
          </a:p>
          <a:p>
            <a:pPr algn="just">
              <a:buFont typeface="Arial" panose="020B0604020202020204" pitchFamily="34" charset="0"/>
              <a:buChar char="•"/>
            </a:pPr>
            <a:r>
              <a:rPr lang="ru-RU" sz="1800" dirty="0" smtClean="0">
                <a:solidFill>
                  <a:srgbClr val="002060"/>
                </a:solidFill>
              </a:rPr>
              <a:t>В </a:t>
            </a:r>
            <a:r>
              <a:rPr lang="ru-RU" sz="1800" dirty="0">
                <a:solidFill>
                  <a:srgbClr val="002060"/>
                </a:solidFill>
              </a:rPr>
              <a:t>чл.19 на закона, са посочени основните отговорности на </a:t>
            </a:r>
            <a:r>
              <a:rPr lang="ru-RU" sz="1800" dirty="0" smtClean="0">
                <a:solidFill>
                  <a:srgbClr val="002060"/>
                </a:solidFill>
              </a:rPr>
              <a:t>кмета </a:t>
            </a:r>
            <a:r>
              <a:rPr lang="ru-RU" sz="1800" dirty="0">
                <a:solidFill>
                  <a:srgbClr val="002060"/>
                </a:solidFill>
              </a:rPr>
              <a:t>на общината, като осигуряването на съдове за събиране на битовите отпадъци, събирането на битовите отпадъци и транспортирането им до депа или др. инсталации  и съоръжения за оползотворяване, разделното събиране на битови отпадъци най-малко за потоците отпадъци от хартия, картон, пластмаса, метал, стъкло, а от 2025 г и от текстил, разделното събиране на и съхраняване на битови биоразградими отпадъци, както и осигурява площадки за безвъзмездно предаване на разделно събрани отпадъци от домакинствата. </a:t>
            </a:r>
            <a:endParaRPr lang="ru-RU" sz="1800" dirty="0" smtClean="0">
              <a:solidFill>
                <a:srgbClr val="002060"/>
              </a:solidFill>
            </a:endParaRPr>
          </a:p>
          <a:p>
            <a:pPr algn="just">
              <a:buFont typeface="Arial" panose="020B0604020202020204" pitchFamily="34" charset="0"/>
              <a:buChar char="•"/>
            </a:pPr>
            <a:r>
              <a:rPr lang="ru-RU" sz="1800" dirty="0" smtClean="0">
                <a:solidFill>
                  <a:srgbClr val="002060"/>
                </a:solidFill>
              </a:rPr>
              <a:t>Кметовете </a:t>
            </a:r>
            <a:r>
              <a:rPr lang="ru-RU" sz="1800" dirty="0">
                <a:solidFill>
                  <a:srgbClr val="002060"/>
                </a:solidFill>
              </a:rPr>
              <a:t>на общини носят отговорност за подсигуряване на информация на обществеността относно мерките за предотвратяване на отпадъци и предотвратяване на нерегламентираното изхвърляне на отпадъци. </a:t>
            </a:r>
          </a:p>
          <a:p>
            <a:pPr algn="just">
              <a:buFont typeface="Arial" panose="020B0604020202020204" pitchFamily="34" charset="0"/>
              <a:buChar char="•"/>
            </a:pPr>
            <a:r>
              <a:rPr lang="ru-RU" sz="1800" dirty="0">
                <a:solidFill>
                  <a:srgbClr val="002060"/>
                </a:solidFill>
              </a:rPr>
              <a:t>Кметовете на общини, организират изпълнението на задълженията си за участие в системите за разделно събиране, като сключват договори с организации по оползотворяване на отпадъци.</a:t>
            </a:r>
          </a:p>
        </p:txBody>
      </p:sp>
    </p:spTree>
    <p:extLst>
      <p:ext uri="{BB962C8B-B14F-4D97-AF65-F5344CB8AC3E}">
        <p14:creationId xmlns:p14="http://schemas.microsoft.com/office/powerpoint/2010/main" val="3144945043"/>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2241</TotalTime>
  <Words>7305</Words>
  <Application>Microsoft Office PowerPoint</Application>
  <PresentationFormat>Widescreen</PresentationFormat>
  <Paragraphs>255</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Calibri</vt:lpstr>
      <vt:lpstr>Corbel</vt:lpstr>
      <vt:lpstr>Times New Roman</vt:lpstr>
      <vt:lpstr>Verdana</vt:lpstr>
      <vt:lpstr>Wingdings</vt:lpstr>
      <vt:lpstr>База</vt:lpstr>
      <vt:lpstr>PowerPoint Presentation</vt:lpstr>
      <vt:lpstr>Тема 2: Кръговата икономика и битовите отпадъци</vt:lpstr>
      <vt:lpstr> Същност на кръговата икономика в контекста на управлението на отпадъци </vt:lpstr>
      <vt:lpstr> Същност на кръговата икономика в контекста на управлението на отпадъци </vt:lpstr>
      <vt:lpstr> Същност на кръговата икономика в контекста на управлението на отпадъци </vt:lpstr>
      <vt:lpstr> Същност на кръговата икономика в контекста на управлението на отпадъци </vt:lpstr>
      <vt:lpstr> Същност на кръговата икономика в контекста на управлението на отпадъци </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Управление на битови отпадъци в контекста на кръговата икономика</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Приоритетни области в управлението на отпадъци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EcoLogistikA</cp:lastModifiedBy>
  <cp:revision>168</cp:revision>
  <cp:lastPrinted>2022-03-17T11:41:01Z</cp:lastPrinted>
  <dcterms:created xsi:type="dcterms:W3CDTF">2020-11-16T15:48:02Z</dcterms:created>
  <dcterms:modified xsi:type="dcterms:W3CDTF">2022-12-21T15:01:54Z</dcterms:modified>
</cp:coreProperties>
</file>