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25"/>
  </p:notesMasterIdLst>
  <p:handoutMasterIdLst>
    <p:handoutMasterId r:id="rId26"/>
  </p:handoutMasterIdLst>
  <p:sldIdLst>
    <p:sldId id="278" r:id="rId2"/>
    <p:sldId id="259" r:id="rId3"/>
    <p:sldId id="284" r:id="rId4"/>
    <p:sldId id="318" r:id="rId5"/>
    <p:sldId id="319" r:id="rId6"/>
    <p:sldId id="320" r:id="rId7"/>
    <p:sldId id="321" r:id="rId8"/>
    <p:sldId id="322" r:id="rId9"/>
    <p:sldId id="323" r:id="rId10"/>
    <p:sldId id="324" r:id="rId11"/>
    <p:sldId id="326" r:id="rId12"/>
    <p:sldId id="327" r:id="rId13"/>
    <p:sldId id="328" r:id="rId14"/>
    <p:sldId id="329" r:id="rId15"/>
    <p:sldId id="330" r:id="rId16"/>
    <p:sldId id="331" r:id="rId17"/>
    <p:sldId id="332" r:id="rId18"/>
    <p:sldId id="333" r:id="rId19"/>
    <p:sldId id="334" r:id="rId20"/>
    <p:sldId id="335" r:id="rId21"/>
    <p:sldId id="336" r:id="rId22"/>
    <p:sldId id="337" r:id="rId23"/>
    <p:sldId id="277" r:id="rId24"/>
  </p:sldIdLst>
  <p:sldSz cx="12192000" cy="6858000"/>
  <p:notesSz cx="7104063" cy="10234613"/>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0" d="100"/>
          <a:sy n="80" d="100"/>
        </p:scale>
        <p:origin x="354" y="96"/>
      </p:cViewPr>
      <p:guideLst>
        <p:guide orient="horz" pos="2160"/>
        <p:guide pos="3840"/>
      </p:guideLst>
    </p:cSldViewPr>
  </p:slideViewPr>
  <p:notesTextViewPr>
    <p:cViewPr>
      <p:scale>
        <a:sx n="1" d="1"/>
        <a:sy n="1" d="1"/>
      </p:scale>
      <p:origin x="0" y="0"/>
    </p:cViewPr>
  </p:notesTextViewPr>
  <p:notesViewPr>
    <p:cSldViewPr snapToGrid="0">
      <p:cViewPr varScale="1">
        <p:scale>
          <a:sx n="62" d="100"/>
          <a:sy n="62" d="100"/>
        </p:scale>
        <p:origin x="3154"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0790E90-B713-4A6D-9DE6-E3ED985934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104063" cy="1034517"/>
          </a:xfrm>
          <a:prstGeom prst="rect">
            <a:avLst/>
          </a:prstGeom>
        </p:spPr>
      </p:pic>
      <p:pic>
        <p:nvPicPr>
          <p:cNvPr id="9" name="Picture 8">
            <a:extLst>
              <a:ext uri="{FF2B5EF4-FFF2-40B4-BE49-F238E27FC236}">
                <a16:creationId xmlns:a16="http://schemas.microsoft.com/office/drawing/2014/main" id="{F4DBF73A-7EA5-4963-A5D4-CC4F92580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336155"/>
            <a:ext cx="7104063" cy="898459"/>
          </a:xfrm>
          <a:prstGeom prst="rect">
            <a:avLst/>
          </a:prstGeom>
        </p:spPr>
      </p:pic>
    </p:spTree>
    <p:extLst>
      <p:ext uri="{BB962C8B-B14F-4D97-AF65-F5344CB8AC3E}">
        <p14:creationId xmlns:p14="http://schemas.microsoft.com/office/powerpoint/2010/main" val="3461571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3992" y="0"/>
            <a:ext cx="3078427" cy="513508"/>
          </a:xfrm>
          <a:prstGeom prst="rect">
            <a:avLst/>
          </a:prstGeom>
        </p:spPr>
        <p:txBody>
          <a:bodyPr vert="horz" lIns="99048" tIns="49524" rIns="99048" bIns="49524" rtlCol="0"/>
          <a:lstStyle>
            <a:lvl1pPr algn="r">
              <a:defRPr sz="1300"/>
            </a:lvl1pPr>
          </a:lstStyle>
          <a:p>
            <a:fld id="{370BB607-44CC-46A4-9A95-D6447A60BA5B}" type="datetimeFigureOut">
              <a:rPr lang="en-GB" smtClean="0"/>
              <a:t>22/12/2022</a:t>
            </a:fld>
            <a:endParaRPr lang="en-GB"/>
          </a:p>
        </p:txBody>
      </p:sp>
      <p:sp>
        <p:nvSpPr>
          <p:cNvPr id="4" name="Slide Image Placeholder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10407" y="4925408"/>
            <a:ext cx="568325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8"/>
            <a:ext cx="3078427"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3992" y="9721108"/>
            <a:ext cx="3078427" cy="513507"/>
          </a:xfrm>
          <a:prstGeom prst="rect">
            <a:avLst/>
          </a:prstGeom>
        </p:spPr>
        <p:txBody>
          <a:bodyPr vert="horz" lIns="99048" tIns="49524" rIns="99048" bIns="49524" rtlCol="0" anchor="b"/>
          <a:lstStyle>
            <a:lvl1pPr algn="r">
              <a:defRPr sz="1300"/>
            </a:lvl1pPr>
          </a:lstStyle>
          <a:p>
            <a:fld id="{06670BFF-4412-4286-BA40-0C44D4EE86BC}" type="slidenum">
              <a:rPr lang="en-GB" smtClean="0"/>
              <a:t>‹#›</a:t>
            </a:fld>
            <a:endParaRPr lang="en-GB"/>
          </a:p>
        </p:txBody>
      </p:sp>
    </p:spTree>
    <p:extLst>
      <p:ext uri="{BB962C8B-B14F-4D97-AF65-F5344CB8AC3E}">
        <p14:creationId xmlns:p14="http://schemas.microsoft.com/office/powerpoint/2010/main" val="325972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22.12.2022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22.12.2022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22.12.2022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22.12.2022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22.12.2022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http://www.eufunds.bg/" TargetMode="Externa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05326" y="336884"/>
            <a:ext cx="10848474" cy="5840079"/>
          </a:xfrm>
          <a:noFill/>
        </p:spPr>
        <p:txBody>
          <a:bodyPr/>
          <a:lstStyle/>
          <a:p>
            <a:pPr marL="0" indent="0">
              <a:buNone/>
            </a:pPr>
            <a:endParaRPr lang="bg-BG" dirty="0"/>
          </a:p>
          <a:p>
            <a:pPr marL="0" indent="0" algn="ctr">
              <a:buNone/>
            </a:pPr>
            <a:endParaRPr lang="bg-BG" dirty="0"/>
          </a:p>
          <a:p>
            <a:pPr marL="0" indent="0" algn="ctr">
              <a:buNone/>
            </a:pPr>
            <a:endParaRPr lang="bg-BG" dirty="0"/>
          </a:p>
          <a:p>
            <a:pPr marL="0" lvl="0" indent="0" algn="ctr">
              <a:buClr>
                <a:srgbClr val="549E39"/>
              </a:buClr>
              <a:buNone/>
            </a:pPr>
            <a:r>
              <a:rPr lang="bg-BG" sz="3200" dirty="0">
                <a:solidFill>
                  <a:srgbClr val="549E39">
                    <a:lumMod val="75000"/>
                  </a:srgbClr>
                </a:solidFill>
              </a:rPr>
              <a:t>НСОРБ </a:t>
            </a:r>
          </a:p>
          <a:p>
            <a:pPr marL="0" lvl="0" indent="0" algn="ctr">
              <a:buClr>
                <a:srgbClr val="549E39"/>
              </a:buClr>
              <a:buNone/>
            </a:pPr>
            <a:r>
              <a:rPr lang="bg-BG" sz="3200" dirty="0">
                <a:solidFill>
                  <a:srgbClr val="549E39">
                    <a:lumMod val="75000"/>
                  </a:srgbClr>
                </a:solidFill>
              </a:rPr>
              <a:t>ПОДКРЕПА ЗА </a:t>
            </a:r>
            <a:r>
              <a:rPr lang="bg-BG" sz="3200" dirty="0" smtClean="0">
                <a:solidFill>
                  <a:srgbClr val="549E39">
                    <a:lumMod val="75000"/>
                  </a:srgbClr>
                </a:solidFill>
              </a:rPr>
              <a:t>ВАС</a:t>
            </a:r>
          </a:p>
          <a:p>
            <a:pPr marL="0" lvl="0" indent="0" algn="ctr">
              <a:buClr>
                <a:srgbClr val="549E39"/>
              </a:buClr>
              <a:buNone/>
            </a:pPr>
            <a:r>
              <a:rPr lang="bg-BG" sz="2800" dirty="0">
                <a:solidFill>
                  <a:srgbClr val="549E39">
                    <a:lumMod val="75000"/>
                  </a:srgbClr>
                </a:solidFill>
              </a:rPr>
              <a:t>Обучение по обучителен модул</a:t>
            </a:r>
          </a:p>
          <a:p>
            <a:pPr marL="0" lvl="0" indent="0" algn="ctr">
              <a:buClr>
                <a:srgbClr val="549E39"/>
              </a:buClr>
              <a:buNone/>
            </a:pPr>
            <a:r>
              <a:rPr lang="ru-RU" sz="3200" dirty="0" smtClean="0">
                <a:solidFill>
                  <a:srgbClr val="549E39">
                    <a:lumMod val="75000"/>
                  </a:srgbClr>
                </a:solidFill>
              </a:rPr>
              <a:t>«Кръговата икономика и приложимостта й в българските </a:t>
            </a:r>
            <a:r>
              <a:rPr lang="ru-RU" sz="3200" smtClean="0">
                <a:solidFill>
                  <a:srgbClr val="549E39">
                    <a:lumMod val="75000"/>
                  </a:srgbClr>
                </a:solidFill>
              </a:rPr>
              <a:t>общини»</a:t>
            </a:r>
            <a:endParaRPr lang="ru-RU" sz="3200" dirty="0">
              <a:solidFill>
                <a:srgbClr val="549E39">
                  <a:lumMod val="75000"/>
                </a:srgb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r>
              <a:rPr kumimoji="0" lang="en-US" sz="1200" b="0" i="1" u="none" strike="noStrike" kern="1200" cap="none" spc="0" normalizeH="0" baseline="0" noProof="0" dirty="0">
                <a:ln>
                  <a:noFill/>
                </a:ln>
                <a:solidFill>
                  <a:srgbClr val="549E39"/>
                </a:solidFill>
                <a:effectLst/>
                <a:uLnTx/>
                <a:uFillTx/>
                <a:latin typeface="Times New Roman"/>
                <a:ea typeface="+mn-ea"/>
                <a:cs typeface="+mn-cs"/>
              </a:rPr>
              <a:t>Този документ е създаден съгласно Административен договор № </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 BG05SFOP001-2.015-0001-C01</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п</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роект „Повишаване на знанията, уменията и квалификацията на общинските служители“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за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предоставяне</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на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безвъзмездна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финансова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помощ</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по</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 Оперативна програма „Добро управление“, съфинансирана от Европейския съюз чрез Европейския социален фонд. </a:t>
            </a:r>
            <a:endParaRPr kumimoji="0" lang="en-US" sz="1200" b="0" i="1" u="none" strike="noStrike" kern="1200" cap="none" spc="0" normalizeH="0" baseline="0" noProof="0" dirty="0">
              <a:ln>
                <a:noFill/>
              </a:ln>
              <a:solidFill>
                <a:srgbClr val="549E39"/>
              </a:solidFill>
              <a:effectLst/>
              <a:uLnTx/>
              <a:uFillTx/>
              <a:latin typeface="Times New Roman"/>
              <a:ea typeface="+mn-ea"/>
              <a:cs typeface="+mn-cs"/>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r>
              <a:rPr kumimoji="0" lang="en-US" sz="1100" b="0" i="1" u="none" strike="noStrike" kern="1200" cap="none" spc="0" normalizeH="0" baseline="0" noProof="0" dirty="0">
                <a:ln>
                  <a:noFill/>
                </a:ln>
                <a:solidFill>
                  <a:srgbClr val="549E39"/>
                </a:solidFill>
                <a:effectLst/>
                <a:uLnTx/>
                <a:uFillTx/>
                <a:latin typeface="Times New Roman"/>
                <a:ea typeface="+mn-ea"/>
                <a:cs typeface="+mn-cs"/>
                <a:hlinkClick r:id="rId4"/>
              </a:rPr>
              <a:t>www.eufunds.bg</a:t>
            </a:r>
            <a:r>
              <a:rPr kumimoji="0" lang="en-US" sz="1100" b="0" i="1" u="none" strike="noStrike" kern="1200" cap="none" spc="0" normalizeH="0" baseline="0" noProof="0" dirty="0">
                <a:ln>
                  <a:noFill/>
                </a:ln>
                <a:solidFill>
                  <a:srgbClr val="549E39"/>
                </a:solidFill>
                <a:effectLst/>
                <a:uLnTx/>
                <a:uFillTx/>
                <a:latin typeface="Times New Roman"/>
                <a:ea typeface="+mn-ea"/>
                <a:cs typeface="+mn-cs"/>
              </a:rPr>
              <a:t> </a:t>
            </a: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91508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практики  реализирани на общинско ниво в </a:t>
            </a:r>
            <a:r>
              <a:rPr lang="ru-RU" b="1" u="sng" dirty="0" smtClean="0">
                <a:solidFill>
                  <a:schemeClr val="tx1">
                    <a:lumMod val="90000"/>
                    <a:lumOff val="10000"/>
                  </a:schemeClr>
                </a:solidFill>
              </a:rPr>
              <a:t>България</a:t>
            </a:r>
          </a:p>
          <a:p>
            <a:pPr>
              <a:buFont typeface="Wingdings" panose="05000000000000000000" pitchFamily="2" charset="2"/>
              <a:buChar char="ü"/>
            </a:pPr>
            <a:r>
              <a:rPr lang="ru-RU" sz="1800" b="1" u="sng" dirty="0" smtClean="0">
                <a:solidFill>
                  <a:srgbClr val="002060"/>
                </a:solidFill>
              </a:rPr>
              <a:t>Столична </a:t>
            </a:r>
            <a:r>
              <a:rPr lang="ru-RU" sz="1800" b="1" u="sng" dirty="0">
                <a:solidFill>
                  <a:srgbClr val="002060"/>
                </a:solidFill>
              </a:rPr>
              <a:t>община </a:t>
            </a:r>
            <a:r>
              <a:rPr lang="ru-RU" sz="1800" dirty="0">
                <a:solidFill>
                  <a:srgbClr val="002060"/>
                </a:solidFill>
              </a:rPr>
              <a:t>ще изпълнява проект „Подобряване на управлението на отпадъците на територията на Столична община, чрез реализиране на пилотен проект за три общински схеми за разделно събиране и рециклиране на отпадъците“ по Открита покана № 2 „Кръгова икономика и ресурсна ефективност“, по Програма „Опазване на околната среда и климатични промени“, финансирана от Финансовия механизъм на Европейското икономическо пространство 2014 – 2021 г</a:t>
            </a:r>
            <a:r>
              <a:rPr lang="ru-RU" sz="1800" dirty="0" smtClean="0">
                <a:solidFill>
                  <a:srgbClr val="002060"/>
                </a:solidFill>
              </a:rPr>
              <a:t>.</a:t>
            </a:r>
          </a:p>
          <a:p>
            <a:pPr>
              <a:buFont typeface="Wingdings" panose="05000000000000000000" pitchFamily="2" charset="2"/>
              <a:buChar char="ü"/>
            </a:pPr>
            <a:r>
              <a:rPr lang="ru-RU" sz="1800" dirty="0" smtClean="0">
                <a:solidFill>
                  <a:srgbClr val="002060"/>
                </a:solidFill>
              </a:rPr>
              <a:t>Проектът </a:t>
            </a:r>
            <a:r>
              <a:rPr lang="ru-RU" sz="1800" dirty="0">
                <a:solidFill>
                  <a:srgbClr val="002060"/>
                </a:solidFill>
              </a:rPr>
              <a:t>е със срок за изпълнение до края на 2023 г. Партньор по проекта е Интернешънъл дивелопмънт Норвегия, част от фондация SINTEF, най-големият институт за научни изследвания в Скандинавия.</a:t>
            </a:r>
          </a:p>
          <a:p>
            <a:pPr>
              <a:buFont typeface="Wingdings" panose="05000000000000000000" pitchFamily="2" charset="2"/>
              <a:buChar char="ü"/>
            </a:pPr>
            <a:r>
              <a:rPr lang="ru-RU" sz="1800" dirty="0">
                <a:solidFill>
                  <a:srgbClr val="002060"/>
                </a:solidFill>
              </a:rPr>
              <a:t>Основна цел на проекта е повишаване дела на рециклираните отпадъци от общия дял на количествата генерирани отпадъци и използването им като ресурс в Столична община чрез реализиране на три схеми за разделно събиране и рециклиране на хранителни отпадъци и на излезли от употреба автомобилни гуми. </a:t>
            </a:r>
            <a:r>
              <a:rPr lang="ru-RU" sz="1800" dirty="0" smtClean="0">
                <a:solidFill>
                  <a:srgbClr val="002060"/>
                </a:solidFill>
              </a:rPr>
              <a:t>Проектът </a:t>
            </a:r>
            <a:r>
              <a:rPr lang="ru-RU" sz="1800" dirty="0">
                <a:solidFill>
                  <a:srgbClr val="002060"/>
                </a:solidFill>
              </a:rPr>
              <a:t>ще обхване общо 1000 </a:t>
            </a:r>
            <a:r>
              <a:rPr lang="ru-RU" sz="1800" dirty="0" smtClean="0">
                <a:solidFill>
                  <a:srgbClr val="002060"/>
                </a:solidFill>
              </a:rPr>
              <a:t>домакинства.</a:t>
            </a:r>
          </a:p>
          <a:p>
            <a:pPr>
              <a:buFont typeface="Wingdings" panose="05000000000000000000" pitchFamily="2" charset="2"/>
              <a:buChar char="ü"/>
            </a:pPr>
            <a:r>
              <a:rPr lang="ru-RU" sz="1800" dirty="0" smtClean="0">
                <a:solidFill>
                  <a:srgbClr val="002060"/>
                </a:solidFill>
              </a:rPr>
              <a:t>Изпълнението </a:t>
            </a:r>
            <a:r>
              <a:rPr lang="ru-RU" sz="1800" dirty="0">
                <a:solidFill>
                  <a:srgbClr val="002060"/>
                </a:solidFill>
              </a:rPr>
              <a:t>на проекта цели да се въведе пилотна система за разделно събиране на хранителни отпадъци от населението в определените три пилотни квартала, на принципа събиране „от врата до врата“, с възможност за измерване на количеството хранителни отпадъци. Това ще улесни действията на Столичната община при последващото въвеждане на принципа „плати, колкото изхвърляш“/“замърсителят плаща“ за гражданите, който е широко разпространена практика в редица европейски страни.</a:t>
            </a:r>
          </a:p>
          <a:p>
            <a:pPr marL="45720" indent="0">
              <a:buNone/>
            </a:pPr>
            <a:endParaRPr lang="ru-RU" b="1" u="sng" dirty="0" smtClean="0">
              <a:solidFill>
                <a:schemeClr val="tx1">
                  <a:lumMod val="90000"/>
                  <a:lumOff val="10000"/>
                </a:schemeClr>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86293251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практики  реализирани на общинско ниво в </a:t>
            </a:r>
            <a:r>
              <a:rPr lang="ru-RU" b="1" u="sng" dirty="0" smtClean="0">
                <a:solidFill>
                  <a:schemeClr val="tx1">
                    <a:lumMod val="90000"/>
                    <a:lumOff val="10000"/>
                  </a:schemeClr>
                </a:solidFill>
              </a:rPr>
              <a:t>България</a:t>
            </a:r>
          </a:p>
          <a:p>
            <a:pPr>
              <a:buFont typeface="Wingdings" panose="05000000000000000000" pitchFamily="2" charset="2"/>
              <a:buChar char="ü"/>
            </a:pPr>
            <a:r>
              <a:rPr lang="ru-RU" sz="1800" b="1" u="sng" dirty="0">
                <a:solidFill>
                  <a:srgbClr val="002060"/>
                </a:solidFill>
              </a:rPr>
              <a:t>Община Поморие </a:t>
            </a:r>
            <a:r>
              <a:rPr lang="ru-RU" sz="1800" dirty="0">
                <a:solidFill>
                  <a:srgbClr val="002060"/>
                </a:solidFill>
              </a:rPr>
              <a:t>разработи нов проект, въвеждащ цялостен и иновативен подход в управлението на отпадъците. Идейното предложение „Холистичен подход в управлението на отпадъците при прехода към кръгова икономика“ получи подкрепата на </a:t>
            </a:r>
            <a:r>
              <a:rPr lang="ru-RU" sz="1800" dirty="0" smtClean="0">
                <a:solidFill>
                  <a:srgbClr val="002060"/>
                </a:solidFill>
              </a:rPr>
              <a:t>МОСВ, </a:t>
            </a:r>
            <a:r>
              <a:rPr lang="ru-RU" sz="1800" dirty="0">
                <a:solidFill>
                  <a:srgbClr val="002060"/>
                </a:solidFill>
              </a:rPr>
              <a:t>Асоциация на еколозите от общините в България /АСЕКОБ/ и Национално сдружение на общините в Република България /НСОРБ/. </a:t>
            </a:r>
            <a:endParaRPr lang="ru-RU" sz="1800" dirty="0" smtClean="0">
              <a:solidFill>
                <a:srgbClr val="002060"/>
              </a:solidFill>
            </a:endParaRPr>
          </a:p>
          <a:p>
            <a:pPr>
              <a:buFont typeface="Wingdings" panose="05000000000000000000" pitchFamily="2" charset="2"/>
              <a:buChar char="ü"/>
            </a:pPr>
            <a:r>
              <a:rPr lang="ru-RU" sz="1800" dirty="0" smtClean="0">
                <a:solidFill>
                  <a:srgbClr val="002060"/>
                </a:solidFill>
              </a:rPr>
              <a:t>Проектното </a:t>
            </a:r>
            <a:r>
              <a:rPr lang="ru-RU" sz="1800" dirty="0">
                <a:solidFill>
                  <a:srgbClr val="002060"/>
                </a:solidFill>
              </a:rPr>
              <a:t>предложение е подадено в срок и очаква одобрение за финансиране по Програма LIFE на ЕК, процедура LIFE-2022-SAP-ENV-GOV – Environmental Governance. </a:t>
            </a:r>
            <a:r>
              <a:rPr lang="ru-RU" sz="1800" b="1" u="sng" dirty="0">
                <a:solidFill>
                  <a:srgbClr val="002060"/>
                </a:solidFill>
              </a:rPr>
              <a:t>Основната идея е да се въведе система за заплащане на услугата за битови отпадъци, за домакинствата и за бизнеса, на база на количеството изхвърляни отпадъци или „плащаш, колкото изхвърляш</a:t>
            </a:r>
            <a:r>
              <a:rPr lang="ru-RU" sz="1800" b="1" u="sng" dirty="0" smtClean="0">
                <a:solidFill>
                  <a:srgbClr val="002060"/>
                </a:solidFill>
              </a:rPr>
              <a:t>“.</a:t>
            </a:r>
          </a:p>
          <a:p>
            <a:pPr>
              <a:buFont typeface="Wingdings" panose="05000000000000000000" pitchFamily="2" charset="2"/>
              <a:buChar char="ü"/>
            </a:pPr>
            <a:r>
              <a:rPr lang="ru-RU" sz="1800" dirty="0" smtClean="0">
                <a:solidFill>
                  <a:srgbClr val="002060"/>
                </a:solidFill>
              </a:rPr>
              <a:t> </a:t>
            </a:r>
            <a:r>
              <a:rPr lang="ru-RU" sz="1800" dirty="0">
                <a:solidFill>
                  <a:srgbClr val="002060"/>
                </a:solidFill>
              </a:rPr>
              <a:t>За целта ще се използват най-съвременни IT технологии, като се ползва опита на община Парма – Италия. За успешната реализация, Община Поморие ще работи съвместно с четири партньори, три от които от България и един от Италия. Проектът ще се конкурира с проекти от всички страни членки на ЕС. С внедряване на кръгови системи за управление на битовите отпадъци  в община Поморие се цели да се намали количеството на депонираните  отпадъци и да се увеличи количеството на разделно събраните за рециклиране. Към момента такса „Смет“ се пресмята на база данъчната оценка на обитавания имот. </a:t>
            </a:r>
            <a:endParaRPr lang="ru-RU" sz="1800" dirty="0" smtClean="0">
              <a:solidFill>
                <a:srgbClr val="002060"/>
              </a:solidFill>
            </a:endParaRPr>
          </a:p>
          <a:p>
            <a:pPr>
              <a:buFont typeface="Wingdings" panose="05000000000000000000" pitchFamily="2" charset="2"/>
              <a:buChar char="ü"/>
            </a:pPr>
            <a:r>
              <a:rPr lang="ru-RU" sz="1800" dirty="0" smtClean="0">
                <a:solidFill>
                  <a:srgbClr val="002060"/>
                </a:solidFill>
              </a:rPr>
              <a:t>За </a:t>
            </a:r>
            <a:r>
              <a:rPr lang="ru-RU" sz="1800" dirty="0">
                <a:solidFill>
                  <a:srgbClr val="002060"/>
                </a:solidFill>
              </a:rPr>
              <a:t>община Поморие се отчитат само 8% рециклирани битови отпадъци, като се има предвид, че 39% от генерираните отпадъци са рециклируеми и ценна вторична суровина – пластмаси, хартия, стъкло, метали и др. </a:t>
            </a:r>
            <a:endParaRPr lang="ru-RU" b="1" u="sng" dirty="0" smtClean="0">
              <a:solidFill>
                <a:schemeClr val="tx1">
                  <a:lumMod val="90000"/>
                  <a:lumOff val="10000"/>
                </a:schemeClr>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219076348"/>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практики  реализирани на общинско ниво в </a:t>
            </a:r>
            <a:r>
              <a:rPr lang="ru-RU" b="1" u="sng" dirty="0" smtClean="0">
                <a:solidFill>
                  <a:schemeClr val="tx1">
                    <a:lumMod val="90000"/>
                    <a:lumOff val="10000"/>
                  </a:schemeClr>
                </a:solidFill>
              </a:rPr>
              <a:t>България</a:t>
            </a:r>
          </a:p>
          <a:p>
            <a:pPr>
              <a:buFont typeface="Wingdings" panose="05000000000000000000" pitchFamily="2" charset="2"/>
              <a:buChar char="ü"/>
            </a:pPr>
            <a:r>
              <a:rPr lang="ru-RU" sz="1800" dirty="0" smtClean="0">
                <a:solidFill>
                  <a:srgbClr val="002060"/>
                </a:solidFill>
              </a:rPr>
              <a:t>Община Етрополе работи по проект „Преход </a:t>
            </a:r>
            <a:r>
              <a:rPr lang="ru-RU" sz="1800" dirty="0">
                <a:solidFill>
                  <a:srgbClr val="002060"/>
                </a:solidFill>
              </a:rPr>
              <a:t>към кръгова икономика чрез компостиране в домакинствата и в пилотни училища в община Етрополе“, </a:t>
            </a:r>
            <a:r>
              <a:rPr lang="ru-RU" sz="1800" dirty="0" smtClean="0">
                <a:solidFill>
                  <a:srgbClr val="002060"/>
                </a:solidFill>
              </a:rPr>
              <a:t>съфинансиран </a:t>
            </a:r>
            <a:r>
              <a:rPr lang="ru-RU" sz="1800" dirty="0">
                <a:solidFill>
                  <a:srgbClr val="002060"/>
                </a:solidFill>
              </a:rPr>
              <a:t>от Европейския съюз чрез Оперативна програма „Околна среда 2014-2020г.“.</a:t>
            </a:r>
          </a:p>
          <a:p>
            <a:pPr>
              <a:buFont typeface="Wingdings" panose="05000000000000000000" pitchFamily="2" charset="2"/>
              <a:buChar char="ü"/>
            </a:pPr>
            <a:r>
              <a:rPr lang="ru-RU" sz="1800" dirty="0">
                <a:solidFill>
                  <a:srgbClr val="002060"/>
                </a:solidFill>
              </a:rPr>
              <a:t>Целта на проекта е превенция и намаляване на общото количество твърди битови отпадъци, които трябва да бъдат превозвани и третирани, с което ще се намалят и разходите на системата за управление на отпадъците и  ще се повиши общественото съзнание за спазване на йерархията при управлението на битовите отпадъци</a:t>
            </a:r>
            <a:r>
              <a:rPr lang="ru-RU" sz="1800" dirty="0" smtClean="0">
                <a:solidFill>
                  <a:srgbClr val="002060"/>
                </a:solidFill>
              </a:rPr>
              <a:t>.</a:t>
            </a:r>
          </a:p>
          <a:p>
            <a:pPr>
              <a:buFont typeface="Wingdings" panose="05000000000000000000" pitchFamily="2" charset="2"/>
              <a:buChar char="ü"/>
            </a:pPr>
            <a:r>
              <a:rPr lang="ru-RU" sz="1800" dirty="0" smtClean="0">
                <a:solidFill>
                  <a:srgbClr val="002060"/>
                </a:solidFill>
              </a:rPr>
              <a:t> </a:t>
            </a:r>
            <a:r>
              <a:rPr lang="ru-RU" sz="1800" dirty="0">
                <a:solidFill>
                  <a:srgbClr val="002060"/>
                </a:solidFill>
              </a:rPr>
              <a:t>По проекта са изпълнени редица дейности – проучени са нагласите в общността и домакинствата относно предотвратяване генерирането на биоразградими битови отпадъци в рамките на твърди битови </a:t>
            </a:r>
            <a:r>
              <a:rPr lang="ru-RU" sz="1800" dirty="0" smtClean="0">
                <a:solidFill>
                  <a:srgbClr val="002060"/>
                </a:solidFill>
              </a:rPr>
              <a:t>отпадъци, оборудвани </a:t>
            </a:r>
            <a:r>
              <a:rPr lang="ru-RU" sz="1800" dirty="0">
                <a:solidFill>
                  <a:srgbClr val="002060"/>
                </a:solidFill>
              </a:rPr>
              <a:t>са две зелени класни стаи с цел създаване на условия и методология за въвеждане на Демонстрационна образователна програма в две пилотни </a:t>
            </a:r>
            <a:r>
              <a:rPr lang="ru-RU" sz="1800" dirty="0" smtClean="0">
                <a:solidFill>
                  <a:srgbClr val="002060"/>
                </a:solidFill>
              </a:rPr>
              <a:t>училища; </a:t>
            </a:r>
          </a:p>
          <a:p>
            <a:pPr>
              <a:buFont typeface="Wingdings" panose="05000000000000000000" pitchFamily="2" charset="2"/>
              <a:buChar char="ü"/>
            </a:pPr>
            <a:r>
              <a:rPr lang="ru-RU" sz="1800" dirty="0" smtClean="0">
                <a:solidFill>
                  <a:srgbClr val="002060"/>
                </a:solidFill>
              </a:rPr>
              <a:t>Оборудвани  са училищни </a:t>
            </a:r>
            <a:r>
              <a:rPr lang="ru-RU" sz="1800" dirty="0">
                <a:solidFill>
                  <a:srgbClr val="002060"/>
                </a:solidFill>
              </a:rPr>
              <a:t>дворове с Демонстрационни компостиращи системи, </a:t>
            </a:r>
            <a:r>
              <a:rPr lang="ru-RU" sz="1800" dirty="0" smtClean="0">
                <a:solidFill>
                  <a:srgbClr val="002060"/>
                </a:solidFill>
              </a:rPr>
              <a:t>предоставени </a:t>
            </a:r>
            <a:r>
              <a:rPr lang="ru-RU" sz="1800" dirty="0">
                <a:solidFill>
                  <a:srgbClr val="002060"/>
                </a:solidFill>
              </a:rPr>
              <a:t>са съдове за компостиране на 200 домакинства на територията на селата в община </a:t>
            </a:r>
            <a:r>
              <a:rPr lang="ru-RU" sz="1800" dirty="0" smtClean="0">
                <a:solidFill>
                  <a:srgbClr val="002060"/>
                </a:solidFill>
              </a:rPr>
              <a:t>Етрополе;</a:t>
            </a:r>
          </a:p>
          <a:p>
            <a:pPr>
              <a:buFont typeface="Wingdings" panose="05000000000000000000" pitchFamily="2" charset="2"/>
              <a:buChar char="ü"/>
            </a:pPr>
            <a:r>
              <a:rPr lang="ru-RU" sz="1800" dirty="0" smtClean="0">
                <a:solidFill>
                  <a:srgbClr val="002060"/>
                </a:solidFill>
              </a:rPr>
              <a:t>Изготвени </a:t>
            </a:r>
            <a:r>
              <a:rPr lang="ru-RU" sz="1800" dirty="0">
                <a:solidFill>
                  <a:srgbClr val="002060"/>
                </a:solidFill>
              </a:rPr>
              <a:t>са наръчници за компостиране в домакинствата и са проведени обучения на лицата, които ще използват материални активи (контейнери за компостиране в общността и домакинствата) за целите на изпълнение на добрата </a:t>
            </a:r>
            <a:r>
              <a:rPr lang="ru-RU" sz="1800" dirty="0" smtClean="0">
                <a:solidFill>
                  <a:srgbClr val="002060"/>
                </a:solidFill>
              </a:rPr>
              <a:t>практика</a:t>
            </a:r>
            <a:r>
              <a:rPr lang="ru-RU" sz="1800" b="1" dirty="0">
                <a:solidFill>
                  <a:srgbClr val="002060"/>
                </a:solidFill>
              </a:rPr>
              <a:t>;</a:t>
            </a: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01425450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a:solidFill>
                  <a:schemeClr val="tx1">
                    <a:lumMod val="90000"/>
                    <a:lumOff val="10000"/>
                  </a:schemeClr>
                </a:solidFill>
              </a:rPr>
              <a:t>Примери за иновативни решения в контекста на кръговата </a:t>
            </a:r>
            <a:r>
              <a:rPr lang="ru-RU" b="1" u="sng" dirty="0" smtClean="0">
                <a:solidFill>
                  <a:schemeClr val="tx1">
                    <a:lumMod val="90000"/>
                    <a:lumOff val="10000"/>
                  </a:schemeClr>
                </a:solidFill>
              </a:rPr>
              <a:t>икономика</a:t>
            </a:r>
          </a:p>
          <a:p>
            <a:pPr marL="45720" indent="0">
              <a:buNone/>
            </a:pPr>
            <a:r>
              <a:rPr lang="ru-RU" sz="1800" dirty="0">
                <a:solidFill>
                  <a:srgbClr val="002060"/>
                </a:solidFill>
              </a:rPr>
              <a:t>Примерите за безотпадни производства в България стават все повече. Това не са изключения, а новото правило в ефективно функционираща индустриална икономика</a:t>
            </a:r>
            <a:r>
              <a:rPr lang="ru-RU" sz="1800" dirty="0" smtClean="0">
                <a:solidFill>
                  <a:srgbClr val="002060"/>
                </a:solidFill>
              </a:rPr>
              <a:t>.</a:t>
            </a:r>
          </a:p>
          <a:p>
            <a:pPr>
              <a:buFont typeface="Wingdings" panose="05000000000000000000" pitchFamily="2" charset="2"/>
              <a:buChar char="v"/>
            </a:pPr>
            <a:r>
              <a:rPr lang="ru-RU" sz="1800" b="1" u="sng" dirty="0" smtClean="0">
                <a:solidFill>
                  <a:srgbClr val="002060"/>
                </a:solidFill>
              </a:rPr>
              <a:t>Байомик</a:t>
            </a:r>
            <a:r>
              <a:rPr lang="ru-RU" sz="1800" dirty="0" smtClean="0">
                <a:solidFill>
                  <a:srgbClr val="002060"/>
                </a:solidFill>
              </a:rPr>
              <a:t> </a:t>
            </a:r>
            <a:r>
              <a:rPr lang="ru-RU" sz="1800" dirty="0">
                <a:solidFill>
                  <a:srgbClr val="002060"/>
                </a:solidFill>
              </a:rPr>
              <a:t>е стартираща биотехнологична компания, която революционизира опаковките. Компанията предлага опаковки, напълно съобразени с принципите на кръговата икономика. Една от технологиите, които Байомик разработват, трансформира отпадък от агропроизводствата. Като слама например с помощта на вид гъба в алтернатива на стиропора – лека опаковка с термоизолиращи и удароустойчиви свойства, която обаче не гние 300 години на поляната в края на жизнения си цикъл. А бива оползотворена, тъй като се разгражда напълно, превръщайки се в тор и може дори сами да ги компостираме.</a:t>
            </a:r>
          </a:p>
          <a:p>
            <a:pPr>
              <a:buFont typeface="Wingdings" panose="05000000000000000000" pitchFamily="2" charset="2"/>
              <a:buChar char="v"/>
            </a:pPr>
            <a:r>
              <a:rPr lang="ru-RU" sz="1800" b="1" u="sng" dirty="0" smtClean="0">
                <a:solidFill>
                  <a:srgbClr val="002060"/>
                </a:solidFill>
              </a:rPr>
              <a:t>Nasekomo</a:t>
            </a:r>
            <a:r>
              <a:rPr lang="ru-RU" sz="1800" dirty="0" smtClean="0">
                <a:solidFill>
                  <a:srgbClr val="002060"/>
                </a:solidFill>
              </a:rPr>
              <a:t> </a:t>
            </a:r>
            <a:r>
              <a:rPr lang="ru-RU" sz="1800" dirty="0">
                <a:solidFill>
                  <a:srgbClr val="002060"/>
                </a:solidFill>
              </a:rPr>
              <a:t>са друг подобен пример. Първата биотехнологична компания в Източна Европа, която произвежда фуражи от насекоми от вида Черна муха (Hermetia illucens). Екипът им намери успешно решение как от органични хранителни отпадъци с помощта на природен механизъм да произведе отново храна. За момента продуктът на Насекомо е концентриран протеин. Подходящ за хранене на водни култури и домашни любимци. Амбициите са през 2022 г. да построят първата си индустриална фабрика, защото това е индустрия с огромен потенциал.</a:t>
            </a:r>
          </a:p>
          <a:p>
            <a:pPr marL="45720" indent="0">
              <a:buNone/>
            </a:pP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797440498"/>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a:solidFill>
                  <a:schemeClr val="tx1">
                    <a:lumMod val="90000"/>
                    <a:lumOff val="10000"/>
                  </a:schemeClr>
                </a:solidFill>
              </a:rPr>
              <a:t>Примери за иновативни решения в контекста на кръговата </a:t>
            </a:r>
            <a:r>
              <a:rPr lang="ru-RU" b="1" u="sng" dirty="0" smtClean="0">
                <a:solidFill>
                  <a:schemeClr val="tx1">
                    <a:lumMod val="90000"/>
                    <a:lumOff val="10000"/>
                  </a:schemeClr>
                </a:solidFill>
              </a:rPr>
              <a:t>икономика</a:t>
            </a:r>
          </a:p>
          <a:p>
            <a:pPr marL="45720" indent="0">
              <a:buNone/>
            </a:pPr>
            <a:r>
              <a:rPr lang="ru-RU" sz="1800" dirty="0">
                <a:solidFill>
                  <a:srgbClr val="002060"/>
                </a:solidFill>
              </a:rPr>
              <a:t>Примерите за безотпадни производства в България стават все повече. Това не са изключения, а новото правило в ефективно функционираща индустриална икономика</a:t>
            </a:r>
            <a:r>
              <a:rPr lang="ru-RU" sz="1800" dirty="0" smtClean="0">
                <a:solidFill>
                  <a:srgbClr val="002060"/>
                </a:solidFill>
              </a:rPr>
              <a:t>.</a:t>
            </a:r>
          </a:p>
          <a:p>
            <a:pPr>
              <a:buFont typeface="Wingdings" panose="05000000000000000000" pitchFamily="2" charset="2"/>
              <a:buChar char="v"/>
            </a:pPr>
            <a:r>
              <a:rPr lang="ru-RU" sz="1800" b="1" u="sng" dirty="0" smtClean="0">
                <a:solidFill>
                  <a:srgbClr val="002060"/>
                </a:solidFill>
              </a:rPr>
              <a:t>Френската </a:t>
            </a:r>
            <a:r>
              <a:rPr lang="ru-RU" sz="1800" b="1" u="sng" dirty="0">
                <a:solidFill>
                  <a:srgbClr val="002060"/>
                </a:solidFill>
              </a:rPr>
              <a:t>компания Veolia </a:t>
            </a:r>
            <a:r>
              <a:rPr lang="ru-RU" sz="1800" dirty="0">
                <a:solidFill>
                  <a:srgbClr val="002060"/>
                </a:solidFill>
              </a:rPr>
              <a:t>е един от пионерите в концепцията за кръгова икономика и има добра идея за цената на ресурсите. Тя оперира в десетки държави и с годините въвежда различни иновации в сферата на кръговата икономика. </a:t>
            </a:r>
            <a:endParaRPr lang="ru-RU" sz="1800" dirty="0" smtClean="0">
              <a:solidFill>
                <a:srgbClr val="002060"/>
              </a:solidFill>
            </a:endParaRPr>
          </a:p>
          <a:p>
            <a:pPr>
              <a:buFont typeface="Wingdings" panose="05000000000000000000" pitchFamily="2" charset="2"/>
              <a:buChar char="v"/>
            </a:pPr>
            <a:r>
              <a:rPr lang="ru-RU" sz="1800" dirty="0" smtClean="0">
                <a:solidFill>
                  <a:srgbClr val="002060"/>
                </a:solidFill>
              </a:rPr>
              <a:t>Доставя </a:t>
            </a:r>
            <a:r>
              <a:rPr lang="ru-RU" sz="1800" dirty="0">
                <a:solidFill>
                  <a:srgbClr val="002060"/>
                </a:solidFill>
              </a:rPr>
              <a:t>питейна вода на 100 млн. души, произвежда 53 млн. мегаватчаса енергия и превръща 42.9 млн.тона отпадъци в нови материали и енергия. Едно от основните решения, което групата въвежда, е вече стандартното производство на енергия от отпадъци и утайки. </a:t>
            </a:r>
            <a:endParaRPr lang="ru-RU" sz="1800" dirty="0" smtClean="0">
              <a:solidFill>
                <a:srgbClr val="002060"/>
              </a:solidFill>
            </a:endParaRPr>
          </a:p>
          <a:p>
            <a:pPr>
              <a:buFont typeface="Wingdings" panose="05000000000000000000" pitchFamily="2" charset="2"/>
              <a:buChar char="v"/>
            </a:pPr>
            <a:r>
              <a:rPr lang="ru-RU" sz="1800" dirty="0" smtClean="0">
                <a:solidFill>
                  <a:srgbClr val="002060"/>
                </a:solidFill>
              </a:rPr>
              <a:t>Това </a:t>
            </a:r>
            <a:r>
              <a:rPr lang="ru-RU" sz="1800" dirty="0">
                <a:solidFill>
                  <a:srgbClr val="002060"/>
                </a:solidFill>
              </a:rPr>
              <a:t>е и практиката, която се използва в пречиствателната станция за отпадни води Кубратово, която се намира край София и се оперира от групата. В България Veolia е известна с това, че е концесионер на Софийска вода, тоест е ВиК операторът на столицата. Според данни на компанията станцията е енергийно най-ефективната сред всички 10 хил. станции на групата по света.</a:t>
            </a: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96971892"/>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endParaRPr lang="ru-RU" b="1" u="sng" dirty="0" smtClean="0">
              <a:solidFill>
                <a:schemeClr val="tx1">
                  <a:lumMod val="90000"/>
                  <a:lumOff val="10000"/>
                </a:schemeClr>
              </a:solidFill>
            </a:endParaRPr>
          </a:p>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a:buFont typeface="Wingdings" panose="05000000000000000000" pitchFamily="2" charset="2"/>
              <a:buChar char="Ø"/>
            </a:pPr>
            <a:r>
              <a:rPr lang="ru-RU" sz="1800" dirty="0">
                <a:solidFill>
                  <a:srgbClr val="002060"/>
                </a:solidFill>
              </a:rPr>
              <a:t>Финансирането на мерки в областта на околната среда е от съществено значение за техния успех. </a:t>
            </a:r>
            <a:endParaRPr lang="ru-RU" sz="1800" dirty="0" smtClean="0">
              <a:solidFill>
                <a:srgbClr val="002060"/>
              </a:solidFill>
            </a:endParaRPr>
          </a:p>
          <a:p>
            <a:pPr>
              <a:buFont typeface="Wingdings" panose="05000000000000000000" pitchFamily="2" charset="2"/>
              <a:buChar char="Ø"/>
            </a:pPr>
            <a:r>
              <a:rPr lang="ru-RU" sz="1800" dirty="0" smtClean="0">
                <a:solidFill>
                  <a:srgbClr val="002060"/>
                </a:solidFill>
              </a:rPr>
              <a:t>Част </a:t>
            </a:r>
            <a:r>
              <a:rPr lang="ru-RU" sz="1800" dirty="0">
                <a:solidFill>
                  <a:srgbClr val="002060"/>
                </a:solidFill>
              </a:rPr>
              <a:t>от финансирането е от национални източници, но също така различните фондове на ЕС допринасят значително за преодоляване на разликата във финансирането между държавите</a:t>
            </a:r>
            <a:r>
              <a:rPr lang="ru-RU" sz="1800" dirty="0" smtClean="0">
                <a:solidFill>
                  <a:srgbClr val="002060"/>
                </a:solidFill>
              </a:rPr>
              <a:t>.</a:t>
            </a:r>
          </a:p>
          <a:p>
            <a:pPr>
              <a:buFont typeface="Wingdings" panose="05000000000000000000" pitchFamily="2" charset="2"/>
              <a:buChar char="Ø"/>
            </a:pPr>
            <a:r>
              <a:rPr lang="ru-RU" sz="1800" dirty="0">
                <a:solidFill>
                  <a:srgbClr val="002060"/>
                </a:solidFill>
              </a:rPr>
              <a:t>Основните нужди от инвестиции в областта на околната среда в България са свързани с качеството на въздуха, водите, градските отпадъчни води, управлението на отпадъците и кръговата икономика</a:t>
            </a:r>
            <a:r>
              <a:rPr lang="ru-RU" sz="1800" dirty="0" smtClean="0">
                <a:solidFill>
                  <a:srgbClr val="002060"/>
                </a:solidFill>
              </a:rPr>
              <a:t>.</a:t>
            </a:r>
          </a:p>
          <a:p>
            <a:pPr>
              <a:buFont typeface="Wingdings" panose="05000000000000000000" pitchFamily="2" charset="2"/>
              <a:buChar char="Ø"/>
            </a:pPr>
            <a:r>
              <a:rPr lang="ru-RU" sz="1800" dirty="0" smtClean="0">
                <a:solidFill>
                  <a:srgbClr val="002060"/>
                </a:solidFill>
              </a:rPr>
              <a:t>Все </a:t>
            </a:r>
            <a:r>
              <a:rPr lang="ru-RU" sz="1800" dirty="0">
                <a:solidFill>
                  <a:srgbClr val="002060"/>
                </a:solidFill>
              </a:rPr>
              <a:t>още са необходими значителни инвестиционни усилия в тези области, за да се подпомогне прилагането на законодателството на ЕС в областта на околната среда. </a:t>
            </a: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187174420"/>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a:buFont typeface="Wingdings" panose="05000000000000000000" pitchFamily="2" charset="2"/>
              <a:buChar char="Ø"/>
            </a:pPr>
            <a:r>
              <a:rPr lang="ru-RU" sz="1800" dirty="0">
                <a:solidFill>
                  <a:srgbClr val="002060"/>
                </a:solidFill>
              </a:rPr>
              <a:t>Според Доклада за изпълнението на политиките за Околна среда 2022г. на Еврокомисията, </a:t>
            </a:r>
            <a:r>
              <a:rPr lang="ru-RU" sz="1800" b="1" u="sng" dirty="0">
                <a:solidFill>
                  <a:srgbClr val="002060"/>
                </a:solidFill>
              </a:rPr>
              <a:t>България ще трябва да инвестира допълнителни 113 милиона евро (около16 милиона на година) през периода 2020—2027 г</a:t>
            </a:r>
            <a:r>
              <a:rPr lang="ru-RU" sz="1800" dirty="0">
                <a:solidFill>
                  <a:srgbClr val="002060"/>
                </a:solidFill>
              </a:rPr>
              <a:t>. (извън базовите инвестиции).  </a:t>
            </a:r>
            <a:endParaRPr lang="ru-RU" sz="1800" dirty="0" smtClean="0">
              <a:solidFill>
                <a:srgbClr val="002060"/>
              </a:solidFill>
            </a:endParaRPr>
          </a:p>
          <a:p>
            <a:pPr>
              <a:buFont typeface="Wingdings" panose="05000000000000000000" pitchFamily="2" charset="2"/>
              <a:buChar char="Ø"/>
            </a:pPr>
            <a:r>
              <a:rPr lang="ru-RU" sz="1800" dirty="0" smtClean="0">
                <a:solidFill>
                  <a:srgbClr val="002060"/>
                </a:solidFill>
              </a:rPr>
              <a:t>Тези </a:t>
            </a:r>
            <a:r>
              <a:rPr lang="ru-RU" sz="1800" dirty="0">
                <a:solidFill>
                  <a:srgbClr val="002060"/>
                </a:solidFill>
              </a:rPr>
              <a:t>инвестиции ще трябва да обхванат</a:t>
            </a:r>
            <a:r>
              <a:rPr lang="ru-RU" sz="1800" dirty="0" smtClean="0">
                <a:solidFill>
                  <a:srgbClr val="002060"/>
                </a:solidFill>
              </a:rPr>
              <a:t>:</a:t>
            </a:r>
          </a:p>
          <a:p>
            <a:pPr>
              <a:buFont typeface="Arial" panose="020B0604020202020204" pitchFamily="34" charset="0"/>
              <a:buChar char="•"/>
            </a:pPr>
            <a:r>
              <a:rPr lang="ru-RU" sz="1800" dirty="0" smtClean="0">
                <a:solidFill>
                  <a:srgbClr val="002060"/>
                </a:solidFill>
              </a:rPr>
              <a:t>събирането </a:t>
            </a:r>
            <a:r>
              <a:rPr lang="ru-RU" sz="1800" dirty="0">
                <a:solidFill>
                  <a:srgbClr val="002060"/>
                </a:solidFill>
              </a:rPr>
              <a:t>на отпадъци; </a:t>
            </a:r>
            <a:endParaRPr lang="ru-RU" sz="1800" dirty="0" smtClean="0">
              <a:solidFill>
                <a:srgbClr val="002060"/>
              </a:solidFill>
            </a:endParaRPr>
          </a:p>
          <a:p>
            <a:pPr>
              <a:buFont typeface="Arial" panose="020B0604020202020204" pitchFamily="34" charset="0"/>
              <a:buChar char="•"/>
            </a:pPr>
            <a:r>
              <a:rPr lang="ru-RU" sz="1800" dirty="0" smtClean="0">
                <a:solidFill>
                  <a:srgbClr val="002060"/>
                </a:solidFill>
              </a:rPr>
              <a:t>рециклиращите </a:t>
            </a:r>
            <a:r>
              <a:rPr lang="ru-RU" sz="1800" dirty="0">
                <a:solidFill>
                  <a:srgbClr val="002060"/>
                </a:solidFill>
              </a:rPr>
              <a:t>и преработващи предприятия; </a:t>
            </a:r>
            <a:endParaRPr lang="ru-RU" sz="1800" dirty="0" smtClean="0">
              <a:solidFill>
                <a:srgbClr val="002060"/>
              </a:solidFill>
            </a:endParaRPr>
          </a:p>
          <a:p>
            <a:pPr>
              <a:buFont typeface="Arial" panose="020B0604020202020204" pitchFamily="34" charset="0"/>
              <a:buChar char="•"/>
            </a:pPr>
            <a:r>
              <a:rPr lang="ru-RU" sz="1800" dirty="0" smtClean="0">
                <a:solidFill>
                  <a:srgbClr val="002060"/>
                </a:solidFill>
              </a:rPr>
              <a:t>третирането </a:t>
            </a:r>
            <a:r>
              <a:rPr lang="ru-RU" sz="1800" dirty="0">
                <a:solidFill>
                  <a:srgbClr val="002060"/>
                </a:solidFill>
              </a:rPr>
              <a:t>на биоотпадъците; </a:t>
            </a:r>
            <a:endParaRPr lang="ru-RU" sz="1800" dirty="0" smtClean="0">
              <a:solidFill>
                <a:srgbClr val="002060"/>
              </a:solidFill>
            </a:endParaRPr>
          </a:p>
          <a:p>
            <a:pPr>
              <a:buFont typeface="Arial" panose="020B0604020202020204" pitchFamily="34" charset="0"/>
              <a:buChar char="•"/>
            </a:pPr>
            <a:r>
              <a:rPr lang="ru-RU" sz="1800" dirty="0" smtClean="0">
                <a:solidFill>
                  <a:srgbClr val="002060"/>
                </a:solidFill>
              </a:rPr>
              <a:t>съоръженията </a:t>
            </a:r>
            <a:r>
              <a:rPr lang="ru-RU" sz="1800" dirty="0">
                <a:solidFill>
                  <a:srgbClr val="002060"/>
                </a:solidFill>
              </a:rPr>
              <a:t>за сортиране на отпадъци; </a:t>
            </a:r>
            <a:endParaRPr lang="ru-RU" sz="1800" dirty="0" smtClean="0">
              <a:solidFill>
                <a:srgbClr val="002060"/>
              </a:solidFill>
            </a:endParaRPr>
          </a:p>
          <a:p>
            <a:pPr>
              <a:buFont typeface="Arial" panose="020B0604020202020204" pitchFamily="34" charset="0"/>
              <a:buChar char="•"/>
            </a:pPr>
            <a:r>
              <a:rPr lang="ru-RU" sz="1800" dirty="0" smtClean="0">
                <a:solidFill>
                  <a:srgbClr val="002060"/>
                </a:solidFill>
              </a:rPr>
              <a:t>както </a:t>
            </a:r>
            <a:r>
              <a:rPr lang="ru-RU" sz="1800" dirty="0">
                <a:solidFill>
                  <a:srgbClr val="002060"/>
                </a:solidFill>
              </a:rPr>
              <a:t>и цифровизацията на регистъра за отпадъците</a:t>
            </a:r>
            <a:r>
              <a:rPr lang="ru-RU" sz="1800" dirty="0" smtClean="0">
                <a:solidFill>
                  <a:srgbClr val="002060"/>
                </a:solidFill>
              </a:rPr>
              <a:t>.</a:t>
            </a:r>
          </a:p>
          <a:p>
            <a:pPr>
              <a:buFont typeface="Wingdings" panose="05000000000000000000" pitchFamily="2" charset="2"/>
              <a:buChar char="Ø"/>
            </a:pPr>
            <a:r>
              <a:rPr lang="ru-RU" sz="1800" dirty="0" smtClean="0">
                <a:solidFill>
                  <a:srgbClr val="002060"/>
                </a:solidFill>
              </a:rPr>
              <a:t> </a:t>
            </a:r>
            <a:r>
              <a:rPr lang="ru-RU" sz="1800" dirty="0">
                <a:solidFill>
                  <a:srgbClr val="002060"/>
                </a:solidFill>
              </a:rPr>
              <a:t>Това не включва необходимите инвестиции за други основни потоци от отпадъци (пластмаси, текстил, мебели) или инвестициите, необходими за повишаване на кръговостта и за предотвратяване на отпадъците във всички сектори на </a:t>
            </a:r>
            <a:r>
              <a:rPr lang="ru-RU" sz="1800" dirty="0" smtClean="0">
                <a:solidFill>
                  <a:srgbClr val="002060"/>
                </a:solidFill>
              </a:rPr>
              <a:t>икономиката.</a:t>
            </a: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181455525"/>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marL="45720" indent="0">
              <a:buNone/>
            </a:pPr>
            <a:r>
              <a:rPr lang="ru-RU" sz="1800" b="1" u="sng" dirty="0" smtClean="0">
                <a:solidFill>
                  <a:srgbClr val="002060"/>
                </a:solidFill>
              </a:rPr>
              <a:t>Предприятието </a:t>
            </a:r>
            <a:r>
              <a:rPr lang="ru-RU" sz="1800" b="1" u="sng" dirty="0">
                <a:solidFill>
                  <a:srgbClr val="002060"/>
                </a:solidFill>
              </a:rPr>
              <a:t>за управление на дейностите по опазване на околната среда (ПУДООС)   </a:t>
            </a:r>
          </a:p>
          <a:p>
            <a:pPr>
              <a:buFont typeface="Wingdings" panose="05000000000000000000" pitchFamily="2" charset="2"/>
              <a:buChar char="Ø"/>
            </a:pPr>
            <a:r>
              <a:rPr lang="ru-RU" sz="1800" dirty="0">
                <a:solidFill>
                  <a:srgbClr val="002060"/>
                </a:solidFill>
              </a:rPr>
              <a:t>ПУДООС има основен предмет на дейност реализация на екологични проекти и дейности в изпълнение на национални и общински стратегии и програми в областта на околната среда. </a:t>
            </a:r>
          </a:p>
          <a:p>
            <a:pPr>
              <a:buFont typeface="Wingdings" panose="05000000000000000000" pitchFamily="2" charset="2"/>
              <a:buChar char="Ø"/>
            </a:pPr>
            <a:r>
              <a:rPr lang="ru-RU" sz="1800" dirty="0">
                <a:solidFill>
                  <a:srgbClr val="002060"/>
                </a:solidFill>
              </a:rPr>
              <a:t>ПУДООС предоставя средства за реализиране на проекти в областта на управлението на отпадъци:</a:t>
            </a:r>
          </a:p>
          <a:p>
            <a:pPr>
              <a:buFont typeface="Arial" panose="020B0604020202020204" pitchFamily="34" charset="0"/>
              <a:buChar char="•"/>
            </a:pPr>
            <a:r>
              <a:rPr lang="ru-RU" sz="1800" dirty="0" smtClean="0">
                <a:solidFill>
                  <a:srgbClr val="002060"/>
                </a:solidFill>
              </a:rPr>
              <a:t>под </a:t>
            </a:r>
            <a:r>
              <a:rPr lang="ru-RU" sz="1800" dirty="0">
                <a:solidFill>
                  <a:srgbClr val="002060"/>
                </a:solidFill>
              </a:rPr>
              <a:t>формата на безвъзмездна </a:t>
            </a:r>
            <a:r>
              <a:rPr lang="ru-RU" sz="1800" dirty="0" smtClean="0">
                <a:solidFill>
                  <a:srgbClr val="002060"/>
                </a:solidFill>
              </a:rPr>
              <a:t>помощ;</a:t>
            </a:r>
          </a:p>
          <a:p>
            <a:pPr>
              <a:buFont typeface="Arial" panose="020B0604020202020204" pitchFamily="34" charset="0"/>
              <a:buChar char="•"/>
            </a:pPr>
            <a:r>
              <a:rPr lang="ru-RU" sz="1800" dirty="0" smtClean="0">
                <a:solidFill>
                  <a:srgbClr val="002060"/>
                </a:solidFill>
              </a:rPr>
              <a:t>под </a:t>
            </a:r>
            <a:r>
              <a:rPr lang="ru-RU" sz="1800" dirty="0">
                <a:solidFill>
                  <a:srgbClr val="002060"/>
                </a:solidFill>
              </a:rPr>
              <a:t>формата на заеми за финансиране на екологични проекти и дейности на общини, физически и юридически лица;</a:t>
            </a:r>
          </a:p>
          <a:p>
            <a:pPr>
              <a:buFont typeface="Arial" panose="020B0604020202020204" pitchFamily="34" charset="0"/>
              <a:buChar char="•"/>
            </a:pPr>
            <a:r>
              <a:rPr lang="ru-RU" sz="1800" dirty="0" smtClean="0">
                <a:solidFill>
                  <a:srgbClr val="002060"/>
                </a:solidFill>
              </a:rPr>
              <a:t>предприятието </a:t>
            </a:r>
            <a:r>
              <a:rPr lang="ru-RU" sz="1800" dirty="0">
                <a:solidFill>
                  <a:srgbClr val="002060"/>
                </a:solidFill>
              </a:rPr>
              <a:t>финансира неинвестиционни проекти и дейности, способстващи за осъществяване политиката на </a:t>
            </a:r>
            <a:r>
              <a:rPr lang="ru-RU" sz="1800" dirty="0" smtClean="0">
                <a:solidFill>
                  <a:srgbClr val="002060"/>
                </a:solidFill>
              </a:rPr>
              <a:t>Министерство </a:t>
            </a:r>
            <a:r>
              <a:rPr lang="ru-RU" sz="1800" dirty="0">
                <a:solidFill>
                  <a:srgbClr val="002060"/>
                </a:solidFill>
              </a:rPr>
              <a:t>на околната среда и водите, в областта на опазване и възстановяване на околната среда</a:t>
            </a:r>
            <a:r>
              <a:rPr lang="ru-RU" sz="1800" dirty="0" smtClean="0">
                <a:solidFill>
                  <a:srgbClr val="002060"/>
                </a:solidFill>
              </a:rPr>
              <a:t>.</a:t>
            </a:r>
          </a:p>
          <a:p>
            <a:pPr marL="45720" indent="0">
              <a:buNone/>
            </a:pPr>
            <a:r>
              <a:rPr lang="ru-RU" sz="1800" dirty="0">
                <a:solidFill>
                  <a:srgbClr val="002060"/>
                </a:solidFill>
              </a:rPr>
              <a:t>От предоставянето на безвъзмездна помощ могат да се възползват както общините, така и регионалните сдружения. Финансирането е в размер до 100%. Общините са допустими за кандидатстване при условие, че са заплатили дължимите отчисления съгласно ЗУО и имат актуална Регионална/общинска програма за управление на отпадъците (2021-2028 г.).</a:t>
            </a:r>
            <a:endParaRPr lang="ru-RU" sz="1800" dirty="0" smtClean="0">
              <a:solidFill>
                <a:srgbClr val="002060"/>
              </a:solidFill>
            </a:endParaRPr>
          </a:p>
          <a:p>
            <a:pPr marL="45720" indent="0">
              <a:buNone/>
            </a:pP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4003569490"/>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marL="45720" indent="0">
              <a:buNone/>
            </a:pPr>
            <a:r>
              <a:rPr lang="ru-RU" sz="1800" dirty="0" smtClean="0">
                <a:solidFill>
                  <a:srgbClr val="002060"/>
                </a:solidFill>
              </a:rPr>
              <a:t>През </a:t>
            </a:r>
            <a:r>
              <a:rPr lang="ru-RU" sz="1800" dirty="0">
                <a:solidFill>
                  <a:srgbClr val="002060"/>
                </a:solidFill>
              </a:rPr>
              <a:t>май, 2022 година УС на ПУДОС актуализира приоритетите за отпускане на -безвъзмездна финансова </a:t>
            </a:r>
            <a:r>
              <a:rPr lang="ru-RU" sz="1800" dirty="0" smtClean="0">
                <a:solidFill>
                  <a:srgbClr val="002060"/>
                </a:solidFill>
              </a:rPr>
              <a:t>помощ в сектори </a:t>
            </a:r>
            <a:r>
              <a:rPr lang="ru-RU" sz="1800" dirty="0">
                <a:solidFill>
                  <a:srgbClr val="002060"/>
                </a:solidFill>
              </a:rPr>
              <a:t>„Управление на отпадъците“ и „Управление на водите“, в едно с Изисквания при кандидатстване пред Предприятието</a:t>
            </a:r>
            <a:r>
              <a:rPr lang="ru-RU" sz="1800" dirty="0" smtClean="0">
                <a:solidFill>
                  <a:srgbClr val="002060"/>
                </a:solidFill>
              </a:rPr>
              <a:t>.</a:t>
            </a:r>
          </a:p>
          <a:p>
            <a:pPr marL="45720" indent="0">
              <a:buNone/>
            </a:pPr>
            <a:r>
              <a:rPr lang="ru-RU" sz="1800" dirty="0">
                <a:solidFill>
                  <a:srgbClr val="002060"/>
                </a:solidFill>
              </a:rPr>
              <a:t>В</a:t>
            </a:r>
            <a:r>
              <a:rPr lang="ru-RU" sz="1800" dirty="0" smtClean="0">
                <a:solidFill>
                  <a:srgbClr val="002060"/>
                </a:solidFill>
              </a:rPr>
              <a:t> </a:t>
            </a:r>
            <a:r>
              <a:rPr lang="ru-RU" sz="1800" dirty="0">
                <a:solidFill>
                  <a:srgbClr val="002060"/>
                </a:solidFill>
              </a:rPr>
              <a:t>сектор „Управление на отпадъците“.</a:t>
            </a:r>
          </a:p>
          <a:p>
            <a:pPr marL="45720" indent="0">
              <a:buNone/>
            </a:pPr>
            <a:r>
              <a:rPr lang="ru-RU" sz="1800" dirty="0">
                <a:solidFill>
                  <a:srgbClr val="002060"/>
                </a:solidFill>
              </a:rPr>
              <a:t> </a:t>
            </a:r>
            <a:r>
              <a:rPr lang="ru-RU" sz="1700" dirty="0">
                <a:solidFill>
                  <a:srgbClr val="002060"/>
                </a:solidFill>
              </a:rPr>
              <a:t>Актуализираните приоритети са:</a:t>
            </a:r>
          </a:p>
          <a:p>
            <a:pPr marL="45720" indent="0">
              <a:buNone/>
            </a:pPr>
            <a:r>
              <a:rPr lang="ru-RU" sz="1700" dirty="0">
                <a:solidFill>
                  <a:srgbClr val="002060"/>
                </a:solidFill>
              </a:rPr>
              <a:t>1.Изграждане на регионално депо за битови отпадъци за регион за управление на отпадъците - Дупница или разширение на съществуващи регионални депа за битови отпадъци, при които са възникнали аварийни ситуации, свързани с опасност от нарушение на качеството на компонентите на околната среда, живота и здравето на населението, състоянието на екологичната инфраструктура;</a:t>
            </a:r>
          </a:p>
          <a:p>
            <a:pPr marL="45720" indent="0">
              <a:buNone/>
            </a:pPr>
            <a:r>
              <a:rPr lang="ru-RU" sz="1700" dirty="0">
                <a:solidFill>
                  <a:srgbClr val="002060"/>
                </a:solidFill>
              </a:rPr>
              <a:t> 2. Реализиране на проекти за разделно събиране на биоразградими битови отпадъци и изграждане на инсталации за производство на биогаз от тези отпадъци;</a:t>
            </a:r>
          </a:p>
          <a:p>
            <a:pPr marL="45720" indent="0">
              <a:buNone/>
            </a:pPr>
            <a:r>
              <a:rPr lang="ru-RU" sz="1700" dirty="0">
                <a:solidFill>
                  <a:srgbClr val="002060"/>
                </a:solidFill>
              </a:rPr>
              <a:t> 3. Съфинансиране на техническата рекултивация на общински депа, неотговарящи на нормативните изисквания. ПУДООС ще предоставя 65 % от стойността на проекта за техническа рекултивация, съгласно минимални изисквания и при максимална стойност на м2 до 55 лв. /м2 без ДДС за площ на сметишното тяло;</a:t>
            </a:r>
          </a:p>
          <a:p>
            <a:pPr marL="45720" indent="0">
              <a:buNone/>
            </a:pPr>
            <a:r>
              <a:rPr lang="ru-RU" sz="1700" dirty="0">
                <a:solidFill>
                  <a:srgbClr val="002060"/>
                </a:solidFill>
              </a:rPr>
              <a:t> 4. Безвъзмездно предоставяне на домакинствата на компостери за зелени и други биоотпадъци.</a:t>
            </a:r>
          </a:p>
          <a:p>
            <a:pPr marL="45720" indent="0">
              <a:buNone/>
            </a:pPr>
            <a:endParaRPr lang="ru-RU" sz="17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3849784195"/>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179094"/>
            <a:ext cx="11403369" cy="5245769"/>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marL="45720" indent="0">
              <a:buNone/>
            </a:pPr>
            <a:r>
              <a:rPr lang="ru-RU" sz="1800" b="1" u="sng" dirty="0">
                <a:solidFill>
                  <a:srgbClr val="002060"/>
                </a:solidFill>
              </a:rPr>
              <a:t>Програма „Околна среда“ </a:t>
            </a:r>
            <a:r>
              <a:rPr lang="ru-RU" sz="1800" dirty="0">
                <a:solidFill>
                  <a:srgbClr val="002060"/>
                </a:solidFill>
              </a:rPr>
              <a:t>е секторна оперативна програма за устойчиво развитие и утвърждаване целта за съхраняване, опазване  </a:t>
            </a:r>
            <a:r>
              <a:rPr lang="ru-RU" sz="1800" dirty="0" smtClean="0">
                <a:solidFill>
                  <a:srgbClr val="002060"/>
                </a:solidFill>
              </a:rPr>
              <a:t>и </a:t>
            </a:r>
            <a:r>
              <a:rPr lang="ru-RU" sz="1800" dirty="0">
                <a:solidFill>
                  <a:srgbClr val="002060"/>
                </a:solidFill>
              </a:rPr>
              <a:t>подобряване на качеството на околната среда.</a:t>
            </a:r>
          </a:p>
          <a:p>
            <a:pPr marL="45720" indent="0">
              <a:buNone/>
            </a:pPr>
            <a:r>
              <a:rPr lang="ru-RU" sz="1800" dirty="0">
                <a:solidFill>
                  <a:srgbClr val="002060"/>
                </a:solidFill>
              </a:rPr>
              <a:t>На 20 юли 2022 г. Министерският съвет одобри новата Програма „Околна среда“ 2021-2027 г. (ПОС 2021-2027 г.). Стратегическият документ за следващите 7 години ще бъде представен в Европейската комисия за </a:t>
            </a:r>
            <a:r>
              <a:rPr lang="ru-RU" sz="1800" dirty="0" smtClean="0">
                <a:solidFill>
                  <a:srgbClr val="002060"/>
                </a:solidFill>
              </a:rPr>
              <a:t>утвърждаване. </a:t>
            </a:r>
            <a:r>
              <a:rPr lang="ru-RU" sz="1700" dirty="0" smtClean="0">
                <a:solidFill>
                  <a:srgbClr val="002060"/>
                </a:solidFill>
              </a:rPr>
              <a:t>Финансовата </a:t>
            </a:r>
            <a:r>
              <a:rPr lang="ru-RU" sz="1700" dirty="0">
                <a:solidFill>
                  <a:srgbClr val="002060"/>
                </a:solidFill>
              </a:rPr>
              <a:t>рамка на ПОС 2021-2027 г. е 1 531 590 093 евро от ЕС. Общият бюджет на Програмата заедно с националното съфинансиране възлиза на 1 823 206 271 евро (3 565 881 521 лева</a:t>
            </a:r>
            <a:r>
              <a:rPr lang="ru-RU" sz="1700" dirty="0" smtClean="0">
                <a:solidFill>
                  <a:srgbClr val="002060"/>
                </a:solidFill>
              </a:rPr>
              <a:t>).</a:t>
            </a:r>
          </a:p>
          <a:p>
            <a:pPr marL="45720" indent="0">
              <a:buNone/>
            </a:pPr>
            <a:r>
              <a:rPr lang="ru-RU" sz="1700" b="1" u="sng" dirty="0" smtClean="0">
                <a:solidFill>
                  <a:srgbClr val="002060"/>
                </a:solidFill>
              </a:rPr>
              <a:t>Над </a:t>
            </a:r>
            <a:r>
              <a:rPr lang="ru-RU" sz="1700" b="1" u="sng" dirty="0">
                <a:solidFill>
                  <a:srgbClr val="002060"/>
                </a:solidFill>
              </a:rPr>
              <a:t>312 млн. евро (611,49 млн. лв.) са средствата по Приоритет 2 „Отпадъци“ за насърчаване на прехода към кръгова и основаваща се на ефективно използване на ресурсите икономика. Ще се финансират</a:t>
            </a:r>
            <a:r>
              <a:rPr lang="ru-RU" sz="1700" dirty="0">
                <a:solidFill>
                  <a:srgbClr val="002060"/>
                </a:solidFill>
              </a:rPr>
              <a:t>:</a:t>
            </a:r>
          </a:p>
          <a:p>
            <a:pPr marL="45720" indent="0">
              <a:buNone/>
            </a:pPr>
            <a:r>
              <a:rPr lang="ru-RU" sz="1700" dirty="0" smtClean="0">
                <a:solidFill>
                  <a:srgbClr val="002060"/>
                </a:solidFill>
              </a:rPr>
              <a:t>-</a:t>
            </a:r>
            <a:r>
              <a:rPr lang="ru-RU" sz="1600" dirty="0" smtClean="0">
                <a:solidFill>
                  <a:srgbClr val="002060"/>
                </a:solidFill>
              </a:rPr>
              <a:t>системи </a:t>
            </a:r>
            <a:r>
              <a:rPr lang="ru-RU" sz="1600" dirty="0">
                <a:solidFill>
                  <a:srgbClr val="002060"/>
                </a:solidFill>
              </a:rPr>
              <a:t>за разделно събиране и рециклиране на биоразградимите отпадъци - Приложение № 8 на НПУО 2021-2028 г.;</a:t>
            </a:r>
          </a:p>
          <a:p>
            <a:pPr marL="45720" indent="0">
              <a:buNone/>
            </a:pPr>
            <a:r>
              <a:rPr lang="ru-RU" sz="1600" dirty="0" smtClean="0">
                <a:solidFill>
                  <a:srgbClr val="002060"/>
                </a:solidFill>
              </a:rPr>
              <a:t>-системи</a:t>
            </a:r>
            <a:r>
              <a:rPr lang="ru-RU" sz="1600" dirty="0">
                <a:solidFill>
                  <a:srgbClr val="002060"/>
                </a:solidFill>
              </a:rPr>
              <a:t>/, центрове за разделно събиране и подготовка за повторна употреба и поправка;</a:t>
            </a:r>
          </a:p>
          <a:p>
            <a:pPr marL="45720" indent="0">
              <a:buNone/>
            </a:pPr>
            <a:r>
              <a:rPr lang="ru-RU" sz="1600" dirty="0" smtClean="0">
                <a:solidFill>
                  <a:srgbClr val="002060"/>
                </a:solidFill>
              </a:rPr>
              <a:t>-рециклиране </a:t>
            </a:r>
            <a:r>
              <a:rPr lang="ru-RU" sz="1600" dirty="0">
                <a:solidFill>
                  <a:srgbClr val="002060"/>
                </a:solidFill>
              </a:rPr>
              <a:t>на отпадъци (в комбинация с разделно събиране и предварително третиране на разделно събрани отпадъци); </a:t>
            </a:r>
          </a:p>
          <a:p>
            <a:pPr marL="45720" indent="0">
              <a:buNone/>
            </a:pPr>
            <a:r>
              <a:rPr lang="ru-RU" sz="1600" dirty="0" smtClean="0">
                <a:solidFill>
                  <a:srgbClr val="002060"/>
                </a:solidFill>
              </a:rPr>
              <a:t>-модели </a:t>
            </a:r>
            <a:r>
              <a:rPr lang="ru-RU" sz="1600" dirty="0">
                <a:solidFill>
                  <a:srgbClr val="002060"/>
                </a:solidFill>
              </a:rPr>
              <a:t>за оптимизиране на процеса на управление на битовите отпадъци от общините в България;</a:t>
            </a:r>
          </a:p>
          <a:p>
            <a:pPr marL="45720" indent="0">
              <a:buNone/>
            </a:pPr>
            <a:r>
              <a:rPr lang="ru-RU" sz="1600" dirty="0" smtClean="0">
                <a:solidFill>
                  <a:srgbClr val="002060"/>
                </a:solidFill>
              </a:rPr>
              <a:t>-информационни </a:t>
            </a:r>
            <a:r>
              <a:rPr lang="ru-RU" sz="1600" dirty="0">
                <a:solidFill>
                  <a:srgbClr val="002060"/>
                </a:solidFill>
              </a:rPr>
              <a:t>и разяснителни кампании;</a:t>
            </a:r>
          </a:p>
          <a:p>
            <a:pPr marL="45720" indent="0">
              <a:buNone/>
            </a:pPr>
            <a:r>
              <a:rPr lang="ru-RU" sz="1600" dirty="0" smtClean="0">
                <a:solidFill>
                  <a:srgbClr val="002060"/>
                </a:solidFill>
              </a:rPr>
              <a:t>-рекултивация </a:t>
            </a:r>
            <a:r>
              <a:rPr lang="ru-RU" sz="1600" dirty="0">
                <a:solidFill>
                  <a:srgbClr val="002060"/>
                </a:solidFill>
              </a:rPr>
              <a:t>на депа /безопасност на съществуващи депа без увеличаване на техния капацитет/.</a:t>
            </a:r>
          </a:p>
          <a:p>
            <a:pPr marL="45720" indent="0">
              <a:buNone/>
            </a:pPr>
            <a:endParaRPr lang="ru-RU" sz="1700" dirty="0">
              <a:solidFill>
                <a:srgbClr val="002060"/>
              </a:solidFill>
            </a:endParaRPr>
          </a:p>
        </p:txBody>
      </p:sp>
      <p:sp>
        <p:nvSpPr>
          <p:cNvPr id="5" name="Заглавие 1"/>
          <p:cNvSpPr>
            <a:spLocks noGrp="1"/>
          </p:cNvSpPr>
          <p:nvPr>
            <p:ph type="title"/>
          </p:nvPr>
        </p:nvSpPr>
        <p:spPr>
          <a:xfrm>
            <a:off x="335548" y="263106"/>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401029659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2" y="309281"/>
            <a:ext cx="11512626" cy="1269388"/>
          </a:xfrm>
          <a:solidFill>
            <a:schemeClr val="tx1">
              <a:lumMod val="10000"/>
              <a:lumOff val="90000"/>
            </a:schemeClr>
          </a:solidFill>
        </p:spPr>
        <p:txBody>
          <a:bodyPr>
            <a:noAutofit/>
          </a:bodyPr>
          <a:lstStyle/>
          <a:p>
            <a:pPr algn="ctr"/>
            <a:r>
              <a:rPr lang="bg-BG" sz="2000" b="1" dirty="0" smtClean="0">
                <a:latin typeface="+mn-lt"/>
                <a:ea typeface="Verdana" panose="020B0604030504040204" pitchFamily="34" charset="0"/>
              </a:rPr>
              <a:t>Тема </a:t>
            </a:r>
            <a:r>
              <a:rPr lang="bg-BG" sz="2000" b="1" dirty="0">
                <a:latin typeface="+mn-lt"/>
                <a:ea typeface="Verdana" panose="020B0604030504040204" pitchFamily="34" charset="0"/>
              </a:rPr>
              <a:t>1:</a:t>
            </a:r>
            <a:r>
              <a:rPr lang="bg-BG" sz="2000" dirty="0">
                <a:latin typeface="+mn-lt"/>
                <a:ea typeface="Verdana" panose="020B0604030504040204" pitchFamily="34" charset="0"/>
              </a:rPr>
              <a:t/>
            </a:r>
            <a:br>
              <a:rPr lang="bg-BG" sz="2000" dirty="0">
                <a:latin typeface="+mn-lt"/>
                <a:ea typeface="Verdana" panose="020B0604030504040204" pitchFamily="34" charset="0"/>
              </a:rPr>
            </a:br>
            <a:r>
              <a:rPr lang="bg-BG" sz="2400" b="1" dirty="0" smtClean="0">
                <a:latin typeface="+mn-lt"/>
                <a:ea typeface="Verdana" panose="020B0604030504040204" pitchFamily="34" charset="0"/>
              </a:rPr>
              <a:t>Кръгова икономика  - добри практики и иновации</a:t>
            </a:r>
            <a:endParaRPr lang="ru-RU" sz="24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2354285"/>
            <a:ext cx="11512627" cy="3848808"/>
          </a:xfrm>
        </p:spPr>
        <p:txBody>
          <a:bodyPr>
            <a:normAutofit/>
          </a:bodyPr>
          <a:lstStyle/>
          <a:p>
            <a:pPr marL="45720" indent="0">
              <a:buNone/>
            </a:pPr>
            <a:r>
              <a:rPr lang="ru-RU" b="1" dirty="0" smtClean="0"/>
              <a:t>Целта </a:t>
            </a:r>
            <a:r>
              <a:rPr lang="ru-RU" b="1" dirty="0"/>
              <a:t>на </a:t>
            </a:r>
            <a:r>
              <a:rPr lang="ru-RU" b="1" dirty="0" smtClean="0"/>
              <a:t>тази тема е да запознае участниците </a:t>
            </a:r>
            <a:r>
              <a:rPr lang="ru-RU" b="1" dirty="0"/>
              <a:t>в обучението </a:t>
            </a:r>
            <a:r>
              <a:rPr lang="ru-RU" b="1" dirty="0" smtClean="0"/>
              <a:t>с</a:t>
            </a:r>
            <a:r>
              <a:rPr lang="ru-RU" b="1" dirty="0"/>
              <a:t>:</a:t>
            </a:r>
          </a:p>
          <a:p>
            <a:pPr marL="45720" indent="0">
              <a:buNone/>
            </a:pPr>
            <a:r>
              <a:rPr lang="ru-RU" b="1" dirty="0" smtClean="0">
                <a:solidFill>
                  <a:srgbClr val="002060"/>
                </a:solidFill>
              </a:rPr>
              <a:t>•</a:t>
            </a:r>
            <a:r>
              <a:rPr lang="ru-RU" b="1" dirty="0">
                <a:solidFill>
                  <a:srgbClr val="002060"/>
                </a:solidFill>
              </a:rPr>
              <a:t>	Добри практики </a:t>
            </a:r>
            <a:r>
              <a:rPr lang="ru-RU" b="1" dirty="0" smtClean="0">
                <a:solidFill>
                  <a:srgbClr val="002060"/>
                </a:solidFill>
              </a:rPr>
              <a:t>в Европа </a:t>
            </a:r>
            <a:r>
              <a:rPr lang="ru-RU" b="1" dirty="0">
                <a:solidFill>
                  <a:srgbClr val="002060"/>
                </a:solidFill>
              </a:rPr>
              <a:t>и България и възможностите за прилагането им на общинско и регионално ниво</a:t>
            </a:r>
          </a:p>
          <a:p>
            <a:pPr marL="45720" indent="0">
              <a:buNone/>
            </a:pPr>
            <a:r>
              <a:rPr lang="ru-RU" b="1" dirty="0">
                <a:solidFill>
                  <a:srgbClr val="002060"/>
                </a:solidFill>
              </a:rPr>
              <a:t>•	Възможности за финансиране на иновативни подходи и практики в прехода към кръгова икономика</a:t>
            </a:r>
            <a:endParaRPr lang="ru-RU" b="1" dirty="0">
              <a:solidFill>
                <a:srgbClr val="002060"/>
              </a:solidFill>
            </a:endParaRPr>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179094"/>
            <a:ext cx="11403369" cy="5245769"/>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marL="45720" indent="0">
              <a:buNone/>
            </a:pPr>
            <a:r>
              <a:rPr lang="ru-RU" sz="1800" b="1" u="sng" dirty="0">
                <a:solidFill>
                  <a:srgbClr val="002060"/>
                </a:solidFill>
              </a:rPr>
              <a:t>Програма LIFE </a:t>
            </a:r>
            <a:r>
              <a:rPr lang="ru-RU" sz="1800" dirty="0">
                <a:solidFill>
                  <a:srgbClr val="002060"/>
                </a:solidFill>
              </a:rPr>
              <a:t>е програма на Европейският съюз, която предоставя финансиране на проекти за опазване на околната среда и природата. През 2022 година, програмата отбеляза своята 30 годишнина</a:t>
            </a:r>
            <a:r>
              <a:rPr lang="ru-RU" sz="1800" dirty="0" smtClean="0">
                <a:solidFill>
                  <a:srgbClr val="002060"/>
                </a:solidFill>
              </a:rPr>
              <a:t>.</a:t>
            </a:r>
          </a:p>
          <a:p>
            <a:pPr marL="45720" indent="0">
              <a:buNone/>
            </a:pPr>
            <a:r>
              <a:rPr lang="ru-RU" sz="1700" dirty="0">
                <a:solidFill>
                  <a:srgbClr val="002060"/>
                </a:solidFill>
              </a:rPr>
              <a:t>В началото на месец юли 2022, експерти на програмата представиха отворените покани за подаване на проектни предложения по Програма LIFE.</a:t>
            </a:r>
          </a:p>
          <a:p>
            <a:pPr marL="45720" indent="0">
              <a:buNone/>
            </a:pPr>
            <a:r>
              <a:rPr lang="ru-RU" sz="1700" dirty="0" smtClean="0">
                <a:solidFill>
                  <a:srgbClr val="002060"/>
                </a:solidFill>
              </a:rPr>
              <a:t>Подпрограма </a:t>
            </a:r>
            <a:r>
              <a:rPr lang="ru-RU" sz="1700" dirty="0">
                <a:solidFill>
                  <a:srgbClr val="002060"/>
                </a:solidFill>
              </a:rPr>
              <a:t>„Кръгова икономика и качество на живот“ - обхваща проекти в областта на кръговата икономика, отпадъците, шум, опазване чистотата на въздуха, води, почви, химикали и др. Подпомага прилагането на законодателството на ЕС в сферата (иновативни решения, най-добри практики</a:t>
            </a:r>
            <a:r>
              <a:rPr lang="ru-RU" sz="1700" dirty="0" smtClean="0">
                <a:solidFill>
                  <a:srgbClr val="002060"/>
                </a:solidFill>
              </a:rPr>
              <a:t>);</a:t>
            </a:r>
          </a:p>
          <a:p>
            <a:pPr>
              <a:buFont typeface="Wingdings" panose="05000000000000000000" pitchFamily="2" charset="2"/>
              <a:buChar char="Ø"/>
            </a:pPr>
            <a:r>
              <a:rPr lang="ru-RU" sz="1600" dirty="0">
                <a:solidFill>
                  <a:srgbClr val="002060"/>
                </a:solidFill>
              </a:rPr>
              <a:t>По отношение на темите в Подпрограма „Кръгова икономика и качество на живот“, по конкретно оползотворяване на ресурси от отпадъци, се насърчават проектни решения, които са иновативни и осигуряват висококачествени рециклирани материали. </a:t>
            </a:r>
            <a:endParaRPr lang="ru-RU" sz="1600" dirty="0" smtClean="0">
              <a:solidFill>
                <a:srgbClr val="002060"/>
              </a:solidFill>
            </a:endParaRPr>
          </a:p>
          <a:p>
            <a:pPr>
              <a:buFont typeface="Wingdings" panose="05000000000000000000" pitchFamily="2" charset="2"/>
              <a:buChar char="Ø"/>
            </a:pPr>
            <a:r>
              <a:rPr lang="ru-RU" sz="1600" dirty="0" smtClean="0">
                <a:solidFill>
                  <a:srgbClr val="002060"/>
                </a:solidFill>
              </a:rPr>
              <a:t>Подкрепят  </a:t>
            </a:r>
            <a:r>
              <a:rPr lang="ru-RU" sz="1600" dirty="0">
                <a:solidFill>
                  <a:srgbClr val="002060"/>
                </a:solidFill>
              </a:rPr>
              <a:t>се проекти в посока разделно събиране и рециклиране на електрическо и електронно оборудване, батерии и акумулатори, биоотпадъци, текстил, селективно отделяне и рециклиране на строителни работи или сгради, възстановяване на суровини от критично значение и др</a:t>
            </a:r>
            <a:r>
              <a:rPr lang="ru-RU" sz="1600" dirty="0" smtClean="0">
                <a:solidFill>
                  <a:srgbClr val="002060"/>
                </a:solidFill>
              </a:rPr>
              <a:t>.</a:t>
            </a:r>
          </a:p>
          <a:p>
            <a:pPr>
              <a:buFont typeface="Wingdings" panose="05000000000000000000" pitchFamily="2" charset="2"/>
              <a:buChar char="Ø"/>
            </a:pPr>
            <a:r>
              <a:rPr lang="ru-RU" sz="1600" dirty="0" smtClean="0">
                <a:solidFill>
                  <a:srgbClr val="002060"/>
                </a:solidFill>
              </a:rPr>
              <a:t>Стимулира </a:t>
            </a:r>
            <a:r>
              <a:rPr lang="ru-RU" sz="1600" dirty="0">
                <a:solidFill>
                  <a:srgbClr val="002060"/>
                </a:solidFill>
              </a:rPr>
              <a:t>се внедряване на бизнес и потребителски модели или решения в подкрепа на вериги за създаване на стойност, създаване на решения за околната среда – с цел повторно използване, увеличаване на дълготрайността, поправката, повторната употреба, надграждане, рециклиране и използване на рециклирани материали в нови продукти, също така внедряване на решения „продукти като услуга“ и др.</a:t>
            </a:r>
          </a:p>
        </p:txBody>
      </p:sp>
      <p:sp>
        <p:nvSpPr>
          <p:cNvPr id="5" name="Заглавие 1"/>
          <p:cNvSpPr>
            <a:spLocks noGrp="1"/>
          </p:cNvSpPr>
          <p:nvPr>
            <p:ph type="title"/>
          </p:nvPr>
        </p:nvSpPr>
        <p:spPr>
          <a:xfrm>
            <a:off x="335548" y="263106"/>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830181340"/>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179094"/>
            <a:ext cx="11403369" cy="5245769"/>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marL="45720" indent="0">
              <a:buNone/>
            </a:pPr>
            <a:r>
              <a:rPr lang="ru-RU" sz="1800" b="1" u="sng" dirty="0" smtClean="0">
                <a:solidFill>
                  <a:srgbClr val="002060"/>
                </a:solidFill>
              </a:rPr>
              <a:t>Норвежка </a:t>
            </a:r>
            <a:r>
              <a:rPr lang="ru-RU" sz="1800" b="1" u="sng" dirty="0">
                <a:solidFill>
                  <a:srgbClr val="002060"/>
                </a:solidFill>
              </a:rPr>
              <a:t>програма за сътрудничество</a:t>
            </a:r>
          </a:p>
          <a:p>
            <a:pPr>
              <a:buFont typeface="Wingdings" panose="05000000000000000000" pitchFamily="2" charset="2"/>
              <a:buChar char="Ø"/>
            </a:pPr>
            <a:r>
              <a:rPr lang="ru-RU" sz="1800" dirty="0">
                <a:solidFill>
                  <a:srgbClr val="002060"/>
                </a:solidFill>
              </a:rPr>
              <a:t>Финансовия механизъм на Европейското икономическо пространство (ЕИП) и Финансовия механизъм на Норвегия си поставят две основни цели - намаляване на икономическото и социалното неравенство в Европа и укрепване на двустранните отношения между Исландия, Лихтенщайн и Норвегия (държавите донори) и всяка от 15-те държави бенефициери, посредством предоставянето на финансова помощ по приоритетни сектори. </a:t>
            </a:r>
            <a:endParaRPr lang="ru-RU" sz="1800" dirty="0" smtClean="0">
              <a:solidFill>
                <a:srgbClr val="002060"/>
              </a:solidFill>
            </a:endParaRPr>
          </a:p>
          <a:p>
            <a:pPr>
              <a:buFont typeface="Wingdings" panose="05000000000000000000" pitchFamily="2" charset="2"/>
              <a:buChar char="Ø"/>
            </a:pPr>
            <a:r>
              <a:rPr lang="ru-RU" sz="1800" dirty="0" smtClean="0">
                <a:solidFill>
                  <a:srgbClr val="002060"/>
                </a:solidFill>
              </a:rPr>
              <a:t>Също </a:t>
            </a:r>
            <a:r>
              <a:rPr lang="ru-RU" sz="1800" dirty="0">
                <a:solidFill>
                  <a:srgbClr val="002060"/>
                </a:solidFill>
              </a:rPr>
              <a:t>както и Структурните фондове на ЕС, този фонд предоставя подпомагане на държавите-членки, чийто брутен национален продукт на глава от населението е под 90% от средния за ЕС</a:t>
            </a:r>
            <a:r>
              <a:rPr lang="ru-RU" sz="1800" dirty="0" smtClean="0">
                <a:solidFill>
                  <a:srgbClr val="002060"/>
                </a:solidFill>
              </a:rPr>
              <a:t>.</a:t>
            </a:r>
          </a:p>
          <a:p>
            <a:pPr>
              <a:buFont typeface="Wingdings" panose="05000000000000000000" pitchFamily="2" charset="2"/>
              <a:buChar char="Ø"/>
            </a:pPr>
            <a:r>
              <a:rPr lang="ru-RU" sz="1800" dirty="0" smtClean="0">
                <a:solidFill>
                  <a:srgbClr val="002060"/>
                </a:solidFill>
              </a:rPr>
              <a:t>Механизмът </a:t>
            </a:r>
            <a:r>
              <a:rPr lang="ru-RU" sz="1800" dirty="0">
                <a:solidFill>
                  <a:srgbClr val="002060"/>
                </a:solidFill>
              </a:rPr>
              <a:t>отразява приоритетите на ЕС за зелена, конкурентноспособна и приобщаваща Европа. Страната ни е сред първите от общо 15 държави, която подписва меморандумите за разбирателство. </a:t>
            </a:r>
            <a:endParaRPr lang="ru-RU" sz="1800" dirty="0" smtClean="0">
              <a:solidFill>
                <a:srgbClr val="002060"/>
              </a:solidFill>
            </a:endParaRPr>
          </a:p>
          <a:p>
            <a:pPr>
              <a:buFont typeface="Wingdings" panose="05000000000000000000" pitchFamily="2" charset="2"/>
              <a:buChar char="Ø"/>
            </a:pPr>
            <a:r>
              <a:rPr lang="ru-RU" sz="1800" dirty="0">
                <a:solidFill>
                  <a:srgbClr val="002060"/>
                </a:solidFill>
              </a:rPr>
              <a:t>Последно обявената отворена покана по програма „Опазване на околната среда и климатични промени“ е по Открита покана № 3 Климат, резултат 4 : Повишена способност на местните общности да намаляват емисиите и да се адаптират към променящия се климат</a:t>
            </a:r>
            <a:r>
              <a:rPr lang="ru-RU" sz="1800" dirty="0" smtClean="0">
                <a:solidFill>
                  <a:srgbClr val="002060"/>
                </a:solidFill>
              </a:rPr>
              <a:t>“</a:t>
            </a:r>
          </a:p>
          <a:p>
            <a:pPr>
              <a:buFont typeface="Wingdings" panose="05000000000000000000" pitchFamily="2" charset="2"/>
              <a:buChar char="Ø"/>
            </a:pPr>
            <a:r>
              <a:rPr lang="ru-RU" sz="1800" dirty="0">
                <a:solidFill>
                  <a:srgbClr val="002060"/>
                </a:solidFill>
              </a:rPr>
              <a:t>Към момента са в етап на финализиране преговорите за новия програмен период и се очаква поетапно обявяване на поканите. </a:t>
            </a:r>
            <a:r>
              <a:rPr lang="ru-RU" sz="1800" b="1" u="sng" dirty="0">
                <a:solidFill>
                  <a:srgbClr val="002060"/>
                </a:solidFill>
              </a:rPr>
              <a:t>Целите на Европейския зелен пакт са от стратегическо значение, както за ЕС, така и за Норвегия и се очаква засилен фокус към приноса в тази област в следващия програмен период.</a:t>
            </a:r>
          </a:p>
        </p:txBody>
      </p:sp>
      <p:sp>
        <p:nvSpPr>
          <p:cNvPr id="5" name="Заглавие 1"/>
          <p:cNvSpPr>
            <a:spLocks noGrp="1"/>
          </p:cNvSpPr>
          <p:nvPr>
            <p:ph type="title"/>
          </p:nvPr>
        </p:nvSpPr>
        <p:spPr>
          <a:xfrm>
            <a:off x="335548" y="263106"/>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3626216640"/>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179094"/>
            <a:ext cx="11403369" cy="5245769"/>
          </a:xfrm>
        </p:spPr>
        <p:txBody>
          <a:bodyPr>
            <a:noAutofit/>
          </a:bodyPr>
          <a:lstStyle/>
          <a:p>
            <a:pPr marL="45720" indent="0">
              <a:buNone/>
            </a:pPr>
            <a:r>
              <a:rPr lang="ru-RU" b="1" u="sng" dirty="0" smtClean="0">
                <a:solidFill>
                  <a:schemeClr val="tx1">
                    <a:lumMod val="90000"/>
                    <a:lumOff val="10000"/>
                  </a:schemeClr>
                </a:solidFill>
              </a:rPr>
              <a:t>Източници </a:t>
            </a:r>
            <a:r>
              <a:rPr lang="ru-RU" b="1" u="sng" dirty="0">
                <a:solidFill>
                  <a:schemeClr val="tx1">
                    <a:lumMod val="90000"/>
                    <a:lumOff val="10000"/>
                  </a:schemeClr>
                </a:solidFill>
              </a:rPr>
              <a:t>на </a:t>
            </a:r>
            <a:r>
              <a:rPr lang="ru-RU" b="1" u="sng" dirty="0" smtClean="0">
                <a:solidFill>
                  <a:schemeClr val="tx1">
                    <a:lumMod val="90000"/>
                    <a:lumOff val="10000"/>
                  </a:schemeClr>
                </a:solidFill>
              </a:rPr>
              <a:t>финансиране</a:t>
            </a:r>
          </a:p>
          <a:p>
            <a:pPr marL="45720" indent="0">
              <a:buNone/>
            </a:pPr>
            <a:r>
              <a:rPr lang="ru-RU" sz="1800" b="1" u="sng" dirty="0" smtClean="0">
                <a:solidFill>
                  <a:srgbClr val="002060"/>
                </a:solidFill>
              </a:rPr>
              <a:t>Норвежка </a:t>
            </a:r>
            <a:r>
              <a:rPr lang="ru-RU" sz="1800" b="1" u="sng" dirty="0">
                <a:solidFill>
                  <a:srgbClr val="002060"/>
                </a:solidFill>
              </a:rPr>
              <a:t>програма за сътрудничество</a:t>
            </a:r>
          </a:p>
          <a:p>
            <a:pPr>
              <a:buFont typeface="Wingdings" panose="05000000000000000000" pitchFamily="2" charset="2"/>
              <a:buChar char="Ø"/>
            </a:pPr>
            <a:r>
              <a:rPr lang="ru-RU" sz="1800" dirty="0">
                <a:solidFill>
                  <a:srgbClr val="002060"/>
                </a:solidFill>
              </a:rPr>
              <a:t>Финансовия механизъм на Европейското икономическо пространство (ЕИП) и Финансовия механизъм на Норвегия си поставят две основни цели - намаляване на икономическото и социалното неравенство в Европа и укрепване на двустранните отношения между Исландия, Лихтенщайн и Норвегия (държавите донори) и всяка от 15-те държави бенефициери, посредством предоставянето на финансова помощ по приоритетни сектори. </a:t>
            </a:r>
            <a:endParaRPr lang="ru-RU" sz="1800" dirty="0" smtClean="0">
              <a:solidFill>
                <a:srgbClr val="002060"/>
              </a:solidFill>
            </a:endParaRPr>
          </a:p>
          <a:p>
            <a:pPr>
              <a:buFont typeface="Wingdings" panose="05000000000000000000" pitchFamily="2" charset="2"/>
              <a:buChar char="Ø"/>
            </a:pPr>
            <a:r>
              <a:rPr lang="ru-RU" sz="1800" dirty="0" smtClean="0">
                <a:solidFill>
                  <a:srgbClr val="002060"/>
                </a:solidFill>
              </a:rPr>
              <a:t>Също </a:t>
            </a:r>
            <a:r>
              <a:rPr lang="ru-RU" sz="1800" dirty="0">
                <a:solidFill>
                  <a:srgbClr val="002060"/>
                </a:solidFill>
              </a:rPr>
              <a:t>както и Структурните фондове на ЕС, този фонд предоставя подпомагане на държавите-членки, чийто брутен национален продукт на глава от населението е под 90% от средния за ЕС</a:t>
            </a:r>
            <a:r>
              <a:rPr lang="ru-RU" sz="1800" dirty="0" smtClean="0">
                <a:solidFill>
                  <a:srgbClr val="002060"/>
                </a:solidFill>
              </a:rPr>
              <a:t>.</a:t>
            </a:r>
          </a:p>
          <a:p>
            <a:pPr>
              <a:buFont typeface="Wingdings" panose="05000000000000000000" pitchFamily="2" charset="2"/>
              <a:buChar char="Ø"/>
            </a:pPr>
            <a:r>
              <a:rPr lang="ru-RU" sz="1800" dirty="0" smtClean="0">
                <a:solidFill>
                  <a:srgbClr val="002060"/>
                </a:solidFill>
              </a:rPr>
              <a:t>Механизмът </a:t>
            </a:r>
            <a:r>
              <a:rPr lang="ru-RU" sz="1800" dirty="0">
                <a:solidFill>
                  <a:srgbClr val="002060"/>
                </a:solidFill>
              </a:rPr>
              <a:t>отразява приоритетите на ЕС за зелена, конкурентноспособна и приобщаваща Европа. Страната ни е сред първите от общо 15 държави, която подписва меморандумите за разбирателство. </a:t>
            </a:r>
            <a:endParaRPr lang="ru-RU" sz="1800" dirty="0" smtClean="0">
              <a:solidFill>
                <a:srgbClr val="002060"/>
              </a:solidFill>
            </a:endParaRPr>
          </a:p>
          <a:p>
            <a:pPr>
              <a:buFont typeface="Wingdings" panose="05000000000000000000" pitchFamily="2" charset="2"/>
              <a:buChar char="Ø"/>
            </a:pPr>
            <a:r>
              <a:rPr lang="ru-RU" sz="1800" dirty="0">
                <a:solidFill>
                  <a:srgbClr val="002060"/>
                </a:solidFill>
              </a:rPr>
              <a:t>Последно обявената отворена покана по програма „Опазване на околната среда и климатични промени“ е по Открита покана № 3 Климат, резултат 4 : Повишена способност на местните общности да намаляват емисиите и да се адаптират към променящия се климат</a:t>
            </a:r>
            <a:r>
              <a:rPr lang="ru-RU" sz="1800" dirty="0" smtClean="0">
                <a:solidFill>
                  <a:srgbClr val="002060"/>
                </a:solidFill>
              </a:rPr>
              <a:t>“</a:t>
            </a:r>
          </a:p>
          <a:p>
            <a:pPr>
              <a:buFont typeface="Wingdings" panose="05000000000000000000" pitchFamily="2" charset="2"/>
              <a:buChar char="Ø"/>
            </a:pPr>
            <a:r>
              <a:rPr lang="ru-RU" sz="1800" dirty="0">
                <a:solidFill>
                  <a:srgbClr val="002060"/>
                </a:solidFill>
              </a:rPr>
              <a:t>Към момента са в етап на финализиране преговорите за новия програмен период и се очаква поетапно обявяване на поканите. </a:t>
            </a:r>
            <a:r>
              <a:rPr lang="ru-RU" sz="1800" b="1" u="sng" dirty="0">
                <a:solidFill>
                  <a:srgbClr val="002060"/>
                </a:solidFill>
              </a:rPr>
              <a:t>Целите на Европейския зелен пакт са от стратегическо значение, както за ЕС, така и за Норвегия и се очаква засилен фокус към приноса в тази област в следващия програмен период.</a:t>
            </a:r>
          </a:p>
        </p:txBody>
      </p:sp>
      <p:sp>
        <p:nvSpPr>
          <p:cNvPr id="5" name="Заглавие 1"/>
          <p:cNvSpPr>
            <a:spLocks noGrp="1"/>
          </p:cNvSpPr>
          <p:nvPr>
            <p:ph type="title"/>
          </p:nvPr>
        </p:nvSpPr>
        <p:spPr>
          <a:xfrm>
            <a:off x="335548" y="263106"/>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318038847"/>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 indent="0" algn="ctr">
              <a:buNone/>
            </a:pPr>
            <a:endParaRPr lang="bg-BG" dirty="0"/>
          </a:p>
          <a:p>
            <a:pPr marL="45720" indent="0" algn="ctr">
              <a:buNone/>
            </a:pPr>
            <a:endParaRPr lang="bg-BG" dirty="0"/>
          </a:p>
          <a:p>
            <a:pPr marL="45720" indent="0" algn="ctr">
              <a:buNone/>
            </a:pPr>
            <a:r>
              <a:rPr lang="bg-BG" dirty="0"/>
              <a:t>БЛАГОДАРЯ ЗА ВНИМАНИЕТО!</a:t>
            </a:r>
            <a:endParaRPr lang="en-GB" dirty="0"/>
          </a:p>
        </p:txBody>
      </p:sp>
      <p:pic>
        <p:nvPicPr>
          <p:cNvPr id="4" name="Picture 3"/>
          <p:cNvPicPr>
            <a:picLocks noChangeAspect="1"/>
          </p:cNvPicPr>
          <p:nvPr/>
        </p:nvPicPr>
        <p:blipFill>
          <a:blip r:embed="rId2"/>
          <a:stretch>
            <a:fillRect/>
          </a:stretch>
        </p:blipFill>
        <p:spPr>
          <a:xfrm>
            <a:off x="1254208" y="668400"/>
            <a:ext cx="2072820" cy="829128"/>
          </a:xfrm>
          <a:prstGeom prst="rect">
            <a:avLst/>
          </a:prstGeom>
        </p:spPr>
      </p:pic>
      <p:pic>
        <p:nvPicPr>
          <p:cNvPr id="5" name="Picture 4"/>
          <p:cNvPicPr>
            <a:picLocks noChangeAspect="1"/>
          </p:cNvPicPr>
          <p:nvPr/>
        </p:nvPicPr>
        <p:blipFill>
          <a:blip r:embed="rId3"/>
          <a:stretch>
            <a:fillRect/>
          </a:stretch>
        </p:blipFill>
        <p:spPr>
          <a:xfrm>
            <a:off x="4954235" y="533772"/>
            <a:ext cx="1322947" cy="829128"/>
          </a:xfrm>
          <a:prstGeom prst="rect">
            <a:avLst/>
          </a:prstGeom>
        </p:spPr>
      </p:pic>
      <p:pic>
        <p:nvPicPr>
          <p:cNvPr id="6" name="Picture 5"/>
          <p:cNvPicPr>
            <a:picLocks noChangeAspect="1"/>
          </p:cNvPicPr>
          <p:nvPr/>
        </p:nvPicPr>
        <p:blipFill>
          <a:blip r:embed="rId4"/>
          <a:stretch>
            <a:fillRect/>
          </a:stretch>
        </p:blipFill>
        <p:spPr>
          <a:xfrm>
            <a:off x="8392086" y="668400"/>
            <a:ext cx="1707028" cy="829128"/>
          </a:xfrm>
          <a:prstGeom prst="rect">
            <a:avLst/>
          </a:prstGeom>
        </p:spPr>
      </p:pic>
      <p:sp>
        <p:nvSpPr>
          <p:cNvPr id="7" name="TextBox 6"/>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err="1">
                <a:solidFill>
                  <a:srgbClr val="549E39"/>
                </a:solidFill>
              </a:rPr>
              <a:t>за</a:t>
            </a:r>
            <a:r>
              <a:rPr lang="en-US" sz="1200" i="1" dirty="0">
                <a:solidFill>
                  <a:srgbClr val="549E39"/>
                </a:solidFill>
              </a:rPr>
              <a:t>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5"/>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Tree>
    <p:extLst>
      <p:ext uri="{BB962C8B-B14F-4D97-AF65-F5344CB8AC3E}">
        <p14:creationId xmlns:p14="http://schemas.microsoft.com/office/powerpoint/2010/main" val="2204964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329989"/>
          </a:xfrm>
        </p:spPr>
        <p:txBody>
          <a:bodyPr>
            <a:noAutofit/>
          </a:bodyPr>
          <a:lstStyle/>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европейски </a:t>
            </a:r>
            <a:r>
              <a:rPr lang="ru-RU" b="1" u="sng" dirty="0" smtClean="0">
                <a:solidFill>
                  <a:schemeClr val="tx1">
                    <a:lumMod val="90000"/>
                    <a:lumOff val="10000"/>
                  </a:schemeClr>
                </a:solidFill>
              </a:rPr>
              <a:t>практики</a:t>
            </a:r>
          </a:p>
          <a:p>
            <a:pPr marL="45720" indent="0" algn="just">
              <a:buNone/>
            </a:pPr>
            <a:r>
              <a:rPr lang="ru-RU" sz="1800" b="1" u="sng" dirty="0">
                <a:solidFill>
                  <a:srgbClr val="002060"/>
                </a:solidFill>
              </a:rPr>
              <a:t>Словения</a:t>
            </a:r>
            <a:r>
              <a:rPr lang="ru-RU" sz="1800" dirty="0">
                <a:solidFill>
                  <a:srgbClr val="002060"/>
                </a:solidFill>
              </a:rPr>
              <a:t> </a:t>
            </a:r>
            <a:endParaRPr lang="ru-RU" sz="1800" dirty="0" smtClean="0">
              <a:solidFill>
                <a:srgbClr val="002060"/>
              </a:solidFill>
            </a:endParaRPr>
          </a:p>
          <a:p>
            <a:pPr marL="45720" indent="0" algn="just">
              <a:buNone/>
            </a:pPr>
            <a:r>
              <a:rPr lang="ru-RU" sz="1800" dirty="0" smtClean="0">
                <a:solidFill>
                  <a:srgbClr val="002060"/>
                </a:solidFill>
              </a:rPr>
              <a:t>Транснационалният </a:t>
            </a:r>
            <a:r>
              <a:rPr lang="ru-RU" sz="1800" dirty="0">
                <a:solidFill>
                  <a:srgbClr val="002060"/>
                </a:solidFill>
              </a:rPr>
              <a:t>процес в Словения е започнал </a:t>
            </a:r>
            <a:r>
              <a:rPr lang="ru-RU" sz="1800" dirty="0" smtClean="0">
                <a:solidFill>
                  <a:srgbClr val="002060"/>
                </a:solidFill>
              </a:rPr>
              <a:t> </a:t>
            </a:r>
            <a:r>
              <a:rPr lang="ru-RU" sz="1800" dirty="0">
                <a:solidFill>
                  <a:srgbClr val="002060"/>
                </a:solidFill>
              </a:rPr>
              <a:t>Комуникационна стратегия за ускоряване на собствеността върху прехода, ангажиране на всички заинтересовани страни и изграждане на диалог около темата за кръговия преход. Изпълнението на Комуникационната стратегия включва въвличане на </a:t>
            </a:r>
            <a:r>
              <a:rPr lang="ru-RU" sz="1800" dirty="0" smtClean="0">
                <a:solidFill>
                  <a:srgbClr val="002060"/>
                </a:solidFill>
              </a:rPr>
              <a:t> различни посредници  - като </a:t>
            </a:r>
            <a:r>
              <a:rPr lang="ru-RU" sz="1800" dirty="0">
                <a:solidFill>
                  <a:srgbClr val="002060"/>
                </a:solidFill>
              </a:rPr>
              <a:t>Съвместния изследователски център, Climate-KIC и </a:t>
            </a:r>
            <a:r>
              <a:rPr lang="ru-RU" sz="1800" dirty="0" smtClean="0">
                <a:solidFill>
                  <a:srgbClr val="002060"/>
                </a:solidFill>
              </a:rPr>
              <a:t>EIT и др.Това </a:t>
            </a:r>
            <a:r>
              <a:rPr lang="ru-RU" sz="1800" dirty="0">
                <a:solidFill>
                  <a:srgbClr val="002060"/>
                </a:solidFill>
              </a:rPr>
              <a:t>донася ново ноу-хау и знания, надграждайки всички дейности и постижения, постигнати до момента на национално ниво</a:t>
            </a:r>
            <a:r>
              <a:rPr lang="ru-RU" sz="1800" dirty="0" smtClean="0">
                <a:solidFill>
                  <a:srgbClr val="002060"/>
                </a:solidFill>
              </a:rPr>
              <a:t>.</a:t>
            </a:r>
          </a:p>
          <a:p>
            <a:pPr marL="45720" indent="0" algn="just">
              <a:buNone/>
            </a:pPr>
            <a:r>
              <a:rPr lang="ru-RU" sz="1800" dirty="0" smtClean="0">
                <a:solidFill>
                  <a:srgbClr val="002060"/>
                </a:solidFill>
              </a:rPr>
              <a:t> </a:t>
            </a:r>
            <a:r>
              <a:rPr lang="ru-RU" sz="1800" dirty="0">
                <a:solidFill>
                  <a:srgbClr val="002060"/>
                </a:solidFill>
              </a:rPr>
              <a:t>Фокусът на комуникационната стратегия е поставен върху системната промяна за прехода, като същевременно той се превръща в по-осезаем и устойчив;</a:t>
            </a:r>
          </a:p>
          <a:p>
            <a:pPr algn="just">
              <a:buFont typeface="Wingdings" panose="05000000000000000000" pitchFamily="2" charset="2"/>
              <a:buChar char="Ø"/>
            </a:pPr>
            <a:r>
              <a:rPr lang="ru-RU" sz="1800" dirty="0">
                <a:solidFill>
                  <a:srgbClr val="002060"/>
                </a:solidFill>
              </a:rPr>
              <a:t>Комуникационната стратегия на Словения се основа на 3 основни стълба:</a:t>
            </a:r>
          </a:p>
          <a:p>
            <a:pPr algn="just">
              <a:buFont typeface="Arial" panose="020B0604020202020204" pitchFamily="34" charset="0"/>
              <a:buChar char="•"/>
            </a:pPr>
            <a:r>
              <a:rPr lang="ru-RU" sz="1600" dirty="0" smtClean="0">
                <a:solidFill>
                  <a:srgbClr val="002060"/>
                </a:solidFill>
              </a:rPr>
              <a:t>Кръгови </a:t>
            </a:r>
            <a:r>
              <a:rPr lang="ru-RU" sz="1600" dirty="0">
                <a:solidFill>
                  <a:srgbClr val="002060"/>
                </a:solidFill>
              </a:rPr>
              <a:t>общности и образование;</a:t>
            </a:r>
          </a:p>
          <a:p>
            <a:pPr algn="just">
              <a:buFont typeface="Arial" panose="020B0604020202020204" pitchFamily="34" charset="0"/>
              <a:buChar char="•"/>
            </a:pPr>
            <a:r>
              <a:rPr lang="ru-RU" sz="1600" dirty="0" smtClean="0">
                <a:solidFill>
                  <a:srgbClr val="002060"/>
                </a:solidFill>
              </a:rPr>
              <a:t>Бизнес </a:t>
            </a:r>
            <a:r>
              <a:rPr lang="ru-RU" sz="1600" dirty="0">
                <a:solidFill>
                  <a:srgbClr val="002060"/>
                </a:solidFill>
              </a:rPr>
              <a:t>и мониторинг;</a:t>
            </a:r>
          </a:p>
          <a:p>
            <a:pPr algn="just">
              <a:buFont typeface="Arial" panose="020B0604020202020204" pitchFamily="34" charset="0"/>
              <a:buChar char="•"/>
            </a:pPr>
            <a:r>
              <a:rPr lang="ru-RU" sz="1600" dirty="0" smtClean="0">
                <a:solidFill>
                  <a:srgbClr val="002060"/>
                </a:solidFill>
              </a:rPr>
              <a:t>Изготвяне </a:t>
            </a:r>
            <a:r>
              <a:rPr lang="ru-RU" sz="1600" dirty="0">
                <a:solidFill>
                  <a:srgbClr val="002060"/>
                </a:solidFill>
              </a:rPr>
              <a:t>на политики и иновации (обществени поръчки, висше образование, изграждане на капацитет);</a:t>
            </a:r>
          </a:p>
          <a:p>
            <a:pPr marL="45720" indent="0" algn="just">
              <a:buNone/>
            </a:pPr>
            <a:r>
              <a:rPr lang="ru-RU" sz="1800" dirty="0" smtClean="0">
                <a:solidFill>
                  <a:srgbClr val="002060"/>
                </a:solidFill>
              </a:rPr>
              <a:t>Създаден е </a:t>
            </a:r>
            <a:r>
              <a:rPr lang="ru-RU" sz="1800" dirty="0">
                <a:solidFill>
                  <a:srgbClr val="002060"/>
                </a:solidFill>
              </a:rPr>
              <a:t>нов Център за кръгова икономика - той е  ключово значение за организирането на програмата и привличането на допълнителни знания.</a:t>
            </a:r>
          </a:p>
          <a:p>
            <a:pPr marL="45720" indent="0" algn="just">
              <a:buNone/>
            </a:pP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29530224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329989"/>
          </a:xfrm>
        </p:spPr>
        <p:txBody>
          <a:bodyPr>
            <a:noAutofit/>
          </a:bodyPr>
          <a:lstStyle/>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европейски </a:t>
            </a:r>
            <a:r>
              <a:rPr lang="ru-RU" b="1" u="sng" dirty="0" smtClean="0">
                <a:solidFill>
                  <a:schemeClr val="tx1">
                    <a:lumMod val="90000"/>
                    <a:lumOff val="10000"/>
                  </a:schemeClr>
                </a:solidFill>
              </a:rPr>
              <a:t>практики</a:t>
            </a:r>
          </a:p>
          <a:p>
            <a:pPr marL="45720" indent="0" algn="just">
              <a:buNone/>
            </a:pPr>
            <a:r>
              <a:rPr lang="ru-RU" sz="1800" b="1" u="sng" dirty="0" smtClean="0">
                <a:solidFill>
                  <a:srgbClr val="002060"/>
                </a:solidFill>
              </a:rPr>
              <a:t>Ирландия </a:t>
            </a:r>
          </a:p>
          <a:p>
            <a:pPr marL="45720" indent="0" algn="just">
              <a:buNone/>
            </a:pPr>
            <a:r>
              <a:rPr lang="ru-RU" sz="1700" dirty="0" smtClean="0">
                <a:solidFill>
                  <a:srgbClr val="002060"/>
                </a:solidFill>
              </a:rPr>
              <a:t>Кръговата </a:t>
            </a:r>
            <a:r>
              <a:rPr lang="ru-RU" sz="1700" dirty="0">
                <a:solidFill>
                  <a:srgbClr val="002060"/>
                </a:solidFill>
              </a:rPr>
              <a:t>икономика е част от Националната програма за предотвратяване на отпадъците от няколко години, която през 2020 г. се превръща в нов План за действие за отпадъци за кръгова икономика. </a:t>
            </a:r>
            <a:r>
              <a:rPr lang="ru-RU" sz="1700" dirty="0" smtClean="0">
                <a:solidFill>
                  <a:srgbClr val="002060"/>
                </a:solidFill>
              </a:rPr>
              <a:t>Целта </a:t>
            </a:r>
            <a:r>
              <a:rPr lang="ru-RU" sz="1700" dirty="0">
                <a:solidFill>
                  <a:srgbClr val="002060"/>
                </a:solidFill>
              </a:rPr>
              <a:t>е да се даде политическа насока на бизнеса и общностите да се трансформират в кръгова икономика, а ключът към бъдещото развитие е изготвянето на Националната стратегия за кръгова икономика, която </a:t>
            </a:r>
            <a:r>
              <a:rPr lang="ru-RU" sz="1700" dirty="0" smtClean="0">
                <a:solidFill>
                  <a:srgbClr val="002060"/>
                </a:solidFill>
              </a:rPr>
              <a:t>е публикувана </a:t>
            </a:r>
            <a:r>
              <a:rPr lang="ru-RU" sz="1700" dirty="0">
                <a:solidFill>
                  <a:srgbClr val="002060"/>
                </a:solidFill>
              </a:rPr>
              <a:t>за обществено обсъждане през 2021 г</a:t>
            </a:r>
            <a:r>
              <a:rPr lang="ru-RU" sz="1700" dirty="0" smtClean="0">
                <a:solidFill>
                  <a:srgbClr val="002060"/>
                </a:solidFill>
              </a:rPr>
              <a:t>.</a:t>
            </a:r>
          </a:p>
          <a:p>
            <a:pPr algn="just">
              <a:buFont typeface="Wingdings" panose="05000000000000000000" pitchFamily="2" charset="2"/>
              <a:buChar char="Ø"/>
            </a:pPr>
            <a:r>
              <a:rPr lang="ru-RU" sz="1700" dirty="0" smtClean="0">
                <a:solidFill>
                  <a:srgbClr val="002060"/>
                </a:solidFill>
              </a:rPr>
              <a:t>Ирландската </a:t>
            </a:r>
            <a:r>
              <a:rPr lang="ru-RU" sz="1700" dirty="0">
                <a:solidFill>
                  <a:srgbClr val="002060"/>
                </a:solidFill>
              </a:rPr>
              <a:t>икономика се основава силно на селското стопанство и производството: работата с тези приоритетни сектори е от ключово значение, придружена от всеобхватна стратегия. По отношение на производството в сътрудничество с EIT Climate-KIC е създадена инициативата CIRCULEIRE: тази инициатива е ръководена от индустрията и представлява национална платформа за кръгово производство, която осигурява подкрепа на участниците в цялата система, например чрез иновационен фонд, изследователски работни групи и подкрепа за обучение;</a:t>
            </a:r>
          </a:p>
          <a:p>
            <a:pPr algn="just">
              <a:buFont typeface="Wingdings" panose="05000000000000000000" pitchFamily="2" charset="2"/>
              <a:buChar char="Ø"/>
            </a:pPr>
            <a:r>
              <a:rPr lang="ru-RU" sz="1700" dirty="0">
                <a:solidFill>
                  <a:srgbClr val="002060"/>
                </a:solidFill>
              </a:rPr>
              <a:t>Лидерството в публичния сектор е много важно, включително разглеждането на начините за трансформиране на финансите, което в момента е проектирано като линейна система. </a:t>
            </a:r>
            <a:endParaRPr lang="ru-RU" sz="1700" dirty="0" smtClean="0">
              <a:solidFill>
                <a:srgbClr val="002060"/>
              </a:solidFill>
            </a:endParaRPr>
          </a:p>
          <a:p>
            <a:pPr algn="just">
              <a:buFont typeface="Wingdings" panose="05000000000000000000" pitchFamily="2" charset="2"/>
              <a:buChar char="Ø"/>
            </a:pPr>
            <a:r>
              <a:rPr lang="ru-RU" sz="1700" dirty="0" smtClean="0">
                <a:solidFill>
                  <a:srgbClr val="002060"/>
                </a:solidFill>
              </a:rPr>
              <a:t>Необходимо </a:t>
            </a:r>
            <a:r>
              <a:rPr lang="ru-RU" sz="1700" dirty="0">
                <a:solidFill>
                  <a:srgbClr val="002060"/>
                </a:solidFill>
              </a:rPr>
              <a:t>е да се ангажира цялото правителство да работи по финансови механизми, за да разбере какво предлага кръговата икономика и да приеме необходимостта от действия по изменението на климата: кръговата икономика е част от практическото решение и трябва да бъде по-системна.</a:t>
            </a:r>
          </a:p>
          <a:p>
            <a:pPr marL="45720" indent="0" algn="just">
              <a:buNone/>
            </a:pP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19426997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329989"/>
          </a:xfrm>
        </p:spPr>
        <p:txBody>
          <a:bodyPr>
            <a:noAutofit/>
          </a:bodyPr>
          <a:lstStyle/>
          <a:p>
            <a:pPr marL="45720" indent="0">
              <a:buNone/>
            </a:pPr>
            <a:endParaRPr lang="ru-RU" b="1" u="sng" dirty="0" smtClean="0">
              <a:solidFill>
                <a:schemeClr val="tx1">
                  <a:lumMod val="90000"/>
                  <a:lumOff val="10000"/>
                </a:schemeClr>
              </a:solidFill>
            </a:endParaRPr>
          </a:p>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европейски </a:t>
            </a:r>
            <a:r>
              <a:rPr lang="ru-RU" b="1" u="sng" dirty="0" smtClean="0">
                <a:solidFill>
                  <a:schemeClr val="tx1">
                    <a:lumMod val="90000"/>
                    <a:lumOff val="10000"/>
                  </a:schemeClr>
                </a:solidFill>
              </a:rPr>
              <a:t>практики</a:t>
            </a:r>
          </a:p>
          <a:p>
            <a:pPr marL="45720" indent="0" algn="just">
              <a:buNone/>
            </a:pPr>
            <a:endParaRPr lang="ru-RU" sz="1800" dirty="0" smtClean="0">
              <a:solidFill>
                <a:srgbClr val="002060"/>
              </a:solidFill>
            </a:endParaRPr>
          </a:p>
          <a:p>
            <a:pPr marL="45720" indent="0" algn="just">
              <a:buNone/>
            </a:pPr>
            <a:r>
              <a:rPr lang="ru-RU" sz="1800" dirty="0" smtClean="0">
                <a:solidFill>
                  <a:srgbClr val="002060"/>
                </a:solidFill>
              </a:rPr>
              <a:t>Някои </a:t>
            </a:r>
            <a:r>
              <a:rPr lang="ru-RU" sz="1800" dirty="0">
                <a:solidFill>
                  <a:srgbClr val="002060"/>
                </a:solidFill>
              </a:rPr>
              <a:t>държави от ЕС вече са предприели действия по аспекти, които могат да се справят с планираното остаряване на </a:t>
            </a:r>
            <a:r>
              <a:rPr lang="ru-RU" sz="1800" dirty="0" smtClean="0">
                <a:solidFill>
                  <a:srgbClr val="002060"/>
                </a:solidFill>
              </a:rPr>
              <a:t>продуктите, част от прехода към кръгова икономика</a:t>
            </a:r>
            <a:endParaRPr lang="ru-RU" sz="1800" dirty="0">
              <a:solidFill>
                <a:srgbClr val="002060"/>
              </a:solidFill>
            </a:endParaRPr>
          </a:p>
          <a:p>
            <a:pPr algn="just">
              <a:buFont typeface="Wingdings" panose="05000000000000000000" pitchFamily="2" charset="2"/>
              <a:buChar char="ü"/>
            </a:pPr>
            <a:r>
              <a:rPr lang="ru-RU" sz="1800" dirty="0" smtClean="0">
                <a:solidFill>
                  <a:srgbClr val="002060"/>
                </a:solidFill>
              </a:rPr>
              <a:t>По-дълги </a:t>
            </a:r>
            <a:r>
              <a:rPr lang="ru-RU" sz="1800" dirty="0">
                <a:solidFill>
                  <a:srgbClr val="002060"/>
                </a:solidFill>
              </a:rPr>
              <a:t>гаранции за някои категории продукти (Холандия, Финландия, Швеция, Исландия, Норвегия, Ирландия и Великобритания).</a:t>
            </a:r>
          </a:p>
          <a:p>
            <a:pPr algn="just">
              <a:buFont typeface="Wingdings" panose="05000000000000000000" pitchFamily="2" charset="2"/>
              <a:buChar char="ü"/>
            </a:pPr>
            <a:r>
              <a:rPr lang="ru-RU" sz="1800" dirty="0" smtClean="0">
                <a:solidFill>
                  <a:srgbClr val="002060"/>
                </a:solidFill>
              </a:rPr>
              <a:t>Законодателна </a:t>
            </a:r>
            <a:r>
              <a:rPr lang="ru-RU" sz="1800" dirty="0">
                <a:solidFill>
                  <a:srgbClr val="002060"/>
                </a:solidFill>
              </a:rPr>
              <a:t>забрана на планираното остаряване във Франция и предприетите неотдавнашни мерки за изпълнение в Италия  и във Франция  от националните органи въз основа на Директивата за нелоялните търговски практики.</a:t>
            </a:r>
          </a:p>
          <a:p>
            <a:pPr algn="just">
              <a:buFont typeface="Wingdings" panose="05000000000000000000" pitchFamily="2" charset="2"/>
              <a:buChar char="ü"/>
            </a:pPr>
            <a:r>
              <a:rPr lang="ru-RU" sz="1800" dirty="0" smtClean="0">
                <a:solidFill>
                  <a:srgbClr val="002060"/>
                </a:solidFill>
              </a:rPr>
              <a:t>Въведен </a:t>
            </a:r>
            <a:r>
              <a:rPr lang="ru-RU" sz="1800" dirty="0">
                <a:solidFill>
                  <a:srgbClr val="002060"/>
                </a:solidFill>
              </a:rPr>
              <a:t>по-нисък ДДС за ремонтни дейности в Швеция. </a:t>
            </a: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3253823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329989"/>
          </a:xfrm>
        </p:spPr>
        <p:txBody>
          <a:bodyPr>
            <a:noAutofit/>
          </a:bodyPr>
          <a:lstStyle/>
          <a:p>
            <a:pPr marL="45720" indent="0">
              <a:buNone/>
            </a:pPr>
            <a:endParaRPr lang="ru-RU" b="1" u="sng" dirty="0" smtClean="0">
              <a:solidFill>
                <a:schemeClr val="tx1">
                  <a:lumMod val="90000"/>
                  <a:lumOff val="10000"/>
                </a:schemeClr>
              </a:solidFill>
            </a:endParaRPr>
          </a:p>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европейски </a:t>
            </a:r>
            <a:r>
              <a:rPr lang="ru-RU" b="1" u="sng" dirty="0" smtClean="0">
                <a:solidFill>
                  <a:schemeClr val="tx1">
                    <a:lumMod val="90000"/>
                    <a:lumOff val="10000"/>
                  </a:schemeClr>
                </a:solidFill>
              </a:rPr>
              <a:t>практики</a:t>
            </a:r>
          </a:p>
          <a:p>
            <a:pPr marL="45720" indent="0" algn="just">
              <a:buNone/>
            </a:pPr>
            <a:r>
              <a:rPr lang="ru-RU" sz="1800" b="1" u="sng" dirty="0">
                <a:solidFill>
                  <a:srgbClr val="002060"/>
                </a:solidFill>
              </a:rPr>
              <a:t>Групово закупуване на инсталации за възобновяема </a:t>
            </a:r>
            <a:r>
              <a:rPr lang="ru-RU" sz="1800" b="1" u="sng" dirty="0" smtClean="0">
                <a:solidFill>
                  <a:srgbClr val="002060"/>
                </a:solidFill>
              </a:rPr>
              <a:t>енергия - Слънчеви </a:t>
            </a:r>
            <a:r>
              <a:rPr lang="ru-RU" sz="1800" b="1" u="sng" dirty="0">
                <a:solidFill>
                  <a:srgbClr val="002060"/>
                </a:solidFill>
              </a:rPr>
              <a:t>панели </a:t>
            </a:r>
            <a:endParaRPr lang="ru-RU" sz="1800" b="1" u="sng" dirty="0" smtClean="0">
              <a:solidFill>
                <a:srgbClr val="002060"/>
              </a:solidFill>
            </a:endParaRPr>
          </a:p>
          <a:p>
            <a:pPr algn="just">
              <a:buFont typeface="Wingdings" panose="05000000000000000000" pitchFamily="2" charset="2"/>
              <a:buChar char="Ø"/>
            </a:pPr>
            <a:r>
              <a:rPr lang="ru-RU" sz="1800" dirty="0" smtClean="0">
                <a:solidFill>
                  <a:srgbClr val="002060"/>
                </a:solidFill>
              </a:rPr>
              <a:t>В </a:t>
            </a:r>
            <a:r>
              <a:rPr lang="ru-RU" sz="1800" dirty="0">
                <a:solidFill>
                  <a:srgbClr val="002060"/>
                </a:solidFill>
              </a:rPr>
              <a:t>Белгия, където средният белгиец е отговорен за емисиите от 8 тона CO2 емисии годишно, Test-Achats успя да помогне за намаляване на 60 000 тона CO2 емисии годишно чрез групова покупка на слънчеви панели. </a:t>
            </a:r>
          </a:p>
          <a:p>
            <a:pPr algn="just">
              <a:buFont typeface="Wingdings" panose="05000000000000000000" pitchFamily="2" charset="2"/>
              <a:buChar char="Ø"/>
            </a:pPr>
            <a:r>
              <a:rPr lang="ru-RU" sz="1800" dirty="0">
                <a:solidFill>
                  <a:srgbClr val="002060"/>
                </a:solidFill>
              </a:rPr>
              <a:t>В Чехия кампанията </a:t>
            </a:r>
            <a:r>
              <a:rPr lang="ru-RU" sz="1800" dirty="0" smtClean="0">
                <a:solidFill>
                  <a:srgbClr val="002060"/>
                </a:solidFill>
              </a:rPr>
              <a:t>«Аз </a:t>
            </a:r>
            <a:r>
              <a:rPr lang="ru-RU" sz="1800" dirty="0">
                <a:solidFill>
                  <a:srgbClr val="002060"/>
                </a:solidFill>
              </a:rPr>
              <a:t>искам слънчева </a:t>
            </a:r>
            <a:r>
              <a:rPr lang="ru-RU" sz="1800" dirty="0" smtClean="0">
                <a:solidFill>
                  <a:srgbClr val="002060"/>
                </a:solidFill>
              </a:rPr>
              <a:t>енергия» </a:t>
            </a:r>
            <a:r>
              <a:rPr lang="ru-RU" sz="1800" dirty="0">
                <a:solidFill>
                  <a:srgbClr val="002060"/>
                </a:solidFill>
              </a:rPr>
              <a:t>регистрира 14,556 </a:t>
            </a:r>
            <a:r>
              <a:rPr lang="ru-RU" sz="1800" dirty="0" smtClean="0">
                <a:solidFill>
                  <a:srgbClr val="002060"/>
                </a:solidFill>
              </a:rPr>
              <a:t>човека, </a:t>
            </a:r>
            <a:r>
              <a:rPr lang="ru-RU" sz="1800" dirty="0">
                <a:solidFill>
                  <a:srgbClr val="002060"/>
                </a:solidFill>
              </a:rPr>
              <a:t>които се интересуват от групово закупуване на соларни системи.</a:t>
            </a:r>
          </a:p>
          <a:p>
            <a:pPr algn="just">
              <a:buFont typeface="Wingdings" panose="05000000000000000000" pitchFamily="2" charset="2"/>
              <a:buChar char="Ø"/>
            </a:pPr>
            <a:r>
              <a:rPr lang="ru-RU" sz="1800" dirty="0">
                <a:solidFill>
                  <a:srgbClr val="002060"/>
                </a:solidFill>
              </a:rPr>
              <a:t>Термопомпите и печките за пелети също бяха част от схемите за групови покупки в Белгия, Чехия, Словения, Португалия, Испания и Италия. Дейността е реализирана чрез  проектът CLEAR , който подкрепи много държави с кампании за групови покупки.</a:t>
            </a: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405983199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endParaRPr lang="ru-RU" b="1" u="sng" dirty="0" smtClean="0">
              <a:solidFill>
                <a:schemeClr val="tx1">
                  <a:lumMod val="90000"/>
                  <a:lumOff val="10000"/>
                </a:schemeClr>
              </a:solidFill>
            </a:endParaRPr>
          </a:p>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европейски </a:t>
            </a:r>
            <a:r>
              <a:rPr lang="ru-RU" b="1" u="sng" dirty="0" smtClean="0">
                <a:solidFill>
                  <a:schemeClr val="tx1">
                    <a:lumMod val="90000"/>
                    <a:lumOff val="10000"/>
                  </a:schemeClr>
                </a:solidFill>
              </a:rPr>
              <a:t>практики</a:t>
            </a:r>
          </a:p>
          <a:p>
            <a:pPr marL="45720" indent="0" algn="just">
              <a:buNone/>
            </a:pPr>
            <a:r>
              <a:rPr lang="ru-RU" sz="1800" b="1" u="sng" dirty="0">
                <a:solidFill>
                  <a:srgbClr val="002060"/>
                </a:solidFill>
              </a:rPr>
              <a:t>Франция – “Zéro Gâchis Académie</a:t>
            </a:r>
            <a:r>
              <a:rPr lang="ru-RU" sz="1800" b="1" u="sng" dirty="0" smtClean="0">
                <a:solidFill>
                  <a:srgbClr val="002060"/>
                </a:solidFill>
              </a:rPr>
              <a:t>”</a:t>
            </a:r>
          </a:p>
          <a:p>
            <a:pPr algn="just">
              <a:buFont typeface="Wingdings" panose="05000000000000000000" pitchFamily="2" charset="2"/>
              <a:buChar char="Ø"/>
            </a:pPr>
            <a:r>
              <a:rPr lang="ru-RU" sz="1800" dirty="0" smtClean="0">
                <a:solidFill>
                  <a:srgbClr val="002060"/>
                </a:solidFill>
              </a:rPr>
              <a:t>За </a:t>
            </a:r>
            <a:r>
              <a:rPr lang="ru-RU" sz="1800" dirty="0">
                <a:solidFill>
                  <a:srgbClr val="002060"/>
                </a:solidFill>
              </a:rPr>
              <a:t>три месеца 100 домакинства бяха „обучени“ от потребителската организация CLCV (семейства, но също така и самотни хора, пенсионери и т.н.).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През </a:t>
            </a:r>
            <a:r>
              <a:rPr lang="ru-RU" sz="1800" dirty="0">
                <a:solidFill>
                  <a:srgbClr val="002060"/>
                </a:solidFill>
              </a:rPr>
              <a:t>първите петнадесет дни домакинствата бяха поканени да измерват количеството храна, което обикновено губят</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След </a:t>
            </a:r>
            <a:r>
              <a:rPr lang="ru-RU" sz="1800" dirty="0">
                <a:solidFill>
                  <a:srgbClr val="002060"/>
                </a:solidFill>
              </a:rPr>
              <a:t>това им бяха предоставени препоръки и съвети как да намалят отпадъците от храна у дома</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Като </a:t>
            </a:r>
            <a:r>
              <a:rPr lang="ru-RU" sz="1800" dirty="0">
                <a:solidFill>
                  <a:srgbClr val="002060"/>
                </a:solidFill>
              </a:rPr>
              <a:t>цяло участниците в проекта намаляват хранителните си отпадъци с повече от половината (59</a:t>
            </a:r>
            <a:r>
              <a:rPr lang="ru-RU" sz="1800" dirty="0" smtClean="0">
                <a:solidFill>
                  <a:srgbClr val="002060"/>
                </a:solidFill>
              </a:rPr>
              <a:t>%)</a:t>
            </a:r>
            <a:endParaRPr lang="ru-RU" sz="1800" dirty="0">
              <a:solidFill>
                <a:srgbClr val="002060"/>
              </a:solidFill>
            </a:endParaRP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72120081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endParaRPr lang="ru-RU" b="1" u="sng" dirty="0" smtClean="0">
              <a:solidFill>
                <a:schemeClr val="tx1">
                  <a:lumMod val="90000"/>
                  <a:lumOff val="10000"/>
                </a:schemeClr>
              </a:solidFill>
            </a:endParaRPr>
          </a:p>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практики  реализирани на общинско ниво в </a:t>
            </a:r>
            <a:r>
              <a:rPr lang="ru-RU" b="1" u="sng" dirty="0" smtClean="0">
                <a:solidFill>
                  <a:schemeClr val="tx1">
                    <a:lumMod val="90000"/>
                    <a:lumOff val="10000"/>
                  </a:schemeClr>
                </a:solidFill>
              </a:rPr>
              <a:t>България</a:t>
            </a:r>
          </a:p>
          <a:p>
            <a:pPr marL="45720" indent="0">
              <a:buNone/>
            </a:pPr>
            <a:r>
              <a:rPr lang="ru-RU" sz="1800" b="1" u="sng" dirty="0" smtClean="0">
                <a:solidFill>
                  <a:srgbClr val="002060"/>
                </a:solidFill>
              </a:rPr>
              <a:t>Община Плевен</a:t>
            </a:r>
          </a:p>
          <a:p>
            <a:pPr algn="just">
              <a:buFont typeface="Wingdings" panose="05000000000000000000" pitchFamily="2" charset="2"/>
              <a:buChar char="Ø"/>
            </a:pPr>
            <a:r>
              <a:rPr lang="ru-RU" sz="1800" dirty="0">
                <a:solidFill>
                  <a:srgbClr val="002060"/>
                </a:solidFill>
              </a:rPr>
              <a:t>Като добра практика може да се посочи опитът на община Плевен, която в качеството си на възложител е заложила зелени критерии в обществена поръчка за проектиране и строителство на ПСОВ на територията на общината.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В </a:t>
            </a:r>
            <a:r>
              <a:rPr lang="ru-RU" sz="1800" dirty="0">
                <a:solidFill>
                  <a:srgbClr val="002060"/>
                </a:solidFill>
              </a:rPr>
              <a:t>техническите спецификации са поставени изисквания за монтиране на фотоволтаична инсталация, която да обезпечава част от нуждите на ПСОВ от електроенергия. Изисква се още имплементирането на механизъм за оползотворяване на остатъчния биогаз</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В </a:t>
            </a:r>
            <a:r>
              <a:rPr lang="ru-RU" sz="1800" dirty="0">
                <a:solidFill>
                  <a:srgbClr val="002060"/>
                </a:solidFill>
              </a:rPr>
              <a:t>критериите за възлагане на поръчката фигурират зелени показатели за оценка качеството на офертите. Цялата документация на поръчката може да бъде намерена в Регистър на обществени поръчки към АОП </a:t>
            </a: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71131342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335548" y="1263315"/>
            <a:ext cx="11403369" cy="5137485"/>
          </a:xfrm>
        </p:spPr>
        <p:txBody>
          <a:bodyPr>
            <a:noAutofit/>
          </a:bodyPr>
          <a:lstStyle/>
          <a:p>
            <a:pPr marL="45720" indent="0">
              <a:buNone/>
            </a:pPr>
            <a:endParaRPr lang="ru-RU" b="1" u="sng" dirty="0" smtClean="0">
              <a:solidFill>
                <a:schemeClr val="tx1">
                  <a:lumMod val="90000"/>
                  <a:lumOff val="10000"/>
                </a:schemeClr>
              </a:solidFill>
            </a:endParaRPr>
          </a:p>
          <a:p>
            <a:pPr marL="45720" indent="0">
              <a:buNone/>
            </a:pPr>
            <a:r>
              <a:rPr lang="ru-RU" b="1" u="sng" dirty="0" smtClean="0">
                <a:solidFill>
                  <a:schemeClr val="tx1">
                    <a:lumMod val="90000"/>
                    <a:lumOff val="10000"/>
                  </a:schemeClr>
                </a:solidFill>
              </a:rPr>
              <a:t>Добри </a:t>
            </a:r>
            <a:r>
              <a:rPr lang="ru-RU" b="1" u="sng" dirty="0">
                <a:solidFill>
                  <a:schemeClr val="tx1">
                    <a:lumMod val="90000"/>
                    <a:lumOff val="10000"/>
                  </a:schemeClr>
                </a:solidFill>
              </a:rPr>
              <a:t>практики  реализирани на общинско ниво в </a:t>
            </a:r>
            <a:r>
              <a:rPr lang="ru-RU" b="1" u="sng" dirty="0" smtClean="0">
                <a:solidFill>
                  <a:schemeClr val="tx1">
                    <a:lumMod val="90000"/>
                    <a:lumOff val="10000"/>
                  </a:schemeClr>
                </a:solidFill>
              </a:rPr>
              <a:t>България</a:t>
            </a:r>
          </a:p>
          <a:p>
            <a:pPr marL="45720" indent="0">
              <a:buNone/>
            </a:pPr>
            <a:r>
              <a:rPr lang="ru-RU" sz="1800" b="1" u="sng" dirty="0" smtClean="0">
                <a:solidFill>
                  <a:srgbClr val="002060"/>
                </a:solidFill>
              </a:rPr>
              <a:t>Община Варна</a:t>
            </a:r>
          </a:p>
          <a:p>
            <a:pPr algn="just">
              <a:buFont typeface="Wingdings" panose="05000000000000000000" pitchFamily="2" charset="2"/>
              <a:buChar char="Ø"/>
            </a:pPr>
            <a:r>
              <a:rPr lang="ru-RU" sz="1800" dirty="0">
                <a:solidFill>
                  <a:srgbClr val="002060"/>
                </a:solidFill>
              </a:rPr>
              <a:t>Друга добра практика е опитът на община Варна, която в качеството си на възложител е заложила зелени критерии в обществена поръчка за разработка на технически проект за сграда с близко до нулевото потребление на енергия, предназначена за детска градина на територията на общината. </a:t>
            </a: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В </a:t>
            </a:r>
            <a:r>
              <a:rPr lang="ru-RU" sz="1800" dirty="0">
                <a:solidFill>
                  <a:srgbClr val="002060"/>
                </a:solidFill>
              </a:rPr>
              <a:t>техническото задание са поставени изисквания за създаване на соларна система за осигуряване на битова гореща вода (БГВ), както и проектиране на сградата по такъв начин, че всички спални помещения да имат южно или източно изложение (осигуряващо по-малка консумация на електроенергия за отопление</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 </a:t>
            </a:r>
            <a:r>
              <a:rPr lang="ru-RU" sz="1800" dirty="0">
                <a:solidFill>
                  <a:srgbClr val="002060"/>
                </a:solidFill>
              </a:rPr>
              <a:t>Цялата документация на поръчката може да бъде намерена в Регистър на обществени поръчки към АОП </a:t>
            </a:r>
          </a:p>
        </p:txBody>
      </p:sp>
      <p:sp>
        <p:nvSpPr>
          <p:cNvPr id="5" name="Заглавие 1"/>
          <p:cNvSpPr>
            <a:spLocks noGrp="1"/>
          </p:cNvSpPr>
          <p:nvPr>
            <p:ph type="title"/>
          </p:nvPr>
        </p:nvSpPr>
        <p:spPr>
          <a:xfrm>
            <a:off x="335548" y="383422"/>
            <a:ext cx="11512627" cy="778113"/>
          </a:xfrm>
          <a:solidFill>
            <a:schemeClr val="tx1">
              <a:lumMod val="10000"/>
              <a:lumOff val="90000"/>
            </a:schemeClr>
          </a:solidFill>
        </p:spPr>
        <p:txBody>
          <a:bodyPr>
            <a:noAutofit/>
          </a:bodyPr>
          <a:lstStyle/>
          <a:p>
            <a:pPr algn="ctr"/>
            <a:r>
              <a:rPr lang="ru-RU" sz="3000" b="1" dirty="0" smtClean="0">
                <a:latin typeface="+mn-lt"/>
                <a:ea typeface="Verdana" panose="020B0604030504040204" pitchFamily="34" charset="0"/>
              </a:rPr>
              <a:t>Добри </a:t>
            </a:r>
            <a:r>
              <a:rPr lang="ru-RU" sz="3000" b="1" dirty="0">
                <a:latin typeface="+mn-lt"/>
                <a:ea typeface="Verdana" panose="020B0604030504040204" pitchFamily="34" charset="0"/>
              </a:rPr>
              <a:t>практики в Европа и България и възможностите за прилагането им на общинско и регионално ниво</a:t>
            </a:r>
            <a:endParaRPr lang="ru-RU" sz="3000" b="1" i="1" dirty="0">
              <a:solidFill>
                <a:schemeClr val="accent1">
                  <a:lumMod val="75000"/>
                </a:schemeClr>
              </a:solidFill>
              <a:latin typeface="+mn-lt"/>
              <a:ea typeface="Verdana" panose="020B0604030504040204" pitchFamily="34" charset="0"/>
            </a:endParaRPr>
          </a:p>
        </p:txBody>
      </p:sp>
    </p:spTree>
    <p:extLst>
      <p:ext uri="{BB962C8B-B14F-4D97-AF65-F5344CB8AC3E}">
        <p14:creationId xmlns:p14="http://schemas.microsoft.com/office/powerpoint/2010/main" val="277020302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2216</TotalTime>
  <Words>3975</Words>
  <Application>Microsoft Office PowerPoint</Application>
  <PresentationFormat>Widescreen</PresentationFormat>
  <Paragraphs>172</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Corbel</vt:lpstr>
      <vt:lpstr>Times New Roman</vt:lpstr>
      <vt:lpstr>Verdana</vt:lpstr>
      <vt:lpstr>Wingdings</vt:lpstr>
      <vt:lpstr>База</vt:lpstr>
      <vt:lpstr>PowerPoint Presentation</vt:lpstr>
      <vt:lpstr>Тема 1: Кръгова икономика  - добри практики и иновации</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Добри практики в Европа и България и възможностите за прилагането им на общинско и регионално ниво</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Katya</cp:lastModifiedBy>
  <cp:revision>154</cp:revision>
  <cp:lastPrinted>2022-03-17T11:41:01Z</cp:lastPrinted>
  <dcterms:created xsi:type="dcterms:W3CDTF">2020-11-16T15:48:02Z</dcterms:created>
  <dcterms:modified xsi:type="dcterms:W3CDTF">2022-12-22T13:28:08Z</dcterms:modified>
</cp:coreProperties>
</file>