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sldIdLst>
    <p:sldId id="259" r:id="rId2"/>
    <p:sldId id="270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7ED"/>
    <a:srgbClr val="E0E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103" d="100"/>
          <a:sy n="103" d="100"/>
        </p:scale>
        <p:origin x="7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3038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4932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7048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70234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 на цита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3971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или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65385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9344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9812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746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7557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2107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1426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8326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781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147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3300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8746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96316217-7DD1-003E-FD49-1205077EE0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                                                         </a:t>
            </a:r>
          </a:p>
        </p:txBody>
      </p:sp>
      <p:sp>
        <p:nvSpPr>
          <p:cNvPr id="5" name="Подзаглавие 4">
            <a:extLst>
              <a:ext uri="{FF2B5EF4-FFF2-40B4-BE49-F238E27FC236}">
                <a16:creationId xmlns:a16="http://schemas.microsoft.com/office/drawing/2014/main" id="{B04C1ACD-9F74-E53B-D7FD-36D288CDA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51703" y="1721075"/>
            <a:ext cx="9964881" cy="4457700"/>
          </a:xfrm>
        </p:spPr>
        <p:txBody>
          <a:bodyPr>
            <a:normAutofit fontScale="77500" lnSpcReduction="20000"/>
          </a:bodyPr>
          <a:lstStyle/>
          <a:p>
            <a:pPr algn="ctr"/>
            <a:endParaRPr lang="bg-BG" sz="2000" b="1" u="sng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ctr"/>
            <a:r>
              <a:rPr lang="bg-BG" sz="20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ТЕМА № 3:</a:t>
            </a:r>
          </a:p>
          <a:p>
            <a:pPr algn="ctr"/>
            <a:endParaRPr lang="bg-BG" sz="2000" b="1" u="sng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ctr"/>
            <a:r>
              <a:rPr lang="ru-RU" sz="35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ДОСТАВЧИЦИ (РЪКОВОДИТЕЛИ). ИЗГОТВЯНЕ И СЪДЪРЖАНИЕ НА ГОДИШЕН ПЛАН – ГРАФИК ЗА КОНТРОЛ. КОНТРОЛНИ ДЕЙНОСТИ. КРИТЕРИИ ЗА КОНТРОЛ. ДОКУМЕНТАЛНА ОТЧЕТНОСТ.</a:t>
            </a:r>
            <a:endParaRPr lang="bg-BG" sz="3500" b="1" i="1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276AD8-EC4B-49B8-AA0F-27A9CABAA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700" y="674846"/>
            <a:ext cx="9140912" cy="8767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BB602C8-9981-4030-9B4E-044F91894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8103" y="5658612"/>
            <a:ext cx="5748528" cy="119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602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B579818-66F9-2E29-2BE0-22A425053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0" y="155448"/>
            <a:ext cx="10433304" cy="1965960"/>
          </a:xfrm>
        </p:spPr>
        <p:txBody>
          <a:bodyPr>
            <a:noAutofit/>
          </a:bodyPr>
          <a:lstStyle/>
          <a:p>
            <a:pPr algn="ctr"/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</a:t>
            </a: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(6)</a:t>
            </a:r>
            <a:endParaRPr lang="bg-BG" sz="20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EF91C09-5B63-CF06-27A9-9F23AB0B2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221992"/>
            <a:ext cx="11228832" cy="4544568"/>
          </a:xfrm>
        </p:spPr>
        <p:txBody>
          <a:bodyPr>
            <a:normAutofit lnSpcReduction="10000"/>
          </a:bodyPr>
          <a:lstStyle/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bg-BG" sz="2200" dirty="0">
                <a:latin typeface="Garamond" panose="02020404030301010803" pitchFamily="18" charset="0"/>
              </a:rPr>
              <a:t>	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 своя характер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контролните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методи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способи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осъществяване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според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тяхната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функционална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насоченост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разделят на три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основни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вида: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	-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Превантивни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	-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Текущи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	-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Последващи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6.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 всяка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следва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определена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времева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продължителност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осъществяването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ѝ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рамките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периода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през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-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Времевата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продължителност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определя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преценка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услуга.</a:t>
            </a:r>
          </a:p>
          <a:p>
            <a:pPr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bg-BG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232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E81B611-1933-EF6E-6380-9C9635168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64008"/>
            <a:ext cx="10351007" cy="2093976"/>
          </a:xfrm>
        </p:spPr>
        <p:txBody>
          <a:bodyPr>
            <a:normAutofit/>
          </a:bodyPr>
          <a:lstStyle/>
          <a:p>
            <a:pPr algn="ctr"/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</a:t>
            </a: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(7)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F9E79E5-0960-2E1A-0EBA-4E87D9CF8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157984"/>
            <a:ext cx="11375135" cy="4572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bg-BG" sz="2400" dirty="0">
                <a:latin typeface="Garamond" panose="02020404030301010803" pitchFamily="18" charset="0"/>
              </a:rPr>
              <a:t>	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7.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всеки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следва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посочен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съответният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му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критерии за наличие/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липса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критерии за качество. </a:t>
            </a:r>
          </a:p>
          <a:p>
            <a:pPr marL="0" indent="0" algn="just">
              <a:buNone/>
            </a:pPr>
            <a:r>
              <a:rPr lang="ru-RU" sz="2400" b="1" dirty="0">
                <a:latin typeface="Garamond" panose="02020404030301010803" pitchFamily="18" charset="0"/>
              </a:rPr>
              <a:t>	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-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Критерият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избира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според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това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трябва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става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пълно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съответствие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(без противоречие)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критериите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им,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приложими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8.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 всяка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отделна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проверка следва да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изготвя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самостоятелна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                 подробна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документална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отчетност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(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Писмени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доклади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приложени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копия на: Работни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графици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Списъци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щатна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численост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персонала, Заповеди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налагане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дисциплинарни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наказания при наличие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такива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Обобщена информация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анкетни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проучвания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удовлетвореността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потребителите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Протоколи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провеждане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екипни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срещи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Протокол от провеждане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срещи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преразглеждане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Програма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развитие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Актуализирана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програма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развитие на качество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необходимост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Протоколи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системни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специализираната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среда, и др.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зависимост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установените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констатации).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160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6A0C869C-AAC6-EA81-9476-FC08F1CF0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1912" y="146304"/>
            <a:ext cx="10610087" cy="2103120"/>
          </a:xfrm>
        </p:spPr>
        <p:txBody>
          <a:bodyPr>
            <a:normAutofit/>
          </a:bodyPr>
          <a:lstStyle/>
          <a:p>
            <a:pPr algn="ctr"/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</a:t>
            </a: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(8)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81035B7-5773-671C-EDE6-7C9E6FF8C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2103120"/>
            <a:ext cx="11530584" cy="4608576"/>
          </a:xfrm>
        </p:spPr>
        <p:txBody>
          <a:bodyPr>
            <a:normAutofit lnSpcReduction="10000"/>
          </a:bodyPr>
          <a:lstStyle/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Докладите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следва да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бъдат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заверени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подписани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както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така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служителите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определени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негова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Заповед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marL="457200" lvl="1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9.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Ръководителят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ите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услуга/и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събира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обобщава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анализира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информацията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получена от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изготвените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доклади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резултатите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констатациите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проведените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тематични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проверки. </a:t>
            </a:r>
          </a:p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 случай, че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Ръководителят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услуга/и установи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несъответствие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си с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нормативните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изисквания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услуга/и и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нейното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качество и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критериите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нейното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той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предприема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незабавни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действия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отстраняване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нарушенията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подобряване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услугата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За всяко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несъответствие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всяко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предприето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действие по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отстраняването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му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Ръководителят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услуга/и следва да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задължен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уведомява писмено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кмета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или определен от него компетентен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служител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ru-RU" sz="22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ru-RU" sz="22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805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A4CBEC4-BB79-3B19-824B-4E85E19DD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28600"/>
            <a:ext cx="10689336" cy="2148840"/>
          </a:xfrm>
        </p:spPr>
        <p:txBody>
          <a:bodyPr>
            <a:normAutofit/>
          </a:bodyPr>
          <a:lstStyle/>
          <a:p>
            <a:pPr algn="ctr"/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</a:t>
            </a: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(9)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183ED88-699E-C1D0-92DA-FB358CD15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840" y="2249424"/>
            <a:ext cx="10945368" cy="43799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Garamond" panose="02020404030301010803" pitchFamily="18" charset="0"/>
              </a:rPr>
              <a:t>	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10. Ред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изготвяне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план – график:</a:t>
            </a:r>
          </a:p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предоставят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делегирани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държавата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местни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годишният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план-график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следващата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календарна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  се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разработва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до определена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кмета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дата, след което по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целесъобразност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се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съгласува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определени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вътрешни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правила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община,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компетентни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служители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общинска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администрация и да се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утвърди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изготвилото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 лице.  </a:t>
            </a:r>
          </a:p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Екземпляр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утвърдения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годишен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план – график следва да се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в определено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кмета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община компетентно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ресорно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звено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общинска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администрация  за сведение, 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 срок до края на </a:t>
            </a:r>
            <a:r>
              <a:rPr lang="ru-RU" sz="22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текущата</a:t>
            </a: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която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е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изготвен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marL="0" indent="0">
              <a:buNone/>
            </a:pPr>
            <a:endParaRPr lang="bg-BG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732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65019014-B21B-94AD-521F-003E8C8DE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497" y="118872"/>
            <a:ext cx="10296144" cy="2002536"/>
          </a:xfrm>
        </p:spPr>
        <p:txBody>
          <a:bodyPr>
            <a:normAutofit/>
          </a:bodyPr>
          <a:lstStyle/>
          <a:p>
            <a:pPr algn="ctr"/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</a:t>
            </a: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(10)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C716B19-E8DD-9BC8-E70D-3DE8F8626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5" y="2048256"/>
            <a:ext cx="11301985" cy="46908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11.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мониторинг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чрез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изготвяне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обобщен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писмен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отчет от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услугите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който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включва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обобщена информация за:</a:t>
            </a:r>
          </a:p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един Доклад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проведените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през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анализите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</a:p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календарната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прилагането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Програмата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развитие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</a:t>
            </a:r>
          </a:p>
          <a:p>
            <a:pPr marL="457200" lvl="1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12. В случай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идентифицирани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годишния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мониторинг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несъответствия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или нарушения,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актуализира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програмите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развитие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него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инструментите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методите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работа, за което следва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задължен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уведомява писмено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кмета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или определен от него компетентен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служител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None/>
            </a:pP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919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E1133130-6DF9-A9AF-CC5D-4ECB569A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24" y="627888"/>
            <a:ext cx="9858691" cy="5754624"/>
          </a:xfrm>
        </p:spPr>
        <p:txBody>
          <a:bodyPr/>
          <a:lstStyle/>
          <a:p>
            <a:pPr algn="ctr"/>
            <a:r>
              <a:rPr lang="bg-BG" i="1" dirty="0">
                <a:solidFill>
                  <a:schemeClr val="bg2">
                    <a:lumMod val="50000"/>
                  </a:schemeClr>
                </a:solidFill>
              </a:rPr>
              <a:t>БЛАГОДАРЯ ЗА ВНИМАНИЕТО!</a:t>
            </a:r>
            <a:br>
              <a:rPr lang="bg-BG" i="1" dirty="0">
                <a:solidFill>
                  <a:schemeClr val="bg2">
                    <a:lumMod val="50000"/>
                  </a:schemeClr>
                </a:solidFill>
              </a:rPr>
            </a:br>
            <a:endParaRPr lang="bg-BG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205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3548E32-511D-4B0E-8FF0-FF1B3CD1E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6152" y="128016"/>
            <a:ext cx="10872215" cy="1426464"/>
          </a:xfrm>
        </p:spPr>
        <p:txBody>
          <a:bodyPr>
            <a:noAutofit/>
          </a:bodyPr>
          <a:lstStyle/>
          <a:p>
            <a:pPr algn="ctr"/>
            <a:r>
              <a:rPr kumimoji="0" lang="ru-RU" sz="22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</a:t>
            </a: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(1)</a:t>
            </a:r>
            <a:endParaRPr lang="bg-BG" sz="22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DFC7413-7D00-95FF-D8AE-218B24829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368" y="1490472"/>
            <a:ext cx="11347704" cy="5175504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	1.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Периодичният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годишен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вътрешен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и мониторинг на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се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осъществява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техните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Ръководители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, или от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определени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с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тяхна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Заповед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служители.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Ръководитеите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имат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право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наемат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външни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експерти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извършване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вътрешния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мониторинг.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Контролът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и мониторинга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включва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 по: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оценка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съответствието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стандартите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качество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критериите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приложими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тях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съгласно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§ 1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Преходните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заключителни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разпоредби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Наредбата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качество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събиране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обработване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анализиране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съхраняване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информацията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предоставяни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доставчика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 чрез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обхващане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лица,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ползващи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услугите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ru-RU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ru-RU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ru-RU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endParaRPr lang="bg-BG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94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C954A79-996B-2CDA-42DB-CB191EAE4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164592"/>
            <a:ext cx="10396727" cy="1740408"/>
          </a:xfrm>
        </p:spPr>
        <p:txBody>
          <a:bodyPr/>
          <a:lstStyle/>
          <a:p>
            <a:pPr algn="ctr"/>
            <a:r>
              <a:rPr kumimoji="0" lang="ru-RU" sz="22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</a:t>
            </a: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(2)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2CD6B12-2D82-79C3-5E00-2D3B95A6C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3584" y="1773936"/>
            <a:ext cx="10607040" cy="4791456"/>
          </a:xfrm>
        </p:spPr>
        <p:txBody>
          <a:bodyPr>
            <a:normAutofit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Провеждане на системно наблюдение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оглед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Идентифициране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силни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слаби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страни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възможности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рискове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Идентифициране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проблеми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пропуски, грешки и нарушения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информационен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обмен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Извършване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текущи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изготвят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протоколи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: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endParaRPr lang="bg-BG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39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90C2E06-F45C-B4EA-C51C-672242D3C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8216" y="393192"/>
            <a:ext cx="10076687" cy="1511808"/>
          </a:xfrm>
        </p:spPr>
        <p:txBody>
          <a:bodyPr>
            <a:normAutofit/>
          </a:bodyPr>
          <a:lstStyle/>
          <a:p>
            <a:pPr algn="ctr"/>
            <a:r>
              <a:rPr kumimoji="0" lang="ru-RU" sz="22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</a:t>
            </a: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(3)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0E34F8E-7DF2-76B9-DB12-462F50A46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145" y="2075688"/>
            <a:ext cx="10652758" cy="4114800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2.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т. 1 следва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осигурят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: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Законосъобразно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управление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техните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Законосъобразно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разходване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предоставените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средства от държавния и/или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общинския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бюджет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Спазване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правата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Удовлетвореност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съобразно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ползи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009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B75D3AE-6D7C-7563-015A-8D4E7DE89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292608"/>
            <a:ext cx="10177272" cy="1920240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ru-RU" sz="22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</a:t>
            </a: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5FDE120-83FF-2BE6-2477-3E850FA8CB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992" y="2212848"/>
            <a:ext cx="10543032" cy="421538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1.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 провеждане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вътрешен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мониторинг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доставчикът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им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разработва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утвърждава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план – график,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съгласно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чл. 23, ал. 1 от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Наредбата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2. Характеристика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годищния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план – график: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- План -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графикът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дава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възможност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нагледно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представяне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предвидени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мерки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свързани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упражняване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страна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услуга;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- *В План – графика следва да се включат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базови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критерии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елементи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периодична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рамките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календарна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(по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преценка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услуга)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могат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не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следват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строго определена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хронологична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последователност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428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7623474-7147-213F-12E2-DF1011424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5648" y="219456"/>
            <a:ext cx="10241279" cy="1947672"/>
          </a:xfrm>
        </p:spPr>
        <p:txBody>
          <a:bodyPr>
            <a:normAutofit/>
          </a:bodyPr>
          <a:lstStyle/>
          <a:p>
            <a:pPr algn="ctr"/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</a:t>
            </a: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(2)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1E605051-3688-683F-E2EB-5EFC59B76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167128"/>
            <a:ext cx="10835640" cy="43982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bg-BG" sz="2400" dirty="0">
                <a:latin typeface="Garamond" panose="02020404030301010803" pitchFamily="18" charset="0"/>
              </a:rPr>
              <a:t>	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*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Според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нас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изборът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критерии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следва да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прави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начин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който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гарантира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цялостно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проследяване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оценяване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рамките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една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календарна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и критерии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отнасящи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за всяка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функционираща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дефинирана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до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приемането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Националната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карта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съгласно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Правилника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прилагане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закона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подпомагане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-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Разработването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утвърждаването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план - график за провеждане на периодичен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вътрешен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мониторинг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е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важна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предпоставка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ефикасно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целесъобразно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навременно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предвидените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Програмата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развитие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услуга. </a:t>
            </a: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302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0FC4320-F82D-D8C5-B527-16127AA15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52" y="100584"/>
            <a:ext cx="10296143" cy="2029968"/>
          </a:xfrm>
        </p:spPr>
        <p:txBody>
          <a:bodyPr>
            <a:normAutofit/>
          </a:bodyPr>
          <a:lstStyle/>
          <a:p>
            <a:pPr algn="ctr"/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</a:t>
            </a: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(3)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6FCD9102-1613-AF3E-32FC-830D4EF26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824" y="2029968"/>
            <a:ext cx="11183111" cy="4572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bg-BG" sz="2400" dirty="0">
                <a:latin typeface="Garamond" panose="02020404030301010803" pitchFamily="18" charset="0"/>
              </a:rPr>
              <a:t>	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3. Съдържание на Годишния план – график.</a:t>
            </a:r>
          </a:p>
          <a:p>
            <a:pPr marL="0" indent="0" algn="just"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изработване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план – график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вътрешен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мониторинг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следва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задължително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планира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: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Минимален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брой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през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следващата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календарна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периоди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провеждането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им;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Броят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тематичния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обхват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ще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включени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във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всяка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една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планирана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през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следващата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календарна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Времева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продължителност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всяка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една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рамките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периода за провеждане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през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379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12C29E7-99E7-31A8-E8B3-D41687F8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3080" y="164592"/>
            <a:ext cx="10122407" cy="1956816"/>
          </a:xfrm>
        </p:spPr>
        <p:txBody>
          <a:bodyPr>
            <a:normAutofit/>
          </a:bodyPr>
          <a:lstStyle/>
          <a:p>
            <a:pPr algn="ctr"/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</a:t>
            </a: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(4)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6233C097-3181-7C4B-ABAA-8FDD7B8ED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5" y="2121408"/>
            <a:ext cx="11228831" cy="4498848"/>
          </a:xfrm>
        </p:spPr>
        <p:txBody>
          <a:bodyPr>
            <a:normAutofit/>
          </a:bodyPr>
          <a:lstStyle/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Критерии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дават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индикация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степента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съответствие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приложимите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критериите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услуга;</a:t>
            </a:r>
          </a:p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Необходимост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/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изискване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изготвяне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самостоятелна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документална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отчетност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всяка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планирана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през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календарната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година.</a:t>
            </a:r>
          </a:p>
          <a:p>
            <a:pPr marL="457200" lvl="1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4.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Минималният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брой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планираните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през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е 4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(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веднъж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всеки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три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месеца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съгласно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чл. 23, ал. 3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Наредбата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услуги).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преценка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броят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им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може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повече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 провеждане на всяка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проверка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периодичен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вътрешен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912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7990901-AF74-F5FA-EC9D-F9DC0D686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265176"/>
            <a:ext cx="10351007" cy="2066544"/>
          </a:xfrm>
        </p:spPr>
        <p:txBody>
          <a:bodyPr>
            <a:noAutofit/>
          </a:bodyPr>
          <a:lstStyle/>
          <a:p>
            <a:pPr algn="ctr"/>
            <a:r>
              <a:rPr kumimoji="0" lang="ru-RU" sz="20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</a:t>
            </a:r>
            <a:r>
              <a:rPr kumimoji="0" lang="bg-BG" sz="20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(5)</a:t>
            </a:r>
            <a:endParaRPr lang="bg-BG" sz="2000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EAB0AB6B-5ECA-BADC-340E-3EBB6332D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976" y="2194560"/>
            <a:ext cx="10835640" cy="43982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dirty="0">
                <a:latin typeface="Garamond" panose="02020404030301010803" pitchFamily="18" charset="0"/>
              </a:rPr>
              <a:t>	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5.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Тематичният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обхват на всяка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отделна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включена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следва да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определя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съблюдаване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чл. 24 от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Наредбата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и критерии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отнасящи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услуга.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 план-графика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включват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определени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основа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проведения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мониторинг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предходната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година.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зависимост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характера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е допустимо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включена по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преценка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в периода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всяка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една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през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или в периода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само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една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или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няколко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тематичните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проверки. </a:t>
            </a: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564489"/>
      </p:ext>
    </p:extLst>
  </p:cSld>
  <p:clrMapOvr>
    <a:masterClrMapping/>
  </p:clrMapOvr>
</p:sld>
</file>

<file path=ppt/theme/theme1.xml><?xml version="1.0" encoding="utf-8"?>
<a:theme xmlns:a="http://schemas.openxmlformats.org/drawingml/2006/main" name="Загатване">
  <a:themeElements>
    <a:clrScheme name="Загатване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Загатване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агатване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TM02892315[[fn=Загатване]]</Template>
  <TotalTime>798</TotalTime>
  <Words>2149</Words>
  <Application>Microsoft Office PowerPoint</Application>
  <PresentationFormat>Widescreen</PresentationFormat>
  <Paragraphs>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Century Gothic</vt:lpstr>
      <vt:lpstr>Garamond</vt:lpstr>
      <vt:lpstr>Wingdings</vt:lpstr>
      <vt:lpstr>Wingdings 3</vt:lpstr>
      <vt:lpstr>Загатване</vt:lpstr>
      <vt:lpstr>                                                         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(1)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(2)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(3)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(1)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(2)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(3)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(4)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(5)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(6)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(7)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(8)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(9)</vt:lpstr>
      <vt:lpstr>ОСЪЩЕСТВЯВАНЕ НА ВЪТРЕШЕН ПЕРИОДИЧЕН И ГОДИШЕН  КОНТРОЛ, МОНИТОРИНГ И ОЦЕНКА НА КАЧЕСТВОТО И ЕФЕКТИВНОСТТА В ПРЕДОСТАВЯНИТЕ СОЦИАЛНИ УСЛУГИ ОТ ТЕХНИТЕ РЪКОВОДИТЕЛИ. ИЗГОТВЯНЕ И СЪДЪРЖАНИЕ НА ГОДИШЕН ПЛАН – ГРАФИК ЗА КОНТРОЛ. КОНТРОЛНИ ДЕЙНОСТИ. КРИТЕРИИ ЗА КОНТРОЛ. ДОКУМЕНТАЛНА ОТЧЕТНОСТ. (10)</vt:lpstr>
      <vt:lpstr>БЛАГОДАРЯ ЗА ВНИМАНИЕТО!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НАРЕДБА ЗА КАЧЕСТВО НА СОЦИАЛНИТЕ УСЛУГИ </dc:title>
  <dc:creator>User</dc:creator>
  <cp:lastModifiedBy>Stanislav Stanev</cp:lastModifiedBy>
  <cp:revision>197</cp:revision>
  <dcterms:created xsi:type="dcterms:W3CDTF">2022-08-27T10:49:46Z</dcterms:created>
  <dcterms:modified xsi:type="dcterms:W3CDTF">2022-09-23T09:29:15Z</dcterms:modified>
</cp:coreProperties>
</file>