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8" r:id="rId2"/>
    <p:sldId id="272" r:id="rId3"/>
    <p:sldId id="270" r:id="rId4"/>
    <p:sldId id="273" r:id="rId5"/>
    <p:sldId id="274" r:id="rId6"/>
    <p:sldId id="275" r:id="rId7"/>
    <p:sldId id="276" r:id="rId8"/>
    <p:sldId id="271" r:id="rId9"/>
    <p:sldId id="277" r:id="rId10"/>
    <p:sldId id="278" r:id="rId11"/>
    <p:sldId id="260" r:id="rId12"/>
    <p:sldId id="261" r:id="rId13"/>
    <p:sldId id="263" r:id="rId14"/>
    <p:sldId id="266" r:id="rId15"/>
    <p:sldId id="279" r:id="rId16"/>
    <p:sldId id="280" r:id="rId17"/>
    <p:sldId id="281" r:id="rId18"/>
    <p:sldId id="282" r:id="rId19"/>
    <p:sldId id="264" r:id="rId20"/>
  </p:sldIdLst>
  <p:sldSz cx="12192000" cy="6858000"/>
  <p:notesSz cx="6858000" cy="9947275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21.5.2021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21.5.2021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21.5.2021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21.5.2021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21.5.2021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21.5.2021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21.5.2021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21.5.2021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21.5.2021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21.5.2021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21.5.2021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21.5.2021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r>
              <a:rPr lang="en-US" sz="3600" b="1" i="1" dirty="0">
                <a:solidFill>
                  <a:schemeClr val="accent1">
                    <a:lumMod val="75000"/>
                  </a:schemeClr>
                </a:solidFill>
              </a:rPr>
              <a:t>Обучителен </a:t>
            </a:r>
            <a:r>
              <a:rPr lang="en-US" sz="3600" b="1" i="1" dirty="0" err="1">
                <a:solidFill>
                  <a:schemeClr val="accent1">
                    <a:lumMod val="75000"/>
                  </a:schemeClr>
                </a:solidFill>
              </a:rPr>
              <a:t>модул</a:t>
            </a:r>
            <a:r>
              <a:rPr lang="en-US" sz="3600" b="1" i="1" dirty="0">
                <a:solidFill>
                  <a:schemeClr val="accent1">
                    <a:lumMod val="75000"/>
                  </a:schemeClr>
                </a:solidFill>
              </a:rPr>
              <a:t> 1</a:t>
            </a:r>
          </a:p>
          <a:p>
            <a:pPr marL="0" indent="0" algn="ctr">
              <a:buNone/>
            </a:pP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</a:rPr>
              <a:t>Управление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</a:rPr>
              <a:t>на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</a:rPr>
              <a:t>общинските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</a:rPr>
              <a:t>финанси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»</a:t>
            </a:r>
            <a:b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bg-BG" sz="3600" b="1" dirty="0"/>
          </a:p>
          <a:p>
            <a:pPr marL="0" indent="0" algn="ctr">
              <a:buNone/>
            </a:pPr>
            <a:r>
              <a:rPr lang="bg-BG" sz="3200" dirty="0">
                <a:solidFill>
                  <a:schemeClr val="accent1">
                    <a:lumMod val="75000"/>
                  </a:schemeClr>
                </a:solidFill>
              </a:rPr>
              <a:t>Тема 7. Прозрачно, ефективно и ефикасно управление на общинския бюджет и средствата от ЕС</a:t>
            </a:r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>
                <a:solidFill>
                  <a:srgbClr val="549E39"/>
                </a:solidFill>
              </a:rPr>
              <a:t>, 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служители“ </a:t>
            </a:r>
            <a:r>
              <a:rPr lang="en-US" sz="1200" i="1" dirty="0" err="1">
                <a:solidFill>
                  <a:srgbClr val="549E39"/>
                </a:solidFill>
              </a:rPr>
              <a:t>за</a:t>
            </a:r>
            <a:r>
              <a:rPr lang="en-US" sz="1200" i="1" dirty="0">
                <a:solidFill>
                  <a:srgbClr val="549E39"/>
                </a:solidFill>
              </a:rPr>
              <a:t> </a:t>
            </a:r>
            <a:r>
              <a:rPr lang="en-US" sz="1200" i="1" dirty="0" err="1">
                <a:solidFill>
                  <a:srgbClr val="549E39"/>
                </a:solidFill>
              </a:rPr>
              <a:t>предоставяне</a:t>
            </a:r>
            <a:r>
              <a:rPr lang="en-US" sz="1200" i="1" dirty="0">
                <a:solidFill>
                  <a:srgbClr val="549E39"/>
                </a:solidFill>
              </a:rPr>
              <a:t> на </a:t>
            </a:r>
            <a:r>
              <a:rPr lang="en-US" sz="1200" i="1" dirty="0" err="1">
                <a:solidFill>
                  <a:srgbClr val="549E39"/>
                </a:solidFill>
              </a:rPr>
              <a:t>безвъзмездна</a:t>
            </a:r>
            <a:r>
              <a:rPr lang="en-US" sz="1200" i="1" dirty="0">
                <a:solidFill>
                  <a:srgbClr val="549E39"/>
                </a:solidFill>
              </a:rPr>
              <a:t> </a:t>
            </a:r>
            <a:r>
              <a:rPr lang="en-US" sz="1200" i="1" dirty="0" err="1">
                <a:solidFill>
                  <a:srgbClr val="549E39"/>
                </a:solidFill>
              </a:rPr>
              <a:t>финансова</a:t>
            </a:r>
            <a:r>
              <a:rPr lang="en-US" sz="1200" i="1" dirty="0">
                <a:solidFill>
                  <a:srgbClr val="549E39"/>
                </a:solidFill>
              </a:rPr>
              <a:t> </a:t>
            </a:r>
            <a:r>
              <a:rPr lang="en-US" sz="1200" i="1" dirty="0" err="1">
                <a:solidFill>
                  <a:srgbClr val="549E39"/>
                </a:solidFill>
              </a:rPr>
              <a:t>помощ</a:t>
            </a:r>
            <a:r>
              <a:rPr lang="en-US" sz="1200" i="1" dirty="0">
                <a:solidFill>
                  <a:srgbClr val="549E39"/>
                </a:solidFill>
              </a:rPr>
              <a:t> </a:t>
            </a:r>
            <a:r>
              <a:rPr lang="en-US" sz="1200" i="1" dirty="0" err="1">
                <a:solidFill>
                  <a:srgbClr val="549E39"/>
                </a:solidFill>
              </a:rPr>
              <a:t>по</a:t>
            </a:r>
            <a:r>
              <a:rPr lang="ru-RU" sz="1200" i="1" dirty="0">
                <a:solidFill>
                  <a:srgbClr val="549E39"/>
                </a:solidFill>
              </a:rPr>
              <a:t> 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4925" y="1017894"/>
            <a:ext cx="1323114" cy="828000"/>
          </a:xfrm>
          <a:prstGeom prst="rect">
            <a:avLst/>
          </a:prstGeom>
        </p:spPr>
      </p:pic>
      <p:pic>
        <p:nvPicPr>
          <p:cNvPr id="9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3594"/>
            <a:ext cx="2074486" cy="828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204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36645"/>
            <a:ext cx="9875520" cy="100083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Публичност и прозрачност пред гражданите</a:t>
            </a:r>
            <a:endParaRPr lang="en-US" sz="3600" b="1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542197"/>
            <a:ext cx="9872871" cy="4553803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3600" dirty="0">
                <a:solidFill>
                  <a:schemeClr val="tx2">
                    <a:lumMod val="50000"/>
                  </a:schemeClr>
                </a:solidFill>
              </a:rPr>
              <a:t>Правомощия, установени в международни и национални нормативни актове:</a:t>
            </a:r>
          </a:p>
          <a:p>
            <a:pPr algn="just"/>
            <a:r>
              <a:rPr lang="ru-RU" sz="3600" dirty="0">
                <a:solidFill>
                  <a:schemeClr val="tx2">
                    <a:lumMod val="50000"/>
                  </a:schemeClr>
                </a:solidFill>
              </a:rPr>
              <a:t>Европейската харта за </a:t>
            </a:r>
            <a:r>
              <a:rPr lang="ru-RU" sz="3600" dirty="0" err="1">
                <a:solidFill>
                  <a:schemeClr val="tx2">
                    <a:lumMod val="50000"/>
                  </a:schemeClr>
                </a:solidFill>
              </a:rPr>
              <a:t>местното</a:t>
            </a:r>
            <a:r>
              <a:rPr lang="ru-RU" sz="3600" dirty="0">
                <a:solidFill>
                  <a:schemeClr val="tx2">
                    <a:lumMod val="50000"/>
                  </a:schemeClr>
                </a:solidFill>
              </a:rPr>
              <a:t> самоуправление; </a:t>
            </a:r>
          </a:p>
          <a:p>
            <a:pPr algn="just"/>
            <a:r>
              <a:rPr lang="ru-RU" sz="3600" dirty="0">
                <a:solidFill>
                  <a:schemeClr val="tx2">
                    <a:lumMod val="50000"/>
                  </a:schemeClr>
                </a:solidFill>
              </a:rPr>
              <a:t>Конституцията на </a:t>
            </a:r>
            <a:r>
              <a:rPr lang="ru-RU" sz="3600" dirty="0" err="1">
                <a:solidFill>
                  <a:schemeClr val="tx2">
                    <a:lumMod val="50000"/>
                  </a:schemeClr>
                </a:solidFill>
              </a:rPr>
              <a:t>Република</a:t>
            </a:r>
            <a:r>
              <a:rPr lang="ru-RU" sz="3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3600" dirty="0" err="1">
                <a:solidFill>
                  <a:schemeClr val="tx2">
                    <a:lumMod val="50000"/>
                  </a:schemeClr>
                </a:solidFill>
              </a:rPr>
              <a:t>България</a:t>
            </a:r>
            <a:r>
              <a:rPr lang="ru-RU" sz="3600" dirty="0">
                <a:solidFill>
                  <a:schemeClr val="tx2">
                    <a:lumMod val="50000"/>
                  </a:schemeClr>
                </a:solidFill>
              </a:rPr>
              <a:t>; </a:t>
            </a:r>
          </a:p>
          <a:p>
            <a:pPr algn="just"/>
            <a:r>
              <a:rPr lang="ru-RU" sz="3600" dirty="0">
                <a:solidFill>
                  <a:schemeClr val="tx2">
                    <a:lumMod val="50000"/>
                  </a:schemeClr>
                </a:solidFill>
              </a:rPr>
              <a:t>Стратегията за иновации и добро управление на местно ниво на Съвета на Европа</a:t>
            </a:r>
            <a:r>
              <a:rPr lang="ru-RU" sz="3200" dirty="0">
                <a:solidFill>
                  <a:schemeClr val="tx2">
                    <a:lumMod val="50000"/>
                  </a:schemeClr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4006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60485" y="545124"/>
            <a:ext cx="11183815" cy="655879"/>
          </a:xfrm>
        </p:spPr>
        <p:txBody>
          <a:bodyPr>
            <a:noAutofit/>
          </a:bodyPr>
          <a:lstStyle/>
          <a:p>
            <a:pPr algn="ctr"/>
            <a:r>
              <a:rPr lang="bg-BG" sz="36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Times New Roman" pitchFamily="18" charset="0"/>
              </a:rPr>
              <a:t>Добро управление:</a:t>
            </a:r>
            <a:endParaRPr lang="bg-BG" sz="3600" u="sn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15462" y="1392072"/>
            <a:ext cx="11025553" cy="4885636"/>
          </a:xfrm>
        </p:spPr>
        <p:txBody>
          <a:bodyPr>
            <a:normAutofit/>
          </a:bodyPr>
          <a:lstStyle/>
          <a:p>
            <a:pPr marL="45720" indent="0" algn="just">
              <a:buNone/>
              <a:defRPr/>
            </a:pPr>
            <a:r>
              <a:rPr lang="bg-BG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Стратегия за иновации и добро управление на местно ниво:</a:t>
            </a:r>
          </a:p>
          <a:p>
            <a:pPr marL="45720" indent="0" algn="just">
              <a:buNone/>
            </a:pPr>
            <a:r>
              <a:rPr lang="bg-BG" sz="2800" i="1" dirty="0">
                <a:solidFill>
                  <a:schemeClr val="tx2">
                    <a:lumMod val="50000"/>
                  </a:schemeClr>
                </a:solidFill>
              </a:rPr>
              <a:t>Цел</a:t>
            </a:r>
            <a:r>
              <a:rPr lang="bg-BG" sz="2800" dirty="0">
                <a:solidFill>
                  <a:schemeClr val="tx2">
                    <a:lumMod val="50000"/>
                  </a:schemeClr>
                </a:solidFill>
              </a:rPr>
              <a:t> – стимулира съвместни действия от страна на държавното и местното управление за подобряване качеството на управление на всички нива.</a:t>
            </a:r>
          </a:p>
          <a:p>
            <a:pPr marL="45720" indent="0" algn="just">
              <a:buNone/>
            </a:pPr>
            <a:r>
              <a:rPr lang="bg-BG" sz="2800" i="1" dirty="0">
                <a:solidFill>
                  <a:schemeClr val="tx2">
                    <a:lumMod val="50000"/>
                  </a:schemeClr>
                </a:solidFill>
              </a:rPr>
              <a:t>Мерки</a:t>
            </a:r>
            <a:r>
              <a:rPr lang="bg-BG" sz="2800" dirty="0">
                <a:solidFill>
                  <a:schemeClr val="tx2">
                    <a:lumMod val="50000"/>
                  </a:schemeClr>
                </a:solidFill>
              </a:rPr>
              <a:t> – мобилизират и стимулират действията  на национално и местно ниво така, че гражданите да се възползват от доброто демократично местно управление посредством постоянно подобряване качеството на местните публични услуги, ангажиране на населението  в обществения живот и провеждането на политики, съответстващо на законно обоснованите очаквания на хората.</a:t>
            </a:r>
          </a:p>
          <a:p>
            <a:pPr marL="45720" indent="0">
              <a:buNone/>
            </a:pPr>
            <a:endParaRPr lang="bg-BG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377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39615" y="512885"/>
            <a:ext cx="11218985" cy="729061"/>
          </a:xfrm>
        </p:spPr>
        <p:txBody>
          <a:bodyPr>
            <a:noAutofit/>
          </a:bodyPr>
          <a:lstStyle/>
          <a:p>
            <a:pPr algn="ctr"/>
            <a:r>
              <a:rPr lang="bg-BG" sz="36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Times New Roman" pitchFamily="18" charset="0"/>
              </a:rPr>
              <a:t>Добро управление</a:t>
            </a:r>
            <a:endParaRPr lang="bg-BG" sz="3600" u="sn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59424" y="1241947"/>
            <a:ext cx="10823330" cy="5150062"/>
          </a:xfrm>
        </p:spPr>
        <p:txBody>
          <a:bodyPr>
            <a:noAutofit/>
          </a:bodyPr>
          <a:lstStyle/>
          <a:p>
            <a:pPr>
              <a:buNone/>
              <a:defRPr/>
            </a:pPr>
            <a:r>
              <a:rPr lang="bg-BG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Стратегия за иновации и добро управление на местно ниво:</a:t>
            </a:r>
          </a:p>
          <a:p>
            <a:pPr>
              <a:buNone/>
              <a:defRPr/>
            </a:pPr>
            <a:r>
              <a:rPr lang="bg-BG" altLang="ja-JP" sz="2800" i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  <a:cs typeface="Times New Roman" pitchFamily="18" charset="0"/>
              </a:rPr>
              <a:t>Изисква се: </a:t>
            </a:r>
          </a:p>
          <a:p>
            <a:pPr algn="just">
              <a:buFontTx/>
              <a:buChar char="-"/>
              <a:defRPr/>
            </a:pPr>
            <a:r>
              <a:rPr lang="bg-BG" altLang="ja-JP" sz="2800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  <a:cs typeface="Times New Roman" pitchFamily="18" charset="0"/>
              </a:rPr>
              <a:t>гражданите да бъдат поставени в центъра на всички демократични институции и процеси;</a:t>
            </a:r>
          </a:p>
          <a:p>
            <a:pPr algn="just">
              <a:buFontTx/>
              <a:buChar char="-"/>
              <a:defRPr/>
            </a:pPr>
            <a:r>
              <a:rPr lang="bg-BG" altLang="ja-JP" sz="2800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  <a:cs typeface="Times New Roman" pitchFamily="18" charset="0"/>
              </a:rPr>
              <a:t>общините постоянно да подобряват своето управление, в съответствие с Принципите на добро демократично управление на местно ниво;</a:t>
            </a:r>
          </a:p>
          <a:p>
            <a:pPr algn="just">
              <a:buFontTx/>
              <a:buChar char="-"/>
              <a:defRPr/>
            </a:pPr>
            <a:r>
              <a:rPr lang="bg-BG" altLang="ja-JP" sz="2800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  <a:cs typeface="Times New Roman" pitchFamily="18" charset="0"/>
              </a:rPr>
              <a:t>Централните органи да създават и да утвърждават институционални предпоставки за подобряване на управлението на местно ниво.</a:t>
            </a:r>
          </a:p>
          <a:p>
            <a:pPr marL="45720" indent="0" algn="just">
              <a:buNone/>
              <a:defRPr/>
            </a:pPr>
            <a:r>
              <a:rPr lang="bg-BG" altLang="ja-JP" sz="2800" b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  <a:cs typeface="Times New Roman" pitchFamily="18" charset="0"/>
              </a:rPr>
              <a:t>Принципи за добро демократично управление на местно ниво </a:t>
            </a:r>
            <a:r>
              <a:rPr lang="bg-BG" altLang="ja-JP" sz="2800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  <a:cs typeface="Times New Roman" pitchFamily="18" charset="0"/>
              </a:rPr>
              <a:t>– 12 принципа.</a:t>
            </a:r>
          </a:p>
        </p:txBody>
      </p:sp>
    </p:spTree>
    <p:extLst>
      <p:ext uri="{BB962C8B-B14F-4D97-AF65-F5344CB8AC3E}">
        <p14:creationId xmlns:p14="http://schemas.microsoft.com/office/powerpoint/2010/main" val="40215910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545123" y="331763"/>
            <a:ext cx="11183815" cy="869240"/>
          </a:xfrm>
        </p:spPr>
        <p:txBody>
          <a:bodyPr>
            <a:noAutofit/>
          </a:bodyPr>
          <a:lstStyle/>
          <a:p>
            <a:pPr algn="ctr"/>
            <a:r>
              <a:rPr lang="bg-BG" sz="36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Times New Roman" panose="02020603050405020304" pitchFamily="18" charset="0"/>
              </a:rPr>
              <a:t>Прозрачно управление на общинския бюджет</a:t>
            </a:r>
            <a:endParaRPr lang="bg-BG" sz="3600" b="1" u="sng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45123" y="1446663"/>
            <a:ext cx="11113476" cy="4936552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bg-BG" b="1" dirty="0"/>
              <a:t>   </a:t>
            </a:r>
          </a:p>
          <a:p>
            <a:pPr algn="just">
              <a:buFontTx/>
              <a:buChar char="-"/>
            </a:pPr>
            <a:r>
              <a:rPr lang="bg-BG" sz="3200" dirty="0">
                <a:solidFill>
                  <a:schemeClr val="tx2">
                    <a:lumMod val="50000"/>
                  </a:schemeClr>
                </a:solidFill>
              </a:rPr>
              <a:t>Задължителната информация за публикуване:</a:t>
            </a:r>
          </a:p>
          <a:p>
            <a:pPr marL="45720" indent="0" algn="just">
              <a:buNone/>
            </a:pPr>
            <a:r>
              <a:rPr lang="bg-BG" sz="3200" dirty="0">
                <a:solidFill>
                  <a:schemeClr val="tx2">
                    <a:lumMod val="50000"/>
                  </a:schemeClr>
                </a:solidFill>
              </a:rPr>
              <a:t>      бюджет на общината;     </a:t>
            </a:r>
          </a:p>
          <a:p>
            <a:pPr marL="45720" indent="0" algn="just">
              <a:buNone/>
            </a:pPr>
            <a:r>
              <a:rPr lang="bg-BG" sz="3200" dirty="0">
                <a:solidFill>
                  <a:schemeClr val="tx2">
                    <a:lumMod val="50000"/>
                  </a:schemeClr>
                </a:solidFill>
              </a:rPr>
              <a:t>      отчет на бюджета; </a:t>
            </a:r>
          </a:p>
          <a:p>
            <a:pPr marL="45720" indent="0" algn="just">
              <a:buNone/>
            </a:pPr>
            <a:r>
              <a:rPr lang="bg-BG" sz="3200" dirty="0">
                <a:solidFill>
                  <a:schemeClr val="tx2">
                    <a:lumMod val="50000"/>
                  </a:schemeClr>
                </a:solidFill>
              </a:rPr>
              <a:t>      друга информация; </a:t>
            </a:r>
          </a:p>
          <a:p>
            <a:pPr marL="45720" indent="0" algn="just">
              <a:buNone/>
            </a:pPr>
            <a:r>
              <a:rPr lang="bg-BG" sz="3200" dirty="0">
                <a:solidFill>
                  <a:schemeClr val="tx2">
                    <a:lumMod val="50000"/>
                  </a:schemeClr>
                </a:solidFill>
              </a:rPr>
              <a:t>  - Изискванията за публичните обсъждания – срокове; </a:t>
            </a:r>
          </a:p>
          <a:p>
            <a:pPr marL="45720" indent="0" algn="just">
              <a:buNone/>
            </a:pPr>
            <a:r>
              <a:rPr lang="bg-BG" sz="3200" dirty="0">
                <a:solidFill>
                  <a:schemeClr val="tx2">
                    <a:lumMod val="50000"/>
                  </a:schemeClr>
                </a:solidFill>
              </a:rPr>
              <a:t>  - Качеството и разбираемостта на информацията</a:t>
            </a:r>
            <a:r>
              <a:rPr lang="bg-BG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878904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24254" y="492369"/>
            <a:ext cx="11095891" cy="1160585"/>
          </a:xfrm>
        </p:spPr>
        <p:txBody>
          <a:bodyPr>
            <a:noAutofit/>
          </a:bodyPr>
          <a:lstStyle/>
          <a:p>
            <a:pPr algn="ctr"/>
            <a:r>
              <a:rPr lang="bg-BG" sz="36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Times New Roman" panose="02020603050405020304" pitchFamily="18" charset="0"/>
              </a:rPr>
              <a:t>Ефективно и ефикасно управление на общинския бюджет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53915" y="1951892"/>
            <a:ext cx="10955215" cy="4144108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bg-BG" sz="2800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marL="45720" indent="0" algn="just">
              <a:buNone/>
            </a:pPr>
            <a:endParaRPr lang="bg-BG" sz="2800" dirty="0"/>
          </a:p>
          <a:p>
            <a:pPr marL="45720" indent="0" algn="just">
              <a:buNone/>
            </a:pPr>
            <a:endParaRPr lang="bg-BG" sz="2800" dirty="0"/>
          </a:p>
          <a:p>
            <a:pPr marL="45720" indent="0" algn="just">
              <a:buNone/>
            </a:pPr>
            <a:r>
              <a:rPr lang="bg-BG" sz="2800" dirty="0">
                <a:solidFill>
                  <a:schemeClr val="tx2">
                    <a:lumMod val="50000"/>
                  </a:schemeClr>
                </a:solidFill>
              </a:rPr>
              <a:t>За неизпълнение на задължение за публикуване на информация или на документи на интернет страница на общината, предвидено в ЗПФ, в закона за държавния бюджет за съответната година или в постановлението за неговото изпълнение, виновното длъжностно лице се наказва с глоба, а при повторно нарушение на нарушителя се налага глоба в двоен размер!!!</a:t>
            </a:r>
          </a:p>
          <a:p>
            <a:pPr marL="45720" indent="0" algn="just">
              <a:buNone/>
            </a:pPr>
            <a:endParaRPr lang="bg-BG" sz="2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Овално изнесено означение 3"/>
          <p:cNvSpPr/>
          <p:nvPr/>
        </p:nvSpPr>
        <p:spPr>
          <a:xfrm>
            <a:off x="3314699" y="1881554"/>
            <a:ext cx="5002824" cy="133643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" indent="0" algn="just">
              <a:buNone/>
            </a:pPr>
            <a:r>
              <a:rPr lang="bg-BG" sz="40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ВАЖНО!!!</a:t>
            </a:r>
          </a:p>
        </p:txBody>
      </p:sp>
    </p:spTree>
    <p:extLst>
      <p:ext uri="{BB962C8B-B14F-4D97-AF65-F5344CB8AC3E}">
        <p14:creationId xmlns:p14="http://schemas.microsoft.com/office/powerpoint/2010/main" val="9132626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22997"/>
            <a:ext cx="9875520" cy="987188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Форми на гражданско участие </a:t>
            </a:r>
            <a:endParaRPr lang="en-US" sz="3600" b="1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60310"/>
            <a:ext cx="9872871" cy="4635690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Референдум </a:t>
            </a:r>
          </a:p>
          <a:p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Гражданска инициатива </a:t>
            </a:r>
          </a:p>
          <a:p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Европейска гражданска инициатива </a:t>
            </a:r>
          </a:p>
          <a:p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Общо събрание на населението </a:t>
            </a:r>
          </a:p>
          <a:p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Заседанията на общинския съвет и на неговите комисии</a:t>
            </a:r>
          </a:p>
          <a:p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Целеви срещи </a:t>
            </a:r>
          </a:p>
          <a:p>
            <a:pPr marL="45720" indent="0">
              <a:buNone/>
            </a:pP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  <a:p>
            <a:pPr marL="45720" indent="0" algn="ctr">
              <a:buNone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!!! Осигуряват се повече канали за достъп и възможност за обратна връзка и достъпна комуникация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89828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627" y="254758"/>
            <a:ext cx="10781731" cy="891654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Нов публичен мениджмънт – адаптиране на правилата за работа</a:t>
            </a:r>
            <a:endParaRPr lang="en-US" sz="3200" b="1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546" y="1392072"/>
            <a:ext cx="11368585" cy="5199797"/>
          </a:xfrm>
        </p:spPr>
        <p:txBody>
          <a:bodyPr>
            <a:normAutofit fontScale="92500" lnSpcReduction="10000"/>
          </a:bodyPr>
          <a:lstStyle/>
          <a:p>
            <a:pPr marL="502920" indent="-457200" algn="just">
              <a:buFont typeface="+mj-lt"/>
              <a:buAutoNum type="arabicPeriod"/>
            </a:pPr>
            <a:r>
              <a:rPr lang="ru-RU" sz="2800" dirty="0" err="1">
                <a:solidFill>
                  <a:schemeClr val="tx2">
                    <a:lumMod val="50000"/>
                  </a:schemeClr>
                </a:solidFill>
              </a:rPr>
              <a:t>Данъкоплатците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 желаят да получат срещу внесените данъци еквивалент от определено количество и качество </a:t>
            </a:r>
            <a:r>
              <a:rPr lang="ru-RU" sz="2800" dirty="0" err="1">
                <a:solidFill>
                  <a:schemeClr val="tx2">
                    <a:lumMod val="50000"/>
                  </a:schemeClr>
                </a:solidFill>
              </a:rPr>
              <a:t>публични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 блага и услуги.</a:t>
            </a:r>
          </a:p>
          <a:p>
            <a:pPr marL="502920" indent="-457200" algn="just">
              <a:buFont typeface="+mj-lt"/>
              <a:buAutoNum type="arabicPeriod"/>
            </a:pP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Публичните организации предоставят разнообразие от блага (чисти публични, смесени, </a:t>
            </a:r>
            <a:r>
              <a:rPr lang="ru-RU" sz="2800" dirty="0" err="1">
                <a:solidFill>
                  <a:schemeClr val="tx2">
                    <a:lumMod val="50000"/>
                  </a:schemeClr>
                </a:solidFill>
              </a:rPr>
              <a:t>частни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).</a:t>
            </a:r>
          </a:p>
          <a:p>
            <a:pPr marL="502920" indent="-457200" algn="just">
              <a:buFont typeface="+mj-lt"/>
              <a:buAutoNum type="arabicPeriod"/>
            </a:pP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Всяка публична организация е стопанска единица, която не работи за печалба, но трябва да изразходва икономично ресурсите за постигане на зададените цели в рамките на определения предмет на </a:t>
            </a:r>
            <a:r>
              <a:rPr lang="ru-RU" sz="2800" dirty="0" err="1">
                <a:solidFill>
                  <a:schemeClr val="tx2">
                    <a:lumMod val="50000"/>
                  </a:schemeClr>
                </a:solidFill>
              </a:rPr>
              <a:t>дейност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. </a:t>
            </a:r>
          </a:p>
          <a:p>
            <a:pPr marL="502920" indent="-457200" algn="just">
              <a:buFont typeface="+mj-lt"/>
              <a:buAutoNum type="arabicPeriod"/>
            </a:pP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Много от формите на взаимоотношения между публичните и частните организации неминуемо придобиват пазарна форма (покупки на стоки и услуги). </a:t>
            </a:r>
          </a:p>
          <a:p>
            <a:pPr marL="502920" indent="-457200" algn="just">
              <a:buFont typeface="+mj-lt"/>
              <a:buAutoNum type="arabicPeriod"/>
            </a:pPr>
            <a:r>
              <a:rPr lang="ru-RU" sz="2800" dirty="0" err="1">
                <a:solidFill>
                  <a:schemeClr val="tx2">
                    <a:lumMod val="50000"/>
                  </a:schemeClr>
                </a:solidFill>
              </a:rPr>
              <a:t>Концепцията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 за </a:t>
            </a:r>
            <a:r>
              <a:rPr lang="ru-RU" sz="2800" dirty="0" err="1">
                <a:solidFill>
                  <a:schemeClr val="tx2">
                    <a:lumMod val="50000"/>
                  </a:schemeClr>
                </a:solidFill>
              </a:rPr>
              <a:t>прилагане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 на </a:t>
            </a:r>
            <a:r>
              <a:rPr lang="ru-RU" sz="2800" dirty="0" err="1">
                <a:solidFill>
                  <a:schemeClr val="tx2">
                    <a:lumMod val="50000"/>
                  </a:schemeClr>
                </a:solidFill>
              </a:rPr>
              <a:t>адаптирани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2">
                    <a:lumMod val="50000"/>
                  </a:schemeClr>
                </a:solidFill>
              </a:rPr>
              <a:t>пазарни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 подходи и </a:t>
            </a:r>
            <a:r>
              <a:rPr lang="ru-RU" sz="2800" dirty="0" err="1">
                <a:solidFill>
                  <a:schemeClr val="tx2">
                    <a:lumMod val="50000"/>
                  </a:schemeClr>
                </a:solidFill>
              </a:rPr>
              <a:t>елементи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 на </a:t>
            </a:r>
            <a:r>
              <a:rPr lang="ru-RU" sz="2800" dirty="0" err="1">
                <a:solidFill>
                  <a:schemeClr val="tx2">
                    <a:lumMod val="50000"/>
                  </a:schemeClr>
                </a:solidFill>
              </a:rPr>
              <a:t>корпоративния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2">
                    <a:lumMod val="50000"/>
                  </a:schemeClr>
                </a:solidFill>
              </a:rPr>
              <a:t>мениджмънт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 в </a:t>
            </a:r>
            <a:r>
              <a:rPr lang="ru-RU" sz="2800" dirty="0" err="1">
                <a:solidFill>
                  <a:schemeClr val="tx2">
                    <a:lumMod val="50000"/>
                  </a:schemeClr>
                </a:solidFill>
              </a:rPr>
              <a:t>обществения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 сектор е </a:t>
            </a:r>
            <a:r>
              <a:rPr lang="ru-RU" sz="2800" dirty="0" err="1">
                <a:solidFill>
                  <a:schemeClr val="tx2">
                    <a:lumMod val="50000"/>
                  </a:schemeClr>
                </a:solidFill>
              </a:rPr>
              <a:t>една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 от </a:t>
            </a:r>
            <a:r>
              <a:rPr lang="ru-RU" sz="2800" dirty="0" err="1">
                <a:solidFill>
                  <a:schemeClr val="tx2">
                    <a:lumMod val="50000"/>
                  </a:schemeClr>
                </a:solidFill>
              </a:rPr>
              <a:t>характеристиките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 за </a:t>
            </a:r>
            <a:r>
              <a:rPr lang="ru-RU" sz="2800" dirty="0" err="1">
                <a:solidFill>
                  <a:schemeClr val="tx2">
                    <a:lumMod val="50000"/>
                  </a:schemeClr>
                </a:solidFill>
              </a:rPr>
              <a:t>реформиране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marL="502920" indent="-457200" algn="just">
              <a:buFont typeface="+mj-lt"/>
              <a:buAutoNum type="arabicPeriod"/>
            </a:pPr>
            <a:endParaRPr lang="ru-RU" sz="2800" dirty="0">
              <a:solidFill>
                <a:srgbClr val="FF0000"/>
              </a:solidFill>
            </a:endParaRPr>
          </a:p>
          <a:p>
            <a:pPr marL="502920" indent="-457200" algn="just">
              <a:buFont typeface="+mj-lt"/>
              <a:buAutoNum type="arabicPeriod"/>
            </a:pP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1923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533" y="295703"/>
            <a:ext cx="11157439" cy="814754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Нов публичен мениджмънт – адаптиране на процесите</a:t>
            </a:r>
            <a:endParaRPr lang="en-US" sz="3600" b="1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251" y="1110457"/>
            <a:ext cx="11546005" cy="5385878"/>
          </a:xfrm>
        </p:spPr>
        <p:txBody>
          <a:bodyPr>
            <a:noAutofit/>
          </a:bodyPr>
          <a:lstStyle/>
          <a:p>
            <a:pPr marL="45720" indent="0" algn="just">
              <a:buNone/>
            </a:pPr>
            <a:r>
              <a:rPr lang="ru-RU" sz="2500" dirty="0">
                <a:solidFill>
                  <a:schemeClr val="tx2">
                    <a:lumMod val="50000"/>
                  </a:schemeClr>
                </a:solidFill>
              </a:rPr>
              <a:t>6. </a:t>
            </a:r>
            <a:r>
              <a:rPr lang="ru-RU" sz="2500" dirty="0" err="1">
                <a:solidFill>
                  <a:schemeClr val="tx2">
                    <a:lumMod val="50000"/>
                  </a:schemeClr>
                </a:solidFill>
              </a:rPr>
              <a:t>Наложителни</a:t>
            </a:r>
            <a:r>
              <a:rPr lang="ru-RU" sz="25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500" dirty="0" err="1">
                <a:solidFill>
                  <a:schemeClr val="tx2">
                    <a:lumMod val="50000"/>
                  </a:schemeClr>
                </a:solidFill>
              </a:rPr>
              <a:t>промени</a:t>
            </a:r>
            <a:r>
              <a:rPr lang="ru-RU" sz="2500" dirty="0">
                <a:solidFill>
                  <a:schemeClr val="tx2">
                    <a:lumMod val="50000"/>
                  </a:schemeClr>
                </a:solidFill>
              </a:rPr>
              <a:t> и подходи в дейността на </a:t>
            </a:r>
            <a:r>
              <a:rPr lang="ru-RU" sz="2500" dirty="0" err="1">
                <a:solidFill>
                  <a:schemeClr val="tx2">
                    <a:lumMod val="50000"/>
                  </a:schemeClr>
                </a:solidFill>
              </a:rPr>
              <a:t>общините</a:t>
            </a:r>
            <a:r>
              <a:rPr lang="ru-RU" sz="2500" dirty="0">
                <a:solidFill>
                  <a:schemeClr val="tx2">
                    <a:lumMod val="50000"/>
                  </a:schemeClr>
                </a:solidFill>
              </a:rPr>
              <a:t>: 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ru-RU" sz="2500" dirty="0" err="1">
                <a:solidFill>
                  <a:schemeClr val="tx2">
                    <a:lumMod val="50000"/>
                  </a:schemeClr>
                </a:solidFill>
              </a:rPr>
              <a:t>Промени</a:t>
            </a:r>
            <a:r>
              <a:rPr lang="ru-RU" sz="2500" dirty="0">
                <a:solidFill>
                  <a:schemeClr val="tx2">
                    <a:lumMod val="50000"/>
                  </a:schemeClr>
                </a:solidFill>
              </a:rPr>
              <a:t> в структурата на общината, отделяне на политиката от администрирането, намаляване на йерархичните равнища. 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ru-RU" sz="2500" dirty="0">
                <a:solidFill>
                  <a:schemeClr val="tx2">
                    <a:lumMod val="50000"/>
                  </a:schemeClr>
                </a:solidFill>
              </a:rPr>
              <a:t>Предоставяне на права на мениджърите.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ru-RU" sz="2500" dirty="0">
                <a:solidFill>
                  <a:schemeClr val="tx2">
                    <a:lumMod val="50000"/>
                  </a:schemeClr>
                </a:solidFill>
              </a:rPr>
              <a:t>Измерване на резултатите от дейността чрез система от показатели, отчитащи икономичност, ефективност и ефикасност.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ru-RU" sz="2500" dirty="0">
                <a:solidFill>
                  <a:schemeClr val="tx2">
                    <a:lumMod val="50000"/>
                  </a:schemeClr>
                </a:solidFill>
              </a:rPr>
              <a:t>Промяна  културата на организацията и промяна на отношението към гражданите и потребителите на услуги, налагане на високи стандарти за качество.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ru-RU" sz="2500" dirty="0">
                <a:solidFill>
                  <a:schemeClr val="tx2">
                    <a:lumMod val="50000"/>
                  </a:schemeClr>
                </a:solidFill>
              </a:rPr>
              <a:t>Индивидуализиране на задачите и отговорностите и засилване на личната мотивация чрез система от стимули.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ru-RU" sz="2500" dirty="0">
                <a:solidFill>
                  <a:schemeClr val="tx2">
                    <a:lumMod val="50000"/>
                  </a:schemeClr>
                </a:solidFill>
              </a:rPr>
              <a:t>Изместване на центъра </a:t>
            </a:r>
            <a:r>
              <a:rPr lang="bg-BG" sz="2500" dirty="0">
                <a:solidFill>
                  <a:schemeClr val="tx2">
                    <a:lumMod val="50000"/>
                  </a:schemeClr>
                </a:solidFill>
              </a:rPr>
              <a:t>– от </a:t>
            </a:r>
            <a:r>
              <a:rPr lang="ru-RU" sz="2500" dirty="0">
                <a:solidFill>
                  <a:schemeClr val="tx2">
                    <a:lumMod val="50000"/>
                  </a:schemeClr>
                </a:solidFill>
              </a:rPr>
              <a:t>предлагането </a:t>
            </a:r>
            <a:r>
              <a:rPr lang="ru-RU" sz="2500" dirty="0" err="1">
                <a:solidFill>
                  <a:schemeClr val="tx2">
                    <a:lumMod val="50000"/>
                  </a:schemeClr>
                </a:solidFill>
              </a:rPr>
              <a:t>към</a:t>
            </a:r>
            <a:r>
              <a:rPr lang="ru-RU" sz="25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500" dirty="0" err="1">
                <a:solidFill>
                  <a:schemeClr val="tx2">
                    <a:lumMod val="50000"/>
                  </a:schemeClr>
                </a:solidFill>
              </a:rPr>
              <a:t>търсенето</a:t>
            </a:r>
            <a:r>
              <a:rPr lang="ru-RU" sz="2500" dirty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ru-RU" sz="2500" dirty="0">
                <a:solidFill>
                  <a:schemeClr val="tx2">
                    <a:lumMod val="50000"/>
                  </a:schemeClr>
                </a:solidFill>
              </a:rPr>
              <a:t>Заместване на традиционните отношения на бюджетна зависимост с </a:t>
            </a:r>
            <a:r>
              <a:rPr lang="ru-RU" sz="2500" dirty="0" err="1">
                <a:solidFill>
                  <a:schemeClr val="tx2">
                    <a:lumMod val="50000"/>
                  </a:schemeClr>
                </a:solidFill>
              </a:rPr>
              <a:t>договорна</a:t>
            </a:r>
            <a:r>
              <a:rPr lang="ru-RU" sz="2500" dirty="0">
                <a:solidFill>
                  <a:schemeClr val="tx2">
                    <a:lumMod val="50000"/>
                  </a:schemeClr>
                </a:solidFill>
              </a:rPr>
              <a:t> система.</a:t>
            </a:r>
            <a:endParaRPr lang="en-US" sz="25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43446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309349"/>
            <a:ext cx="9875520" cy="1356360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>
                <a:latin typeface="+mn-lt"/>
              </a:rPr>
              <a:t>Вместо заключение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43000" y="1501254"/>
            <a:ext cx="9872871" cy="459474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dirty="0"/>
              <a:t> </a:t>
            </a:r>
          </a:p>
          <a:p>
            <a:pPr marL="45720" indent="0" algn="just">
              <a:buNone/>
            </a:pPr>
            <a:r>
              <a:rPr lang="bg-BG" sz="4000" dirty="0"/>
              <a:t>„Политическият проблем на човечеството е да съчетае три неща: икономическа ефективност, социална справедливост и индивидуална свобода.“</a:t>
            </a:r>
            <a:endParaRPr lang="en-US" sz="4000" dirty="0"/>
          </a:p>
          <a:p>
            <a:pPr marL="45720" indent="0" algn="just">
              <a:buNone/>
            </a:pPr>
            <a:r>
              <a:rPr lang="en-US" sz="4000" dirty="0"/>
              <a:t>				</a:t>
            </a:r>
            <a:r>
              <a:rPr lang="bg-BG" sz="4000" dirty="0"/>
              <a:t> </a:t>
            </a:r>
            <a:r>
              <a:rPr lang="en-US" sz="4000" dirty="0"/>
              <a:t>		</a:t>
            </a:r>
            <a:r>
              <a:rPr lang="bg-BG" sz="3200" b="1" i="1" dirty="0"/>
              <a:t>Джон </a:t>
            </a:r>
            <a:r>
              <a:rPr lang="bg-BG" sz="3200" b="1" i="1" dirty="0" err="1"/>
              <a:t>Мейнард</a:t>
            </a:r>
            <a:r>
              <a:rPr lang="bg-BG" sz="3200" i="1" dirty="0"/>
              <a:t> </a:t>
            </a:r>
            <a:r>
              <a:rPr lang="bg-BG" sz="3200" b="1" i="1" dirty="0" err="1"/>
              <a:t>Кейнс</a:t>
            </a:r>
            <a:r>
              <a:rPr lang="en-US" sz="4000" dirty="0"/>
              <a:t>	</a:t>
            </a:r>
            <a:endParaRPr lang="bg-BG" sz="4000" dirty="0"/>
          </a:p>
        </p:txBody>
      </p:sp>
    </p:spTree>
    <p:extLst>
      <p:ext uri="{BB962C8B-B14F-4D97-AF65-F5344CB8AC3E}">
        <p14:creationId xmlns:p14="http://schemas.microsoft.com/office/powerpoint/2010/main" val="31450352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bg-BG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bg-BG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r>
              <a:rPr lang="bg-BG" sz="4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БЛАГОДАРЯ ЗА ВНИМАНИЕТО!</a:t>
            </a:r>
            <a:r>
              <a:rPr lang="en-GB" sz="40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GB" sz="4000" dirty="0">
                <a:solidFill>
                  <a:schemeClr val="accent1">
                    <a:lumMod val="75000"/>
                  </a:schemeClr>
                </a:solidFill>
              </a:rPr>
            </a:br>
            <a:endParaRPr lang="bg-BG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485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9142" y="281371"/>
            <a:ext cx="9875520" cy="960575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Вместо увод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4276" y="1364777"/>
            <a:ext cx="10645252" cy="510426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Финансова политика - съвкупност от действия и мерки за постигане на определени цели и за изпълнение на конкретни задачи на общината, в съответните сектори в икономиката и т.н. Тя се разработва, за да обвърже определените цели и задачи на развитие с ресурсите и очаквания ефект за населението.</a:t>
            </a:r>
          </a:p>
          <a:p>
            <a:pPr algn="just"/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Финансов мениджмънт (финансово управление) - ориентация към максимизиране на стойността.</a:t>
            </a:r>
          </a:p>
          <a:p>
            <a:pPr algn="just"/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Публичен финансов мениджмънт - увеличаване на “печалбата” за обществото като цяло. </a:t>
            </a:r>
          </a:p>
          <a:p>
            <a:pPr algn="just"/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Публични финанси -система за осигуряване и финансиране на публични блага и услуги, преразпределение и трансфериране на доходи и акумулиране на ресурси от бюджетните организации чрез приходи, помощи и дарения, реализация на финансови активи и поемане на дълг</a:t>
            </a:r>
            <a:r>
              <a:rPr lang="ru-RU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66234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785" y="268406"/>
            <a:ext cx="11532358" cy="75517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Основни модели за управление на публичния сектор</a:t>
            </a:r>
            <a:endParaRPr lang="en-US" sz="3600" b="1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785" y="1269243"/>
            <a:ext cx="11395881" cy="4981432"/>
          </a:xfrm>
        </p:spPr>
        <p:txBody>
          <a:bodyPr>
            <a:normAutofit/>
          </a:bodyPr>
          <a:lstStyle/>
          <a:p>
            <a:pPr algn="just"/>
            <a:r>
              <a:rPr lang="ru-RU" sz="3200" dirty="0">
                <a:solidFill>
                  <a:schemeClr val="tx2">
                    <a:lumMod val="50000"/>
                  </a:schemeClr>
                </a:solidFill>
              </a:rPr>
              <a:t>Традиционно бюрократично управление - придържане към законовата регулация.</a:t>
            </a:r>
          </a:p>
          <a:p>
            <a:pPr algn="just"/>
            <a:r>
              <a:rPr lang="ru-RU" sz="3200" dirty="0">
                <a:solidFill>
                  <a:schemeClr val="tx2">
                    <a:lumMod val="50000"/>
                  </a:schemeClr>
                </a:solidFill>
              </a:rPr>
              <a:t>Нов публичен мениджмънт - фокусът е поставен върху ефективността (степента на постигане целите при съпоставяне на действителните и очакваните резултати от дейността). </a:t>
            </a:r>
          </a:p>
          <a:p>
            <a:pPr algn="just"/>
            <a:r>
              <a:rPr lang="ru-RU" sz="3200" dirty="0">
                <a:solidFill>
                  <a:schemeClr val="tx2">
                    <a:lumMod val="50000"/>
                  </a:schemeClr>
                </a:solidFill>
              </a:rPr>
              <a:t>Модел на доброто управление  - съчетава положителните елементи от другите два модела, но включва и нови параметри, съобразени с принципите и ценностите на демократичното общество</a:t>
            </a:r>
            <a:r>
              <a:rPr lang="ru-RU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98727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0352" y="391236"/>
            <a:ext cx="9875520" cy="686937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Общински регламенти</a:t>
            </a:r>
            <a:endParaRPr lang="en-US" sz="3600" b="1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7230" y="1351128"/>
            <a:ext cx="9978642" cy="4744872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Повечето общински Наредби по ЗПФ регламентират:</a:t>
            </a:r>
          </a:p>
          <a:p>
            <a:pPr algn="just"/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управлението на бюджетните средства, на сметките за средства от ЕС и общинския дълг при спазване принципите на законосъобразност, целесъобразност, всеобхватност, ефективност, отчетност и отговорност, ефикасност и публичност.</a:t>
            </a:r>
          </a:p>
          <a:p>
            <a:pPr algn="just"/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създаването на устойчива финансова среда с цел да се гарантират функциите на общината свързани с предоставяне на публични услуги в интерес на местната общност</a:t>
            </a:r>
            <a:r>
              <a:rPr lang="ru-RU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97134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704" y="268406"/>
            <a:ext cx="10034516" cy="878006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Цели на общинската финансова политика</a:t>
            </a:r>
            <a:endParaRPr lang="en-US" sz="3600" b="1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9684" y="1378423"/>
            <a:ext cx="10306187" cy="5076967"/>
          </a:xfrm>
        </p:spPr>
        <p:txBody>
          <a:bodyPr>
            <a:normAutofit lnSpcReduction="10000"/>
          </a:bodyPr>
          <a:lstStyle/>
          <a:p>
            <a:pPr marL="45720" indent="0" algn="just">
              <a:buNone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Финансовата политика на общината представлява система от цели, принципи на управление, приоритети и правила относно местните финанси, която осигурява :</a:t>
            </a:r>
          </a:p>
          <a:p>
            <a:pPr algn="just"/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бюджетна рамка, гарантираща предоставяне на такова равнище на общинските услуги,което отговаря на потребностите и на възможностите на местната общност;</a:t>
            </a:r>
          </a:p>
          <a:p>
            <a:pPr algn="just"/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способността на общината да отговаря на промените в потребностите на местната общност по отношение на предоставените услуги;</a:t>
            </a:r>
          </a:p>
          <a:p>
            <a:pPr algn="just"/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поддържане на стабилно финансово състояние и спазване на принципите за управление на публичните средства и фискалните правила, определени със Закона за публичните финанси;</a:t>
            </a:r>
          </a:p>
          <a:p>
            <a:pPr algn="just"/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поддържане на балансирано бюджетно салдо на всеки етап от бюджетния процес.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814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1793" y="257908"/>
            <a:ext cx="9875520" cy="1065925"/>
          </a:xfrm>
        </p:spPr>
        <p:txBody>
          <a:bodyPr>
            <a:normAutofit fontScale="90000"/>
          </a:bodyPr>
          <a:lstStyle/>
          <a:p>
            <a:pPr algn="ctr"/>
            <a:r>
              <a:rPr lang="bg-BG" sz="36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Други нормативни изисквания относно финансовото управление</a:t>
            </a:r>
            <a:endParaRPr lang="en-US" sz="3600" b="1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740" y="1323833"/>
            <a:ext cx="11068335" cy="5090615"/>
          </a:xfrm>
        </p:spPr>
        <p:txBody>
          <a:bodyPr>
            <a:normAutofit/>
          </a:bodyPr>
          <a:lstStyle/>
          <a:p>
            <a:pPr algn="just"/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ЗПФ - Кметовете на общини, както и ръководителите на бюджетни организации са отговорни за изграждането, функционирането и отчитането на системи за финансово управление и контрол в съответствие с действащото законодателство.</a:t>
            </a:r>
          </a:p>
          <a:p>
            <a:pPr algn="just"/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ЗФУКПС – Кметовете на общини и ръководителите на БО отговарят за осъществяване на финансовото управление и контрол във всички ръководени от тях структури, програми, дейности и процеси при спазване на принципите за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законосъобразност, добро финансово управление и прозрачност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algn="just"/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Общински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Наредби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sz="2400" dirty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Принципите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на управление са съвкупност от правила, процедури, норми за поведение на участниците в бюджетния процес. </a:t>
            </a:r>
            <a:endParaRPr lang="en-US" sz="2400" dirty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Местната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общност осъществява публичен контрол на разходваните средства и прави предложения по бюджета за годината</a:t>
            </a:r>
            <a:endParaRPr lang="en-US" sz="2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792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86520"/>
            <a:ext cx="9875520" cy="1246495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Предпоставки за развитие на публични, ефективни и ефикасни финансови политики</a:t>
            </a:r>
            <a:endParaRPr lang="en-US" sz="3600" b="1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1806" y="1433015"/>
            <a:ext cx="10744200" cy="4512860"/>
          </a:xfrm>
        </p:spPr>
        <p:txBody>
          <a:bodyPr>
            <a:normAutofit/>
          </a:bodyPr>
          <a:lstStyle/>
          <a:p>
            <a:pPr algn="just"/>
            <a:r>
              <a:rPr lang="ru-RU" sz="3200" dirty="0">
                <a:solidFill>
                  <a:schemeClr val="tx2">
                    <a:lumMod val="50000"/>
                  </a:schemeClr>
                </a:solidFill>
              </a:rPr>
              <a:t>Организационен (институционален) аспект – изследване на правомощията на органите на местна власт, на организацията на управление, администрацията и структурите, които ги подпомагат;</a:t>
            </a:r>
          </a:p>
          <a:p>
            <a:pPr algn="just"/>
            <a:r>
              <a:rPr lang="ru-RU" sz="3200" dirty="0">
                <a:solidFill>
                  <a:schemeClr val="tx2">
                    <a:lumMod val="50000"/>
                  </a:schemeClr>
                </a:solidFill>
              </a:rPr>
              <a:t>Функционален аспект – изследване на съвкупността от дейности за осъществяване на публично, ефективно и ефикасно управление и регулирането на финансови отношения (разпоредители, звена, контрагенти, лица и т.н.).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05562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1239" y="282053"/>
            <a:ext cx="9875520" cy="850711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Ориентираност към резултатите</a:t>
            </a:r>
            <a:endParaRPr lang="en-US" sz="3600" b="1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2177" y="1323833"/>
            <a:ext cx="10577145" cy="5090615"/>
          </a:xfrm>
        </p:spPr>
        <p:txBody>
          <a:bodyPr>
            <a:normAutofit/>
          </a:bodyPr>
          <a:lstStyle/>
          <a:p>
            <a:pPr algn="just"/>
            <a:r>
              <a:rPr lang="ru-RU" sz="3200" dirty="0">
                <a:solidFill>
                  <a:schemeClr val="tx2">
                    <a:lumMod val="50000"/>
                  </a:schemeClr>
                </a:solidFill>
              </a:rPr>
              <a:t>Моделът на “</a:t>
            </a:r>
            <a:r>
              <a:rPr lang="ru-RU" sz="3200" dirty="0" err="1">
                <a:solidFill>
                  <a:schemeClr val="tx2">
                    <a:lumMod val="50000"/>
                  </a:schemeClr>
                </a:solidFill>
              </a:rPr>
              <a:t>идеалното</a:t>
            </a:r>
            <a:r>
              <a:rPr lang="ru-RU" sz="3200" dirty="0">
                <a:solidFill>
                  <a:schemeClr val="tx2">
                    <a:lumMod val="50000"/>
                  </a:schemeClr>
                </a:solidFill>
              </a:rPr>
              <a:t> обслужване на </a:t>
            </a:r>
            <a:r>
              <a:rPr lang="ru-RU" sz="3200" dirty="0" err="1">
                <a:solidFill>
                  <a:schemeClr val="tx2">
                    <a:lumMod val="50000"/>
                  </a:schemeClr>
                </a:solidFill>
              </a:rPr>
              <a:t>местната</a:t>
            </a:r>
            <a:r>
              <a:rPr lang="ru-RU" sz="32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2">
                    <a:lumMod val="50000"/>
                  </a:schemeClr>
                </a:solidFill>
              </a:rPr>
              <a:t>общност</a:t>
            </a:r>
            <a:r>
              <a:rPr lang="ru-RU" sz="3200" dirty="0">
                <a:solidFill>
                  <a:schemeClr val="tx2">
                    <a:lumMod val="50000"/>
                  </a:schemeClr>
                </a:solidFill>
              </a:rPr>
              <a:t>“</a:t>
            </a:r>
          </a:p>
          <a:p>
            <a:pPr algn="just"/>
            <a:r>
              <a:rPr lang="ru-RU" sz="3200" dirty="0">
                <a:solidFill>
                  <a:schemeClr val="tx2">
                    <a:lumMod val="50000"/>
                  </a:schemeClr>
                </a:solidFill>
              </a:rPr>
              <a:t>Максимизиране на възможностите чрез съсредоточаване на ресурсите върху най-атрактивните услуги, за да се получат възможно най-добрите резултати</a:t>
            </a:r>
          </a:p>
          <a:p>
            <a:pPr algn="just"/>
            <a:r>
              <a:rPr lang="ru-RU" sz="3200" dirty="0">
                <a:solidFill>
                  <a:schemeClr val="tx2">
                    <a:lumMod val="50000"/>
                  </a:schemeClr>
                </a:solidFill>
              </a:rPr>
              <a:t>Определяне на приоритетите и съсредоточаване на ресурсите върху тях</a:t>
            </a:r>
          </a:p>
          <a:p>
            <a:pPr algn="just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3204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0351" y="295702"/>
            <a:ext cx="9875520" cy="104177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Гаранции за правилното разходване на бюджета и евросредствата</a:t>
            </a:r>
            <a:endParaRPr lang="en-US" sz="3600" b="1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10436"/>
            <a:ext cx="9872871" cy="4485563"/>
          </a:xfrm>
        </p:spPr>
        <p:txBody>
          <a:bodyPr>
            <a:normAutofit/>
          </a:bodyPr>
          <a:lstStyle/>
          <a:p>
            <a:pPr algn="just"/>
            <a:r>
              <a:rPr lang="ru-RU" sz="3600" i="1" dirty="0">
                <a:solidFill>
                  <a:schemeClr val="tx2">
                    <a:lumMod val="50000"/>
                  </a:schemeClr>
                </a:solidFill>
              </a:rPr>
              <a:t>Мониторинг</a:t>
            </a:r>
            <a:r>
              <a:rPr lang="ru-RU" sz="3600" dirty="0">
                <a:solidFill>
                  <a:schemeClr val="tx2">
                    <a:lumMod val="50000"/>
                  </a:schemeClr>
                </a:solidFill>
              </a:rPr>
              <a:t> - редовен преглед на разходите, постиженията и </a:t>
            </a:r>
            <a:r>
              <a:rPr lang="ru-RU" sz="3600" dirty="0" err="1">
                <a:solidFill>
                  <a:schemeClr val="tx2">
                    <a:lumMod val="50000"/>
                  </a:schemeClr>
                </a:solidFill>
              </a:rPr>
              <a:t>резултатите</a:t>
            </a:r>
            <a:r>
              <a:rPr lang="bg-BG" sz="3600" dirty="0">
                <a:solidFill>
                  <a:schemeClr val="tx2">
                    <a:lumMod val="50000"/>
                  </a:schemeClr>
                </a:solidFill>
              </a:rPr>
              <a:t>;</a:t>
            </a:r>
            <a:endParaRPr lang="ru-RU" sz="3600" dirty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r>
              <a:rPr lang="ru-RU" sz="3600" i="1" dirty="0">
                <a:solidFill>
                  <a:schemeClr val="tx2">
                    <a:lumMod val="50000"/>
                  </a:schemeClr>
                </a:solidFill>
              </a:rPr>
              <a:t>Оценка</a:t>
            </a:r>
            <a:r>
              <a:rPr lang="ru-RU" sz="3600" dirty="0">
                <a:solidFill>
                  <a:schemeClr val="tx2">
                    <a:lumMod val="50000"/>
                  </a:schemeClr>
                </a:solidFill>
              </a:rPr>
              <a:t> - периодично събиране и анализ на данни с цел формиране на заключения относно ефективността и ефикасността</a:t>
            </a:r>
            <a:r>
              <a:rPr lang="ru-RU" sz="3200" dirty="0"/>
              <a:t>.</a:t>
            </a:r>
          </a:p>
          <a:p>
            <a:pPr marL="4572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89021965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2481</TotalTime>
  <Words>1290</Words>
  <Application>Microsoft Office PowerPoint</Application>
  <PresentationFormat>Widescreen</PresentationFormat>
  <Paragraphs>104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ＭＳ Ｐゴシック</vt:lpstr>
      <vt:lpstr>Corbel</vt:lpstr>
      <vt:lpstr>Courier New</vt:lpstr>
      <vt:lpstr>Times New Roman</vt:lpstr>
      <vt:lpstr>База</vt:lpstr>
      <vt:lpstr>PowerPoint Presentation</vt:lpstr>
      <vt:lpstr>Вместо увод</vt:lpstr>
      <vt:lpstr>Основни модели за управление на публичния сектор</vt:lpstr>
      <vt:lpstr>Общински регламенти</vt:lpstr>
      <vt:lpstr>Цели на общинската финансова политика</vt:lpstr>
      <vt:lpstr>Други нормативни изисквания относно финансовото управление</vt:lpstr>
      <vt:lpstr>Предпоставки за развитие на публични, ефективни и ефикасни финансови политики</vt:lpstr>
      <vt:lpstr>Ориентираност към резултатите</vt:lpstr>
      <vt:lpstr>Гаранции за правилното разходване на бюджета и евросредствата</vt:lpstr>
      <vt:lpstr>Публичност и прозрачност пред гражданите</vt:lpstr>
      <vt:lpstr>Добро управление:</vt:lpstr>
      <vt:lpstr>Добро управление</vt:lpstr>
      <vt:lpstr>Прозрачно управление на общинския бюджет</vt:lpstr>
      <vt:lpstr>Ефективно и ефикасно управление на общинския бюджет</vt:lpstr>
      <vt:lpstr>Форми на гражданско участие </vt:lpstr>
      <vt:lpstr>Нов публичен мениджмънт – адаптиране на правилата за работа</vt:lpstr>
      <vt:lpstr>Нов публичен мениджмънт – адаптиране на процесите</vt:lpstr>
      <vt:lpstr>Вместо заключение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на ПКСП на НСОРБ  Нормативна рамка</dc:title>
  <dc:creator>Татяна Петрова Петрова</dc:creator>
  <cp:lastModifiedBy>Windows User</cp:lastModifiedBy>
  <cp:revision>230</cp:revision>
  <cp:lastPrinted>2021-04-03T09:19:55Z</cp:lastPrinted>
  <dcterms:created xsi:type="dcterms:W3CDTF">2020-11-16T15:48:02Z</dcterms:created>
  <dcterms:modified xsi:type="dcterms:W3CDTF">2021-05-21T10:12:51Z</dcterms:modified>
</cp:coreProperties>
</file>