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5" r:id="rId13"/>
    <p:sldId id="276" r:id="rId14"/>
    <p:sldId id="269" r:id="rId15"/>
    <p:sldId id="270" r:id="rId16"/>
    <p:sldId id="271" r:id="rId17"/>
    <p:sldId id="273" r:id="rId18"/>
    <p:sldId id="274" r:id="rId19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/>
          </a:p>
          <a:p>
            <a:pPr marL="0" lvl="0" indent="0" algn="ctr">
              <a:buClr>
                <a:srgbClr val="549E39"/>
              </a:buClr>
              <a:buNone/>
            </a:pPr>
            <a:endParaRPr lang="bg-BG" sz="3200" b="1" i="1" dirty="0" smtClean="0">
              <a:solidFill>
                <a:srgbClr val="549E39"/>
              </a:solidFill>
              <a:cs typeface="Arial" pitchFamily="34" charset="0"/>
            </a:endParaRPr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3200" b="1" i="1" dirty="0" smtClean="0">
                <a:solidFill>
                  <a:srgbClr val="549E39"/>
                </a:solidFill>
                <a:cs typeface="Arial" pitchFamily="34" charset="0"/>
              </a:rPr>
              <a:t>Обучителен </a:t>
            </a:r>
            <a:r>
              <a:rPr lang="bg-BG" sz="3200" b="1" i="1" dirty="0">
                <a:solidFill>
                  <a:srgbClr val="549E39"/>
                </a:solidFill>
                <a:cs typeface="Arial" pitchFamily="34" charset="0"/>
              </a:rPr>
              <a:t>модул 3</a:t>
            </a: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/>
            </a:r>
            <a:br>
              <a:rPr lang="bg-BG" sz="3200" b="1" dirty="0">
                <a:solidFill>
                  <a:srgbClr val="549E39"/>
                </a:solidFill>
                <a:cs typeface="Arial" pitchFamily="34" charset="0"/>
              </a:rPr>
            </a:b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>Контролни функции на общините</a:t>
            </a:r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bg-BG" sz="2800" dirty="0" smtClean="0">
                <a:solidFill>
                  <a:schemeClr val="accent1">
                    <a:lumMod val="75000"/>
                  </a:schemeClr>
                </a:solidFill>
              </a:rPr>
              <a:t>Тема 8 Контрол </a:t>
            </a:r>
            <a:r>
              <a:rPr lang="bg-BG" sz="2800" dirty="0">
                <a:solidFill>
                  <a:schemeClr val="accent1">
                    <a:lumMod val="75000"/>
                  </a:schemeClr>
                </a:solidFill>
              </a:rPr>
              <a:t>и санкции на търговската и рекламната дейност</a:t>
            </a:r>
            <a:endParaRPr lang="bg-BG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 err="1">
                <a:solidFill>
                  <a:srgbClr val="549E39"/>
                </a:solidFill>
              </a:rPr>
              <a:t>за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50627" y="354842"/>
            <a:ext cx="10658901" cy="1310185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8.3. Контролни дейности по отношение на търговската и рекламна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(6)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50628" y="1665027"/>
            <a:ext cx="10658900" cy="443097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Контролни дейности – обхват: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извършване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документални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проверки- при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подаване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заявления,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текущо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проверки на място- периодични/планови/, случайни;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проверки по искане на друг контролен орган, определен със закон-съвместни проверки;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извършване проверки при подаден сигнал и/или жалба. 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36979" y="409433"/>
            <a:ext cx="10809027" cy="1214651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8.3. Контролни дейности по отношение на търговската и рекламна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(7)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6980" y="1774209"/>
            <a:ext cx="10604310" cy="4321791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Права при </a:t>
            </a:r>
            <a:r>
              <a:rPr lang="ru-RU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осъществяване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контролна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дейност:</a:t>
            </a:r>
            <a:endParaRPr lang="bg-BG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свободен достъп до търговския обект;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изискват необходимите документи във връзка с осъществявания от тях контрол;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привличат експерти в съответната област, когато проверката е особено сложна и изисква специални знания;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 съставят актове за установяване на административни нарушения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bg-BG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77921" y="368490"/>
            <a:ext cx="10699845" cy="1255594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8.3. Контролни дейности по отношение на търговската и рекламна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(8)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77922" y="1774209"/>
            <a:ext cx="10699844" cy="4572000"/>
          </a:xfrm>
        </p:spPr>
        <p:txBody>
          <a:bodyPr>
            <a:normAutofit/>
          </a:bodyPr>
          <a:lstStyle/>
          <a:p>
            <a:r>
              <a:rPr lang="bg-BG" sz="2400" dirty="0"/>
              <a:t>Най-често срещани нарушения</a:t>
            </a:r>
          </a:p>
          <a:p>
            <a:pPr lvl="0">
              <a:buFont typeface="Wingdings" pitchFamily="2" charset="2"/>
              <a:buChar char="ü"/>
            </a:pPr>
            <a:r>
              <a:rPr lang="bg-BG" sz="2400" b="1" i="1" dirty="0"/>
              <a:t>извършването на търговия на открито на терен публична общинска собственост без разрешение за ползване на място, издадено от кмета на района;</a:t>
            </a:r>
          </a:p>
          <a:p>
            <a:pPr lvl="0">
              <a:buFont typeface="Wingdings" pitchFamily="2" charset="2"/>
              <a:buChar char="ü"/>
            </a:pPr>
            <a:r>
              <a:rPr lang="bg-BG" sz="2400" b="1" i="1" dirty="0"/>
              <a:t>работа на търговския обект на удължено работно време без разрешение;</a:t>
            </a:r>
          </a:p>
          <a:p>
            <a:pPr lvl="0">
              <a:buFont typeface="Wingdings" pitchFamily="2" charset="2"/>
              <a:buChar char="ü"/>
            </a:pPr>
            <a:r>
              <a:rPr lang="bg-BG" sz="2400" b="1" i="1" dirty="0"/>
              <a:t>неизпълнението на задължението на лицата, извършващи търговия на открито на терен публична общинска собственост, при проверка да представят на контролните органи разрешение за ползване на място;</a:t>
            </a:r>
          </a:p>
          <a:p>
            <a:pPr lvl="0">
              <a:buFont typeface="Wingdings" pitchFamily="2" charset="2"/>
              <a:buChar char="ü"/>
            </a:pPr>
            <a:r>
              <a:rPr lang="bg-BG" sz="2400" b="1" i="1" dirty="0"/>
              <a:t>извършването на търговия на открито на терен публична общинска собственост с промишлени стоки;</a:t>
            </a:r>
          </a:p>
          <a:p>
            <a:pPr>
              <a:buNone/>
            </a:pPr>
            <a:endParaRPr lang="bg-BG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77921" y="354842"/>
            <a:ext cx="10686197" cy="134594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8.3. Контролни дейности по отношение на търговската и рекламна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(9)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27798" y="1700784"/>
            <a:ext cx="10836320" cy="4395216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bg-BG" dirty="0"/>
              <a:t>Най-често срещани нарушения</a:t>
            </a:r>
          </a:p>
          <a:p>
            <a:pPr lvl="0">
              <a:buFont typeface="Wingdings" pitchFamily="2" charset="2"/>
              <a:buChar char="ü"/>
            </a:pPr>
            <a:r>
              <a:rPr lang="bg-BG" b="1" i="1" dirty="0"/>
              <a:t>разполагането на подвижни съоръжение /маси и столове за консумация на открито; хладилни витрини; </a:t>
            </a:r>
            <a:r>
              <a:rPr lang="bg-BG" b="1" i="1" dirty="0" err="1"/>
              <a:t>щендери</a:t>
            </a:r>
            <a:r>
              <a:rPr lang="bg-BG" b="1" i="1" dirty="0"/>
              <a:t> и стелажи/ пред стационарни търговски обекти върху терен общинска собственост без: разрешение за ползване на място; индивидуална схема, указваща заеманата площ; платена такса;</a:t>
            </a:r>
          </a:p>
          <a:p>
            <a:pPr lvl="0">
              <a:buFont typeface="Wingdings" pitchFamily="2" charset="2"/>
              <a:buChar char="ü"/>
            </a:pPr>
            <a:r>
              <a:rPr lang="bg-BG" b="1" i="1" dirty="0"/>
              <a:t>неизпълнението на задължението на лицата, извършващи търговия на открито в имот частна собственост, при проверка да представят на контролните органи заявление за работно време за търговия на открито в имот частна собственост;</a:t>
            </a:r>
          </a:p>
          <a:p>
            <a:pPr lvl="0">
              <a:buFont typeface="Wingdings" pitchFamily="2" charset="2"/>
              <a:buChar char="ü"/>
            </a:pPr>
            <a:r>
              <a:rPr lang="bg-BG" b="1" i="1" dirty="0"/>
              <a:t>ползване на фирмени надписи без разрешение за поставяне от компетентен орган;</a:t>
            </a:r>
          </a:p>
          <a:p>
            <a:pPr lvl="0">
              <a:buFont typeface="Wingdings" pitchFamily="2" charset="2"/>
              <a:buChar char="ü"/>
            </a:pPr>
            <a:r>
              <a:rPr lang="bg-BG" b="1" i="1" dirty="0"/>
              <a:t>ползване на рекламни елементи без разрешение от главния архитект;</a:t>
            </a:r>
          </a:p>
          <a:p>
            <a:pPr lvl="0">
              <a:buFont typeface="Wingdings" pitchFamily="2" charset="2"/>
              <a:buChar char="ü"/>
            </a:pPr>
            <a:r>
              <a:rPr lang="bg-BG" b="1" i="1" dirty="0"/>
              <a:t>извършване на рекламна дейност без заповед на кмета на общината.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82138"/>
            <a:ext cx="9875520" cy="1064526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8.4. Налагане на санкции</a:t>
            </a:r>
            <a:endParaRPr lang="bg-BG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73458" y="1624084"/>
            <a:ext cx="10467832" cy="4471916"/>
          </a:xfrm>
        </p:spPr>
        <p:txBody>
          <a:bodyPr/>
          <a:lstStyle/>
          <a:p>
            <a:pPr lvl="0">
              <a:buNone/>
            </a:pPr>
            <a:r>
              <a:rPr lang="bg-BG" sz="24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sz="24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Ред </a:t>
            </a: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налагане на санкции: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Извършване на проверка;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Установяване на нарушение;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Съставяне на акт за административно нарушение;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Издаване на наказателно постановление;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Издаване на фиш.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36979" y="395785"/>
            <a:ext cx="10727140" cy="1214651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8.4. Налагане на санкции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6979" y="1610435"/>
            <a:ext cx="10727139" cy="4708477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Видове санкции: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глоба;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имуществени санкции за юридическите лица;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отнемане на разрешенията;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премахване на преместваеми обекти;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ea typeface="ＭＳ Ｐゴシック" pitchFamily="34" charset="-128"/>
              </a:rPr>
              <a:t>премахване на РИЕ.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68490"/>
            <a:ext cx="9875520" cy="1228298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8.5. Изисквания към контролните органи</a:t>
            </a:r>
            <a:b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bg-BG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68740" y="1729854"/>
            <a:ext cx="10822675" cy="476648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Определяне </a:t>
            </a: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служителите: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Заповед на кмета за осъществяване  на контрол по местните наредби за търговска и рекламна дейност и съставяне на АУАН;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Определяне на зам.-кмет и/или друг служител за издаване на наказателни постановления.</a:t>
            </a:r>
          </a:p>
          <a:p>
            <a:pPr>
              <a:buFont typeface="Wingdings" pitchFamily="2" charset="2"/>
              <a:buChar char="Ø"/>
            </a:pP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Изисквания към служителите: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много добро познаване на реда и условията за осъществяване на търговска и рекламна дейност; 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36979" y="395785"/>
            <a:ext cx="10281541" cy="1228299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8.5. Изисквания към контролните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органи (2)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6979" y="1801504"/>
            <a:ext cx="10645253" cy="4294496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g-BG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Изисквания </a:t>
            </a:r>
            <a:r>
              <a:rPr lang="bg-BG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към служителите относно познаване на :</a:t>
            </a:r>
          </a:p>
          <a:p>
            <a:pPr>
              <a:buFont typeface="Wingdings" pitchFamily="2" charset="2"/>
              <a:buChar char="ü"/>
            </a:pP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разрешителните режими и документи,свързани с тях;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забранителни дейности и режими</a:t>
            </a:r>
            <a:r>
              <a:rPr lang="bg-BG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bg-BG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27546"/>
            <a:ext cx="9875520" cy="1078173"/>
          </a:xfrm>
        </p:spPr>
        <p:txBody>
          <a:bodyPr>
            <a:normAutofit/>
          </a:bodyPr>
          <a:lstStyle/>
          <a:p>
            <a:pPr algn="ctr"/>
            <a:r>
              <a:rPr lang="bg-BG" sz="3200" b="1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8.6.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Съдебна практика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64276" y="1678675"/>
            <a:ext cx="10658900" cy="4417325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Най-често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допуснатите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грешки, </a:t>
            </a:r>
            <a:r>
              <a:rPr lang="ru-RU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водещи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оспорване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и/или </a:t>
            </a:r>
            <a:r>
              <a:rPr lang="ru-RU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отмяна</a:t>
            </a:r>
            <a:r>
              <a:rPr lang="ru-RU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НП:</a:t>
            </a:r>
          </a:p>
          <a:p>
            <a:pPr lvl="1"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Съдебна практика по отношение на местните наредби;</a:t>
            </a:r>
          </a:p>
          <a:p>
            <a:pPr lvl="1" algn="just"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Съдебна практика по отношение на издадени наказателни постановления и други санкции по наредбите за търговска и рекламна дейност: решение № 12947 от 30.11.2016 г. на ВАС по адм. д. № 4515/2016 г., II о., Р Е Ш Е Н И Е № 2520 на Административен съд  София град.</a:t>
            </a:r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https://gabrovo.bg/files/OBS/np/resh-51-1278.pdf</a:t>
            </a:r>
            <a:endParaRPr lang="bg-BG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8.1</a:t>
            </a:r>
            <a:r>
              <a:rPr lang="bg-BG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Ред и условия за извършване на </a:t>
            </a: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търговска дейност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726837"/>
          </a:xfrm>
        </p:spPr>
        <p:txBody>
          <a:bodyPr>
            <a:normAutofit fontScale="92500" lnSpcReduction="20000"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bg-BG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МЕСТНА </a:t>
            </a:r>
            <a:r>
              <a:rPr lang="bg-BG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НОРМАТИВНА УРЕДБА </a:t>
            </a:r>
            <a:endParaRPr lang="bg-BG" sz="36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bg-BG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Регламентира  реда и условията за извършване на търговската дейност- местни наредби,приети от общинските съвети. </a:t>
            </a:r>
          </a:p>
          <a:p>
            <a:pPr lvl="1" algn="just">
              <a:buFont typeface="Wingdings" pitchFamily="2" charset="2"/>
              <a:buChar char="Ø"/>
            </a:pPr>
            <a:r>
              <a:rPr lang="bg-BG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Цел: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осигуряване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защита на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потребителите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условия за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лоялна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конкуренция;</a:t>
            </a:r>
          </a:p>
          <a:p>
            <a:pPr lvl="1" algn="just">
              <a:buFont typeface="Wingdings" pitchFamily="2" charset="2"/>
              <a:buChar char="ü"/>
            </a:pP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опазване на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обществения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ред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спокойствието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гражданите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>
              <a:buFont typeface="Wingdings" pitchFamily="2" charset="2"/>
              <a:buChar char="ü"/>
            </a:pP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опазване на </a:t>
            </a:r>
            <a:r>
              <a:rPr lang="ru-RU" sz="3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околната</a:t>
            </a:r>
            <a:r>
              <a:rPr lang="ru-RU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среда;</a:t>
            </a:r>
          </a:p>
          <a:p>
            <a:pPr marL="274320" lvl="1" indent="0" algn="just">
              <a:buNone/>
            </a:pPr>
            <a:r>
              <a:rPr lang="bg-BG" sz="3400" dirty="0" smtClean="0"/>
              <a:t>!!! Да се </a:t>
            </a:r>
            <a:r>
              <a:rPr lang="bg-BG" sz="3400" dirty="0"/>
              <a:t>осигури и правото на всяко юридическо и/или физическо лице да извършва търговска дейност без да се създават прекомерно високи изисквания и административни пречки</a:t>
            </a:r>
            <a:r>
              <a:rPr lang="bg-BG" sz="3400" dirty="0" smtClean="0"/>
              <a:t>.</a:t>
            </a:r>
            <a:endParaRPr lang="ru-RU" sz="34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68739" y="341194"/>
            <a:ext cx="10836323" cy="111270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8.1</a:t>
            </a:r>
            <a:r>
              <a:rPr lang="bg-BG" sz="28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Ред и условия за извършване на </a:t>
            </a:r>
            <a:b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търговска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(2)</a:t>
            </a:r>
            <a:endParaRPr lang="bg-BG" sz="20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68740" y="1572768"/>
            <a:ext cx="10836322" cy="4523232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Наредбата за търговската дейност въвежда:</a:t>
            </a:r>
            <a:endParaRPr lang="bg-BG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регламент за работно време;</a:t>
            </a:r>
          </a:p>
          <a:p>
            <a:pPr lvl="0">
              <a:buFont typeface="Wingdings" pitchFamily="2" charset="2"/>
              <a:buChar char="ü"/>
            </a:pP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разрешителен режим за извършване на търговска дейност на открито:</a:t>
            </a:r>
          </a:p>
          <a:p>
            <a:pPr lvl="1">
              <a:buFont typeface="Wingdings" pitchFamily="2" charset="2"/>
              <a:buChar char="§"/>
            </a:pPr>
            <a:r>
              <a:rPr lang="bg-BG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върху общинска собственост;</a:t>
            </a:r>
          </a:p>
          <a:p>
            <a:pPr lvl="1">
              <a:buFont typeface="Wingdings" pitchFamily="2" charset="2"/>
              <a:buChar char="§"/>
            </a:pPr>
            <a:r>
              <a:rPr lang="bg-BG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разполагане на подвижни съоръжения пред стационарни търговски обекти</a:t>
            </a:r>
            <a:r>
              <a:rPr lang="bg-BG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09683" y="395786"/>
            <a:ext cx="10754435" cy="114641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</a:t>
            </a: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8.1</a:t>
            </a:r>
            <a:r>
              <a:rPr lang="bg-BG" sz="28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Ред и условия за извършване на </a:t>
            </a:r>
            <a:b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търговска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дейност (2)</a:t>
            </a:r>
            <a:endParaRPr lang="bg-BG" sz="28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00502" y="1692322"/>
            <a:ext cx="10863616" cy="4403678"/>
          </a:xfrm>
        </p:spPr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bg-BG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Наредбата за търговската дейност определя :</a:t>
            </a:r>
          </a:p>
          <a:p>
            <a:pPr lvl="0">
              <a:buFont typeface="Wingdings" pitchFamily="2" charset="2"/>
              <a:buChar char="ü"/>
            </a:pPr>
            <a:r>
              <a:rPr lang="bg-BG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органът </a:t>
            </a: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и/или лицата, оправомощени да издават разрешителни документи; </a:t>
            </a:r>
          </a:p>
          <a:p>
            <a:pPr lvl="0">
              <a:buFont typeface="Wingdings" pitchFamily="2" charset="2"/>
              <a:buChar char="ü"/>
            </a:pP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образци на заявления;</a:t>
            </a:r>
          </a:p>
          <a:p>
            <a:pPr lvl="0">
              <a:buFont typeface="Wingdings" pitchFamily="2" charset="2"/>
              <a:buChar char="ü"/>
            </a:pP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извършване на административните услуги;</a:t>
            </a:r>
          </a:p>
          <a:p>
            <a:pPr lvl="0">
              <a:buFont typeface="Wingdings" pitchFamily="2" charset="2"/>
              <a:buChar char="ü"/>
            </a:pP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забранителни разпоредби.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36979" y="313899"/>
            <a:ext cx="10713493" cy="1160059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8.2.Ред и условия за извършване на </a:t>
            </a: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bg-BG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рекламна </a:t>
            </a:r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дейност </a:t>
            </a:r>
            <a:endParaRPr lang="bg-BG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6980" y="1596788"/>
            <a:ext cx="10713492" cy="449921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Местни </a:t>
            </a: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наредби за рекламната дейност: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Рекламна  дейност 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смисъла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местните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наредби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всякаква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дейност на лице,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насочена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към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оповестяване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информация, във връзка с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търговия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работа,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занаят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професия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културна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спортна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обществена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акционна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хуманитарна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или др.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проява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имаща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цел да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насърчи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продажбата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покупката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или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наемането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стока или услуга, да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съдейства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популяризирането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кауза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или идея, или да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предизвика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друг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ефект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желан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рекламиращия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bg-BG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36979" y="354842"/>
            <a:ext cx="10822675" cy="1163062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8.2.Ред и условия за извършване на </a:t>
            </a:r>
            <a:b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рекламна дейност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36980" y="1624084"/>
            <a:ext cx="10822674" cy="44719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Осъществяване на рекламна дейност:</a:t>
            </a:r>
          </a:p>
          <a:p>
            <a:pPr>
              <a:buFont typeface="Wingdings" pitchFamily="2" charset="2"/>
              <a:buChar char="ü"/>
            </a:pP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Чрез рекламно информационни елементи /РИЕ/:</a:t>
            </a:r>
          </a:p>
          <a:p>
            <a:pPr lvl="1">
              <a:buFont typeface="Wingdings" pitchFamily="2" charset="2"/>
              <a:buChar char="§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външна реклама;</a:t>
            </a:r>
          </a:p>
          <a:p>
            <a:pPr lvl="1">
              <a:buFont typeface="Wingdings" pitchFamily="2" charset="2"/>
              <a:buChar char="§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надписи;</a:t>
            </a:r>
          </a:p>
          <a:p>
            <a:pPr lvl="1">
              <a:buFont typeface="Wingdings" pitchFamily="2" charset="2"/>
              <a:buChar char="§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информационно-указателни табели;</a:t>
            </a:r>
          </a:p>
          <a:p>
            <a:pPr lvl="1">
              <a:buFont typeface="Wingdings" pitchFamily="2" charset="2"/>
              <a:buChar char="§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рекламни материали с временен характер-знамена, транспаранти, надписи и др.; </a:t>
            </a:r>
            <a:endParaRPr lang="bg-BG" sz="36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41445" y="395786"/>
            <a:ext cx="10781731" cy="1173708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8.2.Ред и условия за извършване на </a:t>
            </a:r>
            <a:b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рекламна дейност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(3)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18866" y="1678675"/>
            <a:ext cx="10699844" cy="44173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Осъществяване на рекламна дейност:</a:t>
            </a:r>
          </a:p>
          <a:p>
            <a:pPr>
              <a:buFont typeface="Wingdings" pitchFamily="2" charset="2"/>
              <a:buChar char="ü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Чрез рекламно информационни елементи /РИЕ/:</a:t>
            </a:r>
          </a:p>
          <a:p>
            <a:pPr lvl="1">
              <a:buFont typeface="Wingdings" pitchFamily="2" charset="2"/>
              <a:buChar char="§"/>
            </a:pPr>
            <a:r>
              <a:rPr lang="bg-BG" sz="3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Съобщения</a:t>
            </a:r>
            <a:r>
              <a:rPr lang="bg-BG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Определят се изисквания към РИЕ.</a:t>
            </a:r>
          </a:p>
          <a:p>
            <a:pPr marL="45720" indent="0" algn="ctr">
              <a:buNone/>
            </a:pP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!!! Наредбата </a:t>
            </a:r>
            <a:r>
              <a:rPr lang="bg-BG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урежда обществените отношения,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g-BG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свързани с осъществяване на рекламна и информационна дейност посредством електронни медии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печатни издания. </a:t>
            </a:r>
            <a:endParaRPr lang="bg-BG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bg-BG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91569" y="368490"/>
            <a:ext cx="10686197" cy="1132764"/>
          </a:xfrm>
        </p:spPr>
        <p:txBody>
          <a:bodyPr>
            <a:normAutofit/>
          </a:bodyPr>
          <a:lstStyle/>
          <a:p>
            <a:pPr algn="ctr"/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Подтема 8.2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Ред </a:t>
            </a: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и условия за извършване на </a:t>
            </a:r>
            <a:b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bg-BG" sz="3200" b="1" dirty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рекламна дейност </a:t>
            </a:r>
            <a:r>
              <a:rPr lang="bg-BG" sz="3200" b="1" dirty="0" smtClean="0">
                <a:solidFill>
                  <a:srgbClr val="549E39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(4)</a:t>
            </a:r>
            <a:endParaRPr lang="bg-BG" sz="22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91570" y="1678675"/>
            <a:ext cx="10686196" cy="4417325"/>
          </a:xfrm>
        </p:spPr>
        <p:txBody>
          <a:bodyPr/>
          <a:lstStyle/>
          <a:p>
            <a:r>
              <a:rPr lang="bg-BG" sz="2800" b="1" i="1" dirty="0"/>
              <a:t>Всяка община </a:t>
            </a:r>
            <a:r>
              <a:rPr lang="bg-BG" sz="2800" b="1" i="1" dirty="0" smtClean="0"/>
              <a:t>,освен </a:t>
            </a:r>
            <a:r>
              <a:rPr lang="bg-BG" sz="2800" b="1" i="1" dirty="0"/>
              <a:t>общи изисквания към </a:t>
            </a:r>
            <a:r>
              <a:rPr lang="bg-BG" sz="2800" b="1" i="1" dirty="0" smtClean="0"/>
              <a:t>РИЕ </a:t>
            </a:r>
            <a:r>
              <a:rPr lang="bg-BG" sz="2800" b="1" i="1" dirty="0"/>
              <a:t>може да постави и други изисквания, съобразени с културни дадености и други особености на градската среда и/или на съответното населено място.</a:t>
            </a:r>
          </a:p>
          <a:p>
            <a:pPr>
              <a:buFont typeface="Wingdings" pitchFamily="2" charset="2"/>
              <a:buChar char="Ø"/>
            </a:pPr>
            <a:r>
              <a:rPr lang="bg-BG" sz="3200" b="1" u="sng" dirty="0"/>
              <a:t>При определяне на реда и условията за извършване на търговска и рекламна дейност е необходимо постигане на баланс  между интересите  на бизнеса и  потребностите на населението</a:t>
            </a:r>
            <a:r>
              <a:rPr lang="bg-BG" sz="2400" b="1" u="sng" dirty="0"/>
              <a:t>.</a:t>
            </a:r>
            <a:endParaRPr lang="bg-BG" sz="2400" dirty="0"/>
          </a:p>
          <a:p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55093" y="368490"/>
            <a:ext cx="10768083" cy="1368870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1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bg-BG" sz="31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Подтема 8.3. Контролни дейности по отношение на </a:t>
            </a:r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търговската и рекламна </a:t>
            </a:r>
            <a:r>
              <a:rPr lang="bg-BG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дейност (5)</a:t>
            </a: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55094" y="1737360"/>
            <a:ext cx="10768082" cy="466344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Контролни </a:t>
            </a:r>
            <a:r>
              <a:rPr lang="bg-BG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дейности-правомощия и отговорности:</a:t>
            </a:r>
          </a:p>
          <a:p>
            <a:pPr algn="just">
              <a:buFont typeface="Wingdings" pitchFamily="2" charset="2"/>
              <a:buChar char="ü"/>
            </a:pPr>
            <a:r>
              <a:rPr lang="bg-BG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Осъществяване на контролна дейност от:</a:t>
            </a:r>
          </a:p>
          <a:p>
            <a:pPr lvl="1" algn="just">
              <a:buFont typeface="Arial" pitchFamily="34" charset="0"/>
              <a:buChar char="•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Кмета на </a:t>
            </a:r>
            <a:r>
              <a:rPr lang="bg-BG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общината и/или </a:t>
            </a: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кмета на района, </a:t>
            </a:r>
            <a:r>
              <a:rPr lang="bg-BG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Инспекторат или друго структурно звено на общината</a:t>
            </a:r>
            <a:r>
              <a:rPr lang="bg-BG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bg-BG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кметовете на райони на територията на съответния район;</a:t>
            </a:r>
          </a:p>
          <a:p>
            <a:pPr lvl="1" algn="just">
              <a:buFont typeface="Arial" pitchFamily="34" charset="0"/>
              <a:buChar char="•"/>
            </a:pP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длъжностни лица, определени със заповед на кмета на общината ктурата </a:t>
            </a:r>
            <a:r>
              <a:rPr lang="bg-BG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съответната община.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</TotalTime>
  <Words>1027</Words>
  <Application>Microsoft Office PowerPoint</Application>
  <PresentationFormat>Widescreen</PresentationFormat>
  <Paragraphs>107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Corbel</vt:lpstr>
      <vt:lpstr>Times New Roman</vt:lpstr>
      <vt:lpstr>Wingdings</vt:lpstr>
      <vt:lpstr>База</vt:lpstr>
      <vt:lpstr>PowerPoint Presentation</vt:lpstr>
      <vt:lpstr>Подтема 8.1. Ред и условия за извършване на  търговска дейност</vt:lpstr>
      <vt:lpstr>Подтема 8.1. Ред и условия за извършване на  търговска дейност (2)</vt:lpstr>
      <vt:lpstr>Подтема 8.1. Ред и условия за извършване на  търговска дейност (2)</vt:lpstr>
      <vt:lpstr>Подтема 8.2.Ред и условия за извършване на  рекламна дейност </vt:lpstr>
      <vt:lpstr>Подтема 8.2.Ред и условия за извършване на  рекламна дейност (2)</vt:lpstr>
      <vt:lpstr>Подтема 8.2.Ред и условия за извършване на  рекламна дейност (3)</vt:lpstr>
      <vt:lpstr>Подтема 8.2. Ред и условия за извършване на  рекламна дейност (4)</vt:lpstr>
      <vt:lpstr> Подтема 8.3. Контролни дейности по отношение на търговската и рекламна дейност (5) </vt:lpstr>
      <vt:lpstr>Подтема 8.3. Контролни дейности по отношение на търговската и рекламна дейност (6)</vt:lpstr>
      <vt:lpstr>Подтема 8.3. Контролни дейности по отношение на търговската и рекламна дейност (7)</vt:lpstr>
      <vt:lpstr>Подтема 8.3. Контролни дейности по отношение на търговската и рекламна дейност (8)</vt:lpstr>
      <vt:lpstr>Подтема 8.3. Контролни дейности по отношение на търговската и рекламна дейност (9)</vt:lpstr>
      <vt:lpstr>Подтема 8.4. Налагане на санкции</vt:lpstr>
      <vt:lpstr>Подтема 8.4. Налагане на санкции</vt:lpstr>
      <vt:lpstr>Подтема 8.5. Изисквания към контролните органи </vt:lpstr>
      <vt:lpstr>Подтема 8.5. Изисквания към контролните органи (2)</vt:lpstr>
      <vt:lpstr>Подтема 8.6. Съдебна практика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67</cp:revision>
  <dcterms:created xsi:type="dcterms:W3CDTF">2020-11-16T15:48:02Z</dcterms:created>
  <dcterms:modified xsi:type="dcterms:W3CDTF">2021-07-31T01:12:51Z</dcterms:modified>
</cp:coreProperties>
</file>