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theme/themeOverride1.xml" ContentType="application/vnd.openxmlformats-officedocument.themeOverride+xml"/>
  <Override PartName="/ppt/notesSlides/notesSlide1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730" r:id="rId1"/>
  </p:sldMasterIdLst>
  <p:notesMasterIdLst>
    <p:notesMasterId r:id="rId26"/>
  </p:notesMasterIdLst>
  <p:sldIdLst>
    <p:sldId id="258" r:id="rId2"/>
    <p:sldId id="259" r:id="rId3"/>
    <p:sldId id="261" r:id="rId4"/>
    <p:sldId id="260" r:id="rId5"/>
    <p:sldId id="262" r:id="rId6"/>
    <p:sldId id="263" r:id="rId7"/>
    <p:sldId id="264" r:id="rId8"/>
    <p:sldId id="265" r:id="rId9"/>
    <p:sldId id="266" r:id="rId10"/>
    <p:sldId id="267" r:id="rId11"/>
    <p:sldId id="281" r:id="rId12"/>
    <p:sldId id="279" r:id="rId13"/>
    <p:sldId id="280" r:id="rId14"/>
    <p:sldId id="268" r:id="rId15"/>
    <p:sldId id="269" r:id="rId16"/>
    <p:sldId id="270" r:id="rId17"/>
    <p:sldId id="271" r:id="rId18"/>
    <p:sldId id="272" r:id="rId19"/>
    <p:sldId id="273" r:id="rId20"/>
    <p:sldId id="274" r:id="rId21"/>
    <p:sldId id="275" r:id="rId22"/>
    <p:sldId id="276" r:id="rId23"/>
    <p:sldId id="277" r:id="rId24"/>
    <p:sldId id="278" r:id="rId25"/>
  </p:sldIdLst>
  <p:sldSz cx="12192000" cy="6858000"/>
  <p:notesSz cx="6858000" cy="9144000"/>
  <p:defaultTextStyle>
    <a:defPPr>
      <a:defRPr lang="bg-BG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3840" userDrawn="1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 showGuides="1">
      <p:cViewPr varScale="1">
        <p:scale>
          <a:sx n="70" d="100"/>
          <a:sy n="70" d="100"/>
        </p:scale>
        <p:origin x="714" y="72"/>
      </p:cViewPr>
      <p:guideLst>
        <p:guide orient="horz" pos="2160"/>
        <p:guide pos="384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notesMaster" Target="notesMasters/notesMaster1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theme" Target="theme/them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viewProps" Target="view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presProps" Target="presProps.xml"/><Relationship Id="rId30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Контейнер за горния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3" name="Контейнер за 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945F2F88-63EB-4EED-9B85-EFC353C8EA4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4" name="Контейнер за изображение на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bg-BG"/>
          </a:p>
        </p:txBody>
      </p:sp>
      <p:sp>
        <p:nvSpPr>
          <p:cNvPr id="5" name="Контейнер за бележки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bg-BG" smtClean="0"/>
              <a:t>Редактиране на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bg-BG"/>
          </a:p>
        </p:txBody>
      </p:sp>
      <p:sp>
        <p:nvSpPr>
          <p:cNvPr id="6" name="Контейнер за долния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bg-BG"/>
          </a:p>
        </p:txBody>
      </p:sp>
      <p:sp>
        <p:nvSpPr>
          <p:cNvPr id="7" name="Контейнер за номер на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4D96226E-9C1F-4C1A-965F-06A1BCD6688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230585240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FFFFFF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2290" name="Rectangle 7"/>
          <p:cNvSpPr txBox="1">
            <a:spLocks noGrp="1" noChangeArrowheads="1"/>
          </p:cNvSpPr>
          <p:nvPr/>
        </p:nvSpPr>
        <p:spPr bwMode="auto">
          <a:xfrm>
            <a:off x="3884613" y="9447213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70" tIns="45935" rIns="91870" bIns="45935" anchor="b"/>
          <a:lstStyle>
            <a:lvl1pPr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6125" indent="-287338"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7763" indent="-228600"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8138" indent="-230188"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66925" indent="-230188"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4125" indent="-230188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1325" indent="-230188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38525" indent="-230188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95725" indent="-230188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fld id="{32224723-A63C-4B41-908E-DD0B50C38008}" type="slidenum">
              <a:rPr lang="bg-BG" altLang="bg-BG" sz="1200"/>
              <a:pPr algn="r" eaLnBrk="1" hangingPunct="1"/>
              <a:t>3</a:t>
            </a:fld>
            <a:endParaRPr lang="bg-BG" altLang="bg-BG" sz="1200"/>
          </a:p>
        </p:txBody>
      </p:sp>
      <p:sp>
        <p:nvSpPr>
          <p:cNvPr id="12291" name="Rectangle 2"/>
          <p:cNvSpPr>
            <a:spLocks noGrp="1" noRot="1" noChangeAspect="1" noChangeArrowheads="1" noTextEdit="1"/>
          </p:cNvSpPr>
          <p:nvPr>
            <p:ph type="sldImg"/>
          </p:nvPr>
        </p:nvSpPr>
        <p:spPr>
          <a:xfrm>
            <a:off x="114300" y="746125"/>
            <a:ext cx="6629400" cy="3729038"/>
          </a:xfrm>
          <a:ln/>
        </p:spPr>
      </p:sp>
      <p:sp>
        <p:nvSpPr>
          <p:cNvPr id="12292" name="Rectangle 3"/>
          <p:cNvSpPr>
            <a:spLocks noGrp="1" noChangeArrowheads="1"/>
          </p:cNvSpPr>
          <p:nvPr>
            <p:ph type="body" idx="1"/>
          </p:nvPr>
        </p:nvSpPr>
        <p:spPr>
          <a:xfrm>
            <a:off x="685800" y="4725988"/>
            <a:ext cx="5486400" cy="4476750"/>
          </a:xfrm>
          <a:noFill/>
        </p:spPr>
        <p:txBody>
          <a:bodyPr wrap="none" lIns="91870" tIns="45935" rIns="91870" bIns="45935" anchor="ctr"/>
          <a:lstStyle/>
          <a:p>
            <a:pPr defTabSz="449263" eaLnBrk="1" hangingPunct="1"/>
            <a:endParaRPr lang="bg-BG" altLang="bg-BG"/>
          </a:p>
        </p:txBody>
      </p:sp>
      <p:sp>
        <p:nvSpPr>
          <p:cNvPr id="12293" name="Date Placeholder 4"/>
          <p:cNvSpPr txBox="1">
            <a:spLocks noGrp="1"/>
          </p:cNvSpPr>
          <p:nvPr/>
        </p:nvSpPr>
        <p:spPr bwMode="auto">
          <a:xfrm>
            <a:off x="3884613" y="0"/>
            <a:ext cx="2971800" cy="498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870" tIns="45935" rIns="91870" bIns="45935"/>
          <a:lstStyle>
            <a:lvl1pPr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6125" indent="-287338"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7763" indent="-228600"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8138" indent="-230188"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66925" indent="-230188" defTabSz="919163"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24125" indent="-230188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81325" indent="-230188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38525" indent="-230188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95725" indent="-230188" defTabSz="919163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/>
            <a:endParaRPr lang="bg-BG" altLang="bg-BG" sz="1200"/>
          </a:p>
        </p:txBody>
      </p:sp>
    </p:spTree>
    <p:extLst>
      <p:ext uri="{BB962C8B-B14F-4D97-AF65-F5344CB8AC3E}">
        <p14:creationId xmlns:p14="http://schemas.microsoft.com/office/powerpoint/2010/main" val="1880525711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Заглавен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accent1"/>
          </a:solidFill>
          <a:ln w="12700">
            <a:solidFill>
              <a:srgbClr val="FFFFFF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09980" y="882376"/>
            <a:ext cx="9966960" cy="2926080"/>
          </a:xfrm>
        </p:spPr>
        <p:txBody>
          <a:bodyPr anchor="b">
            <a:normAutofit/>
          </a:bodyPr>
          <a:lstStyle>
            <a:lvl1pPr algn="ctr">
              <a:lnSpc>
                <a:spcPct val="85000"/>
              </a:lnSpc>
              <a:defRPr sz="7200" b="1" cap="all" baseline="0">
                <a:solidFill>
                  <a:srgbClr val="FFFFFF"/>
                </a:solidFill>
              </a:defRPr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709530" y="3869634"/>
            <a:ext cx="8767860" cy="1388165"/>
          </a:xfrm>
        </p:spPr>
        <p:txBody>
          <a:bodyPr>
            <a:normAutofit/>
          </a:bodyPr>
          <a:lstStyle>
            <a:lvl1pPr marL="0" indent="0" algn="ctr">
              <a:buNone/>
              <a:defRPr sz="2200">
                <a:solidFill>
                  <a:srgbClr val="FFFFFF"/>
                </a:solidFill>
              </a:defRPr>
            </a:lvl1pPr>
            <a:lvl2pPr marL="457200" indent="0" algn="ctr">
              <a:buNone/>
              <a:defRPr sz="2200"/>
            </a:lvl2pPr>
            <a:lvl3pPr marL="914400" indent="0" algn="ctr">
              <a:buNone/>
              <a:defRPr sz="2200"/>
            </a:lvl3pPr>
            <a:lvl4pPr marL="1371600" indent="0" algn="ctr">
              <a:buNone/>
              <a:defRPr sz="2000"/>
            </a:lvl4pPr>
            <a:lvl5pPr marL="1828800" indent="0" algn="ctr">
              <a:buNone/>
              <a:defRPr sz="2000"/>
            </a:lvl5pPr>
            <a:lvl6pPr marL="2286000" indent="0" algn="ctr">
              <a:buNone/>
              <a:defRPr sz="2000"/>
            </a:lvl6pPr>
            <a:lvl7pPr marL="2743200" indent="0" algn="ctr">
              <a:buNone/>
              <a:defRPr sz="2000"/>
            </a:lvl7pPr>
            <a:lvl8pPr marL="3200400" indent="0" algn="ctr">
              <a:buNone/>
              <a:defRPr sz="2000"/>
            </a:lvl8pPr>
            <a:lvl9pPr marL="3657600" indent="0" algn="ctr">
              <a:buNone/>
              <a:defRPr sz="2000"/>
            </a:lvl9pPr>
          </a:lstStyle>
          <a:p>
            <a:r>
              <a:rPr lang="bg-BG" smtClean="0"/>
              <a:t>Щракнете за редакция стил подзагл. обр.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>
                <a:solidFill>
                  <a:srgbClr val="FFFFFF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8" name="Straight Connector 7"/>
          <p:cNvCxnSpPr/>
          <p:nvPr/>
        </p:nvCxnSpPr>
        <p:spPr>
          <a:xfrm>
            <a:off x="1978660" y="3733800"/>
            <a:ext cx="8229601" cy="0"/>
          </a:xfrm>
          <a:prstGeom prst="line">
            <a:avLst/>
          </a:prstGeom>
          <a:ln>
            <a:solidFill>
              <a:srgbClr val="FFFFFF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35603615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лавие и вертикален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897055392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но заглавие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762000"/>
            <a:ext cx="2324100" cy="5410200"/>
          </a:xfrm>
        </p:spPr>
        <p:txBody>
          <a:bodyPr vert="eaVert"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1143000" y="762000"/>
            <a:ext cx="7429500" cy="5410200"/>
          </a:xfrm>
        </p:spPr>
        <p:txBody>
          <a:bodyPr vert="eaVert"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134717509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лавие и съдържа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8136216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лавка на секц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06424" y="1173575"/>
            <a:ext cx="9966960" cy="2926080"/>
          </a:xfrm>
        </p:spPr>
        <p:txBody>
          <a:bodyPr anchor="b">
            <a:noAutofit/>
          </a:bodyPr>
          <a:lstStyle>
            <a:lvl1pPr algn="ctr">
              <a:lnSpc>
                <a:spcPct val="85000"/>
              </a:lnSpc>
              <a:defRPr sz="7200" b="0" cap="all" baseline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709928" y="4154520"/>
            <a:ext cx="8769096" cy="1363806"/>
          </a:xfrm>
        </p:spPr>
        <p:txBody>
          <a:bodyPr anchor="t">
            <a:normAutofit/>
          </a:bodyPr>
          <a:lstStyle>
            <a:lvl1pPr marL="0" indent="0" algn="ctr">
              <a:buNone/>
              <a:defRPr sz="2200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  <p:cxnSp>
        <p:nvCxnSpPr>
          <p:cNvPr id="7" name="Straight Connector 6"/>
          <p:cNvCxnSpPr/>
          <p:nvPr/>
        </p:nvCxnSpPr>
        <p:spPr>
          <a:xfrm>
            <a:off x="1981200" y="4020408"/>
            <a:ext cx="8229601" cy="0"/>
          </a:xfrm>
          <a:prstGeom prst="line">
            <a:avLst/>
          </a:prstGeom>
          <a:ln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411805744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е съдържания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43000" y="2057399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67612" y="2057400"/>
            <a:ext cx="4754880" cy="402336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995767280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01511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43000" y="2721483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269173" y="1999032"/>
            <a:ext cx="4754880" cy="777240"/>
          </a:xfrm>
        </p:spPr>
        <p:txBody>
          <a:bodyPr anchor="ctr"/>
          <a:lstStyle>
            <a:lvl1pPr marL="0" indent="0">
              <a:spcBef>
                <a:spcPts val="0"/>
              </a:spcBef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269173" y="2719322"/>
            <a:ext cx="4754880" cy="3383280"/>
          </a:xfrm>
        </p:spPr>
        <p:txBody>
          <a:bodyPr/>
          <a:lstStyle>
            <a:lvl1pPr>
              <a:defRPr sz="22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3096664390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Само заглав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310818993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разен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841385259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Съдържание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852159" y="1097280"/>
            <a:ext cx="5212080" cy="4663440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301752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1574538533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Картина с надпис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3000" y="1097280"/>
            <a:ext cx="3931920" cy="1737360"/>
          </a:xfrm>
        </p:spPr>
        <p:txBody>
          <a:bodyPr anchor="b">
            <a:noAutofit/>
          </a:bodyPr>
          <a:lstStyle>
            <a:lvl1pPr>
              <a:lnSpc>
                <a:spcPct val="90000"/>
              </a:lnSpc>
              <a:defRPr sz="4000" b="0"/>
            </a:lvl1pPr>
          </a:lstStyle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5413248" y="1069847"/>
            <a:ext cx="6099048" cy="4800600"/>
          </a:xfrm>
        </p:spPr>
        <p:txBody>
          <a:bodyPr lIns="274320" tIns="182880" anchor="t">
            <a:normAutofit/>
          </a:bodyPr>
          <a:lstStyle>
            <a:lvl1pPr marL="0" indent="0">
              <a:buNone/>
              <a:defRPr sz="28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bg-BG" smtClean="0"/>
              <a:t>Щракнете върху иконата, за да добавите картина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43000" y="2834640"/>
            <a:ext cx="3931920" cy="2880360"/>
          </a:xfrm>
        </p:spPr>
        <p:txBody>
          <a:bodyPr>
            <a:normAutofit/>
          </a:bodyPr>
          <a:lstStyle>
            <a:lvl1pPr marL="0" indent="0">
              <a:lnSpc>
                <a:spcPct val="100000"/>
              </a:lnSpc>
              <a:spcBef>
                <a:spcPts val="1000"/>
              </a:spcBef>
              <a:buNone/>
              <a:defRPr sz="17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bg-BG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208531229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Rectangle 6"/>
          <p:cNvSpPr>
            <a:spLocks noChangeAspect="1"/>
          </p:cNvSpPr>
          <p:nvPr/>
        </p:nvSpPr>
        <p:spPr>
          <a:xfrm>
            <a:off x="231140" y="243840"/>
            <a:ext cx="11724640" cy="6377939"/>
          </a:xfrm>
          <a:prstGeom prst="rect">
            <a:avLst/>
          </a:prstGeom>
          <a:solidFill>
            <a:schemeClr val="bg1"/>
          </a:solidFill>
          <a:ln w="12700"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143000" y="609600"/>
            <a:ext cx="9875520" cy="135636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bg-BG" smtClean="0"/>
              <a:t>Редакт. стил загл. образец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43000" y="2057400"/>
            <a:ext cx="9872871" cy="4038600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bg-BG" smtClean="0"/>
              <a:t>Щракнете, за да редактирате стиловете на текста в образеца</a:t>
            </a:r>
          </a:p>
          <a:p>
            <a:pPr lvl="1"/>
            <a:r>
              <a:rPr lang="bg-BG" smtClean="0"/>
              <a:t>Второ ниво</a:t>
            </a:r>
          </a:p>
          <a:p>
            <a:pPr lvl="2"/>
            <a:r>
              <a:rPr lang="bg-BG" smtClean="0"/>
              <a:t>Трето ниво</a:t>
            </a:r>
          </a:p>
          <a:p>
            <a:pPr lvl="3"/>
            <a:r>
              <a:rPr lang="bg-BG" smtClean="0"/>
              <a:t>Четвърто ниво</a:t>
            </a:r>
          </a:p>
          <a:p>
            <a:pPr lvl="4"/>
            <a:r>
              <a:rPr lang="bg-BG" smtClean="0"/>
              <a:t>Пето ниво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142996" y="6223828"/>
            <a:ext cx="23290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accent1"/>
                </a:solidFill>
              </a:defRPr>
            </a:lvl1pPr>
          </a:lstStyle>
          <a:p>
            <a:fld id="{24E374BC-D410-45E1-AF0F-3795EB5352C9}" type="datetimeFigureOut">
              <a:rPr lang="bg-BG" smtClean="0"/>
              <a:t>6.9.2022 г.</a:t>
            </a:fld>
            <a:endParaRPr lang="bg-BG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949148" y="6223828"/>
            <a:ext cx="4717774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accent1"/>
                </a:solidFill>
              </a:defRPr>
            </a:lvl1pPr>
          </a:lstStyle>
          <a:p>
            <a:endParaRPr lang="bg-BG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9329530" y="6223828"/>
            <a:ext cx="1706217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accent1"/>
                </a:solidFill>
              </a:defRPr>
            </a:lvl1pPr>
          </a:lstStyle>
          <a:p>
            <a:fld id="{D0FD718E-46A7-4A98-A9FE-3E1E2C2192EB}" type="slidenum">
              <a:rPr lang="bg-BG" smtClean="0"/>
              <a:t>‹#›</a:t>
            </a:fld>
            <a:endParaRPr lang="bg-BG"/>
          </a:p>
        </p:txBody>
      </p:sp>
    </p:spTree>
    <p:extLst>
      <p:ext uri="{BB962C8B-B14F-4D97-AF65-F5344CB8AC3E}">
        <p14:creationId xmlns:p14="http://schemas.microsoft.com/office/powerpoint/2010/main" val="40746307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731" r:id="rId1"/>
    <p:sldLayoutId id="2147483732" r:id="rId2"/>
    <p:sldLayoutId id="2147483733" r:id="rId3"/>
    <p:sldLayoutId id="2147483734" r:id="rId4"/>
    <p:sldLayoutId id="2147483735" r:id="rId5"/>
    <p:sldLayoutId id="2147483736" r:id="rId6"/>
    <p:sldLayoutId id="2147483737" r:id="rId7"/>
    <p:sldLayoutId id="2147483738" r:id="rId8"/>
    <p:sldLayoutId id="2147483739" r:id="rId9"/>
    <p:sldLayoutId id="2147483740" r:id="rId10"/>
    <p:sldLayoutId id="2147483741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accent1"/>
          </a:solidFill>
          <a:latin typeface="+mj-lt"/>
          <a:ea typeface="+mj-ea"/>
          <a:cs typeface="+mj-cs"/>
        </a:defRPr>
      </a:lvl1pPr>
    </p:titleStyle>
    <p:bodyStyle>
      <a:lvl1pPr marL="228600" indent="-182880" algn="l" defTabSz="914400" rtl="0" eaLnBrk="1" latinLnBrk="0" hangingPunct="1">
        <a:lnSpc>
          <a:spcPct val="90000"/>
        </a:lnSpc>
        <a:spcBef>
          <a:spcPts val="1400"/>
        </a:spcBef>
        <a:buClr>
          <a:schemeClr val="accent1"/>
        </a:buClr>
        <a:buSzPct val="80000"/>
        <a:buFont typeface="Corbel" pitchFamily="34" charset="0"/>
        <a:buChar char="•"/>
        <a:defRPr sz="2200" kern="1200">
          <a:solidFill>
            <a:schemeClr val="accent1"/>
          </a:solidFill>
          <a:latin typeface="+mn-lt"/>
          <a:ea typeface="+mn-ea"/>
          <a:cs typeface="+mn-cs"/>
        </a:defRPr>
      </a:lvl1pPr>
      <a:lvl2pPr marL="45720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2000" kern="1200">
          <a:solidFill>
            <a:schemeClr val="accent1"/>
          </a:solidFill>
          <a:latin typeface="+mn-lt"/>
          <a:ea typeface="+mn-ea"/>
          <a:cs typeface="+mn-cs"/>
        </a:defRPr>
      </a:lvl2pPr>
      <a:lvl3pPr marL="73152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800" kern="1200">
          <a:solidFill>
            <a:schemeClr val="accent1"/>
          </a:solidFill>
          <a:latin typeface="+mn-lt"/>
          <a:ea typeface="+mn-ea"/>
          <a:cs typeface="+mn-cs"/>
        </a:defRPr>
      </a:lvl3pPr>
      <a:lvl4pPr marL="100584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4pPr>
      <a:lvl5pPr marL="1280160" indent="-18288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5pPr>
      <a:lvl6pPr marL="16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6pPr>
      <a:lvl7pPr marL="19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7pPr>
      <a:lvl8pPr marL="22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8pPr>
      <a:lvl9pPr marL="2500000" indent="-22860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SzPct val="80000"/>
        <a:buFont typeface="Corbel" pitchFamily="34" charset="0"/>
        <a:buChar char="•"/>
        <a:defRPr sz="1600" kern="1200">
          <a:solidFill>
            <a:schemeClr val="accent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png"/><Relationship Id="rId2" Type="http://schemas.openxmlformats.org/officeDocument/2006/relationships/image" Target="../media/image1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3.png"/><Relationship Id="rId4" Type="http://schemas.openxmlformats.org/officeDocument/2006/relationships/hyperlink" Target="http://www.eufunds.bg/" TargetMode="Externa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slideLayout" Target="../slideLayouts/slideLayout2.xml"/><Relationship Id="rId1" Type="http://schemas.openxmlformats.org/officeDocument/2006/relationships/themeOverride" Target="../theme/themeOverride1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838200" y="583894"/>
            <a:ext cx="10515600" cy="5593069"/>
          </a:xfrm>
        </p:spPr>
        <p:txBody>
          <a:bodyPr/>
          <a:lstStyle/>
          <a:p>
            <a:pPr marL="0" indent="0">
              <a:buNone/>
            </a:pPr>
            <a:endParaRPr lang="bg-BG" dirty="0"/>
          </a:p>
          <a:p>
            <a:pPr marL="0" indent="0" algn="ctr">
              <a:buNone/>
            </a:pPr>
            <a:endParaRPr lang="bg-BG" dirty="0" smtClean="0"/>
          </a:p>
          <a:p>
            <a:pPr marL="0" indent="0" algn="ctr">
              <a:buNone/>
            </a:pPr>
            <a:endParaRPr lang="bg-BG" dirty="0"/>
          </a:p>
          <a:p>
            <a:pPr marL="0" indent="0" algn="ctr">
              <a:buNone/>
            </a:pP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>Обучителен </a:t>
            </a:r>
            <a:r>
              <a:rPr lang="en-US" sz="3200" b="1" i="1" dirty="0" err="1" smtClean="0">
                <a:solidFill>
                  <a:schemeClr val="accent1">
                    <a:lumMod val="75000"/>
                  </a:schemeClr>
                </a:solidFill>
              </a:rPr>
              <a:t>модул</a:t>
            </a:r>
            <a:r>
              <a:rPr lang="en-US" sz="3200" b="1" i="1" dirty="0" smtClean="0">
                <a:solidFill>
                  <a:schemeClr val="accent1">
                    <a:lumMod val="75000"/>
                  </a:schemeClr>
                </a:solidFill>
              </a:rPr>
              <a:t> 1</a:t>
            </a:r>
          </a:p>
          <a:p>
            <a:pPr marL="0" indent="0" algn="ctr">
              <a:buNone/>
            </a:pP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«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</a:rPr>
              <a:t>Управление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 на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</a:rPr>
              <a:t>общинските</a:t>
            </a:r>
            <a:r>
              <a:rPr lang="en-US" sz="3200" b="1" dirty="0" smtClean="0">
                <a:solidFill>
                  <a:schemeClr val="accent1">
                    <a:lumMod val="75000"/>
                  </a:schemeClr>
                </a:solidFill>
              </a:rPr>
              <a:t> </a:t>
            </a:r>
            <a:r>
              <a:rPr lang="en-US" sz="3200" b="1" dirty="0" err="1" smtClean="0">
                <a:solidFill>
                  <a:schemeClr val="accent1">
                    <a:lumMod val="75000"/>
                  </a:schemeClr>
                </a:solidFill>
              </a:rPr>
              <a:t>финанси</a:t>
            </a:r>
            <a:r>
              <a:rPr lang="ru-RU" sz="3200" b="1" dirty="0" smtClean="0">
                <a:solidFill>
                  <a:schemeClr val="accent1">
                    <a:lumMod val="75000"/>
                  </a:schemeClr>
                </a:solidFill>
              </a:rPr>
              <a:t>»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</a:rPr>
              <a:t/>
            </a:r>
            <a:br>
              <a:rPr lang="ru-RU" sz="3200" dirty="0">
                <a:solidFill>
                  <a:schemeClr val="accent1">
                    <a:lumMod val="75000"/>
                  </a:schemeClr>
                </a:solidFill>
              </a:rPr>
            </a:br>
            <a:endParaRPr lang="ru-RU" sz="3200" dirty="0" smtClean="0">
              <a:solidFill>
                <a:schemeClr val="accent1">
                  <a:lumMod val="75000"/>
                </a:schemeClr>
              </a:solidFill>
            </a:endParaRPr>
          </a:p>
          <a:p>
            <a:pPr marL="0" indent="0" algn="ctr">
              <a:buNone/>
            </a:pPr>
            <a:r>
              <a:rPr lang="en-US" sz="3200" dirty="0" smtClean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Тема </a:t>
            </a:r>
            <a:r>
              <a:rPr lang="en-US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1 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«Нормативна </a:t>
            </a:r>
            <a:r>
              <a:rPr lang="ru-RU" sz="3200" dirty="0" err="1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уредба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 на </a:t>
            </a:r>
            <a:r>
              <a:rPr lang="ru-RU" sz="3200" dirty="0" err="1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национално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 и </a:t>
            </a:r>
            <a:r>
              <a:rPr lang="ru-RU" sz="3200" dirty="0" err="1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местно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 </a:t>
            </a:r>
            <a:r>
              <a:rPr lang="ru-RU" sz="3200" dirty="0" err="1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ниво</a:t>
            </a:r>
            <a:r>
              <a:rPr lang="ru-RU" sz="32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>»</a:t>
            </a:r>
            <a:r>
              <a:rPr lang="en-US" sz="28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  <a:t/>
            </a:r>
            <a:br>
              <a:rPr lang="en-US" sz="2800" dirty="0">
                <a:solidFill>
                  <a:schemeClr val="accent1">
                    <a:lumMod val="75000"/>
                  </a:schemeClr>
                </a:solidFill>
                <a:ea typeface="+mj-ea"/>
                <a:cs typeface="+mj-cs"/>
              </a:rPr>
            </a:br>
            <a:endParaRPr lang="bg-BG" sz="3200" dirty="0" smtClean="0">
              <a:solidFill>
                <a:schemeClr val="accent1">
                  <a:lumMod val="75000"/>
                </a:schemeClr>
              </a:solidFill>
            </a:endParaRPr>
          </a:p>
        </p:txBody>
      </p:sp>
      <p:pic>
        <p:nvPicPr>
          <p:cNvPr id="2" name="Picture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689" y="904789"/>
            <a:ext cx="2074486" cy="828527"/>
          </a:xfrm>
          <a:prstGeom prst="rect">
            <a:avLst/>
          </a:prstGeom>
        </p:spPr>
      </p:pic>
      <p:pic>
        <p:nvPicPr>
          <p:cNvPr id="5" name="Picture 4"/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9121422" y="927775"/>
            <a:ext cx="1705303" cy="828000"/>
          </a:xfrm>
          <a:prstGeom prst="rect">
            <a:avLst/>
          </a:prstGeom>
        </p:spPr>
      </p:pic>
      <p:sp>
        <p:nvSpPr>
          <p:cNvPr id="8" name="TextBox 7"/>
          <p:cNvSpPr txBox="1"/>
          <p:nvPr/>
        </p:nvSpPr>
        <p:spPr>
          <a:xfrm>
            <a:off x="742257" y="5638800"/>
            <a:ext cx="10611543" cy="125470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200" i="1" dirty="0">
                <a:solidFill>
                  <a:srgbClr val="549E39"/>
                </a:solidFill>
              </a:rPr>
              <a:t>Този документ е създаден съгласно Административен договор № </a:t>
            </a:r>
            <a:r>
              <a:rPr lang="ru-RU" sz="1200" i="1" dirty="0" smtClean="0">
                <a:solidFill>
                  <a:srgbClr val="549E39"/>
                </a:solidFill>
              </a:rPr>
              <a:t> BG05SFOP001-2.015-0001-C01</a:t>
            </a:r>
            <a:r>
              <a:rPr lang="en-US" sz="1200" i="1" dirty="0" smtClean="0">
                <a:solidFill>
                  <a:srgbClr val="549E39"/>
                </a:solidFill>
              </a:rPr>
              <a:t>, </a:t>
            </a:r>
            <a:r>
              <a:rPr lang="en-US" sz="1200" i="1" dirty="0">
                <a:solidFill>
                  <a:srgbClr val="549E39"/>
                </a:solidFill>
              </a:rPr>
              <a:t>п</a:t>
            </a:r>
            <a:r>
              <a:rPr lang="ru-RU" sz="1200" i="1" dirty="0">
                <a:solidFill>
                  <a:srgbClr val="549E39"/>
                </a:solidFill>
              </a:rPr>
              <a:t>роект „Повишаване на знанията, уменията и квалификацията на общинските служители</a:t>
            </a:r>
            <a:r>
              <a:rPr lang="ru-RU" sz="1200" i="1" dirty="0" smtClean="0">
                <a:solidFill>
                  <a:srgbClr val="549E39"/>
                </a:solidFill>
              </a:rPr>
              <a:t>“ </a:t>
            </a:r>
            <a:r>
              <a:rPr lang="en-US" sz="1200" i="1" dirty="0" err="1" smtClean="0">
                <a:solidFill>
                  <a:srgbClr val="549E39"/>
                </a:solidFill>
              </a:rPr>
              <a:t>за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предоставяне</a:t>
            </a:r>
            <a:r>
              <a:rPr lang="en-US" sz="1200" i="1" dirty="0" smtClean="0">
                <a:solidFill>
                  <a:srgbClr val="549E39"/>
                </a:solidFill>
              </a:rPr>
              <a:t> на </a:t>
            </a:r>
            <a:r>
              <a:rPr lang="en-US" sz="1200" i="1" dirty="0" err="1" smtClean="0">
                <a:solidFill>
                  <a:srgbClr val="549E39"/>
                </a:solidFill>
              </a:rPr>
              <a:t>безвъзмездна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финансова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помощ</a:t>
            </a:r>
            <a:r>
              <a:rPr lang="en-US" sz="1200" i="1" dirty="0" smtClean="0">
                <a:solidFill>
                  <a:srgbClr val="549E39"/>
                </a:solidFill>
              </a:rPr>
              <a:t> </a:t>
            </a:r>
            <a:r>
              <a:rPr lang="en-US" sz="1200" i="1" dirty="0" err="1" smtClean="0">
                <a:solidFill>
                  <a:srgbClr val="549E39"/>
                </a:solidFill>
              </a:rPr>
              <a:t>по</a:t>
            </a:r>
            <a:r>
              <a:rPr lang="ru-RU" sz="1200" i="1" dirty="0" smtClean="0">
                <a:solidFill>
                  <a:srgbClr val="549E39"/>
                </a:solidFill>
              </a:rPr>
              <a:t> </a:t>
            </a:r>
            <a:r>
              <a:rPr lang="ru-RU" sz="1200" i="1" dirty="0">
                <a:solidFill>
                  <a:srgbClr val="549E39"/>
                </a:solidFill>
              </a:rPr>
              <a:t>Оперативна програма „Добро управление“, съфинансирана от Европейския съюз чрез Европейския социален фонд. </a:t>
            </a:r>
            <a:endParaRPr lang="en-US" sz="12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r>
              <a:rPr lang="en-US" sz="1100" i="1" dirty="0" smtClean="0">
                <a:solidFill>
                  <a:srgbClr val="549E39"/>
                </a:solidFill>
                <a:hlinkClick r:id="rId4"/>
              </a:rPr>
              <a:t>www.eufunds.bg</a:t>
            </a:r>
            <a:r>
              <a:rPr lang="en-US" sz="1100" i="1" dirty="0" smtClean="0">
                <a:solidFill>
                  <a:srgbClr val="549E39"/>
                </a:solidFill>
              </a:rPr>
              <a:t> </a:t>
            </a:r>
            <a:endParaRPr lang="ru-RU" sz="1100" i="1" dirty="0">
              <a:solidFill>
                <a:srgbClr val="549E39"/>
              </a:solidFill>
            </a:endParaRPr>
          </a:p>
          <a:p>
            <a:pPr marL="45720" lvl="0" algn="ctr">
              <a:lnSpc>
                <a:spcPct val="90000"/>
              </a:lnSpc>
              <a:spcBef>
                <a:spcPts val="1400"/>
              </a:spcBef>
              <a:buClr>
                <a:srgbClr val="549E39"/>
              </a:buClr>
              <a:buSzPct val="80000"/>
            </a:pPr>
            <a:endParaRPr lang="ru-RU" sz="1100" i="1" dirty="0">
              <a:solidFill>
                <a:srgbClr val="549E39"/>
              </a:solidFill>
            </a:endParaRPr>
          </a:p>
        </p:txBody>
      </p:sp>
      <p:pic>
        <p:nvPicPr>
          <p:cNvPr id="7" name="Picture 6"/>
          <p:cNvPicPr>
            <a:picLocks noChangeAspect="1"/>
          </p:cNvPicPr>
          <p:nvPr/>
        </p:nvPicPr>
        <p:blipFill>
          <a:blip r:embed="rId5"/>
          <a:stretch>
            <a:fillRect/>
          </a:stretch>
        </p:blipFill>
        <p:spPr>
          <a:xfrm>
            <a:off x="5386470" y="903594"/>
            <a:ext cx="1323114" cy="82800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664204870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22774" y="404884"/>
            <a:ext cx="9875520" cy="1205552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Закон за държавния бюджет на </a:t>
            </a:r>
            <a:br>
              <a:rPr lang="bg-BG" sz="3600" b="1" dirty="0" smtClean="0">
                <a:latin typeface="+mn-lt"/>
              </a:rPr>
            </a:br>
            <a:r>
              <a:rPr lang="bg-BG" sz="3600" b="1" dirty="0" smtClean="0">
                <a:latin typeface="+mn-lt"/>
              </a:rPr>
              <a:t>Република България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24934" y="1910687"/>
            <a:ext cx="10871200" cy="4591713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800" dirty="0" smtClean="0"/>
              <a:t>ЗДБРБ е специален закон, който се приема всяка година;</a:t>
            </a:r>
          </a:p>
          <a:p>
            <a:pPr marL="45720" indent="0">
              <a:buNone/>
            </a:pPr>
            <a:r>
              <a:rPr lang="bg-BG" sz="2800" dirty="0" smtClean="0"/>
              <a:t>Чрез него се утвърждават приходите, разходите, поетите ангажименти и задължения по консолидирания държавен бюджет за съответната година;</a:t>
            </a:r>
          </a:p>
          <a:p>
            <a:pPr marL="45720" indent="0">
              <a:buNone/>
            </a:pPr>
            <a:r>
              <a:rPr lang="bg-BG" sz="2800" dirty="0" smtClean="0"/>
              <a:t>Определят се и годишните размери на трансферите за </a:t>
            </a:r>
            <a:r>
              <a:rPr lang="bg-BG" sz="2800" dirty="0" smtClean="0"/>
              <a:t>общините и механизмите за тяхното разпределение;</a:t>
            </a:r>
            <a:endParaRPr lang="bg-BG" sz="2800" dirty="0" smtClean="0"/>
          </a:p>
          <a:p>
            <a:pPr marL="45720" indent="0">
              <a:buNone/>
            </a:pPr>
            <a:r>
              <a:rPr lang="bg-BG" sz="2800" dirty="0" smtClean="0"/>
              <a:t>Със ЗДБРБ могат да се определят и други </a:t>
            </a:r>
            <a:r>
              <a:rPr lang="bg-BG" sz="2800" dirty="0" smtClean="0"/>
              <a:t>условия, вкл. и </a:t>
            </a:r>
            <a:r>
              <a:rPr lang="bg-BG" sz="2800" dirty="0" smtClean="0"/>
              <a:t>по отношение на фискалните правила за общините.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1573634396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86854" y="350294"/>
            <a:ext cx="11163868" cy="864358"/>
          </a:xfrm>
        </p:spPr>
        <p:txBody>
          <a:bodyPr>
            <a:noAutofit/>
          </a:bodyPr>
          <a:lstStyle/>
          <a:p>
            <a:pPr algn="ctr"/>
            <a:r>
              <a:rPr lang="bg-BG" sz="2400" b="1" dirty="0"/>
              <a:t>Закон за държавния бюджет на </a:t>
            </a:r>
            <a:r>
              <a:rPr lang="bg-BG" sz="2400" b="1" dirty="0" smtClean="0"/>
              <a:t>Република България – нови моменти за 2022 г.</a:t>
            </a:r>
            <a:br>
              <a:rPr lang="bg-BG" sz="2400" b="1" dirty="0" smtClean="0"/>
            </a:br>
            <a:r>
              <a:rPr lang="ru-RU" sz="1600" b="1" i="1" dirty="0"/>
              <a:t>Обн. ДВ. бр.18 от 4 Март 2022г., изм. и доп. ДВ. бр.52 от 5 Юли 2022г.</a:t>
            </a:r>
            <a:endParaRPr lang="bg-BG" sz="16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27547" y="1139589"/>
            <a:ext cx="11627892" cy="5718411"/>
          </a:xfrm>
        </p:spPr>
        <p:txBody>
          <a:bodyPr>
            <a:normAutofit fontScale="77500" lnSpcReduction="20000"/>
          </a:bodyPr>
          <a:lstStyle/>
          <a:p>
            <a:pPr algn="just"/>
            <a:r>
              <a:rPr lang="bg-BG" dirty="0" smtClean="0"/>
              <a:t>За втора поредна година се извършва актуализация на ЗДБРБ, с която се предоставят допълнителни средства и за общините.</a:t>
            </a:r>
          </a:p>
          <a:p>
            <a:pPr algn="just"/>
            <a:r>
              <a:rPr lang="ru-RU" dirty="0" smtClean="0"/>
              <a:t>Възможност одобрените с актуализацията на ЗДБРБ за предходната година допълнителни средства да могат </a:t>
            </a:r>
            <a:r>
              <a:rPr lang="ru-RU" dirty="0"/>
              <a:t>да се разходват през 2022 г. след решение на общинския съвет, за същата цел, както и за дейности в условията на </a:t>
            </a:r>
            <a:r>
              <a:rPr lang="ru-RU" b="1" dirty="0"/>
              <a:t>миграционен натиск и за издръжка</a:t>
            </a:r>
            <a:r>
              <a:rPr lang="ru-RU" dirty="0"/>
              <a:t>, като при остатък той се възстановява в държавния бюджет в срок до 20 декември 2022 г</a:t>
            </a:r>
            <a:r>
              <a:rPr lang="ru-RU" dirty="0" smtClean="0"/>
              <a:t>.</a:t>
            </a:r>
            <a:r>
              <a:rPr lang="ru-RU" dirty="0"/>
              <a:t> </a:t>
            </a:r>
            <a:r>
              <a:rPr lang="ru-RU" dirty="0" smtClean="0"/>
              <a:t>(чл. 89).</a:t>
            </a:r>
          </a:p>
          <a:p>
            <a:pPr algn="just"/>
            <a:r>
              <a:rPr lang="ru-RU" dirty="0" smtClean="0"/>
              <a:t>Задължение за внедряване на ИФИСО и за бюджетните </a:t>
            </a:r>
            <a:r>
              <a:rPr lang="ru-RU" dirty="0"/>
              <a:t>организации, чиито бюджети са включени в държавния бюджет, съответните първостепенни разпоредители с </a:t>
            </a:r>
            <a:r>
              <a:rPr lang="ru-RU" dirty="0" smtClean="0"/>
              <a:t>бюджет, съгласно </a:t>
            </a:r>
            <a:r>
              <a:rPr lang="ru-RU" dirty="0"/>
              <a:t>одобрен от </a:t>
            </a:r>
            <a:r>
              <a:rPr lang="ru-RU" dirty="0" smtClean="0"/>
              <a:t>МС план </a:t>
            </a:r>
            <a:r>
              <a:rPr lang="ru-RU" dirty="0"/>
              <a:t>за нейното </a:t>
            </a:r>
            <a:r>
              <a:rPr lang="ru-RU" dirty="0" smtClean="0"/>
              <a:t>внедряване.</a:t>
            </a:r>
          </a:p>
          <a:p>
            <a:pPr algn="just"/>
            <a:r>
              <a:rPr lang="ru-RU" dirty="0" smtClean="0"/>
              <a:t>Увеличение на данъчното </a:t>
            </a:r>
            <a:r>
              <a:rPr lang="ru-RU" dirty="0"/>
              <a:t>облекчение за деца по чл. 22в от Закона за данъците върху доходите на физическите лица </a:t>
            </a:r>
            <a:r>
              <a:rPr lang="ru-RU" dirty="0" smtClean="0"/>
              <a:t>и условията за ползването им и </a:t>
            </a:r>
            <a:r>
              <a:rPr lang="ru-RU" dirty="0"/>
              <a:t>чрез намаляване на месечната данъчна основа за доходи от трудови </a:t>
            </a:r>
            <a:r>
              <a:rPr lang="ru-RU" dirty="0" smtClean="0"/>
              <a:t>правоотношения.</a:t>
            </a:r>
          </a:p>
          <a:p>
            <a:pPr algn="just"/>
            <a:r>
              <a:rPr lang="ru-RU" dirty="0" smtClean="0"/>
              <a:t>Освободаването на потребителите от заплащане на такса </a:t>
            </a:r>
            <a:r>
              <a:rPr lang="ru-RU" dirty="0"/>
              <a:t>за ползване на финансираната от държавния бюджет социална услуга асистентска </a:t>
            </a:r>
            <a:r>
              <a:rPr lang="ru-RU" dirty="0" smtClean="0"/>
              <a:t>подкрепа.</a:t>
            </a:r>
          </a:p>
          <a:p>
            <a:pPr algn="just"/>
            <a:r>
              <a:rPr lang="ru-RU" dirty="0" smtClean="0"/>
              <a:t>Условията за компенсиране на небитовите потребители във връзка с високите цени на ел. Енергията -  в </a:t>
            </a:r>
            <a:r>
              <a:rPr lang="ru-RU" dirty="0"/>
              <a:t>размер 100 на сто от разликата между реалната средномесечна борсова цена на сегмента "ден напред" на "БНЕБ" - ЕАД, за съответния месец и базовата цена в размер 250 лв./MWh </a:t>
            </a:r>
            <a:r>
              <a:rPr lang="ru-RU" dirty="0" smtClean="0"/>
              <a:t>- до </a:t>
            </a:r>
            <a:r>
              <a:rPr lang="ru-RU" dirty="0"/>
              <a:t>31 декември 2022 г</a:t>
            </a:r>
            <a:r>
              <a:rPr lang="ru-RU" dirty="0" smtClean="0"/>
              <a:t>.</a:t>
            </a:r>
          </a:p>
          <a:p>
            <a:pPr algn="just"/>
            <a:r>
              <a:rPr lang="ru-RU" dirty="0" smtClean="0"/>
              <a:t>Промени в ЗАДС и ЗДДС относно прилагането на нулеви инамалени ставки за някои стоки и услуги.</a:t>
            </a:r>
          </a:p>
          <a:p>
            <a:pPr algn="just"/>
            <a:r>
              <a:rPr lang="ru-RU" dirty="0" smtClean="0"/>
              <a:t>Закриване на Националния </a:t>
            </a:r>
            <a:r>
              <a:rPr lang="ru-RU" dirty="0"/>
              <a:t>компенсационен жилищен </a:t>
            </a:r>
            <a:r>
              <a:rPr lang="ru-RU" dirty="0" smtClean="0"/>
              <a:t>фонд.</a:t>
            </a:r>
          </a:p>
          <a:p>
            <a:pPr algn="just"/>
            <a:r>
              <a:rPr lang="ru-RU" dirty="0" smtClean="0"/>
              <a:t>Предвиден е ангажимент за определяне на условията</a:t>
            </a:r>
            <a:r>
              <a:rPr lang="ru-RU" dirty="0"/>
              <a:t>, редът и критериите за предоставяне на допълнителни трансфери от централния бюджет по бюджетите на общините за капиталови разходи и разходи за текущи ремонти на обекти на техническата и социалната инфраструктура </a:t>
            </a:r>
            <a:r>
              <a:rPr lang="ru-RU" dirty="0" smtClean="0"/>
              <a:t>- с </a:t>
            </a:r>
            <a:r>
              <a:rPr lang="ru-RU" dirty="0"/>
              <a:t>акт на </a:t>
            </a:r>
            <a:r>
              <a:rPr lang="ru-RU" dirty="0" smtClean="0"/>
              <a:t>МС по </a:t>
            </a:r>
            <a:r>
              <a:rPr lang="ru-RU" dirty="0"/>
              <a:t>предложение на </a:t>
            </a:r>
            <a:r>
              <a:rPr lang="ru-RU" dirty="0" smtClean="0"/>
              <a:t>МРРБ и МФ. </a:t>
            </a:r>
            <a:endParaRPr lang="bg-BG" dirty="0"/>
          </a:p>
        </p:txBody>
      </p:sp>
    </p:spTree>
    <p:extLst>
      <p:ext uri="{BB962C8B-B14F-4D97-AF65-F5344CB8AC3E}">
        <p14:creationId xmlns:p14="http://schemas.microsoft.com/office/powerpoint/2010/main" val="639632401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2" y="432179"/>
            <a:ext cx="9875520" cy="796120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 smtClean="0"/>
              <a:t>Постановление за изпълнение на държавния бюджет</a:t>
            </a:r>
            <a:endParaRPr lang="bg-BG" sz="3600" b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8285" y="1323833"/>
            <a:ext cx="11559654" cy="5240740"/>
          </a:xfrm>
        </p:spPr>
        <p:txBody>
          <a:bodyPr>
            <a:normAutofit fontScale="85000" lnSpcReduction="20000"/>
          </a:bodyPr>
          <a:lstStyle/>
          <a:p>
            <a:r>
              <a:rPr lang="ru-RU" dirty="0" smtClean="0"/>
              <a:t>Приема се до </a:t>
            </a:r>
            <a:r>
              <a:rPr lang="ru-RU" dirty="0"/>
              <a:t>един месец след обнародването на годишния </a:t>
            </a:r>
            <a:r>
              <a:rPr lang="ru-RU" dirty="0" smtClean="0"/>
              <a:t>ЗДБРБ.</a:t>
            </a:r>
            <a:endParaRPr lang="ru-RU" dirty="0"/>
          </a:p>
          <a:p>
            <a:pPr algn="just"/>
            <a:r>
              <a:rPr lang="ru-RU" dirty="0" smtClean="0"/>
              <a:t>С него се </a:t>
            </a:r>
            <a:r>
              <a:rPr lang="ru-RU" dirty="0"/>
              <a:t>конкретизират показателите по бюджетите, включени в държавния </a:t>
            </a:r>
            <a:r>
              <a:rPr lang="ru-RU" dirty="0" smtClean="0"/>
              <a:t>бюджет и други условия, свързани с изпълнението на ЗДБРБ.</a:t>
            </a:r>
          </a:p>
          <a:p>
            <a:pPr algn="just"/>
            <a:r>
              <a:rPr lang="ru-RU" dirty="0" smtClean="0"/>
              <a:t>Въвежда редица допълнителни изисквания и условия към общините,вкл. и по отношение на преходните остатъци, СБКО, представителните разходи, пътните разноски и покриване на доставките за хляб и основни хранителни продукти, реимбурсирането на определени разходи, разходването на средства от ЦСКР и нейното трансформиране, за зимно поддържане и снегопочистване и </a:t>
            </a:r>
            <a:r>
              <a:rPr lang="ru-RU" dirty="0"/>
              <a:t>др. </a:t>
            </a:r>
            <a:endParaRPr lang="ru-RU" dirty="0" smtClean="0"/>
          </a:p>
          <a:p>
            <a:pPr algn="just"/>
            <a:r>
              <a:rPr lang="ru-RU" dirty="0" smtClean="0"/>
              <a:t>Изискванията </a:t>
            </a:r>
            <a:r>
              <a:rPr lang="ru-RU" dirty="0"/>
              <a:t>при определянето, наблюдението и координирането на промените в натуралните показатели за броя на децата в детските ясли, на децата в детските кухни и на здравните медиатори по общини в делегираните от държавата дейности по здравеопазване и за извършването на компенсирани промени на основните бюджетни взаимоотношения на </a:t>
            </a:r>
            <a:r>
              <a:rPr lang="ru-RU" dirty="0" smtClean="0"/>
              <a:t>общините. </a:t>
            </a:r>
            <a:r>
              <a:rPr lang="ru-RU" dirty="0"/>
              <a:t>Възможността и сроковете за извършване компенсирани промени на основните бюджетни взаимоотношения </a:t>
            </a:r>
            <a:r>
              <a:rPr lang="ru-RU" dirty="0" smtClean="0"/>
              <a:t>в </a:t>
            </a:r>
            <a:r>
              <a:rPr lang="ru-RU" dirty="0"/>
              <a:t>резултат на настъпили промени от преструктуриране на делегираните от държавата дейности и/или от промяна в натуралните показатели по съответните функции. Условията за финансирането на разкритите след </a:t>
            </a:r>
            <a:r>
              <a:rPr lang="ru-RU" dirty="0" smtClean="0"/>
              <a:t>определена дата места </a:t>
            </a:r>
            <a:r>
              <a:rPr lang="ru-RU" dirty="0"/>
              <a:t>в детските ясли, детските кухни, детските градини, специализираните институции за социални услуги и социалните услуги, предоставяни в </a:t>
            </a:r>
            <a:r>
              <a:rPr lang="ru-RU" dirty="0" smtClean="0"/>
              <a:t>общността.</a:t>
            </a:r>
            <a:endParaRPr lang="ru-RU" dirty="0"/>
          </a:p>
          <a:p>
            <a:pPr algn="just"/>
            <a:r>
              <a:rPr lang="ru-RU" dirty="0" smtClean="0"/>
              <a:t>Задължение </a:t>
            </a:r>
            <a:r>
              <a:rPr lang="ru-RU" dirty="0"/>
              <a:t>за предоставяне от общината на съответните второстепенни разпоредители на средствата от общата субсидия за делегираните от държавата дейности в срок до 7 работни </a:t>
            </a:r>
            <a:r>
              <a:rPr lang="ru-RU" dirty="0" smtClean="0"/>
              <a:t>дни.</a:t>
            </a:r>
            <a:endParaRPr lang="ru-RU" dirty="0"/>
          </a:p>
          <a:p>
            <a:pPr algn="just"/>
            <a:r>
              <a:rPr lang="ru-RU" dirty="0" smtClean="0"/>
              <a:t>Условията </a:t>
            </a:r>
            <a:r>
              <a:rPr lang="ru-RU" dirty="0"/>
              <a:t>и реда за разходване и възстановяване на средствата от резерва за предотвратяване, овладяване и </a:t>
            </a:r>
            <a:r>
              <a:rPr lang="ru-RU" dirty="0" smtClean="0"/>
              <a:t>преодоляване </a:t>
            </a:r>
            <a:r>
              <a:rPr lang="ru-RU" dirty="0"/>
              <a:t>на последиците от </a:t>
            </a:r>
            <a:r>
              <a:rPr lang="ru-RU" dirty="0" smtClean="0"/>
              <a:t>бедствия.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209867171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40351" y="496323"/>
            <a:ext cx="9875520" cy="1356360"/>
          </a:xfrm>
        </p:spPr>
        <p:txBody>
          <a:bodyPr>
            <a:normAutofit fontScale="90000"/>
          </a:bodyPr>
          <a:lstStyle/>
          <a:p>
            <a:r>
              <a:rPr lang="bg-BG" sz="3600" b="1" dirty="0" smtClean="0"/>
              <a:t>Постановление за изпълнение на държавния бюджет – нови моменти за 2022 г.</a:t>
            </a:r>
            <a:br>
              <a:rPr lang="bg-BG" sz="3600" b="1" dirty="0" smtClean="0"/>
            </a:br>
            <a:r>
              <a:rPr lang="ru-RU" sz="2200" i="1" dirty="0"/>
              <a:t>Обн. ДВ. бр.23 от 22 Март 2022г., изм. и доп. ДВ. бр.62 от 5 Август 2022г.</a:t>
            </a:r>
            <a:endParaRPr lang="bg-BG" sz="2200" i="1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00251" y="2006221"/>
            <a:ext cx="10715621" cy="4435522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dirty="0" smtClean="0"/>
              <a:t>Кметът на </a:t>
            </a:r>
            <a:r>
              <a:rPr lang="ru-RU" dirty="0"/>
              <a:t>общината </a:t>
            </a:r>
            <a:r>
              <a:rPr lang="ru-RU" dirty="0" smtClean="0"/>
              <a:t>може </a:t>
            </a:r>
            <a:r>
              <a:rPr lang="ru-RU" dirty="0"/>
              <a:t>да определи диференциран размер на средствата по норматива за издръжка на дете в общинска детска градина или общинско училище, включващ и компенсиране отпадането на съответните такси по ЗМДТ, определени за финансиране на делегираните от държавата дейности по функция „Образование“, в зависимост от вида на организацията на предучилищното образование – целодневна или полудневна и други обективни различия в разходите за издръжка на </a:t>
            </a:r>
            <a:r>
              <a:rPr lang="ru-RU" dirty="0" smtClean="0"/>
              <a:t>институцията</a:t>
            </a:r>
            <a:r>
              <a:rPr lang="ru-RU" dirty="0"/>
              <a:t> </a:t>
            </a:r>
            <a:r>
              <a:rPr lang="ru-RU" dirty="0" smtClean="0"/>
              <a:t>(чл</a:t>
            </a:r>
            <a:r>
              <a:rPr lang="ru-RU" dirty="0"/>
              <a:t>. </a:t>
            </a:r>
            <a:r>
              <a:rPr lang="ru-RU" dirty="0" smtClean="0"/>
              <a:t>41); </a:t>
            </a:r>
            <a:endParaRPr lang="ru-RU" dirty="0"/>
          </a:p>
          <a:p>
            <a:pPr algn="just"/>
            <a:r>
              <a:rPr lang="ru-RU" dirty="0" smtClean="0"/>
              <a:t>Условията </a:t>
            </a:r>
            <a:r>
              <a:rPr lang="ru-RU" dirty="0"/>
              <a:t>за разходване за същите цели и конкретни срокове за възстановяване на неусвоените целеви и други трансфери от 2018-2020 </a:t>
            </a:r>
            <a:r>
              <a:rPr lang="ru-RU" dirty="0" smtClean="0"/>
              <a:t>години. Неусвоените средства </a:t>
            </a:r>
            <a:r>
              <a:rPr lang="ru-RU" dirty="0"/>
              <a:t>за делегираните от държавата </a:t>
            </a:r>
            <a:r>
              <a:rPr lang="ru-RU" dirty="0" smtClean="0"/>
              <a:t>дейности от предходни години, </a:t>
            </a:r>
            <a:r>
              <a:rPr lang="ru-RU" dirty="0"/>
              <a:t>с изключение на тези във функция „Образование“, могат да се разходват през 2022 г. за делегираните от държавата дейности във всички функции, в т.ч. и за капиталови разходи, ако това не противоречи на условията, определени в нормативния акт, с който са одобрени. (чл. </a:t>
            </a:r>
            <a:r>
              <a:rPr lang="ru-RU" dirty="0" smtClean="0"/>
              <a:t>42 </a:t>
            </a:r>
            <a:r>
              <a:rPr lang="ru-RU" dirty="0"/>
              <a:t>и чл. </a:t>
            </a:r>
            <a:r>
              <a:rPr lang="ru-RU" dirty="0" smtClean="0"/>
              <a:t>43); </a:t>
            </a:r>
          </a:p>
          <a:p>
            <a:pPr algn="just"/>
            <a:r>
              <a:rPr lang="ru-RU" dirty="0" smtClean="0"/>
              <a:t>Ограничени условия за разходване на трансформираната ЦСКР </a:t>
            </a:r>
            <a:r>
              <a:rPr lang="ru-RU" dirty="0"/>
              <a:t>в трансфер за други целеви разходи </a:t>
            </a:r>
            <a:r>
              <a:rPr lang="ru-RU" dirty="0" smtClean="0"/>
              <a:t>за </a:t>
            </a:r>
            <a:r>
              <a:rPr lang="ru-RU" dirty="0"/>
              <a:t>извършване на неотложни текущи ремонти на общински пътища, на улична мрежа и на сгради - публична общинска </a:t>
            </a:r>
            <a:r>
              <a:rPr lang="ru-RU" dirty="0" smtClean="0"/>
              <a:t>собственост.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95911576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98972" y="254758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Закон за местните данъци и такси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75733" y="1611117"/>
            <a:ext cx="10921999" cy="4748739"/>
          </a:xfrm>
        </p:spPr>
        <p:txBody>
          <a:bodyPr>
            <a:normAutofit fontScale="92500"/>
          </a:bodyPr>
          <a:lstStyle/>
          <a:p>
            <a:pPr algn="just"/>
            <a:r>
              <a:rPr lang="bg-BG" sz="2800" dirty="0" smtClean="0"/>
              <a:t>ЗМДТ е материален закон с общо действие на територията на цялата страна;</a:t>
            </a:r>
          </a:p>
          <a:p>
            <a:pPr algn="just"/>
            <a:r>
              <a:rPr lang="bg-BG" sz="2800" dirty="0" smtClean="0"/>
              <a:t>Определя видовете, структурата и обхвата на местните данъци и такси, данъчно задължените лица, сроковете за внасяне;</a:t>
            </a:r>
          </a:p>
          <a:p>
            <a:pPr algn="just"/>
            <a:r>
              <a:rPr lang="bg-BG" sz="2800" dirty="0" smtClean="0"/>
              <a:t>Определя диапазоните на местните данъци, данъчните основи, както сроковете за заплащането им и данъчните облекчения и преференции;</a:t>
            </a:r>
          </a:p>
          <a:p>
            <a:pPr algn="just"/>
            <a:r>
              <a:rPr lang="bg-BG" sz="2800" dirty="0" smtClean="0"/>
              <a:t>Определя видовете местни такси и принципите за тяхното определяне;</a:t>
            </a:r>
          </a:p>
          <a:p>
            <a:pPr algn="just"/>
            <a:r>
              <a:rPr lang="bg-BG" sz="2800" dirty="0" smtClean="0"/>
              <a:t>Дава правомощия на общинските съвети с местни наредби да определят конкретните размери на местните </a:t>
            </a:r>
            <a:r>
              <a:rPr lang="bg-BG" sz="2800" dirty="0" smtClean="0"/>
              <a:t>данъци в законовоопределени диапазовин, на таксите </a:t>
            </a:r>
            <a:r>
              <a:rPr lang="bg-BG" sz="2800" dirty="0" smtClean="0"/>
              <a:t>и цените на услугите.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122163201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225974" y="285845"/>
            <a:ext cx="9875520" cy="1201761"/>
          </a:xfrm>
        </p:spPr>
        <p:txBody>
          <a:bodyPr>
            <a:noAutofit/>
          </a:bodyPr>
          <a:lstStyle/>
          <a:p>
            <a:r>
              <a:rPr lang="bg-BG" sz="3200" b="1" dirty="0" smtClean="0">
                <a:latin typeface="+mn-lt"/>
              </a:rPr>
              <a:t>Закон за управление на средствата от  европейските структурни и инвестиционни фондове (ЗУСЕСИФ)</a:t>
            </a:r>
            <a:endParaRPr lang="bg-BG" sz="32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24934" y="1760561"/>
            <a:ext cx="11277600" cy="4735773"/>
          </a:xfrm>
        </p:spPr>
        <p:txBody>
          <a:bodyPr>
            <a:normAutofit/>
          </a:bodyPr>
          <a:lstStyle/>
          <a:p>
            <a:r>
              <a:rPr lang="bg-BG" sz="2400" dirty="0" smtClean="0"/>
              <a:t>Национална институционална рамка за управлението на средствата от европейските структурни и инвестиционни фондове:</a:t>
            </a:r>
          </a:p>
          <a:p>
            <a:r>
              <a:rPr lang="bg-BG" sz="2400" dirty="0" smtClean="0"/>
              <a:t>Определя реда за предоставяне на финансова подкрепа чрез безвъзмездна финансова помощ;</a:t>
            </a:r>
          </a:p>
          <a:p>
            <a:r>
              <a:rPr lang="bg-BG" sz="2400" dirty="0" smtClean="0"/>
              <a:t>Създава специални правила за определяне на изпълнител от бенефициент на БФП;</a:t>
            </a:r>
          </a:p>
          <a:p>
            <a:r>
              <a:rPr lang="bg-BG" sz="2400" dirty="0" smtClean="0"/>
              <a:t>Определя правилата за верифициране и сертифициране на допустимите разходи и за извършване на плащанията;</a:t>
            </a:r>
          </a:p>
          <a:p>
            <a:r>
              <a:rPr lang="bg-BG" sz="2400" dirty="0" smtClean="0"/>
              <a:t>Установяват се ясни административно-правни отношения между УО и бенефициентите </a:t>
            </a:r>
          </a:p>
          <a:p>
            <a:r>
              <a:rPr lang="bg-BG" sz="2400" dirty="0" smtClean="0"/>
              <a:t>Определя ред и условия за налагане на финансови корекции. 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025446442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90506" y="241111"/>
            <a:ext cx="9875520" cy="1123665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Други важни за местните финанси закони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08000" y="1460309"/>
            <a:ext cx="11040533" cy="4981433"/>
          </a:xfrm>
        </p:spPr>
        <p:txBody>
          <a:bodyPr>
            <a:noAutofit/>
          </a:bodyPr>
          <a:lstStyle/>
          <a:p>
            <a:r>
              <a:rPr lang="bg-BG" sz="2800" b="1" dirty="0" smtClean="0"/>
              <a:t>Закон за финансово управление и контрол в публичния сектор </a:t>
            </a:r>
            <a:r>
              <a:rPr lang="bg-BG" sz="2800" dirty="0" smtClean="0"/>
              <a:t>– обхвата и осъществяването на финансовото управление и контрол, както и принципите и изискванията към системите за финансово управление и контрол в организациите от публичния сектор.</a:t>
            </a:r>
          </a:p>
          <a:p>
            <a:r>
              <a:rPr lang="bg-BG" sz="2800" b="1" dirty="0" smtClean="0"/>
              <a:t>Закон за вътрешния одит в публичния сектор </a:t>
            </a:r>
            <a:r>
              <a:rPr lang="bg-BG" sz="2800" dirty="0" smtClean="0"/>
              <a:t>– същността, принципите и обхвата на вътрешния одит в организациите от публичния сектор, статута и функциите на структурите и лицата, които го осъществяват, както и одитните дейности по фондове и програми на Европейския съюз.</a:t>
            </a:r>
          </a:p>
          <a:p>
            <a:r>
              <a:rPr lang="bg-BG" sz="2800" b="1" dirty="0" smtClean="0"/>
              <a:t>Закон за счетоводство </a:t>
            </a:r>
            <a:r>
              <a:rPr lang="bg-BG" sz="2800" dirty="0" smtClean="0"/>
              <a:t>– текущото счетоводно отчитане, счетоводните системи и документи, както и правата и отговорностите на ръководителите на предприятието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351490479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92106" y="268406"/>
            <a:ext cx="9875520" cy="987188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Важно за местното самоуправление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05390" y="1255594"/>
            <a:ext cx="11175999" cy="4980926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bg-BG" sz="2800" b="1" dirty="0" smtClean="0"/>
              <a:t>Закон за нормативните актове </a:t>
            </a:r>
            <a:r>
              <a:rPr lang="bg-BG" sz="2800" dirty="0" smtClean="0"/>
              <a:t>– ангажименти:</a:t>
            </a:r>
          </a:p>
          <a:p>
            <a:pPr algn="just"/>
            <a:r>
              <a:rPr lang="bg-BG" sz="2800" dirty="0" smtClean="0"/>
              <a:t>Съответствие с Конституцията и другите нормативни актове и Регламенти на ЕС;</a:t>
            </a:r>
          </a:p>
          <a:p>
            <a:pPr algn="just"/>
            <a:r>
              <a:rPr lang="bg-BG" sz="2800" dirty="0" smtClean="0"/>
              <a:t>Проекта се разработва при спазване на принципите: необходимост, обоснованост, предвидимост, откритост, съгласуваност, субсидиарност, пропорционалност и стабилност</a:t>
            </a:r>
          </a:p>
          <a:p>
            <a:pPr algn="just"/>
            <a:r>
              <a:rPr lang="bg-BG" sz="2800" dirty="0" smtClean="0"/>
              <a:t>Нормативните актове се отменят, изменят или допълват с изрична разпоредба на нов, изменящ или допълващ акт;</a:t>
            </a:r>
          </a:p>
          <a:p>
            <a:pPr algn="just"/>
            <a:r>
              <a:rPr lang="bg-BG" sz="2800" dirty="0" smtClean="0"/>
              <a:t>Обратна сила на нормативен акт може да се даде само по изключение и то с изрична разпоредба, с изключение на въвеждащите санкции;</a:t>
            </a:r>
          </a:p>
          <a:p>
            <a:pPr algn="just"/>
            <a:endParaRPr lang="bg-BG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226032896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77427" y="1228299"/>
            <a:ext cx="11006665" cy="5257167"/>
          </a:xfrm>
        </p:spPr>
        <p:txBody>
          <a:bodyPr>
            <a:noAutofit/>
          </a:bodyPr>
          <a:lstStyle/>
          <a:p>
            <a:pPr marL="45720" indent="0" algn="just">
              <a:buNone/>
            </a:pPr>
            <a:r>
              <a:rPr lang="bg-BG" sz="2800" b="1" dirty="0" smtClean="0"/>
              <a:t>Закон за нормативните актове </a:t>
            </a:r>
            <a:r>
              <a:rPr lang="bg-BG" sz="2800" dirty="0" smtClean="0"/>
              <a:t>– ангажименти:</a:t>
            </a:r>
          </a:p>
          <a:p>
            <a:pPr algn="just"/>
            <a:r>
              <a:rPr lang="bg-BG" sz="2800" dirty="0" smtClean="0"/>
              <a:t>Мотиви и предварителна оценка на въздействието на новите закони, кодекси и подзаконови нормативни актове;</a:t>
            </a:r>
          </a:p>
          <a:p>
            <a:pPr algn="just"/>
            <a:r>
              <a:rPr lang="bg-BG" sz="2800" dirty="0" smtClean="0"/>
              <a:t>обществени консултации с гражданите и юридическите лица;</a:t>
            </a:r>
          </a:p>
          <a:p>
            <a:pPr algn="just"/>
            <a:r>
              <a:rPr lang="bg-BG" sz="2800" dirty="0" smtClean="0"/>
              <a:t>30 дневен срок за консултациите (14 дни в особени случаи);</a:t>
            </a:r>
          </a:p>
          <a:p>
            <a:pPr algn="just"/>
            <a:r>
              <a:rPr lang="bg-BG" sz="2800" dirty="0" smtClean="0"/>
              <a:t>Преди приемането се публикува справка за постъпилите предложения заедно с обосновка за неприетите предложения;</a:t>
            </a:r>
          </a:p>
          <a:p>
            <a:pPr marL="45720" indent="0" algn="just">
              <a:buNone/>
            </a:pPr>
            <a:r>
              <a:rPr lang="bg-BG" sz="2800" dirty="0" smtClean="0"/>
              <a:t>! Внимателно проследявайте изпълнението на законовите изисквания относно подготовката, приемането и публикуването на местните нормативни актове – неспазването на тези изисквания открива възможности за обжалване и отмяната им по съдебен ред.</a:t>
            </a:r>
          </a:p>
          <a:p>
            <a:pPr algn="just"/>
            <a:endParaRPr lang="bg-BG" sz="2400" dirty="0">
              <a:latin typeface="+mj-lt"/>
            </a:endParaRPr>
          </a:p>
        </p:txBody>
      </p:sp>
      <p:sp>
        <p:nvSpPr>
          <p:cNvPr id="4" name="Заглавие 1"/>
          <p:cNvSpPr>
            <a:spLocks noGrp="1"/>
          </p:cNvSpPr>
          <p:nvPr>
            <p:ph type="title"/>
          </p:nvPr>
        </p:nvSpPr>
        <p:spPr>
          <a:xfrm>
            <a:off x="1142999" y="254759"/>
            <a:ext cx="9875520" cy="973540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Важно за местното </a:t>
            </a:r>
            <a:r>
              <a:rPr lang="bg-BG" sz="3600" b="1" dirty="0" smtClean="0">
                <a:latin typeface="+mn-lt"/>
              </a:rPr>
              <a:t>самоуправление (2)</a:t>
            </a:r>
            <a:endParaRPr lang="bg-BG" sz="3600" b="1" dirty="0">
              <a:latin typeface="+mn-lt"/>
            </a:endParaRPr>
          </a:p>
        </p:txBody>
      </p:sp>
    </p:spTree>
    <p:extLst>
      <p:ext uri="{BB962C8B-B14F-4D97-AF65-F5344CB8AC3E}">
        <p14:creationId xmlns:p14="http://schemas.microsoft.com/office/powerpoint/2010/main" val="3570345370"/>
      </p:ext>
    </p:extLst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Подзаконови нормативни актове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23332" y="1828800"/>
            <a:ext cx="10292540" cy="4267200"/>
          </a:xfrm>
        </p:spPr>
        <p:txBody>
          <a:bodyPr>
            <a:normAutofit/>
          </a:bodyPr>
          <a:lstStyle/>
          <a:p>
            <a:r>
              <a:rPr lang="bg-BG" sz="2800" dirty="0" smtClean="0"/>
              <a:t>Наредби;</a:t>
            </a:r>
          </a:p>
          <a:p>
            <a:r>
              <a:rPr lang="bg-BG" sz="2800" dirty="0" smtClean="0"/>
              <a:t>Правилници</a:t>
            </a:r>
            <a:r>
              <a:rPr lang="bg-BG" sz="2800" dirty="0" smtClean="0"/>
              <a:t>;</a:t>
            </a:r>
          </a:p>
          <a:p>
            <a:r>
              <a:rPr lang="bg-BG" sz="2800" dirty="0" smtClean="0"/>
              <a:t>Инструкции;</a:t>
            </a:r>
            <a:endParaRPr lang="bg-BG" sz="2800" dirty="0" smtClean="0"/>
          </a:p>
          <a:p>
            <a:r>
              <a:rPr lang="bg-BG" sz="2800" dirty="0" smtClean="0"/>
              <a:t>Постановления на Министерски </a:t>
            </a:r>
            <a:r>
              <a:rPr lang="bg-BG" sz="2800" dirty="0" smtClean="0"/>
              <a:t>съвет.</a:t>
            </a:r>
            <a:endParaRPr lang="bg-BG" sz="2800" dirty="0" smtClean="0"/>
          </a:p>
          <a:p>
            <a:pPr marL="45720" indent="0">
              <a:buNone/>
            </a:pP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263114945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374573" y="356212"/>
            <a:ext cx="11512627" cy="1058931"/>
          </a:xfrm>
        </p:spPr>
        <p:txBody>
          <a:bodyPr>
            <a:noAutofit/>
          </a:bodyPr>
          <a:lstStyle/>
          <a:p>
            <a:pPr algn="ctr"/>
            <a:r>
              <a:rPr lang="bg-BG" sz="3600" b="1" dirty="0">
                <a:latin typeface="+mn-lt"/>
              </a:rPr>
              <a:t>Национално </a:t>
            </a:r>
            <a:r>
              <a:rPr lang="bg-BG" sz="3600" b="1" dirty="0" smtClean="0">
                <a:latin typeface="+mn-lt"/>
              </a:rPr>
              <a:t>законодателство</a:t>
            </a:r>
            <a:endParaRPr lang="ru-RU" sz="2000" b="1" i="1" dirty="0">
              <a:solidFill>
                <a:schemeClr val="accent1">
                  <a:lumMod val="75000"/>
                </a:schemeClr>
              </a:solidFill>
              <a:latin typeface="+mn-lt"/>
            </a:endParaRPr>
          </a:p>
        </p:txBody>
      </p:sp>
      <p:sp>
        <p:nvSpPr>
          <p:cNvPr id="4" name="Заглавие 1"/>
          <p:cNvSpPr>
            <a:spLocks noGrp="1"/>
          </p:cNvSpPr>
          <p:nvPr>
            <p:ph idx="1"/>
          </p:nvPr>
        </p:nvSpPr>
        <p:spPr>
          <a:xfrm>
            <a:off x="374650" y="1577975"/>
            <a:ext cx="11512550" cy="4987925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ru-RU" sz="2800" dirty="0" err="1" smtClean="0"/>
              <a:t>Общо</a:t>
            </a:r>
            <a:r>
              <a:rPr lang="ru-RU" sz="2800" dirty="0" smtClean="0"/>
              <a:t> </a:t>
            </a:r>
            <a:r>
              <a:rPr lang="bg-BG" sz="2800" dirty="0" smtClean="0"/>
              <a:t>законодателство:</a:t>
            </a:r>
          </a:p>
          <a:p>
            <a:pPr marL="45720" indent="0">
              <a:buNone/>
            </a:pPr>
            <a:r>
              <a:rPr lang="bg-BG" sz="2800" dirty="0" smtClean="0"/>
              <a:t>- Конституция на Република България, Закон за публичните финанси, Закон за държавния бюджет, Закон за управление на средствата от  европейските структурни и инвестиционни фондове и др.;</a:t>
            </a:r>
          </a:p>
          <a:p>
            <a:pPr marL="45720" indent="0">
              <a:buNone/>
            </a:pPr>
            <a:r>
              <a:rPr lang="bg-BG" sz="2800" dirty="0" smtClean="0"/>
              <a:t>- ЗМСМА, Закон за местните данъци и такси, Закон за общинския дълг, Закон за счетоводството, Закон за финансово управление и контрол в публичния сектор, Закон за вътрешния одит в публичния </a:t>
            </a:r>
            <a:r>
              <a:rPr lang="bg-BG" sz="2800" dirty="0" smtClean="0"/>
              <a:t>сектор, Закон за публичните предприятия, Закон за общинската собственост </a:t>
            </a:r>
            <a:r>
              <a:rPr lang="bg-BG" sz="2800" dirty="0" smtClean="0"/>
              <a:t>и др.;</a:t>
            </a:r>
          </a:p>
          <a:p>
            <a:pPr marL="45720" indent="0">
              <a:buNone/>
            </a:pPr>
            <a:r>
              <a:rPr lang="bg-BG" sz="2800" dirty="0" smtClean="0"/>
              <a:t>- Постановления, Наредби, Указания. </a:t>
            </a:r>
          </a:p>
          <a:p>
            <a:pPr marL="45720" indent="0">
              <a:buNone/>
            </a:pPr>
            <a:r>
              <a:rPr lang="bg-BG" sz="2800" dirty="0" smtClean="0"/>
              <a:t>Секторно законодателство:</a:t>
            </a:r>
          </a:p>
          <a:p>
            <a:pPr marL="45720" indent="0">
              <a:buNone/>
            </a:pPr>
            <a:r>
              <a:rPr lang="bg-BG" sz="2800" dirty="0" smtClean="0"/>
              <a:t>-  Закон за регионалното развитие, Закон за насърчаване на инвестициите</a:t>
            </a:r>
            <a:r>
              <a:rPr lang="ru-RU" sz="2800" dirty="0" smtClean="0"/>
              <a:t>, </a:t>
            </a:r>
            <a:r>
              <a:rPr lang="ru-RU" sz="2800" dirty="0"/>
              <a:t>ЗЕЕ и др. </a:t>
            </a:r>
          </a:p>
          <a:p>
            <a:pPr marL="45720" indent="0">
              <a:buNone/>
            </a:pPr>
            <a:endParaRPr lang="bg-BG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4096181057"/>
      </p:ext>
    </p:extLst>
  </p:cSld>
  <p:clrMapOvr>
    <a:overrideClrMapping bg1="lt1" tx1="dk1" bg2="lt2" tx2="dk2" accent1="accent1" accent2="accent2" accent3="accent3" accent4="accent4" accent5="accent5" accent6="accent6" hlink="hlink" folHlink="folHlink"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29352" y="241111"/>
            <a:ext cx="9875520" cy="1041779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 smtClean="0">
                <a:latin typeface="+mn-lt"/>
              </a:rPr>
              <a:t>Местна нормативна уредба</a:t>
            </a:r>
            <a:endParaRPr lang="bg-BG" sz="40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16097" y="1282891"/>
            <a:ext cx="10925444" cy="496551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800" dirty="0" smtClean="0"/>
              <a:t>В правомощията на общинския съвет:</a:t>
            </a:r>
          </a:p>
          <a:p>
            <a:r>
              <a:rPr lang="bg-BG" sz="2800" dirty="0" smtClean="0"/>
              <a:t>Наредби;</a:t>
            </a:r>
          </a:p>
          <a:p>
            <a:r>
              <a:rPr lang="bg-BG" sz="2800" dirty="0" smtClean="0"/>
              <a:t>Стратегии, правилници, програми, прогнози и правила;</a:t>
            </a:r>
          </a:p>
          <a:p>
            <a:r>
              <a:rPr lang="bg-BG" sz="2800" dirty="0" smtClean="0"/>
              <a:t>Решения.</a:t>
            </a:r>
          </a:p>
          <a:p>
            <a:pPr marL="45720" indent="0">
              <a:buNone/>
            </a:pPr>
            <a:r>
              <a:rPr lang="bg-BG" sz="2800" dirty="0" smtClean="0"/>
              <a:t>В правомощията на кмета:</a:t>
            </a:r>
          </a:p>
          <a:p>
            <a:r>
              <a:rPr lang="bg-BG" sz="2800" dirty="0" smtClean="0"/>
              <a:t>Заповеди;</a:t>
            </a:r>
          </a:p>
          <a:p>
            <a:r>
              <a:rPr lang="bg-BG" sz="2800" dirty="0" smtClean="0"/>
              <a:t>Договори;</a:t>
            </a:r>
          </a:p>
          <a:p>
            <a:r>
              <a:rPr lang="bg-BG" sz="2800" dirty="0" smtClean="0"/>
              <a:t>Вътрешни правила и процедури.</a:t>
            </a:r>
          </a:p>
          <a:p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639441497"/>
      </p:ext>
    </p:extLst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83639" y="282054"/>
            <a:ext cx="9875520" cy="946245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/>
              <a:t>Местна нормативна </a:t>
            </a:r>
            <a:r>
              <a:rPr lang="bg-BG" sz="4000" b="1" dirty="0" smtClean="0"/>
              <a:t>уредба </a:t>
            </a:r>
            <a:r>
              <a:rPr lang="bg-BG" sz="4000" b="1" dirty="0" smtClean="0">
                <a:latin typeface="+mn-lt"/>
              </a:rPr>
              <a:t>(2</a:t>
            </a:r>
            <a:r>
              <a:rPr lang="bg-BG" sz="4000" b="1" dirty="0" smtClean="0">
                <a:latin typeface="+mn-lt"/>
              </a:rPr>
              <a:t>)</a:t>
            </a:r>
            <a:endParaRPr lang="bg-BG" sz="40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78933" y="1460309"/>
            <a:ext cx="10684933" cy="4995081"/>
          </a:xfrm>
        </p:spPr>
        <p:txBody>
          <a:bodyPr>
            <a:normAutofit fontScale="92500" lnSpcReduction="10000"/>
          </a:bodyPr>
          <a:lstStyle/>
          <a:p>
            <a:pPr marL="45720" indent="0">
              <a:buNone/>
            </a:pPr>
            <a:r>
              <a:rPr lang="bg-BG" sz="2800" b="1" dirty="0" smtClean="0"/>
              <a:t>Наредби на общинския съвет:</a:t>
            </a:r>
          </a:p>
          <a:p>
            <a:r>
              <a:rPr lang="bg-BG" sz="2800" dirty="0" smtClean="0"/>
              <a:t>по чл. 82, ал. 1 от ЗПФ – за условията и реда за съставяне на бюджетната прогноза за местните дейности за следващите три години, за съставяне, приемане, изпълнение и отчитане на общинския бюджет;</a:t>
            </a:r>
          </a:p>
          <a:p>
            <a:r>
              <a:rPr lang="bg-BG" sz="2800" dirty="0" smtClean="0"/>
              <a:t>по чл. 1, ал. 2 от ЗМДТ – за определяне размера на данъците;</a:t>
            </a:r>
          </a:p>
          <a:p>
            <a:r>
              <a:rPr lang="bg-BG" sz="2800" dirty="0" smtClean="0"/>
              <a:t>по чл. 9 от ЗМДТ - за определянето и администрирането на местните такси и цени на услуги;</a:t>
            </a:r>
          </a:p>
          <a:p>
            <a:r>
              <a:rPr lang="bg-BG" sz="2800" dirty="0" smtClean="0"/>
              <a:t>по чл. 15, ал. 3 от ЗОД – за публичното обсъждане на </a:t>
            </a:r>
            <a:r>
              <a:rPr lang="ru-RU" sz="2800" dirty="0"/>
              <a:t> </a:t>
            </a:r>
            <a:r>
              <a:rPr lang="ru-RU" sz="2800" dirty="0" err="1" smtClean="0"/>
              <a:t>проекти</a:t>
            </a:r>
            <a:r>
              <a:rPr lang="ru-RU" sz="2800" dirty="0" smtClean="0"/>
              <a:t>, </a:t>
            </a:r>
            <a:r>
              <a:rPr lang="ru-RU" sz="2800" dirty="0" err="1" smtClean="0"/>
              <a:t>които</a:t>
            </a:r>
            <a:r>
              <a:rPr lang="ru-RU" sz="2800" dirty="0" smtClean="0"/>
              <a:t> </a:t>
            </a:r>
            <a:r>
              <a:rPr lang="ru-RU" sz="2800" dirty="0" err="1"/>
              <a:t>ще</a:t>
            </a:r>
            <a:r>
              <a:rPr lang="ru-RU" sz="2800" dirty="0"/>
              <a:t> се </a:t>
            </a:r>
            <a:r>
              <a:rPr lang="ru-RU" sz="2800" dirty="0" err="1" smtClean="0"/>
              <a:t>финансират</a:t>
            </a:r>
            <a:r>
              <a:rPr lang="ru-RU" sz="2800" dirty="0" smtClean="0"/>
              <a:t> </a:t>
            </a:r>
            <a:r>
              <a:rPr lang="ru-RU" sz="2800" dirty="0"/>
              <a:t>чрез </a:t>
            </a:r>
            <a:r>
              <a:rPr lang="ru-RU" sz="2800" dirty="0" err="1"/>
              <a:t>дългосрочен</a:t>
            </a:r>
            <a:r>
              <a:rPr lang="ru-RU" sz="2800" dirty="0"/>
              <a:t> </a:t>
            </a:r>
            <a:r>
              <a:rPr lang="ru-RU" sz="2800" dirty="0" err="1" smtClean="0"/>
              <a:t>дълг</a:t>
            </a:r>
            <a:r>
              <a:rPr lang="ru-RU" sz="2800" dirty="0" smtClean="0"/>
              <a:t>;</a:t>
            </a:r>
            <a:r>
              <a:rPr lang="bg-BG" sz="2800" dirty="0" smtClean="0"/>
              <a:t> </a:t>
            </a:r>
          </a:p>
          <a:p>
            <a:r>
              <a:rPr lang="bg-BG" sz="2800" dirty="0" smtClean="0"/>
              <a:t>по ЗОС за размери на наемни цени и управление на собствеността;</a:t>
            </a:r>
          </a:p>
          <a:p>
            <a:r>
              <a:rPr lang="bg-BG" sz="2800" dirty="0" smtClean="0"/>
              <a:t>по други закони, касаещи приходната или разходна част на бюджета.</a:t>
            </a:r>
          </a:p>
          <a:p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1526890030"/>
      </p:ext>
    </p:extLst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29352" y="241111"/>
            <a:ext cx="9875520" cy="987188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>
                <a:latin typeface="+mn-lt"/>
              </a:rPr>
              <a:t>Местна нормативна уредба(3</a:t>
            </a:r>
            <a:r>
              <a:rPr lang="bg-BG" sz="4000" b="1" dirty="0" smtClean="0">
                <a:latin typeface="+mn-lt"/>
              </a:rPr>
              <a:t>)</a:t>
            </a:r>
            <a:endParaRPr lang="bg-BG" sz="40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354842" y="1078173"/>
            <a:ext cx="11505061" cy="5390360"/>
          </a:xfrm>
        </p:spPr>
        <p:txBody>
          <a:bodyPr>
            <a:noAutofit/>
          </a:bodyPr>
          <a:lstStyle/>
          <a:p>
            <a:r>
              <a:rPr lang="bg-BG" sz="2800" dirty="0" smtClean="0"/>
              <a:t>Стратегии и програми – за управление на общинската собственост;</a:t>
            </a:r>
          </a:p>
          <a:p>
            <a:r>
              <a:rPr lang="bg-BG" sz="2800" dirty="0" smtClean="0"/>
              <a:t>Програми - за управление за срока на мандата, за опазване на околната среда, за управление на отпадъците, за читалищната дейност, за подпомагане на спорта и културата, за развитие на туризма и др.;</a:t>
            </a:r>
          </a:p>
          <a:p>
            <a:r>
              <a:rPr lang="bg-BG" sz="2800" dirty="0" smtClean="0"/>
              <a:t>Планове за развитие на общината – план за интегрирано развитие на община;</a:t>
            </a:r>
          </a:p>
          <a:p>
            <a:r>
              <a:rPr lang="bg-BG" sz="2800" dirty="0" smtClean="0"/>
              <a:t>Правилници – за организацията и дейността на общинския съвет и взаимодействието му с общинска администрация, на общинските предприятия и др.</a:t>
            </a:r>
          </a:p>
          <a:p>
            <a:r>
              <a:rPr lang="bg-BG" sz="2800" dirty="0" smtClean="0"/>
              <a:t>Методики и механизми за организацията и дейността на бюджетни звена (напр. за общинските предприятия);</a:t>
            </a:r>
          </a:p>
          <a:p>
            <a:pPr marL="45720" indent="0">
              <a:buNone/>
            </a:pP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98434293"/>
      </p:ext>
    </p:extLst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40352" y="241111"/>
            <a:ext cx="9875520" cy="987188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>
                <a:latin typeface="+mn-lt"/>
              </a:rPr>
              <a:t>Местна нормативна уредба(4</a:t>
            </a:r>
            <a:r>
              <a:rPr lang="bg-BG" sz="4000" b="1" dirty="0" smtClean="0">
                <a:latin typeface="+mn-lt"/>
              </a:rPr>
              <a:t>)</a:t>
            </a:r>
            <a:endParaRPr lang="bg-BG" sz="40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745068" y="1337481"/>
            <a:ext cx="10270804" cy="4967785"/>
          </a:xfrm>
        </p:spPr>
        <p:txBody>
          <a:bodyPr>
            <a:noAutofit/>
          </a:bodyPr>
          <a:lstStyle/>
          <a:p>
            <a:pPr algn="just"/>
            <a:r>
              <a:rPr lang="bg-BG" sz="2800" dirty="0" smtClean="0"/>
              <a:t>Конкретни решения на общинския съвет за финансиране, преструктуриране и други на бюджетни звена и/или дейности, за ползване на дълг, за разпореждане с общинска собственост, евентуално решения през годината за отпускане на средства от общинския бюджет;</a:t>
            </a:r>
          </a:p>
          <a:p>
            <a:pPr algn="just"/>
            <a:r>
              <a:rPr lang="bg-BG" sz="2800" dirty="0" smtClean="0"/>
              <a:t>Колективни трудови договори и споразумения с други организации, съгласно които са предвидени ангажименти по осигуряване на бюджетни ресурси;</a:t>
            </a:r>
          </a:p>
          <a:p>
            <a:pPr algn="just"/>
            <a:r>
              <a:rPr lang="bg-BG" sz="2800" dirty="0" smtClean="0"/>
              <a:t>Система за финансово управление и контрол - СФУК (правила и процедури, утвърдени от Кмета на </a:t>
            </a:r>
            <a:r>
              <a:rPr lang="bg-BG" sz="2800" dirty="0" smtClean="0"/>
              <a:t>общината,вкл. и вътрешните правила за организация на бюджетния процес)</a:t>
            </a:r>
            <a:endParaRPr lang="bg-BG" sz="2800" dirty="0" smtClean="0"/>
          </a:p>
          <a:p>
            <a:pPr algn="just"/>
            <a:r>
              <a:rPr lang="bg-BG" sz="2800" dirty="0" smtClean="0"/>
              <a:t>Други в зависимост от спецификата на общината.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3459622635"/>
      </p:ext>
    </p:extLst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24372" y="241111"/>
            <a:ext cx="9875520" cy="1137313"/>
          </a:xfrm>
        </p:spPr>
        <p:txBody>
          <a:bodyPr>
            <a:normAutofit/>
          </a:bodyPr>
          <a:lstStyle/>
          <a:p>
            <a:pPr algn="ctr"/>
            <a:r>
              <a:rPr lang="bg-BG" sz="4000" b="1" dirty="0">
                <a:latin typeface="+mn-lt"/>
              </a:rPr>
              <a:t>…в заключение!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677333" y="1583140"/>
            <a:ext cx="10769599" cy="4512860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3200" b="1" dirty="0" smtClean="0"/>
              <a:t>Доброто познаване на националното законодателство предпоставка за:</a:t>
            </a:r>
          </a:p>
          <a:p>
            <a:r>
              <a:rPr lang="bg-BG" sz="3200" dirty="0" smtClean="0"/>
              <a:t>Иновативен  подход при прилагане на местно ниво;</a:t>
            </a:r>
          </a:p>
          <a:p>
            <a:r>
              <a:rPr lang="bg-BG" sz="3200" dirty="0" smtClean="0"/>
              <a:t>Минимизиране риска от нарушения и наказания;</a:t>
            </a:r>
          </a:p>
          <a:p>
            <a:r>
              <a:rPr lang="bg-BG" sz="3200" dirty="0" smtClean="0"/>
              <a:t>Приемане на Наредби, съобразени с изискванията на закона и отразяващи спецификата на отделната община.</a:t>
            </a:r>
          </a:p>
          <a:p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2832355686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1266" name="Rectangle 2"/>
          <p:cNvSpPr>
            <a:spLocks noGrp="1" noChangeArrowheads="1"/>
          </p:cNvSpPr>
          <p:nvPr>
            <p:ph type="title" idx="4294967295"/>
          </p:nvPr>
        </p:nvSpPr>
        <p:spPr>
          <a:xfrm>
            <a:off x="1981200" y="654050"/>
            <a:ext cx="8231188" cy="565150"/>
          </a:xfrm>
        </p:spPr>
        <p:txBody>
          <a:bodyPr vert="horz" lIns="90000" tIns="46800" rIns="90000" bIns="46800" rtlCol="0" anchor="ctr">
            <a:normAutofit/>
          </a:bodyPr>
          <a:lstStyle/>
          <a:p>
            <a:pPr algn="ctr" defTabSz="449263"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</a:pPr>
            <a:r>
              <a:rPr lang="bg-BG" altLang="bg-BG" sz="3200" b="1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КФП</a:t>
            </a:r>
            <a:endParaRPr lang="en-GB" altLang="bg-BG" sz="3200" b="1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11267" name="Rectangle 3"/>
          <p:cNvSpPr>
            <a:spLocks noGrp="1" noChangeArrowheads="1"/>
          </p:cNvSpPr>
          <p:nvPr>
            <p:ph type="body" idx="4294967295"/>
          </p:nvPr>
        </p:nvSpPr>
        <p:spPr>
          <a:xfrm>
            <a:off x="1981200" y="1600200"/>
            <a:ext cx="8231188" cy="4529138"/>
          </a:xfrm>
        </p:spPr>
        <p:txBody>
          <a:bodyPr vert="horz" lIns="0" tIns="0" rIns="0" bIns="0" rtlCol="0">
            <a:normAutofit/>
          </a:bodyPr>
          <a:lstStyle/>
          <a:p>
            <a:pPr marL="341313" indent="-341313" defTabSz="449263"/>
            <a:endParaRPr lang="bg-BG" altLang="bg-BG"/>
          </a:p>
        </p:txBody>
      </p:sp>
      <p:sp>
        <p:nvSpPr>
          <p:cNvPr id="11268" name="Rectangle 4"/>
          <p:cNvSpPr>
            <a:spLocks noChangeArrowheads="1"/>
          </p:cNvSpPr>
          <p:nvPr/>
        </p:nvSpPr>
        <p:spPr bwMode="auto">
          <a:xfrm>
            <a:off x="735108" y="1484665"/>
            <a:ext cx="10381128" cy="5068535"/>
          </a:xfrm>
          <a:prstGeom prst="rect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bg-BG" altLang="bg-BG" sz="1400">
                <a:solidFill>
                  <a:srgbClr val="000000"/>
                </a:solidFill>
              </a:rPr>
              <a:t>К</a:t>
            </a:r>
            <a:r>
              <a:rPr lang="en-GB" altLang="bg-BG" sz="1400">
                <a:solidFill>
                  <a:srgbClr val="000000"/>
                </a:solidFill>
              </a:rPr>
              <a:t>онсолидирана фискална програма</a:t>
            </a:r>
          </a:p>
        </p:txBody>
      </p:sp>
      <p:sp>
        <p:nvSpPr>
          <p:cNvPr id="11269" name="Rectangle 5"/>
          <p:cNvSpPr>
            <a:spLocks noChangeArrowheads="1"/>
          </p:cNvSpPr>
          <p:nvPr/>
        </p:nvSpPr>
        <p:spPr bwMode="auto">
          <a:xfrm>
            <a:off x="2093913" y="1976438"/>
            <a:ext cx="8132762" cy="3073400"/>
          </a:xfrm>
          <a:prstGeom prst="rect">
            <a:avLst/>
          </a:prstGeom>
          <a:solidFill>
            <a:srgbClr val="FFFFFF"/>
          </a:solidFill>
          <a:ln w="22320">
            <a:solidFill>
              <a:srgbClr val="000000"/>
            </a:solidFill>
            <a:prstDash val="lgDash"/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bg-BG" altLang="bg-BG" sz="1400" b="1">
                <a:solidFill>
                  <a:srgbClr val="000000"/>
                </a:solidFill>
              </a:rPr>
              <a:t>Д</a:t>
            </a:r>
            <a:r>
              <a:rPr lang="en-GB" altLang="bg-BG" sz="1400" b="1">
                <a:solidFill>
                  <a:srgbClr val="000000"/>
                </a:solidFill>
              </a:rPr>
              <a:t>ържавен бюджет</a:t>
            </a:r>
          </a:p>
        </p:txBody>
      </p:sp>
      <p:sp>
        <p:nvSpPr>
          <p:cNvPr id="11270" name="Line 6"/>
          <p:cNvSpPr>
            <a:spLocks noChangeShapeType="1"/>
          </p:cNvSpPr>
          <p:nvPr/>
        </p:nvSpPr>
        <p:spPr bwMode="auto">
          <a:xfrm flipH="1">
            <a:off x="4038600" y="4038600"/>
            <a:ext cx="2235200" cy="1257300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/>
          </a:p>
        </p:txBody>
      </p:sp>
      <p:grpSp>
        <p:nvGrpSpPr>
          <p:cNvPr id="11271" name="Group 7"/>
          <p:cNvGrpSpPr>
            <a:grpSpLocks/>
          </p:cNvGrpSpPr>
          <p:nvPr/>
        </p:nvGrpSpPr>
        <p:grpSpPr bwMode="auto">
          <a:xfrm>
            <a:off x="2093914" y="5315614"/>
            <a:ext cx="3506787" cy="1116012"/>
            <a:chOff x="345" y="3336"/>
            <a:chExt cx="2209" cy="703"/>
          </a:xfrm>
        </p:grpSpPr>
        <p:sp>
          <p:nvSpPr>
            <p:cNvPr id="11288" name="Rectangle 8"/>
            <p:cNvSpPr>
              <a:spLocks noChangeArrowheads="1"/>
            </p:cNvSpPr>
            <p:nvPr/>
          </p:nvSpPr>
          <p:spPr bwMode="auto">
            <a:xfrm>
              <a:off x="345" y="3336"/>
              <a:ext cx="2210" cy="704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>
              <a:lvl1pPr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>
                  <a:srgbClr val="000000"/>
                </a:buClr>
                <a:buFontTx/>
                <a:buNone/>
              </a:pPr>
              <a:r>
                <a:rPr lang="en-GB" altLang="bg-BG" sz="1400" b="1" dirty="0">
                  <a:solidFill>
                    <a:srgbClr val="000000"/>
                  </a:solidFill>
                </a:rPr>
                <a:t>общински </a:t>
              </a:r>
              <a:r>
                <a:rPr lang="en-GB" altLang="bg-BG" sz="1400" b="1" dirty="0" err="1">
                  <a:solidFill>
                    <a:srgbClr val="000000"/>
                  </a:solidFill>
                </a:rPr>
                <a:t>бюджети</a:t>
              </a:r>
              <a:endParaRPr lang="en-GB" altLang="bg-BG" sz="1400" b="1" dirty="0">
                <a:solidFill>
                  <a:srgbClr val="000000"/>
                </a:solidFill>
              </a:endParaRPr>
            </a:p>
          </p:txBody>
        </p:sp>
        <p:sp>
          <p:nvSpPr>
            <p:cNvPr id="11289" name="Rectangle 9"/>
            <p:cNvSpPr>
              <a:spLocks noChangeArrowheads="1"/>
            </p:cNvSpPr>
            <p:nvPr/>
          </p:nvSpPr>
          <p:spPr bwMode="auto">
            <a:xfrm>
              <a:off x="450" y="3600"/>
              <a:ext cx="947" cy="35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>
              <a:lvl1pPr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>
                  <a:srgbClr val="000000"/>
                </a:buClr>
                <a:buFontTx/>
                <a:buNone/>
              </a:pPr>
              <a:r>
                <a:rPr lang="en-GB" altLang="bg-BG" sz="1200">
                  <a:solidFill>
                    <a:srgbClr val="000000"/>
                  </a:solidFill>
                </a:rPr>
                <a:t>бюджет на ВРБ</a:t>
              </a:r>
            </a:p>
          </p:txBody>
        </p:sp>
        <p:sp>
          <p:nvSpPr>
            <p:cNvPr id="11290" name="Rectangle 10"/>
            <p:cNvSpPr>
              <a:spLocks noChangeArrowheads="1"/>
            </p:cNvSpPr>
            <p:nvPr/>
          </p:nvSpPr>
          <p:spPr bwMode="auto">
            <a:xfrm>
              <a:off x="1502" y="3600"/>
              <a:ext cx="947" cy="352"/>
            </a:xfrm>
            <a:prstGeom prst="rect">
              <a:avLst/>
            </a:prstGeom>
            <a:solidFill>
              <a:srgbClr val="FFFFFF"/>
            </a:solidFill>
            <a:ln w="9360">
              <a:solidFill>
                <a:srgbClr val="000000"/>
              </a:solidFill>
              <a:miter lim="800000"/>
              <a:headEnd/>
              <a:tailEnd/>
            </a:ln>
          </p:spPr>
          <p:txBody>
            <a:bodyPr lIns="90000" tIns="46800" rIns="90000" bIns="46800"/>
            <a:lstStyle>
              <a:lvl1pPr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32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1pPr>
              <a:lvl2pPr marL="742950" indent="-28575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8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2pPr>
              <a:lvl3pPr marL="1143000" indent="-228600" defTabSz="449263">
                <a:spcBef>
                  <a:spcPct val="20000"/>
                </a:spcBef>
                <a:buChar char="•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4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3pPr>
              <a:lvl4pPr marL="1600200" indent="-228600" defTabSz="449263">
                <a:spcBef>
                  <a:spcPct val="20000"/>
                </a:spcBef>
                <a:buChar char="–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4pPr>
              <a:lvl5pPr marL="2057400" indent="-228600" defTabSz="449263">
                <a:spcBef>
                  <a:spcPct val="20000"/>
                </a:spcBef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5pPr>
              <a:lvl6pPr marL="25146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6pPr>
              <a:lvl7pPr marL="29718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7pPr>
              <a:lvl8pPr marL="34290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8pPr>
              <a:lvl9pPr marL="3886200" indent="-228600" defTabSz="449263" eaLnBrk="0" fontAlgn="base" hangingPunct="0">
                <a:spcBef>
                  <a:spcPct val="20000"/>
                </a:spcBef>
                <a:spcAft>
                  <a:spcPct val="0"/>
                </a:spcAft>
                <a:buChar char="»"/>
                <a:tabLst>
                  <a:tab pos="0" algn="l"/>
                  <a:tab pos="914400" algn="l"/>
                  <a:tab pos="1828800" algn="l"/>
                  <a:tab pos="2743200" algn="l"/>
                  <a:tab pos="3657600" algn="l"/>
                  <a:tab pos="4572000" algn="l"/>
                  <a:tab pos="5486400" algn="l"/>
                  <a:tab pos="6400800" algn="l"/>
                  <a:tab pos="7315200" algn="l"/>
                  <a:tab pos="8229600" algn="l"/>
                  <a:tab pos="9144000" algn="l"/>
                  <a:tab pos="10058400" algn="l"/>
                </a:tabLst>
                <a:defRPr sz="2000">
                  <a:solidFill>
                    <a:schemeClr val="tx1"/>
                  </a:solidFill>
                  <a:latin typeface="Arial" panose="020B0604020202020204" pitchFamily="34" charset="0"/>
                  <a:cs typeface="Arial" panose="020B0604020202020204" pitchFamily="34" charset="0"/>
                </a:defRPr>
              </a:lvl9pPr>
            </a:lstStyle>
            <a:p>
              <a:pPr algn="ctr" eaLnBrk="1" hangingPunct="1">
                <a:spcBef>
                  <a:spcPct val="0"/>
                </a:spcBef>
                <a:buClr>
                  <a:srgbClr val="000000"/>
                </a:buClr>
                <a:buFontTx/>
                <a:buNone/>
              </a:pPr>
              <a:r>
                <a:rPr lang="en-GB" altLang="bg-BG" sz="1200">
                  <a:solidFill>
                    <a:srgbClr val="000000"/>
                  </a:solidFill>
                </a:rPr>
                <a:t>бюджет на ВРБ</a:t>
              </a:r>
            </a:p>
          </p:txBody>
        </p:sp>
      </p:grpSp>
      <p:sp>
        <p:nvSpPr>
          <p:cNvPr id="11272" name="Rectangle 11"/>
          <p:cNvSpPr>
            <a:spLocks noChangeArrowheads="1"/>
          </p:cNvSpPr>
          <p:nvPr/>
        </p:nvSpPr>
        <p:spPr bwMode="auto">
          <a:xfrm>
            <a:off x="6700419" y="5329238"/>
            <a:ext cx="3526257" cy="11176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bg-BG" sz="1400" dirty="0" err="1">
                <a:solidFill>
                  <a:srgbClr val="000000"/>
                </a:solidFill>
              </a:rPr>
              <a:t>Бюджети</a:t>
            </a:r>
            <a:r>
              <a:rPr lang="en-GB" altLang="bg-BG" sz="1400" dirty="0">
                <a:solidFill>
                  <a:srgbClr val="000000"/>
                </a:solidFill>
              </a:rPr>
              <a:t> на НОИ, НЗОК, ДВУ, БАН, БНТ, БНР</a:t>
            </a:r>
            <a:r>
              <a:rPr lang="bg-BG" altLang="bg-BG" sz="1400" dirty="0">
                <a:solidFill>
                  <a:srgbClr val="000000"/>
                </a:solidFill>
              </a:rPr>
              <a:t> </a:t>
            </a:r>
            <a:r>
              <a:rPr lang="en-GB" altLang="bg-BG" sz="1400" dirty="0">
                <a:solidFill>
                  <a:srgbClr val="000000"/>
                </a:solidFill>
              </a:rPr>
              <a:t>и </a:t>
            </a:r>
            <a:r>
              <a:rPr lang="en-GB" altLang="bg-BG" sz="1400" dirty="0" err="1">
                <a:solidFill>
                  <a:srgbClr val="000000"/>
                </a:solidFill>
              </a:rPr>
              <a:t>др</a:t>
            </a:r>
            <a:r>
              <a:rPr lang="en-GB" altLang="bg-BG" sz="1400" dirty="0">
                <a:solidFill>
                  <a:srgbClr val="000000"/>
                </a:solidFill>
              </a:rPr>
              <a:t>.</a:t>
            </a:r>
          </a:p>
        </p:txBody>
      </p:sp>
      <p:sp>
        <p:nvSpPr>
          <p:cNvPr id="11273" name="Line 12"/>
          <p:cNvSpPr>
            <a:spLocks noChangeShapeType="1"/>
          </p:cNvSpPr>
          <p:nvPr/>
        </p:nvSpPr>
        <p:spPr bwMode="auto">
          <a:xfrm>
            <a:off x="6557963" y="4071938"/>
            <a:ext cx="2081655" cy="126523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11274" name="Rectangle 13"/>
          <p:cNvSpPr>
            <a:spLocks noChangeArrowheads="1"/>
          </p:cNvSpPr>
          <p:nvPr/>
        </p:nvSpPr>
        <p:spPr bwMode="auto">
          <a:xfrm>
            <a:off x="8950326" y="2395538"/>
            <a:ext cx="1116013" cy="2235200"/>
          </a:xfrm>
          <a:prstGeom prst="rect">
            <a:avLst/>
          </a:prstGeom>
          <a:solidFill>
            <a:srgbClr val="C0C0C0">
              <a:alpha val="25882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bg-BG" sz="1300" dirty="0" err="1">
                <a:solidFill>
                  <a:srgbClr val="000000"/>
                </a:solidFill>
              </a:rPr>
              <a:t>бюджет</a:t>
            </a:r>
            <a:r>
              <a:rPr lang="en-GB" altLang="bg-BG" sz="1300" dirty="0">
                <a:solidFill>
                  <a:srgbClr val="000000"/>
                </a:solidFill>
              </a:rPr>
              <a:t> на </a:t>
            </a:r>
            <a:r>
              <a:rPr lang="en-GB" altLang="bg-BG" sz="1300" dirty="0" err="1">
                <a:solidFill>
                  <a:srgbClr val="000000"/>
                </a:solidFill>
              </a:rPr>
              <a:t>Висшия</a:t>
            </a:r>
            <a:r>
              <a:rPr lang="en-GB" altLang="bg-BG" sz="1300" dirty="0">
                <a:solidFill>
                  <a:srgbClr val="000000"/>
                </a:solidFill>
              </a:rPr>
              <a:t> </a:t>
            </a:r>
            <a:r>
              <a:rPr lang="en-GB" altLang="bg-BG" sz="1300" dirty="0" err="1">
                <a:solidFill>
                  <a:srgbClr val="000000"/>
                </a:solidFill>
              </a:rPr>
              <a:t>съдебен</a:t>
            </a:r>
            <a:r>
              <a:rPr lang="en-GB" altLang="bg-BG" sz="1300" dirty="0">
                <a:solidFill>
                  <a:srgbClr val="000000"/>
                </a:solidFill>
              </a:rPr>
              <a:t> </a:t>
            </a:r>
            <a:r>
              <a:rPr lang="en-GB" altLang="bg-BG" sz="1300" dirty="0" err="1">
                <a:solidFill>
                  <a:srgbClr val="000000"/>
                </a:solidFill>
              </a:rPr>
              <a:t>съвет</a:t>
            </a:r>
            <a:r>
              <a:rPr lang="en-GB" altLang="bg-BG" sz="1300" dirty="0">
                <a:solidFill>
                  <a:srgbClr val="000000"/>
                </a:solidFill>
              </a:rPr>
              <a:t> (</a:t>
            </a:r>
            <a:r>
              <a:rPr lang="en-GB" altLang="bg-BG" sz="1300" dirty="0" err="1">
                <a:solidFill>
                  <a:srgbClr val="000000"/>
                </a:solidFill>
              </a:rPr>
              <a:t>съдебна</a:t>
            </a:r>
            <a:r>
              <a:rPr lang="en-GB" altLang="bg-BG" sz="1300" dirty="0">
                <a:solidFill>
                  <a:srgbClr val="000000"/>
                </a:solidFill>
              </a:rPr>
              <a:t> </a:t>
            </a:r>
            <a:r>
              <a:rPr lang="en-GB" altLang="bg-BG" sz="1300" dirty="0" err="1">
                <a:solidFill>
                  <a:srgbClr val="000000"/>
                </a:solidFill>
              </a:rPr>
              <a:t>система</a:t>
            </a:r>
            <a:r>
              <a:rPr lang="en-GB" altLang="bg-BG" sz="1300" dirty="0">
                <a:solidFill>
                  <a:srgbClr val="000000"/>
                </a:solidFill>
              </a:rPr>
              <a:t>)</a:t>
            </a:r>
            <a:r>
              <a:rPr lang="ar-SA" altLang="bg-BG" sz="1300" dirty="0">
                <a:solidFill>
                  <a:srgbClr val="000000"/>
                </a:solidFill>
              </a:rPr>
              <a:t>‏</a:t>
            </a:r>
            <a:endParaRPr lang="en-GB" altLang="bg-BG" sz="1300" dirty="0">
              <a:solidFill>
                <a:srgbClr val="000000"/>
              </a:solidFill>
            </a:endParaRPr>
          </a:p>
        </p:txBody>
      </p:sp>
      <p:sp>
        <p:nvSpPr>
          <p:cNvPr id="11275" name="Rectangle 14"/>
          <p:cNvSpPr>
            <a:spLocks noChangeArrowheads="1"/>
          </p:cNvSpPr>
          <p:nvPr/>
        </p:nvSpPr>
        <p:spPr bwMode="auto">
          <a:xfrm>
            <a:off x="2286001" y="2362200"/>
            <a:ext cx="6537325" cy="2235200"/>
          </a:xfrm>
          <a:prstGeom prst="rect">
            <a:avLst/>
          </a:prstGeom>
          <a:solidFill>
            <a:srgbClr val="C0C0C0">
              <a:alpha val="30980"/>
            </a:srgbClr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marL="342900" indent="-342900" defTabSz="449263">
              <a:spcBef>
                <a:spcPct val="20000"/>
              </a:spcBef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defTabSz="449263">
              <a:spcBef>
                <a:spcPct val="20000"/>
              </a:spcBef>
              <a:buChar char="–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457200" algn="l"/>
                <a:tab pos="1371600" algn="l"/>
                <a:tab pos="2286000" algn="l"/>
                <a:tab pos="3200400" algn="l"/>
                <a:tab pos="4114800" algn="l"/>
                <a:tab pos="5029200" algn="l"/>
                <a:tab pos="5943600" algn="l"/>
                <a:tab pos="6858000" algn="l"/>
                <a:tab pos="7772400" algn="l"/>
                <a:tab pos="8686800" algn="l"/>
                <a:tab pos="9601200" algn="l"/>
                <a:tab pos="105156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lvl="1" eaLnBrk="1" hangingPunct="1">
              <a:spcBef>
                <a:spcPct val="0"/>
              </a:spcBef>
              <a:buClr>
                <a:srgbClr val="000000"/>
              </a:buClr>
              <a:buFont typeface="Arial" panose="020B0604020202020204" pitchFamily="34" charset="0"/>
              <a:buNone/>
            </a:pPr>
            <a:r>
              <a:rPr lang="bg-BG" altLang="bg-BG" sz="1400" dirty="0">
                <a:solidFill>
                  <a:srgbClr val="000000"/>
                </a:solidFill>
              </a:rPr>
              <a:t>Р</a:t>
            </a:r>
            <a:r>
              <a:rPr lang="en-GB" altLang="bg-BG" sz="1400" dirty="0" err="1">
                <a:solidFill>
                  <a:srgbClr val="000000"/>
                </a:solidFill>
              </a:rPr>
              <a:t>епубликански</a:t>
            </a:r>
            <a:r>
              <a:rPr lang="en-GB" altLang="bg-BG" sz="1400" dirty="0">
                <a:solidFill>
                  <a:srgbClr val="000000"/>
                </a:solidFill>
              </a:rPr>
              <a:t> </a:t>
            </a:r>
            <a:r>
              <a:rPr lang="en-GB" altLang="bg-BG" sz="1400" dirty="0" err="1">
                <a:solidFill>
                  <a:srgbClr val="000000"/>
                </a:solidFill>
              </a:rPr>
              <a:t>бюджет</a:t>
            </a:r>
            <a:endParaRPr lang="en-GB" altLang="bg-BG" sz="1400" dirty="0">
              <a:solidFill>
                <a:srgbClr val="000000"/>
              </a:solidFill>
            </a:endParaRPr>
          </a:p>
        </p:txBody>
      </p:sp>
      <p:sp>
        <p:nvSpPr>
          <p:cNvPr id="11276" name="Line 15"/>
          <p:cNvSpPr>
            <a:spLocks noChangeShapeType="1"/>
          </p:cNvSpPr>
          <p:nvPr/>
        </p:nvSpPr>
        <p:spPr bwMode="auto">
          <a:xfrm flipV="1">
            <a:off x="6877050" y="2671764"/>
            <a:ext cx="1588" cy="142875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11277" name="Line 16"/>
          <p:cNvSpPr>
            <a:spLocks noChangeShapeType="1"/>
          </p:cNvSpPr>
          <p:nvPr/>
        </p:nvSpPr>
        <p:spPr bwMode="auto">
          <a:xfrm>
            <a:off x="6877051" y="2674939"/>
            <a:ext cx="2073275" cy="1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11278" name="Rectangle 17"/>
          <p:cNvSpPr>
            <a:spLocks noChangeArrowheads="1"/>
          </p:cNvSpPr>
          <p:nvPr/>
        </p:nvSpPr>
        <p:spPr bwMode="auto">
          <a:xfrm>
            <a:off x="2413000" y="2814638"/>
            <a:ext cx="3348038" cy="1257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bg-BG" sz="1400">
                <a:solidFill>
                  <a:srgbClr val="000000"/>
                </a:solidFill>
              </a:rPr>
              <a:t>Бюджети на министерства и ведомства</a:t>
            </a:r>
          </a:p>
        </p:txBody>
      </p:sp>
      <p:sp>
        <p:nvSpPr>
          <p:cNvPr id="11279" name="Rectangle 18"/>
          <p:cNvSpPr>
            <a:spLocks noChangeArrowheads="1"/>
          </p:cNvSpPr>
          <p:nvPr/>
        </p:nvSpPr>
        <p:spPr bwMode="auto">
          <a:xfrm>
            <a:off x="2571750" y="3373438"/>
            <a:ext cx="1435100" cy="558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bg-BG" sz="1200">
                <a:solidFill>
                  <a:srgbClr val="000000"/>
                </a:solidFill>
              </a:rPr>
              <a:t>бюджет на ВРБ</a:t>
            </a:r>
          </a:p>
        </p:txBody>
      </p:sp>
      <p:sp>
        <p:nvSpPr>
          <p:cNvPr id="11280" name="Rectangle 19"/>
          <p:cNvSpPr>
            <a:spLocks noChangeArrowheads="1"/>
          </p:cNvSpPr>
          <p:nvPr/>
        </p:nvSpPr>
        <p:spPr bwMode="auto">
          <a:xfrm>
            <a:off x="4165600" y="3373438"/>
            <a:ext cx="1435100" cy="5588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bg-BG" sz="1200" dirty="0" err="1">
                <a:solidFill>
                  <a:srgbClr val="000000"/>
                </a:solidFill>
              </a:rPr>
              <a:t>бюджет</a:t>
            </a:r>
            <a:r>
              <a:rPr lang="en-GB" altLang="bg-BG" sz="1200" dirty="0">
                <a:solidFill>
                  <a:srgbClr val="000000"/>
                </a:solidFill>
              </a:rPr>
              <a:t> на ВРБ</a:t>
            </a:r>
          </a:p>
        </p:txBody>
      </p:sp>
      <p:sp>
        <p:nvSpPr>
          <p:cNvPr id="11281" name="Rectangle 20"/>
          <p:cNvSpPr>
            <a:spLocks noChangeArrowheads="1"/>
          </p:cNvSpPr>
          <p:nvPr/>
        </p:nvSpPr>
        <p:spPr bwMode="auto">
          <a:xfrm>
            <a:off x="5943601" y="2819400"/>
            <a:ext cx="1116013" cy="1257300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bg-BG" sz="1300" dirty="0" err="1">
                <a:solidFill>
                  <a:srgbClr val="000000"/>
                </a:solidFill>
              </a:rPr>
              <a:t>централен</a:t>
            </a:r>
            <a:r>
              <a:rPr lang="en-GB" altLang="bg-BG" sz="1300" dirty="0">
                <a:solidFill>
                  <a:srgbClr val="000000"/>
                </a:solidFill>
              </a:rPr>
              <a:t> </a:t>
            </a:r>
            <a:r>
              <a:rPr lang="en-GB" altLang="bg-BG" sz="1300" dirty="0" err="1">
                <a:solidFill>
                  <a:srgbClr val="000000"/>
                </a:solidFill>
              </a:rPr>
              <a:t>бюджет</a:t>
            </a:r>
            <a:endParaRPr lang="en-GB" altLang="bg-BG" sz="1300" dirty="0">
              <a:solidFill>
                <a:srgbClr val="000000"/>
              </a:solidFill>
            </a:endParaRPr>
          </a:p>
        </p:txBody>
      </p:sp>
      <p:sp>
        <p:nvSpPr>
          <p:cNvPr id="11282" name="Rectangle 21"/>
          <p:cNvSpPr>
            <a:spLocks noChangeArrowheads="1"/>
          </p:cNvSpPr>
          <p:nvPr/>
        </p:nvSpPr>
        <p:spPr bwMode="auto">
          <a:xfrm>
            <a:off x="7175500" y="3644901"/>
            <a:ext cx="1435100" cy="7207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bg-BG" sz="1400">
                <a:solidFill>
                  <a:srgbClr val="000000"/>
                </a:solidFill>
              </a:rPr>
              <a:t>бюджет на Сметната палата</a:t>
            </a:r>
          </a:p>
        </p:txBody>
      </p:sp>
      <p:sp>
        <p:nvSpPr>
          <p:cNvPr id="11283" name="Line 22"/>
          <p:cNvSpPr>
            <a:spLocks noChangeShapeType="1"/>
          </p:cNvSpPr>
          <p:nvPr/>
        </p:nvSpPr>
        <p:spPr bwMode="auto">
          <a:xfrm flipH="1">
            <a:off x="5759451" y="3373439"/>
            <a:ext cx="161925" cy="1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11284" name="Line 23"/>
          <p:cNvSpPr>
            <a:spLocks noChangeShapeType="1"/>
          </p:cNvSpPr>
          <p:nvPr/>
        </p:nvSpPr>
        <p:spPr bwMode="auto">
          <a:xfrm>
            <a:off x="7032625" y="3141664"/>
            <a:ext cx="158750" cy="1587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11285" name="Rectangle 24"/>
          <p:cNvSpPr>
            <a:spLocks noChangeArrowheads="1"/>
          </p:cNvSpPr>
          <p:nvPr/>
        </p:nvSpPr>
        <p:spPr bwMode="auto">
          <a:xfrm>
            <a:off x="7175500" y="2852739"/>
            <a:ext cx="1435100" cy="720725"/>
          </a:xfrm>
          <a:prstGeom prst="rect">
            <a:avLst/>
          </a:prstGeom>
          <a:solidFill>
            <a:srgbClr val="FFFFFF"/>
          </a:solidFill>
          <a:ln w="9360">
            <a:solidFill>
              <a:srgbClr val="000000"/>
            </a:solidFill>
            <a:miter lim="800000"/>
            <a:headEnd/>
            <a:tailEnd/>
          </a:ln>
        </p:spPr>
        <p:txBody>
          <a:bodyPr lIns="90000" tIns="46800" rIns="90000" bIns="46800"/>
          <a:lstStyle>
            <a:lvl1pPr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 defTabSz="449263">
              <a:spcBef>
                <a:spcPct val="20000"/>
              </a:spcBef>
              <a:buChar char="•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 defTabSz="449263">
              <a:spcBef>
                <a:spcPct val="20000"/>
              </a:spcBef>
              <a:buChar char="–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 defTabSz="449263">
              <a:spcBef>
                <a:spcPct val="20000"/>
              </a:spcBef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defTabSz="449263" eaLnBrk="0" fontAlgn="base" hangingPunct="0">
              <a:spcBef>
                <a:spcPct val="20000"/>
              </a:spcBef>
              <a:spcAft>
                <a:spcPct val="0"/>
              </a:spcAft>
              <a:buChar char="»"/>
              <a:tabLst>
                <a:tab pos="0" algn="l"/>
                <a:tab pos="914400" algn="l"/>
                <a:tab pos="1828800" algn="l"/>
                <a:tab pos="2743200" algn="l"/>
                <a:tab pos="3657600" algn="l"/>
                <a:tab pos="4572000" algn="l"/>
                <a:tab pos="5486400" algn="l"/>
                <a:tab pos="6400800" algn="l"/>
                <a:tab pos="7315200" algn="l"/>
                <a:tab pos="8229600" algn="l"/>
                <a:tab pos="9144000" algn="l"/>
                <a:tab pos="10058400" algn="l"/>
              </a:tabLst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Clr>
                <a:srgbClr val="000000"/>
              </a:buClr>
              <a:buFontTx/>
              <a:buNone/>
            </a:pPr>
            <a:r>
              <a:rPr lang="en-GB" altLang="bg-BG" sz="1400" dirty="0" err="1">
                <a:solidFill>
                  <a:srgbClr val="000000"/>
                </a:solidFill>
              </a:rPr>
              <a:t>бюджет</a:t>
            </a:r>
            <a:r>
              <a:rPr lang="en-GB" altLang="bg-BG" sz="1400" dirty="0">
                <a:solidFill>
                  <a:srgbClr val="000000"/>
                </a:solidFill>
              </a:rPr>
              <a:t> на </a:t>
            </a:r>
            <a:r>
              <a:rPr lang="bg-BG" altLang="bg-BG" sz="1400" dirty="0">
                <a:solidFill>
                  <a:srgbClr val="000000"/>
                </a:solidFill>
              </a:rPr>
              <a:t>Народното събрание</a:t>
            </a:r>
            <a:endParaRPr lang="en-GB" altLang="bg-BG" sz="1400" dirty="0">
              <a:solidFill>
                <a:srgbClr val="000000"/>
              </a:solidFill>
            </a:endParaRPr>
          </a:p>
        </p:txBody>
      </p:sp>
      <p:sp>
        <p:nvSpPr>
          <p:cNvPr id="11286" name="Line 25"/>
          <p:cNvSpPr>
            <a:spLocks noChangeShapeType="1"/>
          </p:cNvSpPr>
          <p:nvPr/>
        </p:nvSpPr>
        <p:spPr bwMode="auto">
          <a:xfrm>
            <a:off x="7032625" y="3860800"/>
            <a:ext cx="158750" cy="1588"/>
          </a:xfrm>
          <a:prstGeom prst="line">
            <a:avLst/>
          </a:prstGeom>
          <a:noFill/>
          <a:ln w="9360">
            <a:solidFill>
              <a:srgbClr val="000000"/>
            </a:solidFill>
            <a:miter lim="800000"/>
            <a:headEnd/>
            <a:tailEnd type="triangle" w="med" len="med"/>
          </a:ln>
          <a:extLst>
            <a:ext uri="{909E8E84-426E-40DD-AFC4-6F175D3DCCD1}">
              <a14:hiddenFill xmlns:a14="http://schemas.microsoft.com/office/drawing/2010/main">
                <a:noFill/>
              </a14:hiddenFill>
            </a:ext>
          </a:extLst>
        </p:spPr>
        <p:txBody>
          <a:bodyPr/>
          <a:lstStyle/>
          <a:p>
            <a:endParaRPr lang="bg-BG"/>
          </a:p>
        </p:txBody>
      </p:sp>
      <p:sp>
        <p:nvSpPr>
          <p:cNvPr id="11287" name="Slide Number Placeholder 28"/>
          <p:cNvSpPr txBox="1">
            <a:spLocks noGrp="1"/>
          </p:cNvSpPr>
          <p:nvPr/>
        </p:nvSpPr>
        <p:spPr bwMode="auto">
          <a:xfrm>
            <a:off x="8077200" y="6245225"/>
            <a:ext cx="2133600" cy="4762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r" eaLnBrk="1" hangingPunct="1">
              <a:spcBef>
                <a:spcPct val="0"/>
              </a:spcBef>
              <a:buFontTx/>
              <a:buNone/>
            </a:pPr>
            <a:fld id="{EF706DCF-A840-45CB-98D3-755119D3DF2B}" type="slidenum">
              <a:rPr lang="bg-BG" altLang="bg-BG" sz="1400"/>
              <a:pPr algn="r" eaLnBrk="1" hangingPunct="1">
                <a:spcBef>
                  <a:spcPct val="0"/>
                </a:spcBef>
                <a:buFontTx/>
                <a:buNone/>
              </a:pPr>
              <a:t>3</a:t>
            </a:fld>
            <a:endParaRPr lang="bg-BG" altLang="bg-BG" sz="1400"/>
          </a:p>
        </p:txBody>
      </p:sp>
      <p:sp>
        <p:nvSpPr>
          <p:cNvPr id="2" name="Текстово поле 1"/>
          <p:cNvSpPr txBox="1"/>
          <p:nvPr/>
        </p:nvSpPr>
        <p:spPr>
          <a:xfrm>
            <a:off x="1774824" y="1484666"/>
            <a:ext cx="193811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bg-BG" dirty="0">
                <a:solidFill>
                  <a:srgbClr val="FF0000"/>
                </a:solidFill>
              </a:rPr>
              <a:t>МФ, НС</a:t>
            </a:r>
          </a:p>
        </p:txBody>
      </p:sp>
      <p:sp>
        <p:nvSpPr>
          <p:cNvPr id="3" name="Текстово поле 2"/>
          <p:cNvSpPr txBox="1"/>
          <p:nvPr/>
        </p:nvSpPr>
        <p:spPr>
          <a:xfrm>
            <a:off x="1745806" y="5339488"/>
            <a:ext cx="1219200" cy="307777"/>
          </a:xfrm>
          <a:prstGeom prst="rect">
            <a:avLst/>
          </a:prstGeom>
          <a:noFill/>
          <a:ln>
            <a:solidFill>
              <a:srgbClr val="FF0000"/>
            </a:solidFill>
          </a:ln>
        </p:spPr>
        <p:txBody>
          <a:bodyPr wrap="square" rtlCol="0">
            <a:spAutoFit/>
          </a:bodyPr>
          <a:lstStyle/>
          <a:p>
            <a:r>
              <a:rPr lang="bg-BG" sz="1400" dirty="0">
                <a:solidFill>
                  <a:srgbClr val="FF0000"/>
                </a:solidFill>
              </a:rPr>
              <a:t>Кмет, </a:t>
            </a:r>
            <a:r>
              <a:rPr lang="bg-BG" sz="1400" dirty="0" err="1">
                <a:solidFill>
                  <a:srgbClr val="FF0000"/>
                </a:solidFill>
              </a:rPr>
              <a:t>ОбС</a:t>
            </a:r>
            <a:endParaRPr lang="bg-BG" sz="1400" dirty="0">
              <a:solidFill>
                <a:srgbClr val="FF0000"/>
              </a:solidFill>
            </a:endParaRPr>
          </a:p>
        </p:txBody>
      </p:sp>
      <p:sp>
        <p:nvSpPr>
          <p:cNvPr id="4" name="Текстово поле 3"/>
          <p:cNvSpPr txBox="1"/>
          <p:nvPr/>
        </p:nvSpPr>
        <p:spPr>
          <a:xfrm>
            <a:off x="9064303" y="1504229"/>
            <a:ext cx="1322139" cy="369332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r>
              <a:rPr lang="bg-BG" dirty="0">
                <a:solidFill>
                  <a:srgbClr val="008000"/>
                </a:solidFill>
              </a:rPr>
              <a:t>НСТС, ФС, </a:t>
            </a:r>
          </a:p>
        </p:txBody>
      </p:sp>
      <p:sp>
        <p:nvSpPr>
          <p:cNvPr id="30" name="Текстово поле 29"/>
          <p:cNvSpPr txBox="1"/>
          <p:nvPr/>
        </p:nvSpPr>
        <p:spPr>
          <a:xfrm>
            <a:off x="5020794" y="5339488"/>
            <a:ext cx="723949" cy="307777"/>
          </a:xfrm>
          <a:prstGeom prst="rect">
            <a:avLst/>
          </a:prstGeom>
          <a:noFill/>
          <a:ln>
            <a:solidFill>
              <a:srgbClr val="008000"/>
            </a:solidFill>
          </a:ln>
        </p:spPr>
        <p:txBody>
          <a:bodyPr wrap="square" rtlCol="0">
            <a:spAutoFit/>
          </a:bodyPr>
          <a:lstStyle/>
          <a:p>
            <a:pPr algn="r"/>
            <a:r>
              <a:rPr lang="bg-BG" sz="1400" dirty="0">
                <a:solidFill>
                  <a:srgbClr val="008000"/>
                </a:solidFill>
              </a:rPr>
              <a:t>МО</a:t>
            </a:r>
          </a:p>
        </p:txBody>
      </p:sp>
    </p:spTree>
    <p:extLst>
      <p:ext uri="{BB962C8B-B14F-4D97-AF65-F5344CB8AC3E}">
        <p14:creationId xmlns:p14="http://schemas.microsoft.com/office/powerpoint/2010/main" val="3586533666"/>
      </p:ext>
    </p:extLst>
  </p:cSld>
  <p:clrMapOvr>
    <a:masterClrMapping/>
  </p:clrMapOvr>
  <p:transition spd="med"/>
  <p:timing>
    <p:tnLst>
      <p:par>
        <p:cTn id="1" dur="indefinite" restart="never" nodeType="tmRoot">
          <p:childTnLst>
            <p:seq concurrent="1" nextAc="seek">
              <p:cTn id="2" dur="0" nodeType="mainSeq"/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Заглавие 1"/>
          <p:cNvSpPr>
            <a:spLocks noGrp="1"/>
          </p:cNvSpPr>
          <p:nvPr>
            <p:ph type="title"/>
          </p:nvPr>
        </p:nvSpPr>
        <p:spPr>
          <a:xfrm>
            <a:off x="1142999" y="463974"/>
            <a:ext cx="9875520" cy="928098"/>
          </a:xfrm>
        </p:spPr>
        <p:txBody>
          <a:bodyPr vert="horz" lIns="91440" tIns="45720" rIns="91440" bIns="45720" rtlCol="0" anchor="ctr"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Конституция на Република България</a:t>
            </a:r>
          </a:p>
        </p:txBody>
      </p:sp>
      <p:sp>
        <p:nvSpPr>
          <p:cNvPr id="7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16560" y="1569493"/>
            <a:ext cx="11328399" cy="4289441"/>
          </a:xfrm>
        </p:spPr>
        <p:txBody>
          <a:bodyPr vert="horz" lIns="91440" tIns="45720" rIns="91440" bIns="45720" rtlCol="0">
            <a:noAutofit/>
          </a:bodyPr>
          <a:lstStyle/>
          <a:p>
            <a:pPr marL="45720" indent="0">
              <a:buNone/>
            </a:pPr>
            <a:r>
              <a:rPr lang="bg-BG" sz="2400" b="1" dirty="0"/>
              <a:t>чл. </a:t>
            </a:r>
            <a:r>
              <a:rPr lang="bg-BG" sz="2400" b="1" dirty="0" smtClean="0"/>
              <a:t>140 и чл. 141 </a:t>
            </a:r>
            <a:r>
              <a:rPr lang="bg-BG" sz="2400" b="1" dirty="0"/>
              <a:t>от Конституцията на Република България</a:t>
            </a:r>
          </a:p>
          <a:p>
            <a:r>
              <a:rPr lang="bg-BG" sz="2400" dirty="0"/>
              <a:t>Общината има право на своя собственост, която използва в интерес на териториалната общност.</a:t>
            </a:r>
          </a:p>
          <a:p>
            <a:r>
              <a:rPr lang="bg-BG" sz="2400" dirty="0"/>
              <a:t>Общината има самостоятелен бюджет.</a:t>
            </a:r>
          </a:p>
          <a:p>
            <a:r>
              <a:rPr lang="bg-BG" sz="2400" dirty="0"/>
              <a:t>Постоянните финансови източници на общината се определят със закон.</a:t>
            </a:r>
          </a:p>
          <a:p>
            <a:r>
              <a:rPr lang="bg-BG" sz="2400" dirty="0"/>
              <a:t>Общинският съвет определя размера на местните данъци при условия, по ред и в границите, установени със закон.</a:t>
            </a:r>
          </a:p>
          <a:p>
            <a:r>
              <a:rPr lang="bg-BG" sz="2400" dirty="0"/>
              <a:t>Общинският съвет определя размера на местните такси по ред, установен със закон.</a:t>
            </a:r>
          </a:p>
          <a:p>
            <a:r>
              <a:rPr lang="bg-BG" sz="2400" dirty="0"/>
              <a:t>Държавата чрез средства от бюджета и по друг начин подпомага нормалната дейност на общините.</a:t>
            </a:r>
          </a:p>
          <a:p>
            <a:endParaRPr lang="bg-BG" sz="2400" b="1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73836042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76867" y="406400"/>
            <a:ext cx="9875520" cy="1040263"/>
          </a:xfrm>
        </p:spPr>
        <p:txBody>
          <a:bodyPr>
            <a:normAutofit fontScale="90000"/>
          </a:bodyPr>
          <a:lstStyle/>
          <a:p>
            <a:pPr algn="ctr"/>
            <a:r>
              <a:rPr lang="ru-RU" sz="3600" b="1" dirty="0">
                <a:latin typeface="+mn-lt"/>
              </a:rPr>
              <a:t>Закон за </a:t>
            </a:r>
            <a:r>
              <a:rPr lang="bg-BG" sz="3600" b="1" dirty="0" smtClean="0">
                <a:latin typeface="+mn-lt"/>
              </a:rPr>
              <a:t>местното самоуправление и местната администрация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09049" y="1542197"/>
            <a:ext cx="11156417" cy="4804011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2100" dirty="0" smtClean="0"/>
              <a:t>С Глава седма „Имущество и финанси на общината“ се определят основните правомощия на общинския съвет и кмета на общината, свързани с общинската собственост и бюджета на общината.</a:t>
            </a:r>
          </a:p>
          <a:p>
            <a:pPr marL="45720" indent="0">
              <a:buNone/>
            </a:pPr>
            <a:r>
              <a:rPr lang="bg-BG" sz="2100" u="sng" dirty="0" smtClean="0"/>
              <a:t>Нови изменения:</a:t>
            </a:r>
          </a:p>
          <a:p>
            <a:pPr marL="45720" indent="0">
              <a:buNone/>
            </a:pPr>
            <a:r>
              <a:rPr lang="bg-BG" sz="2100" dirty="0" smtClean="0"/>
              <a:t>Провеждане и гласуване на заседания на </a:t>
            </a:r>
            <a:r>
              <a:rPr lang="bg-BG" sz="2100" dirty="0" err="1" smtClean="0"/>
              <a:t>ОбС</a:t>
            </a:r>
            <a:r>
              <a:rPr lang="bg-BG" sz="2100" dirty="0" smtClean="0"/>
              <a:t> от разстояние;</a:t>
            </a:r>
          </a:p>
          <a:p>
            <a:pPr marL="45720" indent="0">
              <a:buNone/>
            </a:pPr>
            <a:r>
              <a:rPr lang="bg-BG" sz="2100" dirty="0" smtClean="0"/>
              <a:t>ОбС одобрява </a:t>
            </a:r>
            <a:r>
              <a:rPr lang="bg-BG" sz="2100" dirty="0" smtClean="0"/>
              <a:t>разходи по определени показатели на районите, кметствата и населените места с кметски наместници (с изключение на определените като второстепенни разпоредители с бюджет), в рамките на общия бюджет на общината;</a:t>
            </a:r>
          </a:p>
          <a:p>
            <a:pPr marL="45720" indent="0">
              <a:buNone/>
            </a:pPr>
            <a:r>
              <a:rPr lang="bg-BG" sz="2100" dirty="0" smtClean="0"/>
              <a:t>Задължение за </a:t>
            </a:r>
            <a:r>
              <a:rPr lang="bg-BG" sz="2100" dirty="0" smtClean="0"/>
              <a:t>кмета на общината в хода на изпълнение на бюджета да осигурява своевременно одобрените разходи по бюджетите за районите, кметствата и населените места с кметски наместници;</a:t>
            </a:r>
          </a:p>
          <a:p>
            <a:pPr marL="45720" indent="0">
              <a:buNone/>
            </a:pPr>
            <a:r>
              <a:rPr lang="bg-BG" sz="2100" dirty="0" smtClean="0"/>
              <a:t>Задължения за ОбС при сделки с общинско </a:t>
            </a:r>
            <a:r>
              <a:rPr lang="bg-BG" sz="2100" dirty="0" smtClean="0"/>
              <a:t>имущество, с решението не по-малко от 30 на сто от </a:t>
            </a:r>
            <a:r>
              <a:rPr lang="bg-BG" sz="2100" dirty="0"/>
              <a:t>постъпленията да се насочватза </a:t>
            </a:r>
            <a:r>
              <a:rPr lang="bg-BG" sz="2100" dirty="0" smtClean="0"/>
              <a:t>инвестиции </a:t>
            </a:r>
            <a:r>
              <a:rPr lang="bg-BG" sz="2100" dirty="0" smtClean="0"/>
              <a:t>на територията на съответното населено място.</a:t>
            </a:r>
            <a:endParaRPr lang="bg-BG" sz="2100" dirty="0"/>
          </a:p>
        </p:txBody>
      </p:sp>
    </p:spTree>
    <p:extLst>
      <p:ext uri="{BB962C8B-B14F-4D97-AF65-F5344CB8AC3E}">
        <p14:creationId xmlns:p14="http://schemas.microsoft.com/office/powerpoint/2010/main" val="3594161300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098972" y="309349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Закон за публичните финанси</a:t>
            </a: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575733" y="2057399"/>
            <a:ext cx="10921999" cy="4275667"/>
          </a:xfrm>
        </p:spPr>
        <p:txBody>
          <a:bodyPr>
            <a:normAutofit/>
          </a:bodyPr>
          <a:lstStyle/>
          <a:p>
            <a:r>
              <a:rPr lang="bg-BG" sz="2400" dirty="0" smtClean="0">
                <a:latin typeface="+mj-lt"/>
              </a:rPr>
              <a:t> </a:t>
            </a:r>
            <a:r>
              <a:rPr lang="bg-BG" sz="2800" dirty="0" smtClean="0"/>
              <a:t>Урежда обществените отношения в сферата на публичните финанси - бюджетната рамка, общото устройство и структурата на публичните финанси;</a:t>
            </a:r>
          </a:p>
          <a:p>
            <a:r>
              <a:rPr lang="bg-BG" sz="2800" dirty="0" smtClean="0"/>
              <a:t> Въвежда във вътрешното ни право и прилагането на Директива 2011/85/ЕС относно изискванията за бюджетните рамки на държавите членки;</a:t>
            </a:r>
          </a:p>
          <a:p>
            <a:r>
              <a:rPr lang="bg-BG" sz="2800" dirty="0" smtClean="0"/>
              <a:t> Законът извежда като ключова ролята на програмното и ориентирано към резултатите бюджетиране като основен метод за управление на публичните разходи;</a:t>
            </a:r>
            <a:endParaRPr lang="bg-BG" sz="2800" dirty="0"/>
          </a:p>
        </p:txBody>
      </p:sp>
    </p:spTree>
    <p:extLst>
      <p:ext uri="{BB962C8B-B14F-4D97-AF65-F5344CB8AC3E}">
        <p14:creationId xmlns:p14="http://schemas.microsoft.com/office/powerpoint/2010/main" val="1693845667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1158241" y="186519"/>
            <a:ext cx="9875520" cy="1356360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Закон за публичните </a:t>
            </a:r>
            <a:r>
              <a:rPr lang="bg-BG" sz="3600" b="1" dirty="0" smtClean="0">
                <a:latin typeface="+mn-lt"/>
              </a:rPr>
              <a:t>финанси (2)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74134" y="1678675"/>
            <a:ext cx="11243734" cy="4874525"/>
          </a:xfrm>
        </p:spPr>
        <p:txBody>
          <a:bodyPr>
            <a:normAutofit/>
          </a:bodyPr>
          <a:lstStyle/>
          <a:p>
            <a:pPr marL="45720" indent="0">
              <a:buNone/>
            </a:pPr>
            <a:r>
              <a:rPr lang="bg-BG" sz="2800" dirty="0" smtClean="0"/>
              <a:t>По отношение на общинските бюджети са включени разпоредби за:</a:t>
            </a:r>
          </a:p>
          <a:p>
            <a:r>
              <a:rPr lang="bg-BG" sz="2800" dirty="0" smtClean="0"/>
              <a:t>Съставянето на прогноза за местните дейности и проектобюджета на общината и тяхното приемане от общинските съвети;</a:t>
            </a:r>
          </a:p>
          <a:p>
            <a:r>
              <a:rPr lang="bg-BG" sz="2800" dirty="0" smtClean="0"/>
              <a:t>Структура на общинския бюджет;</a:t>
            </a:r>
          </a:p>
          <a:p>
            <a:r>
              <a:rPr lang="bg-BG" sz="2800" dirty="0" smtClean="0"/>
              <a:t>Взаимоотношенията на общинския с държавния бюджет;</a:t>
            </a:r>
          </a:p>
          <a:p>
            <a:r>
              <a:rPr lang="bg-BG" sz="2800" dirty="0" smtClean="0"/>
              <a:t>Относимите за общините фискални правила;</a:t>
            </a:r>
          </a:p>
          <a:p>
            <a:r>
              <a:rPr lang="bg-BG" sz="2800" dirty="0" smtClean="0"/>
              <a:t>Организация на изпълнението и отчитането на общинските бюджети;</a:t>
            </a:r>
          </a:p>
          <a:p>
            <a:r>
              <a:rPr lang="bg-BG" sz="2800" dirty="0" smtClean="0"/>
              <a:t>Публичността на общинския бюджет.</a:t>
            </a:r>
          </a:p>
          <a:p>
            <a:endParaRPr lang="bg-BG" sz="2400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72504560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pPr algn="ctr"/>
            <a:r>
              <a:rPr lang="bg-BG" sz="3600" b="1" dirty="0">
                <a:latin typeface="+mn-lt"/>
              </a:rPr>
              <a:t>Закон за публичните </a:t>
            </a:r>
            <a:r>
              <a:rPr lang="bg-BG" sz="3600" b="1" dirty="0" smtClean="0">
                <a:latin typeface="+mn-lt"/>
              </a:rPr>
              <a:t>финанси (3)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23333" y="1701800"/>
            <a:ext cx="11446934" cy="4749800"/>
          </a:xfrm>
        </p:spPr>
        <p:txBody>
          <a:bodyPr>
            <a:noAutofit/>
          </a:bodyPr>
          <a:lstStyle/>
          <a:p>
            <a:pPr marL="45720" indent="0">
              <a:buNone/>
            </a:pPr>
            <a:r>
              <a:rPr lang="bg-BG" sz="2400" b="1" dirty="0" smtClean="0"/>
              <a:t>Финансово-правни форми за администриране и управление на публични средства:</a:t>
            </a:r>
          </a:p>
          <a:p>
            <a:r>
              <a:rPr lang="bg-BG" sz="2400" dirty="0" smtClean="0"/>
              <a:t>Бюджетите на бюджетните организации включват всички постъпления и плащания за дейността им за съответната бюджетна година с изключение на постъпленията и плащанията, за които се прилагат сметки за средства от Европейския съюз, и на операциите с чужди средства, за които са обособени сметки за чужди средства;</a:t>
            </a:r>
          </a:p>
          <a:p>
            <a:r>
              <a:rPr lang="bg-BG" sz="2400" dirty="0" smtClean="0"/>
              <a:t>Средствата от Европейския съюз и свързаното с тях национално съфинансиране се администрират и управляват от бюджетните организации чрез сметки за средства от Европейския съюз. Този режим може да се прилага и за средства по други международни програми и договори;</a:t>
            </a:r>
          </a:p>
          <a:p>
            <a:r>
              <a:rPr lang="bg-BG" sz="2400" dirty="0" smtClean="0"/>
              <a:t>Чуждите средства се администрират и управляват от бюджетните организации чрез сметки за чужди средства</a:t>
            </a:r>
            <a:endParaRPr lang="bg-BG" sz="2400" dirty="0"/>
          </a:p>
        </p:txBody>
      </p:sp>
    </p:spTree>
    <p:extLst>
      <p:ext uri="{BB962C8B-B14F-4D97-AF65-F5344CB8AC3E}">
        <p14:creationId xmlns:p14="http://schemas.microsoft.com/office/powerpoint/2010/main" val="357190226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лавие 1"/>
          <p:cNvSpPr>
            <a:spLocks noGrp="1"/>
          </p:cNvSpPr>
          <p:nvPr>
            <p:ph type="title"/>
          </p:nvPr>
        </p:nvSpPr>
        <p:spPr>
          <a:xfrm>
            <a:off x="677334" y="294642"/>
            <a:ext cx="10871200" cy="988248"/>
          </a:xfrm>
        </p:spPr>
        <p:txBody>
          <a:bodyPr>
            <a:normAutofit/>
          </a:bodyPr>
          <a:lstStyle/>
          <a:p>
            <a:pPr algn="ctr"/>
            <a:r>
              <a:rPr lang="bg-BG" sz="3600" b="1" dirty="0" smtClean="0">
                <a:latin typeface="+mn-lt"/>
              </a:rPr>
              <a:t>Закон за публичните финанси - промени</a:t>
            </a:r>
            <a:endParaRPr lang="bg-BG" sz="3600" b="1" dirty="0">
              <a:latin typeface="+mn-lt"/>
            </a:endParaRPr>
          </a:p>
        </p:txBody>
      </p:sp>
      <p:sp>
        <p:nvSpPr>
          <p:cNvPr id="3" name="Контейнер за съдържание 2"/>
          <p:cNvSpPr>
            <a:spLocks noGrp="1"/>
          </p:cNvSpPr>
          <p:nvPr>
            <p:ph idx="1"/>
          </p:nvPr>
        </p:nvSpPr>
        <p:spPr>
          <a:xfrm>
            <a:off x="440268" y="1433015"/>
            <a:ext cx="11345332" cy="5036024"/>
          </a:xfrm>
        </p:spPr>
        <p:txBody>
          <a:bodyPr>
            <a:noAutofit/>
          </a:bodyPr>
          <a:lstStyle/>
          <a:p>
            <a:r>
              <a:rPr lang="bg-BG" b="1" dirty="0" smtClean="0"/>
              <a:t>ЗИД на ЗПФ  - публикуван в ДВ, бр. 43 от 7.06.2016 г.:</a:t>
            </a:r>
          </a:p>
          <a:p>
            <a:pPr marL="45720" indent="0">
              <a:buNone/>
            </a:pPr>
            <a:r>
              <a:rPr lang="bg-BG" dirty="0" smtClean="0"/>
              <a:t>Нова Глава осма "а" „Общини с финансови затруднения“, която представлява процедура по финансово оздравяване на общините и нови редакции на </a:t>
            </a:r>
            <a:r>
              <a:rPr lang="bg-BG" dirty="0" smtClean="0"/>
              <a:t>някои </a:t>
            </a:r>
            <a:r>
              <a:rPr lang="bg-BG" dirty="0" smtClean="0"/>
              <a:t>показатели на фискалните правила.</a:t>
            </a:r>
          </a:p>
          <a:p>
            <a:r>
              <a:rPr lang="bg-BG" b="1" dirty="0" smtClean="0"/>
              <a:t>ЗИД на ЗПФ – публикуван в ДВ, бр. 91/14.11.2017 г.:</a:t>
            </a:r>
          </a:p>
          <a:p>
            <a:pPr marL="45720" indent="0">
              <a:buNone/>
            </a:pPr>
            <a:r>
              <a:rPr lang="bg-BG" dirty="0"/>
              <a:t>П</a:t>
            </a:r>
            <a:r>
              <a:rPr lang="bg-BG" dirty="0" smtClean="0"/>
              <a:t>одобряване на фискалните правила и бюджетната процедура, вкл. в частта за взаимоотношенията на държавния бюджет с бюджетите на общините и за изпълнението на общинските бюджети и по-добро регулиране отношенията, свързани с банковото обслужване и системата на единната сметка</a:t>
            </a:r>
          </a:p>
          <a:p>
            <a:r>
              <a:rPr lang="bg-BG" b="1" dirty="0" smtClean="0"/>
              <a:t>ЗИД на ЗПФ – публикуван в ДВ бр. 98 от 17.11.2020 г.:</a:t>
            </a:r>
          </a:p>
          <a:p>
            <a:pPr marL="45720" indent="0">
              <a:buNone/>
            </a:pPr>
            <a:r>
              <a:rPr lang="bg-BG" dirty="0" smtClean="0"/>
              <a:t>Създаване на по-голяма гъвкавост по отношение на националните фискални правила при наличието на извънредни обстоятелства, предизвикани от пандемията и премахване на предпоставките за проциклично въздействие на ограниченията</a:t>
            </a:r>
          </a:p>
          <a:p>
            <a:endParaRPr lang="bg-BG" dirty="0">
              <a:latin typeface="+mj-lt"/>
            </a:endParaRPr>
          </a:p>
        </p:txBody>
      </p:sp>
    </p:spTree>
    <p:extLst>
      <p:ext uri="{BB962C8B-B14F-4D97-AF65-F5344CB8AC3E}">
        <p14:creationId xmlns:p14="http://schemas.microsoft.com/office/powerpoint/2010/main" val="250228273"/>
      </p:ext>
    </p:extLst>
  </p:cSld>
  <p:clrMapOvr>
    <a:masterClrMapping/>
  </p:clrMapOvr>
</p:sld>
</file>

<file path=ppt/theme/theme1.xml><?xml version="1.0" encoding="utf-8"?>
<a:theme xmlns:a="http://schemas.openxmlformats.org/drawingml/2006/main" name="База">
  <a:themeElements>
    <a:clrScheme name="По избор 6">
      <a:dk1>
        <a:srgbClr val="354F12"/>
      </a:dk1>
      <a:lt1>
        <a:sysClr val="window" lastClr="FFFFFF"/>
      </a:lt1>
      <a:dk2>
        <a:srgbClr val="50771B"/>
      </a:dk2>
      <a:lt2>
        <a:srgbClr val="E3DED1"/>
      </a:lt2>
      <a:accent1>
        <a:srgbClr val="549E39"/>
      </a:accent1>
      <a:accent2>
        <a:srgbClr val="8AB833"/>
      </a:accent2>
      <a:accent3>
        <a:srgbClr val="C0CF3A"/>
      </a:accent3>
      <a:accent4>
        <a:srgbClr val="029676"/>
      </a:accent4>
      <a:accent5>
        <a:srgbClr val="4AB5C4"/>
      </a:accent5>
      <a:accent6>
        <a:srgbClr val="0989B1"/>
      </a:accent6>
      <a:hlink>
        <a:srgbClr val="6B9F25"/>
      </a:hlink>
      <a:folHlink>
        <a:srgbClr val="BA6906"/>
      </a:folHlink>
    </a:clrScheme>
    <a:fontScheme name="По избор 1">
      <a:majorFont>
        <a:latin typeface="Corbel"/>
        <a:ea typeface=""/>
        <a:cs typeface=""/>
      </a:majorFont>
      <a:minorFont>
        <a:latin typeface="Times New Roman"/>
        <a:ea typeface=""/>
        <a:cs typeface=""/>
      </a:minorFont>
    </a:fontScheme>
    <a:fmtScheme name="База">
      <a:fillStyleLst>
        <a:solidFill>
          <a:schemeClr val="phClr"/>
        </a:solidFill>
        <a:solidFill>
          <a:schemeClr val="phClr">
            <a:tint val="55000"/>
            <a:satMod val="130000"/>
          </a:schemeClr>
        </a:solidFill>
        <a:gradFill rotWithShape="1">
          <a:gsLst>
            <a:gs pos="0">
              <a:schemeClr val="phClr"/>
            </a:gs>
            <a:gs pos="90000">
              <a:schemeClr val="phClr">
                <a:shade val="100000"/>
                <a:satMod val="105000"/>
              </a:schemeClr>
            </a:gs>
            <a:gs pos="100000">
              <a:schemeClr val="phClr">
                <a:shade val="80000"/>
                <a:satMod val="12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10000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  <a:ln w="53975" cap="flat" cmpd="dbl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  <a:scene3d>
            <a:camera prst="orthographicFront">
              <a:rot lat="0" lon="0" rev="0"/>
            </a:camera>
            <a:lightRig rig="brightRoom" dir="t"/>
          </a:scene3d>
          <a:sp3d extrusionH="12700" contourW="25400" prstMaterial="flat">
            <a:bevelT w="63500" h="152400" prst="angle"/>
            <a:contourClr>
              <a:schemeClr val="phClr">
                <a:shade val="27000"/>
                <a:satMod val="12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95000"/>
            <a:satMod val="140000"/>
          </a:schemeClr>
        </a:solidFill>
        <a:solidFill>
          <a:schemeClr val="phClr">
            <a:tint val="90000"/>
            <a:shade val="85000"/>
            <a:satMod val="160000"/>
            <a:lumMod val="110000"/>
          </a:schemeClr>
        </a:soli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Basis" id="{5665723A-49BA-4B57-8411-A56F8F207965}" vid="{90E45F77-AEFC-46EF-A7C1-5B338C297B02}"/>
    </a:ext>
  </a:extLst>
</a:theme>
</file>

<file path=ppt/theme/theme2.xml><?xml version="1.0" encoding="utf-8"?>
<a:theme xmlns:a="http://schemas.openxmlformats.org/drawingml/2006/main" name="Тема на Office">
  <a:themeElements>
    <a:clrScheme name="О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5B9BD5"/>
      </a:accent1>
      <a:accent2>
        <a:srgbClr val="ED7D31"/>
      </a:accent2>
      <a:accent3>
        <a:srgbClr val="A5A5A5"/>
      </a:accent3>
      <a:accent4>
        <a:srgbClr val="FFC000"/>
      </a:accent4>
      <a:accent5>
        <a:srgbClr val="4472C4"/>
      </a:accent5>
      <a:accent6>
        <a:srgbClr val="70AD47"/>
      </a:accent6>
      <a:hlink>
        <a:srgbClr val="0563C1"/>
      </a:hlink>
      <a:folHlink>
        <a:srgbClr val="954F72"/>
      </a:folHlink>
    </a:clrScheme>
    <a:fontScheme name="О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О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Override1.xml><?xml version="1.0" encoding="utf-8"?>
<a:themeOverride xmlns:a="http://schemas.openxmlformats.org/drawingml/2006/main">
  <a:clrScheme name="По избор 6">
    <a:dk1>
      <a:srgbClr val="354F12"/>
    </a:dk1>
    <a:lt1>
      <a:sysClr val="window" lastClr="FFFFFF"/>
    </a:lt1>
    <a:dk2>
      <a:srgbClr val="50771B"/>
    </a:dk2>
    <a:lt2>
      <a:srgbClr val="E3DED1"/>
    </a:lt2>
    <a:accent1>
      <a:srgbClr val="549E39"/>
    </a:accent1>
    <a:accent2>
      <a:srgbClr val="8AB833"/>
    </a:accent2>
    <a:accent3>
      <a:srgbClr val="C0CF3A"/>
    </a:accent3>
    <a:accent4>
      <a:srgbClr val="029676"/>
    </a:accent4>
    <a:accent5>
      <a:srgbClr val="4AB5C4"/>
    </a:accent5>
    <a:accent6>
      <a:srgbClr val="0989B1"/>
    </a:accent6>
    <a:hlink>
      <a:srgbClr val="6B9F25"/>
    </a:hlink>
    <a:folHlink>
      <a:srgbClr val="BA6906"/>
    </a:folHlink>
  </a:clrScheme>
</a:themeOverrid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2406</TotalTime>
  <Words>2668</Words>
  <Application>Microsoft Office PowerPoint</Application>
  <PresentationFormat>Widescreen</PresentationFormat>
  <Paragraphs>169</Paragraphs>
  <Slides>24</Slides>
  <Notes>1</Notes>
  <HiddenSlides>0</HiddenSlides>
  <MMClips>0</MMClips>
  <ScaleCrop>false</ScaleCrop>
  <HeadingPairs>
    <vt:vector size="6" baseType="variant">
      <vt:variant>
        <vt:lpstr>Fonts Used</vt:lpstr>
      </vt:variant>
      <vt:variant>
        <vt:i4>4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24</vt:i4>
      </vt:variant>
    </vt:vector>
  </HeadingPairs>
  <TitlesOfParts>
    <vt:vector size="29" baseType="lpstr">
      <vt:lpstr>Arial</vt:lpstr>
      <vt:lpstr>Calibri</vt:lpstr>
      <vt:lpstr>Corbel</vt:lpstr>
      <vt:lpstr>Times New Roman</vt:lpstr>
      <vt:lpstr>База</vt:lpstr>
      <vt:lpstr>PowerPoint Presentation</vt:lpstr>
      <vt:lpstr>Национално законодателство</vt:lpstr>
      <vt:lpstr>Структура КФП</vt:lpstr>
      <vt:lpstr>Конституция на Република България</vt:lpstr>
      <vt:lpstr>Закон за местното самоуправление и местната администрация</vt:lpstr>
      <vt:lpstr>Закон за публичните финанси</vt:lpstr>
      <vt:lpstr>Закон за публичните финанси (2)</vt:lpstr>
      <vt:lpstr>Закон за публичните финанси (3)</vt:lpstr>
      <vt:lpstr>Закон за публичните финанси - промени</vt:lpstr>
      <vt:lpstr>Закон за държавния бюджет на  Република България</vt:lpstr>
      <vt:lpstr>Закон за държавния бюджет на Република България – нови моменти за 2022 г. Обн. ДВ. бр.18 от 4 Март 2022г., изм. и доп. ДВ. бр.52 от 5 Юли 2022г.</vt:lpstr>
      <vt:lpstr>Постановление за изпълнение на държавния бюджет</vt:lpstr>
      <vt:lpstr>Постановление за изпълнение на държавния бюджет – нови моменти за 2022 г. Обн. ДВ. бр.23 от 22 Март 2022г., изм. и доп. ДВ. бр.62 от 5 Август 2022г.</vt:lpstr>
      <vt:lpstr>Закон за местните данъци и такси</vt:lpstr>
      <vt:lpstr>Закон за управление на средствата от  европейските структурни и инвестиционни фондове (ЗУСЕСИФ)</vt:lpstr>
      <vt:lpstr>Други важни за местните финанси закони</vt:lpstr>
      <vt:lpstr>Важно за местното самоуправление</vt:lpstr>
      <vt:lpstr>Важно за местното самоуправление (2)</vt:lpstr>
      <vt:lpstr>Подзаконови нормативни актове</vt:lpstr>
      <vt:lpstr>Местна нормативна уредба</vt:lpstr>
      <vt:lpstr>Местна нормативна уредба (2)</vt:lpstr>
      <vt:lpstr>Местна нормативна уредба(3)</vt:lpstr>
      <vt:lpstr>Местна нормативна уредба(4)</vt:lpstr>
      <vt:lpstr>…в заключение!</vt:lpstr>
    </vt:vector>
  </TitlesOfParts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Заседание на ПКСП на НСОРБ  Нормативна рамка</dc:title>
  <dc:creator>Daniela Ushatova</dc:creator>
  <cp:lastModifiedBy>Fujitsu2</cp:lastModifiedBy>
  <cp:revision>74</cp:revision>
  <dcterms:created xsi:type="dcterms:W3CDTF">2020-11-16T15:48:02Z</dcterms:created>
  <dcterms:modified xsi:type="dcterms:W3CDTF">2022-09-06T12:27:30Z</dcterms:modified>
</cp:coreProperties>
</file>