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6"/>
  </p:notes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81" r:id="rId12"/>
    <p:sldId id="279" r:id="rId13"/>
    <p:sldId id="28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F2F88-63EB-4EED-9B85-EFC353C8EA4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6226E-9C1F-4C1A-965F-06A1BCD6688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058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0" tIns="45935" rIns="91870" bIns="45935" anchor="b"/>
          <a:lstStyle>
            <a:lvl1pPr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6125" indent="-287338"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7763" indent="-228600"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30188"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6925" indent="-230188"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4125" indent="-230188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1325" indent="-230188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8525" indent="-230188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5725" indent="-230188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2224723-A63C-4B41-908E-DD0B50C38008}" type="slidenum">
              <a:rPr lang="bg-BG" altLang="bg-BG" sz="1200"/>
              <a:pPr algn="r" eaLnBrk="1" hangingPunct="1"/>
              <a:t>3</a:t>
            </a:fld>
            <a:endParaRPr lang="bg-BG" altLang="bg-BG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6125"/>
            <a:ext cx="6629400" cy="372903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25988"/>
            <a:ext cx="5486400" cy="4476750"/>
          </a:xfrm>
          <a:noFill/>
        </p:spPr>
        <p:txBody>
          <a:bodyPr wrap="none" lIns="91870" tIns="45935" rIns="91870" bIns="45935" anchor="ctr"/>
          <a:lstStyle/>
          <a:p>
            <a:pPr defTabSz="449263" eaLnBrk="1" hangingPunct="1"/>
            <a:endParaRPr lang="bg-BG" altLang="bg-BG"/>
          </a:p>
        </p:txBody>
      </p:sp>
      <p:sp>
        <p:nvSpPr>
          <p:cNvPr id="12293" name="Date Placeholder 4"/>
          <p:cNvSpPr txBox="1">
            <a:spLocks noGrp="1"/>
          </p:cNvSpPr>
          <p:nvPr/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0" tIns="45935" rIns="91870" bIns="45935"/>
          <a:lstStyle>
            <a:lvl1pPr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6125" indent="-287338"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7763" indent="-228600"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8138" indent="-230188"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6925" indent="-230188" defTabSz="919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24125" indent="-230188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1325" indent="-230188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8525" indent="-230188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95725" indent="-230188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bg-BG" altLang="bg-BG" sz="1200"/>
          </a:p>
        </p:txBody>
      </p:sp>
    </p:spTree>
    <p:extLst>
      <p:ext uri="{BB962C8B-B14F-4D97-AF65-F5344CB8AC3E}">
        <p14:creationId xmlns:p14="http://schemas.microsoft.com/office/powerpoint/2010/main" val="188052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 1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Управление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общинските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финанси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Тема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1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«Нормативна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уредба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на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национално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и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местно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ниво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»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</a:br>
            <a:endParaRPr lang="bg-BG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22774" y="404884"/>
            <a:ext cx="9875520" cy="120555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Закон за държавния бюджет на </a:t>
            </a:r>
            <a:br>
              <a:rPr lang="bg-BG" sz="3600" b="1" dirty="0" smtClean="0">
                <a:latin typeface="+mn-lt"/>
              </a:rPr>
            </a:br>
            <a:r>
              <a:rPr lang="bg-BG" sz="3600" b="1" dirty="0" smtClean="0">
                <a:latin typeface="+mn-lt"/>
              </a:rPr>
              <a:t>Република България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24934" y="1910687"/>
            <a:ext cx="10871200" cy="459171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800" dirty="0" smtClean="0"/>
              <a:t>ЗДБРБ е специален закон, който се приема всяка година;</a:t>
            </a:r>
          </a:p>
          <a:p>
            <a:pPr marL="45720" indent="0">
              <a:buNone/>
            </a:pPr>
            <a:r>
              <a:rPr lang="bg-BG" sz="2800" dirty="0" smtClean="0"/>
              <a:t>Чрез него се утвърждават приходите, разходите, поетите ангажименти и задължения по консолидирания държавен бюджет за съответната година;</a:t>
            </a:r>
          </a:p>
          <a:p>
            <a:pPr marL="45720" indent="0">
              <a:buNone/>
            </a:pPr>
            <a:r>
              <a:rPr lang="bg-BG" sz="2800" dirty="0" smtClean="0"/>
              <a:t>Определят се и годишните размери на трансферите за </a:t>
            </a:r>
            <a:r>
              <a:rPr lang="bg-BG" sz="2800" dirty="0" smtClean="0"/>
              <a:t>общините и механизмите за тяхното разпределение;</a:t>
            </a:r>
            <a:endParaRPr lang="bg-BG" sz="2800" dirty="0" smtClean="0"/>
          </a:p>
          <a:p>
            <a:pPr marL="45720" indent="0">
              <a:buNone/>
            </a:pPr>
            <a:r>
              <a:rPr lang="bg-BG" sz="2800" dirty="0" smtClean="0"/>
              <a:t>Със ЗДБРБ могат да се определят и други </a:t>
            </a:r>
            <a:r>
              <a:rPr lang="bg-BG" sz="2800" dirty="0" smtClean="0"/>
              <a:t>условия, вкл. и </a:t>
            </a:r>
            <a:r>
              <a:rPr lang="bg-BG" sz="2800" dirty="0" smtClean="0"/>
              <a:t>по отношение на фискалните правила за общините.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57363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54" y="350294"/>
            <a:ext cx="11163868" cy="864358"/>
          </a:xfrm>
        </p:spPr>
        <p:txBody>
          <a:bodyPr>
            <a:noAutofit/>
          </a:bodyPr>
          <a:lstStyle/>
          <a:p>
            <a:pPr algn="ctr"/>
            <a:r>
              <a:rPr lang="bg-BG" sz="2400" b="1" dirty="0"/>
              <a:t>Закон за държавния бюджет на </a:t>
            </a:r>
            <a:r>
              <a:rPr lang="bg-BG" sz="2400" b="1" dirty="0" smtClean="0"/>
              <a:t>Република България – нови моменти за 2022 г.</a:t>
            </a:r>
            <a:br>
              <a:rPr lang="bg-BG" sz="2400" b="1" dirty="0" smtClean="0"/>
            </a:br>
            <a:r>
              <a:rPr lang="ru-RU" sz="1600" b="1" i="1" dirty="0"/>
              <a:t>Обн. ДВ. бр.18 от 4 Март 2022г., изм. и доп. ДВ. бр.52 от 5 Юли 2022г.</a:t>
            </a:r>
            <a:endParaRPr lang="bg-BG" sz="1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7" y="1139589"/>
            <a:ext cx="11627892" cy="571841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bg-BG" dirty="0" smtClean="0"/>
              <a:t>За втора поредна година се извършва актуализация на ЗДБРБ, с която се предоставят допълнителни средства и за общините.</a:t>
            </a:r>
          </a:p>
          <a:p>
            <a:pPr algn="just"/>
            <a:r>
              <a:rPr lang="ru-RU" dirty="0" smtClean="0"/>
              <a:t>Възможност одобрените с актуализацията на ЗДБРБ за предходната година допълнителни средства да могат </a:t>
            </a:r>
            <a:r>
              <a:rPr lang="ru-RU" dirty="0"/>
              <a:t>да се разходват през 2022 г. след решение на общинския съвет, за същата цел, както и за дейности в условията на </a:t>
            </a:r>
            <a:r>
              <a:rPr lang="ru-RU" b="1" dirty="0"/>
              <a:t>миграционен натиск и за издръжка</a:t>
            </a:r>
            <a:r>
              <a:rPr lang="ru-RU" dirty="0"/>
              <a:t>, като при остатък той се възстановява в държавния бюджет в срок до 20 декември 2022 г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(чл. 89).</a:t>
            </a:r>
          </a:p>
          <a:p>
            <a:pPr algn="just"/>
            <a:r>
              <a:rPr lang="ru-RU" dirty="0" smtClean="0"/>
              <a:t>Задължение за внедряване на ИФИСО и за бюджетните </a:t>
            </a:r>
            <a:r>
              <a:rPr lang="ru-RU" dirty="0"/>
              <a:t>организации, чиито бюджети са включени в държавния бюджет, съответните първостепенни разпоредители с </a:t>
            </a:r>
            <a:r>
              <a:rPr lang="ru-RU" dirty="0" smtClean="0"/>
              <a:t>бюджет, съгласно </a:t>
            </a:r>
            <a:r>
              <a:rPr lang="ru-RU" dirty="0"/>
              <a:t>одобрен от </a:t>
            </a:r>
            <a:r>
              <a:rPr lang="ru-RU" dirty="0" smtClean="0"/>
              <a:t>МС план </a:t>
            </a:r>
            <a:r>
              <a:rPr lang="ru-RU" dirty="0"/>
              <a:t>за нейното </a:t>
            </a:r>
            <a:r>
              <a:rPr lang="ru-RU" dirty="0" smtClean="0"/>
              <a:t>внедряване.</a:t>
            </a:r>
          </a:p>
          <a:p>
            <a:pPr algn="just"/>
            <a:r>
              <a:rPr lang="ru-RU" dirty="0" smtClean="0"/>
              <a:t>Увеличение на данъчното </a:t>
            </a:r>
            <a:r>
              <a:rPr lang="ru-RU" dirty="0"/>
              <a:t>облекчение за деца по чл. 22в от Закона за данъците върху доходите на физическите лица </a:t>
            </a:r>
            <a:r>
              <a:rPr lang="ru-RU" dirty="0" smtClean="0"/>
              <a:t>и условията за ползването им и </a:t>
            </a:r>
            <a:r>
              <a:rPr lang="ru-RU" dirty="0"/>
              <a:t>чрез намаляване на месечната данъчна основа за доходи от трудови </a:t>
            </a:r>
            <a:r>
              <a:rPr lang="ru-RU" dirty="0" smtClean="0"/>
              <a:t>правоотношения.</a:t>
            </a:r>
          </a:p>
          <a:p>
            <a:pPr algn="just"/>
            <a:r>
              <a:rPr lang="ru-RU" dirty="0" smtClean="0"/>
              <a:t>Освободаването на потребителите от заплащане на такса </a:t>
            </a:r>
            <a:r>
              <a:rPr lang="ru-RU" dirty="0"/>
              <a:t>за ползване на финансираната от държавния бюджет социална услуга асистентска </a:t>
            </a:r>
            <a:r>
              <a:rPr lang="ru-RU" dirty="0" smtClean="0"/>
              <a:t>подкрепа.</a:t>
            </a:r>
          </a:p>
          <a:p>
            <a:pPr algn="just"/>
            <a:r>
              <a:rPr lang="ru-RU" dirty="0" smtClean="0"/>
              <a:t>Условията за компенсиране на небитовите потребители във връзка с високите цени на ел. Енергията -  в </a:t>
            </a:r>
            <a:r>
              <a:rPr lang="ru-RU" dirty="0"/>
              <a:t>размер 100 на сто от разликата между реалната средномесечна борсова цена на сегмента "ден напред" на "БНЕБ" - ЕАД, за съответния месец и базовата цена в размер 250 лв./MWh </a:t>
            </a:r>
            <a:r>
              <a:rPr lang="ru-RU" dirty="0" smtClean="0"/>
              <a:t>- до </a:t>
            </a:r>
            <a:r>
              <a:rPr lang="ru-RU" dirty="0"/>
              <a:t>31 декември 2022 г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Промени в ЗАДС и ЗДДС относно прилагането на нулеви инамалени ставки за някои стоки и услуги.</a:t>
            </a:r>
          </a:p>
          <a:p>
            <a:pPr algn="just"/>
            <a:r>
              <a:rPr lang="ru-RU" dirty="0" smtClean="0"/>
              <a:t>Закриване на Националния </a:t>
            </a:r>
            <a:r>
              <a:rPr lang="ru-RU" dirty="0"/>
              <a:t>компенсационен жилищен </a:t>
            </a:r>
            <a:r>
              <a:rPr lang="ru-RU" dirty="0" smtClean="0"/>
              <a:t>фонд.</a:t>
            </a:r>
          </a:p>
          <a:p>
            <a:pPr algn="just"/>
            <a:r>
              <a:rPr lang="ru-RU" dirty="0" smtClean="0"/>
              <a:t>Предвиден е ангажимент за определяне на условията</a:t>
            </a:r>
            <a:r>
              <a:rPr lang="ru-RU" dirty="0"/>
              <a:t>, редът и критериите за предоставяне на допълнителни трансфери от централния бюджет по бюджетите на общините за капиталови разходи и разходи за текущи ремонти на обекти на техническата и социалната инфраструктура </a:t>
            </a:r>
            <a:r>
              <a:rPr lang="ru-RU" dirty="0" smtClean="0"/>
              <a:t>- с </a:t>
            </a:r>
            <a:r>
              <a:rPr lang="ru-RU" dirty="0"/>
              <a:t>акт на </a:t>
            </a:r>
            <a:r>
              <a:rPr lang="ru-RU" dirty="0" smtClean="0"/>
              <a:t>МС по </a:t>
            </a:r>
            <a:r>
              <a:rPr lang="ru-RU" dirty="0"/>
              <a:t>предложение на </a:t>
            </a:r>
            <a:r>
              <a:rPr lang="ru-RU" dirty="0" smtClean="0"/>
              <a:t>МРРБ и МФ.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39632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2" y="432179"/>
            <a:ext cx="9875520" cy="796120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 smtClean="0"/>
              <a:t>Постановление за изпълнение на държавния бюджет</a:t>
            </a:r>
            <a:endParaRPr lang="bg-B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285" y="1323833"/>
            <a:ext cx="11559654" cy="52407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Приема се до </a:t>
            </a:r>
            <a:r>
              <a:rPr lang="ru-RU" dirty="0"/>
              <a:t>един месец след обнародването на годишния </a:t>
            </a:r>
            <a:r>
              <a:rPr lang="ru-RU" dirty="0" smtClean="0"/>
              <a:t>ЗДБРБ.</a:t>
            </a:r>
            <a:endParaRPr lang="ru-RU" dirty="0"/>
          </a:p>
          <a:p>
            <a:pPr algn="just"/>
            <a:r>
              <a:rPr lang="ru-RU" dirty="0" smtClean="0"/>
              <a:t>С него се </a:t>
            </a:r>
            <a:r>
              <a:rPr lang="ru-RU" dirty="0"/>
              <a:t>конкретизират показателите по бюджетите, включени в държавния </a:t>
            </a:r>
            <a:r>
              <a:rPr lang="ru-RU" dirty="0" smtClean="0"/>
              <a:t>бюджет и други условия, свързани с изпълнението на ЗДБРБ.</a:t>
            </a:r>
          </a:p>
          <a:p>
            <a:pPr algn="just"/>
            <a:r>
              <a:rPr lang="ru-RU" dirty="0" smtClean="0"/>
              <a:t>Въвежда редица допълнителни изисквания и условия към общините,вкл. и по отношение на преходните остатъци, СБКО, представителните разходи, пътните разноски и покриване на доставките за хляб и основни хранителни продукти, реимбурсирането на определени разходи, разходването на средства от ЦСКР и нейното трансформиране, за зимно поддържане и снегопочистване и </a:t>
            </a:r>
            <a:r>
              <a:rPr lang="ru-RU" dirty="0"/>
              <a:t>др. </a:t>
            </a:r>
            <a:endParaRPr lang="ru-RU" dirty="0" smtClean="0"/>
          </a:p>
          <a:p>
            <a:pPr algn="just"/>
            <a:r>
              <a:rPr lang="ru-RU" dirty="0" smtClean="0"/>
              <a:t>Изискванията </a:t>
            </a:r>
            <a:r>
              <a:rPr lang="ru-RU" dirty="0"/>
              <a:t>при определянето, наблюдението и координирането на промените в натуралните показатели за броя на децата в детските ясли, на децата в детските кухни и на здравните медиатори по общини в делегираните от държавата дейности по здравеопазване и за извършването на компенсирани промени на основните бюджетни взаимоотношения на </a:t>
            </a:r>
            <a:r>
              <a:rPr lang="ru-RU" dirty="0" smtClean="0"/>
              <a:t>общините. </a:t>
            </a:r>
            <a:r>
              <a:rPr lang="ru-RU" dirty="0"/>
              <a:t>Възможността и сроковете за извършване компенсирани промени на основните бюджетни взаимоотношения </a:t>
            </a:r>
            <a:r>
              <a:rPr lang="ru-RU" dirty="0" smtClean="0"/>
              <a:t>в </a:t>
            </a:r>
            <a:r>
              <a:rPr lang="ru-RU" dirty="0"/>
              <a:t>резултат на настъпили промени от преструктуриране на делегираните от държавата дейности и/или от промяна в натуралните показатели по съответните функции. Условията за финансирането на разкритите след </a:t>
            </a:r>
            <a:r>
              <a:rPr lang="ru-RU" dirty="0" smtClean="0"/>
              <a:t>определена дата места </a:t>
            </a:r>
            <a:r>
              <a:rPr lang="ru-RU" dirty="0"/>
              <a:t>в детските ясли, детските кухни, детските градини, специализираните институции за социални услуги и социалните услуги, предоставяни в </a:t>
            </a:r>
            <a:r>
              <a:rPr lang="ru-RU" dirty="0" smtClean="0"/>
              <a:t>общността.</a:t>
            </a:r>
            <a:endParaRPr lang="ru-RU" dirty="0"/>
          </a:p>
          <a:p>
            <a:pPr algn="just"/>
            <a:r>
              <a:rPr lang="ru-RU" dirty="0" smtClean="0"/>
              <a:t>Задължение </a:t>
            </a:r>
            <a:r>
              <a:rPr lang="ru-RU" dirty="0"/>
              <a:t>за предоставяне от общината на съответните второстепенни разпоредители на средствата от общата субсидия за делегираните от държавата дейности в срок до 7 работни </a:t>
            </a:r>
            <a:r>
              <a:rPr lang="ru-RU" dirty="0" smtClean="0"/>
              <a:t>дни.</a:t>
            </a:r>
            <a:endParaRPr lang="ru-RU" dirty="0"/>
          </a:p>
          <a:p>
            <a:pPr algn="just"/>
            <a:r>
              <a:rPr lang="ru-RU" dirty="0" smtClean="0"/>
              <a:t>Условията </a:t>
            </a:r>
            <a:r>
              <a:rPr lang="ru-RU" dirty="0"/>
              <a:t>и реда за разходване и възстановяване на средствата от резерва за предотвратяване, овладяване и </a:t>
            </a:r>
            <a:r>
              <a:rPr lang="ru-RU" dirty="0" smtClean="0"/>
              <a:t>преодоляване </a:t>
            </a:r>
            <a:r>
              <a:rPr lang="ru-RU" dirty="0"/>
              <a:t>на последиците от </a:t>
            </a:r>
            <a:r>
              <a:rPr lang="ru-RU" dirty="0" smtClean="0"/>
              <a:t>бедствия.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867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496323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/>
              <a:t>Постановление за изпълнение на държавния бюджет – нови моменти за 2022 г.</a:t>
            </a:r>
            <a:br>
              <a:rPr lang="bg-BG" sz="3600" b="1" dirty="0" smtClean="0"/>
            </a:br>
            <a:r>
              <a:rPr lang="ru-RU" sz="2200" i="1" dirty="0"/>
              <a:t>Обн. ДВ. бр.23 от 22 Март 2022г., изм. и доп. ДВ. бр.62 от 5 Август 2022г.</a:t>
            </a:r>
            <a:endParaRPr lang="bg-BG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2006221"/>
            <a:ext cx="10715621" cy="44355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Кметът на </a:t>
            </a:r>
            <a:r>
              <a:rPr lang="ru-RU" dirty="0"/>
              <a:t>общината </a:t>
            </a:r>
            <a:r>
              <a:rPr lang="ru-RU" dirty="0" smtClean="0"/>
              <a:t>може </a:t>
            </a:r>
            <a:r>
              <a:rPr lang="ru-RU" dirty="0"/>
              <a:t>да определи диференциран размер на средствата по норматива за издръжка на дете в общинска детска градина или общинско училище, включващ и компенсиране отпадането на съответните такси по ЗМДТ, определени за финансиране на делегираните от държавата дейности по функция „Образование“, в зависимост от вида на организацията на предучилищното образование – целодневна или полудневна и други обективни различия в разходите за издръжка на </a:t>
            </a:r>
            <a:r>
              <a:rPr lang="ru-RU" dirty="0" smtClean="0"/>
              <a:t>институцията</a:t>
            </a:r>
            <a:r>
              <a:rPr lang="ru-RU" dirty="0"/>
              <a:t> </a:t>
            </a:r>
            <a:r>
              <a:rPr lang="ru-RU" dirty="0" smtClean="0"/>
              <a:t>(чл</a:t>
            </a:r>
            <a:r>
              <a:rPr lang="ru-RU" dirty="0"/>
              <a:t>. </a:t>
            </a:r>
            <a:r>
              <a:rPr lang="ru-RU" dirty="0" smtClean="0"/>
              <a:t>41); </a:t>
            </a:r>
            <a:endParaRPr lang="ru-RU" dirty="0"/>
          </a:p>
          <a:p>
            <a:pPr algn="just"/>
            <a:r>
              <a:rPr lang="ru-RU" dirty="0" smtClean="0"/>
              <a:t>Условията </a:t>
            </a:r>
            <a:r>
              <a:rPr lang="ru-RU" dirty="0"/>
              <a:t>за разходване за същите цели и конкретни срокове за възстановяване на неусвоените целеви и други трансфери от 2018-2020 </a:t>
            </a:r>
            <a:r>
              <a:rPr lang="ru-RU" dirty="0" smtClean="0"/>
              <a:t>години. Неусвоените средства </a:t>
            </a:r>
            <a:r>
              <a:rPr lang="ru-RU" dirty="0"/>
              <a:t>за делегираните от държавата </a:t>
            </a:r>
            <a:r>
              <a:rPr lang="ru-RU" dirty="0" smtClean="0"/>
              <a:t>дейности от предходни години, </a:t>
            </a:r>
            <a:r>
              <a:rPr lang="ru-RU" dirty="0"/>
              <a:t>с изключение на тези във функция „Образование“, могат да се разходват през 2022 г. за делегираните от държавата дейности във всички функции, в т.ч. и за капиталови разходи, ако това не противоречи на условията, определени в нормативния акт, с който са одобрени. (чл. </a:t>
            </a:r>
            <a:r>
              <a:rPr lang="ru-RU" dirty="0" smtClean="0"/>
              <a:t>42 </a:t>
            </a:r>
            <a:r>
              <a:rPr lang="ru-RU" dirty="0"/>
              <a:t>и чл. </a:t>
            </a:r>
            <a:r>
              <a:rPr lang="ru-RU" dirty="0" smtClean="0"/>
              <a:t>43); </a:t>
            </a:r>
          </a:p>
          <a:p>
            <a:pPr algn="just"/>
            <a:r>
              <a:rPr lang="ru-RU" dirty="0" smtClean="0"/>
              <a:t>Ограничени условия за разходване на трансформираната ЦСКР </a:t>
            </a:r>
            <a:r>
              <a:rPr lang="ru-RU" dirty="0"/>
              <a:t>в трансфер за други целеви разходи </a:t>
            </a:r>
            <a:r>
              <a:rPr lang="ru-RU" dirty="0" smtClean="0"/>
              <a:t>за </a:t>
            </a:r>
            <a:r>
              <a:rPr lang="ru-RU" dirty="0"/>
              <a:t>извършване на неотложни текущи ремонти на общински пътища, на улична мрежа и на сгради - публична общинска </a:t>
            </a:r>
            <a:r>
              <a:rPr lang="ru-RU" dirty="0" smtClean="0"/>
              <a:t>собственост.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91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98972" y="254758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Закон за местните данъци и такси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5733" y="1611117"/>
            <a:ext cx="10921999" cy="4748739"/>
          </a:xfrm>
        </p:spPr>
        <p:txBody>
          <a:bodyPr>
            <a:normAutofit fontScale="92500"/>
          </a:bodyPr>
          <a:lstStyle/>
          <a:p>
            <a:pPr algn="just"/>
            <a:r>
              <a:rPr lang="bg-BG" sz="2800" dirty="0" smtClean="0"/>
              <a:t>ЗМДТ е материален закон с общо действие на територията на цялата страна;</a:t>
            </a:r>
          </a:p>
          <a:p>
            <a:pPr algn="just"/>
            <a:r>
              <a:rPr lang="bg-BG" sz="2800" dirty="0" smtClean="0"/>
              <a:t>Определя видовете, структурата и обхвата на местните данъци и такси, данъчно задължените лица, сроковете за внасяне;</a:t>
            </a:r>
          </a:p>
          <a:p>
            <a:pPr algn="just"/>
            <a:r>
              <a:rPr lang="bg-BG" sz="2800" dirty="0" smtClean="0"/>
              <a:t>Определя диапазоните на местните данъци, данъчните основи, както сроковете за заплащането им и данъчните облекчения и преференции;</a:t>
            </a:r>
          </a:p>
          <a:p>
            <a:pPr algn="just"/>
            <a:r>
              <a:rPr lang="bg-BG" sz="2800" dirty="0" smtClean="0"/>
              <a:t>Определя видовете местни такси и принципите за тяхното определяне;</a:t>
            </a:r>
          </a:p>
          <a:p>
            <a:pPr algn="just"/>
            <a:r>
              <a:rPr lang="bg-BG" sz="2800" dirty="0" smtClean="0"/>
              <a:t>Дава правомощия на общинските съвети с местни наредби да определят конкретните размери на местните </a:t>
            </a:r>
            <a:r>
              <a:rPr lang="bg-BG" sz="2800" dirty="0" smtClean="0"/>
              <a:t>данъци в законовоопределени диапазовин, на таксите </a:t>
            </a:r>
            <a:r>
              <a:rPr lang="bg-BG" sz="2800" dirty="0" smtClean="0"/>
              <a:t>и цените на услугите.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221632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225974" y="285845"/>
            <a:ext cx="9875520" cy="1201761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latin typeface="+mn-lt"/>
              </a:rPr>
              <a:t>Закон за управление на средствата от  европейските структурни и инвестиционни фондове (ЗУСЕСИФ)</a:t>
            </a:r>
            <a:endParaRPr lang="bg-BG" sz="32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24934" y="1760561"/>
            <a:ext cx="11277600" cy="4735773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Национална институционална рамка за управлението на средствата от европейските структурни и инвестиционни фондове:</a:t>
            </a:r>
          </a:p>
          <a:p>
            <a:r>
              <a:rPr lang="bg-BG" sz="2400" dirty="0" smtClean="0"/>
              <a:t>Определя реда за предоставяне на финансова подкрепа чрез безвъзмездна финансова помощ;</a:t>
            </a:r>
          </a:p>
          <a:p>
            <a:r>
              <a:rPr lang="bg-BG" sz="2400" dirty="0" smtClean="0"/>
              <a:t>Създава специални правила за определяне на изпълнител от бенефициент на БФП;</a:t>
            </a:r>
          </a:p>
          <a:p>
            <a:r>
              <a:rPr lang="bg-BG" sz="2400" dirty="0" smtClean="0"/>
              <a:t>Определя правилата за верифициране и сертифициране на допустимите разходи и за извършване на плащанията;</a:t>
            </a:r>
          </a:p>
          <a:p>
            <a:r>
              <a:rPr lang="bg-BG" sz="2400" dirty="0" smtClean="0"/>
              <a:t>Установяват се ясни административно-правни отношения между УО и бенефициентите </a:t>
            </a:r>
          </a:p>
          <a:p>
            <a:r>
              <a:rPr lang="bg-BG" sz="2400" dirty="0" smtClean="0"/>
              <a:t>Определя ред и условия за налагане на финансови корекции.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025446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90506" y="241111"/>
            <a:ext cx="9875520" cy="1123665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Други важни за местните финанси закони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8000" y="1460309"/>
            <a:ext cx="11040533" cy="4981433"/>
          </a:xfrm>
        </p:spPr>
        <p:txBody>
          <a:bodyPr>
            <a:noAutofit/>
          </a:bodyPr>
          <a:lstStyle/>
          <a:p>
            <a:r>
              <a:rPr lang="bg-BG" sz="2800" b="1" dirty="0" smtClean="0"/>
              <a:t>Закон за финансово управление и контрол в публичния сектор </a:t>
            </a:r>
            <a:r>
              <a:rPr lang="bg-BG" sz="2800" dirty="0" smtClean="0"/>
              <a:t>– обхвата и осъществяването на финансовото управление и контрол, както и принципите и изискванията към системите за финансово управление и контрол в организациите от публичния сектор.</a:t>
            </a:r>
          </a:p>
          <a:p>
            <a:r>
              <a:rPr lang="bg-BG" sz="2800" b="1" dirty="0" smtClean="0"/>
              <a:t>Закон за вътрешния одит в публичния сектор </a:t>
            </a:r>
            <a:r>
              <a:rPr lang="bg-BG" sz="2800" dirty="0" smtClean="0"/>
              <a:t>– същността, принципите и обхвата на вътрешния одит в организациите от публичния сектор, статута и функциите на структурите и лицата, които го осъществяват, както и одитните дейности по фондове и програми на Европейския съюз.</a:t>
            </a:r>
          </a:p>
          <a:p>
            <a:r>
              <a:rPr lang="bg-BG" sz="2800" b="1" dirty="0" smtClean="0"/>
              <a:t>Закон за счетоводство </a:t>
            </a:r>
            <a:r>
              <a:rPr lang="bg-BG" sz="2800" dirty="0" smtClean="0"/>
              <a:t>– текущото счетоводно отчитане, счетоводните системи и документи, както и правата и отговорностите на ръководителите на предприятието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351490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92106" y="268406"/>
            <a:ext cx="9875520" cy="987188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Важно за местното самоуправление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05390" y="1255594"/>
            <a:ext cx="11175999" cy="498092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bg-BG" sz="2800" b="1" dirty="0" smtClean="0"/>
              <a:t>Закон за нормативните актове </a:t>
            </a:r>
            <a:r>
              <a:rPr lang="bg-BG" sz="2800" dirty="0" smtClean="0"/>
              <a:t>– ангажименти:</a:t>
            </a:r>
          </a:p>
          <a:p>
            <a:pPr algn="just"/>
            <a:r>
              <a:rPr lang="bg-BG" sz="2800" dirty="0" smtClean="0"/>
              <a:t>Съответствие с Конституцията и другите нормативни актове и Регламенти на ЕС;</a:t>
            </a:r>
          </a:p>
          <a:p>
            <a:pPr algn="just"/>
            <a:r>
              <a:rPr lang="bg-BG" sz="2800" dirty="0" smtClean="0"/>
              <a:t>Проекта се разработва при спазване на принципите: необходимост, обоснованост, предвидимост, откритост, съгласуваност, субсидиарност, пропорционалност и стабилност</a:t>
            </a:r>
          </a:p>
          <a:p>
            <a:pPr algn="just"/>
            <a:r>
              <a:rPr lang="bg-BG" sz="2800" dirty="0" smtClean="0"/>
              <a:t>Нормативните актове се отменят, изменят или допълват с изрична разпоредба на нов, изменящ или допълващ акт;</a:t>
            </a:r>
          </a:p>
          <a:p>
            <a:pPr algn="just"/>
            <a:r>
              <a:rPr lang="bg-BG" sz="2800" dirty="0" smtClean="0"/>
              <a:t>Обратна сила на нормативен акт може да се даде само по изключение и то с изрична разпоредба, с изключение на въвеждащите санкции;</a:t>
            </a:r>
          </a:p>
          <a:p>
            <a:pPr algn="just"/>
            <a:endParaRPr lang="bg-BG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6032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7427" y="1228299"/>
            <a:ext cx="11006665" cy="525716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bg-BG" sz="2800" b="1" dirty="0" smtClean="0"/>
              <a:t>Закон за нормативните актове </a:t>
            </a:r>
            <a:r>
              <a:rPr lang="bg-BG" sz="2800" dirty="0" smtClean="0"/>
              <a:t>– ангажименти:</a:t>
            </a:r>
          </a:p>
          <a:p>
            <a:pPr algn="just"/>
            <a:r>
              <a:rPr lang="bg-BG" sz="2800" dirty="0" smtClean="0"/>
              <a:t>Мотиви и предварителна оценка на въздействието на новите закони, кодекси и подзаконови нормативни актове;</a:t>
            </a:r>
          </a:p>
          <a:p>
            <a:pPr algn="just"/>
            <a:r>
              <a:rPr lang="bg-BG" sz="2800" dirty="0" smtClean="0"/>
              <a:t>обществени консултации с гражданите и юридическите лица;</a:t>
            </a:r>
          </a:p>
          <a:p>
            <a:pPr algn="just"/>
            <a:r>
              <a:rPr lang="bg-BG" sz="2800" dirty="0" smtClean="0"/>
              <a:t>30 дневен срок за консултациите (14 дни в особени случаи);</a:t>
            </a:r>
          </a:p>
          <a:p>
            <a:pPr algn="just"/>
            <a:r>
              <a:rPr lang="bg-BG" sz="2800" dirty="0" smtClean="0"/>
              <a:t>Преди приемането се публикува справка за постъпилите предложения заедно с обосновка за неприетите предложения;</a:t>
            </a:r>
          </a:p>
          <a:p>
            <a:pPr marL="45720" indent="0" algn="just">
              <a:buNone/>
            </a:pPr>
            <a:r>
              <a:rPr lang="bg-BG" sz="2800" dirty="0" smtClean="0"/>
              <a:t>! Внимателно проследявайте изпълнението на законовите изисквания относно подготовката, приемането и публикуването на местните нормативни актове – неспазването на тези изисквания открива възможности за обжалване и отмяната им по съдебен ред.</a:t>
            </a:r>
          </a:p>
          <a:p>
            <a:pPr algn="just"/>
            <a:endParaRPr lang="bg-BG" sz="2400" dirty="0">
              <a:latin typeface="+mj-lt"/>
            </a:endParaRPr>
          </a:p>
        </p:txBody>
      </p:sp>
      <p:sp>
        <p:nvSpPr>
          <p:cNvPr id="4" name="Заглавие 1"/>
          <p:cNvSpPr>
            <a:spLocks noGrp="1"/>
          </p:cNvSpPr>
          <p:nvPr>
            <p:ph type="title"/>
          </p:nvPr>
        </p:nvSpPr>
        <p:spPr>
          <a:xfrm>
            <a:off x="1142999" y="254759"/>
            <a:ext cx="9875520" cy="973540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Важно за местното </a:t>
            </a:r>
            <a:r>
              <a:rPr lang="bg-BG" sz="3600" b="1" dirty="0" smtClean="0">
                <a:latin typeface="+mn-lt"/>
              </a:rPr>
              <a:t>самоуправление (2)</a:t>
            </a:r>
            <a:endParaRPr lang="bg-BG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0345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Подзаконови нормативни актове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23332" y="1828800"/>
            <a:ext cx="10292540" cy="4267200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Наредби;</a:t>
            </a:r>
          </a:p>
          <a:p>
            <a:r>
              <a:rPr lang="bg-BG" sz="2800" dirty="0" smtClean="0"/>
              <a:t>Правилници</a:t>
            </a:r>
            <a:r>
              <a:rPr lang="bg-BG" sz="2800" dirty="0" smtClean="0"/>
              <a:t>;</a:t>
            </a:r>
          </a:p>
          <a:p>
            <a:r>
              <a:rPr lang="bg-BG" sz="2800" dirty="0" smtClean="0"/>
              <a:t>Инструкции;</a:t>
            </a:r>
            <a:endParaRPr lang="bg-BG" sz="2800" dirty="0" smtClean="0"/>
          </a:p>
          <a:p>
            <a:r>
              <a:rPr lang="bg-BG" sz="2800" dirty="0" smtClean="0"/>
              <a:t>Постановления на Министерски </a:t>
            </a:r>
            <a:r>
              <a:rPr lang="bg-BG" sz="2800" dirty="0" smtClean="0"/>
              <a:t>съвет.</a:t>
            </a:r>
            <a:endParaRPr lang="bg-BG" sz="2800" dirty="0" smtClean="0"/>
          </a:p>
          <a:p>
            <a:pPr marL="45720" indent="0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26311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600" b="1" dirty="0">
                <a:latin typeface="+mn-lt"/>
              </a:rPr>
              <a:t>Национално </a:t>
            </a:r>
            <a:r>
              <a:rPr lang="bg-BG" sz="3600" b="1" dirty="0" smtClean="0">
                <a:latin typeface="+mn-lt"/>
              </a:rPr>
              <a:t>законодателство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Заглавие 1"/>
          <p:cNvSpPr>
            <a:spLocks noGrp="1"/>
          </p:cNvSpPr>
          <p:nvPr>
            <p:ph idx="1"/>
          </p:nvPr>
        </p:nvSpPr>
        <p:spPr>
          <a:xfrm>
            <a:off x="374650" y="1577975"/>
            <a:ext cx="11512550" cy="4987925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800" dirty="0" err="1" smtClean="0"/>
              <a:t>Общо</a:t>
            </a:r>
            <a:r>
              <a:rPr lang="ru-RU" sz="2800" dirty="0" smtClean="0"/>
              <a:t> </a:t>
            </a:r>
            <a:r>
              <a:rPr lang="bg-BG" sz="2800" dirty="0" smtClean="0"/>
              <a:t>законодателство:</a:t>
            </a:r>
          </a:p>
          <a:p>
            <a:pPr marL="45720" indent="0">
              <a:buNone/>
            </a:pPr>
            <a:r>
              <a:rPr lang="bg-BG" sz="2800" dirty="0" smtClean="0"/>
              <a:t>- Конституция на Република България, Закон за публичните финанси, Закон за държавния бюджет, Закон за управление на средствата от  европейските структурни и инвестиционни фондове и др.;</a:t>
            </a:r>
          </a:p>
          <a:p>
            <a:pPr marL="45720" indent="0">
              <a:buNone/>
            </a:pPr>
            <a:r>
              <a:rPr lang="bg-BG" sz="2800" dirty="0" smtClean="0"/>
              <a:t>- ЗМСМА, Закон за местните данъци и такси, Закон за общинския дълг, Закон за счетоводството, Закон за финансово управление и контрол в публичния сектор, Закон за вътрешния одит в публичния </a:t>
            </a:r>
            <a:r>
              <a:rPr lang="bg-BG" sz="2800" dirty="0" smtClean="0"/>
              <a:t>сектор, Закон за публичните предприятия, Закон за общинската собственост </a:t>
            </a:r>
            <a:r>
              <a:rPr lang="bg-BG" sz="2800" dirty="0" smtClean="0"/>
              <a:t>и др.;</a:t>
            </a:r>
          </a:p>
          <a:p>
            <a:pPr marL="45720" indent="0">
              <a:buNone/>
            </a:pPr>
            <a:r>
              <a:rPr lang="bg-BG" sz="2800" dirty="0" smtClean="0"/>
              <a:t>- Постановления, Наредби, Указания. </a:t>
            </a:r>
          </a:p>
          <a:p>
            <a:pPr marL="45720" indent="0">
              <a:buNone/>
            </a:pPr>
            <a:r>
              <a:rPr lang="bg-BG" sz="2800" dirty="0" smtClean="0"/>
              <a:t>Секторно законодателство:</a:t>
            </a:r>
          </a:p>
          <a:p>
            <a:pPr marL="45720" indent="0">
              <a:buNone/>
            </a:pPr>
            <a:r>
              <a:rPr lang="bg-BG" sz="2800" dirty="0" smtClean="0"/>
              <a:t>-  Закон за регионалното развитие, Закон за насърчаване на инвестициите</a:t>
            </a:r>
            <a:r>
              <a:rPr lang="ru-RU" sz="2800" dirty="0" smtClean="0"/>
              <a:t>, </a:t>
            </a:r>
            <a:r>
              <a:rPr lang="ru-RU" sz="2800" dirty="0"/>
              <a:t>ЗЕЕ и др. </a:t>
            </a:r>
          </a:p>
          <a:p>
            <a:pPr marL="45720" indent="0">
              <a:buNone/>
            </a:pPr>
            <a:endParaRPr lang="bg-BG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29352" y="241111"/>
            <a:ext cx="9875520" cy="1041779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latin typeface="+mn-lt"/>
              </a:rPr>
              <a:t>Местна нормативна уредба</a:t>
            </a:r>
            <a:endParaRPr lang="bg-BG" sz="40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16097" y="1282891"/>
            <a:ext cx="10925444" cy="496551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800" dirty="0" smtClean="0"/>
              <a:t>В правомощията на общинския съвет:</a:t>
            </a:r>
          </a:p>
          <a:p>
            <a:r>
              <a:rPr lang="bg-BG" sz="2800" dirty="0" smtClean="0"/>
              <a:t>Наредби;</a:t>
            </a:r>
          </a:p>
          <a:p>
            <a:r>
              <a:rPr lang="bg-BG" sz="2800" dirty="0" smtClean="0"/>
              <a:t>Стратегии, правилници, програми, прогнози и правила;</a:t>
            </a:r>
          </a:p>
          <a:p>
            <a:r>
              <a:rPr lang="bg-BG" sz="2800" dirty="0" smtClean="0"/>
              <a:t>Решения.</a:t>
            </a:r>
          </a:p>
          <a:p>
            <a:pPr marL="45720" indent="0">
              <a:buNone/>
            </a:pPr>
            <a:r>
              <a:rPr lang="bg-BG" sz="2800" dirty="0" smtClean="0"/>
              <a:t>В правомощията на кмета:</a:t>
            </a:r>
          </a:p>
          <a:p>
            <a:r>
              <a:rPr lang="bg-BG" sz="2800" dirty="0" smtClean="0"/>
              <a:t>Заповеди;</a:t>
            </a:r>
          </a:p>
          <a:p>
            <a:r>
              <a:rPr lang="bg-BG" sz="2800" dirty="0" smtClean="0"/>
              <a:t>Договори;</a:t>
            </a:r>
          </a:p>
          <a:p>
            <a:r>
              <a:rPr lang="bg-BG" sz="2800" dirty="0" smtClean="0"/>
              <a:t>Вътрешни правила и процедури.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639441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83639" y="282054"/>
            <a:ext cx="9875520" cy="946245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/>
              <a:t>Местна нормативна </a:t>
            </a:r>
            <a:r>
              <a:rPr lang="bg-BG" sz="4000" b="1" dirty="0" smtClean="0"/>
              <a:t>уредба </a:t>
            </a:r>
            <a:r>
              <a:rPr lang="bg-BG" sz="4000" b="1" dirty="0" smtClean="0">
                <a:latin typeface="+mn-lt"/>
              </a:rPr>
              <a:t>(2</a:t>
            </a:r>
            <a:r>
              <a:rPr lang="bg-BG" sz="4000" b="1" dirty="0" smtClean="0">
                <a:latin typeface="+mn-lt"/>
              </a:rPr>
              <a:t>)</a:t>
            </a:r>
            <a:endParaRPr lang="bg-BG" sz="40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78933" y="1460309"/>
            <a:ext cx="10684933" cy="4995081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bg-BG" sz="2800" b="1" dirty="0" smtClean="0"/>
              <a:t>Наредби на общинския съвет:</a:t>
            </a:r>
          </a:p>
          <a:p>
            <a:r>
              <a:rPr lang="bg-BG" sz="2800" dirty="0" smtClean="0"/>
              <a:t>по чл. 82, ал. 1 от ЗПФ – за условията и реда за съставяне на бюджетната прогноза за местните дейности за следващите три години, за съставяне, приемане, изпълнение и отчитане на общинския бюджет;</a:t>
            </a:r>
          </a:p>
          <a:p>
            <a:r>
              <a:rPr lang="bg-BG" sz="2800" dirty="0" smtClean="0"/>
              <a:t>по чл. 1, ал. 2 от ЗМДТ – за определяне размера на данъците;</a:t>
            </a:r>
          </a:p>
          <a:p>
            <a:r>
              <a:rPr lang="bg-BG" sz="2800" dirty="0" smtClean="0"/>
              <a:t>по чл. 9 от ЗМДТ - за определянето и администрирането на местните такси и цени на услуги;</a:t>
            </a:r>
          </a:p>
          <a:p>
            <a:r>
              <a:rPr lang="bg-BG" sz="2800" dirty="0" smtClean="0"/>
              <a:t>по чл. 15, ал. 3 от ЗОД – за публичното обсъждане на </a:t>
            </a:r>
            <a:r>
              <a:rPr lang="ru-RU" sz="2800" dirty="0"/>
              <a:t> </a:t>
            </a:r>
            <a:r>
              <a:rPr lang="ru-RU" sz="2800" dirty="0" err="1" smtClean="0"/>
              <a:t>проекти</a:t>
            </a:r>
            <a:r>
              <a:rPr lang="ru-RU" sz="2800" dirty="0" smtClean="0"/>
              <a:t>, </a:t>
            </a:r>
            <a:r>
              <a:rPr lang="ru-RU" sz="2800" dirty="0" err="1" smtClean="0"/>
              <a:t>които</a:t>
            </a:r>
            <a:r>
              <a:rPr lang="ru-RU" sz="2800" dirty="0" smtClean="0"/>
              <a:t> </a:t>
            </a:r>
            <a:r>
              <a:rPr lang="ru-RU" sz="2800" dirty="0" err="1"/>
              <a:t>ще</a:t>
            </a:r>
            <a:r>
              <a:rPr lang="ru-RU" sz="2800" dirty="0"/>
              <a:t> се </a:t>
            </a:r>
            <a:r>
              <a:rPr lang="ru-RU" sz="2800" dirty="0" err="1" smtClean="0"/>
              <a:t>финансират</a:t>
            </a:r>
            <a:r>
              <a:rPr lang="ru-RU" sz="2800" dirty="0" smtClean="0"/>
              <a:t> </a:t>
            </a:r>
            <a:r>
              <a:rPr lang="ru-RU" sz="2800" dirty="0"/>
              <a:t>чрез </a:t>
            </a:r>
            <a:r>
              <a:rPr lang="ru-RU" sz="2800" dirty="0" err="1"/>
              <a:t>дългосрочен</a:t>
            </a:r>
            <a:r>
              <a:rPr lang="ru-RU" sz="2800" dirty="0"/>
              <a:t> </a:t>
            </a:r>
            <a:r>
              <a:rPr lang="ru-RU" sz="2800" dirty="0" err="1" smtClean="0"/>
              <a:t>дълг</a:t>
            </a:r>
            <a:r>
              <a:rPr lang="ru-RU" sz="2800" dirty="0" smtClean="0"/>
              <a:t>;</a:t>
            </a:r>
            <a:r>
              <a:rPr lang="bg-BG" sz="2800" dirty="0" smtClean="0"/>
              <a:t> </a:t>
            </a:r>
          </a:p>
          <a:p>
            <a:r>
              <a:rPr lang="bg-BG" sz="2800" dirty="0" smtClean="0"/>
              <a:t>по ЗОС за размери на наемни цени и управление на собствеността;</a:t>
            </a:r>
          </a:p>
          <a:p>
            <a:r>
              <a:rPr lang="bg-BG" sz="2800" dirty="0" smtClean="0"/>
              <a:t>по други закони, касаещи приходната или разходна част на бюджета.</a:t>
            </a:r>
          </a:p>
          <a:p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526890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29352" y="241111"/>
            <a:ext cx="9875520" cy="987188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>
                <a:latin typeface="+mn-lt"/>
              </a:rPr>
              <a:t>Местна нормативна уредба(3</a:t>
            </a:r>
            <a:r>
              <a:rPr lang="bg-BG" sz="4000" b="1" dirty="0" smtClean="0">
                <a:latin typeface="+mn-lt"/>
              </a:rPr>
              <a:t>)</a:t>
            </a:r>
            <a:endParaRPr lang="bg-BG" sz="40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4842" y="1078173"/>
            <a:ext cx="11505061" cy="5390360"/>
          </a:xfrm>
        </p:spPr>
        <p:txBody>
          <a:bodyPr>
            <a:noAutofit/>
          </a:bodyPr>
          <a:lstStyle/>
          <a:p>
            <a:r>
              <a:rPr lang="bg-BG" sz="2800" dirty="0" smtClean="0"/>
              <a:t>Стратегии и програми – за управление на общинската собственост;</a:t>
            </a:r>
          </a:p>
          <a:p>
            <a:r>
              <a:rPr lang="bg-BG" sz="2800" dirty="0" smtClean="0"/>
              <a:t>Програми - за управление за срока на мандата, за опазване на околната среда, за управление на отпадъците, за читалищната дейност, за подпомагане на спорта и културата, за развитие на туризма и др.;</a:t>
            </a:r>
          </a:p>
          <a:p>
            <a:r>
              <a:rPr lang="bg-BG" sz="2800" dirty="0" smtClean="0"/>
              <a:t>Планове за развитие на общината – план за интегрирано развитие на община;</a:t>
            </a:r>
          </a:p>
          <a:p>
            <a:r>
              <a:rPr lang="bg-BG" sz="2800" dirty="0" smtClean="0"/>
              <a:t>Правилници – за организацията и дейността на общинския съвет и взаимодействието му с общинска администрация, на общинските предприятия и др.</a:t>
            </a:r>
          </a:p>
          <a:p>
            <a:r>
              <a:rPr lang="bg-BG" sz="2800" dirty="0" smtClean="0"/>
              <a:t>Методики и механизми за организацията и дейността на бюджетни звена (напр. за общинските предприятия);</a:t>
            </a:r>
          </a:p>
          <a:p>
            <a:pPr marL="45720" indent="0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98434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0352" y="241111"/>
            <a:ext cx="9875520" cy="987188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>
                <a:latin typeface="+mn-lt"/>
              </a:rPr>
              <a:t>Местна нормативна уредба(4</a:t>
            </a:r>
            <a:r>
              <a:rPr lang="bg-BG" sz="4000" b="1" dirty="0" smtClean="0">
                <a:latin typeface="+mn-lt"/>
              </a:rPr>
              <a:t>)</a:t>
            </a:r>
            <a:endParaRPr lang="bg-BG" sz="40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45068" y="1337481"/>
            <a:ext cx="10270804" cy="4967785"/>
          </a:xfrm>
        </p:spPr>
        <p:txBody>
          <a:bodyPr>
            <a:noAutofit/>
          </a:bodyPr>
          <a:lstStyle/>
          <a:p>
            <a:pPr algn="just"/>
            <a:r>
              <a:rPr lang="bg-BG" sz="2800" dirty="0" smtClean="0"/>
              <a:t>Конкретни решения на общинския съвет за финансиране, преструктуриране и други на бюджетни звена и/или дейности, за ползване на дълг, за разпореждане с общинска собственост, евентуално решения през годината за отпускане на средства от общинския бюджет;</a:t>
            </a:r>
          </a:p>
          <a:p>
            <a:pPr algn="just"/>
            <a:r>
              <a:rPr lang="bg-BG" sz="2800" dirty="0" smtClean="0"/>
              <a:t>Колективни трудови договори и споразумения с други организации, съгласно които са предвидени ангажименти по осигуряване на бюджетни ресурси;</a:t>
            </a:r>
          </a:p>
          <a:p>
            <a:pPr algn="just"/>
            <a:r>
              <a:rPr lang="bg-BG" sz="2800" dirty="0" smtClean="0"/>
              <a:t>Система за финансово управление и контрол - СФУК (правила и процедури, утвърдени от Кмета на </a:t>
            </a:r>
            <a:r>
              <a:rPr lang="bg-BG" sz="2800" dirty="0" smtClean="0"/>
              <a:t>общината,вкл. и вътрешните правила за организация на бюджетния процес)</a:t>
            </a:r>
            <a:endParaRPr lang="bg-BG" sz="2800" dirty="0" smtClean="0"/>
          </a:p>
          <a:p>
            <a:pPr algn="just"/>
            <a:r>
              <a:rPr lang="bg-BG" sz="2800" dirty="0" smtClean="0"/>
              <a:t>Други в зависимост от спецификата на общината.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459622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24372" y="241111"/>
            <a:ext cx="9875520" cy="1137313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>
                <a:latin typeface="+mn-lt"/>
              </a:rPr>
              <a:t>…в заключение!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77333" y="1583140"/>
            <a:ext cx="10769599" cy="45128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3200" b="1" dirty="0" smtClean="0"/>
              <a:t>Доброто познаване на националното законодателство предпоставка за:</a:t>
            </a:r>
          </a:p>
          <a:p>
            <a:r>
              <a:rPr lang="bg-BG" sz="3200" dirty="0" smtClean="0"/>
              <a:t>Иновативен  подход при прилагане на местно ниво;</a:t>
            </a:r>
          </a:p>
          <a:p>
            <a:r>
              <a:rPr lang="bg-BG" sz="3200" dirty="0" smtClean="0"/>
              <a:t>Минимизиране риска от нарушения и наказания;</a:t>
            </a:r>
          </a:p>
          <a:p>
            <a:r>
              <a:rPr lang="bg-BG" sz="3200" dirty="0" smtClean="0"/>
              <a:t>Приемане на Наредби, съобразени с изискванията на закона и отразяващи спецификата на отделната община.</a:t>
            </a:r>
          </a:p>
          <a:p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83235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654050"/>
            <a:ext cx="8231188" cy="565150"/>
          </a:xfrm>
        </p:spPr>
        <p:txBody>
          <a:bodyPr vert="horz" lIns="90000" tIns="46800" rIns="90000" bIns="46800" rtlCol="0" anchor="ctr">
            <a:normAutofit/>
          </a:bodyPr>
          <a:lstStyle/>
          <a:p>
            <a:pPr algn="ctr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bg-BG" alt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КФП</a:t>
            </a:r>
            <a:endParaRPr lang="en-GB" altLang="bg-BG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600200"/>
            <a:ext cx="8231188" cy="4529138"/>
          </a:xfrm>
        </p:spPr>
        <p:txBody>
          <a:bodyPr vert="horz" lIns="0" tIns="0" rIns="0" bIns="0" rtlCol="0">
            <a:normAutofit/>
          </a:bodyPr>
          <a:lstStyle/>
          <a:p>
            <a:pPr marL="341313" indent="-341313" defTabSz="449263"/>
            <a:endParaRPr lang="bg-BG" altLang="bg-BG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35108" y="1484665"/>
            <a:ext cx="10381128" cy="506853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bg-BG" altLang="bg-BG" sz="1400">
                <a:solidFill>
                  <a:srgbClr val="000000"/>
                </a:solidFill>
              </a:rPr>
              <a:t>К</a:t>
            </a:r>
            <a:r>
              <a:rPr lang="en-GB" altLang="bg-BG" sz="1400">
                <a:solidFill>
                  <a:srgbClr val="000000"/>
                </a:solidFill>
              </a:rPr>
              <a:t>онсолидирана фискална програма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093913" y="1976438"/>
            <a:ext cx="8132762" cy="3073400"/>
          </a:xfrm>
          <a:prstGeom prst="rect">
            <a:avLst/>
          </a:prstGeom>
          <a:solidFill>
            <a:srgbClr val="FFFFFF"/>
          </a:solidFill>
          <a:ln w="22320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bg-BG" altLang="bg-BG" sz="1400" b="1">
                <a:solidFill>
                  <a:srgbClr val="000000"/>
                </a:solidFill>
              </a:rPr>
              <a:t>Д</a:t>
            </a:r>
            <a:r>
              <a:rPr lang="en-GB" altLang="bg-BG" sz="1400" b="1">
                <a:solidFill>
                  <a:srgbClr val="000000"/>
                </a:solidFill>
              </a:rPr>
              <a:t>ържавен бюджет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4038600" y="4038600"/>
            <a:ext cx="2235200" cy="12573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2093914" y="5315614"/>
            <a:ext cx="3506787" cy="1116012"/>
            <a:chOff x="345" y="3336"/>
            <a:chExt cx="2209" cy="703"/>
          </a:xfrm>
        </p:grpSpPr>
        <p:sp>
          <p:nvSpPr>
            <p:cNvPr id="11288" name="Rectangle 8"/>
            <p:cNvSpPr>
              <a:spLocks noChangeArrowheads="1"/>
            </p:cNvSpPr>
            <p:nvPr/>
          </p:nvSpPr>
          <p:spPr bwMode="auto">
            <a:xfrm>
              <a:off x="345" y="3336"/>
              <a:ext cx="2210" cy="704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Tx/>
                <a:buNone/>
              </a:pPr>
              <a:r>
                <a:rPr lang="en-GB" altLang="bg-BG" sz="1400" b="1" dirty="0">
                  <a:solidFill>
                    <a:srgbClr val="000000"/>
                  </a:solidFill>
                </a:rPr>
                <a:t>общински </a:t>
              </a:r>
              <a:r>
                <a:rPr lang="en-GB" altLang="bg-BG" sz="1400" b="1" dirty="0" err="1">
                  <a:solidFill>
                    <a:srgbClr val="000000"/>
                  </a:solidFill>
                </a:rPr>
                <a:t>бюджети</a:t>
              </a:r>
              <a:endParaRPr lang="en-GB" altLang="bg-BG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1289" name="Rectangle 9"/>
            <p:cNvSpPr>
              <a:spLocks noChangeArrowheads="1"/>
            </p:cNvSpPr>
            <p:nvPr/>
          </p:nvSpPr>
          <p:spPr bwMode="auto">
            <a:xfrm>
              <a:off x="450" y="3600"/>
              <a:ext cx="947" cy="35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Tx/>
                <a:buNone/>
              </a:pPr>
              <a:r>
                <a:rPr lang="en-GB" altLang="bg-BG" sz="1200">
                  <a:solidFill>
                    <a:srgbClr val="000000"/>
                  </a:solidFill>
                </a:rPr>
                <a:t>бюджет на ВРБ</a:t>
              </a:r>
            </a:p>
          </p:txBody>
        </p:sp>
        <p:sp>
          <p:nvSpPr>
            <p:cNvPr id="11290" name="Rectangle 10"/>
            <p:cNvSpPr>
              <a:spLocks noChangeArrowheads="1"/>
            </p:cNvSpPr>
            <p:nvPr/>
          </p:nvSpPr>
          <p:spPr bwMode="auto">
            <a:xfrm>
              <a:off x="1502" y="3600"/>
              <a:ext cx="947" cy="352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>
              <a:lvl1pPr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49263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49263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49263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4926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>
                  <a:srgbClr val="000000"/>
                </a:buClr>
                <a:buFontTx/>
                <a:buNone/>
              </a:pPr>
              <a:r>
                <a:rPr lang="en-GB" altLang="bg-BG" sz="1200">
                  <a:solidFill>
                    <a:srgbClr val="000000"/>
                  </a:solidFill>
                </a:rPr>
                <a:t>бюджет на ВРБ</a:t>
              </a:r>
            </a:p>
          </p:txBody>
        </p:sp>
      </p:grp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6700419" y="5329238"/>
            <a:ext cx="3526257" cy="1117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bg-BG" sz="1400" dirty="0" err="1">
                <a:solidFill>
                  <a:srgbClr val="000000"/>
                </a:solidFill>
              </a:rPr>
              <a:t>Бюджети</a:t>
            </a:r>
            <a:r>
              <a:rPr lang="en-GB" altLang="bg-BG" sz="1400" dirty="0">
                <a:solidFill>
                  <a:srgbClr val="000000"/>
                </a:solidFill>
              </a:rPr>
              <a:t> на НОИ, НЗОК, ДВУ, БАН, БНТ, БНР</a:t>
            </a:r>
            <a:r>
              <a:rPr lang="bg-BG" altLang="bg-BG" sz="1400" dirty="0">
                <a:solidFill>
                  <a:srgbClr val="000000"/>
                </a:solidFill>
              </a:rPr>
              <a:t> </a:t>
            </a:r>
            <a:r>
              <a:rPr lang="en-GB" altLang="bg-BG" sz="1400" dirty="0">
                <a:solidFill>
                  <a:srgbClr val="000000"/>
                </a:solidFill>
              </a:rPr>
              <a:t>и </a:t>
            </a:r>
            <a:r>
              <a:rPr lang="en-GB" altLang="bg-BG" sz="1400" dirty="0" err="1">
                <a:solidFill>
                  <a:srgbClr val="000000"/>
                </a:solidFill>
              </a:rPr>
              <a:t>др</a:t>
            </a:r>
            <a:r>
              <a:rPr lang="en-GB" altLang="bg-BG" sz="14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>
            <a:off x="6557963" y="4071938"/>
            <a:ext cx="2081655" cy="12652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8950326" y="2395538"/>
            <a:ext cx="1116013" cy="2235200"/>
          </a:xfrm>
          <a:prstGeom prst="rect">
            <a:avLst/>
          </a:prstGeom>
          <a:solidFill>
            <a:srgbClr val="C0C0C0">
              <a:alpha val="25882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bg-BG" sz="1300" dirty="0" err="1">
                <a:solidFill>
                  <a:srgbClr val="000000"/>
                </a:solidFill>
              </a:rPr>
              <a:t>бюджет</a:t>
            </a:r>
            <a:r>
              <a:rPr lang="en-GB" altLang="bg-BG" sz="1300" dirty="0">
                <a:solidFill>
                  <a:srgbClr val="000000"/>
                </a:solidFill>
              </a:rPr>
              <a:t> на </a:t>
            </a:r>
            <a:r>
              <a:rPr lang="en-GB" altLang="bg-BG" sz="1300" dirty="0" err="1">
                <a:solidFill>
                  <a:srgbClr val="000000"/>
                </a:solidFill>
              </a:rPr>
              <a:t>Висшия</a:t>
            </a:r>
            <a:r>
              <a:rPr lang="en-GB" altLang="bg-BG" sz="1300" dirty="0">
                <a:solidFill>
                  <a:srgbClr val="000000"/>
                </a:solidFill>
              </a:rPr>
              <a:t> </a:t>
            </a:r>
            <a:r>
              <a:rPr lang="en-GB" altLang="bg-BG" sz="1300" dirty="0" err="1">
                <a:solidFill>
                  <a:srgbClr val="000000"/>
                </a:solidFill>
              </a:rPr>
              <a:t>съдебен</a:t>
            </a:r>
            <a:r>
              <a:rPr lang="en-GB" altLang="bg-BG" sz="1300" dirty="0">
                <a:solidFill>
                  <a:srgbClr val="000000"/>
                </a:solidFill>
              </a:rPr>
              <a:t> </a:t>
            </a:r>
            <a:r>
              <a:rPr lang="en-GB" altLang="bg-BG" sz="1300" dirty="0" err="1">
                <a:solidFill>
                  <a:srgbClr val="000000"/>
                </a:solidFill>
              </a:rPr>
              <a:t>съвет</a:t>
            </a:r>
            <a:r>
              <a:rPr lang="en-GB" altLang="bg-BG" sz="1300" dirty="0">
                <a:solidFill>
                  <a:srgbClr val="000000"/>
                </a:solidFill>
              </a:rPr>
              <a:t> (</a:t>
            </a:r>
            <a:r>
              <a:rPr lang="en-GB" altLang="bg-BG" sz="1300" dirty="0" err="1">
                <a:solidFill>
                  <a:srgbClr val="000000"/>
                </a:solidFill>
              </a:rPr>
              <a:t>съдебна</a:t>
            </a:r>
            <a:r>
              <a:rPr lang="en-GB" altLang="bg-BG" sz="1300" dirty="0">
                <a:solidFill>
                  <a:srgbClr val="000000"/>
                </a:solidFill>
              </a:rPr>
              <a:t> </a:t>
            </a:r>
            <a:r>
              <a:rPr lang="en-GB" altLang="bg-BG" sz="1300" dirty="0" err="1">
                <a:solidFill>
                  <a:srgbClr val="000000"/>
                </a:solidFill>
              </a:rPr>
              <a:t>система</a:t>
            </a:r>
            <a:r>
              <a:rPr lang="en-GB" altLang="bg-BG" sz="1300" dirty="0">
                <a:solidFill>
                  <a:srgbClr val="000000"/>
                </a:solidFill>
              </a:rPr>
              <a:t>)</a:t>
            </a:r>
            <a:r>
              <a:rPr lang="ar-SA" altLang="bg-BG" sz="1300" dirty="0">
                <a:solidFill>
                  <a:srgbClr val="000000"/>
                </a:solidFill>
              </a:rPr>
              <a:t>‏</a:t>
            </a:r>
            <a:endParaRPr lang="en-GB" altLang="bg-BG" sz="1300" dirty="0">
              <a:solidFill>
                <a:srgbClr val="000000"/>
              </a:solidFill>
            </a:endParaRP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2286001" y="2362200"/>
            <a:ext cx="6537325" cy="2235200"/>
          </a:xfrm>
          <a:prstGeom prst="rect">
            <a:avLst/>
          </a:prstGeom>
          <a:solidFill>
            <a:srgbClr val="C0C0C0">
              <a:alpha val="3098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marL="342900" indent="-342900" defTabSz="449263">
              <a:spcBef>
                <a:spcPct val="20000"/>
              </a:spcBef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449263">
              <a:spcBef>
                <a:spcPct val="20000"/>
              </a:spcBef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bg-BG" altLang="bg-BG" sz="1400" dirty="0">
                <a:solidFill>
                  <a:srgbClr val="000000"/>
                </a:solidFill>
              </a:rPr>
              <a:t>Р</a:t>
            </a:r>
            <a:r>
              <a:rPr lang="en-GB" altLang="bg-BG" sz="1400" dirty="0" err="1">
                <a:solidFill>
                  <a:srgbClr val="000000"/>
                </a:solidFill>
              </a:rPr>
              <a:t>епубликански</a:t>
            </a:r>
            <a:r>
              <a:rPr lang="en-GB" altLang="bg-BG" sz="1400" dirty="0">
                <a:solidFill>
                  <a:srgbClr val="000000"/>
                </a:solidFill>
              </a:rPr>
              <a:t> </a:t>
            </a:r>
            <a:r>
              <a:rPr lang="en-GB" altLang="bg-BG" sz="1400" dirty="0" err="1">
                <a:solidFill>
                  <a:srgbClr val="000000"/>
                </a:solidFill>
              </a:rPr>
              <a:t>бюджет</a:t>
            </a:r>
            <a:endParaRPr lang="en-GB" altLang="bg-BG" sz="1400" dirty="0">
              <a:solidFill>
                <a:srgbClr val="000000"/>
              </a:solidFill>
            </a:endParaRPr>
          </a:p>
        </p:txBody>
      </p:sp>
      <p:sp>
        <p:nvSpPr>
          <p:cNvPr id="11276" name="Line 15"/>
          <p:cNvSpPr>
            <a:spLocks noChangeShapeType="1"/>
          </p:cNvSpPr>
          <p:nvPr/>
        </p:nvSpPr>
        <p:spPr bwMode="auto">
          <a:xfrm flipV="1">
            <a:off x="6877050" y="2671764"/>
            <a:ext cx="1588" cy="1428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>
            <a:off x="6877051" y="2674939"/>
            <a:ext cx="20732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278" name="Rectangle 17"/>
          <p:cNvSpPr>
            <a:spLocks noChangeArrowheads="1"/>
          </p:cNvSpPr>
          <p:nvPr/>
        </p:nvSpPr>
        <p:spPr bwMode="auto">
          <a:xfrm>
            <a:off x="2413000" y="2814638"/>
            <a:ext cx="3348038" cy="1257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bg-BG" sz="1400">
                <a:solidFill>
                  <a:srgbClr val="000000"/>
                </a:solidFill>
              </a:rPr>
              <a:t>Бюджети на министерства и ведомства</a:t>
            </a:r>
          </a:p>
        </p:txBody>
      </p: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2571750" y="3373438"/>
            <a:ext cx="1435100" cy="558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bg-BG" sz="1200">
                <a:solidFill>
                  <a:srgbClr val="000000"/>
                </a:solidFill>
              </a:rPr>
              <a:t>бюджет на ВРБ</a:t>
            </a:r>
          </a:p>
        </p:txBody>
      </p:sp>
      <p:sp>
        <p:nvSpPr>
          <p:cNvPr id="11280" name="Rectangle 19"/>
          <p:cNvSpPr>
            <a:spLocks noChangeArrowheads="1"/>
          </p:cNvSpPr>
          <p:nvPr/>
        </p:nvSpPr>
        <p:spPr bwMode="auto">
          <a:xfrm>
            <a:off x="4165600" y="3373438"/>
            <a:ext cx="1435100" cy="558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bg-BG" sz="1200" dirty="0" err="1">
                <a:solidFill>
                  <a:srgbClr val="000000"/>
                </a:solidFill>
              </a:rPr>
              <a:t>бюджет</a:t>
            </a:r>
            <a:r>
              <a:rPr lang="en-GB" altLang="bg-BG" sz="1200" dirty="0">
                <a:solidFill>
                  <a:srgbClr val="000000"/>
                </a:solidFill>
              </a:rPr>
              <a:t> на ВРБ</a:t>
            </a:r>
          </a:p>
        </p:txBody>
      </p:sp>
      <p:sp>
        <p:nvSpPr>
          <p:cNvPr id="11281" name="Rectangle 20"/>
          <p:cNvSpPr>
            <a:spLocks noChangeArrowheads="1"/>
          </p:cNvSpPr>
          <p:nvPr/>
        </p:nvSpPr>
        <p:spPr bwMode="auto">
          <a:xfrm>
            <a:off x="5943601" y="2819400"/>
            <a:ext cx="1116013" cy="12573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bg-BG" sz="1300" dirty="0" err="1">
                <a:solidFill>
                  <a:srgbClr val="000000"/>
                </a:solidFill>
              </a:rPr>
              <a:t>централен</a:t>
            </a:r>
            <a:r>
              <a:rPr lang="en-GB" altLang="bg-BG" sz="1300" dirty="0">
                <a:solidFill>
                  <a:srgbClr val="000000"/>
                </a:solidFill>
              </a:rPr>
              <a:t> </a:t>
            </a:r>
            <a:r>
              <a:rPr lang="en-GB" altLang="bg-BG" sz="1300" dirty="0" err="1">
                <a:solidFill>
                  <a:srgbClr val="000000"/>
                </a:solidFill>
              </a:rPr>
              <a:t>бюджет</a:t>
            </a:r>
            <a:endParaRPr lang="en-GB" altLang="bg-BG" sz="1300" dirty="0">
              <a:solidFill>
                <a:srgbClr val="000000"/>
              </a:solidFill>
            </a:endParaRPr>
          </a:p>
        </p:txBody>
      </p:sp>
      <p:sp>
        <p:nvSpPr>
          <p:cNvPr id="11282" name="Rectangle 21"/>
          <p:cNvSpPr>
            <a:spLocks noChangeArrowheads="1"/>
          </p:cNvSpPr>
          <p:nvPr/>
        </p:nvSpPr>
        <p:spPr bwMode="auto">
          <a:xfrm>
            <a:off x="7175500" y="3644901"/>
            <a:ext cx="1435100" cy="720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bg-BG" sz="1400">
                <a:solidFill>
                  <a:srgbClr val="000000"/>
                </a:solidFill>
              </a:rPr>
              <a:t>бюджет на Сметната палата</a:t>
            </a:r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 flipH="1">
            <a:off x="5759451" y="3373439"/>
            <a:ext cx="1619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>
            <a:off x="7032625" y="3141664"/>
            <a:ext cx="15875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285" name="Rectangle 24"/>
          <p:cNvSpPr>
            <a:spLocks noChangeArrowheads="1"/>
          </p:cNvSpPr>
          <p:nvPr/>
        </p:nvSpPr>
        <p:spPr bwMode="auto">
          <a:xfrm>
            <a:off x="7175500" y="2852739"/>
            <a:ext cx="1435100" cy="720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bg-BG" sz="1400" dirty="0" err="1">
                <a:solidFill>
                  <a:srgbClr val="000000"/>
                </a:solidFill>
              </a:rPr>
              <a:t>бюджет</a:t>
            </a:r>
            <a:r>
              <a:rPr lang="en-GB" altLang="bg-BG" sz="1400" dirty="0">
                <a:solidFill>
                  <a:srgbClr val="000000"/>
                </a:solidFill>
              </a:rPr>
              <a:t> на </a:t>
            </a:r>
            <a:r>
              <a:rPr lang="bg-BG" altLang="bg-BG" sz="1400" dirty="0">
                <a:solidFill>
                  <a:srgbClr val="000000"/>
                </a:solidFill>
              </a:rPr>
              <a:t>Народното събрание</a:t>
            </a:r>
            <a:endParaRPr lang="en-GB" altLang="bg-BG" sz="1400" dirty="0">
              <a:solidFill>
                <a:srgbClr val="000000"/>
              </a:solidFill>
            </a:endParaRPr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>
            <a:off x="7032625" y="3860800"/>
            <a:ext cx="1587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287" name="Slide Number Placeholder 28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F706DCF-A840-45CB-98D3-755119D3DF2B}" type="slidenum">
              <a:rPr lang="bg-BG" altLang="bg-BG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bg-BG" altLang="bg-BG" sz="1400"/>
          </a:p>
        </p:txBody>
      </p:sp>
      <p:sp>
        <p:nvSpPr>
          <p:cNvPr id="2" name="Текстово поле 1"/>
          <p:cNvSpPr txBox="1"/>
          <p:nvPr/>
        </p:nvSpPr>
        <p:spPr>
          <a:xfrm>
            <a:off x="1774824" y="1484666"/>
            <a:ext cx="193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rgbClr val="FF0000"/>
                </a:solidFill>
              </a:rPr>
              <a:t>МФ, НС</a:t>
            </a: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1745806" y="5339488"/>
            <a:ext cx="121920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g-BG" sz="1400" dirty="0">
                <a:solidFill>
                  <a:srgbClr val="FF0000"/>
                </a:solidFill>
              </a:rPr>
              <a:t>Кмет, </a:t>
            </a:r>
            <a:r>
              <a:rPr lang="bg-BG" sz="1400" dirty="0" err="1">
                <a:solidFill>
                  <a:srgbClr val="FF0000"/>
                </a:solidFill>
              </a:rPr>
              <a:t>ОбС</a:t>
            </a:r>
            <a:endParaRPr lang="bg-BG" sz="1400" dirty="0">
              <a:solidFill>
                <a:srgbClr val="FF0000"/>
              </a:solidFill>
            </a:endParaRPr>
          </a:p>
        </p:txBody>
      </p:sp>
      <p:sp>
        <p:nvSpPr>
          <p:cNvPr id="4" name="Текстово поле 3"/>
          <p:cNvSpPr txBox="1"/>
          <p:nvPr/>
        </p:nvSpPr>
        <p:spPr>
          <a:xfrm>
            <a:off x="9064303" y="1504229"/>
            <a:ext cx="1322139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bg-BG" dirty="0">
                <a:solidFill>
                  <a:srgbClr val="008000"/>
                </a:solidFill>
              </a:rPr>
              <a:t>НСТС, ФС, </a:t>
            </a:r>
          </a:p>
        </p:txBody>
      </p:sp>
      <p:sp>
        <p:nvSpPr>
          <p:cNvPr id="30" name="Текстово поле 29"/>
          <p:cNvSpPr txBox="1"/>
          <p:nvPr/>
        </p:nvSpPr>
        <p:spPr>
          <a:xfrm>
            <a:off x="5020794" y="5339488"/>
            <a:ext cx="723949" cy="30777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bg-BG" sz="1400" dirty="0">
                <a:solidFill>
                  <a:srgbClr val="008000"/>
                </a:solidFill>
              </a:rPr>
              <a:t>МО</a:t>
            </a:r>
          </a:p>
        </p:txBody>
      </p:sp>
    </p:spTree>
    <p:extLst>
      <p:ext uri="{BB962C8B-B14F-4D97-AF65-F5344CB8AC3E}">
        <p14:creationId xmlns:p14="http://schemas.microsoft.com/office/powerpoint/2010/main" val="3586533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1"/>
          <p:cNvSpPr>
            <a:spLocks noGrp="1"/>
          </p:cNvSpPr>
          <p:nvPr>
            <p:ph type="title"/>
          </p:nvPr>
        </p:nvSpPr>
        <p:spPr>
          <a:xfrm>
            <a:off x="1142999" y="463974"/>
            <a:ext cx="9875520" cy="928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Конституция на Република България</a:t>
            </a:r>
          </a:p>
        </p:txBody>
      </p:sp>
      <p:sp>
        <p:nvSpPr>
          <p:cNvPr id="7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16560" y="1569493"/>
            <a:ext cx="11328399" cy="4289441"/>
          </a:xfrm>
        </p:spPr>
        <p:txBody>
          <a:bodyPr vert="horz" lIns="91440" tIns="45720" rIns="91440" bIns="45720" rtlCol="0">
            <a:noAutofit/>
          </a:bodyPr>
          <a:lstStyle/>
          <a:p>
            <a:pPr marL="45720" indent="0">
              <a:buNone/>
            </a:pPr>
            <a:r>
              <a:rPr lang="bg-BG" sz="2400" b="1" dirty="0"/>
              <a:t>чл. </a:t>
            </a:r>
            <a:r>
              <a:rPr lang="bg-BG" sz="2400" b="1" dirty="0" smtClean="0"/>
              <a:t>140 и чл. 141 </a:t>
            </a:r>
            <a:r>
              <a:rPr lang="bg-BG" sz="2400" b="1" dirty="0"/>
              <a:t>от Конституцията на Република България</a:t>
            </a:r>
          </a:p>
          <a:p>
            <a:r>
              <a:rPr lang="bg-BG" sz="2400" dirty="0"/>
              <a:t>Общината има право на своя собственост, която използва в интерес на териториалната общност.</a:t>
            </a:r>
          </a:p>
          <a:p>
            <a:r>
              <a:rPr lang="bg-BG" sz="2400" dirty="0"/>
              <a:t>Общината има самостоятелен бюджет.</a:t>
            </a:r>
          </a:p>
          <a:p>
            <a:r>
              <a:rPr lang="bg-BG" sz="2400" dirty="0"/>
              <a:t>Постоянните финансови източници на общината се определят със закон.</a:t>
            </a:r>
          </a:p>
          <a:p>
            <a:r>
              <a:rPr lang="bg-BG" sz="2400" dirty="0"/>
              <a:t>Общинският съвет определя размера на местните данъци при условия, по ред и в границите, установени със закон.</a:t>
            </a:r>
          </a:p>
          <a:p>
            <a:r>
              <a:rPr lang="bg-BG" sz="2400" dirty="0"/>
              <a:t>Общинският съвет определя размера на местните такси по ред, установен със закон.</a:t>
            </a:r>
          </a:p>
          <a:p>
            <a:r>
              <a:rPr lang="bg-BG" sz="2400" dirty="0"/>
              <a:t>Държавата чрез средства от бюджета и по друг начин подпомага нормалната дейност на общините.</a:t>
            </a:r>
          </a:p>
          <a:p>
            <a:endParaRPr lang="bg-BG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836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76867" y="406400"/>
            <a:ext cx="9875520" cy="1040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+mn-lt"/>
              </a:rPr>
              <a:t>Закон за </a:t>
            </a:r>
            <a:r>
              <a:rPr lang="bg-BG" sz="3600" b="1" dirty="0" smtClean="0">
                <a:latin typeface="+mn-lt"/>
              </a:rPr>
              <a:t>местното самоуправление и местната администрация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09049" y="1542197"/>
            <a:ext cx="11156417" cy="480401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2100" dirty="0" smtClean="0"/>
              <a:t>С Глава седма „Имущество и финанси на общината“ се определят основните правомощия на общинския съвет и кмета на общината, свързани с общинската собственост и бюджета на общината.</a:t>
            </a:r>
          </a:p>
          <a:p>
            <a:pPr marL="45720" indent="0">
              <a:buNone/>
            </a:pPr>
            <a:r>
              <a:rPr lang="bg-BG" sz="2100" u="sng" dirty="0" smtClean="0"/>
              <a:t>Нови изменения:</a:t>
            </a:r>
          </a:p>
          <a:p>
            <a:pPr marL="45720" indent="0">
              <a:buNone/>
            </a:pPr>
            <a:r>
              <a:rPr lang="bg-BG" sz="2100" dirty="0" smtClean="0"/>
              <a:t>Провеждане и гласуване на заседания на </a:t>
            </a:r>
            <a:r>
              <a:rPr lang="bg-BG" sz="2100" dirty="0" err="1" smtClean="0"/>
              <a:t>ОбС</a:t>
            </a:r>
            <a:r>
              <a:rPr lang="bg-BG" sz="2100" dirty="0" smtClean="0"/>
              <a:t> от разстояние;</a:t>
            </a:r>
          </a:p>
          <a:p>
            <a:pPr marL="45720" indent="0">
              <a:buNone/>
            </a:pPr>
            <a:r>
              <a:rPr lang="bg-BG" sz="2100" dirty="0" smtClean="0"/>
              <a:t>ОбС одобрява </a:t>
            </a:r>
            <a:r>
              <a:rPr lang="bg-BG" sz="2100" dirty="0" smtClean="0"/>
              <a:t>разходи по определени показатели на районите, кметствата и населените места с кметски наместници (с изключение на определените като второстепенни разпоредители с бюджет), в рамките на общия бюджет на общината;</a:t>
            </a:r>
          </a:p>
          <a:p>
            <a:pPr marL="45720" indent="0">
              <a:buNone/>
            </a:pPr>
            <a:r>
              <a:rPr lang="bg-BG" sz="2100" dirty="0" smtClean="0"/>
              <a:t>Задължение за </a:t>
            </a:r>
            <a:r>
              <a:rPr lang="bg-BG" sz="2100" dirty="0" smtClean="0"/>
              <a:t>кмета на общината в хода на изпълнение на бюджета да осигурява своевременно одобрените разходи по бюджетите за районите, кметствата и населените места с кметски наместници;</a:t>
            </a:r>
          </a:p>
          <a:p>
            <a:pPr marL="45720" indent="0">
              <a:buNone/>
            </a:pPr>
            <a:r>
              <a:rPr lang="bg-BG" sz="2100" dirty="0" smtClean="0"/>
              <a:t>Задължения за ОбС при сделки с общинско </a:t>
            </a:r>
            <a:r>
              <a:rPr lang="bg-BG" sz="2100" dirty="0" smtClean="0"/>
              <a:t>имущество, с решението не по-малко от 30 на сто от </a:t>
            </a:r>
            <a:r>
              <a:rPr lang="bg-BG" sz="2100" dirty="0"/>
              <a:t>постъпленията да се насочватза </a:t>
            </a:r>
            <a:r>
              <a:rPr lang="bg-BG" sz="2100" dirty="0" smtClean="0"/>
              <a:t>инвестиции </a:t>
            </a:r>
            <a:r>
              <a:rPr lang="bg-BG" sz="2100" dirty="0" smtClean="0"/>
              <a:t>на територията на съответното населено място.</a:t>
            </a:r>
            <a:endParaRPr lang="bg-BG" sz="2100" dirty="0"/>
          </a:p>
        </p:txBody>
      </p:sp>
    </p:spTree>
    <p:extLst>
      <p:ext uri="{BB962C8B-B14F-4D97-AF65-F5344CB8AC3E}">
        <p14:creationId xmlns:p14="http://schemas.microsoft.com/office/powerpoint/2010/main" val="359416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98972" y="30934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Закон за публичните финанси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5733" y="2057399"/>
            <a:ext cx="10921999" cy="4275667"/>
          </a:xfrm>
        </p:spPr>
        <p:txBody>
          <a:bodyPr>
            <a:normAutofit/>
          </a:bodyPr>
          <a:lstStyle/>
          <a:p>
            <a:r>
              <a:rPr lang="bg-BG" sz="2400" dirty="0" smtClean="0">
                <a:latin typeface="+mj-lt"/>
              </a:rPr>
              <a:t> </a:t>
            </a:r>
            <a:r>
              <a:rPr lang="bg-BG" sz="2800" dirty="0" smtClean="0"/>
              <a:t>Урежда обществените отношения в сферата на публичните финанси - бюджетната рамка, общото устройство и структурата на публичните финанси;</a:t>
            </a:r>
          </a:p>
          <a:p>
            <a:r>
              <a:rPr lang="bg-BG" sz="2800" dirty="0" smtClean="0"/>
              <a:t> Въвежда във вътрешното ни право и прилагането на Директива 2011/85/ЕС относно изискванията за бюджетните рамки на държавите членки;</a:t>
            </a:r>
          </a:p>
          <a:p>
            <a:r>
              <a:rPr lang="bg-BG" sz="2800" dirty="0" smtClean="0"/>
              <a:t> Законът извежда като ключова ролята на програмното и ориентирано към резултатите бюджетиране като основен метод за управление на публичните разходи;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9384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8241" y="186519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Закон за публичните </a:t>
            </a:r>
            <a:r>
              <a:rPr lang="bg-BG" sz="3600" b="1" dirty="0" smtClean="0">
                <a:latin typeface="+mn-lt"/>
              </a:rPr>
              <a:t>финанси (2)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74134" y="1678675"/>
            <a:ext cx="11243734" cy="487452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sz="2800" dirty="0" smtClean="0"/>
              <a:t>По отношение на общинските бюджети са включени разпоредби за:</a:t>
            </a:r>
          </a:p>
          <a:p>
            <a:r>
              <a:rPr lang="bg-BG" sz="2800" dirty="0" smtClean="0"/>
              <a:t>Съставянето на прогноза за местните дейности и проектобюджета на общината и тяхното приемане от общинските съвети;</a:t>
            </a:r>
          </a:p>
          <a:p>
            <a:r>
              <a:rPr lang="bg-BG" sz="2800" dirty="0" smtClean="0"/>
              <a:t>Структура на общинския бюджет;</a:t>
            </a:r>
          </a:p>
          <a:p>
            <a:r>
              <a:rPr lang="bg-BG" sz="2800" dirty="0" smtClean="0"/>
              <a:t>Взаимоотношенията на общинския с държавния бюджет;</a:t>
            </a:r>
          </a:p>
          <a:p>
            <a:r>
              <a:rPr lang="bg-BG" sz="2800" dirty="0" smtClean="0"/>
              <a:t>Относимите за общините фискални правила;</a:t>
            </a:r>
          </a:p>
          <a:p>
            <a:r>
              <a:rPr lang="bg-BG" sz="2800" dirty="0" smtClean="0"/>
              <a:t>Организация на изпълнението и отчитането на общинските бюджети;</a:t>
            </a:r>
          </a:p>
          <a:p>
            <a:r>
              <a:rPr lang="bg-BG" sz="2800" dirty="0" smtClean="0"/>
              <a:t>Публичността на общинския бюджет.</a:t>
            </a:r>
          </a:p>
          <a:p>
            <a:endParaRPr lang="bg-BG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2504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b="1" dirty="0">
                <a:latin typeface="+mn-lt"/>
              </a:rPr>
              <a:t>Закон за публичните </a:t>
            </a:r>
            <a:r>
              <a:rPr lang="bg-BG" sz="3600" b="1" dirty="0" smtClean="0">
                <a:latin typeface="+mn-lt"/>
              </a:rPr>
              <a:t>финанси (3)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3333" y="1701800"/>
            <a:ext cx="11446934" cy="4749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g-BG" sz="2400" b="1" dirty="0" smtClean="0"/>
              <a:t>Финансово-правни форми за администриране и управление на публични средства:</a:t>
            </a:r>
          </a:p>
          <a:p>
            <a:r>
              <a:rPr lang="bg-BG" sz="2400" dirty="0" smtClean="0"/>
              <a:t>Бюджетите на бюджетните организации включват всички постъпления и плащания за дейността им за съответната бюджетна година с изключение на постъпленията и плащанията, за които се прилагат сметки за средства от Европейския съюз, и на операциите с чужди средства, за които са обособени сметки за чужди средства;</a:t>
            </a:r>
          </a:p>
          <a:p>
            <a:r>
              <a:rPr lang="bg-BG" sz="2400" dirty="0" smtClean="0"/>
              <a:t>Средствата от Европейския съюз и свързаното с тях национално съфинансиране се администрират и управляват от бюджетните организации чрез сметки за средства от Европейския съюз. Този режим може да се прилага и за средства по други международни програми и договори;</a:t>
            </a:r>
          </a:p>
          <a:p>
            <a:r>
              <a:rPr lang="bg-BG" sz="2400" dirty="0" smtClean="0"/>
              <a:t>Чуждите средства се администрират и управляват от бюджетните организации чрез сметки за чужди средства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57190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77334" y="294642"/>
            <a:ext cx="10871200" cy="988248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+mn-lt"/>
              </a:rPr>
              <a:t>Закон за публичните финанси - промени</a:t>
            </a:r>
            <a:endParaRPr lang="bg-BG" sz="36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40268" y="1433015"/>
            <a:ext cx="11345332" cy="5036024"/>
          </a:xfrm>
        </p:spPr>
        <p:txBody>
          <a:bodyPr>
            <a:noAutofit/>
          </a:bodyPr>
          <a:lstStyle/>
          <a:p>
            <a:r>
              <a:rPr lang="bg-BG" b="1" dirty="0" smtClean="0"/>
              <a:t>ЗИД на ЗПФ  - публикуван в ДВ, бр. 43 от 7.06.2016 г.:</a:t>
            </a:r>
          </a:p>
          <a:p>
            <a:pPr marL="45720" indent="0">
              <a:buNone/>
            </a:pPr>
            <a:r>
              <a:rPr lang="bg-BG" dirty="0" smtClean="0"/>
              <a:t>Нова Глава осма "а" „Общини с финансови затруднения“, която представлява процедура по финансово оздравяване на общините и нови редакции на </a:t>
            </a:r>
            <a:r>
              <a:rPr lang="bg-BG" dirty="0" smtClean="0"/>
              <a:t>някои </a:t>
            </a:r>
            <a:r>
              <a:rPr lang="bg-BG" dirty="0" smtClean="0"/>
              <a:t>показатели на фискалните правила.</a:t>
            </a:r>
          </a:p>
          <a:p>
            <a:r>
              <a:rPr lang="bg-BG" b="1" dirty="0" smtClean="0"/>
              <a:t>ЗИД на ЗПФ – публикуван в ДВ, бр. 91/14.11.2017 г.:</a:t>
            </a:r>
          </a:p>
          <a:p>
            <a:pPr marL="45720" indent="0">
              <a:buNone/>
            </a:pPr>
            <a:r>
              <a:rPr lang="bg-BG" dirty="0"/>
              <a:t>П</a:t>
            </a:r>
            <a:r>
              <a:rPr lang="bg-BG" dirty="0" smtClean="0"/>
              <a:t>одобряване на фискалните правила и бюджетната процедура, вкл. в частта за взаимоотношенията на държавния бюджет с бюджетите на общините и за изпълнението на общинските бюджети и по-добро регулиране отношенията, свързани с банковото обслужване и системата на единната сметка</a:t>
            </a:r>
          </a:p>
          <a:p>
            <a:r>
              <a:rPr lang="bg-BG" b="1" dirty="0" smtClean="0"/>
              <a:t>ЗИД на ЗПФ – публикуван в ДВ бр. 98 от 17.11.2020 г.:</a:t>
            </a:r>
          </a:p>
          <a:p>
            <a:pPr marL="45720" indent="0">
              <a:buNone/>
            </a:pPr>
            <a:r>
              <a:rPr lang="bg-BG" dirty="0" smtClean="0"/>
              <a:t>Създаване на по-голяма гъвкавост по отношение на националните фискални правила при наличието на извънредни обстоятелства, предизвикани от пандемията и премахване на предпоставките за проциклично въздействие на ограниченията</a:t>
            </a:r>
          </a:p>
          <a:p>
            <a:endParaRPr lang="bg-B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22827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2406</TotalTime>
  <Words>2668</Words>
  <Application>Microsoft Office PowerPoint</Application>
  <PresentationFormat>Widescreen</PresentationFormat>
  <Paragraphs>169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Corbel</vt:lpstr>
      <vt:lpstr>Times New Roman</vt:lpstr>
      <vt:lpstr>База</vt:lpstr>
      <vt:lpstr>PowerPoint Presentation</vt:lpstr>
      <vt:lpstr>Национално законодателство</vt:lpstr>
      <vt:lpstr>Структура КФП</vt:lpstr>
      <vt:lpstr>Конституция на Република България</vt:lpstr>
      <vt:lpstr>Закон за местното самоуправление и местната администрация</vt:lpstr>
      <vt:lpstr>Закон за публичните финанси</vt:lpstr>
      <vt:lpstr>Закон за публичните финанси (2)</vt:lpstr>
      <vt:lpstr>Закон за публичните финанси (3)</vt:lpstr>
      <vt:lpstr>Закон за публичните финанси - промени</vt:lpstr>
      <vt:lpstr>Закон за държавния бюджет на  Република България</vt:lpstr>
      <vt:lpstr>Закон за държавния бюджет на Република България – нови моменти за 2022 г. Обн. ДВ. бр.18 от 4 Март 2022г., изм. и доп. ДВ. бр.52 от 5 Юли 2022г.</vt:lpstr>
      <vt:lpstr>Постановление за изпълнение на държавния бюджет</vt:lpstr>
      <vt:lpstr>Постановление за изпълнение на държавния бюджет – нови моменти за 2022 г. Обн. ДВ. бр.23 от 22 Март 2022г., изм. и доп. ДВ. бр.62 от 5 Август 2022г.</vt:lpstr>
      <vt:lpstr>Закон за местните данъци и такси</vt:lpstr>
      <vt:lpstr>Закон за управление на средствата от  европейските структурни и инвестиционни фондове (ЗУСЕСИФ)</vt:lpstr>
      <vt:lpstr>Други важни за местните финанси закони</vt:lpstr>
      <vt:lpstr>Важно за местното самоуправление</vt:lpstr>
      <vt:lpstr>Важно за местното самоуправление (2)</vt:lpstr>
      <vt:lpstr>Подзаконови нормативни актове</vt:lpstr>
      <vt:lpstr>Местна нормативна уредба</vt:lpstr>
      <vt:lpstr>Местна нормативна уредба (2)</vt:lpstr>
      <vt:lpstr>Местна нормативна уредба(3)</vt:lpstr>
      <vt:lpstr>Местна нормативна уредба(4)</vt:lpstr>
      <vt:lpstr>…в заключение!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Fujitsu2</cp:lastModifiedBy>
  <cp:revision>74</cp:revision>
  <dcterms:created xsi:type="dcterms:W3CDTF">2020-11-16T15:48:02Z</dcterms:created>
  <dcterms:modified xsi:type="dcterms:W3CDTF">2022-09-06T12:27:30Z</dcterms:modified>
</cp:coreProperties>
</file>