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sldIdLst>
    <p:sldId id="259" r:id="rId2"/>
    <p:sldId id="256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88" r:id="rId15"/>
    <p:sldId id="286" r:id="rId16"/>
    <p:sldId id="289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ED"/>
    <a:srgbClr val="E0E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3" d="100"/>
          <a:sy n="103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038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932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048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023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971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5385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934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981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46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557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2107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1426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326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81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14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300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746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96316217-7DD1-003E-FD49-1205077EE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                                                         </a:t>
            </a:r>
          </a:p>
        </p:txBody>
      </p:sp>
      <p:sp>
        <p:nvSpPr>
          <p:cNvPr id="5" name="Подзаглавие 4">
            <a:extLst>
              <a:ext uri="{FF2B5EF4-FFF2-40B4-BE49-F238E27FC236}">
                <a16:creationId xmlns:a16="http://schemas.microsoft.com/office/drawing/2014/main" id="{B04C1ACD-9F74-E53B-D7FD-36D288CDA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0364" y="955965"/>
            <a:ext cx="9964881" cy="4457700"/>
          </a:xfrm>
        </p:spPr>
        <p:txBody>
          <a:bodyPr>
            <a:normAutofit/>
          </a:bodyPr>
          <a:lstStyle/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bg-BG" sz="20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ТЕМА № </a:t>
            </a:r>
            <a:r>
              <a:rPr lang="en-US" sz="20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5</a:t>
            </a:r>
            <a:r>
              <a:rPr lang="bg-BG" sz="20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:</a:t>
            </a:r>
          </a:p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ru-RU" sz="35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ПРИМЕРЕН ВАРИАНТ НА </a:t>
            </a:r>
          </a:p>
          <a:p>
            <a:pPr algn="ctr"/>
            <a:r>
              <a:rPr lang="ru-RU" sz="35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КРИТЕРИИ ЗА АНАЛИЗ НА ДОБРИ ПРАКТИКИ ЗА ВИСОКО КАЧЕСТВО И ЕФЕКТИВНОСТ НА СОЦИАЛНИТЕ УСЛУГИ</a:t>
            </a:r>
            <a:r>
              <a:rPr lang="bg-BG" sz="35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276AD8-EC4B-49B8-AA0F-27A9CABAA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700" y="294093"/>
            <a:ext cx="9140912" cy="8767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04616E-B87B-4929-B54C-45C1B3F2E8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540" y="5413665"/>
            <a:ext cx="5748528" cy="119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02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C5D4423-E6AE-F7C0-CC10-462F88FA6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272" y="624110"/>
            <a:ext cx="9473183" cy="1280890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(9)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4920919-7E26-61C7-5BDA-6AE83B5D6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6464" y="1905000"/>
            <a:ext cx="10222991" cy="4806696"/>
          </a:xfrm>
        </p:spPr>
        <p:txBody>
          <a:bodyPr>
            <a:normAutofit/>
          </a:bodyPr>
          <a:lstStyle/>
          <a:p>
            <a:pPr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АДАПТИВНОСТ И УСТОЙЧИВОСТ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демонстрира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че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не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краткотрайна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преходна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Ползите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добре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очаква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продължат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разчита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че 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ще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продължи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предсказуеми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висококачествени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отново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отново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ПОВТОРЯЕМОСТ И ВЪЗПРОИЗВЕЖДАНЕ ОТ ДРУГИ РЪКОВОДИТЕЛИ / ДОСТАВЧИЦИ НА СОЦИАЛНИ УСЛУГИ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работещ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механизъм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мултиплициращо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влияние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въздействие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същевременно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има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потенциал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вдъхнови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изправени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пред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подобни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проблеми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предизвикателства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0" indent="0">
              <a:buClr>
                <a:schemeClr val="accent5">
                  <a:lumMod val="75000"/>
                </a:schemeClr>
              </a:buClr>
              <a:buNone/>
            </a:pP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967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05B8113-74AE-7B51-E457-62D97717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297" y="624110"/>
            <a:ext cx="9136316" cy="1280890"/>
          </a:xfrm>
        </p:spPr>
        <p:txBody>
          <a:bodyPr/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(10)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5199C1A-A2B1-7ED3-8790-8C877DF4F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5416" y="2133600"/>
            <a:ext cx="9454896" cy="4100290"/>
          </a:xfrm>
        </p:spPr>
        <p:txBody>
          <a:bodyPr>
            <a:normAutofit/>
          </a:bodyPr>
          <a:lstStyle/>
          <a:p>
            <a:pPr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ВЪЗМОЖНОСТ ЗА КОНТРОЛ И ОЦЕНКА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могат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обект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редовен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ежегоден предварителен,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текущ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последващ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който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упражняван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лесен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начин,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така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в случай че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делегирана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държавата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местна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пряко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оценена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зависимост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рамките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51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68FFF6F-9456-9240-2A74-95CEB444A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8257" y="283464"/>
            <a:ext cx="9456356" cy="1621536"/>
          </a:xfrm>
        </p:spPr>
        <p:txBody>
          <a:bodyPr/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(11)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5970CA3-1076-68BA-67F0-FE26EC27E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1691640"/>
            <a:ext cx="10085832" cy="5020056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*ВЪЗМОЖНОСТ ЗА ОСИГУРЯВАНЕ НА СМОСТОЯТЕЛНО ФИНАНСИРАНЕ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реализацията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могат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привлекат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допълнителни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финансови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тези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предвидени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приети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бюджета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функционирането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/и услуга/и.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Допълнителното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осигури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получаване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дарения,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привличане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нови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спонсори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партньори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др. 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*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нас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този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критерии не е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задължителна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характеристика и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изискване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практика.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Неговото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наличие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използва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предимство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в случай че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двама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различни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кандидати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представили за подбор пред АКСУ, две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идентични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еднакви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 по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 практики в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едно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i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също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направление.</a:t>
            </a:r>
            <a:endParaRPr lang="bg-BG" sz="2400" b="1" i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854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EDB082F-A4B6-8B52-DF92-E9A3BC90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569B9D9-CE48-5444-422C-779CDDC88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912" y="2133600"/>
            <a:ext cx="10049256" cy="44317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2.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СПЕЦИФИЧНИ КРИТЕРИИ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наличие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квалифицира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добра практика за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“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”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АКТУАЛНОСТ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навременна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реакция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съществуваща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потребност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отразява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действителната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приложение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СЪВМЕСТИМОСТ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Между целите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налична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пряка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непосредствена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връзка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рамките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предвижда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планирана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съгласуваност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между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целите.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953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418A5AE-4011-70E4-F277-222D5ECF4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38BC8F1-5739-E2F6-AB51-883740C5F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05000"/>
            <a:ext cx="10361612" cy="477012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ДОСТЪПНОСТ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ясно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формулирани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възприемат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еднозначно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с интерес и желание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групата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лица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спрямо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насочени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използва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целесъобразни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разумни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похвати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което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доказва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3.</a:t>
            </a: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ФОРМУЛЯР ЗА ПРЕДСТАВЯНЕ НА ДОБРИ ПРАКТИКИ ЗА ВИСОКО КАЧЕСТВО И ЕФЕКТИВНОСТ НА СОЦИАЛНИТЕ УСЛУГИ.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нас, за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цялостен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анализ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спазване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принципа за равно начало,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налага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разработи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унифициран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формуляр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 </a:t>
            </a:r>
          </a:p>
        </p:txBody>
      </p:sp>
    </p:spTree>
    <p:extLst>
      <p:ext uri="{BB962C8B-B14F-4D97-AF65-F5344CB8AC3E}">
        <p14:creationId xmlns:p14="http://schemas.microsoft.com/office/powerpoint/2010/main" val="2159733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FABF095-CE6E-E483-768D-8EE3EBCC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(14)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3A65B90-E5FB-E883-98D4-CBE8C6DDA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256" y="2002536"/>
            <a:ext cx="9456356" cy="4231354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образеца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формуляра следва да се включи минимум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информация:</a:t>
            </a:r>
          </a:p>
          <a:p>
            <a:pPr marL="457200" indent="-457200">
              <a:buClr>
                <a:schemeClr val="accent5">
                  <a:lumMod val="75000"/>
                </a:schemeClr>
              </a:buClr>
              <a:buAutoNum type="arabicPeriod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Установяване на практиката</a:t>
            </a:r>
          </a:p>
          <a:p>
            <a:pPr marL="0" indent="0">
              <a:spcBef>
                <a:spcPts val="0"/>
              </a:spcBef>
              <a:buClr>
                <a:schemeClr val="accent5">
                  <a:lumMod val="75000"/>
                </a:schemeClr>
              </a:buClr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1.1. Наименование на практиката</a:t>
            </a:r>
          </a:p>
          <a:p>
            <a:pPr marL="0" indent="0">
              <a:spcBef>
                <a:spcPts val="0"/>
              </a:spcBef>
              <a:buClr>
                <a:schemeClr val="accent5">
                  <a:lumMod val="75000"/>
                </a:schemeClr>
              </a:buClr>
              <a:buNone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………………………………….</a:t>
            </a:r>
          </a:p>
          <a:p>
            <a:pPr marL="0" indent="0">
              <a:spcBef>
                <a:spcPts val="0"/>
              </a:spcBef>
              <a:buClr>
                <a:schemeClr val="accent5">
                  <a:lumMod val="75000"/>
                </a:schemeClr>
              </a:buClr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1.2 Кратко описание на практиката:</a:t>
            </a:r>
          </a:p>
          <a:p>
            <a:pPr>
              <a:spcBef>
                <a:spcPts val="0"/>
              </a:spcBef>
              <a:buClr>
                <a:schemeClr val="accent5">
                  <a:lumMod val="75000"/>
                </a:schemeClr>
              </a:buClr>
              <a:buFontTx/>
              <a:buChar char="-"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Същност,</a:t>
            </a:r>
          </a:p>
          <a:p>
            <a:pPr>
              <a:spcBef>
                <a:spcPts val="0"/>
              </a:spcBef>
              <a:buClr>
                <a:schemeClr val="accent5">
                  <a:lumMod val="75000"/>
                </a:schemeClr>
              </a:buClr>
              <a:buFontTx/>
              <a:buChar char="-"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Цели,</a:t>
            </a:r>
          </a:p>
          <a:p>
            <a:pPr>
              <a:spcBef>
                <a:spcPts val="0"/>
              </a:spcBef>
              <a:buClr>
                <a:schemeClr val="accent5">
                  <a:lumMod val="75000"/>
                </a:schemeClr>
              </a:buClr>
              <a:buFontTx/>
              <a:buChar char="-"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Предвидени дейности,</a:t>
            </a:r>
          </a:p>
          <a:p>
            <a:pPr>
              <a:spcBef>
                <a:spcPts val="0"/>
              </a:spcBef>
              <a:buClr>
                <a:schemeClr val="accent5">
                  <a:lumMod val="75000"/>
                </a:schemeClr>
              </a:buClr>
              <a:buFontTx/>
              <a:buChar char="-"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Целеви групи</a:t>
            </a:r>
          </a:p>
          <a:p>
            <a:pPr marL="0" indent="0">
              <a:buClr>
                <a:schemeClr val="accent5">
                  <a:lumMod val="75000"/>
                </a:schemeClr>
              </a:buClr>
              <a:buNone/>
            </a:pP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168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DA54BD3-2413-8F9D-4DA1-18E28408B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37160"/>
            <a:ext cx="8911687" cy="1280160"/>
          </a:xfrm>
        </p:spPr>
        <p:txBody>
          <a:bodyPr/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(15)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E46C5A9-E2D2-63D9-7F8A-ECB49F303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40" y="1417320"/>
            <a:ext cx="10981944" cy="5303520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1.3. Обосновка на практиката: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създаване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Очаквани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Законово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основание,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Наличие/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липса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пречки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реализиране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предвидените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endParaRPr lang="ru-RU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1.4.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Начало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реализиране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продължителност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latin typeface="Garamond" panose="02020404030301010803" pitchFamily="18" charset="0"/>
              </a:rPr>
              <a:t>-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напълно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завършена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 наличие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процес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1.5.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Източници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2.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 -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силни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слаби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наличие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създадени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нови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възможности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(подробно описание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).</a:t>
            </a:r>
          </a:p>
          <a:p>
            <a:pPr marL="0" indent="0">
              <a:buNone/>
            </a:pPr>
            <a:endParaRPr lang="bg-BG" sz="24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1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E1133130-6DF9-A9AF-CC5D-4ECB569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627888"/>
            <a:ext cx="9858691" cy="5754624"/>
          </a:xfrm>
        </p:spPr>
        <p:txBody>
          <a:bodyPr/>
          <a:lstStyle/>
          <a:p>
            <a:pPr algn="ctr"/>
            <a:r>
              <a:rPr lang="bg-BG" i="1" dirty="0">
                <a:solidFill>
                  <a:schemeClr val="bg2">
                    <a:lumMod val="50000"/>
                  </a:schemeClr>
                </a:solidFill>
              </a:rPr>
              <a:t>БЛАГОДАРЯ ЗА ВНИМАНИЕТО!</a:t>
            </a:r>
            <a:br>
              <a:rPr lang="bg-BG" i="1" dirty="0">
                <a:solidFill>
                  <a:schemeClr val="bg2">
                    <a:lumMod val="50000"/>
                  </a:schemeClr>
                </a:solidFill>
              </a:rPr>
            </a:br>
            <a:endParaRPr lang="bg-BG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0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C26AE74D-DB40-8AC8-CCA1-3ED217EB26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7464" y="342900"/>
            <a:ext cx="10515600" cy="1732787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КРИТЕРИИ ЗА АНАЛИЗ НА ДОБРИ ПРАКТИКИ ЗА ВИСОКО КАЧЕСТВО И ЕФЕКТИВНОСТ НА СОЦИАЛНИТЕ УСЛУГИ.</a:t>
            </a:r>
            <a:r>
              <a:rPr lang="en-US" sz="28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bg-BG" sz="2800" b="1" dirty="0">
                <a:solidFill>
                  <a:schemeClr val="accent4"/>
                </a:solidFill>
                <a:latin typeface="Garamond" panose="02020404030301010803" pitchFamily="18" charset="0"/>
              </a:rPr>
              <a:t>(1)</a:t>
            </a:r>
          </a:p>
        </p:txBody>
      </p:sp>
      <p:sp>
        <p:nvSpPr>
          <p:cNvPr id="5" name="Контейнер за съдържание 4">
            <a:extLst>
              <a:ext uri="{FF2B5EF4-FFF2-40B4-BE49-F238E27FC236}">
                <a16:creationId xmlns:a16="http://schemas.microsoft.com/office/drawing/2014/main" id="{19E80518-F388-A334-2310-92703B4F99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81113" y="2075687"/>
            <a:ext cx="10647651" cy="4654297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5"/>
              </a:buClr>
              <a:buNone/>
            </a:pPr>
            <a:r>
              <a:rPr lang="bg-BG" dirty="0">
                <a:solidFill>
                  <a:schemeClr val="accent4"/>
                </a:solidFill>
              </a:rPr>
              <a:t>	</a:t>
            </a:r>
            <a:endParaRPr lang="en-US" b="1" dirty="0">
              <a:solidFill>
                <a:schemeClr val="accent4"/>
              </a:solidFill>
            </a:endParaRP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dirty="0">
                <a:solidFill>
                  <a:schemeClr val="accent4"/>
                </a:solidFill>
              </a:rPr>
              <a:t>	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1.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анализ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разработват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основание чл. 57, ал. 1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услуги.</a:t>
            </a:r>
            <a:endParaRPr lang="en-US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marL="0" indent="0" algn="just">
              <a:buClr>
                <a:schemeClr val="accent5"/>
              </a:buClr>
              <a:buNone/>
            </a:pPr>
            <a:r>
              <a:rPr lang="en-US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2.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По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своята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същност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добрите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представляват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допълнителни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иновативни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методи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работа,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процеса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при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услуги, с цел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създаване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най -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рационална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най -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резултатна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организация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работния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процес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която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доведе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постигне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надграждащ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положителен социален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спрямо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/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ползвали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услуги. </a:t>
            </a:r>
          </a:p>
          <a:p>
            <a:pPr marL="0" indent="0" algn="just">
              <a:buClr>
                <a:schemeClr val="accent5"/>
              </a:buClr>
              <a:buNone/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en-US" dirty="0">
              <a:solidFill>
                <a:schemeClr val="accent4"/>
              </a:solidFill>
            </a:endParaRPr>
          </a:p>
          <a:p>
            <a:pPr algn="just"/>
            <a:endParaRPr lang="en-US" dirty="0">
              <a:solidFill>
                <a:schemeClr val="accent4"/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9561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31FAF19-33FB-913C-7468-230C953C0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384048"/>
            <a:ext cx="10003535" cy="1520952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2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A7228A2-8962-E183-AF07-39159F9AD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9655" y="1905000"/>
            <a:ext cx="9857231" cy="4349496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нови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собствени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подходи,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съчетават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себе си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кумулативното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използване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различни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техники, знания и опит,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приложимите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разкритите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функциониращи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Чрез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внедряването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вече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утвърдени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могат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преодоляват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бърз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адекватен начин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съществуващи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фактически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предизвикателства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пречки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пред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цялостното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съществуващите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 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27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234651B-3A5D-8759-2CA4-BEB1D4D7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320040"/>
            <a:ext cx="9976103" cy="1584960"/>
          </a:xfrm>
        </p:spPr>
        <p:txBody>
          <a:bodyPr/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</a:t>
            </a:r>
            <a:r>
              <a:rPr lang="en-US" sz="2800" b="1" dirty="0">
                <a:solidFill>
                  <a:srgbClr val="728653"/>
                </a:solidFill>
                <a:latin typeface="Garamond" panose="02020404030301010803" pitchFamily="18" charset="0"/>
              </a:rPr>
              <a:t>3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75FEA8B-2B0A-5CF3-C658-D98A8B84C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352" y="1975104"/>
            <a:ext cx="9893808" cy="4379976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следва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съобразяват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вида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специфичните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потребности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потребители. </a:t>
            </a:r>
            <a:endParaRPr lang="en-US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3.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могат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направления:</a:t>
            </a:r>
            <a:endParaRPr lang="en-US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организация, управление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квалификация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професионално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развитие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осъществяващи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сътрудничество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неправителствени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организации,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образователни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институции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други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846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20A298D-0155-1C3F-AA84-BBF9A04C2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096" y="283464"/>
            <a:ext cx="9902951" cy="1621536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</a:t>
            </a:r>
            <a:r>
              <a:rPr lang="en-US" sz="2800" b="1" dirty="0">
                <a:solidFill>
                  <a:srgbClr val="728653"/>
                </a:solidFill>
                <a:latin typeface="Garamond" panose="02020404030301010803" pitchFamily="18" charset="0"/>
              </a:rPr>
              <a:t>4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147F2BD-5962-7E8C-B0A9-8752EADC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0824" y="1905000"/>
            <a:ext cx="9610344" cy="43312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4.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нас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анализ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представляват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комплекс от точно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общи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специфични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характеристики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изисквания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следва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налични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практика.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анализ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утвърждават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Изпълнителния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директор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Агенцията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чл. 57, ал. 1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 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43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74D3499-8156-4589-34F6-D259DD24B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37744"/>
            <a:ext cx="9866375" cy="1667256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</a:t>
            </a:r>
            <a:r>
              <a:rPr lang="en-US" sz="2800" b="1" dirty="0">
                <a:solidFill>
                  <a:srgbClr val="728653"/>
                </a:solidFill>
                <a:latin typeface="Garamond" panose="02020404030301010803" pitchFamily="18" charset="0"/>
              </a:rPr>
              <a:t>5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607C7EE-7F12-C560-1FDE-C994353C9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808" y="1975104"/>
            <a:ext cx="9683496" cy="4352544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 наше мнение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целесъобразно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дадена добра практика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утвъждава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добра практика за “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”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само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тогава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когато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общи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специфични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характеристики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изисквания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презентацията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базови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примерни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критерии за анализ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Посочените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критерии не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изчерпателни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могат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изменяни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допълвани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зависимост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динамиката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развитие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факторите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оказват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влияние при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378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63D2F7B-8179-7406-974C-60667CF76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952" y="393192"/>
            <a:ext cx="9902952" cy="1511808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</a:t>
            </a:r>
            <a:r>
              <a:rPr lang="bg-BG" sz="2800" b="1" dirty="0">
                <a:solidFill>
                  <a:srgbClr val="728653"/>
                </a:solidFill>
                <a:latin typeface="Garamond" panose="02020404030301010803" pitchFamily="18" charset="0"/>
              </a:rPr>
              <a:t>6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C42E0E8-EE15-E4EA-B956-483DF951F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64" y="1810512"/>
            <a:ext cx="10306748" cy="4654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1. ОБЩИ КРИТЕРИИ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наличие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квалифицира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„добра“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ЗАКОННОСТ</a:t>
            </a:r>
          </a:p>
          <a:p>
            <a:pPr marL="457200" lvl="1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разработена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се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пълно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съответствие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приложими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действащи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законови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подзаконови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нормативни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актове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имащи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отношение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към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функционирането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– Закон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Правилник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закона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Наредба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Наредба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заплащане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труда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осъществяващи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държавния бюджет, Закон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подпомагане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Правилник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закона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подпомагане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 Закон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закрила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детето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Правилник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закона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закрила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детето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Семеен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кодекс, Закон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семействата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Закон за защита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личните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данни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Кодекс на труда и др. </a:t>
            </a:r>
          </a:p>
          <a:p>
            <a:pPr marL="0" indent="0" algn="just">
              <a:buNone/>
            </a:pP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0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5746A35-A2FA-47DD-E667-57BA5CBCF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840" y="457200"/>
            <a:ext cx="9355773" cy="1453896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(7)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89173B9-B2DA-7C18-6CDA-F98E64816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8839" y="2048256"/>
            <a:ext cx="9537193" cy="4050792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ИНОВАТИВНОСТ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демонстрира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подход с оригинален и новаторски характер,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който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дава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нови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различни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разрешения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съществуващи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предизвикателства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същевременно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обхваща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широк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спектър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инициативи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насочени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към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подобряване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 Практика не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утвърдени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практики,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вече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наложили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подход на работа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разпознати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повече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068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CCE0D95-7159-3EEF-57FB-526CD479E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272" y="438912"/>
            <a:ext cx="9555479" cy="1466088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КРИТЕРИИ ЗА АНАЛИЗ НА ДОБРИ ПРАКТИКИ ЗА ВИСОКО КАЧЕСТВО И ЕФЕКТИВНОСТ НА СОЦИАЛНИТЕ УСЛУГИ.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(8)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A4D670F-E7C1-77D2-FF96-678EFF67B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7631" y="2048256"/>
            <a:ext cx="10104119" cy="4370832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РЕЗУЛТАТНОСТ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показва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че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отговорила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ефикасно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предизвикателства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Съществуват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доказателства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правилно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въздействие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върху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проблема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набелязаните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цели,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Не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пречки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пред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реализирането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обхвата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практиката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реализирани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разумен период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време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без наличие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съществени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затруднения. 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408336"/>
      </p:ext>
    </p:extLst>
  </p:cSld>
  <p:clrMapOvr>
    <a:masterClrMapping/>
  </p:clrMapOvr>
</p:sld>
</file>

<file path=ppt/theme/theme1.xml><?xml version="1.0" encoding="utf-8"?>
<a:theme xmlns:a="http://schemas.openxmlformats.org/drawingml/2006/main" name="Загатване">
  <a:themeElements>
    <a:clrScheme name="Загатване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Загатване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агатване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TM02892315[[fn=Загатване]]</Template>
  <TotalTime>584</TotalTime>
  <Words>1679</Words>
  <Application>Microsoft Office PowerPoint</Application>
  <PresentationFormat>Widescreen</PresentationFormat>
  <Paragraphs>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Garamond</vt:lpstr>
      <vt:lpstr>Wingdings</vt:lpstr>
      <vt:lpstr>Wingdings 3</vt:lpstr>
      <vt:lpstr>Загатване</vt:lpstr>
      <vt:lpstr>                                                         </vt:lpstr>
      <vt:lpstr>КРИТЕРИИ ЗА АНАЛИЗ НА ДОБРИ ПРАКТИКИ ЗА ВИСОКО КАЧЕСТВО И ЕФЕКТИВНОСТ НА СОЦИАЛНИТЕ УСЛУГИ. (1)</vt:lpstr>
      <vt:lpstr>КРИТЕРИИ ЗА АНАЛИЗ НА ДОБРИ ПРАКТИКИ ЗА ВИСОКО КАЧЕСТВО И ЕФЕКТИВНОСТ НА СОЦИАЛНИТЕ УСЛУГИ. (2)</vt:lpstr>
      <vt:lpstr>КРИТЕРИИ ЗА АНАЛИЗ НА ДОБРИ ПРАКТИКИ ЗА ВИСОКО КАЧЕСТВО И ЕФЕКТИВНОСТ НА СОЦИАЛНИТЕ УСЛУГИ. (3)</vt:lpstr>
      <vt:lpstr>КРИТЕРИИ ЗА АНАЛИЗ НА ДОБРИ ПРАКТИКИ ЗА ВИСОКО КАЧЕСТВО И ЕФЕКТИВНОСТ НА СОЦИАЛНИТЕ УСЛУГИ. (4)</vt:lpstr>
      <vt:lpstr>КРИТЕРИИ ЗА АНАЛИЗ НА ДОБРИ ПРАКТИКИ ЗА ВИСОКО КАЧЕСТВО И ЕФЕКТИВНОСТ НА СОЦИАЛНИТЕ УСЛУГИ. (5)</vt:lpstr>
      <vt:lpstr>КРИТЕРИИ ЗА АНАЛИЗ НА ДОБРИ ПРАКТИКИ ЗА ВИСОКО КАЧЕСТВО И ЕФЕКТИВНОСТ НА СОЦИАЛНИТЕ УСЛУГИ. (6)</vt:lpstr>
      <vt:lpstr>КРИТЕРИИ ЗА АНАЛИЗ НА ДОБРИ ПРАКТИКИ ЗА ВИСОКО КАЧЕСТВО И ЕФЕКТИВНОСТ НА СОЦИАЛНИТЕ УСЛУГИ. (7)</vt:lpstr>
      <vt:lpstr>КРИТЕРИИ ЗА АНАЛИЗ НА ДОБРИ ПРАКТИКИ ЗА ВИСОКО КАЧЕСТВО И ЕФЕКТИВНОСТ НА СОЦИАЛНИТЕ УСЛУГИ. (8)</vt:lpstr>
      <vt:lpstr>КРИТЕРИИ ЗА АНАЛИЗ НА ДОБРИ ПРАКТИКИ ЗА ВИСОКО КАЧЕСТВО И ЕФЕКТИВНОСТ НА СОЦИАЛНИТЕ УСЛУГИ. (9)</vt:lpstr>
      <vt:lpstr>КРИТЕРИИ ЗА АНАЛИЗ НА ДОБРИ ПРАКТИКИ ЗА ВИСОКО КАЧЕСТВО И ЕФЕКТИВНОСТ НА СОЦИАЛНИТЕ УСЛУГИ. (10)</vt:lpstr>
      <vt:lpstr>КРИТЕРИИ ЗА АНАЛИЗ НА ДОБРИ ПРАКТИКИ ЗА ВИСОКО КАЧЕСТВО И ЕФЕКТИВНОСТ НА СОЦИАЛНИТЕ УСЛУГИ. (11)</vt:lpstr>
      <vt:lpstr>КРИТЕРИИ ЗА АНАЛИЗ НА ДОБРИ ПРАКТИКИ ЗА ВИСОКО КАЧЕСТВО И ЕФЕКТИВНОСТ НА СОЦИАЛНИТЕ УСЛУГИ. (12)</vt:lpstr>
      <vt:lpstr>КРИТЕРИИ ЗА АНАЛИЗ НА ДОБРИ ПРАКТИКИ ЗА ВИСОКО КАЧЕСТВО И ЕФЕКТИВНОСТ НА СОЦИАЛНИТЕ УСЛУГИ. (13)</vt:lpstr>
      <vt:lpstr>КРИТЕРИИ ЗА АНАЛИЗ НА ДОБРИ ПРАКТИКИ ЗА ВИСОКО КАЧЕСТВО И ЕФЕКТИВНОСТ НА СОЦИАЛНИТЕ УСЛУГИ. (14)</vt:lpstr>
      <vt:lpstr>КРИТЕРИИ ЗА АНАЛИЗ НА ДОБРИ ПРАКТИКИ ЗА ВИСОКО КАЧЕСТВО И ЕФЕКТИВНОСТ НА СОЦИАЛНИТЕ УСЛУГИ. (15)</vt:lpstr>
      <vt:lpstr>БЛАГОДАРЯ ЗА ВНИМАНИЕТО!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НАРЕДБА ЗА КАЧЕСТВО НА СОЦИАЛНИТЕ УСЛУГИ </dc:title>
  <dc:creator>User</dc:creator>
  <cp:lastModifiedBy>Stanislav Stanev</cp:lastModifiedBy>
  <cp:revision>171</cp:revision>
  <dcterms:created xsi:type="dcterms:W3CDTF">2022-08-27T10:49:46Z</dcterms:created>
  <dcterms:modified xsi:type="dcterms:W3CDTF">2022-09-23T09:28:22Z</dcterms:modified>
</cp:coreProperties>
</file>