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60" r:id="rId3"/>
    <p:sldId id="261" r:id="rId4"/>
    <p:sldId id="263" r:id="rId5"/>
    <p:sldId id="264" r:id="rId6"/>
    <p:sldId id="283" r:id="rId7"/>
    <p:sldId id="267" r:id="rId8"/>
    <p:sldId id="268" r:id="rId9"/>
    <p:sldId id="269" r:id="rId10"/>
    <p:sldId id="270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0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ен стил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sz="3200" b="1" i="1" dirty="0">
                <a:solidFill>
                  <a:srgbClr val="549E39"/>
                </a:solidFill>
                <a:cs typeface="Arial" pitchFamily="34" charset="0"/>
              </a:rPr>
              <a:t>Обучителен модул 3</a:t>
            </a:r>
            <a:r>
              <a:rPr lang="bg-BG" sz="3200" b="1" dirty="0">
                <a:solidFill>
                  <a:srgbClr val="549E39"/>
                </a:solidFill>
                <a:cs typeface="Arial" pitchFamily="34" charset="0"/>
              </a:rPr>
              <a:t/>
            </a:r>
            <a:br>
              <a:rPr lang="bg-BG" sz="3200" b="1" dirty="0">
                <a:solidFill>
                  <a:srgbClr val="549E39"/>
                </a:solidFill>
                <a:cs typeface="Arial" pitchFamily="34" charset="0"/>
              </a:rPr>
            </a:br>
            <a:r>
              <a:rPr lang="bg-BG" sz="3200" b="1" dirty="0">
                <a:solidFill>
                  <a:srgbClr val="549E39"/>
                </a:solidFill>
                <a:cs typeface="Arial" pitchFamily="34" charset="0"/>
              </a:rPr>
              <a:t>Контролни функции на </a:t>
            </a:r>
            <a:r>
              <a:rPr lang="bg-BG" sz="3200" b="1" dirty="0" smtClean="0">
                <a:solidFill>
                  <a:srgbClr val="549E39"/>
                </a:solidFill>
                <a:cs typeface="Arial" pitchFamily="34" charset="0"/>
              </a:rPr>
              <a:t>общините</a:t>
            </a:r>
          </a:p>
          <a:p>
            <a:pPr marL="0" lvl="0" indent="0" algn="ctr">
              <a:buClr>
                <a:srgbClr val="549E39"/>
              </a:buClr>
              <a:buNone/>
            </a:pPr>
            <a:endParaRPr lang="bg-BG" sz="3200" b="1" dirty="0">
              <a:solidFill>
                <a:srgbClr val="549E39"/>
              </a:solidFill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Тема 5 «</a:t>
            </a:r>
            <a:r>
              <a:rPr lang="bg-BG" sz="3200" dirty="0">
                <a:solidFill>
                  <a:schemeClr val="tx2">
                    <a:lumMod val="75000"/>
                  </a:schemeClr>
                </a:solidFill>
              </a:rPr>
              <a:t>Контрол и санкции по опазване на околната среда – води, въздух, отпадъци, замърсяване от строителна дейност и </a:t>
            </a:r>
            <a:r>
              <a:rPr lang="bg-BG" sz="3200" dirty="0" smtClean="0">
                <a:solidFill>
                  <a:schemeClr val="tx2">
                    <a:lumMod val="75000"/>
                  </a:schemeClr>
                </a:solidFill>
              </a:rPr>
              <a:t>други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bg-BG" sz="3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5.3. Контролни функции на местните органи по отношение на опазване чистотата на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въздуха (2)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45661" y="1583140"/>
            <a:ext cx="11641540" cy="4982912"/>
          </a:xfrm>
        </p:spPr>
        <p:txBody>
          <a:bodyPr>
            <a:normAutofit fontScale="32500" lnSpcReduction="20000"/>
          </a:bodyPr>
          <a:lstStyle/>
          <a:p>
            <a:pPr marL="45720" indent="0" algn="just">
              <a:buNone/>
            </a:pPr>
            <a:r>
              <a:rPr lang="bg-BG" sz="6000" b="1" dirty="0" smtClean="0"/>
              <a:t>Контролни </a:t>
            </a:r>
            <a:r>
              <a:rPr lang="bg-BG" sz="6000" b="1" dirty="0"/>
              <a:t>функции и санкции с цел опазване чистотата на атмосферния въздух, свързани с</a:t>
            </a:r>
            <a:r>
              <a:rPr lang="bg-BG" sz="6000" b="1" dirty="0" smtClean="0"/>
              <a:t>:</a:t>
            </a:r>
            <a:endParaRPr lang="bg-BG" sz="6000" b="1" dirty="0"/>
          </a:p>
          <a:p>
            <a:pPr marL="45720" indent="0" algn="just">
              <a:buNone/>
            </a:pPr>
            <a:r>
              <a:rPr lang="bg-BG" sz="7400" dirty="0"/>
              <a:t>1</a:t>
            </a:r>
            <a:r>
              <a:rPr lang="bg-BG" sz="7400" dirty="0" smtClean="0"/>
              <a:t>. Изгарянето </a:t>
            </a:r>
            <a:r>
              <a:rPr lang="bg-BG" sz="7400" dirty="0"/>
              <a:t>на пластмасови отпадъци; </a:t>
            </a:r>
          </a:p>
          <a:p>
            <a:pPr marL="45720" indent="0" algn="just">
              <a:buNone/>
            </a:pPr>
            <a:r>
              <a:rPr lang="bg-BG" sz="7400" dirty="0"/>
              <a:t>2</a:t>
            </a:r>
            <a:r>
              <a:rPr lang="bg-BG" sz="7400" dirty="0" smtClean="0"/>
              <a:t>. Изгарянето </a:t>
            </a:r>
            <a:r>
              <a:rPr lang="bg-BG" sz="7400" dirty="0"/>
              <a:t>на омаслени парцали и гумени изделия в жилищните райони; </a:t>
            </a:r>
          </a:p>
          <a:p>
            <a:pPr marL="45720" indent="0" algn="just">
              <a:buNone/>
            </a:pPr>
            <a:r>
              <a:rPr lang="bg-BG" sz="7400" dirty="0"/>
              <a:t>3</a:t>
            </a:r>
            <a:r>
              <a:rPr lang="bg-BG" sz="7400" dirty="0" smtClean="0"/>
              <a:t>. Изгарянето </a:t>
            </a:r>
            <a:r>
              <a:rPr lang="bg-BG" sz="7400" dirty="0"/>
              <a:t>на органични отпадъци в чертите на градовете и в съседство с жилищни и други постройки; </a:t>
            </a:r>
          </a:p>
          <a:p>
            <a:pPr marL="45720" indent="0" algn="just">
              <a:buNone/>
            </a:pPr>
            <a:r>
              <a:rPr lang="bg-BG" sz="7400" dirty="0"/>
              <a:t>4. Паленето на огън на уличните платна, дворни места, включително и </a:t>
            </a:r>
            <a:r>
              <a:rPr lang="bg-BG" sz="7400" dirty="0" smtClean="0"/>
              <a:t>земеделски земи</a:t>
            </a:r>
            <a:r>
              <a:rPr lang="bg-BG" sz="7400" dirty="0"/>
              <a:t>, тротоарите, озеленените площи, пред жилищните блокове и </a:t>
            </a:r>
            <a:r>
              <a:rPr lang="bg-BG" sz="7400" dirty="0" smtClean="0"/>
              <a:t>междублоковите пространства</a:t>
            </a:r>
            <a:r>
              <a:rPr lang="bg-BG" sz="7400" dirty="0"/>
              <a:t>;</a:t>
            </a:r>
          </a:p>
          <a:p>
            <a:pPr marL="45720" indent="0" algn="just">
              <a:buNone/>
            </a:pPr>
            <a:r>
              <a:rPr lang="bg-BG" sz="7400" dirty="0"/>
              <a:t>5. Горенето на автомобилни гуми, електрически кабели, полиетиленови</a:t>
            </a:r>
            <a:r>
              <a:rPr lang="bg-BG" sz="7400" dirty="0" smtClean="0"/>
              <a:t>, пластмасови</a:t>
            </a:r>
            <a:r>
              <a:rPr lang="bg-BG" sz="7400" dirty="0"/>
              <a:t>, текстилни изделия и други подобни.</a:t>
            </a:r>
          </a:p>
          <a:p>
            <a:pPr marL="45720" indent="0" algn="just">
              <a:buNone/>
            </a:pPr>
            <a:r>
              <a:rPr lang="bg-BG" sz="7400" dirty="0" smtClean="0"/>
              <a:t>6. Горене </a:t>
            </a:r>
            <a:r>
              <a:rPr lang="bg-BG" sz="7400" dirty="0"/>
              <a:t>на отпадъци, листа, смоли, отработени масла, отпадъчни нефтопродукти,селскостопански и др. отпадъци – на открито, и в котли и печки за отопление в </a:t>
            </a:r>
            <a:r>
              <a:rPr lang="bg-BG" sz="7400" dirty="0" smtClean="0"/>
              <a:t>закрити помещения </a:t>
            </a:r>
            <a:r>
              <a:rPr lang="bg-BG" sz="7400" dirty="0"/>
              <a:t>или за технологични нужди.</a:t>
            </a:r>
          </a:p>
          <a:p>
            <a:pPr marL="45720" indent="0" algn="just">
              <a:buNone/>
            </a:pPr>
            <a:r>
              <a:rPr lang="bg-BG" sz="3200" b="1" dirty="0" smtClean="0"/>
              <a:t>       </a:t>
            </a:r>
            <a:endParaRPr lang="bg-BG" sz="3200" b="1" dirty="0"/>
          </a:p>
        </p:txBody>
      </p:sp>
    </p:spTree>
    <p:extLst>
      <p:ext uri="{BB962C8B-B14F-4D97-AF65-F5344CB8AC3E}">
        <p14:creationId xmlns:p14="http://schemas.microsoft.com/office/powerpoint/2010/main" val="1232327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5.4</a:t>
            </a:r>
            <a:r>
              <a:rPr lang="bg-BG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Контролни функции на местните органи в сферата на отпадъците</a:t>
            </a:r>
            <a:endParaRPr lang="ru-RU" sz="32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25000" lnSpcReduction="20000"/>
          </a:bodyPr>
          <a:lstStyle/>
          <a:p>
            <a:pPr marL="45720" indent="0" algn="just">
              <a:buNone/>
            </a:pPr>
            <a:r>
              <a:rPr lang="bg-BG" sz="11200" dirty="0"/>
              <a:t>Относно </a:t>
            </a:r>
            <a:r>
              <a:rPr lang="bg-BG" sz="11200" b="1" dirty="0"/>
              <a:t>контрола по управлението на отпадъците</a:t>
            </a:r>
            <a:r>
              <a:rPr lang="bg-BG" sz="11200" dirty="0"/>
              <a:t> /раздел V, ЗУО, чл.112/, кметът на общината или </a:t>
            </a:r>
            <a:r>
              <a:rPr lang="bg-BG" sz="11200" dirty="0" err="1"/>
              <a:t>оправомощено</a:t>
            </a:r>
            <a:r>
              <a:rPr lang="bg-BG" sz="11200" dirty="0"/>
              <a:t> от него длъжностно лице контролира:</a:t>
            </a:r>
          </a:p>
          <a:p>
            <a:pPr algn="just"/>
            <a:r>
              <a:rPr lang="bg-BG" sz="11200" dirty="0" smtClean="0"/>
              <a:t>дейностите</a:t>
            </a:r>
            <a:r>
              <a:rPr lang="bg-BG" sz="11200" dirty="0"/>
              <a:t>, свързани с образуване, събиране, включително разделното, съхраняване, транспортиране, третиране на битови и строителни отпадъци</a:t>
            </a:r>
          </a:p>
          <a:p>
            <a:pPr algn="just"/>
            <a:r>
              <a:rPr lang="bg-BG" sz="11200" dirty="0" smtClean="0"/>
              <a:t>дейностите </a:t>
            </a:r>
            <a:r>
              <a:rPr lang="bg-BG" sz="11200" dirty="0"/>
              <a:t>по депониране на производствени и опасни отпадъци на общински и/или регионални депа</a:t>
            </a:r>
          </a:p>
          <a:p>
            <a:pPr algn="just"/>
            <a:r>
              <a:rPr lang="bg-BG" sz="11200" dirty="0" smtClean="0"/>
              <a:t>площадките </a:t>
            </a:r>
            <a:r>
              <a:rPr lang="bg-BG" sz="11200" dirty="0"/>
              <a:t>за дейностите с ОЧЦМ, съобразно своите компетенции </a:t>
            </a:r>
            <a:r>
              <a:rPr lang="bg-BG" sz="11200" dirty="0" smtClean="0"/>
              <a:t>(чл.118</a:t>
            </a:r>
            <a:r>
              <a:rPr lang="bg-BG" sz="11200" dirty="0"/>
              <a:t>)</a:t>
            </a:r>
          </a:p>
          <a:p>
            <a:pPr algn="just"/>
            <a:r>
              <a:rPr lang="bg-BG" sz="11200" dirty="0" smtClean="0"/>
              <a:t>спазването </a:t>
            </a:r>
            <a:r>
              <a:rPr lang="bg-BG" sz="11200" dirty="0"/>
              <a:t>на други изисквания, определени с </a:t>
            </a:r>
            <a:r>
              <a:rPr lang="bg-BG" sz="11200" dirty="0" smtClean="0"/>
              <a:t>общинската наредба </a:t>
            </a:r>
            <a:r>
              <a:rPr lang="bg-BG" sz="11200" dirty="0"/>
              <a:t>по чл. 22.</a:t>
            </a:r>
          </a:p>
          <a:p>
            <a:pPr marL="45720" indent="0" algn="just">
              <a:buNone/>
            </a:pPr>
            <a:endParaRPr lang="bg-BG" sz="3100" b="1" dirty="0" smtClean="0"/>
          </a:p>
          <a:p>
            <a:pPr algn="just"/>
            <a:endParaRPr lang="bg-BG" sz="3100" b="1" dirty="0"/>
          </a:p>
          <a:p>
            <a:pPr marL="45720" indent="0" algn="just">
              <a:buNone/>
            </a:pPr>
            <a:r>
              <a:rPr lang="bg-BG" sz="3100" b="1" dirty="0" smtClean="0"/>
              <a:t> </a:t>
            </a:r>
          </a:p>
          <a:p>
            <a:pPr marL="45720" indent="0" algn="just">
              <a:buNone/>
            </a:pPr>
            <a:r>
              <a:rPr lang="bg-BG" sz="3200" b="1" dirty="0" smtClean="0"/>
              <a:t>                           </a:t>
            </a:r>
          </a:p>
          <a:p>
            <a:pPr marL="45720" indent="0" algn="just">
              <a:buNone/>
            </a:pPr>
            <a:endParaRPr lang="bg-BG" sz="3200" b="1" dirty="0"/>
          </a:p>
          <a:p>
            <a:pPr marL="45720" indent="0" algn="just">
              <a:buNone/>
            </a:pPr>
            <a:endParaRPr lang="bg-BG" sz="3200" b="1" dirty="0" smtClean="0"/>
          </a:p>
          <a:p>
            <a:pPr marL="45720" indent="0" algn="just">
              <a:buNone/>
            </a:pPr>
            <a:r>
              <a:rPr lang="bg-BG" sz="3200" b="1" dirty="0" smtClean="0"/>
              <a:t> </a:t>
            </a:r>
          </a:p>
          <a:p>
            <a:pPr marL="45720" indent="0" algn="just">
              <a:buNone/>
            </a:pPr>
            <a:endParaRPr lang="bg-BG" sz="2800" b="1" dirty="0"/>
          </a:p>
        </p:txBody>
      </p:sp>
    </p:spTree>
    <p:extLst>
      <p:ext uri="{BB962C8B-B14F-4D97-AF65-F5344CB8AC3E}">
        <p14:creationId xmlns:p14="http://schemas.microsoft.com/office/powerpoint/2010/main" val="7772708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5.4. Контролни функции на местните органи в сферата на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отпадъците (2)</a:t>
            </a:r>
            <a:r>
              <a:rPr lang="ru-RU" sz="1800" b="1" i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8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bg-BG" sz="12800" b="1" dirty="0"/>
              <a:t>Основни принципи </a:t>
            </a:r>
            <a:r>
              <a:rPr lang="bg-BG" sz="12800" dirty="0"/>
              <a:t>при определянето на размера на наказанията в раздела за Административните нарушения в ЗУО, са глобите да имат респектираща и възпираща роля. </a:t>
            </a:r>
            <a:r>
              <a:rPr lang="bg-BG" sz="12800" i="1" dirty="0"/>
              <a:t>Това обяснява понякога големите диапазони между най- малката  и  най-голямата  стойност  на  размера  на  глобите  при  различните разпоредби.</a:t>
            </a:r>
          </a:p>
          <a:p>
            <a:pPr lvl="0" algn="just">
              <a:buFont typeface="Wingdings" pitchFamily="2" charset="2"/>
              <a:buChar char="Ø"/>
            </a:pPr>
            <a:r>
              <a:rPr lang="bg-BG" sz="12800" b="1" dirty="0" smtClean="0"/>
              <a:t>Оценка</a:t>
            </a:r>
            <a:r>
              <a:rPr lang="bg-BG" sz="12800" dirty="0"/>
              <a:t>	на	икономическите	ползи	за	</a:t>
            </a:r>
            <a:r>
              <a:rPr lang="bg-BG" sz="12800" dirty="0" smtClean="0"/>
              <a:t>нарушителя и на </a:t>
            </a:r>
            <a:r>
              <a:rPr lang="bg-BG" sz="12800" dirty="0"/>
              <a:t>степента на сериозност на </a:t>
            </a:r>
            <a:r>
              <a:rPr lang="bg-BG" sz="12800" dirty="0" smtClean="0"/>
              <a:t>нарушението.</a:t>
            </a:r>
            <a:endParaRPr lang="bg-BG" sz="12800" dirty="0" smtClean="0"/>
          </a:p>
          <a:p>
            <a:pPr lvl="0" algn="just">
              <a:buFont typeface="Wingdings" pitchFamily="2" charset="2"/>
              <a:buChar char="Ø"/>
            </a:pPr>
            <a:r>
              <a:rPr lang="ru-RU" sz="12800" b="1" dirty="0" smtClean="0"/>
              <a:t>Подход</a:t>
            </a:r>
            <a:r>
              <a:rPr lang="ru-RU" sz="12800" dirty="0" smtClean="0"/>
              <a:t> </a:t>
            </a:r>
            <a:r>
              <a:rPr lang="ru-RU" sz="12800" dirty="0"/>
              <a:t>при определяне на конкретния размер на санкцията в нормативно определените  </a:t>
            </a:r>
            <a:r>
              <a:rPr lang="ru-RU" sz="12800" dirty="0" smtClean="0"/>
              <a:t>граници.</a:t>
            </a:r>
            <a:endParaRPr lang="ru-RU" sz="12800" dirty="0" smtClean="0"/>
          </a:p>
          <a:p>
            <a:pPr lvl="0" algn="just">
              <a:buFont typeface="Wingdings" pitchFamily="2" charset="2"/>
              <a:buChar char="Ø"/>
            </a:pPr>
            <a:r>
              <a:rPr lang="ru-RU" sz="12800" b="1" dirty="0"/>
              <a:t>О</a:t>
            </a:r>
            <a:r>
              <a:rPr lang="ru-RU" sz="12800" b="1" dirty="0" smtClean="0"/>
              <a:t>тчет</a:t>
            </a:r>
            <a:r>
              <a:rPr lang="ru-RU" sz="12800" dirty="0" smtClean="0"/>
              <a:t> </a:t>
            </a:r>
            <a:r>
              <a:rPr lang="ru-RU" sz="12800" b="1" dirty="0"/>
              <a:t>и анализ </a:t>
            </a:r>
            <a:r>
              <a:rPr lang="ru-RU" sz="12800" dirty="0"/>
              <a:t>на </a:t>
            </a:r>
            <a:r>
              <a:rPr lang="ru-RU" sz="12800" dirty="0" smtClean="0"/>
              <a:t>дейността.</a:t>
            </a:r>
            <a:endParaRPr lang="bg-BG" sz="12800" dirty="0" smtClean="0"/>
          </a:p>
          <a:p>
            <a:pPr algn="just"/>
            <a:endParaRPr lang="bg-BG" sz="3100" b="1" dirty="0"/>
          </a:p>
          <a:p>
            <a:pPr marL="45720" indent="0" algn="just">
              <a:buNone/>
            </a:pPr>
            <a:r>
              <a:rPr lang="bg-BG" sz="3100" b="1" dirty="0" smtClean="0"/>
              <a:t> </a:t>
            </a:r>
          </a:p>
          <a:p>
            <a:pPr marL="45720" indent="0" algn="just">
              <a:buNone/>
            </a:pPr>
            <a:r>
              <a:rPr lang="bg-BG" sz="3200" b="1" dirty="0" smtClean="0"/>
              <a:t>                           </a:t>
            </a:r>
          </a:p>
          <a:p>
            <a:pPr marL="45720" indent="0" algn="just">
              <a:buNone/>
            </a:pPr>
            <a:endParaRPr lang="bg-BG" sz="3200" b="1" dirty="0"/>
          </a:p>
          <a:p>
            <a:pPr marL="45720" indent="0" algn="just">
              <a:buNone/>
            </a:pPr>
            <a:endParaRPr lang="bg-BG" sz="3200" b="1" dirty="0" smtClean="0"/>
          </a:p>
          <a:p>
            <a:pPr marL="45720" indent="0" algn="just">
              <a:buNone/>
            </a:pPr>
            <a:r>
              <a:rPr lang="bg-BG" sz="3200" b="1" dirty="0" smtClean="0"/>
              <a:t> </a:t>
            </a:r>
          </a:p>
          <a:p>
            <a:pPr marL="45720" indent="0" algn="just">
              <a:buNone/>
            </a:pPr>
            <a:endParaRPr lang="bg-BG" sz="2800" b="1" dirty="0"/>
          </a:p>
        </p:txBody>
      </p:sp>
    </p:spTree>
    <p:extLst>
      <p:ext uri="{BB962C8B-B14F-4D97-AF65-F5344CB8AC3E}">
        <p14:creationId xmlns:p14="http://schemas.microsoft.com/office/powerpoint/2010/main" val="2764745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5.4. Контролни функции на местните органи в сферата на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отпадъците (3)</a:t>
            </a:r>
            <a:r>
              <a:rPr lang="ru-RU" sz="1800" b="1" i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8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25000" lnSpcReduction="20000"/>
          </a:bodyPr>
          <a:lstStyle/>
          <a:p>
            <a:pPr marL="45720" lvl="0" indent="0" algn="just">
              <a:buNone/>
            </a:pPr>
            <a:r>
              <a:rPr lang="bg-BG" sz="11200" b="1" dirty="0" smtClean="0"/>
              <a:t>Форми </a:t>
            </a:r>
            <a:r>
              <a:rPr lang="bg-BG" sz="11200" b="1" dirty="0"/>
              <a:t>за организация на контролната дейност – предимства и недостатъци и примери за добри </a:t>
            </a:r>
            <a:r>
              <a:rPr lang="bg-BG" sz="11200" b="1" dirty="0" smtClean="0"/>
              <a:t>практики</a:t>
            </a:r>
            <a:endParaRPr lang="bg-BG" sz="11200" b="1" dirty="0"/>
          </a:p>
          <a:p>
            <a:pPr algn="just">
              <a:buFont typeface="Wingdings" pitchFamily="2" charset="2"/>
              <a:buChar char="Ø"/>
            </a:pPr>
            <a:r>
              <a:rPr lang="bg-BG" sz="11200" b="1" dirty="0" smtClean="0"/>
              <a:t> </a:t>
            </a:r>
            <a:r>
              <a:rPr lang="bg-BG" sz="11200" dirty="0"/>
              <a:t>специализирано </a:t>
            </a:r>
            <a:r>
              <a:rPr lang="bg-BG" sz="11200" dirty="0" smtClean="0"/>
              <a:t>звено „</a:t>
            </a:r>
            <a:r>
              <a:rPr lang="bg-BG" sz="11200" dirty="0"/>
              <a:t>Инспекторат</a:t>
            </a:r>
            <a:r>
              <a:rPr lang="bg-BG" sz="11200" dirty="0" smtClean="0"/>
              <a:t>”;</a:t>
            </a:r>
            <a:endParaRPr lang="bg-BG" sz="11200" dirty="0" smtClean="0"/>
          </a:p>
          <a:p>
            <a:pPr algn="just">
              <a:buFont typeface="Wingdings" pitchFamily="2" charset="2"/>
              <a:buChar char="Ø"/>
            </a:pPr>
            <a:r>
              <a:rPr lang="bg-BG" sz="11200" dirty="0"/>
              <a:t>звеното, </a:t>
            </a:r>
            <a:r>
              <a:rPr lang="bg-BG" sz="11200" dirty="0" smtClean="0"/>
              <a:t>изпълняващо контролни  функции. </a:t>
            </a:r>
            <a:endParaRPr lang="bg-BG" sz="11200" b="1" dirty="0" smtClean="0"/>
          </a:p>
          <a:p>
            <a:pPr marL="45720" lvl="0" indent="0" algn="just">
              <a:buNone/>
            </a:pPr>
            <a:endParaRPr lang="bg-BG" sz="11200" b="1" dirty="0" smtClean="0"/>
          </a:p>
          <a:p>
            <a:pPr marL="45720" lvl="0" indent="0" algn="just">
              <a:buNone/>
            </a:pPr>
            <a:r>
              <a:rPr lang="bg-BG" sz="11200" b="1" dirty="0" smtClean="0"/>
              <a:t>Форми </a:t>
            </a:r>
            <a:r>
              <a:rPr lang="bg-BG" sz="11200" b="1" dirty="0"/>
              <a:t>и механизми на взаимодействие с граждани </a:t>
            </a:r>
            <a:r>
              <a:rPr lang="bg-BG" sz="11200" dirty="0"/>
              <a:t>(зелен телефон, виртуално деловодство и други форми на доброволно участие на гражданите в контрола над управлението на отпадъците)</a:t>
            </a:r>
          </a:p>
          <a:p>
            <a:pPr marL="45720" lvl="0" indent="0" algn="just">
              <a:buNone/>
            </a:pPr>
            <a:endParaRPr lang="bg-BG" sz="11200" b="1" dirty="0" smtClean="0"/>
          </a:p>
          <a:p>
            <a:pPr marL="45720" lvl="0" indent="0" algn="just">
              <a:buNone/>
            </a:pPr>
            <a:r>
              <a:rPr lang="bg-BG" sz="11200" b="1" dirty="0" smtClean="0"/>
              <a:t>Взаимодействие </a:t>
            </a:r>
            <a:r>
              <a:rPr lang="bg-BG" sz="11200" b="1" dirty="0"/>
              <a:t>на общинските длъжностни лица с РИОСВ, МВР, общинска полиция и др. </a:t>
            </a:r>
            <a:r>
              <a:rPr lang="bg-BG" sz="11200" dirty="0"/>
              <a:t>– добри практики и предизвикателства</a:t>
            </a:r>
          </a:p>
          <a:p>
            <a:pPr marL="45720" indent="0" algn="just">
              <a:buNone/>
            </a:pPr>
            <a:r>
              <a:rPr lang="bg-BG" sz="3200" b="1" dirty="0" smtClean="0"/>
              <a:t>                  </a:t>
            </a:r>
          </a:p>
          <a:p>
            <a:pPr marL="45720" indent="0" algn="just">
              <a:buNone/>
            </a:pPr>
            <a:endParaRPr lang="bg-BG" sz="3200" b="1" dirty="0"/>
          </a:p>
          <a:p>
            <a:pPr marL="45720" indent="0" algn="just">
              <a:buNone/>
            </a:pPr>
            <a:endParaRPr lang="bg-BG" sz="3200" b="1" dirty="0" smtClean="0"/>
          </a:p>
          <a:p>
            <a:pPr marL="45720" indent="0" algn="just">
              <a:buNone/>
            </a:pPr>
            <a:r>
              <a:rPr lang="bg-BG" sz="3200" b="1" dirty="0" smtClean="0"/>
              <a:t> </a:t>
            </a:r>
          </a:p>
          <a:p>
            <a:pPr marL="45720" indent="0" algn="just">
              <a:buNone/>
            </a:pPr>
            <a:endParaRPr lang="bg-BG" sz="2800" b="1" dirty="0"/>
          </a:p>
        </p:txBody>
      </p:sp>
    </p:spTree>
    <p:extLst>
      <p:ext uri="{BB962C8B-B14F-4D97-AF65-F5344CB8AC3E}">
        <p14:creationId xmlns:p14="http://schemas.microsoft.com/office/powerpoint/2010/main" val="403803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Подтема 5.5</a:t>
            </a:r>
            <a:r>
              <a:rPr lang="bg-BG" sz="3200" b="1" dirty="0">
                <a:solidFill>
                  <a:schemeClr val="tx2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. Контролни функции на местните органи по отношение на замърсяване от строителна дейност</a:t>
            </a:r>
            <a:r>
              <a:rPr lang="ru-RU" sz="3200" b="1" i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/>
            </a:r>
            <a:br>
              <a:rPr lang="ru-RU" sz="3200" b="1" i="1" dirty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endParaRPr lang="ru-RU" sz="1800" b="1" i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sz="3200" dirty="0" smtClean="0"/>
              <a:t>Задълженията </a:t>
            </a:r>
            <a:r>
              <a:rPr lang="bg-BG" sz="3200" dirty="0"/>
              <a:t>са на лицата, при чиято дейност се образуват </a:t>
            </a:r>
            <a:r>
              <a:rPr lang="bg-BG" sz="3200" dirty="0" smtClean="0"/>
              <a:t>строителни отпадъци (СО) </a:t>
            </a:r>
            <a:r>
              <a:rPr lang="bg-BG" sz="3200" dirty="0"/>
              <a:t>и лицата, които упражняват строителен надзор по време на строителството, </a:t>
            </a:r>
            <a:r>
              <a:rPr lang="bg-BG" sz="3200" dirty="0" smtClean="0"/>
              <a:t>като:</a:t>
            </a:r>
            <a:endParaRPr lang="bg-BG" sz="3200" dirty="0"/>
          </a:p>
          <a:p>
            <a:pPr lvl="1" algn="just"/>
            <a:r>
              <a:rPr lang="bg-BG" sz="3200" dirty="0" smtClean="0"/>
              <a:t>предотвратяване </a:t>
            </a:r>
            <a:r>
              <a:rPr lang="bg-BG" sz="3200" dirty="0"/>
              <a:t>на образуването им;</a:t>
            </a:r>
          </a:p>
          <a:p>
            <a:pPr lvl="1" algn="just"/>
            <a:r>
              <a:rPr lang="bg-BG" sz="3200" dirty="0" smtClean="0"/>
              <a:t>подготовка </a:t>
            </a:r>
            <a:r>
              <a:rPr lang="bg-BG" sz="3200" dirty="0"/>
              <a:t>за повторна употреба;</a:t>
            </a:r>
          </a:p>
          <a:p>
            <a:pPr lvl="1" algn="just"/>
            <a:r>
              <a:rPr lang="bg-BG" sz="3200" dirty="0" smtClean="0"/>
              <a:t>рециклиране </a:t>
            </a:r>
            <a:r>
              <a:rPr lang="bg-BG" sz="3200" dirty="0"/>
              <a:t>на СО;</a:t>
            </a:r>
          </a:p>
          <a:p>
            <a:pPr lvl="1" algn="just"/>
            <a:r>
              <a:rPr lang="bg-BG" sz="3200" dirty="0" smtClean="0"/>
              <a:t>оползотворяване </a:t>
            </a:r>
            <a:r>
              <a:rPr lang="bg-BG" sz="3200" dirty="0"/>
              <a:t>в обратни насипи;</a:t>
            </a:r>
          </a:p>
          <a:p>
            <a:pPr lvl="1" algn="just"/>
            <a:r>
              <a:rPr lang="bg-BG" sz="3200" dirty="0" smtClean="0"/>
              <a:t>изгаряне </a:t>
            </a:r>
            <a:r>
              <a:rPr lang="bg-BG" sz="3200" dirty="0"/>
              <a:t>с оползотворяване на енергия и преработването в материали, които се използват като гориво;</a:t>
            </a:r>
          </a:p>
          <a:p>
            <a:pPr lvl="1" algn="just"/>
            <a:r>
              <a:rPr lang="bg-BG" sz="3200" dirty="0" smtClean="0"/>
              <a:t>обезвреждане </a:t>
            </a:r>
            <a:r>
              <a:rPr lang="bg-BG" sz="3200" dirty="0"/>
              <a:t>на </a:t>
            </a:r>
            <a:r>
              <a:rPr lang="bg-BG" sz="3200" dirty="0" smtClean="0"/>
              <a:t>СО</a:t>
            </a:r>
            <a:r>
              <a:rPr lang="bg-BG" sz="3200" dirty="0"/>
              <a:t>.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1505092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Подтема 5.5. Контролни функции на местните органи по отношение на замърсяване от строителна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дейност (2)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00501" y="1578430"/>
            <a:ext cx="11041039" cy="4767780"/>
          </a:xfrm>
        </p:spPr>
        <p:txBody>
          <a:bodyPr>
            <a:normAutofit fontScale="47500" lnSpcReduction="20000"/>
          </a:bodyPr>
          <a:lstStyle/>
          <a:p>
            <a:pPr marL="45720" indent="0" algn="just">
              <a:buNone/>
            </a:pPr>
            <a:endParaRPr lang="bg-BG" sz="5800" dirty="0"/>
          </a:p>
          <a:p>
            <a:pPr algn="just"/>
            <a:r>
              <a:rPr lang="bg-BG" sz="5800" dirty="0" smtClean="0"/>
              <a:t>Контролът </a:t>
            </a:r>
            <a:r>
              <a:rPr lang="bg-BG" sz="5800" dirty="0"/>
              <a:t>по изпълнение на ПУСО се осъществява от кмета на общината, на чиято територия се извършват СМР/премахването на строеж, или от </a:t>
            </a:r>
            <a:r>
              <a:rPr lang="bg-BG" sz="5800" dirty="0" smtClean="0"/>
              <a:t>оправомощено </a:t>
            </a:r>
            <a:r>
              <a:rPr lang="bg-BG" sz="5800" dirty="0"/>
              <a:t>от него длъжностно лице.</a:t>
            </a:r>
          </a:p>
          <a:p>
            <a:pPr algn="just"/>
            <a:endParaRPr lang="bg-BG" sz="5800" dirty="0" smtClean="0"/>
          </a:p>
          <a:p>
            <a:pPr algn="just"/>
            <a:r>
              <a:rPr lang="bg-BG" sz="5800" dirty="0" smtClean="0"/>
              <a:t>За </a:t>
            </a:r>
            <a:r>
              <a:rPr lang="bg-BG" sz="5800" dirty="0"/>
              <a:t>строежи, чийто възложител е кметът на общината, контролът по изпълнение на ПУСО се осъществява от директора на РИОСВ, на чиято територия е строежът</a:t>
            </a:r>
            <a:r>
              <a:rPr lang="bg-BG" sz="4800" dirty="0"/>
              <a:t>.    </a:t>
            </a:r>
          </a:p>
          <a:p>
            <a:pPr marL="45720" indent="0" algn="just">
              <a:buNone/>
            </a:pPr>
            <a:r>
              <a:rPr lang="bg-BG" sz="4500" b="1" dirty="0" smtClean="0"/>
              <a:t>                </a:t>
            </a:r>
          </a:p>
          <a:p>
            <a:pPr marL="45720" indent="0" algn="just">
              <a:buNone/>
            </a:pPr>
            <a:endParaRPr lang="bg-BG" sz="3200" b="1" dirty="0"/>
          </a:p>
          <a:p>
            <a:pPr marL="45720" indent="0" algn="just">
              <a:buNone/>
            </a:pPr>
            <a:endParaRPr lang="bg-BG" sz="3200" b="1" dirty="0" smtClean="0"/>
          </a:p>
          <a:p>
            <a:pPr marL="45720" indent="0" algn="just">
              <a:buNone/>
            </a:pPr>
            <a:r>
              <a:rPr lang="bg-BG" sz="3200" b="1" dirty="0" smtClean="0"/>
              <a:t> </a:t>
            </a:r>
          </a:p>
          <a:p>
            <a:pPr marL="45720" indent="0" algn="just">
              <a:buNone/>
            </a:pPr>
            <a:endParaRPr lang="bg-BG" sz="2800" b="1" dirty="0"/>
          </a:p>
        </p:txBody>
      </p:sp>
    </p:spTree>
    <p:extLst>
      <p:ext uri="{BB962C8B-B14F-4D97-AF65-F5344CB8AC3E}">
        <p14:creationId xmlns:p14="http://schemas.microsoft.com/office/powerpoint/2010/main" val="2788635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Подтема 5.5. Контролни функции на местните органи по отношение на замърсяване от строителна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дейност (3)</a:t>
            </a:r>
            <a:r>
              <a:rPr lang="ru-RU" sz="1800" b="1" i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8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77500" lnSpcReduction="20000"/>
          </a:bodyPr>
          <a:lstStyle/>
          <a:p>
            <a:pPr marL="45720" indent="0" algn="just">
              <a:buNone/>
            </a:pPr>
            <a:r>
              <a:rPr lang="bg-BG" sz="4600" dirty="0"/>
              <a:t>Кметът на общината или </a:t>
            </a:r>
            <a:r>
              <a:rPr lang="bg-BG" sz="4600" dirty="0" smtClean="0"/>
              <a:t>оправомощено </a:t>
            </a:r>
            <a:r>
              <a:rPr lang="bg-BG" sz="4600" dirty="0"/>
              <a:t>от него длъжностно лице контролира</a:t>
            </a:r>
            <a:r>
              <a:rPr lang="bg-BG" sz="4600" dirty="0" smtClean="0"/>
              <a:t>:</a:t>
            </a:r>
          </a:p>
          <a:p>
            <a:pPr marL="45720" indent="0" algn="just">
              <a:buNone/>
            </a:pPr>
            <a:endParaRPr lang="bg-BG" sz="1400" dirty="0"/>
          </a:p>
          <a:p>
            <a:pPr marL="274320" lvl="1" indent="0" algn="just">
              <a:buNone/>
            </a:pPr>
            <a:r>
              <a:rPr lang="bg-BG" sz="4400" dirty="0" smtClean="0"/>
              <a:t>1. дейностите</a:t>
            </a:r>
            <a:r>
              <a:rPr lang="bg-BG" sz="4400" dirty="0"/>
              <a:t>, свързани с образуване, събиране, включително разделното, съхраняване, транспортиране, оползотворяване и обезвреждане на битови и строителни отпадъци;</a:t>
            </a:r>
          </a:p>
          <a:p>
            <a:pPr marL="274320" lvl="1" indent="0" algn="just">
              <a:buNone/>
            </a:pPr>
            <a:r>
              <a:rPr lang="bg-BG" sz="4400" dirty="0"/>
              <a:t>2. дейностите по депониране на производствени и опасни отпадъци и изпълнението на програмите за тяхното управление;</a:t>
            </a:r>
          </a:p>
          <a:p>
            <a:pPr marL="274320" lvl="1" indent="0" algn="just">
              <a:buNone/>
            </a:pPr>
            <a:r>
              <a:rPr lang="bg-BG" sz="4400" dirty="0"/>
              <a:t>3. спазването на други изисквания, определени с наредбата за управление на строителните отпадъци и възлагане на рециклиране на строителните </a:t>
            </a:r>
            <a:r>
              <a:rPr lang="bg-BG" sz="4400" dirty="0" smtClean="0"/>
              <a:t>материали.</a:t>
            </a:r>
            <a:endParaRPr lang="bg-BG" sz="4400" dirty="0"/>
          </a:p>
        </p:txBody>
      </p:sp>
    </p:spTree>
    <p:extLst>
      <p:ext uri="{BB962C8B-B14F-4D97-AF65-F5344CB8AC3E}">
        <p14:creationId xmlns:p14="http://schemas.microsoft.com/office/powerpoint/2010/main" val="224836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Подтема 5.5. Контролни функции на местните органи по отношение на замърсяване от строителна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дейност (4)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62500" lnSpcReduction="20000"/>
          </a:bodyPr>
          <a:lstStyle/>
          <a:p>
            <a:pPr marL="45720" indent="0" algn="just">
              <a:buNone/>
            </a:pPr>
            <a:r>
              <a:rPr lang="bg-BG" sz="4500" b="1" dirty="0"/>
              <a:t>Често срещани нарушения  и проблеми при оползотворяването на строителни </a:t>
            </a:r>
            <a:r>
              <a:rPr lang="bg-BG" sz="4500" b="1" dirty="0" smtClean="0"/>
              <a:t>отпадъци</a:t>
            </a:r>
          </a:p>
          <a:p>
            <a:pPr marL="45720" indent="0" algn="just">
              <a:buNone/>
            </a:pPr>
            <a:endParaRPr lang="bg-BG" sz="4500" b="1" dirty="0" smtClean="0"/>
          </a:p>
          <a:p>
            <a:pPr lvl="1"/>
            <a:r>
              <a:rPr lang="bg-BG" sz="4900" dirty="0"/>
              <a:t>Липса на контрол върху процесите, при които се генерират ОСР.</a:t>
            </a:r>
          </a:p>
          <a:p>
            <a:pPr lvl="1" algn="just"/>
            <a:r>
              <a:rPr lang="bg-BG" sz="4900" dirty="0" smtClean="0"/>
              <a:t>Недостатъчно </a:t>
            </a:r>
            <a:r>
              <a:rPr lang="bg-BG" sz="4900" dirty="0"/>
              <a:t>високи санкции за лицата, които не декларират генерираните </a:t>
            </a:r>
            <a:r>
              <a:rPr lang="bg-BG" sz="4900" dirty="0" smtClean="0"/>
              <a:t>от </a:t>
            </a:r>
            <a:r>
              <a:rPr lang="bg-BG" sz="4900" dirty="0"/>
              <a:t>тях ОС.</a:t>
            </a:r>
          </a:p>
          <a:p>
            <a:pPr lvl="1" algn="just"/>
            <a:r>
              <a:rPr lang="bg-BG" sz="4900" dirty="0" smtClean="0"/>
              <a:t>Липса </a:t>
            </a:r>
            <a:r>
              <a:rPr lang="bg-BG" sz="4900" dirty="0"/>
              <a:t>на информираност, заинтересованост и стимулиране на лицата, </a:t>
            </a:r>
            <a:r>
              <a:rPr lang="bg-BG" sz="4900" dirty="0" smtClean="0"/>
              <a:t>генериращи </a:t>
            </a:r>
            <a:r>
              <a:rPr lang="bg-BG" sz="4900" dirty="0"/>
              <a:t>малки количества ОСР, да ги декларират и да ги предават за </a:t>
            </a:r>
            <a:r>
              <a:rPr lang="bg-BG" sz="4900" dirty="0" smtClean="0"/>
              <a:t>по-нататъшно </a:t>
            </a:r>
            <a:r>
              <a:rPr lang="bg-BG" sz="4900" dirty="0"/>
              <a:t>оползотворяване.</a:t>
            </a:r>
          </a:p>
          <a:p>
            <a:pPr lvl="1" algn="just"/>
            <a:r>
              <a:rPr lang="bg-BG" sz="4900" dirty="0" smtClean="0"/>
              <a:t>Липса </a:t>
            </a:r>
            <a:r>
              <a:rPr lang="bg-BG" sz="4900" dirty="0"/>
              <a:t>на единен метод за събиране на информация.</a:t>
            </a:r>
          </a:p>
          <a:p>
            <a:pPr lvl="1" algn="just"/>
            <a:r>
              <a:rPr lang="bg-BG" sz="4900" dirty="0" smtClean="0"/>
              <a:t>Липса </a:t>
            </a:r>
            <a:r>
              <a:rPr lang="bg-BG" sz="4900" dirty="0"/>
              <a:t>на методика за предварително определяне на количествата отпадъци, </a:t>
            </a:r>
            <a:r>
              <a:rPr lang="bg-BG" sz="4900" dirty="0" smtClean="0"/>
              <a:t>които ще се генерират преди това да стане факт, по примера на други страни</a:t>
            </a:r>
            <a:r>
              <a:rPr lang="bg-BG" sz="4900" dirty="0" smtClean="0"/>
              <a:t>.</a:t>
            </a:r>
            <a:endParaRPr lang="bg-BG" sz="4900" dirty="0" smtClean="0"/>
          </a:p>
        </p:txBody>
      </p:sp>
    </p:spTree>
    <p:extLst>
      <p:ext uri="{BB962C8B-B14F-4D97-AF65-F5344CB8AC3E}">
        <p14:creationId xmlns:p14="http://schemas.microsoft.com/office/powerpoint/2010/main" val="3073294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Подтема 5.5. Контролни функции на местните органи по отношение на замърсяване от строителна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дейност (5)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bg-BG" sz="11200" b="1" dirty="0"/>
              <a:t>Често срещани нарушения  и проблеми при оползотворяването на строителни </a:t>
            </a:r>
            <a:r>
              <a:rPr lang="bg-BG" sz="11200" b="1" dirty="0" smtClean="0"/>
              <a:t>отпадъци</a:t>
            </a:r>
          </a:p>
          <a:p>
            <a:r>
              <a:rPr lang="bg-BG" sz="8000" dirty="0"/>
              <a:t>извършването на строителни и ремонтни дейности на сгради и строителни обекти без плътна ограда</a:t>
            </a:r>
          </a:p>
          <a:p>
            <a:r>
              <a:rPr lang="bg-BG" sz="8000" dirty="0" smtClean="0"/>
              <a:t>замърсяването </a:t>
            </a:r>
            <a:r>
              <a:rPr lang="bg-BG" sz="8000" dirty="0"/>
              <a:t>на пътните платна и/или местата за обществено ползване от машини и механизация с неизмита или замърсена ходова част</a:t>
            </a:r>
          </a:p>
          <a:p>
            <a:r>
              <a:rPr lang="bg-BG" sz="8000" dirty="0" smtClean="0"/>
              <a:t>поставяне </a:t>
            </a:r>
            <a:r>
              <a:rPr lang="bg-BG" sz="8000" dirty="0"/>
              <a:t>и/или разполагане на строителни материали, строителни отпадъци и земни маси и други предмети без съответното разрешение в общински имоти (тротоари, улици, зелени площи и др.), предназначени за обществено ползване</a:t>
            </a:r>
          </a:p>
          <a:p>
            <a:r>
              <a:rPr lang="bg-BG" sz="8000" dirty="0" smtClean="0"/>
              <a:t>изхвърлянето </a:t>
            </a:r>
            <a:r>
              <a:rPr lang="bg-BG" sz="8000" dirty="0"/>
              <a:t>на строителни отпадъци и земни маси извън местата, определени за обезвреждането и/или оползотворяването им и притежаващи разрешение по ЗУО</a:t>
            </a:r>
          </a:p>
          <a:p>
            <a:r>
              <a:rPr lang="bg-BG" sz="8000" dirty="0"/>
              <a:t>формално изготвени ПУСО, по които не се осъществява контрол от страна на строителния надзор, а контрола на общините е затруднен</a:t>
            </a:r>
          </a:p>
          <a:p>
            <a:r>
              <a:rPr lang="bg-BG" sz="8000" dirty="0" smtClean="0"/>
              <a:t>формално </a:t>
            </a:r>
            <a:r>
              <a:rPr lang="bg-BG" sz="8000" dirty="0"/>
              <a:t>подадени отчети, особено там където общините не разполагат с изградена система за третиране на строителните отпадъци</a:t>
            </a:r>
            <a:r>
              <a:rPr lang="bg-BG" sz="8000" dirty="0" smtClean="0"/>
              <a:t>;</a:t>
            </a:r>
            <a:endParaRPr lang="bg-BG" sz="8000" dirty="0"/>
          </a:p>
        </p:txBody>
      </p:sp>
    </p:spTree>
    <p:extLst>
      <p:ext uri="{BB962C8B-B14F-4D97-AF65-F5344CB8AC3E}">
        <p14:creationId xmlns:p14="http://schemas.microsoft.com/office/powerpoint/2010/main" val="1022991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222217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5.6</a:t>
            </a:r>
            <a:r>
              <a:rPr lang="bg-BG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Трудности в изпълнението на контролните функции, свързани с опазването на околната среда - води, въздух, отпадъци, замърсяване от строителна дейност и </a:t>
            </a:r>
            <a:r>
              <a:rPr lang="bg-BG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други</a:t>
            </a:r>
            <a:endParaRPr lang="ru-RU" sz="1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25000" lnSpcReduction="20000"/>
          </a:bodyPr>
          <a:lstStyle/>
          <a:p>
            <a:pPr marL="274320" lvl="1" indent="0">
              <a:buNone/>
            </a:pPr>
            <a:endParaRPr lang="bg-BG" sz="4000" b="1" dirty="0" smtClean="0"/>
          </a:p>
          <a:p>
            <a:pPr marL="274320" lvl="1" indent="0" algn="just">
              <a:buNone/>
            </a:pPr>
            <a:r>
              <a:rPr lang="bg-BG" sz="11200" b="1" dirty="0" smtClean="0"/>
              <a:t>Трудности </a:t>
            </a:r>
            <a:r>
              <a:rPr lang="bg-BG" sz="11200" b="1" dirty="0" smtClean="0"/>
              <a:t>при </a:t>
            </a:r>
            <a:r>
              <a:rPr lang="bg-BG" sz="11200" b="1" dirty="0"/>
              <a:t>изпълнението на контролните функции, свързани </a:t>
            </a:r>
            <a:r>
              <a:rPr lang="bg-BG" sz="11200" b="1" dirty="0" smtClean="0"/>
              <a:t>с</a:t>
            </a:r>
            <a:r>
              <a:rPr lang="bg-BG" sz="11200" dirty="0"/>
              <a:t> </a:t>
            </a:r>
            <a:r>
              <a:rPr lang="bg-BG" sz="11200" b="1" dirty="0" smtClean="0"/>
              <a:t>опазването </a:t>
            </a:r>
            <a:r>
              <a:rPr lang="bg-BG" sz="11200" b="1" dirty="0"/>
              <a:t>на околната среда </a:t>
            </a:r>
            <a:endParaRPr lang="bg-BG" sz="11200" dirty="0"/>
          </a:p>
          <a:p>
            <a:pPr lvl="1" algn="just"/>
            <a:r>
              <a:rPr lang="bg-BG" sz="11000" dirty="0"/>
              <a:t>Трудно установяване на </a:t>
            </a:r>
            <a:r>
              <a:rPr lang="bg-BG" sz="11000" dirty="0" smtClean="0"/>
              <a:t>нарушителите;</a:t>
            </a:r>
            <a:endParaRPr lang="bg-BG" sz="11000" dirty="0"/>
          </a:p>
          <a:p>
            <a:pPr lvl="1" algn="just"/>
            <a:r>
              <a:rPr lang="bg-BG" sz="11000" dirty="0"/>
              <a:t>Вменени големи отговорности на местната власт, която не винаги разполага с необходимите ресурси за това;</a:t>
            </a:r>
          </a:p>
          <a:p>
            <a:pPr lvl="1" algn="just"/>
            <a:r>
              <a:rPr lang="bg-BG" sz="11000" dirty="0"/>
              <a:t>Липса на добър синхрон между местната власт и другите държавни органи, отговорни за контрола по тези специални закони. Наблюдава се по-скоро търсене на административно-наказателна отговорност от кмета на съответната община, а не подпомагане на дейностите, с цел предотвратяване на щети за околната среда.</a:t>
            </a:r>
          </a:p>
          <a:p>
            <a:pPr lvl="1" algn="just"/>
            <a:r>
              <a:rPr lang="bg-BG" sz="11000" dirty="0"/>
              <a:t>Липса на съдействие и подпомагане от страна на гражданското общество и различни НПО, не винаги се подават точни и навременни сигнали, не участват в процесите по установяване на </a:t>
            </a:r>
            <a:r>
              <a:rPr lang="bg-BG" sz="11000" dirty="0" smtClean="0"/>
              <a:t>нарушителите</a:t>
            </a:r>
            <a:r>
              <a:rPr lang="bg-BG" sz="11000" dirty="0"/>
              <a:t>.</a:t>
            </a:r>
            <a:endParaRPr lang="bg-BG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2925611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 5.1</a:t>
            </a:r>
            <a:r>
              <a:rPr lang="bg-BG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Преглед на нормативната </a:t>
            </a:r>
            <a:r>
              <a:rPr lang="bg-BG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уредба</a:t>
            </a:r>
            <a:r>
              <a:rPr lang="bg-BG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bg-BG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endParaRPr lang="en-US" b="1" dirty="0" smtClean="0"/>
          </a:p>
          <a:p>
            <a:pPr marL="45720" indent="0" algn="just">
              <a:buNone/>
            </a:pPr>
            <a:endParaRPr lang="en-US" b="1" dirty="0"/>
          </a:p>
          <a:p>
            <a:pPr marL="45720" indent="0" algn="just">
              <a:buNone/>
            </a:pPr>
            <a:r>
              <a:rPr lang="bg-BG" sz="3200" dirty="0" smtClean="0"/>
              <a:t>Управлението</a:t>
            </a:r>
            <a:r>
              <a:rPr lang="bg-BG" sz="3200" dirty="0"/>
              <a:t>, опазването и контролът на компонентите на околната среда и факторите, въздействащи върху </a:t>
            </a:r>
            <a:r>
              <a:rPr lang="bg-BG" sz="3200" dirty="0" smtClean="0"/>
              <a:t>тях </a:t>
            </a:r>
            <a:r>
              <a:rPr lang="bg-BG" sz="3200" dirty="0"/>
              <a:t>се извършват по ред, определен в Закона за опазване на околната среда и специалните закони, отнасящи се до компонентите и факторите на околната среда.</a:t>
            </a:r>
          </a:p>
          <a:p>
            <a:pPr marL="45720" indent="0" algn="just">
              <a:buNone/>
            </a:pPr>
            <a:endParaRPr lang="bg-BG" b="1" dirty="0" smtClean="0"/>
          </a:p>
          <a:p>
            <a:pPr marL="45720" indent="0" algn="just">
              <a:buNone/>
            </a:pPr>
            <a:r>
              <a:rPr lang="bg-BG" b="1" dirty="0" smtClean="0"/>
              <a:t>                       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858072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 5.1. Преглед на нормативната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уредба (2)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2" y="1415143"/>
            <a:ext cx="11512627" cy="4987623"/>
          </a:xfrm>
        </p:spPr>
        <p:txBody>
          <a:bodyPr>
            <a:normAutofit/>
          </a:bodyPr>
          <a:lstStyle/>
          <a:p>
            <a:pPr marL="45720" lvl="0" indent="0" algn="just">
              <a:buNone/>
            </a:pPr>
            <a:r>
              <a:rPr lang="en-GB" sz="2800" b="1" dirty="0" err="1" smtClean="0"/>
              <a:t>Нормативни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актове</a:t>
            </a:r>
            <a:r>
              <a:rPr lang="bg-BG" sz="2800" b="1" dirty="0" smtClean="0"/>
              <a:t>, свързани с опазване на околната среда</a:t>
            </a:r>
            <a:r>
              <a:rPr lang="en-GB" sz="2800" b="1" dirty="0" smtClean="0"/>
              <a:t>:</a:t>
            </a:r>
            <a:endParaRPr lang="bg-BG" sz="2800" dirty="0"/>
          </a:p>
          <a:p>
            <a:pPr lvl="0" algn="just"/>
            <a:r>
              <a:rPr lang="bg-BG" sz="2800" b="1" dirty="0" smtClean="0"/>
              <a:t>Закон </a:t>
            </a:r>
            <a:r>
              <a:rPr lang="bg-BG" sz="2800" b="1" dirty="0"/>
              <a:t>за опазване на околната среда</a:t>
            </a:r>
            <a:r>
              <a:rPr lang="bg-BG" sz="2800" dirty="0"/>
              <a:t>(ЗООС) </a:t>
            </a:r>
            <a:r>
              <a:rPr lang="bg-BG" sz="2800" b="1" dirty="0"/>
              <a:t>и подзаконовите нормативни актове към него;</a:t>
            </a:r>
            <a:endParaRPr lang="bg-BG" sz="2800" dirty="0"/>
          </a:p>
          <a:p>
            <a:pPr lvl="0" algn="just"/>
            <a:r>
              <a:rPr lang="bg-BG" sz="2800" b="1" dirty="0"/>
              <a:t>Закон за управление на отпадъците </a:t>
            </a:r>
            <a:r>
              <a:rPr lang="bg-BG" sz="2800" dirty="0"/>
              <a:t>(ЗУО) </a:t>
            </a:r>
            <a:r>
              <a:rPr lang="bg-BG" sz="2800" b="1" dirty="0"/>
              <a:t>и подзаконовите нормативни актове към него;</a:t>
            </a:r>
            <a:endParaRPr lang="bg-BG" sz="2800" dirty="0"/>
          </a:p>
          <a:p>
            <a:pPr lvl="0" algn="just"/>
            <a:r>
              <a:rPr lang="bg-BG" sz="2800" b="1" dirty="0"/>
              <a:t>Закон за чистотата на атмосферния въздух </a:t>
            </a:r>
            <a:r>
              <a:rPr lang="bg-BG" sz="2800" dirty="0"/>
              <a:t>(ЗЧАВ) </a:t>
            </a:r>
            <a:r>
              <a:rPr lang="bg-BG" sz="2800" b="1" dirty="0"/>
              <a:t>и подзаконовите нормативни актове към него;</a:t>
            </a:r>
            <a:endParaRPr lang="bg-BG" sz="2800" dirty="0"/>
          </a:p>
          <a:p>
            <a:pPr lvl="0" algn="just"/>
            <a:r>
              <a:rPr lang="bg-BG" sz="2800" b="1" dirty="0"/>
              <a:t>Закон за водите </a:t>
            </a:r>
            <a:r>
              <a:rPr lang="bg-BG" sz="2800" dirty="0"/>
              <a:t>(ЗВ) </a:t>
            </a:r>
            <a:r>
              <a:rPr lang="bg-BG" sz="2800" b="1" dirty="0"/>
              <a:t>и подзаконовите нормативни актове към него;</a:t>
            </a:r>
            <a:endParaRPr lang="bg-BG" sz="2800" dirty="0"/>
          </a:p>
          <a:p>
            <a:pPr marL="45720" indent="0" algn="just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294125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 5.1. Преглед на нормативната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уредба (3)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30"/>
            <a:ext cx="11321559" cy="484966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sz="2800" b="1" dirty="0" smtClean="0"/>
              <a:t>Видове контрол </a:t>
            </a:r>
            <a:r>
              <a:rPr lang="bg-BG" sz="2800" b="1" dirty="0"/>
              <a:t>от страна на </a:t>
            </a:r>
            <a:r>
              <a:rPr lang="bg-BG" sz="2800" b="1" dirty="0" smtClean="0"/>
              <a:t>общината: </a:t>
            </a:r>
            <a:endParaRPr lang="bg-BG" sz="2800" b="1" dirty="0" smtClean="0"/>
          </a:p>
          <a:p>
            <a:pPr marL="45720" indent="0" algn="just">
              <a:buNone/>
            </a:pPr>
            <a:r>
              <a:rPr lang="bg-BG" sz="2800" b="1" dirty="0" smtClean="0"/>
              <a:t>Според формата:</a:t>
            </a:r>
            <a:endParaRPr lang="bg-BG" sz="2800" b="1" dirty="0" smtClean="0"/>
          </a:p>
          <a:p>
            <a:pPr lvl="1" algn="just"/>
            <a:r>
              <a:rPr lang="bg-BG" sz="2600" b="1" dirty="0"/>
              <a:t>документален контрол</a:t>
            </a:r>
            <a:r>
              <a:rPr lang="bg-BG" sz="2600" dirty="0"/>
              <a:t> – проверка на представени документи от задължените лица за спазване на изискванията на закона и наредбите</a:t>
            </a:r>
          </a:p>
          <a:p>
            <a:pPr lvl="1" algn="just"/>
            <a:r>
              <a:rPr lang="bg-BG" sz="2600" b="1" dirty="0"/>
              <a:t>проверка на място</a:t>
            </a:r>
            <a:r>
              <a:rPr lang="bg-BG" sz="2600" dirty="0"/>
              <a:t> в обектите за спазване на изискванията на закона и наредбите.</a:t>
            </a:r>
          </a:p>
          <a:p>
            <a:pPr marL="45720" indent="0" algn="just">
              <a:spcBef>
                <a:spcPts val="3000"/>
              </a:spcBef>
              <a:buNone/>
            </a:pPr>
            <a:r>
              <a:rPr lang="bg-BG" sz="2800" b="1" dirty="0" smtClean="0"/>
              <a:t>Според </a:t>
            </a:r>
            <a:r>
              <a:rPr lang="bg-BG" sz="2800" b="1" dirty="0" smtClean="0"/>
              <a:t>честотата: </a:t>
            </a:r>
            <a:endParaRPr lang="bg-BG" sz="2800" b="1" dirty="0" smtClean="0"/>
          </a:p>
          <a:p>
            <a:pPr lvl="1" algn="just"/>
            <a:r>
              <a:rPr lang="bg-BG" sz="2600" b="1" dirty="0" smtClean="0"/>
              <a:t>Постоянен контрол </a:t>
            </a:r>
            <a:endParaRPr lang="bg-BG" sz="2600" dirty="0"/>
          </a:p>
          <a:p>
            <a:pPr lvl="1" algn="just"/>
            <a:r>
              <a:rPr lang="bg-BG" sz="2600" b="1" dirty="0" smtClean="0"/>
              <a:t>Периодичен – месечен и </a:t>
            </a:r>
            <a:r>
              <a:rPr lang="bg-BG" sz="2600" b="1" dirty="0" smtClean="0"/>
              <a:t>годишен</a:t>
            </a:r>
            <a:endParaRPr lang="bg-BG" sz="2400" dirty="0" smtClean="0"/>
          </a:p>
          <a:p>
            <a:pPr marL="45720" indent="0" algn="just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24731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953973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 5.1. Преглед на нормативната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уредба (4)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310185"/>
            <a:ext cx="11512627" cy="5255867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sz="2800" dirty="0" smtClean="0"/>
              <a:t>Според </a:t>
            </a:r>
            <a:r>
              <a:rPr lang="bg-BG" sz="2800" b="1" dirty="0" smtClean="0"/>
              <a:t>целта </a:t>
            </a:r>
            <a:r>
              <a:rPr lang="bg-BG" sz="2800" b="1" dirty="0"/>
              <a:t>на контролната дейност</a:t>
            </a:r>
            <a:r>
              <a:rPr lang="bg-BG" sz="2800" dirty="0"/>
              <a:t>, контролът може да се разграничи в три групи:</a:t>
            </a:r>
          </a:p>
          <a:p>
            <a:pPr lvl="0" algn="just"/>
            <a:r>
              <a:rPr lang="bg-BG" sz="2800" b="1" dirty="0"/>
              <a:t>текущ  контрол:</a:t>
            </a:r>
            <a:r>
              <a:rPr lang="bg-BG" sz="2800" dirty="0"/>
              <a:t>  това  е  контрол,  който  по  предварително  определен график  периодично  и  превантивно  се  </a:t>
            </a:r>
            <a:r>
              <a:rPr lang="bg-BG" sz="2800" dirty="0" smtClean="0"/>
              <a:t>извършват проверки на  задължените </a:t>
            </a:r>
            <a:r>
              <a:rPr lang="bg-BG" sz="2800" dirty="0"/>
              <a:t>лица дали спазват изискванията на закона и </a:t>
            </a:r>
            <a:r>
              <a:rPr lang="bg-BG" sz="2800" dirty="0" smtClean="0"/>
              <a:t>наредбите;</a:t>
            </a:r>
            <a:endParaRPr lang="bg-BG" sz="2800" dirty="0"/>
          </a:p>
          <a:p>
            <a:pPr lvl="0" algn="just"/>
            <a:r>
              <a:rPr lang="bg-BG" sz="2800" b="1" dirty="0"/>
              <a:t>последващ контрол:</a:t>
            </a:r>
            <a:r>
              <a:rPr lang="bg-BG" sz="2800" dirty="0"/>
              <a:t> това е контрол за установяване от контролните органи дали са изпълнени дадените от тях предписания качествено и в срок, в случаите, в които са констатирани нарушения на нормативната </a:t>
            </a:r>
            <a:r>
              <a:rPr lang="bg-BG" sz="2800" dirty="0" smtClean="0"/>
              <a:t>уредба;</a:t>
            </a:r>
            <a:endParaRPr lang="bg-BG" sz="2800" dirty="0"/>
          </a:p>
          <a:p>
            <a:pPr lvl="0" algn="just"/>
            <a:r>
              <a:rPr lang="bg-BG" sz="2800" b="1" dirty="0"/>
              <a:t>проверки  по  сигнал:</a:t>
            </a:r>
            <a:r>
              <a:rPr lang="bg-BG" sz="2800" dirty="0"/>
              <a:t>  това  са  проверки, осъществявани  при сигнали  за нарушения, подадени от граждани, юридически лица и институции.</a:t>
            </a:r>
          </a:p>
          <a:p>
            <a:pPr marL="45720" lvl="0" indent="0" algn="just">
              <a:buNone/>
            </a:pP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738986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 5.1. Преглед на нормативната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уредба (5)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2" y="1415143"/>
            <a:ext cx="11512627" cy="4987623"/>
          </a:xfrm>
        </p:spPr>
        <p:txBody>
          <a:bodyPr>
            <a:normAutofit/>
          </a:bodyPr>
          <a:lstStyle/>
          <a:p>
            <a:pPr marL="45720" lvl="0" indent="0" algn="just">
              <a:buNone/>
            </a:pPr>
            <a:r>
              <a:rPr lang="bg-BG" sz="3200" b="1" dirty="0" smtClean="0"/>
              <a:t>Местни  нормативни актове</a:t>
            </a:r>
            <a:r>
              <a:rPr lang="en-GB" sz="3200" b="1" dirty="0" smtClean="0"/>
              <a:t>:</a:t>
            </a:r>
            <a:endParaRPr lang="bg-BG" sz="3200" dirty="0"/>
          </a:p>
          <a:p>
            <a:pPr lvl="1" algn="just"/>
            <a:r>
              <a:rPr lang="bg-BG" sz="3000" b="1" dirty="0"/>
              <a:t>Наредба  за опазване на околната среда на </a:t>
            </a:r>
            <a:r>
              <a:rPr lang="bg-BG" sz="3000" b="1" dirty="0" smtClean="0"/>
              <a:t>територията;</a:t>
            </a:r>
            <a:endParaRPr lang="bg-BG" sz="3000" dirty="0"/>
          </a:p>
          <a:p>
            <a:pPr lvl="1" algn="just"/>
            <a:r>
              <a:rPr lang="bg-BG" sz="3000" b="1" dirty="0"/>
              <a:t>Наредба за обществения </a:t>
            </a:r>
            <a:r>
              <a:rPr lang="bg-BG" sz="3000" b="1" dirty="0" smtClean="0"/>
              <a:t>ред;</a:t>
            </a:r>
            <a:endParaRPr lang="bg-BG" sz="3000" dirty="0"/>
          </a:p>
          <a:p>
            <a:pPr lvl="1" algn="just"/>
            <a:r>
              <a:rPr lang="bg-BG" sz="3000" b="1" dirty="0"/>
              <a:t>Наредба  за изграждане</a:t>
            </a:r>
            <a:r>
              <a:rPr lang="bg-BG" sz="3000" b="1" dirty="0" smtClean="0"/>
              <a:t>, стопанисване </a:t>
            </a:r>
            <a:r>
              <a:rPr lang="bg-BG" sz="3000" b="1" dirty="0"/>
              <a:t>и опазване на зелената </a:t>
            </a:r>
            <a:r>
              <a:rPr lang="bg-BG" sz="3000" b="1" dirty="0" smtClean="0"/>
              <a:t>система;</a:t>
            </a:r>
            <a:endParaRPr lang="bg-BG" sz="3000" dirty="0"/>
          </a:p>
          <a:p>
            <a:pPr lvl="1" algn="just"/>
            <a:r>
              <a:rPr lang="bg-BG" sz="3000" b="1" dirty="0"/>
              <a:t>Наредба за условията и реда за изхвърляне, събиране, транспортиране, претоварване, оползотворяване и обезвреждане на битови, строителни и масово разпространени </a:t>
            </a:r>
            <a:r>
              <a:rPr lang="bg-BG" sz="3000" b="1" dirty="0" smtClean="0"/>
              <a:t>отпадъци.</a:t>
            </a:r>
            <a:endParaRPr lang="bg-BG" sz="3000" dirty="0"/>
          </a:p>
        </p:txBody>
      </p:sp>
    </p:spTree>
    <p:extLst>
      <p:ext uri="{BB962C8B-B14F-4D97-AF65-F5344CB8AC3E}">
        <p14:creationId xmlns:p14="http://schemas.microsoft.com/office/powerpoint/2010/main" val="4235706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41194"/>
            <a:ext cx="11138054" cy="1237235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5.2</a:t>
            </a:r>
            <a:r>
              <a:rPr lang="bg-BG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Контролни функции на местните органи по отношение на опазване чистотата на водите</a:t>
            </a:r>
            <a:endParaRPr lang="ru-RU" sz="32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algn="just"/>
            <a:r>
              <a:rPr lang="bg-BG" sz="2800" dirty="0" smtClean="0"/>
              <a:t>По </a:t>
            </a:r>
            <a:r>
              <a:rPr lang="bg-BG" sz="2800" dirty="0"/>
              <a:t>отношение на контрола на </a:t>
            </a:r>
            <a:r>
              <a:rPr lang="bg-BG" sz="2800" b="1" dirty="0"/>
              <a:t>ползването на водите и водните ресурси</a:t>
            </a:r>
            <a:r>
              <a:rPr lang="bg-BG" sz="2800" dirty="0"/>
              <a:t>, изграждането на </a:t>
            </a:r>
            <a:r>
              <a:rPr lang="bg-BG" sz="2800" dirty="0" smtClean="0"/>
              <a:t>водностопански </a:t>
            </a:r>
            <a:r>
              <a:rPr lang="bg-BG" sz="2800" dirty="0"/>
              <a:t>съоръжения - Басейновите дирекции към МОСВ;</a:t>
            </a:r>
          </a:p>
          <a:p>
            <a:pPr lvl="0" algn="just"/>
            <a:r>
              <a:rPr lang="bg-BG" sz="2800" dirty="0"/>
              <a:t>По отношение на контрола на </a:t>
            </a:r>
            <a:r>
              <a:rPr lang="bg-BG" sz="2800" b="1" dirty="0"/>
              <a:t>качеството и мониторинга на водите </a:t>
            </a:r>
            <a:r>
              <a:rPr lang="bg-BG" sz="2800" dirty="0"/>
              <a:t>за питейно-битови и промишлени  нужди - Регионалните здравни инспекции към МЗ;</a:t>
            </a:r>
          </a:p>
          <a:p>
            <a:pPr lvl="0" algn="just"/>
            <a:r>
              <a:rPr lang="bg-BG" sz="2800" dirty="0"/>
              <a:t>По отношение на контрола върху </a:t>
            </a:r>
            <a:r>
              <a:rPr lang="bg-BG" sz="2800" b="1" dirty="0"/>
              <a:t>техническото състояние и безопасната експлоатация на язовирните стени и на съоръженията към тях </a:t>
            </a:r>
            <a:r>
              <a:rPr lang="bg-BG" sz="2800" dirty="0"/>
              <a:t>-  Държавната агенция за метрологичен и технически надзор</a:t>
            </a:r>
            <a:r>
              <a:rPr lang="bg-BG" sz="2800" dirty="0" smtClean="0"/>
              <a:t>;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1135496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5.2. Контролни функции на местните органи по отношение на опазване чистотата на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водите (2)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sz="2800" b="1" dirty="0"/>
              <a:t> </a:t>
            </a:r>
            <a:r>
              <a:rPr lang="en-GB" sz="2800" dirty="0" err="1" smtClean="0"/>
              <a:t>Кметът</a:t>
            </a:r>
            <a:r>
              <a:rPr lang="en-GB" sz="2800" dirty="0" smtClean="0"/>
              <a:t> </a:t>
            </a:r>
            <a:r>
              <a:rPr lang="en-GB" sz="2800" dirty="0" err="1"/>
              <a:t>на</a:t>
            </a:r>
            <a:r>
              <a:rPr lang="en-GB" sz="2800" dirty="0"/>
              <a:t> </a:t>
            </a:r>
            <a:r>
              <a:rPr lang="en-GB" sz="2800" dirty="0" err="1"/>
              <a:t>общината</a:t>
            </a:r>
            <a:r>
              <a:rPr lang="en-GB" sz="2800" dirty="0"/>
              <a:t> </a:t>
            </a:r>
            <a:r>
              <a:rPr lang="en-GB" sz="2800" dirty="0" err="1"/>
              <a:t>контролира</a:t>
            </a:r>
            <a:r>
              <a:rPr lang="en-GB" sz="2800" dirty="0"/>
              <a:t>:</a:t>
            </a:r>
            <a:endParaRPr lang="bg-BG" sz="2800" dirty="0"/>
          </a:p>
          <a:p>
            <a:pPr marL="45720" indent="0" algn="just">
              <a:buNone/>
            </a:pPr>
            <a:r>
              <a:rPr lang="en-GB" sz="2800" dirty="0"/>
              <a:t>1.  </a:t>
            </a:r>
            <a:r>
              <a:rPr lang="bg-BG" sz="2800" dirty="0"/>
              <a:t>И</a:t>
            </a:r>
            <a:r>
              <a:rPr lang="en-GB" sz="2800" dirty="0" err="1"/>
              <a:t>зграждането</a:t>
            </a:r>
            <a:r>
              <a:rPr lang="en-GB" sz="2800" dirty="0"/>
              <a:t>, </a:t>
            </a:r>
            <a:r>
              <a:rPr lang="en-GB" sz="2800" dirty="0" err="1"/>
              <a:t>поддържането</a:t>
            </a:r>
            <a:r>
              <a:rPr lang="en-GB" sz="2800" dirty="0"/>
              <a:t> и </a:t>
            </a:r>
            <a:r>
              <a:rPr lang="en-GB" sz="2800" dirty="0" err="1"/>
              <a:t>правилната</a:t>
            </a:r>
            <a:r>
              <a:rPr lang="en-GB" sz="2800" dirty="0"/>
              <a:t> </a:t>
            </a:r>
            <a:r>
              <a:rPr lang="en-GB" sz="2800" dirty="0" err="1"/>
              <a:t>експлоатация</a:t>
            </a:r>
            <a:r>
              <a:rPr lang="en-GB" sz="2800" dirty="0"/>
              <a:t> </a:t>
            </a:r>
            <a:r>
              <a:rPr lang="en-GB" sz="2800" dirty="0" err="1"/>
              <a:t>на</a:t>
            </a:r>
            <a:r>
              <a:rPr lang="en-GB" sz="2800" dirty="0"/>
              <a:t> </a:t>
            </a:r>
            <a:r>
              <a:rPr lang="en-GB" sz="2800" dirty="0" err="1"/>
              <a:t>канализационните</a:t>
            </a:r>
            <a:r>
              <a:rPr lang="en-GB" sz="2800" dirty="0"/>
              <a:t> </a:t>
            </a:r>
            <a:r>
              <a:rPr lang="en-GB" sz="2800" dirty="0" err="1"/>
              <a:t>мрежи</a:t>
            </a:r>
            <a:r>
              <a:rPr lang="en-GB" sz="2800" dirty="0"/>
              <a:t> и </a:t>
            </a:r>
            <a:r>
              <a:rPr lang="en-GB" sz="2800" dirty="0" err="1"/>
              <a:t>съоръженията</a:t>
            </a:r>
            <a:r>
              <a:rPr lang="en-GB" sz="2800" dirty="0"/>
              <a:t> </a:t>
            </a:r>
            <a:r>
              <a:rPr lang="en-GB" sz="2800" dirty="0" err="1"/>
              <a:t>за</a:t>
            </a:r>
            <a:r>
              <a:rPr lang="en-GB" sz="2800" dirty="0"/>
              <a:t> </a:t>
            </a:r>
            <a:r>
              <a:rPr lang="en-GB" sz="2800" dirty="0" err="1"/>
              <a:t>пречистване</a:t>
            </a:r>
            <a:r>
              <a:rPr lang="en-GB" sz="2800" dirty="0"/>
              <a:t> </a:t>
            </a:r>
            <a:r>
              <a:rPr lang="en-GB" sz="2800" dirty="0" err="1"/>
              <a:t>на</a:t>
            </a:r>
            <a:r>
              <a:rPr lang="en-GB" sz="2800" dirty="0"/>
              <a:t> </a:t>
            </a:r>
            <a:r>
              <a:rPr lang="en-GB" sz="2800" dirty="0" err="1"/>
              <a:t>битови</a:t>
            </a:r>
            <a:r>
              <a:rPr lang="en-GB" sz="2800" dirty="0"/>
              <a:t> </a:t>
            </a:r>
            <a:r>
              <a:rPr lang="en-GB" sz="2800" dirty="0" err="1"/>
              <a:t>отпадъчни</a:t>
            </a:r>
            <a:r>
              <a:rPr lang="en-GB" sz="2800" dirty="0"/>
              <a:t> </a:t>
            </a:r>
            <a:r>
              <a:rPr lang="en-GB" sz="2800" dirty="0" err="1"/>
              <a:t>води</a:t>
            </a:r>
            <a:r>
              <a:rPr lang="en-GB" sz="2800" dirty="0"/>
              <a:t>;</a:t>
            </a:r>
            <a:endParaRPr lang="bg-BG" sz="2800" dirty="0"/>
          </a:p>
          <a:p>
            <a:pPr marL="45720" indent="0" algn="just">
              <a:buNone/>
            </a:pPr>
            <a:r>
              <a:rPr lang="en-GB" sz="2800" dirty="0"/>
              <a:t>2. </a:t>
            </a:r>
            <a:r>
              <a:rPr lang="bg-BG" sz="2800" dirty="0"/>
              <a:t>И</a:t>
            </a:r>
            <a:r>
              <a:rPr lang="en-GB" sz="2800" dirty="0" err="1"/>
              <a:t>зграждането</a:t>
            </a:r>
            <a:r>
              <a:rPr lang="en-GB" sz="2800" dirty="0"/>
              <a:t>, </a:t>
            </a:r>
            <a:r>
              <a:rPr lang="en-GB" sz="2800" dirty="0" err="1"/>
              <a:t>поддържането</a:t>
            </a:r>
            <a:r>
              <a:rPr lang="en-GB" sz="2800" dirty="0"/>
              <a:t> и </a:t>
            </a:r>
            <a:r>
              <a:rPr lang="en-GB" sz="2800" dirty="0" err="1"/>
              <a:t>експлоатацията</a:t>
            </a:r>
            <a:r>
              <a:rPr lang="en-GB" sz="2800" dirty="0"/>
              <a:t> </a:t>
            </a:r>
            <a:r>
              <a:rPr lang="en-GB" sz="2800" dirty="0" err="1"/>
              <a:t>на</a:t>
            </a:r>
            <a:r>
              <a:rPr lang="en-GB" sz="2800" dirty="0"/>
              <a:t> </a:t>
            </a:r>
            <a:r>
              <a:rPr lang="en-GB" sz="2800" dirty="0" err="1"/>
              <a:t>водностопанските</a:t>
            </a:r>
            <a:r>
              <a:rPr lang="en-GB" sz="2800" dirty="0"/>
              <a:t> </a:t>
            </a:r>
            <a:r>
              <a:rPr lang="en-GB" sz="2800" dirty="0" err="1" smtClean="0"/>
              <a:t>системи</a:t>
            </a:r>
            <a:r>
              <a:rPr lang="en-GB" sz="2800" dirty="0" smtClean="0"/>
              <a:t>;</a:t>
            </a:r>
            <a:endParaRPr lang="bg-BG" sz="2800" dirty="0"/>
          </a:p>
          <a:p>
            <a:pPr marL="45720" indent="0" algn="just">
              <a:buNone/>
            </a:pPr>
            <a:r>
              <a:rPr lang="bg-BG" sz="2800" dirty="0"/>
              <a:t>3</a:t>
            </a:r>
            <a:r>
              <a:rPr lang="en-GB" sz="2800" dirty="0"/>
              <a:t>.  </a:t>
            </a:r>
            <a:r>
              <a:rPr lang="bg-BG" sz="2800" dirty="0"/>
              <a:t>П</a:t>
            </a:r>
            <a:r>
              <a:rPr lang="en-GB" sz="2800" dirty="0" err="1"/>
              <a:t>оддържането</a:t>
            </a:r>
            <a:r>
              <a:rPr lang="en-GB" sz="2800" dirty="0"/>
              <a:t> и </a:t>
            </a:r>
            <a:r>
              <a:rPr lang="en-GB" sz="2800" dirty="0" err="1"/>
              <a:t>спазването</a:t>
            </a:r>
            <a:r>
              <a:rPr lang="en-GB" sz="2800" dirty="0"/>
              <a:t> </a:t>
            </a:r>
            <a:r>
              <a:rPr lang="en-GB" sz="2800" dirty="0" err="1"/>
              <a:t>на</a:t>
            </a:r>
            <a:r>
              <a:rPr lang="en-GB" sz="2800" dirty="0"/>
              <a:t> </a:t>
            </a:r>
            <a:r>
              <a:rPr lang="en-GB" sz="2800" dirty="0" err="1"/>
              <a:t>забраните</a:t>
            </a:r>
            <a:r>
              <a:rPr lang="en-GB" sz="2800" dirty="0"/>
              <a:t> и </a:t>
            </a:r>
            <a:r>
              <a:rPr lang="en-GB" sz="2800" dirty="0" err="1"/>
              <a:t>ограниченията</a:t>
            </a:r>
            <a:r>
              <a:rPr lang="en-GB" sz="2800" dirty="0"/>
              <a:t> в </a:t>
            </a:r>
            <a:r>
              <a:rPr lang="en-GB" sz="2800" dirty="0" err="1"/>
              <a:t>границите</a:t>
            </a:r>
            <a:r>
              <a:rPr lang="en-GB" sz="2800" dirty="0"/>
              <a:t> </a:t>
            </a:r>
            <a:r>
              <a:rPr lang="en-GB" sz="2800" dirty="0" err="1"/>
              <a:t>на</a:t>
            </a:r>
            <a:r>
              <a:rPr lang="en-GB" sz="2800" dirty="0"/>
              <a:t> </a:t>
            </a:r>
            <a:r>
              <a:rPr lang="en-GB" sz="2800" dirty="0" err="1"/>
              <a:t>санитарно-охранителните</a:t>
            </a:r>
            <a:r>
              <a:rPr lang="en-GB" sz="2800" dirty="0"/>
              <a:t> </a:t>
            </a:r>
            <a:r>
              <a:rPr lang="en-GB" sz="2800" dirty="0" err="1"/>
              <a:t>зони</a:t>
            </a:r>
            <a:r>
              <a:rPr lang="en-GB" sz="2800" dirty="0"/>
              <a:t> </a:t>
            </a:r>
            <a:r>
              <a:rPr lang="en-GB" sz="2800" dirty="0" err="1"/>
              <a:t>на</a:t>
            </a:r>
            <a:r>
              <a:rPr lang="en-GB" sz="2800" dirty="0"/>
              <a:t> </a:t>
            </a:r>
            <a:r>
              <a:rPr lang="en-GB" sz="2800" dirty="0" err="1"/>
              <a:t>минералните</a:t>
            </a:r>
            <a:r>
              <a:rPr lang="en-GB" sz="2800" dirty="0"/>
              <a:t> </a:t>
            </a:r>
            <a:r>
              <a:rPr lang="en-GB" sz="2800" dirty="0" err="1"/>
              <a:t>води</a:t>
            </a:r>
            <a:r>
              <a:rPr lang="en-GB" sz="2800" dirty="0"/>
              <a:t>, </a:t>
            </a:r>
            <a:r>
              <a:rPr lang="en-GB" sz="2800" dirty="0" err="1"/>
              <a:t>публична</a:t>
            </a:r>
            <a:r>
              <a:rPr lang="en-GB" sz="2800" dirty="0"/>
              <a:t> </a:t>
            </a:r>
            <a:r>
              <a:rPr lang="en-GB" sz="2800" dirty="0" err="1"/>
              <a:t>общинска</a:t>
            </a:r>
            <a:r>
              <a:rPr lang="en-GB" sz="2800" dirty="0"/>
              <a:t> </a:t>
            </a:r>
            <a:r>
              <a:rPr lang="en-GB" sz="2800" dirty="0" err="1"/>
              <a:t>собственост</a:t>
            </a:r>
            <a:r>
              <a:rPr lang="en-GB" sz="2800" dirty="0"/>
              <a:t>.</a:t>
            </a:r>
            <a:endParaRPr lang="bg-BG" sz="2800" dirty="0"/>
          </a:p>
          <a:p>
            <a:pPr marL="45720" indent="0" algn="just">
              <a:buNone/>
            </a:pP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3197639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5.3. </a:t>
            </a:r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Контролни функции на местните органи по отношение на опазване чистотата на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въздуха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sz="3600" dirty="0" smtClean="0"/>
              <a:t>Превантивни </a:t>
            </a:r>
            <a:r>
              <a:rPr lang="bg-BG" sz="3600" dirty="0"/>
              <a:t>и контролни  функции по </a:t>
            </a:r>
            <a:r>
              <a:rPr lang="bg-BG" sz="3600" dirty="0" smtClean="0"/>
              <a:t>ЗЧАВ имат </a:t>
            </a:r>
            <a:r>
              <a:rPr lang="bg-BG" sz="3600" dirty="0"/>
              <a:t>и много държавни </a:t>
            </a:r>
            <a:r>
              <a:rPr lang="bg-BG" sz="3600" dirty="0" smtClean="0"/>
              <a:t>структури като:</a:t>
            </a:r>
          </a:p>
          <a:p>
            <a:pPr lvl="1" algn="just"/>
            <a:r>
              <a:rPr lang="bg-BG" sz="3400" dirty="0" smtClean="0"/>
              <a:t>Министерството </a:t>
            </a:r>
            <a:r>
              <a:rPr lang="bg-BG" sz="3400" dirty="0"/>
              <a:t>на околната среда и водите чрез своите регионални звена </a:t>
            </a:r>
            <a:r>
              <a:rPr lang="en-US" sz="3400" dirty="0"/>
              <a:t>(</a:t>
            </a:r>
            <a:r>
              <a:rPr lang="bg-BG" sz="3400" dirty="0"/>
              <a:t>РИОСВ</a:t>
            </a:r>
            <a:r>
              <a:rPr lang="en-US" sz="3400" dirty="0" smtClean="0"/>
              <a:t>)</a:t>
            </a:r>
            <a:r>
              <a:rPr lang="bg-BG" sz="3400" dirty="0" smtClean="0"/>
              <a:t>;</a:t>
            </a:r>
          </a:p>
          <a:p>
            <a:pPr lvl="1" algn="just"/>
            <a:r>
              <a:rPr lang="bg-BG" sz="3400" dirty="0" smtClean="0"/>
              <a:t>Министерството </a:t>
            </a:r>
            <a:r>
              <a:rPr lang="bg-BG" sz="3400" dirty="0"/>
              <a:t>на вътрешните </a:t>
            </a:r>
            <a:r>
              <a:rPr lang="bg-BG" sz="3400" dirty="0" smtClean="0"/>
              <a:t>работи;</a:t>
            </a:r>
          </a:p>
          <a:p>
            <a:pPr lvl="1" algn="just"/>
            <a:r>
              <a:rPr lang="bg-BG" sz="3400" dirty="0" smtClean="0"/>
              <a:t>Министерството </a:t>
            </a:r>
            <a:r>
              <a:rPr lang="bg-BG" sz="3400" dirty="0"/>
              <a:t>на транспорта, информационните технологии и </a:t>
            </a:r>
            <a:r>
              <a:rPr lang="bg-BG" sz="3400" dirty="0" smtClean="0"/>
              <a:t>съобщенията; </a:t>
            </a:r>
            <a:r>
              <a:rPr lang="bg-BG" sz="3400" dirty="0" smtClean="0"/>
              <a:t>и </a:t>
            </a:r>
            <a:endParaRPr lang="bg-BG" sz="3400" dirty="0" smtClean="0"/>
          </a:p>
          <a:p>
            <a:pPr lvl="1" algn="just"/>
            <a:r>
              <a:rPr lang="bg-BG" sz="3400" dirty="0" smtClean="0"/>
              <a:t>Кметовете на общини.</a:t>
            </a:r>
            <a:endParaRPr lang="bg-BG" sz="3400" dirty="0"/>
          </a:p>
        </p:txBody>
      </p:sp>
    </p:spTree>
    <p:extLst>
      <p:ext uri="{BB962C8B-B14F-4D97-AF65-F5344CB8AC3E}">
        <p14:creationId xmlns:p14="http://schemas.microsoft.com/office/powerpoint/2010/main" val="41557346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0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3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4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5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6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7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8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3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4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5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6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7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8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9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2109</TotalTime>
  <Words>1723</Words>
  <Application>Microsoft Office PowerPoint</Application>
  <PresentationFormat>Widescreen</PresentationFormat>
  <Paragraphs>145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Corbel</vt:lpstr>
      <vt:lpstr>Times New Roman</vt:lpstr>
      <vt:lpstr>Wingdings</vt:lpstr>
      <vt:lpstr>База</vt:lpstr>
      <vt:lpstr>PowerPoint Presentation</vt:lpstr>
      <vt:lpstr> Подтема 5.1. Преглед на нормативната уредба </vt:lpstr>
      <vt:lpstr>Подтема 5.1. Преглед на нормативната уредба (2)</vt:lpstr>
      <vt:lpstr>Подтема 5.1. Преглед на нормативната уредба (3)</vt:lpstr>
      <vt:lpstr>Подтема 5.1. Преглед на нормативната уредба (4)</vt:lpstr>
      <vt:lpstr>Подтема 5.1. Преглед на нормативната уредба (5)</vt:lpstr>
      <vt:lpstr>Подтема 5.2. Контролни функции на местните органи по отношение на опазване чистотата на водите</vt:lpstr>
      <vt:lpstr>Подтема 5.2. Контролни функции на местните органи по отношение на опазване чистотата на водите (2)</vt:lpstr>
      <vt:lpstr>Подтема 5.3. Контролни функции на местните органи по отношение на опазване чистотата на въздуха</vt:lpstr>
      <vt:lpstr>Подтема 5.3. Контролни функции на местните органи по отношение на опазване чистотата на въздуха (2)</vt:lpstr>
      <vt:lpstr>Подтема 5.4. Контролни функции на местните органи в сферата на отпадъците</vt:lpstr>
      <vt:lpstr>Подтема 5.4. Контролни функции на местните органи в сферата на отпадъците (2) </vt:lpstr>
      <vt:lpstr>Подтема 5.4. Контролни функции на местните органи в сферата на отпадъците (3) </vt:lpstr>
      <vt:lpstr>Подтема 5.5. Контролни функции на местните органи по отношение на замърсяване от строителна дейност </vt:lpstr>
      <vt:lpstr>Подтема 5.5. Контролни функции на местните органи по отношение на замърсяване от строителна дейност (2)</vt:lpstr>
      <vt:lpstr>Подтема 5.5. Контролни функции на местните органи по отношение на замърсяване от строителна дейност (3) </vt:lpstr>
      <vt:lpstr>Подтема 5.5. Контролни функции на местните органи по отношение на замърсяване от строителна дейност (4)</vt:lpstr>
      <vt:lpstr>Подтема 5.5. Контролни функции на местните органи по отношение на замърсяване от строителна дейност (5)</vt:lpstr>
      <vt:lpstr>Подтема 5.6. Трудности в изпълнението на контролните функции, свързани с опазването на околната среда - води, въздух, отпадъци, замърсяване от строителна дейност и други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87</cp:revision>
  <dcterms:created xsi:type="dcterms:W3CDTF">2020-11-16T15:48:02Z</dcterms:created>
  <dcterms:modified xsi:type="dcterms:W3CDTF">2021-07-30T23:04:19Z</dcterms:modified>
</cp:coreProperties>
</file>