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8" r:id="rId2"/>
    <p:sldId id="259" r:id="rId3"/>
    <p:sldId id="281" r:id="rId4"/>
    <p:sldId id="268" r:id="rId5"/>
    <p:sldId id="269" r:id="rId6"/>
    <p:sldId id="282" r:id="rId7"/>
    <p:sldId id="283" r:id="rId8"/>
    <p:sldId id="260" r:id="rId9"/>
    <p:sldId id="261" r:id="rId10"/>
    <p:sldId id="262" r:id="rId11"/>
    <p:sldId id="270" r:id="rId12"/>
    <p:sldId id="263" r:id="rId13"/>
    <p:sldId id="265" r:id="rId14"/>
    <p:sldId id="271" r:id="rId15"/>
    <p:sldId id="272" r:id="rId16"/>
    <p:sldId id="273" r:id="rId17"/>
    <p:sldId id="274" r:id="rId18"/>
    <p:sldId id="275" r:id="rId19"/>
    <p:sldId id="276" r:id="rId20"/>
    <p:sldId id="284" r:id="rId21"/>
    <p:sldId id="277" r:id="rId22"/>
    <p:sldId id="285" r:id="rId23"/>
    <p:sldId id="267" r:id="rId24"/>
    <p:sldId id="278" r:id="rId25"/>
    <p:sldId id="279" r:id="rId26"/>
    <p:sldId id="280" r:id="rId27"/>
    <p:sldId id="264" r:id="rId28"/>
  </p:sldIdLst>
  <p:sldSz cx="12192000" cy="6858000"/>
  <p:notesSz cx="6858000" cy="9947275"/>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smtClean="0"/>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smtClean="0"/>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4E374BC-D410-45E1-AF0F-3795EB5352C9}" type="datetimeFigureOut">
              <a:rPr lang="bg-BG" smtClean="0"/>
              <a:t>6.9.2022 г.</a:t>
            </a:fld>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6.9.2022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smtClean="0"/>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6.9.2022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Content Placeholder 2"/>
          <p:cNvSpPr>
            <a:spLocks noGrp="1"/>
          </p:cNvSpPr>
          <p:nvPr>
            <p:ph idx="1"/>
          </p:nvPr>
        </p:nvSpPr>
        <p:spPr/>
        <p:txBody>
          <a:body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6.9.2022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smtClean="0"/>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smtClean="0"/>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24E374BC-D410-45E1-AF0F-3795EB5352C9}" type="datetimeFigureOut">
              <a:rPr lang="bg-BG" smtClean="0"/>
              <a:t>6.9.2022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smtClean="0"/>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5" name="Date Placeholder 4"/>
          <p:cNvSpPr>
            <a:spLocks noGrp="1"/>
          </p:cNvSpPr>
          <p:nvPr>
            <p:ph type="dt" sz="half" idx="10"/>
          </p:nvPr>
        </p:nvSpPr>
        <p:spPr/>
        <p:txBody>
          <a:bodyPr/>
          <a:lstStyle/>
          <a:p>
            <a:fld id="{24E374BC-D410-45E1-AF0F-3795EB5352C9}" type="datetimeFigureOut">
              <a:rPr lang="bg-BG" smtClean="0"/>
              <a:t>6.9.2022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smtClean="0"/>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7" name="Date Placeholder 6"/>
          <p:cNvSpPr>
            <a:spLocks noGrp="1"/>
          </p:cNvSpPr>
          <p:nvPr>
            <p:ph type="dt" sz="half" idx="10"/>
          </p:nvPr>
        </p:nvSpPr>
        <p:spPr/>
        <p:txBody>
          <a:bodyPr/>
          <a:lstStyle/>
          <a:p>
            <a:fld id="{24E374BC-D410-45E1-AF0F-3795EB5352C9}" type="datetimeFigureOut">
              <a:rPr lang="bg-BG" smtClean="0"/>
              <a:t>6.9.2022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Date Placeholder 2"/>
          <p:cNvSpPr>
            <a:spLocks noGrp="1"/>
          </p:cNvSpPr>
          <p:nvPr>
            <p:ph type="dt" sz="half" idx="10"/>
          </p:nvPr>
        </p:nvSpPr>
        <p:spPr/>
        <p:txBody>
          <a:bodyPr/>
          <a:lstStyle/>
          <a:p>
            <a:fld id="{24E374BC-D410-45E1-AF0F-3795EB5352C9}" type="datetimeFigureOut">
              <a:rPr lang="bg-BG" smtClean="0"/>
              <a:t>6.9.2022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374BC-D410-45E1-AF0F-3795EB5352C9}" type="datetimeFigureOut">
              <a:rPr lang="bg-BG" smtClean="0"/>
              <a:t>6.9.2022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smtClean="0"/>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6.9.2022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smtClean="0"/>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smtClean="0"/>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6.9.2022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smtClean="0"/>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4E374BC-D410-45E1-AF0F-3795EB5352C9}" type="datetimeFigureOut">
              <a:rPr lang="bg-BG" smtClean="0"/>
              <a:t>6.9.2022 г.</a:t>
            </a:fld>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lstStyle/>
          <a:p>
            <a:pPr marL="0" indent="0">
              <a:buNone/>
            </a:pPr>
            <a:endParaRPr lang="bg-BG" dirty="0"/>
          </a:p>
          <a:p>
            <a:pPr marL="0" indent="0" algn="ctr">
              <a:buNone/>
            </a:pPr>
            <a:endParaRPr lang="bg-BG" dirty="0" smtClean="0"/>
          </a:p>
          <a:p>
            <a:pPr marL="0" indent="0" algn="ctr">
              <a:buNone/>
            </a:pPr>
            <a:endParaRPr lang="bg-BG" dirty="0"/>
          </a:p>
          <a:p>
            <a:pPr marL="0" indent="0" algn="ctr">
              <a:buNone/>
            </a:pPr>
            <a:r>
              <a:rPr lang="en-US" sz="3200" b="1" i="1" dirty="0">
                <a:solidFill>
                  <a:schemeClr val="accent1">
                    <a:lumMod val="75000"/>
                  </a:schemeClr>
                </a:solidFill>
              </a:rPr>
              <a:t>Обучителен </a:t>
            </a:r>
            <a:r>
              <a:rPr lang="en-US" sz="3200" b="1" i="1" dirty="0" err="1">
                <a:solidFill>
                  <a:schemeClr val="accent1">
                    <a:lumMod val="75000"/>
                  </a:schemeClr>
                </a:solidFill>
              </a:rPr>
              <a:t>модул</a:t>
            </a:r>
            <a:r>
              <a:rPr lang="en-US" sz="3200" b="1" i="1" dirty="0">
                <a:solidFill>
                  <a:schemeClr val="accent1">
                    <a:lumMod val="75000"/>
                  </a:schemeClr>
                </a:solidFill>
              </a:rPr>
              <a:t> 1</a:t>
            </a:r>
          </a:p>
          <a:p>
            <a:pPr marL="0" indent="0" algn="ctr">
              <a:buNone/>
            </a:pPr>
            <a:r>
              <a:rPr lang="ru-RU" sz="3200" b="1" dirty="0">
                <a:solidFill>
                  <a:schemeClr val="accent1">
                    <a:lumMod val="75000"/>
                  </a:schemeClr>
                </a:solidFill>
              </a:rPr>
              <a:t>«</a:t>
            </a:r>
            <a:r>
              <a:rPr lang="en-US" sz="3200" b="1" dirty="0" err="1">
                <a:solidFill>
                  <a:schemeClr val="accent1">
                    <a:lumMod val="75000"/>
                  </a:schemeClr>
                </a:solidFill>
              </a:rPr>
              <a:t>Управление</a:t>
            </a:r>
            <a:r>
              <a:rPr lang="en-US" sz="3200" b="1" dirty="0">
                <a:solidFill>
                  <a:schemeClr val="accent1">
                    <a:lumMod val="75000"/>
                  </a:schemeClr>
                </a:solidFill>
              </a:rPr>
              <a:t> </a:t>
            </a:r>
            <a:r>
              <a:rPr lang="en-US" sz="3200" b="1" dirty="0" err="1">
                <a:solidFill>
                  <a:schemeClr val="accent1">
                    <a:lumMod val="75000"/>
                  </a:schemeClr>
                </a:solidFill>
              </a:rPr>
              <a:t>на</a:t>
            </a:r>
            <a:r>
              <a:rPr lang="en-US" sz="3200" b="1" dirty="0">
                <a:solidFill>
                  <a:schemeClr val="accent1">
                    <a:lumMod val="75000"/>
                  </a:schemeClr>
                </a:solidFill>
              </a:rPr>
              <a:t> </a:t>
            </a:r>
            <a:r>
              <a:rPr lang="en-US" sz="3200" b="1" dirty="0" err="1">
                <a:solidFill>
                  <a:schemeClr val="accent1">
                    <a:lumMod val="75000"/>
                  </a:schemeClr>
                </a:solidFill>
              </a:rPr>
              <a:t>общинските</a:t>
            </a:r>
            <a:r>
              <a:rPr lang="en-US" sz="3200" b="1" dirty="0">
                <a:solidFill>
                  <a:schemeClr val="accent1">
                    <a:lumMod val="75000"/>
                  </a:schemeClr>
                </a:solidFill>
              </a:rPr>
              <a:t> </a:t>
            </a:r>
            <a:r>
              <a:rPr lang="en-US" sz="3200" b="1" dirty="0" err="1">
                <a:solidFill>
                  <a:schemeClr val="accent1">
                    <a:lumMod val="75000"/>
                  </a:schemeClr>
                </a:solidFill>
              </a:rPr>
              <a:t>финанси</a:t>
            </a:r>
            <a:r>
              <a:rPr lang="ru-RU" sz="3200" b="1" dirty="0">
                <a:solidFill>
                  <a:schemeClr val="accent1">
                    <a:lumMod val="75000"/>
                  </a:schemeClr>
                </a:solidFill>
              </a:rPr>
              <a:t>»</a:t>
            </a:r>
            <a:br>
              <a:rPr lang="ru-RU" sz="3200" b="1" dirty="0">
                <a:solidFill>
                  <a:schemeClr val="accent1">
                    <a:lumMod val="75000"/>
                  </a:schemeClr>
                </a:solidFill>
              </a:rPr>
            </a:br>
            <a:endParaRPr lang="en-US" sz="3200" b="1" dirty="0" smtClean="0">
              <a:solidFill>
                <a:schemeClr val="accent1">
                  <a:lumMod val="75000"/>
                </a:schemeClr>
              </a:solidFill>
            </a:endParaRPr>
          </a:p>
          <a:p>
            <a:pPr marL="0" indent="0" algn="ctr">
              <a:buNone/>
            </a:pPr>
            <a:r>
              <a:rPr lang="bg-BG" sz="3200" dirty="0" smtClean="0">
                <a:solidFill>
                  <a:schemeClr val="accent1">
                    <a:lumMod val="75000"/>
                  </a:schemeClr>
                </a:solidFill>
              </a:rPr>
              <a:t>Тема 3. Вътрешно организационни правила и процедури за ефективно управление на местните финанси. Добри примери от наредбите на общинските съвети</a:t>
            </a:r>
            <a:endParaRPr lang="en-US" sz="3200" dirty="0" smtClean="0">
              <a:solidFill>
                <a:schemeClr val="accent1">
                  <a:lumMod val="75000"/>
                </a:schemeClr>
              </a:solidFill>
            </a:endParaRPr>
          </a:p>
        </p:txBody>
      </p:sp>
      <p:pic>
        <p:nvPicPr>
          <p:cNvPr id="2" name="Picture 1"/>
          <p:cNvPicPr>
            <a:picLocks noChangeAspect="1"/>
          </p:cNvPicPr>
          <p:nvPr/>
        </p:nvPicPr>
        <p:blipFill>
          <a:blip r:embed="rId2"/>
          <a:stretch>
            <a:fillRect/>
          </a:stretch>
        </p:blipFill>
        <p:spPr>
          <a:xfrm>
            <a:off x="925689" y="904789"/>
            <a:ext cx="2074486"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24925" y="1017894"/>
            <a:ext cx="1323114" cy="828000"/>
          </a:xfrm>
          <a:prstGeom prst="rect">
            <a:avLst/>
          </a:prstGeom>
        </p:spPr>
      </p:pic>
      <p:pic>
        <p:nvPicPr>
          <p:cNvPr id="9" name="Picture 1"/>
          <p:cNvPicPr>
            <a:picLocks noChangeAspect="1"/>
          </p:cNvPicPr>
          <p:nvPr/>
        </p:nvPicPr>
        <p:blipFill>
          <a:blip r:embed="rId2"/>
          <a:stretch>
            <a:fillRect/>
          </a:stretch>
        </p:blipFill>
        <p:spPr>
          <a:xfrm>
            <a:off x="925689" y="903594"/>
            <a:ext cx="2074486" cy="828527"/>
          </a:xfrm>
          <a:prstGeom prst="rect">
            <a:avLst/>
          </a:prstGeom>
        </p:spPr>
      </p:pic>
    </p:spTree>
    <p:extLst>
      <p:ext uri="{BB962C8B-B14F-4D97-AF65-F5344CB8AC3E}">
        <p14:creationId xmlns:p14="http://schemas.microsoft.com/office/powerpoint/2010/main" val="3664204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65992" y="309350"/>
            <a:ext cx="11227777" cy="1356360"/>
          </a:xfrm>
        </p:spPr>
        <p:txBody>
          <a:bodyPr>
            <a:noAutofit/>
          </a:bodyPr>
          <a:lstStyle/>
          <a:p>
            <a:pPr algn="ctr"/>
            <a:r>
              <a:rPr lang="bg-BG" sz="3200" b="1" dirty="0">
                <a:solidFill>
                  <a:schemeClr val="accent1">
                    <a:lumMod val="75000"/>
                  </a:schemeClr>
                </a:solidFill>
                <a:latin typeface="+mn-lt"/>
                <a:cs typeface="Times New Roman" panose="02020603050405020304" pitchFamily="18" charset="0"/>
              </a:rPr>
              <a:t>Вътрешно организационни правила и процедури, които са в компетенциите на кмета на общината</a:t>
            </a:r>
            <a:endParaRPr lang="bg-BG" sz="3200" b="1" u="sng" dirty="0">
              <a:latin typeface="+mn-lt"/>
            </a:endParaRPr>
          </a:p>
        </p:txBody>
      </p:sp>
      <p:sp>
        <p:nvSpPr>
          <p:cNvPr id="3" name="Контейнер за съдържание 2"/>
          <p:cNvSpPr>
            <a:spLocks noGrp="1"/>
          </p:cNvSpPr>
          <p:nvPr>
            <p:ph idx="1"/>
          </p:nvPr>
        </p:nvSpPr>
        <p:spPr>
          <a:xfrm>
            <a:off x="677008" y="1665710"/>
            <a:ext cx="11016761" cy="4430290"/>
          </a:xfrm>
        </p:spPr>
        <p:txBody>
          <a:bodyPr>
            <a:normAutofit lnSpcReduction="10000"/>
          </a:bodyPr>
          <a:lstStyle/>
          <a:p>
            <a:pPr marL="0" indent="0" algn="just">
              <a:buFontTx/>
              <a:buNone/>
            </a:pPr>
            <a:r>
              <a:rPr lang="bg-BG" altLang="bg-BG" sz="2800" b="1" dirty="0" smtClean="0">
                <a:solidFill>
                  <a:schemeClr val="accent1">
                    <a:lumMod val="75000"/>
                  </a:schemeClr>
                </a:solidFill>
                <a:latin typeface="Times New Roman" panose="02020603050405020304" pitchFamily="18" charset="0"/>
                <a:cs typeface="Times New Roman" panose="02020603050405020304" pitchFamily="18" charset="0"/>
              </a:rPr>
              <a:t>Осигурява</a:t>
            </a:r>
            <a:r>
              <a:rPr lang="bg-BG" altLang="bg-BG" sz="2800" dirty="0" smtClean="0">
                <a:solidFill>
                  <a:schemeClr val="accent1">
                    <a:lumMod val="75000"/>
                  </a:schemeClr>
                </a:solidFill>
                <a:latin typeface="Times New Roman" panose="02020603050405020304" pitchFamily="18" charset="0"/>
                <a:cs typeface="Times New Roman" panose="02020603050405020304" pitchFamily="18" charset="0"/>
              </a:rPr>
              <a:t> </a:t>
            </a:r>
            <a:r>
              <a:rPr lang="bg-BG" altLang="bg-BG" sz="2800" dirty="0">
                <a:solidFill>
                  <a:schemeClr val="accent1">
                    <a:lumMod val="75000"/>
                  </a:schemeClr>
                </a:solidFill>
                <a:latin typeface="Times New Roman" panose="02020603050405020304" pitchFamily="18" charset="0"/>
                <a:cs typeface="Times New Roman" panose="02020603050405020304" pitchFamily="18" charset="0"/>
              </a:rPr>
              <a:t>условия за изпълнение на законите, подзаконовата нормативна уредба и приетите с решения на Общинския съвет наредби, правилници, програми и др. </a:t>
            </a:r>
            <a:endParaRPr lang="bg-BG" altLang="bg-BG" sz="2800" dirty="0" smtClean="0">
              <a:solidFill>
                <a:schemeClr val="accent1">
                  <a:lumMod val="75000"/>
                </a:schemeClr>
              </a:solidFill>
              <a:latin typeface="Times New Roman" panose="02020603050405020304" pitchFamily="18" charset="0"/>
              <a:cs typeface="Times New Roman" panose="02020603050405020304" pitchFamily="18" charset="0"/>
            </a:endParaRPr>
          </a:p>
          <a:p>
            <a:pPr marL="0" indent="0" algn="just">
              <a:buFontTx/>
              <a:buNone/>
            </a:pPr>
            <a:r>
              <a:rPr lang="bg-BG" altLang="bg-BG" sz="2800" b="1" dirty="0" smtClean="0">
                <a:solidFill>
                  <a:schemeClr val="accent1">
                    <a:lumMod val="75000"/>
                  </a:schemeClr>
                </a:solidFill>
                <a:latin typeface="Times New Roman" panose="02020603050405020304" pitchFamily="18" charset="0"/>
                <a:cs typeface="Times New Roman" panose="02020603050405020304" pitchFamily="18" charset="0"/>
              </a:rPr>
              <a:t>Организира</a:t>
            </a:r>
            <a:r>
              <a:rPr lang="bg-BG" altLang="bg-BG" sz="2800" dirty="0" smtClean="0">
                <a:solidFill>
                  <a:schemeClr val="accent1">
                    <a:lumMod val="75000"/>
                  </a:schemeClr>
                </a:solidFill>
                <a:latin typeface="Times New Roman" panose="02020603050405020304" pitchFamily="18" charset="0"/>
                <a:cs typeface="Times New Roman" panose="02020603050405020304" pitchFamily="18" charset="0"/>
              </a:rPr>
              <a:t> </a:t>
            </a:r>
            <a:r>
              <a:rPr lang="bg-BG" altLang="bg-BG" sz="2800" dirty="0">
                <a:solidFill>
                  <a:schemeClr val="accent1">
                    <a:lumMod val="75000"/>
                  </a:schemeClr>
                </a:solidFill>
                <a:latin typeface="Times New Roman" panose="02020603050405020304" pitchFamily="18" charset="0"/>
                <a:cs typeface="Times New Roman" panose="02020603050405020304" pitchFamily="18" charset="0"/>
              </a:rPr>
              <a:t>изготвянето на </a:t>
            </a:r>
            <a:r>
              <a:rPr lang="bg-BG" altLang="bg-BG" sz="2800" dirty="0" smtClean="0">
                <a:solidFill>
                  <a:schemeClr val="accent1">
                    <a:lumMod val="75000"/>
                  </a:schemeClr>
                </a:solidFill>
                <a:latin typeface="Times New Roman" panose="02020603050405020304" pitchFamily="18" charset="0"/>
                <a:cs typeface="Times New Roman" panose="02020603050405020304" pitchFamily="18" charset="0"/>
              </a:rPr>
              <a:t>системи </a:t>
            </a:r>
            <a:r>
              <a:rPr lang="bg-BG" altLang="bg-BG" sz="2800" dirty="0">
                <a:solidFill>
                  <a:schemeClr val="accent1">
                    <a:lumMod val="75000"/>
                  </a:schemeClr>
                </a:solidFill>
                <a:latin typeface="Times New Roman" panose="02020603050405020304" pitchFamily="18" charset="0"/>
                <a:cs typeface="Times New Roman" panose="02020603050405020304" pitchFamily="18" charset="0"/>
              </a:rPr>
              <a:t>и вътрешно организационни правила, процедури за ефективно управление на местните финанси, заповеди и др. </a:t>
            </a:r>
            <a:endParaRPr lang="bg-BG" altLang="bg-BG" sz="2800" dirty="0" smtClean="0">
              <a:solidFill>
                <a:schemeClr val="accent1">
                  <a:lumMod val="75000"/>
                </a:schemeClr>
              </a:solidFill>
              <a:latin typeface="Times New Roman" panose="02020603050405020304" pitchFamily="18" charset="0"/>
              <a:cs typeface="Times New Roman" panose="02020603050405020304" pitchFamily="18" charset="0"/>
            </a:endParaRPr>
          </a:p>
          <a:p>
            <a:pPr marL="0" indent="0" algn="just">
              <a:buFontTx/>
              <a:buNone/>
            </a:pPr>
            <a:r>
              <a:rPr lang="bg-BG" altLang="bg-BG" sz="2800" b="1" dirty="0" smtClean="0">
                <a:solidFill>
                  <a:schemeClr val="accent1">
                    <a:lumMod val="75000"/>
                  </a:schemeClr>
                </a:solidFill>
                <a:latin typeface="Times New Roman" panose="02020603050405020304" pitchFamily="18" charset="0"/>
                <a:cs typeface="Times New Roman" panose="02020603050405020304" pitchFamily="18" charset="0"/>
              </a:rPr>
              <a:t>Осигурява</a:t>
            </a:r>
            <a:r>
              <a:rPr lang="bg-BG" altLang="bg-BG" sz="2800" dirty="0" smtClean="0">
                <a:solidFill>
                  <a:schemeClr val="accent1">
                    <a:lumMod val="75000"/>
                  </a:schemeClr>
                </a:solidFill>
                <a:latin typeface="Times New Roman" panose="02020603050405020304" pitchFamily="18" charset="0"/>
                <a:cs typeface="Times New Roman" panose="02020603050405020304" pitchFamily="18" charset="0"/>
              </a:rPr>
              <a:t> </a:t>
            </a:r>
            <a:r>
              <a:rPr lang="bg-BG" altLang="bg-BG" sz="2800" dirty="0">
                <a:solidFill>
                  <a:schemeClr val="accent1">
                    <a:lumMod val="75000"/>
                  </a:schemeClr>
                </a:solidFill>
                <a:latin typeface="Times New Roman" panose="02020603050405020304" pitchFamily="18" charset="0"/>
                <a:cs typeface="Times New Roman" panose="02020603050405020304" pitchFamily="18" charset="0"/>
              </a:rPr>
              <a:t>контролни дейности, включващи писмени политики и процедури, създадени да дават разумна увереност, че рисковете са ограничени в допустимите граници, определени в процеса на управление на риска.</a:t>
            </a:r>
          </a:p>
          <a:p>
            <a:pPr marL="0" indent="0" algn="just">
              <a:buFontTx/>
              <a:buNone/>
            </a:pPr>
            <a:r>
              <a:rPr lang="bg-BG" altLang="bg-BG" sz="2800" b="1" dirty="0">
                <a:solidFill>
                  <a:schemeClr val="accent1">
                    <a:lumMod val="75000"/>
                  </a:schemeClr>
                </a:solidFill>
                <a:latin typeface="Times New Roman" panose="02020603050405020304" pitchFamily="18" charset="0"/>
                <a:cs typeface="Times New Roman" panose="02020603050405020304" pitchFamily="18" charset="0"/>
              </a:rPr>
              <a:t>Издава </a:t>
            </a:r>
            <a:r>
              <a:rPr lang="bg-BG" altLang="bg-BG" sz="2800" dirty="0">
                <a:solidFill>
                  <a:schemeClr val="accent1">
                    <a:lumMod val="75000"/>
                  </a:schemeClr>
                </a:solidFill>
                <a:latin typeface="Times New Roman" panose="02020603050405020304" pitchFamily="18" charset="0"/>
                <a:cs typeface="Times New Roman" panose="02020603050405020304" pitchFamily="18" charset="0"/>
              </a:rPr>
              <a:t>заповеди.</a:t>
            </a:r>
          </a:p>
          <a:p>
            <a:pPr marL="45720" indent="0">
              <a:buNone/>
            </a:pPr>
            <a:endParaRPr lang="bg-BG" dirty="0"/>
          </a:p>
        </p:txBody>
      </p:sp>
    </p:spTree>
    <p:extLst>
      <p:ext uri="{BB962C8B-B14F-4D97-AF65-F5344CB8AC3E}">
        <p14:creationId xmlns:p14="http://schemas.microsoft.com/office/powerpoint/2010/main" val="6482715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791308" y="413238"/>
            <a:ext cx="10779370" cy="817685"/>
          </a:xfrm>
        </p:spPr>
        <p:txBody>
          <a:bodyPr>
            <a:noAutofit/>
          </a:bodyPr>
          <a:lstStyle/>
          <a:p>
            <a:pPr algn="ctr"/>
            <a:r>
              <a:rPr lang="bg-BG" sz="3200" b="1" dirty="0">
                <a:latin typeface="+mn-lt"/>
              </a:rPr>
              <a:t>Вътрешни правила и процедури, регулиращи и взаимоотношенията и комуникацията </a:t>
            </a:r>
            <a:r>
              <a:rPr lang="bg-BG" sz="3200" b="1" dirty="0" smtClean="0">
                <a:latin typeface="+mn-lt"/>
              </a:rPr>
              <a:t>между:</a:t>
            </a:r>
            <a:endParaRPr lang="bg-BG" sz="3200" dirty="0"/>
          </a:p>
        </p:txBody>
      </p:sp>
      <p:sp>
        <p:nvSpPr>
          <p:cNvPr id="3" name="Контейнер за съдържание 2"/>
          <p:cNvSpPr>
            <a:spLocks noGrp="1"/>
          </p:cNvSpPr>
          <p:nvPr>
            <p:ph idx="1"/>
          </p:nvPr>
        </p:nvSpPr>
        <p:spPr>
          <a:xfrm>
            <a:off x="650632" y="1371600"/>
            <a:ext cx="10920046" cy="5099537"/>
          </a:xfrm>
        </p:spPr>
        <p:txBody>
          <a:bodyPr>
            <a:normAutofit fontScale="92500" lnSpcReduction="20000"/>
          </a:bodyPr>
          <a:lstStyle/>
          <a:p>
            <a:pPr marL="45720" indent="0" algn="just">
              <a:buNone/>
            </a:pPr>
            <a:r>
              <a:rPr lang="bg-BG" dirty="0"/>
              <a:t>•	</a:t>
            </a:r>
            <a:r>
              <a:rPr lang="bg-BG" b="1" i="1" dirty="0"/>
              <a:t>общински съвет и кмет на общината </a:t>
            </a:r>
            <a:r>
              <a:rPr lang="bg-BG" dirty="0"/>
              <a:t>– Правилник за организацията и дейността на общинския съвет, неговите комисии и взаимодействието му с общинската администрация. </a:t>
            </a:r>
          </a:p>
          <a:p>
            <a:pPr marL="45720" indent="0" algn="just">
              <a:buNone/>
            </a:pPr>
            <a:r>
              <a:rPr lang="bg-BG" dirty="0"/>
              <a:t>Взаимното уважение и постигането на синхрон в действията на двата органа е гаранция за изпълнение на ангажиментите им, за балансирано и законосъобразно приемане и отчитане на общинския бюджет.</a:t>
            </a:r>
          </a:p>
          <a:p>
            <a:pPr marL="45720" indent="0" algn="just">
              <a:buNone/>
            </a:pPr>
            <a:r>
              <a:rPr lang="bg-BG" dirty="0"/>
              <a:t>•	</a:t>
            </a:r>
            <a:r>
              <a:rPr lang="bg-BG" b="1" i="1" dirty="0"/>
              <a:t>първостепенния и второстепенните </a:t>
            </a:r>
            <a:r>
              <a:rPr lang="bg-BG" dirty="0"/>
              <a:t>(и от по-ниска степен) разпоредители с бюджет</a:t>
            </a:r>
          </a:p>
          <a:p>
            <a:pPr marL="45720" indent="0" algn="just">
              <a:buNone/>
            </a:pPr>
            <a:r>
              <a:rPr lang="bg-BG" dirty="0"/>
              <a:t>Ангажиментите и отговорността на всеки разпоредител с бюджет в общината следва да се разпишат чрез ясни и подлежащи на контрол правила за комуникацията и координацията на действията и прилагането на контролни и санкционни механизми, така че и кметът на общината и общинския съвет да имат навременна и коректна информация за финансовото състояние на общината и да са спазени изискванията на </a:t>
            </a:r>
            <a:r>
              <a:rPr lang="bg-BG" dirty="0" smtClean="0"/>
              <a:t>Закона. </a:t>
            </a:r>
            <a:r>
              <a:rPr lang="bg-BG" b="1" dirty="0" smtClean="0"/>
              <a:t>Вътрешни правила за организация на бюджетния процес</a:t>
            </a:r>
            <a:r>
              <a:rPr lang="bg-BG" dirty="0" smtClean="0"/>
              <a:t>;</a:t>
            </a:r>
            <a:endParaRPr lang="bg-BG" dirty="0"/>
          </a:p>
          <a:p>
            <a:pPr marL="45720" indent="0" algn="just">
              <a:buNone/>
            </a:pPr>
            <a:r>
              <a:rPr lang="bg-BG" dirty="0"/>
              <a:t>•	</a:t>
            </a:r>
            <a:r>
              <a:rPr lang="bg-BG" b="1" i="1" dirty="0"/>
              <a:t>местната власт (общински съвет и кмет) и местната </a:t>
            </a:r>
            <a:r>
              <a:rPr lang="bg-BG" b="1" i="1" dirty="0" smtClean="0"/>
              <a:t>общност</a:t>
            </a:r>
            <a:endParaRPr lang="bg-BG" dirty="0"/>
          </a:p>
          <a:p>
            <a:pPr marL="45720" indent="0" algn="just">
              <a:buNone/>
            </a:pPr>
            <a:r>
              <a:rPr lang="bg-BG" dirty="0" smtClean="0"/>
              <a:t>Откритото </a:t>
            </a:r>
            <a:r>
              <a:rPr lang="bg-BG" dirty="0"/>
              <a:t>и прозрачно представяне на проекта за бюджет, текущото му и разбираемо отчитане пред населението и своевременното споделяне на проблемите, както и на причините за отложените решения, въпреки риска от недоволство. Този риск със сигурност е по - приемлив от риска от финансова несъстоятелност на общината.</a:t>
            </a:r>
          </a:p>
          <a:p>
            <a:pPr marL="45720" indent="0">
              <a:buNone/>
            </a:pPr>
            <a:endParaRPr lang="bg-BG" dirty="0"/>
          </a:p>
        </p:txBody>
      </p:sp>
    </p:spTree>
    <p:extLst>
      <p:ext uri="{BB962C8B-B14F-4D97-AF65-F5344CB8AC3E}">
        <p14:creationId xmlns:p14="http://schemas.microsoft.com/office/powerpoint/2010/main" val="31978438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540725" y="309349"/>
            <a:ext cx="11183815" cy="1356360"/>
          </a:xfrm>
        </p:spPr>
        <p:txBody>
          <a:bodyPr>
            <a:noAutofit/>
          </a:bodyPr>
          <a:lstStyle/>
          <a:p>
            <a:pPr algn="ctr"/>
            <a:r>
              <a:rPr lang="bg-BG" sz="3600" b="1" dirty="0" smtClean="0">
                <a:solidFill>
                  <a:schemeClr val="accent1">
                    <a:lumMod val="75000"/>
                  </a:schemeClr>
                </a:solidFill>
                <a:latin typeface="+mn-lt"/>
                <a:cs typeface="Times New Roman" panose="02020603050405020304" pitchFamily="18" charset="0"/>
              </a:rPr>
              <a:t>Система </a:t>
            </a:r>
            <a:r>
              <a:rPr lang="bg-BG" sz="3600" b="1" dirty="0">
                <a:solidFill>
                  <a:schemeClr val="accent1">
                    <a:lumMod val="75000"/>
                  </a:schemeClr>
                </a:solidFill>
                <a:latin typeface="+mn-lt"/>
                <a:cs typeface="Times New Roman" panose="02020603050405020304" pitchFamily="18" charset="0"/>
              </a:rPr>
              <a:t>за финансово управление и контрол</a:t>
            </a:r>
            <a:endParaRPr lang="bg-BG" sz="3600" b="1" u="sng" dirty="0">
              <a:latin typeface="+mn-lt"/>
            </a:endParaRPr>
          </a:p>
        </p:txBody>
      </p:sp>
      <p:sp>
        <p:nvSpPr>
          <p:cNvPr id="3" name="Контейнер за съдържание 2"/>
          <p:cNvSpPr>
            <a:spLocks noGrp="1"/>
          </p:cNvSpPr>
          <p:nvPr>
            <p:ph idx="1"/>
          </p:nvPr>
        </p:nvSpPr>
        <p:spPr>
          <a:xfrm>
            <a:off x="808891" y="1555845"/>
            <a:ext cx="10647485" cy="4831307"/>
          </a:xfrm>
        </p:spPr>
        <p:txBody>
          <a:bodyPr>
            <a:normAutofit/>
          </a:bodyPr>
          <a:lstStyle/>
          <a:p>
            <a:pPr marL="0" indent="0" algn="just">
              <a:buFontTx/>
              <a:buNone/>
              <a:defRPr/>
            </a:pPr>
            <a:r>
              <a:rPr lang="bg-BG" sz="2800" dirty="0" smtClean="0">
                <a:solidFill>
                  <a:schemeClr val="accent1">
                    <a:lumMod val="75000"/>
                  </a:schemeClr>
                </a:solidFill>
                <a:latin typeface="Times New Roman" panose="02020603050405020304" pitchFamily="18" charset="0"/>
                <a:cs typeface="Times New Roman" panose="02020603050405020304" pitchFamily="18" charset="0"/>
              </a:rPr>
              <a:t>Чрез СФУК </a:t>
            </a:r>
            <a:r>
              <a:rPr lang="bg-BG" sz="2800" dirty="0">
                <a:solidFill>
                  <a:schemeClr val="accent1">
                    <a:lumMod val="75000"/>
                  </a:schemeClr>
                </a:solidFill>
                <a:latin typeface="Times New Roman" panose="02020603050405020304" pitchFamily="18" charset="0"/>
                <a:cs typeface="Times New Roman" panose="02020603050405020304" pitchFamily="18" charset="0"/>
              </a:rPr>
              <a:t>се следи за:</a:t>
            </a:r>
          </a:p>
          <a:p>
            <a:pPr marL="457200" indent="-457200" algn="just">
              <a:buFont typeface="Wingdings" panose="05000000000000000000" pitchFamily="2" charset="2"/>
              <a:buChar char="ü"/>
              <a:defRPr/>
            </a:pPr>
            <a:r>
              <a:rPr lang="bg-BG" sz="2800" dirty="0" smtClean="0">
                <a:solidFill>
                  <a:schemeClr val="accent1">
                    <a:lumMod val="75000"/>
                  </a:schemeClr>
                </a:solidFill>
                <a:latin typeface="Times New Roman" panose="02020603050405020304" pitchFamily="18" charset="0"/>
                <a:cs typeface="Times New Roman" panose="02020603050405020304" pitchFamily="18" charset="0"/>
              </a:rPr>
              <a:t>правилното </a:t>
            </a:r>
            <a:r>
              <a:rPr lang="bg-BG" sz="2800" dirty="0">
                <a:solidFill>
                  <a:schemeClr val="accent1">
                    <a:lumMod val="75000"/>
                  </a:schemeClr>
                </a:solidFill>
                <a:latin typeface="Times New Roman" panose="02020603050405020304" pitchFamily="18" charset="0"/>
                <a:cs typeface="Times New Roman" panose="02020603050405020304" pitchFamily="18" charset="0"/>
              </a:rPr>
              <a:t>определяне на целите на организациите, разработването и прилагането на стратегически и годишни планове, планове за действие и индикатори за достигане на поставените цели;</a:t>
            </a:r>
          </a:p>
          <a:p>
            <a:pPr algn="just">
              <a:buFont typeface="Wingdings" panose="05000000000000000000" pitchFamily="2" charset="2"/>
              <a:buChar char="ü"/>
              <a:defRPr/>
            </a:pPr>
            <a:r>
              <a:rPr lang="en-US" sz="2800" dirty="0" smtClean="0">
                <a:solidFill>
                  <a:schemeClr val="accent1">
                    <a:lumMod val="75000"/>
                  </a:schemeClr>
                </a:solidFill>
                <a:latin typeface="Times New Roman" panose="02020603050405020304" pitchFamily="18" charset="0"/>
                <a:cs typeface="Times New Roman" panose="02020603050405020304" pitchFamily="18" charset="0"/>
              </a:rPr>
              <a:t>  </a:t>
            </a:r>
            <a:r>
              <a:rPr lang="bg-BG" sz="2800" dirty="0" smtClean="0">
                <a:solidFill>
                  <a:schemeClr val="accent1">
                    <a:lumMod val="75000"/>
                  </a:schemeClr>
                </a:solidFill>
                <a:latin typeface="Times New Roman" panose="02020603050405020304" pitchFamily="18" charset="0"/>
                <a:cs typeface="Times New Roman" panose="02020603050405020304" pitchFamily="18" charset="0"/>
              </a:rPr>
              <a:t>идентифицирането</a:t>
            </a:r>
            <a:r>
              <a:rPr lang="bg-BG" sz="2800" dirty="0">
                <a:solidFill>
                  <a:schemeClr val="accent1">
                    <a:lumMod val="75000"/>
                  </a:schemeClr>
                </a:solidFill>
                <a:latin typeface="Times New Roman" panose="02020603050405020304" pitchFamily="18" charset="0"/>
                <a:cs typeface="Times New Roman" panose="02020603050405020304" pitchFamily="18" charset="0"/>
              </a:rPr>
              <a:t>, оценката и управлението на рисковете, застрашаващи постигането на целите на организациите; планирането, управлението и отчитането на публичните средства с оглед постигане на целите на организациите; ефективното управление на персонала и поддържането нивото на компетентността му; </a:t>
            </a:r>
          </a:p>
          <a:p>
            <a:pPr marL="45720" indent="0">
              <a:buNone/>
            </a:pPr>
            <a:endParaRPr lang="bg-BG" dirty="0"/>
          </a:p>
        </p:txBody>
      </p:sp>
    </p:spTree>
    <p:extLst>
      <p:ext uri="{BB962C8B-B14F-4D97-AF65-F5344CB8AC3E}">
        <p14:creationId xmlns:p14="http://schemas.microsoft.com/office/powerpoint/2010/main" val="32878904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48408" y="283717"/>
            <a:ext cx="11148646" cy="1019906"/>
          </a:xfrm>
        </p:spPr>
        <p:txBody>
          <a:bodyPr>
            <a:noAutofit/>
          </a:bodyPr>
          <a:lstStyle/>
          <a:p>
            <a:pPr algn="ctr"/>
            <a:r>
              <a:rPr lang="bg-BG" sz="3600" b="1" dirty="0" smtClean="0">
                <a:solidFill>
                  <a:schemeClr val="accent1">
                    <a:lumMod val="75000"/>
                  </a:schemeClr>
                </a:solidFill>
                <a:latin typeface="+mn-lt"/>
                <a:cs typeface="Times New Roman" panose="02020603050405020304" pitchFamily="18" charset="0"/>
              </a:rPr>
              <a:t>Система </a:t>
            </a:r>
            <a:r>
              <a:rPr lang="bg-BG" sz="3600" b="1" dirty="0">
                <a:solidFill>
                  <a:schemeClr val="accent1">
                    <a:lumMod val="75000"/>
                  </a:schemeClr>
                </a:solidFill>
                <a:latin typeface="+mn-lt"/>
                <a:cs typeface="Times New Roman" panose="02020603050405020304" pitchFamily="18" charset="0"/>
              </a:rPr>
              <a:t>за финансово управление и </a:t>
            </a:r>
            <a:r>
              <a:rPr lang="bg-BG" sz="3600" b="1" dirty="0" smtClean="0">
                <a:solidFill>
                  <a:schemeClr val="accent1">
                    <a:lumMod val="75000"/>
                  </a:schemeClr>
                </a:solidFill>
                <a:latin typeface="+mn-lt"/>
                <a:cs typeface="Times New Roman" panose="02020603050405020304" pitchFamily="18" charset="0"/>
              </a:rPr>
              <a:t>контрол</a:t>
            </a:r>
            <a:endParaRPr lang="bg-BG" sz="2800" b="1" dirty="0">
              <a:latin typeface="+mn-lt"/>
            </a:endParaRPr>
          </a:p>
        </p:txBody>
      </p:sp>
      <p:sp>
        <p:nvSpPr>
          <p:cNvPr id="3" name="Контейнер за съдържание 2"/>
          <p:cNvSpPr>
            <a:spLocks noGrp="1"/>
          </p:cNvSpPr>
          <p:nvPr>
            <p:ph idx="1"/>
          </p:nvPr>
        </p:nvSpPr>
        <p:spPr>
          <a:xfrm>
            <a:off x="553916" y="1419367"/>
            <a:ext cx="11043138" cy="4814379"/>
          </a:xfrm>
        </p:spPr>
        <p:txBody>
          <a:bodyPr>
            <a:normAutofit lnSpcReduction="10000"/>
          </a:bodyPr>
          <a:lstStyle/>
          <a:p>
            <a:pPr algn="just">
              <a:buFont typeface="Arial" panose="020B0604020202020204" pitchFamily="34" charset="0"/>
              <a:buChar char="•"/>
            </a:pPr>
            <a:r>
              <a:rPr lang="bg-BG" altLang="bg-BG" sz="2800" dirty="0" smtClean="0">
                <a:solidFill>
                  <a:schemeClr val="accent1">
                    <a:lumMod val="75000"/>
                  </a:schemeClr>
                </a:solidFill>
                <a:latin typeface="Times New Roman" panose="02020603050405020304" pitchFamily="18" charset="0"/>
                <a:cs typeface="Times New Roman" panose="02020603050405020304" pitchFamily="18" charset="0"/>
              </a:rPr>
              <a:t>съхранението и опазването на активите и информацията от погиване, кражба, непозволен достъп и злоупотреба; разделянето на отговорностите по вземане на решение, изпълнение и осъществяване на контрол;  осигуряването на функцията по вътрешен одит в съответствие с действащото законодателство; наблюдението и актуализирането на системите за финансово управление и контрол и предприемането на мерки за подобряването им в изпълнение на препоръки от вътрешния одит и други проверки; осигуряването на антикорупционни процедури; </a:t>
            </a:r>
          </a:p>
          <a:p>
            <a:pPr algn="just">
              <a:buFont typeface="Arial" panose="020B0604020202020204" pitchFamily="34" charset="0"/>
              <a:buChar char="•"/>
            </a:pPr>
            <a:r>
              <a:rPr lang="bg-BG" altLang="bg-BG" sz="2800" dirty="0">
                <a:solidFill>
                  <a:schemeClr val="accent1">
                    <a:lumMod val="75000"/>
                  </a:schemeClr>
                </a:solidFill>
                <a:latin typeface="Times New Roman" panose="02020603050405020304" pitchFamily="18" charset="0"/>
                <a:cs typeface="Times New Roman" panose="02020603050405020304" pitchFamily="18" charset="0"/>
              </a:rPr>
              <a:t>отчетността и докладването за състоянието на системите за финансово управление и контрол; осигуряването на условия за законосъобразно и целесъобразно управление, адекватно и етично поведение на персонала в организациите.</a:t>
            </a:r>
            <a:endParaRPr lang="bg-BG" sz="2800" i="1" dirty="0">
              <a:solidFill>
                <a:schemeClr val="accent1">
                  <a:lumMod val="75000"/>
                </a:schemeClr>
              </a:solidFill>
            </a:endParaRPr>
          </a:p>
          <a:p>
            <a:pPr algn="just">
              <a:buFontTx/>
              <a:buChar char="-"/>
            </a:pPr>
            <a:endParaRPr lang="bg-BG" altLang="bg-BG" sz="2800" dirty="0">
              <a:solidFill>
                <a:schemeClr val="accent1">
                  <a:lumMod val="75000"/>
                </a:schemeClr>
              </a:solidFill>
              <a:latin typeface="Times New Roman" panose="02020603050405020304" pitchFamily="18" charset="0"/>
              <a:cs typeface="Times New Roman" panose="02020603050405020304" pitchFamily="18" charset="0"/>
            </a:endParaRPr>
          </a:p>
          <a:p>
            <a:pPr marL="45720" indent="0" algn="just">
              <a:buNone/>
            </a:pPr>
            <a:endParaRPr lang="bg-BG" sz="2800" i="1" dirty="0">
              <a:solidFill>
                <a:schemeClr val="accent1">
                  <a:lumMod val="75000"/>
                </a:schemeClr>
              </a:solidFill>
            </a:endParaRPr>
          </a:p>
        </p:txBody>
      </p:sp>
    </p:spTree>
    <p:extLst>
      <p:ext uri="{BB962C8B-B14F-4D97-AF65-F5344CB8AC3E}">
        <p14:creationId xmlns:p14="http://schemas.microsoft.com/office/powerpoint/2010/main" val="36214200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677008" y="300251"/>
            <a:ext cx="10928838" cy="1027387"/>
          </a:xfrm>
        </p:spPr>
        <p:txBody>
          <a:bodyPr>
            <a:noAutofit/>
          </a:bodyPr>
          <a:lstStyle/>
          <a:p>
            <a:pPr algn="ctr"/>
            <a:r>
              <a:rPr lang="bg-BG" sz="3600" b="1" dirty="0">
                <a:latin typeface="+mn-lt"/>
              </a:rPr>
              <a:t>Същност и Елементи на ефективното финансово управление и </a:t>
            </a:r>
            <a:r>
              <a:rPr lang="bg-BG" sz="3600" b="1" dirty="0" smtClean="0">
                <a:latin typeface="+mn-lt"/>
              </a:rPr>
              <a:t>контрол</a:t>
            </a:r>
            <a:endParaRPr lang="bg-BG" sz="3200" dirty="0"/>
          </a:p>
        </p:txBody>
      </p:sp>
      <p:sp>
        <p:nvSpPr>
          <p:cNvPr id="3" name="Контейнер за съдържание 2"/>
          <p:cNvSpPr>
            <a:spLocks noGrp="1"/>
          </p:cNvSpPr>
          <p:nvPr>
            <p:ph idx="1"/>
          </p:nvPr>
        </p:nvSpPr>
        <p:spPr>
          <a:xfrm>
            <a:off x="509954" y="1327638"/>
            <a:ext cx="11192608" cy="5064370"/>
          </a:xfrm>
        </p:spPr>
        <p:txBody>
          <a:bodyPr>
            <a:normAutofit fontScale="92500"/>
          </a:bodyPr>
          <a:lstStyle/>
          <a:p>
            <a:pPr marL="45720" indent="0">
              <a:buNone/>
            </a:pPr>
            <a:r>
              <a:rPr lang="bg-BG" b="1" i="1" dirty="0"/>
              <a:t>СФУК</a:t>
            </a:r>
            <a:r>
              <a:rPr lang="bg-BG" dirty="0"/>
              <a:t> е вътрешна нормативна уредба, която гарантира спазване на принципите за законосъобразност, добро финансово управление и прозрачност при постигане целите на общината; </a:t>
            </a:r>
          </a:p>
          <a:p>
            <a:r>
              <a:rPr lang="bg-BG" dirty="0"/>
              <a:t>ФУК е цялостен процес, интегриран в дейността на общината, осъществяван от ръководството и служителите;</a:t>
            </a:r>
          </a:p>
          <a:p>
            <a:r>
              <a:rPr lang="bg-BG" dirty="0"/>
              <a:t>СФУК е основен инструмент за гарантиране на финансовата дисциплина; </a:t>
            </a:r>
          </a:p>
          <a:p>
            <a:r>
              <a:rPr lang="bg-BG" dirty="0"/>
              <a:t>Чрез СФУК се осъществява текущ вътрешен контрол в общината.</a:t>
            </a:r>
          </a:p>
          <a:p>
            <a:pPr marL="45720" indent="0">
              <a:buNone/>
            </a:pPr>
            <a:r>
              <a:rPr lang="bg-BG" b="1" dirty="0"/>
              <a:t>Елементи </a:t>
            </a:r>
            <a:endParaRPr lang="bg-BG" dirty="0"/>
          </a:p>
          <a:p>
            <a:r>
              <a:rPr lang="bg-BG" dirty="0"/>
              <a:t> </a:t>
            </a:r>
            <a:r>
              <a:rPr lang="bg-BG" dirty="0" smtClean="0"/>
              <a:t>Контролна </a:t>
            </a:r>
            <a:r>
              <a:rPr lang="bg-BG" dirty="0"/>
              <a:t>среда;</a:t>
            </a:r>
          </a:p>
          <a:p>
            <a:r>
              <a:rPr lang="bg-BG" dirty="0"/>
              <a:t> </a:t>
            </a:r>
            <a:r>
              <a:rPr lang="bg-BG" dirty="0" smtClean="0"/>
              <a:t>Управление </a:t>
            </a:r>
            <a:r>
              <a:rPr lang="bg-BG" dirty="0"/>
              <a:t>на риска;</a:t>
            </a:r>
          </a:p>
          <a:p>
            <a:r>
              <a:rPr lang="bg-BG" dirty="0"/>
              <a:t> </a:t>
            </a:r>
            <a:r>
              <a:rPr lang="bg-BG" dirty="0" smtClean="0"/>
              <a:t>Контролни </a:t>
            </a:r>
            <a:r>
              <a:rPr lang="bg-BG" dirty="0"/>
              <a:t>дейности;</a:t>
            </a:r>
          </a:p>
          <a:p>
            <a:r>
              <a:rPr lang="bg-BG" dirty="0" smtClean="0"/>
              <a:t> Информация </a:t>
            </a:r>
            <a:r>
              <a:rPr lang="bg-BG" dirty="0"/>
              <a:t>и комуникация;</a:t>
            </a:r>
          </a:p>
          <a:p>
            <a:r>
              <a:rPr lang="bg-BG" dirty="0"/>
              <a:t> </a:t>
            </a:r>
            <a:r>
              <a:rPr lang="bg-BG" dirty="0" smtClean="0"/>
              <a:t>Мониторинг</a:t>
            </a:r>
            <a:r>
              <a:rPr lang="bg-BG" dirty="0"/>
              <a:t>.</a:t>
            </a:r>
          </a:p>
          <a:p>
            <a:endParaRPr lang="bg-BG" dirty="0"/>
          </a:p>
        </p:txBody>
      </p:sp>
    </p:spTree>
    <p:extLst>
      <p:ext uri="{BB962C8B-B14F-4D97-AF65-F5344CB8AC3E}">
        <p14:creationId xmlns:p14="http://schemas.microsoft.com/office/powerpoint/2010/main" val="30363911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677008" y="386862"/>
            <a:ext cx="10867292" cy="718607"/>
          </a:xfrm>
        </p:spPr>
        <p:txBody>
          <a:bodyPr>
            <a:noAutofit/>
          </a:bodyPr>
          <a:lstStyle/>
          <a:p>
            <a:pPr algn="ctr"/>
            <a:r>
              <a:rPr lang="bg-BG" sz="3600" b="1" dirty="0" smtClean="0">
                <a:latin typeface="+mn-lt"/>
              </a:rPr>
              <a:t>Ролята </a:t>
            </a:r>
            <a:r>
              <a:rPr lang="bg-BG" sz="3600" b="1" dirty="0">
                <a:latin typeface="+mn-lt"/>
              </a:rPr>
              <a:t>на звеното за вътрешен </a:t>
            </a:r>
            <a:r>
              <a:rPr lang="bg-BG" sz="3600" b="1" dirty="0" smtClean="0">
                <a:latin typeface="+mn-lt"/>
              </a:rPr>
              <a:t>одит и одитния комитет</a:t>
            </a:r>
            <a:endParaRPr lang="bg-BG" sz="3600" b="1" dirty="0">
              <a:latin typeface="+mn-lt"/>
            </a:endParaRPr>
          </a:p>
        </p:txBody>
      </p:sp>
      <p:sp>
        <p:nvSpPr>
          <p:cNvPr id="3" name="Контейнер за съдържание 2"/>
          <p:cNvSpPr>
            <a:spLocks noGrp="1"/>
          </p:cNvSpPr>
          <p:nvPr>
            <p:ph idx="1"/>
          </p:nvPr>
        </p:nvSpPr>
        <p:spPr>
          <a:xfrm>
            <a:off x="677008" y="1296537"/>
            <a:ext cx="10805746" cy="4998755"/>
          </a:xfrm>
        </p:spPr>
        <p:txBody>
          <a:bodyPr>
            <a:normAutofit lnSpcReduction="10000"/>
          </a:bodyPr>
          <a:lstStyle/>
          <a:p>
            <a:pPr marL="45720" lvl="0" indent="0">
              <a:buNone/>
            </a:pPr>
            <a:r>
              <a:rPr lang="en-US" dirty="0" err="1"/>
              <a:t>Вътрешният</a:t>
            </a:r>
            <a:r>
              <a:rPr lang="en-US" dirty="0"/>
              <a:t> </a:t>
            </a:r>
            <a:r>
              <a:rPr lang="en-US" dirty="0" err="1"/>
              <a:t>одит</a:t>
            </a:r>
            <a:r>
              <a:rPr lang="en-US" dirty="0"/>
              <a:t> </a:t>
            </a:r>
            <a:r>
              <a:rPr lang="en-US" dirty="0" err="1"/>
              <a:t>подпомага</a:t>
            </a:r>
            <a:r>
              <a:rPr lang="en-US" dirty="0"/>
              <a:t> </a:t>
            </a:r>
            <a:r>
              <a:rPr lang="en-US" dirty="0" err="1" smtClean="0"/>
              <a:t>организацията</a:t>
            </a:r>
            <a:r>
              <a:rPr lang="en-US" dirty="0" smtClean="0"/>
              <a:t> </a:t>
            </a:r>
            <a:r>
              <a:rPr lang="en-US" dirty="0" err="1"/>
              <a:t>за</a:t>
            </a:r>
            <a:r>
              <a:rPr lang="en-US" dirty="0"/>
              <a:t> </a:t>
            </a:r>
            <a:r>
              <a:rPr lang="en-US" dirty="0" err="1"/>
              <a:t>постигане</a:t>
            </a:r>
            <a:r>
              <a:rPr lang="en-US" dirty="0"/>
              <a:t> </a:t>
            </a:r>
            <a:r>
              <a:rPr lang="en-US" dirty="0" err="1"/>
              <a:t>на</a:t>
            </a:r>
            <a:r>
              <a:rPr lang="en-US" dirty="0"/>
              <a:t> </a:t>
            </a:r>
            <a:r>
              <a:rPr lang="en-US" dirty="0" err="1"/>
              <a:t>целите</a:t>
            </a:r>
            <a:r>
              <a:rPr lang="en-US" dirty="0"/>
              <a:t>, </a:t>
            </a:r>
            <a:r>
              <a:rPr lang="en-US" dirty="0" err="1"/>
              <a:t>като</a:t>
            </a:r>
            <a:r>
              <a:rPr lang="en-US" dirty="0"/>
              <a:t>:</a:t>
            </a:r>
            <a:endParaRPr lang="bg-BG" dirty="0"/>
          </a:p>
          <a:p>
            <a:pPr marL="45720" indent="0">
              <a:buNone/>
            </a:pPr>
            <a:r>
              <a:rPr lang="en-US" dirty="0"/>
              <a:t>1. </a:t>
            </a:r>
            <a:r>
              <a:rPr lang="bg-BG" dirty="0" smtClean="0"/>
              <a:t>И</a:t>
            </a:r>
            <a:r>
              <a:rPr lang="en-US" dirty="0" err="1" smtClean="0"/>
              <a:t>дентифицира</a:t>
            </a:r>
            <a:r>
              <a:rPr lang="en-US" dirty="0" smtClean="0"/>
              <a:t> </a:t>
            </a:r>
            <a:r>
              <a:rPr lang="en-US" dirty="0"/>
              <a:t>и </a:t>
            </a:r>
            <a:r>
              <a:rPr lang="en-US" dirty="0" err="1"/>
              <a:t>оценява</a:t>
            </a:r>
            <a:r>
              <a:rPr lang="en-US" dirty="0"/>
              <a:t> </a:t>
            </a:r>
            <a:r>
              <a:rPr lang="en-US" dirty="0" err="1"/>
              <a:t>рисковете</a:t>
            </a:r>
            <a:r>
              <a:rPr lang="en-US" dirty="0"/>
              <a:t> в </a:t>
            </a:r>
            <a:r>
              <a:rPr lang="en-US" dirty="0" err="1"/>
              <a:t>организацията</a:t>
            </a:r>
            <a:r>
              <a:rPr lang="en-US" dirty="0"/>
              <a:t>;</a:t>
            </a:r>
            <a:endParaRPr lang="bg-BG" dirty="0"/>
          </a:p>
          <a:p>
            <a:pPr marL="45720" indent="0">
              <a:buNone/>
            </a:pPr>
            <a:r>
              <a:rPr lang="en-US" dirty="0"/>
              <a:t>2. </a:t>
            </a:r>
            <a:r>
              <a:rPr lang="bg-BG" dirty="0" smtClean="0"/>
              <a:t>О</a:t>
            </a:r>
            <a:r>
              <a:rPr lang="en-US" dirty="0" err="1" smtClean="0"/>
              <a:t>ценява</a:t>
            </a:r>
            <a:r>
              <a:rPr lang="en-US" dirty="0" smtClean="0"/>
              <a:t> </a:t>
            </a:r>
            <a:r>
              <a:rPr lang="en-US" dirty="0" err="1"/>
              <a:t>адекватността</a:t>
            </a:r>
            <a:r>
              <a:rPr lang="en-US" dirty="0"/>
              <a:t> и </a:t>
            </a:r>
            <a:r>
              <a:rPr lang="en-US" dirty="0" err="1"/>
              <a:t>ефективността</a:t>
            </a:r>
            <a:r>
              <a:rPr lang="en-US" dirty="0"/>
              <a:t> </a:t>
            </a:r>
            <a:r>
              <a:rPr lang="en-US" dirty="0" err="1"/>
              <a:t>на</a:t>
            </a:r>
            <a:r>
              <a:rPr lang="en-US" dirty="0"/>
              <a:t> </a:t>
            </a:r>
            <a:r>
              <a:rPr lang="en-US" dirty="0" err="1"/>
              <a:t>системите</a:t>
            </a:r>
            <a:r>
              <a:rPr lang="en-US" dirty="0"/>
              <a:t> </a:t>
            </a:r>
            <a:r>
              <a:rPr lang="en-US" dirty="0" err="1"/>
              <a:t>за</a:t>
            </a:r>
            <a:r>
              <a:rPr lang="en-US" dirty="0"/>
              <a:t> </a:t>
            </a:r>
            <a:r>
              <a:rPr lang="en-US" dirty="0" err="1"/>
              <a:t>финансово</a:t>
            </a:r>
            <a:r>
              <a:rPr lang="en-US" dirty="0"/>
              <a:t> </a:t>
            </a:r>
            <a:r>
              <a:rPr lang="en-US" dirty="0" err="1"/>
              <a:t>управление</a:t>
            </a:r>
            <a:r>
              <a:rPr lang="en-US" dirty="0"/>
              <a:t> и </a:t>
            </a:r>
            <a:r>
              <a:rPr lang="en-US" dirty="0" err="1"/>
              <a:t>контрол</a:t>
            </a:r>
            <a:r>
              <a:rPr lang="en-US" dirty="0"/>
              <a:t> </a:t>
            </a:r>
            <a:r>
              <a:rPr lang="en-US" dirty="0" err="1"/>
              <a:t>по</a:t>
            </a:r>
            <a:r>
              <a:rPr lang="en-US" dirty="0"/>
              <a:t> </a:t>
            </a:r>
            <a:r>
              <a:rPr lang="en-US" dirty="0" err="1"/>
              <a:t>отношение</a:t>
            </a:r>
            <a:r>
              <a:rPr lang="en-US" dirty="0"/>
              <a:t> </a:t>
            </a:r>
            <a:r>
              <a:rPr lang="en-US" dirty="0" err="1"/>
              <a:t>на</a:t>
            </a:r>
            <a:r>
              <a:rPr lang="en-US" dirty="0"/>
              <a:t>:</a:t>
            </a:r>
            <a:endParaRPr lang="bg-BG" dirty="0"/>
          </a:p>
          <a:p>
            <a:pPr marL="45720" indent="0">
              <a:buNone/>
            </a:pPr>
            <a:r>
              <a:rPr lang="en-US" dirty="0"/>
              <a:t>а) </a:t>
            </a:r>
            <a:r>
              <a:rPr lang="en-US" dirty="0" err="1"/>
              <a:t>идентифицирането</a:t>
            </a:r>
            <a:r>
              <a:rPr lang="en-US" dirty="0"/>
              <a:t>, </a:t>
            </a:r>
            <a:r>
              <a:rPr lang="en-US" dirty="0" err="1"/>
              <a:t>оценяването</a:t>
            </a:r>
            <a:r>
              <a:rPr lang="en-US" dirty="0"/>
              <a:t> и </a:t>
            </a:r>
            <a:r>
              <a:rPr lang="en-US" dirty="0" err="1"/>
              <a:t>управлението</a:t>
            </a:r>
            <a:r>
              <a:rPr lang="en-US" dirty="0"/>
              <a:t> </a:t>
            </a:r>
            <a:r>
              <a:rPr lang="en-US" dirty="0" err="1"/>
              <a:t>на</a:t>
            </a:r>
            <a:r>
              <a:rPr lang="en-US" dirty="0"/>
              <a:t> </a:t>
            </a:r>
            <a:r>
              <a:rPr lang="en-US" dirty="0" err="1"/>
              <a:t>риска</a:t>
            </a:r>
            <a:r>
              <a:rPr lang="en-US" dirty="0"/>
              <a:t> </a:t>
            </a:r>
            <a:r>
              <a:rPr lang="en-US" dirty="0" err="1"/>
              <a:t>от</a:t>
            </a:r>
            <a:r>
              <a:rPr lang="en-US" dirty="0"/>
              <a:t> </a:t>
            </a:r>
            <a:r>
              <a:rPr lang="en-US" dirty="0" err="1"/>
              <a:t>ръководството</a:t>
            </a:r>
            <a:r>
              <a:rPr lang="en-US" dirty="0"/>
              <a:t> </a:t>
            </a:r>
            <a:r>
              <a:rPr lang="en-US" dirty="0" err="1"/>
              <a:t>на</a:t>
            </a:r>
            <a:r>
              <a:rPr lang="en-US" dirty="0"/>
              <a:t> </a:t>
            </a:r>
            <a:r>
              <a:rPr lang="en-US" dirty="0" err="1"/>
              <a:t>организацията</a:t>
            </a:r>
            <a:r>
              <a:rPr lang="en-US" dirty="0"/>
              <a:t>;</a:t>
            </a:r>
            <a:endParaRPr lang="bg-BG" dirty="0"/>
          </a:p>
          <a:p>
            <a:pPr marL="45720" indent="0">
              <a:buNone/>
            </a:pPr>
            <a:r>
              <a:rPr lang="en-US" dirty="0"/>
              <a:t>б) </a:t>
            </a:r>
            <a:r>
              <a:rPr lang="en-US" dirty="0" err="1"/>
              <a:t>съответствието</a:t>
            </a:r>
            <a:r>
              <a:rPr lang="en-US" dirty="0"/>
              <a:t> </a:t>
            </a:r>
            <a:r>
              <a:rPr lang="en-US" dirty="0" err="1"/>
              <a:t>със</a:t>
            </a:r>
            <a:r>
              <a:rPr lang="en-US" dirty="0"/>
              <a:t> </a:t>
            </a:r>
            <a:r>
              <a:rPr lang="en-US" dirty="0" err="1"/>
              <a:t>законодателството</a:t>
            </a:r>
            <a:r>
              <a:rPr lang="en-US" dirty="0"/>
              <a:t>, </a:t>
            </a:r>
            <a:r>
              <a:rPr lang="en-US" dirty="0" err="1"/>
              <a:t>вътрешните</a:t>
            </a:r>
            <a:r>
              <a:rPr lang="en-US" dirty="0"/>
              <a:t> </a:t>
            </a:r>
            <a:r>
              <a:rPr lang="en-US" dirty="0" err="1"/>
              <a:t>актове</a:t>
            </a:r>
            <a:r>
              <a:rPr lang="en-US" dirty="0"/>
              <a:t> и </a:t>
            </a:r>
            <a:r>
              <a:rPr lang="en-US" dirty="0" err="1"/>
              <a:t>договорите</a:t>
            </a:r>
            <a:r>
              <a:rPr lang="en-US" dirty="0"/>
              <a:t>;</a:t>
            </a:r>
            <a:endParaRPr lang="bg-BG" dirty="0"/>
          </a:p>
          <a:p>
            <a:pPr marL="45720" indent="0">
              <a:buNone/>
            </a:pPr>
            <a:r>
              <a:rPr lang="en-US" dirty="0"/>
              <a:t>в) </a:t>
            </a:r>
            <a:r>
              <a:rPr lang="en-US" dirty="0" err="1"/>
              <a:t>надеждността</a:t>
            </a:r>
            <a:r>
              <a:rPr lang="en-US" dirty="0"/>
              <a:t> и </a:t>
            </a:r>
            <a:r>
              <a:rPr lang="en-US" dirty="0" err="1"/>
              <a:t>всеобхватността</a:t>
            </a:r>
            <a:r>
              <a:rPr lang="en-US" dirty="0"/>
              <a:t> </a:t>
            </a:r>
            <a:r>
              <a:rPr lang="en-US" dirty="0" err="1"/>
              <a:t>на</a:t>
            </a:r>
            <a:r>
              <a:rPr lang="en-US" dirty="0"/>
              <a:t> </a:t>
            </a:r>
            <a:r>
              <a:rPr lang="en-US" dirty="0" err="1"/>
              <a:t>финансовата</a:t>
            </a:r>
            <a:r>
              <a:rPr lang="en-US" dirty="0"/>
              <a:t> и </a:t>
            </a:r>
            <a:r>
              <a:rPr lang="en-US" dirty="0" err="1"/>
              <a:t>оперативната</a:t>
            </a:r>
            <a:r>
              <a:rPr lang="en-US" dirty="0"/>
              <a:t> </a:t>
            </a:r>
            <a:r>
              <a:rPr lang="en-US" dirty="0" err="1"/>
              <a:t>информация</a:t>
            </a:r>
            <a:r>
              <a:rPr lang="en-US" dirty="0"/>
              <a:t>;</a:t>
            </a:r>
            <a:endParaRPr lang="bg-BG" dirty="0"/>
          </a:p>
          <a:p>
            <a:pPr marL="45720" indent="0">
              <a:buNone/>
            </a:pPr>
            <a:r>
              <a:rPr lang="en-US" dirty="0"/>
              <a:t>г) </a:t>
            </a:r>
            <a:r>
              <a:rPr lang="en-US" dirty="0" err="1"/>
              <a:t>ефективността</a:t>
            </a:r>
            <a:r>
              <a:rPr lang="en-US" dirty="0"/>
              <a:t>, </a:t>
            </a:r>
            <a:r>
              <a:rPr lang="en-US" dirty="0" err="1"/>
              <a:t>ефикасността</a:t>
            </a:r>
            <a:r>
              <a:rPr lang="en-US" dirty="0"/>
              <a:t> и </a:t>
            </a:r>
            <a:r>
              <a:rPr lang="en-US" dirty="0" err="1"/>
              <a:t>икономичността</a:t>
            </a:r>
            <a:r>
              <a:rPr lang="en-US" dirty="0"/>
              <a:t> </a:t>
            </a:r>
            <a:r>
              <a:rPr lang="en-US" dirty="0" err="1"/>
              <a:t>на</a:t>
            </a:r>
            <a:r>
              <a:rPr lang="en-US" dirty="0"/>
              <a:t> </a:t>
            </a:r>
            <a:r>
              <a:rPr lang="en-US" dirty="0" err="1"/>
              <a:t>дейностите</a:t>
            </a:r>
            <a:r>
              <a:rPr lang="en-US" dirty="0"/>
              <a:t>;</a:t>
            </a:r>
            <a:endParaRPr lang="bg-BG" dirty="0"/>
          </a:p>
          <a:p>
            <a:pPr marL="45720" indent="0">
              <a:buNone/>
            </a:pPr>
            <a:r>
              <a:rPr lang="en-US" dirty="0"/>
              <a:t>д) </a:t>
            </a:r>
            <a:r>
              <a:rPr lang="en-US" dirty="0" err="1"/>
              <a:t>опазването</a:t>
            </a:r>
            <a:r>
              <a:rPr lang="en-US" dirty="0"/>
              <a:t> </a:t>
            </a:r>
            <a:r>
              <a:rPr lang="en-US" dirty="0" err="1"/>
              <a:t>на</a:t>
            </a:r>
            <a:r>
              <a:rPr lang="en-US" dirty="0"/>
              <a:t> </a:t>
            </a:r>
            <a:r>
              <a:rPr lang="en-US" dirty="0" err="1"/>
              <a:t>активите</a:t>
            </a:r>
            <a:r>
              <a:rPr lang="en-US" dirty="0"/>
              <a:t> и </a:t>
            </a:r>
            <a:r>
              <a:rPr lang="en-US" dirty="0" err="1"/>
              <a:t>информацията</a:t>
            </a:r>
            <a:r>
              <a:rPr lang="en-US" dirty="0"/>
              <a:t>;</a:t>
            </a:r>
            <a:endParaRPr lang="bg-BG" dirty="0"/>
          </a:p>
          <a:p>
            <a:pPr marL="45720" indent="0">
              <a:buNone/>
            </a:pPr>
            <a:r>
              <a:rPr lang="en-US" dirty="0"/>
              <a:t>е) </a:t>
            </a:r>
            <a:r>
              <a:rPr lang="en-US" dirty="0" err="1"/>
              <a:t>изпълнението</a:t>
            </a:r>
            <a:r>
              <a:rPr lang="en-US" dirty="0"/>
              <a:t> </a:t>
            </a:r>
            <a:r>
              <a:rPr lang="en-US" dirty="0" err="1"/>
              <a:t>на</a:t>
            </a:r>
            <a:r>
              <a:rPr lang="en-US" dirty="0"/>
              <a:t> </a:t>
            </a:r>
            <a:r>
              <a:rPr lang="en-US" dirty="0" err="1"/>
              <a:t>задачите</a:t>
            </a:r>
            <a:r>
              <a:rPr lang="en-US" dirty="0"/>
              <a:t> и </a:t>
            </a:r>
            <a:r>
              <a:rPr lang="en-US" dirty="0" err="1"/>
              <a:t>постигането</a:t>
            </a:r>
            <a:r>
              <a:rPr lang="en-US" dirty="0"/>
              <a:t> </a:t>
            </a:r>
            <a:r>
              <a:rPr lang="en-US" dirty="0" err="1"/>
              <a:t>на</a:t>
            </a:r>
            <a:r>
              <a:rPr lang="en-US" dirty="0"/>
              <a:t> </a:t>
            </a:r>
            <a:r>
              <a:rPr lang="en-US" dirty="0" err="1"/>
              <a:t>целите</a:t>
            </a:r>
            <a:r>
              <a:rPr lang="en-US" dirty="0"/>
              <a:t>;</a:t>
            </a:r>
            <a:endParaRPr lang="bg-BG" dirty="0"/>
          </a:p>
          <a:p>
            <a:pPr marL="45720" indent="0">
              <a:buNone/>
            </a:pPr>
            <a:r>
              <a:rPr lang="en-US" dirty="0" smtClean="0"/>
              <a:t>3</a:t>
            </a:r>
            <a:r>
              <a:rPr lang="en-US" dirty="0"/>
              <a:t>. </a:t>
            </a:r>
            <a:r>
              <a:rPr lang="bg-BG" dirty="0" smtClean="0"/>
              <a:t>Д</a:t>
            </a:r>
            <a:r>
              <a:rPr lang="en-US" dirty="0" err="1" smtClean="0"/>
              <a:t>ава</a:t>
            </a:r>
            <a:r>
              <a:rPr lang="en-US" dirty="0" smtClean="0"/>
              <a:t> </a:t>
            </a:r>
            <a:r>
              <a:rPr lang="en-US" dirty="0" err="1"/>
              <a:t>препоръки</a:t>
            </a:r>
            <a:r>
              <a:rPr lang="en-US" dirty="0"/>
              <a:t> </a:t>
            </a:r>
            <a:r>
              <a:rPr lang="en-US" dirty="0" err="1"/>
              <a:t>за</a:t>
            </a:r>
            <a:r>
              <a:rPr lang="en-US" dirty="0"/>
              <a:t> </a:t>
            </a:r>
            <a:r>
              <a:rPr lang="en-US" dirty="0" err="1"/>
              <a:t>подобряване</a:t>
            </a:r>
            <a:r>
              <a:rPr lang="en-US" dirty="0"/>
              <a:t> </a:t>
            </a:r>
            <a:r>
              <a:rPr lang="en-US" dirty="0" err="1"/>
              <a:t>на</a:t>
            </a:r>
            <a:r>
              <a:rPr lang="en-US" dirty="0"/>
              <a:t> </a:t>
            </a:r>
            <a:r>
              <a:rPr lang="en-US" dirty="0" err="1"/>
              <a:t>дейностите</a:t>
            </a:r>
            <a:r>
              <a:rPr lang="en-US" dirty="0"/>
              <a:t> в </a:t>
            </a:r>
            <a:r>
              <a:rPr lang="en-US" dirty="0" err="1"/>
              <a:t>организацията</a:t>
            </a:r>
            <a:r>
              <a:rPr lang="en-US" dirty="0"/>
              <a:t>.</a:t>
            </a:r>
            <a:endParaRPr lang="bg-BG" dirty="0"/>
          </a:p>
        </p:txBody>
      </p:sp>
    </p:spTree>
    <p:extLst>
      <p:ext uri="{BB962C8B-B14F-4D97-AF65-F5344CB8AC3E}">
        <p14:creationId xmlns:p14="http://schemas.microsoft.com/office/powerpoint/2010/main" val="19745708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773724" y="404884"/>
            <a:ext cx="10612314" cy="823546"/>
          </a:xfrm>
        </p:spPr>
        <p:txBody>
          <a:bodyPr>
            <a:noAutofit/>
          </a:bodyPr>
          <a:lstStyle/>
          <a:p>
            <a:pPr algn="ctr"/>
            <a:r>
              <a:rPr lang="bg-BG" sz="3200" b="1" dirty="0" smtClean="0">
                <a:latin typeface="+mn-lt"/>
              </a:rPr>
              <a:t>Комуникация на ЗВО </a:t>
            </a:r>
            <a:r>
              <a:rPr lang="bg-BG" sz="3200" b="1" dirty="0">
                <a:latin typeface="+mn-lt"/>
              </a:rPr>
              <a:t>с кмета и </a:t>
            </a:r>
            <a:r>
              <a:rPr lang="bg-BG" sz="3200" b="1" dirty="0" err="1">
                <a:latin typeface="+mn-lt"/>
              </a:rPr>
              <a:t>ОбС</a:t>
            </a:r>
            <a:r>
              <a:rPr lang="bg-BG" sz="3200" b="1" dirty="0">
                <a:latin typeface="+mn-lt"/>
              </a:rPr>
              <a:t> във връзка с управлението на местните финанси</a:t>
            </a:r>
          </a:p>
        </p:txBody>
      </p:sp>
      <p:sp>
        <p:nvSpPr>
          <p:cNvPr id="3" name="Контейнер за съдържание 2"/>
          <p:cNvSpPr>
            <a:spLocks noGrp="1"/>
          </p:cNvSpPr>
          <p:nvPr>
            <p:ph idx="1"/>
          </p:nvPr>
        </p:nvSpPr>
        <p:spPr>
          <a:xfrm>
            <a:off x="532263" y="1228430"/>
            <a:ext cx="11109277" cy="5137201"/>
          </a:xfrm>
        </p:spPr>
        <p:txBody>
          <a:bodyPr>
            <a:normAutofit fontScale="92500"/>
          </a:bodyPr>
          <a:lstStyle/>
          <a:p>
            <a:pPr marL="45720" indent="0" algn="just">
              <a:buNone/>
            </a:pPr>
            <a:r>
              <a:rPr lang="ru-RU" dirty="0" err="1"/>
              <a:t>Планирането</a:t>
            </a:r>
            <a:r>
              <a:rPr lang="ru-RU" dirty="0"/>
              <a:t> на </a:t>
            </a:r>
            <a:r>
              <a:rPr lang="ru-RU" dirty="0" err="1"/>
              <a:t>дейността</a:t>
            </a:r>
            <a:r>
              <a:rPr lang="ru-RU" dirty="0"/>
              <a:t> по </a:t>
            </a:r>
            <a:r>
              <a:rPr lang="ru-RU" dirty="0" err="1"/>
              <a:t>вътрешен</a:t>
            </a:r>
            <a:r>
              <a:rPr lang="ru-RU" dirty="0"/>
              <a:t> </a:t>
            </a:r>
            <a:r>
              <a:rPr lang="ru-RU" dirty="0" err="1"/>
              <a:t>одит</a:t>
            </a:r>
            <a:r>
              <a:rPr lang="ru-RU" dirty="0"/>
              <a:t> се </a:t>
            </a:r>
            <a:r>
              <a:rPr lang="ru-RU" dirty="0" err="1"/>
              <a:t>извършва</a:t>
            </a:r>
            <a:r>
              <a:rPr lang="ru-RU" dirty="0"/>
              <a:t> </a:t>
            </a:r>
            <a:r>
              <a:rPr lang="ru-RU" dirty="0" err="1"/>
              <a:t>въз</a:t>
            </a:r>
            <a:r>
              <a:rPr lang="ru-RU" dirty="0"/>
              <a:t> основа на оценка на риска и при </a:t>
            </a:r>
            <a:r>
              <a:rPr lang="ru-RU" dirty="0" err="1"/>
              <a:t>спазване</a:t>
            </a:r>
            <a:r>
              <a:rPr lang="ru-RU" dirty="0"/>
              <a:t> на </a:t>
            </a:r>
            <a:r>
              <a:rPr lang="ru-RU" dirty="0" err="1"/>
              <a:t>указанията</a:t>
            </a:r>
            <a:r>
              <a:rPr lang="ru-RU" dirty="0"/>
              <a:t> на </a:t>
            </a:r>
            <a:r>
              <a:rPr lang="ru-RU" dirty="0" err="1"/>
              <a:t>министъра</a:t>
            </a:r>
            <a:r>
              <a:rPr lang="ru-RU" dirty="0"/>
              <a:t> на </a:t>
            </a:r>
            <a:r>
              <a:rPr lang="ru-RU" dirty="0" err="1" smtClean="0"/>
              <a:t>финансите</a:t>
            </a:r>
            <a:r>
              <a:rPr lang="ru-RU" dirty="0" smtClean="0"/>
              <a:t>. </a:t>
            </a:r>
            <a:r>
              <a:rPr lang="ru-RU" dirty="0" err="1"/>
              <a:t>Резултатите</a:t>
            </a:r>
            <a:r>
              <a:rPr lang="ru-RU" dirty="0"/>
              <a:t> от </a:t>
            </a:r>
            <a:r>
              <a:rPr lang="ru-RU" dirty="0" err="1"/>
              <a:t>планирането</a:t>
            </a:r>
            <a:r>
              <a:rPr lang="ru-RU" dirty="0"/>
              <a:t> се </a:t>
            </a:r>
            <a:r>
              <a:rPr lang="ru-RU" dirty="0" err="1"/>
              <a:t>отразяват</a:t>
            </a:r>
            <a:r>
              <a:rPr lang="ru-RU" dirty="0"/>
              <a:t> в </a:t>
            </a:r>
            <a:r>
              <a:rPr lang="ru-RU" dirty="0" err="1"/>
              <a:t>тригодишен</a:t>
            </a:r>
            <a:r>
              <a:rPr lang="ru-RU" dirty="0"/>
              <a:t> стратегически план и в </a:t>
            </a:r>
            <a:r>
              <a:rPr lang="ru-RU" dirty="0" err="1"/>
              <a:t>годишен</a:t>
            </a:r>
            <a:r>
              <a:rPr lang="ru-RU" dirty="0"/>
              <a:t> план.</a:t>
            </a:r>
          </a:p>
          <a:p>
            <a:pPr marL="45720" indent="0" algn="just">
              <a:buNone/>
            </a:pPr>
            <a:r>
              <a:rPr lang="ru-RU" dirty="0" err="1" smtClean="0"/>
              <a:t>Стратегическият</a:t>
            </a:r>
            <a:r>
              <a:rPr lang="ru-RU" dirty="0" smtClean="0"/>
              <a:t> </a:t>
            </a:r>
            <a:r>
              <a:rPr lang="ru-RU" dirty="0"/>
              <a:t>план се </a:t>
            </a:r>
            <a:r>
              <a:rPr lang="ru-RU" dirty="0" err="1"/>
              <a:t>изготвя</a:t>
            </a:r>
            <a:r>
              <a:rPr lang="ru-RU" dirty="0"/>
              <a:t> от </a:t>
            </a:r>
            <a:r>
              <a:rPr lang="ru-RU" dirty="0" err="1"/>
              <a:t>ръководителя</a:t>
            </a:r>
            <a:r>
              <a:rPr lang="ru-RU" dirty="0"/>
              <a:t> на </a:t>
            </a:r>
            <a:r>
              <a:rPr lang="ru-RU" dirty="0" err="1"/>
              <a:t>вътрешния</a:t>
            </a:r>
            <a:r>
              <a:rPr lang="ru-RU" dirty="0"/>
              <a:t> </a:t>
            </a:r>
            <a:r>
              <a:rPr lang="ru-RU" dirty="0" err="1"/>
              <a:t>одит</a:t>
            </a:r>
            <a:r>
              <a:rPr lang="ru-RU" dirty="0"/>
              <a:t> след </a:t>
            </a:r>
            <a:r>
              <a:rPr lang="ru-RU" dirty="0" err="1"/>
              <a:t>обсъждане</a:t>
            </a:r>
            <a:r>
              <a:rPr lang="ru-RU" dirty="0"/>
              <a:t> с </a:t>
            </a:r>
            <a:r>
              <a:rPr lang="ru-RU" dirty="0" err="1" smtClean="0"/>
              <a:t>кмета</a:t>
            </a:r>
            <a:r>
              <a:rPr lang="ru-RU" dirty="0" smtClean="0"/>
              <a:t> на </a:t>
            </a:r>
            <a:r>
              <a:rPr lang="ru-RU" dirty="0" err="1" smtClean="0"/>
              <a:t>общината</a:t>
            </a:r>
            <a:r>
              <a:rPr lang="ru-RU" dirty="0" smtClean="0"/>
              <a:t> и </a:t>
            </a:r>
            <a:r>
              <a:rPr lang="ru-RU" dirty="0"/>
              <a:t>с </a:t>
            </a:r>
            <a:r>
              <a:rPr lang="ru-RU" dirty="0" err="1"/>
              <a:t>други</a:t>
            </a:r>
            <a:r>
              <a:rPr lang="ru-RU" dirty="0"/>
              <a:t> лица на </a:t>
            </a:r>
            <a:r>
              <a:rPr lang="ru-RU" dirty="0" err="1"/>
              <a:t>ръководни</a:t>
            </a:r>
            <a:r>
              <a:rPr lang="ru-RU" dirty="0"/>
              <a:t> </a:t>
            </a:r>
            <a:r>
              <a:rPr lang="ru-RU" dirty="0" err="1"/>
              <a:t>длъжности</a:t>
            </a:r>
            <a:r>
              <a:rPr lang="ru-RU" dirty="0"/>
              <a:t>, </a:t>
            </a:r>
            <a:r>
              <a:rPr lang="ru-RU" dirty="0" err="1"/>
              <a:t>като</a:t>
            </a:r>
            <a:r>
              <a:rPr lang="ru-RU" dirty="0"/>
              <a:t> </a:t>
            </a:r>
            <a:r>
              <a:rPr lang="ru-RU" dirty="0" err="1"/>
              <a:t>съответства</a:t>
            </a:r>
            <a:r>
              <a:rPr lang="ru-RU" dirty="0"/>
              <a:t> на </a:t>
            </a:r>
            <a:r>
              <a:rPr lang="ru-RU" dirty="0" err="1"/>
              <a:t>дългосрочните</a:t>
            </a:r>
            <a:r>
              <a:rPr lang="ru-RU" dirty="0"/>
              <a:t> цели на </a:t>
            </a:r>
            <a:r>
              <a:rPr lang="ru-RU" dirty="0" err="1" smtClean="0"/>
              <a:t>общината</a:t>
            </a:r>
            <a:r>
              <a:rPr lang="ru-RU" dirty="0" smtClean="0"/>
              <a:t> </a:t>
            </a:r>
            <a:r>
              <a:rPr lang="ru-RU" dirty="0"/>
              <a:t>и </a:t>
            </a:r>
            <a:r>
              <a:rPr lang="ru-RU" dirty="0" err="1"/>
              <a:t>поставя</a:t>
            </a:r>
            <a:r>
              <a:rPr lang="ru-RU" dirty="0"/>
              <a:t> целите за </a:t>
            </a:r>
            <a:r>
              <a:rPr lang="ru-RU" dirty="0" err="1"/>
              <a:t>стратегическо</a:t>
            </a:r>
            <a:r>
              <a:rPr lang="ru-RU" dirty="0"/>
              <a:t> развитие на </a:t>
            </a:r>
            <a:r>
              <a:rPr lang="ru-RU" dirty="0" err="1"/>
              <a:t>дейността</a:t>
            </a:r>
            <a:r>
              <a:rPr lang="ru-RU" dirty="0"/>
              <a:t> по </a:t>
            </a:r>
            <a:r>
              <a:rPr lang="ru-RU" dirty="0" err="1"/>
              <a:t>вътрешен</a:t>
            </a:r>
            <a:r>
              <a:rPr lang="ru-RU" dirty="0"/>
              <a:t> </a:t>
            </a:r>
            <a:r>
              <a:rPr lang="ru-RU" dirty="0" err="1"/>
              <a:t>одит</a:t>
            </a:r>
            <a:r>
              <a:rPr lang="ru-RU" dirty="0"/>
              <a:t>.</a:t>
            </a:r>
          </a:p>
          <a:p>
            <a:pPr marL="45720" indent="0" algn="just">
              <a:buNone/>
            </a:pPr>
            <a:r>
              <a:rPr lang="ru-RU" dirty="0" err="1" smtClean="0"/>
              <a:t>Стратегическият</a:t>
            </a:r>
            <a:r>
              <a:rPr lang="ru-RU" dirty="0" smtClean="0"/>
              <a:t> </a:t>
            </a:r>
            <a:r>
              <a:rPr lang="ru-RU" dirty="0"/>
              <a:t>план, </a:t>
            </a:r>
            <a:r>
              <a:rPr lang="ru-RU" dirty="0" err="1"/>
              <a:t>както</a:t>
            </a:r>
            <a:r>
              <a:rPr lang="ru-RU" dirty="0"/>
              <a:t> и </a:t>
            </a:r>
            <a:r>
              <a:rPr lang="ru-RU" dirty="0" err="1"/>
              <a:t>промените</a:t>
            </a:r>
            <a:r>
              <a:rPr lang="ru-RU" dirty="0"/>
              <a:t> в него се </a:t>
            </a:r>
            <a:r>
              <a:rPr lang="ru-RU" dirty="0" err="1"/>
              <a:t>съгласуват</a:t>
            </a:r>
            <a:r>
              <a:rPr lang="ru-RU" dirty="0"/>
              <a:t> от </a:t>
            </a:r>
            <a:r>
              <a:rPr lang="ru-RU" dirty="0" err="1"/>
              <a:t>одитния</a:t>
            </a:r>
            <a:r>
              <a:rPr lang="ru-RU" dirty="0"/>
              <a:t> комитет </a:t>
            </a:r>
            <a:r>
              <a:rPr lang="ru-RU" dirty="0" smtClean="0"/>
              <a:t>и </a:t>
            </a:r>
            <a:r>
              <a:rPr lang="ru-RU" dirty="0"/>
              <a:t>се </a:t>
            </a:r>
            <a:r>
              <a:rPr lang="ru-RU" dirty="0" err="1"/>
              <a:t>утвърждават</a:t>
            </a:r>
            <a:r>
              <a:rPr lang="ru-RU" dirty="0"/>
              <a:t> от </a:t>
            </a:r>
            <a:r>
              <a:rPr lang="ru-RU" dirty="0" err="1" smtClean="0"/>
              <a:t>кмета</a:t>
            </a:r>
            <a:r>
              <a:rPr lang="ru-RU" dirty="0" smtClean="0"/>
              <a:t> на </a:t>
            </a:r>
            <a:r>
              <a:rPr lang="ru-RU" dirty="0" err="1" smtClean="0"/>
              <a:t>общината</a:t>
            </a:r>
            <a:endParaRPr lang="ru-RU" dirty="0"/>
          </a:p>
          <a:p>
            <a:pPr marL="45720" indent="0" algn="just">
              <a:buNone/>
            </a:pPr>
            <a:r>
              <a:rPr lang="ru-RU" dirty="0" err="1" smtClean="0"/>
              <a:t>Годишният</a:t>
            </a:r>
            <a:r>
              <a:rPr lang="ru-RU" dirty="0" smtClean="0"/>
              <a:t> </a:t>
            </a:r>
            <a:r>
              <a:rPr lang="ru-RU" dirty="0"/>
              <a:t>план, </a:t>
            </a:r>
            <a:r>
              <a:rPr lang="ru-RU" dirty="0" err="1"/>
              <a:t>съдържащ</a:t>
            </a:r>
            <a:r>
              <a:rPr lang="ru-RU" dirty="0"/>
              <a:t> </a:t>
            </a:r>
            <a:r>
              <a:rPr lang="ru-RU" dirty="0" err="1"/>
              <a:t>конкретните</a:t>
            </a:r>
            <a:r>
              <a:rPr lang="ru-RU" dirty="0"/>
              <a:t> </a:t>
            </a:r>
            <a:r>
              <a:rPr lang="ru-RU" dirty="0" err="1"/>
              <a:t>одитни</a:t>
            </a:r>
            <a:r>
              <a:rPr lang="ru-RU" dirty="0"/>
              <a:t> </a:t>
            </a:r>
            <a:r>
              <a:rPr lang="ru-RU" dirty="0" err="1"/>
              <a:t>ангажименти</a:t>
            </a:r>
            <a:r>
              <a:rPr lang="ru-RU" dirty="0"/>
              <a:t>, се </a:t>
            </a:r>
            <a:r>
              <a:rPr lang="ru-RU" dirty="0" err="1"/>
              <a:t>изготвя</a:t>
            </a:r>
            <a:r>
              <a:rPr lang="ru-RU" dirty="0"/>
              <a:t> от </a:t>
            </a:r>
            <a:r>
              <a:rPr lang="ru-RU" dirty="0" err="1"/>
              <a:t>ръководителя</a:t>
            </a:r>
            <a:r>
              <a:rPr lang="ru-RU" dirty="0"/>
              <a:t> на </a:t>
            </a:r>
            <a:r>
              <a:rPr lang="ru-RU" dirty="0" err="1"/>
              <a:t>вътрешния</a:t>
            </a:r>
            <a:r>
              <a:rPr lang="ru-RU" dirty="0"/>
              <a:t> </a:t>
            </a:r>
            <a:r>
              <a:rPr lang="ru-RU" dirty="0" err="1"/>
              <a:t>одит</a:t>
            </a:r>
            <a:r>
              <a:rPr lang="ru-RU" dirty="0"/>
              <a:t> след </a:t>
            </a:r>
            <a:r>
              <a:rPr lang="ru-RU" dirty="0" err="1"/>
              <a:t>обсъждане</a:t>
            </a:r>
            <a:r>
              <a:rPr lang="ru-RU" dirty="0"/>
              <a:t> с </a:t>
            </a:r>
            <a:r>
              <a:rPr lang="ru-RU" dirty="0" err="1"/>
              <a:t>ръководителя</a:t>
            </a:r>
            <a:r>
              <a:rPr lang="ru-RU" dirty="0"/>
              <a:t> на </a:t>
            </a:r>
            <a:r>
              <a:rPr lang="ru-RU" dirty="0" err="1"/>
              <a:t>организацията</a:t>
            </a:r>
            <a:r>
              <a:rPr lang="ru-RU" dirty="0"/>
              <a:t> и с </a:t>
            </a:r>
            <a:r>
              <a:rPr lang="ru-RU" dirty="0" err="1"/>
              <a:t>другите</a:t>
            </a:r>
            <a:r>
              <a:rPr lang="ru-RU" dirty="0"/>
              <a:t> лица на </a:t>
            </a:r>
            <a:r>
              <a:rPr lang="ru-RU" dirty="0" err="1"/>
              <a:t>ръководни</a:t>
            </a:r>
            <a:r>
              <a:rPr lang="ru-RU" dirty="0"/>
              <a:t> </a:t>
            </a:r>
            <a:r>
              <a:rPr lang="ru-RU" dirty="0" err="1"/>
              <a:t>длъжности</a:t>
            </a:r>
            <a:r>
              <a:rPr lang="ru-RU" dirty="0"/>
              <a:t>.</a:t>
            </a:r>
          </a:p>
          <a:p>
            <a:pPr marL="45720" indent="0" algn="just">
              <a:buNone/>
            </a:pPr>
            <a:r>
              <a:rPr lang="ru-RU" dirty="0" err="1" smtClean="0"/>
              <a:t>Годишният</a:t>
            </a:r>
            <a:r>
              <a:rPr lang="ru-RU" dirty="0" smtClean="0"/>
              <a:t> </a:t>
            </a:r>
            <a:r>
              <a:rPr lang="ru-RU" dirty="0"/>
              <a:t>план, </a:t>
            </a:r>
            <a:r>
              <a:rPr lang="ru-RU" dirty="0" err="1"/>
              <a:t>както</a:t>
            </a:r>
            <a:r>
              <a:rPr lang="ru-RU" dirty="0"/>
              <a:t> и </a:t>
            </a:r>
            <a:r>
              <a:rPr lang="ru-RU" dirty="0" err="1"/>
              <a:t>промените</a:t>
            </a:r>
            <a:r>
              <a:rPr lang="ru-RU" dirty="0"/>
              <a:t> в него се </a:t>
            </a:r>
            <a:r>
              <a:rPr lang="ru-RU" dirty="0" err="1"/>
              <a:t>съгласуват</a:t>
            </a:r>
            <a:r>
              <a:rPr lang="ru-RU" dirty="0"/>
              <a:t> от </a:t>
            </a:r>
            <a:r>
              <a:rPr lang="ru-RU" dirty="0" err="1"/>
              <a:t>одитния</a:t>
            </a:r>
            <a:r>
              <a:rPr lang="ru-RU" dirty="0"/>
              <a:t> комитет или </a:t>
            </a:r>
            <a:r>
              <a:rPr lang="ru-RU" dirty="0" err="1" smtClean="0"/>
              <a:t>общинския</a:t>
            </a:r>
            <a:r>
              <a:rPr lang="ru-RU" dirty="0" smtClean="0"/>
              <a:t> </a:t>
            </a:r>
            <a:r>
              <a:rPr lang="ru-RU" dirty="0" err="1" smtClean="0"/>
              <a:t>съвет</a:t>
            </a:r>
            <a:r>
              <a:rPr lang="ru-RU" dirty="0" smtClean="0"/>
              <a:t> </a:t>
            </a:r>
            <a:r>
              <a:rPr lang="ru-RU" dirty="0"/>
              <a:t>и се </a:t>
            </a:r>
            <a:r>
              <a:rPr lang="ru-RU" dirty="0" err="1"/>
              <a:t>утвърждават</a:t>
            </a:r>
            <a:r>
              <a:rPr lang="ru-RU" dirty="0"/>
              <a:t> от </a:t>
            </a:r>
            <a:r>
              <a:rPr lang="ru-RU" dirty="0" err="1" smtClean="0"/>
              <a:t>кмета</a:t>
            </a:r>
            <a:r>
              <a:rPr lang="ru-RU" dirty="0" smtClean="0"/>
              <a:t> на </a:t>
            </a:r>
            <a:r>
              <a:rPr lang="ru-RU" dirty="0" err="1" smtClean="0"/>
              <a:t>общината</a:t>
            </a:r>
            <a:r>
              <a:rPr lang="ru-RU" dirty="0" smtClean="0"/>
              <a:t>.</a:t>
            </a:r>
            <a:endParaRPr lang="ru-RU" dirty="0"/>
          </a:p>
          <a:p>
            <a:pPr marL="45720" indent="0" algn="just">
              <a:buNone/>
            </a:pPr>
            <a:r>
              <a:rPr lang="ru-RU" dirty="0" err="1" smtClean="0"/>
              <a:t>Стратегическият</a:t>
            </a:r>
            <a:r>
              <a:rPr lang="ru-RU" dirty="0" smtClean="0"/>
              <a:t> </a:t>
            </a:r>
            <a:r>
              <a:rPr lang="ru-RU" dirty="0"/>
              <a:t>и </a:t>
            </a:r>
            <a:r>
              <a:rPr lang="ru-RU" dirty="0" err="1"/>
              <a:t>годишният</a:t>
            </a:r>
            <a:r>
              <a:rPr lang="ru-RU" dirty="0"/>
              <a:t> план за </a:t>
            </a:r>
            <a:r>
              <a:rPr lang="ru-RU" dirty="0" err="1"/>
              <a:t>дейността</a:t>
            </a:r>
            <a:r>
              <a:rPr lang="ru-RU" dirty="0"/>
              <a:t> по </a:t>
            </a:r>
            <a:r>
              <a:rPr lang="ru-RU" dirty="0" err="1"/>
              <a:t>вътрешен</a:t>
            </a:r>
            <a:r>
              <a:rPr lang="ru-RU" dirty="0"/>
              <a:t> </a:t>
            </a:r>
            <a:r>
              <a:rPr lang="ru-RU" dirty="0" err="1"/>
              <a:t>одит</a:t>
            </a:r>
            <a:r>
              <a:rPr lang="ru-RU" dirty="0"/>
              <a:t> в </a:t>
            </a:r>
            <a:r>
              <a:rPr lang="ru-RU" dirty="0" err="1"/>
              <a:t>общините</a:t>
            </a:r>
            <a:r>
              <a:rPr lang="ru-RU" dirty="0"/>
              <a:t> се представят за сведение на </a:t>
            </a:r>
            <a:r>
              <a:rPr lang="ru-RU" dirty="0" err="1"/>
              <a:t>общинските</a:t>
            </a:r>
            <a:r>
              <a:rPr lang="ru-RU" dirty="0"/>
              <a:t> </a:t>
            </a:r>
            <a:r>
              <a:rPr lang="ru-RU" dirty="0" err="1"/>
              <a:t>съвети</a:t>
            </a:r>
            <a:r>
              <a:rPr lang="ru-RU" dirty="0"/>
              <a:t>.</a:t>
            </a:r>
            <a:endParaRPr lang="bg-BG" dirty="0"/>
          </a:p>
        </p:txBody>
      </p:sp>
    </p:spTree>
    <p:extLst>
      <p:ext uri="{BB962C8B-B14F-4D97-AF65-F5344CB8AC3E}">
        <p14:creationId xmlns:p14="http://schemas.microsoft.com/office/powerpoint/2010/main" val="51917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076178" y="336645"/>
            <a:ext cx="9875520" cy="814754"/>
          </a:xfrm>
        </p:spPr>
        <p:txBody>
          <a:bodyPr>
            <a:noAutofit/>
          </a:bodyPr>
          <a:lstStyle/>
          <a:p>
            <a:pPr algn="ctr"/>
            <a:r>
              <a:rPr lang="bg-BG" sz="3600" b="1" dirty="0" smtClean="0">
                <a:latin typeface="+mn-lt"/>
              </a:rPr>
              <a:t>Необходими </a:t>
            </a:r>
            <a:r>
              <a:rPr lang="bg-BG" sz="3600" b="1" dirty="0">
                <a:latin typeface="+mn-lt"/>
              </a:rPr>
              <a:t>промени във въведените правила и процедури</a:t>
            </a:r>
          </a:p>
        </p:txBody>
      </p:sp>
      <p:sp>
        <p:nvSpPr>
          <p:cNvPr id="3" name="Контейнер за съдържание 2"/>
          <p:cNvSpPr>
            <a:spLocks noGrp="1"/>
          </p:cNvSpPr>
          <p:nvPr>
            <p:ph idx="1"/>
          </p:nvPr>
        </p:nvSpPr>
        <p:spPr>
          <a:xfrm>
            <a:off x="712177" y="1378424"/>
            <a:ext cx="10603523" cy="4872907"/>
          </a:xfrm>
        </p:spPr>
        <p:txBody>
          <a:bodyPr>
            <a:normAutofit fontScale="92500" lnSpcReduction="10000"/>
          </a:bodyPr>
          <a:lstStyle/>
          <a:p>
            <a:pPr marL="45720" indent="0" algn="just">
              <a:buNone/>
            </a:pPr>
            <a:r>
              <a:rPr lang="bg-BG" sz="3200" b="1" dirty="0"/>
              <a:t>Управление на риска:</a:t>
            </a:r>
            <a:endParaRPr lang="bg-BG" sz="3200" dirty="0"/>
          </a:p>
          <a:p>
            <a:pPr algn="just"/>
            <a:r>
              <a:rPr lang="bg-BG" sz="3200" dirty="0" smtClean="0"/>
              <a:t>Да се идентифицират </a:t>
            </a:r>
            <a:r>
              <a:rPr lang="bg-BG" sz="3200" dirty="0"/>
              <a:t>и </a:t>
            </a:r>
            <a:r>
              <a:rPr lang="bg-BG" sz="3200" dirty="0" smtClean="0"/>
              <a:t>оценяват </a:t>
            </a:r>
            <a:r>
              <a:rPr lang="bg-BG" sz="3200" dirty="0"/>
              <a:t>всички съществени </a:t>
            </a:r>
            <a:r>
              <a:rPr lang="bg-BG" sz="3200" dirty="0" smtClean="0"/>
              <a:t>рискове, </a:t>
            </a:r>
            <a:r>
              <a:rPr lang="bg-BG" sz="3200" dirty="0"/>
              <a:t>които могат да повлияят негативно за постигане целите на организацията;</a:t>
            </a:r>
          </a:p>
          <a:p>
            <a:pPr algn="just"/>
            <a:r>
              <a:rPr lang="bg-BG" sz="3200" dirty="0" smtClean="0"/>
              <a:t>Да се идентифицират рискове </a:t>
            </a:r>
            <a:r>
              <a:rPr lang="bg-BG" sz="3200" dirty="0"/>
              <a:t>при: определянето и администрирането на приходите; разходването на целевите средства за капиталови разходи; извършването на разходите за външни услуги и за текущи ремонти; планирането и възлагането на обществените поръчки и изпълнението на договорите; управлението и разпореждането с имоти-общинска собственост.</a:t>
            </a:r>
          </a:p>
          <a:p>
            <a:pPr marL="45720" indent="0">
              <a:buNone/>
            </a:pPr>
            <a:endParaRPr lang="bg-BG" dirty="0"/>
          </a:p>
        </p:txBody>
      </p:sp>
    </p:spTree>
    <p:extLst>
      <p:ext uri="{BB962C8B-B14F-4D97-AF65-F5344CB8AC3E}">
        <p14:creationId xmlns:p14="http://schemas.microsoft.com/office/powerpoint/2010/main" val="36702405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286603"/>
            <a:ext cx="9875520" cy="1023451"/>
          </a:xfrm>
        </p:spPr>
        <p:txBody>
          <a:bodyPr>
            <a:noAutofit/>
          </a:bodyPr>
          <a:lstStyle/>
          <a:p>
            <a:pPr algn="ctr"/>
            <a:r>
              <a:rPr lang="bg-BG" sz="3200" b="1" dirty="0" smtClean="0">
                <a:latin typeface="+mn-lt"/>
              </a:rPr>
              <a:t>Необходими промени във въведените правила и процедури</a:t>
            </a:r>
            <a:endParaRPr lang="bg-BG" sz="3200" b="1" dirty="0">
              <a:latin typeface="+mn-lt"/>
            </a:endParaRPr>
          </a:p>
        </p:txBody>
      </p:sp>
      <p:sp>
        <p:nvSpPr>
          <p:cNvPr id="3" name="Контейнер за съдържание 2"/>
          <p:cNvSpPr>
            <a:spLocks noGrp="1"/>
          </p:cNvSpPr>
          <p:nvPr>
            <p:ph idx="1"/>
          </p:nvPr>
        </p:nvSpPr>
        <p:spPr>
          <a:xfrm>
            <a:off x="571500" y="1380392"/>
            <a:ext cx="11087100" cy="4906108"/>
          </a:xfrm>
        </p:spPr>
        <p:txBody>
          <a:bodyPr>
            <a:noAutofit/>
          </a:bodyPr>
          <a:lstStyle/>
          <a:p>
            <a:pPr marL="45720" indent="0" algn="just">
              <a:buNone/>
            </a:pPr>
            <a:r>
              <a:rPr lang="bg-BG" sz="2400" b="1" dirty="0"/>
              <a:t>Контролни дейности:</a:t>
            </a:r>
            <a:endParaRPr lang="bg-BG" sz="2400" dirty="0"/>
          </a:p>
          <a:p>
            <a:pPr algn="just"/>
            <a:r>
              <a:rPr lang="bg-BG" dirty="0" smtClean="0"/>
              <a:t>Да бъдат въведени </a:t>
            </a:r>
            <a:r>
              <a:rPr lang="bg-BG" dirty="0"/>
              <a:t>пълни адекватни и ефективни контролни дейности, които да предотвратят, разкрият и коригират нарушенията/несъответствията с правната рамка и договорите;</a:t>
            </a:r>
          </a:p>
          <a:p>
            <a:pPr algn="just"/>
            <a:r>
              <a:rPr lang="bg-BG" dirty="0" smtClean="0"/>
              <a:t>Да се въведат контролни дейности, които се изпълняват </a:t>
            </a:r>
            <a:r>
              <a:rPr lang="bg-BG" dirty="0"/>
              <a:t>непрекъснато и последователно, </a:t>
            </a:r>
            <a:r>
              <a:rPr lang="bg-BG" dirty="0" smtClean="0"/>
              <a:t>а не проформа. Същите следва да бъдат достатъчно </a:t>
            </a:r>
            <a:r>
              <a:rPr lang="bg-BG" dirty="0"/>
              <a:t>ефективни, </a:t>
            </a:r>
            <a:r>
              <a:rPr lang="bg-BG" dirty="0" smtClean="0"/>
              <a:t>да обхващат </a:t>
            </a:r>
            <a:r>
              <a:rPr lang="bg-BG" dirty="0"/>
              <a:t>всички аспекти от дейността на </a:t>
            </a:r>
            <a:r>
              <a:rPr lang="bg-BG" dirty="0" smtClean="0"/>
              <a:t>общината и да се анализират </a:t>
            </a:r>
            <a:r>
              <a:rPr lang="bg-BG" dirty="0"/>
              <a:t>и </a:t>
            </a:r>
            <a:r>
              <a:rPr lang="bg-BG" dirty="0" smtClean="0"/>
              <a:t>актуализират </a:t>
            </a:r>
            <a:r>
              <a:rPr lang="bg-BG" dirty="0"/>
              <a:t>най-малко веднъж годишно;</a:t>
            </a:r>
          </a:p>
          <a:p>
            <a:pPr algn="just"/>
            <a:r>
              <a:rPr lang="bg-BG" dirty="0" smtClean="0"/>
              <a:t>Да се регламентира ред </a:t>
            </a:r>
            <a:r>
              <a:rPr lang="bg-BG" dirty="0"/>
              <a:t>за осъществяване на предварителен контрол за законосъобразност при управлението и разпореждането с имоти общинска собственост;</a:t>
            </a:r>
          </a:p>
          <a:p>
            <a:pPr algn="just"/>
            <a:r>
              <a:rPr lang="bg-BG" dirty="0" smtClean="0"/>
              <a:t>Да се извършва </a:t>
            </a:r>
            <a:r>
              <a:rPr lang="bg-BG" dirty="0"/>
              <a:t>проверка за наличие на бюджетни средства преди поемане на задължение и преди извършване на разход при осъществяването на предварителен контрол.</a:t>
            </a:r>
          </a:p>
        </p:txBody>
      </p:sp>
    </p:spTree>
    <p:extLst>
      <p:ext uri="{BB962C8B-B14F-4D97-AF65-F5344CB8AC3E}">
        <p14:creationId xmlns:p14="http://schemas.microsoft.com/office/powerpoint/2010/main" val="40192051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712177" y="609600"/>
            <a:ext cx="10788161" cy="805962"/>
          </a:xfrm>
        </p:spPr>
        <p:txBody>
          <a:bodyPr>
            <a:normAutofit fontScale="90000"/>
          </a:bodyPr>
          <a:lstStyle/>
          <a:p>
            <a:pPr algn="ctr"/>
            <a:r>
              <a:rPr lang="bg-BG" sz="3200" b="1" dirty="0">
                <a:latin typeface="+mn-lt"/>
              </a:rPr>
              <a:t>Необходими промени във въведените правила и процедури</a:t>
            </a:r>
          </a:p>
        </p:txBody>
      </p:sp>
      <p:sp>
        <p:nvSpPr>
          <p:cNvPr id="3" name="Контейнер за съдържание 2"/>
          <p:cNvSpPr>
            <a:spLocks noGrp="1"/>
          </p:cNvSpPr>
          <p:nvPr>
            <p:ph idx="1"/>
          </p:nvPr>
        </p:nvSpPr>
        <p:spPr>
          <a:xfrm>
            <a:off x="589085" y="1415562"/>
            <a:ext cx="10911253" cy="4610100"/>
          </a:xfrm>
        </p:spPr>
        <p:txBody>
          <a:bodyPr/>
          <a:lstStyle/>
          <a:p>
            <a:pPr marL="45720" indent="0">
              <a:buNone/>
            </a:pPr>
            <a:endParaRPr lang="bg-BG" b="1" dirty="0" smtClean="0"/>
          </a:p>
          <a:p>
            <a:pPr marL="45720" indent="0">
              <a:buNone/>
            </a:pPr>
            <a:endParaRPr lang="bg-BG" b="1" dirty="0"/>
          </a:p>
          <a:p>
            <a:pPr marL="45720" indent="0">
              <a:buNone/>
            </a:pPr>
            <a:r>
              <a:rPr lang="bg-BG" sz="2800" b="1" dirty="0" smtClean="0"/>
              <a:t>Мониторинг</a:t>
            </a:r>
            <a:r>
              <a:rPr lang="bg-BG" sz="2800" b="1" dirty="0"/>
              <a:t>:</a:t>
            </a:r>
            <a:endParaRPr lang="bg-BG" sz="2800" dirty="0"/>
          </a:p>
          <a:p>
            <a:pPr marL="45720" indent="0">
              <a:buNone/>
            </a:pPr>
            <a:r>
              <a:rPr lang="bg-BG" sz="2800" dirty="0" smtClean="0"/>
              <a:t>Мониторингът </a:t>
            </a:r>
            <a:r>
              <a:rPr lang="bg-BG" sz="2800" dirty="0"/>
              <a:t>на финансовото управление и </a:t>
            </a:r>
            <a:r>
              <a:rPr lang="bg-BG" sz="2800" dirty="0" smtClean="0"/>
              <a:t>контрол да се осъществява периодично, </a:t>
            </a:r>
            <a:r>
              <a:rPr lang="bg-BG" sz="2800" dirty="0"/>
              <a:t>за да се оцени адекватното му функциониране и да се гарантира навременното му актуализиране при промени в условията. </a:t>
            </a:r>
            <a:endParaRPr lang="bg-BG" sz="2800" dirty="0" smtClean="0"/>
          </a:p>
          <a:p>
            <a:pPr marL="45720" indent="0">
              <a:buNone/>
            </a:pPr>
            <a:r>
              <a:rPr lang="bg-BG" sz="2800" dirty="0" smtClean="0"/>
              <a:t>Свовременно са бъдат актуализирани и останалите в</a:t>
            </a:r>
            <a:r>
              <a:rPr lang="bg-BG" sz="2800" dirty="0" smtClean="0"/>
              <a:t>ътрешни </a:t>
            </a:r>
            <a:r>
              <a:rPr lang="bg-BG" sz="2800" dirty="0"/>
              <a:t>актовете </a:t>
            </a:r>
            <a:r>
              <a:rPr lang="bg-BG" sz="2800" dirty="0" smtClean="0"/>
              <a:t>(включени в </a:t>
            </a:r>
            <a:r>
              <a:rPr lang="bg-BG" sz="2800" dirty="0" smtClean="0"/>
              <a:t>СФУК).</a:t>
            </a:r>
            <a:endParaRPr lang="bg-BG" sz="2800" dirty="0"/>
          </a:p>
          <a:p>
            <a:endParaRPr lang="bg-BG" dirty="0"/>
          </a:p>
        </p:txBody>
      </p:sp>
    </p:spTree>
    <p:extLst>
      <p:ext uri="{BB962C8B-B14F-4D97-AF65-F5344CB8AC3E}">
        <p14:creationId xmlns:p14="http://schemas.microsoft.com/office/powerpoint/2010/main" val="34866673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865919"/>
          </a:xfrm>
        </p:spPr>
        <p:txBody>
          <a:bodyPr>
            <a:noAutofit/>
          </a:bodyPr>
          <a:lstStyle/>
          <a:p>
            <a:pPr algn="ctr"/>
            <a:r>
              <a:rPr lang="bg-BG" sz="3200" i="1" dirty="0" smtClean="0">
                <a:solidFill>
                  <a:schemeClr val="accent1">
                    <a:lumMod val="75000"/>
                  </a:schemeClr>
                </a:solidFill>
                <a:latin typeface="Times New Roman" pitchFamily="18" charset="0"/>
                <a:cs typeface="Times New Roman" pitchFamily="18" charset="0"/>
              </a:rPr>
              <a:t/>
            </a:r>
            <a:br>
              <a:rPr lang="bg-BG" sz="3200" i="1" dirty="0" smtClean="0">
                <a:solidFill>
                  <a:schemeClr val="accent1">
                    <a:lumMod val="75000"/>
                  </a:schemeClr>
                </a:solidFill>
                <a:latin typeface="Times New Roman" pitchFamily="18" charset="0"/>
                <a:cs typeface="Times New Roman" pitchFamily="18" charset="0"/>
              </a:rPr>
            </a:br>
            <a:r>
              <a:rPr lang="bg-BG" sz="3200" b="1" dirty="0" smtClean="0">
                <a:solidFill>
                  <a:schemeClr val="accent1">
                    <a:lumMod val="75000"/>
                  </a:schemeClr>
                </a:solidFill>
                <a:latin typeface="+mn-lt"/>
                <a:cs typeface="Times New Roman" pitchFamily="18" charset="0"/>
              </a:rPr>
              <a:t>Организации </a:t>
            </a:r>
            <a:r>
              <a:rPr lang="bg-BG" sz="3200" b="1" dirty="0">
                <a:solidFill>
                  <a:schemeClr val="accent1">
                    <a:lumMod val="75000"/>
                  </a:schemeClr>
                </a:solidFill>
                <a:latin typeface="+mn-lt"/>
                <a:cs typeface="Times New Roman" pitchFamily="18" charset="0"/>
              </a:rPr>
              <a:t>от публичния </a:t>
            </a:r>
            <a:r>
              <a:rPr lang="bg-BG" sz="3200" b="1" dirty="0" smtClean="0">
                <a:solidFill>
                  <a:schemeClr val="accent1">
                    <a:lumMod val="75000"/>
                  </a:schemeClr>
                </a:solidFill>
                <a:latin typeface="+mn-lt"/>
                <a:cs typeface="Times New Roman" pitchFamily="18" charset="0"/>
              </a:rPr>
              <a:t>сектор</a:t>
            </a:r>
            <a:r>
              <a:rPr lang="en-US" sz="3200" dirty="0" smtClean="0">
                <a:solidFill>
                  <a:schemeClr val="accent1">
                    <a:lumMod val="75000"/>
                  </a:schemeClr>
                </a:solidFill>
              </a:rPr>
              <a:t/>
            </a:r>
            <a:br>
              <a:rPr lang="en-US" sz="3200" dirty="0" smtClean="0">
                <a:solidFill>
                  <a:schemeClr val="accent1">
                    <a:lumMod val="75000"/>
                  </a:schemeClr>
                </a:solidFill>
              </a:rPr>
            </a:br>
            <a:r>
              <a:rPr lang="ru-RU" sz="1800" b="1" u="sng" dirty="0" smtClean="0">
                <a:solidFill>
                  <a:schemeClr val="accent1">
                    <a:lumMod val="75000"/>
                  </a:schemeClr>
                </a:solidFill>
              </a:rPr>
              <a:t/>
            </a:r>
            <a:br>
              <a:rPr lang="ru-RU" sz="1800" b="1" u="sng" dirty="0" smtClean="0">
                <a:solidFill>
                  <a:schemeClr val="accent1">
                    <a:lumMod val="75000"/>
                  </a:schemeClr>
                </a:solidFill>
              </a:rPr>
            </a:br>
            <a:endParaRPr lang="ru-RU" sz="1800" b="1" u="sng" dirty="0">
              <a:solidFill>
                <a:schemeClr val="accent1">
                  <a:lumMod val="75000"/>
                </a:schemeClr>
              </a:solidFill>
            </a:endParaRPr>
          </a:p>
        </p:txBody>
      </p:sp>
      <p:sp>
        <p:nvSpPr>
          <p:cNvPr id="3" name="Контейнер за съдържание 2"/>
          <p:cNvSpPr>
            <a:spLocks noGrp="1"/>
          </p:cNvSpPr>
          <p:nvPr>
            <p:ph idx="1"/>
          </p:nvPr>
        </p:nvSpPr>
        <p:spPr>
          <a:xfrm>
            <a:off x="374573" y="1222131"/>
            <a:ext cx="11512627" cy="5343921"/>
          </a:xfrm>
        </p:spPr>
        <p:txBody>
          <a:bodyPr>
            <a:normAutofit/>
          </a:bodyPr>
          <a:lstStyle/>
          <a:p>
            <a:pPr>
              <a:defRPr/>
            </a:pPr>
            <a:r>
              <a:rPr lang="bg-BG" altLang="bg-BG" sz="3200" dirty="0" smtClean="0">
                <a:solidFill>
                  <a:schemeClr val="accent1">
                    <a:lumMod val="7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Бюджетните организации по смисъла на ЗПФ, общинските предприятия по </a:t>
            </a:r>
            <a:r>
              <a:rPr lang="bg-BG" altLang="bg-BG" sz="3200" dirty="0" smtClean="0">
                <a:solidFill>
                  <a:schemeClr val="accent1">
                    <a:lumMod val="7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смисъла на ЗОС;</a:t>
            </a:r>
          </a:p>
          <a:p>
            <a:pPr algn="just"/>
            <a:r>
              <a:rPr lang="bg-BG" altLang="bg-BG" sz="3200" dirty="0" smtClean="0">
                <a:solidFill>
                  <a:schemeClr val="accent1">
                    <a:lumMod val="7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организациите</a:t>
            </a:r>
            <a:r>
              <a:rPr lang="bg-BG" altLang="bg-BG" sz="3200" dirty="0">
                <a:solidFill>
                  <a:schemeClr val="accent1">
                    <a:lumMod val="7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разпореждащи се със средства, гарантирани от Република България;</a:t>
            </a:r>
          </a:p>
          <a:p>
            <a:pPr algn="just"/>
            <a:r>
              <a:rPr lang="bg-BG" altLang="bg-BG" sz="3200" dirty="0">
                <a:solidFill>
                  <a:schemeClr val="accent1">
                    <a:lumMod val="7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организациите, разпореждащи се със средства по фондове и програми от ЕС;</a:t>
            </a:r>
          </a:p>
          <a:p>
            <a:pPr algn="just"/>
            <a:r>
              <a:rPr lang="bg-BG" altLang="bg-BG" sz="3200" dirty="0">
                <a:solidFill>
                  <a:schemeClr val="accent1">
                    <a:lumMod val="7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държавните предприятия по чл. 62, ал. 3 от ТЗ;</a:t>
            </a:r>
          </a:p>
          <a:p>
            <a:pPr algn="just"/>
            <a:r>
              <a:rPr lang="bg-BG" altLang="bg-BG" sz="3200" dirty="0">
                <a:solidFill>
                  <a:schemeClr val="accent1">
                    <a:lumMod val="7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търговските дружества, включително лечебните заведения, с над 50 на сто държавно и/или общинско участие в капитала.</a:t>
            </a:r>
            <a:endParaRPr lang="bg-BG" sz="3200" dirty="0">
              <a:solidFill>
                <a:schemeClr val="accent1">
                  <a:lumMod val="75000"/>
                </a:schemeClr>
              </a:solidFill>
            </a:endParaRPr>
          </a:p>
        </p:txBody>
      </p:sp>
    </p:spTree>
    <p:extLst>
      <p:ext uri="{BB962C8B-B14F-4D97-AF65-F5344CB8AC3E}">
        <p14:creationId xmlns:p14="http://schemas.microsoft.com/office/powerpoint/2010/main" val="409618105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973540"/>
          </a:xfrm>
        </p:spPr>
        <p:txBody>
          <a:bodyPr>
            <a:normAutofit/>
          </a:bodyPr>
          <a:lstStyle/>
          <a:p>
            <a:pPr algn="ctr"/>
            <a:r>
              <a:rPr lang="ru-RU" sz="3200" b="1" dirty="0"/>
              <a:t>Примерни действия за подобряване ефективното управление на местните финанси</a:t>
            </a:r>
            <a:endParaRPr lang="bg-BG" sz="3200" b="1" dirty="0"/>
          </a:p>
        </p:txBody>
      </p:sp>
      <p:sp>
        <p:nvSpPr>
          <p:cNvPr id="3" name="Content Placeholder 2"/>
          <p:cNvSpPr>
            <a:spLocks noGrp="1"/>
          </p:cNvSpPr>
          <p:nvPr>
            <p:ph idx="1"/>
          </p:nvPr>
        </p:nvSpPr>
        <p:spPr>
          <a:xfrm>
            <a:off x="354842" y="1583139"/>
            <a:ext cx="11354937" cy="5008729"/>
          </a:xfrm>
        </p:spPr>
        <p:txBody>
          <a:bodyPr>
            <a:normAutofit/>
          </a:bodyPr>
          <a:lstStyle/>
          <a:p>
            <a:pPr algn="just"/>
            <a:r>
              <a:rPr lang="ru-RU" dirty="0" smtClean="0"/>
              <a:t>Развитие </a:t>
            </a:r>
            <a:r>
              <a:rPr lang="ru-RU" dirty="0"/>
              <a:t>на контролните дейности, вкл. и вътрешен одит от звеното за вътрешен </a:t>
            </a:r>
            <a:r>
              <a:rPr lang="ru-RU" dirty="0" smtClean="0"/>
              <a:t>одит.</a:t>
            </a:r>
            <a:endParaRPr lang="ru-RU" dirty="0"/>
          </a:p>
          <a:p>
            <a:pPr algn="just"/>
            <a:r>
              <a:rPr lang="ru-RU" dirty="0"/>
              <a:t>Укрепване на кадровия капацитет- достатъчно мотивиран и подготвен административен капацитет – главни счетоводители, финансисти, юристи, експерти, които изпълняват своите задължения в съответствие с изискванията на законодателството.</a:t>
            </a:r>
          </a:p>
          <a:p>
            <a:pPr algn="just"/>
            <a:r>
              <a:rPr lang="ru-RU" dirty="0"/>
              <a:t>Работа с унифицирана база данни в подходящ електронен формат, съдържаща всички счетоводни записвания на начислена и касова основа в системата на съответния първостепенен разпоредител с бюджет. Това би намалило риска от технически грешки при изготвянето и обобщаването на информацията за ГФО, ще осигури проследимост и няма да ограничава обхвата на одита, вкл. чрез специализирани одиторски софтуерни продукти.</a:t>
            </a:r>
          </a:p>
          <a:p>
            <a:pPr algn="just"/>
            <a:r>
              <a:rPr lang="ru-RU" dirty="0"/>
              <a:t>По-ефективен и обхватен вътрешен контрол от страна на първостепенните разпоредители с бюджет върху воденето на счетоводна отчетност и бюджетната дисциплина на разпоредителите от по ниска степен.</a:t>
            </a:r>
          </a:p>
          <a:p>
            <a:pPr algn="just"/>
            <a:endParaRPr lang="bg-BG" dirty="0"/>
          </a:p>
        </p:txBody>
      </p:sp>
    </p:spTree>
    <p:extLst>
      <p:ext uri="{BB962C8B-B14F-4D97-AF65-F5344CB8AC3E}">
        <p14:creationId xmlns:p14="http://schemas.microsoft.com/office/powerpoint/2010/main" val="30117719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861646" y="322997"/>
            <a:ext cx="10401300" cy="753208"/>
          </a:xfrm>
        </p:spPr>
        <p:txBody>
          <a:bodyPr>
            <a:normAutofit fontScale="90000"/>
          </a:bodyPr>
          <a:lstStyle/>
          <a:p>
            <a:pPr algn="ctr"/>
            <a:r>
              <a:rPr lang="bg-BG" sz="3600" b="1" dirty="0">
                <a:latin typeface="+mn-lt"/>
              </a:rPr>
              <a:t>Добри примери от наредби на общинските съвети</a:t>
            </a:r>
          </a:p>
        </p:txBody>
      </p:sp>
      <p:sp>
        <p:nvSpPr>
          <p:cNvPr id="3" name="Контейнер за съдържание 2"/>
          <p:cNvSpPr>
            <a:spLocks noGrp="1"/>
          </p:cNvSpPr>
          <p:nvPr>
            <p:ph idx="1"/>
          </p:nvPr>
        </p:nvSpPr>
        <p:spPr>
          <a:xfrm>
            <a:off x="409434" y="1351128"/>
            <a:ext cx="11573300" cy="4744873"/>
          </a:xfrm>
        </p:spPr>
        <p:txBody>
          <a:bodyPr>
            <a:normAutofit lnSpcReduction="10000"/>
          </a:bodyPr>
          <a:lstStyle/>
          <a:p>
            <a:pPr lvl="0" algn="just"/>
            <a:r>
              <a:rPr lang="en-US" b="1" dirty="0" err="1"/>
              <a:t>Правила</a:t>
            </a:r>
            <a:r>
              <a:rPr lang="en-US" b="1" dirty="0"/>
              <a:t> </a:t>
            </a:r>
            <a:r>
              <a:rPr lang="en-US" b="1" dirty="0" err="1"/>
              <a:t>за</a:t>
            </a:r>
            <a:r>
              <a:rPr lang="en-US" b="1" dirty="0"/>
              <a:t> </a:t>
            </a:r>
            <a:r>
              <a:rPr lang="en-US" b="1" dirty="0" err="1"/>
              <a:t>условията</a:t>
            </a:r>
            <a:r>
              <a:rPr lang="en-US" b="1" dirty="0"/>
              <a:t> и </a:t>
            </a:r>
            <a:r>
              <a:rPr lang="en-US" b="1" dirty="0" err="1"/>
              <a:t>реда</a:t>
            </a:r>
            <a:r>
              <a:rPr lang="en-US" b="1" dirty="0"/>
              <a:t> </a:t>
            </a:r>
            <a:r>
              <a:rPr lang="en-US" b="1" dirty="0" err="1"/>
              <a:t>за</a:t>
            </a:r>
            <a:r>
              <a:rPr lang="en-US" b="1" dirty="0"/>
              <a:t> </a:t>
            </a:r>
            <a:r>
              <a:rPr lang="en-US" b="1" dirty="0" err="1"/>
              <a:t>извършване</a:t>
            </a:r>
            <a:r>
              <a:rPr lang="en-US" b="1" dirty="0"/>
              <a:t> </a:t>
            </a:r>
            <a:r>
              <a:rPr lang="en-US" b="1" dirty="0" err="1"/>
              <a:t>на</a:t>
            </a:r>
            <a:r>
              <a:rPr lang="en-US" b="1" dirty="0"/>
              <a:t> </a:t>
            </a:r>
            <a:r>
              <a:rPr lang="en-US" b="1" dirty="0" err="1"/>
              <a:t>промени</a:t>
            </a:r>
            <a:r>
              <a:rPr lang="en-US" b="1" dirty="0"/>
              <a:t>, </a:t>
            </a:r>
            <a:r>
              <a:rPr lang="en-US" b="1" dirty="0" err="1"/>
              <a:t>наблюдение</a:t>
            </a:r>
            <a:r>
              <a:rPr lang="en-US" b="1" dirty="0"/>
              <a:t>, </a:t>
            </a:r>
            <a:r>
              <a:rPr lang="en-US" b="1" dirty="0" err="1"/>
              <a:t>оценка</a:t>
            </a:r>
            <a:r>
              <a:rPr lang="en-US" b="1" dirty="0"/>
              <a:t> и </a:t>
            </a:r>
            <a:r>
              <a:rPr lang="en-US" b="1" dirty="0" err="1"/>
              <a:t>контрол</a:t>
            </a:r>
            <a:r>
              <a:rPr lang="en-US" b="1" dirty="0"/>
              <a:t> </a:t>
            </a:r>
            <a:r>
              <a:rPr lang="en-US" b="1" dirty="0" err="1"/>
              <a:t>на</a:t>
            </a:r>
            <a:r>
              <a:rPr lang="en-US" b="1" dirty="0"/>
              <a:t> </a:t>
            </a:r>
            <a:r>
              <a:rPr lang="en-US" b="1" dirty="0" err="1"/>
              <a:t>показателите</a:t>
            </a:r>
            <a:r>
              <a:rPr lang="en-US" b="1" dirty="0"/>
              <a:t> </a:t>
            </a:r>
            <a:r>
              <a:rPr lang="en-US" b="1" dirty="0" err="1"/>
              <a:t>по</a:t>
            </a:r>
            <a:r>
              <a:rPr lang="en-US" b="1" dirty="0"/>
              <a:t> </a:t>
            </a:r>
            <a:r>
              <a:rPr lang="en-US" b="1" dirty="0" err="1"/>
              <a:t>чл</a:t>
            </a:r>
            <a:r>
              <a:rPr lang="en-US" b="1" dirty="0"/>
              <a:t>. 94, </a:t>
            </a:r>
            <a:r>
              <a:rPr lang="en-US" b="1" dirty="0" err="1"/>
              <a:t>ал</a:t>
            </a:r>
            <a:r>
              <a:rPr lang="en-US" b="1" dirty="0"/>
              <a:t>. 3, т. 1 и 2 и </a:t>
            </a:r>
            <a:r>
              <a:rPr lang="en-US" b="1" dirty="0" err="1"/>
              <a:t>ал</a:t>
            </a:r>
            <a:r>
              <a:rPr lang="en-US" b="1" dirty="0"/>
              <a:t>. 5 </a:t>
            </a:r>
            <a:r>
              <a:rPr lang="en-US" b="1" dirty="0" err="1"/>
              <a:t>от</a:t>
            </a:r>
            <a:r>
              <a:rPr lang="en-US" b="1" dirty="0"/>
              <a:t> </a:t>
            </a:r>
            <a:r>
              <a:rPr lang="en-US" b="1" dirty="0" err="1"/>
              <a:t>Закона</a:t>
            </a:r>
            <a:r>
              <a:rPr lang="en-US" b="1" dirty="0"/>
              <a:t> </a:t>
            </a:r>
            <a:r>
              <a:rPr lang="en-US" b="1" dirty="0" err="1"/>
              <a:t>за</a:t>
            </a:r>
            <a:r>
              <a:rPr lang="en-US" b="1" dirty="0"/>
              <a:t> </a:t>
            </a:r>
            <a:r>
              <a:rPr lang="en-US" b="1" dirty="0" err="1"/>
              <a:t>публичните</a:t>
            </a:r>
            <a:r>
              <a:rPr lang="en-US" b="1" dirty="0"/>
              <a:t> </a:t>
            </a:r>
            <a:r>
              <a:rPr lang="en-US" b="1" dirty="0" err="1"/>
              <a:t>финанси</a:t>
            </a:r>
            <a:r>
              <a:rPr lang="en-US" b="1" dirty="0"/>
              <a:t> /</a:t>
            </a:r>
            <a:r>
              <a:rPr lang="en-US" b="1" dirty="0" err="1"/>
              <a:t>свързани</a:t>
            </a:r>
            <a:r>
              <a:rPr lang="en-US" b="1" dirty="0"/>
              <a:t> с </a:t>
            </a:r>
            <a:r>
              <a:rPr lang="en-US" b="1" dirty="0" err="1"/>
              <a:t>поетите</a:t>
            </a:r>
            <a:r>
              <a:rPr lang="en-US" b="1" dirty="0"/>
              <a:t> </a:t>
            </a:r>
            <a:r>
              <a:rPr lang="en-US" b="1" dirty="0" err="1"/>
              <a:t>ангажименти</a:t>
            </a:r>
            <a:r>
              <a:rPr lang="en-US" b="1" dirty="0"/>
              <a:t> и </a:t>
            </a:r>
            <a:r>
              <a:rPr lang="en-US" b="1" dirty="0" err="1"/>
              <a:t>възникналите</a:t>
            </a:r>
            <a:r>
              <a:rPr lang="en-US" b="1" dirty="0"/>
              <a:t> </a:t>
            </a:r>
            <a:r>
              <a:rPr lang="en-US" b="1" dirty="0" err="1"/>
              <a:t>задължения</a:t>
            </a:r>
            <a:r>
              <a:rPr lang="en-US" b="1" dirty="0"/>
              <a:t>/</a:t>
            </a:r>
            <a:endParaRPr lang="bg-BG" dirty="0"/>
          </a:p>
          <a:p>
            <a:pPr lvl="0" algn="just"/>
            <a:r>
              <a:rPr lang="bg-BG" b="1" dirty="0"/>
              <a:t>Представяне на раздел </a:t>
            </a:r>
            <a:r>
              <a:rPr lang="en-US" b="1" dirty="0"/>
              <a:t>„</a:t>
            </a:r>
            <a:r>
              <a:rPr lang="bg-BG" b="1" dirty="0"/>
              <a:t>Мониторинг на бюджетния процес</a:t>
            </a:r>
            <a:r>
              <a:rPr lang="en-US" b="1" dirty="0"/>
              <a:t>“ </a:t>
            </a:r>
            <a:r>
              <a:rPr lang="en-US" b="1" dirty="0" err="1"/>
              <a:t>от</a:t>
            </a:r>
            <a:r>
              <a:rPr lang="en-US" b="1" dirty="0"/>
              <a:t> </a:t>
            </a:r>
            <a:r>
              <a:rPr lang="en-US" b="1" dirty="0" err="1"/>
              <a:t>различни</a:t>
            </a:r>
            <a:r>
              <a:rPr lang="en-US" b="1" dirty="0"/>
              <a:t> </a:t>
            </a:r>
            <a:r>
              <a:rPr lang="en-US" b="1" dirty="0" err="1"/>
              <a:t>наредби</a:t>
            </a:r>
            <a:r>
              <a:rPr lang="en-US" b="1" dirty="0"/>
              <a:t> </a:t>
            </a:r>
            <a:r>
              <a:rPr lang="en-US" b="1" dirty="0" err="1"/>
              <a:t>на</a:t>
            </a:r>
            <a:r>
              <a:rPr lang="en-US" b="1" dirty="0"/>
              <a:t> </a:t>
            </a:r>
            <a:r>
              <a:rPr lang="en-US" b="1" dirty="0" err="1"/>
              <a:t>общини</a:t>
            </a:r>
            <a:r>
              <a:rPr lang="en-US" b="1" dirty="0"/>
              <a:t> </a:t>
            </a:r>
            <a:r>
              <a:rPr lang="en-US" b="1" dirty="0" err="1"/>
              <a:t>по</a:t>
            </a:r>
            <a:r>
              <a:rPr lang="en-US" b="1" dirty="0"/>
              <a:t> ЗПФ и </a:t>
            </a:r>
            <a:r>
              <a:rPr lang="en-US" b="1" dirty="0" err="1"/>
              <a:t>на</a:t>
            </a:r>
            <a:r>
              <a:rPr lang="en-US" b="1" dirty="0"/>
              <a:t> </a:t>
            </a:r>
            <a:r>
              <a:rPr lang="en-US" b="1" dirty="0" err="1"/>
              <a:t>някои</a:t>
            </a:r>
            <a:r>
              <a:rPr lang="en-US" b="1" dirty="0"/>
              <a:t> </a:t>
            </a:r>
            <a:r>
              <a:rPr lang="en-US" b="1" dirty="0" err="1"/>
              <a:t>основни</a:t>
            </a:r>
            <a:r>
              <a:rPr lang="en-US" b="1" dirty="0"/>
              <a:t> </a:t>
            </a:r>
            <a:r>
              <a:rPr lang="en-US" b="1" dirty="0" err="1"/>
              <a:t>показатели</a:t>
            </a:r>
            <a:r>
              <a:rPr lang="en-US" b="1" dirty="0"/>
              <a:t>. </a:t>
            </a:r>
            <a:endParaRPr lang="bg-BG" b="1" dirty="0"/>
          </a:p>
          <a:p>
            <a:pPr marL="45720" lvl="0" indent="0" algn="just">
              <a:buNone/>
            </a:pPr>
            <a:r>
              <a:rPr lang="bg-BG" b="1" dirty="0" smtClean="0"/>
              <a:t>- </a:t>
            </a:r>
            <a:r>
              <a:rPr lang="bg-BG" sz="2400" dirty="0" smtClean="0"/>
              <a:t>Мониторинг </a:t>
            </a:r>
            <a:r>
              <a:rPr lang="bg-BG" sz="2400" dirty="0"/>
              <a:t>на бюджетния процес е система за постоянно наблюдение и оценка, с цел предотвратяване, отстраняване, минимизиране на рискове, както и разкриване на резерви и допълнителни финансови средства по общинския бюджет.</a:t>
            </a:r>
          </a:p>
          <a:p>
            <a:pPr marL="45720" indent="0" algn="just">
              <a:buNone/>
            </a:pPr>
            <a:r>
              <a:rPr lang="bg-BG" sz="2400" dirty="0" smtClean="0"/>
              <a:t>- Кметът </a:t>
            </a:r>
            <a:r>
              <a:rPr lang="bg-BG" sz="2400" dirty="0"/>
              <a:t>на общината може да утвърди правила и да упълномощи длъжностни лица от състава на администрацията, които осъществят функции по мониторинг и контрол и по изпълнение на съответната Наредба. Лицата трябва да притежават необходимата квалификация и професионална компетентност, за да могат да осъществяват ефективно възложените функции и да предлагат на кмета подобрение в процесите и процедурите по бюджетната </a:t>
            </a:r>
            <a:r>
              <a:rPr lang="bg-BG" sz="2400" dirty="0" smtClean="0"/>
              <a:t>процедура.</a:t>
            </a:r>
            <a:endParaRPr lang="bg-BG" sz="2400" dirty="0"/>
          </a:p>
          <a:p>
            <a:pPr marL="45720" lvl="0" indent="0" algn="just">
              <a:buNone/>
            </a:pPr>
            <a:endParaRPr lang="bg-BG" dirty="0"/>
          </a:p>
        </p:txBody>
      </p:sp>
    </p:spTree>
    <p:extLst>
      <p:ext uri="{BB962C8B-B14F-4D97-AF65-F5344CB8AC3E}">
        <p14:creationId xmlns:p14="http://schemas.microsoft.com/office/powerpoint/2010/main" val="26696035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ru-RU" sz="2800" b="1" dirty="0" smtClean="0"/>
              <a:t>Други </a:t>
            </a:r>
            <a:r>
              <a:rPr lang="ru-RU" sz="2800" b="1" dirty="0"/>
              <a:t>примери за общински наредби, в които могат да бъдат въведени изисквания за ефективна и ефикасна организация на дейносттта на общината</a:t>
            </a:r>
            <a:endParaRPr lang="bg-BG" sz="2800" b="1" dirty="0"/>
          </a:p>
        </p:txBody>
      </p:sp>
      <p:sp>
        <p:nvSpPr>
          <p:cNvPr id="3" name="Content Placeholder 2"/>
          <p:cNvSpPr>
            <a:spLocks noGrp="1"/>
          </p:cNvSpPr>
          <p:nvPr>
            <p:ph idx="1"/>
          </p:nvPr>
        </p:nvSpPr>
        <p:spPr>
          <a:xfrm>
            <a:off x="409434" y="2057399"/>
            <a:ext cx="11423176" cy="4397991"/>
          </a:xfrm>
        </p:spPr>
        <p:txBody>
          <a:bodyPr>
            <a:normAutofit/>
          </a:bodyPr>
          <a:lstStyle/>
          <a:p>
            <a:pPr algn="just"/>
            <a:r>
              <a:rPr lang="bg-BG" sz="2400" dirty="0" smtClean="0"/>
              <a:t>За МДТ, за платеното паркиране, за управление на собствеността, вкл. и горите;</a:t>
            </a:r>
          </a:p>
          <a:p>
            <a:pPr algn="just"/>
            <a:r>
              <a:rPr lang="bg-BG" sz="2400" dirty="0" smtClean="0"/>
              <a:t>За управление на отпадъците, зелената системата, организация на движението и спазване на обществения ред и др. подобни;</a:t>
            </a:r>
          </a:p>
          <a:p>
            <a:pPr algn="just"/>
            <a:r>
              <a:rPr lang="bg-BG" sz="2400" dirty="0" smtClean="0"/>
              <a:t>За финансово подпомагане на различни категории лица, съответно организации;</a:t>
            </a:r>
          </a:p>
          <a:p>
            <a:pPr algn="just"/>
            <a:r>
              <a:rPr lang="bg-BG" sz="2400" dirty="0" smtClean="0"/>
              <a:t>За насърчаване на инвестициите Клас В;</a:t>
            </a:r>
          </a:p>
          <a:p>
            <a:pPr algn="just"/>
            <a:r>
              <a:rPr lang="bg-BG" sz="2400" dirty="0" smtClean="0"/>
              <a:t>За провеждане на обществените обсъждания по ЗОД и на публичните обсъждания по ЗПФ и др.</a:t>
            </a:r>
          </a:p>
        </p:txBody>
      </p:sp>
    </p:spTree>
    <p:extLst>
      <p:ext uri="{BB962C8B-B14F-4D97-AF65-F5344CB8AC3E}">
        <p14:creationId xmlns:p14="http://schemas.microsoft.com/office/powerpoint/2010/main" val="2157204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546041" y="282054"/>
            <a:ext cx="11324492" cy="1356360"/>
          </a:xfrm>
        </p:spPr>
        <p:txBody>
          <a:bodyPr>
            <a:noAutofit/>
          </a:bodyPr>
          <a:lstStyle/>
          <a:p>
            <a:pPr algn="ctr"/>
            <a:r>
              <a:rPr lang="en-US" altLang="bg-BG" sz="3200" dirty="0">
                <a:solidFill>
                  <a:srgbClr val="002060"/>
                </a:solidFill>
                <a:cs typeface="Times New Roman" panose="02020603050405020304" pitchFamily="18" charset="0"/>
              </a:rPr>
              <a:t> </a:t>
            </a:r>
            <a:r>
              <a:rPr lang="bg-BG" altLang="bg-BG" sz="3200" b="1" dirty="0" smtClean="0">
                <a:solidFill>
                  <a:schemeClr val="accent1">
                    <a:lumMod val="75000"/>
                  </a:schemeClr>
                </a:solidFill>
                <a:latin typeface="+mn-lt"/>
                <a:cs typeface="Times New Roman" panose="02020603050405020304" pitchFamily="18" charset="0"/>
              </a:rPr>
              <a:t>Проследяване </a:t>
            </a:r>
            <a:r>
              <a:rPr lang="bg-BG" altLang="bg-BG" sz="3200" b="1" dirty="0">
                <a:solidFill>
                  <a:schemeClr val="accent1">
                    <a:lumMod val="75000"/>
                  </a:schemeClr>
                </a:solidFill>
                <a:latin typeface="+mn-lt"/>
                <a:cs typeface="Times New Roman" panose="02020603050405020304" pitchFamily="18" charset="0"/>
              </a:rPr>
              <a:t>и контрол на ефективното управление на </a:t>
            </a:r>
            <a:r>
              <a:rPr lang="en-US" altLang="bg-BG" sz="3200" b="1" dirty="0">
                <a:solidFill>
                  <a:schemeClr val="accent1">
                    <a:lumMod val="75000"/>
                  </a:schemeClr>
                </a:solidFill>
                <a:latin typeface="+mn-lt"/>
                <a:cs typeface="Times New Roman" panose="02020603050405020304" pitchFamily="18" charset="0"/>
              </a:rPr>
              <a:t>  </a:t>
            </a:r>
            <a:r>
              <a:rPr lang="bg-BG" altLang="bg-BG" sz="3200" b="1" dirty="0">
                <a:solidFill>
                  <a:schemeClr val="accent1">
                    <a:lumMod val="75000"/>
                  </a:schemeClr>
                </a:solidFill>
                <a:latin typeface="+mn-lt"/>
                <a:cs typeface="Times New Roman" panose="02020603050405020304" pitchFamily="18" charset="0"/>
              </a:rPr>
              <a:t>местните финанси </a:t>
            </a:r>
            <a:endParaRPr lang="bg-BG" sz="3200" b="1" dirty="0">
              <a:latin typeface="+mn-lt"/>
            </a:endParaRPr>
          </a:p>
        </p:txBody>
      </p:sp>
      <p:sp>
        <p:nvSpPr>
          <p:cNvPr id="3" name="Контейнер за съдържание 2"/>
          <p:cNvSpPr>
            <a:spLocks noGrp="1"/>
          </p:cNvSpPr>
          <p:nvPr>
            <p:ph idx="1"/>
          </p:nvPr>
        </p:nvSpPr>
        <p:spPr>
          <a:xfrm>
            <a:off x="1143000" y="1638414"/>
            <a:ext cx="9872871" cy="4457586"/>
          </a:xfrm>
        </p:spPr>
        <p:txBody>
          <a:bodyPr>
            <a:normAutofit/>
          </a:bodyPr>
          <a:lstStyle/>
          <a:p>
            <a:pPr marL="45720" indent="0" algn="just">
              <a:buNone/>
            </a:pPr>
            <a:endParaRPr lang="bg-BG" altLang="bg-BG" sz="2400" dirty="0" smtClean="0">
              <a:solidFill>
                <a:schemeClr val="accent1">
                  <a:lumMod val="75000"/>
                </a:schemeClr>
              </a:solidFill>
              <a:latin typeface="Times New Roman" panose="02020603050405020304" pitchFamily="18" charset="0"/>
              <a:cs typeface="Times New Roman" panose="02020603050405020304" pitchFamily="18" charset="0"/>
            </a:endParaRPr>
          </a:p>
          <a:p>
            <a:pPr marL="45720" indent="0" algn="just">
              <a:buNone/>
            </a:pPr>
            <a:r>
              <a:rPr lang="bg-BG" altLang="bg-BG" sz="2800" dirty="0" smtClean="0">
                <a:solidFill>
                  <a:schemeClr val="accent1">
                    <a:lumMod val="75000"/>
                  </a:schemeClr>
                </a:solidFill>
                <a:latin typeface="Times New Roman" panose="02020603050405020304" pitchFamily="18" charset="0"/>
                <a:cs typeface="Times New Roman" panose="02020603050405020304" pitchFamily="18" charset="0"/>
              </a:rPr>
              <a:t>Извършва </a:t>
            </a:r>
            <a:r>
              <a:rPr lang="bg-BG" altLang="bg-BG" sz="2800" dirty="0">
                <a:solidFill>
                  <a:schemeClr val="accent1">
                    <a:lumMod val="75000"/>
                  </a:schemeClr>
                </a:solidFill>
                <a:latin typeface="Times New Roman" panose="02020603050405020304" pitchFamily="18" charset="0"/>
                <a:cs typeface="Times New Roman" panose="02020603050405020304" pitchFamily="18" charset="0"/>
              </a:rPr>
              <a:t>се чрез информацията  в тримесечните и годишните финансови отчети.</a:t>
            </a:r>
          </a:p>
          <a:p>
            <a:pPr algn="just"/>
            <a:r>
              <a:rPr lang="bg-BG" altLang="bg-BG" sz="2800" dirty="0" smtClean="0">
                <a:solidFill>
                  <a:schemeClr val="accent1">
                    <a:lumMod val="75000"/>
                  </a:schemeClr>
                </a:solidFill>
                <a:latin typeface="Times New Roman" panose="02020603050405020304" pitchFamily="18" charset="0"/>
                <a:cs typeface="Times New Roman" panose="02020603050405020304" pitchFamily="18" charset="0"/>
              </a:rPr>
              <a:t>счетоводна </a:t>
            </a:r>
            <a:r>
              <a:rPr lang="bg-BG" altLang="bg-BG" sz="2800" dirty="0">
                <a:solidFill>
                  <a:schemeClr val="accent1">
                    <a:lumMod val="75000"/>
                  </a:schemeClr>
                </a:solidFill>
                <a:latin typeface="Times New Roman" panose="02020603050405020304" pitchFamily="18" charset="0"/>
                <a:cs typeface="Times New Roman" panose="02020603050405020304" pitchFamily="18" charset="0"/>
              </a:rPr>
              <a:t>политика </a:t>
            </a:r>
          </a:p>
          <a:p>
            <a:pPr algn="just"/>
            <a:r>
              <a:rPr lang="bg-BG" altLang="bg-BG" sz="2800" dirty="0" smtClean="0">
                <a:solidFill>
                  <a:schemeClr val="accent1">
                    <a:lumMod val="75000"/>
                  </a:schemeClr>
                </a:solidFill>
                <a:latin typeface="Times New Roman" panose="02020603050405020304" pitchFamily="18" charset="0"/>
                <a:cs typeface="Times New Roman" panose="02020603050405020304" pitchFamily="18" charset="0"/>
              </a:rPr>
              <a:t>индивидуален </a:t>
            </a:r>
            <a:r>
              <a:rPr lang="bg-BG" altLang="bg-BG" sz="2800" dirty="0">
                <a:solidFill>
                  <a:schemeClr val="accent1">
                    <a:lumMod val="75000"/>
                  </a:schemeClr>
                </a:solidFill>
                <a:latin typeface="Times New Roman" panose="02020603050405020304" pitchFamily="18" charset="0"/>
                <a:cs typeface="Times New Roman" panose="02020603050405020304" pitchFamily="18" charset="0"/>
              </a:rPr>
              <a:t>сметкоплан</a:t>
            </a:r>
          </a:p>
          <a:p>
            <a:pPr algn="just"/>
            <a:r>
              <a:rPr lang="bg-BG" altLang="bg-BG" sz="2800" dirty="0" smtClean="0">
                <a:solidFill>
                  <a:schemeClr val="accent1">
                    <a:lumMod val="75000"/>
                  </a:schemeClr>
                </a:solidFill>
                <a:latin typeface="Times New Roman" panose="02020603050405020304" pitchFamily="18" charset="0"/>
                <a:cs typeface="Times New Roman" panose="02020603050405020304" pitchFamily="18" charset="0"/>
              </a:rPr>
              <a:t>ЕБК</a:t>
            </a:r>
            <a:endParaRPr lang="bg-BG" altLang="bg-BG" sz="2800" dirty="0">
              <a:solidFill>
                <a:schemeClr val="accent1">
                  <a:lumMod val="75000"/>
                </a:schemeClr>
              </a:solidFill>
              <a:latin typeface="Times New Roman" panose="02020603050405020304" pitchFamily="18" charset="0"/>
              <a:cs typeface="Times New Roman" panose="02020603050405020304" pitchFamily="18" charset="0"/>
            </a:endParaRPr>
          </a:p>
          <a:p>
            <a:pPr algn="just"/>
            <a:r>
              <a:rPr lang="bg-BG" altLang="bg-BG" sz="2800" dirty="0" smtClean="0">
                <a:solidFill>
                  <a:schemeClr val="accent1">
                    <a:lumMod val="75000"/>
                  </a:schemeClr>
                </a:solidFill>
                <a:latin typeface="Times New Roman" panose="02020603050405020304" pitchFamily="18" charset="0"/>
                <a:cs typeface="Times New Roman" panose="02020603050405020304" pitchFamily="18" charset="0"/>
              </a:rPr>
              <a:t>БЮДЖЕТ </a:t>
            </a:r>
            <a:r>
              <a:rPr lang="bg-BG" altLang="bg-BG" sz="2800" dirty="0">
                <a:solidFill>
                  <a:schemeClr val="accent1">
                    <a:lumMod val="75000"/>
                  </a:schemeClr>
                </a:solidFill>
                <a:latin typeface="Times New Roman" panose="02020603050405020304" pitchFamily="18" charset="0"/>
                <a:cs typeface="Times New Roman" panose="02020603050405020304" pitchFamily="18" charset="0"/>
              </a:rPr>
              <a:t>– СЧЕТОВОДЕН ОТЧЕТ</a:t>
            </a:r>
          </a:p>
          <a:p>
            <a:pPr marL="45720" indent="0" algn="just">
              <a:buNone/>
            </a:pPr>
            <a:endParaRPr lang="bg-BG" sz="2400" i="1" dirty="0">
              <a:solidFill>
                <a:schemeClr val="accent1">
                  <a:lumMod val="75000"/>
                </a:schemeClr>
              </a:solidFill>
            </a:endParaRPr>
          </a:p>
        </p:txBody>
      </p:sp>
    </p:spTree>
    <p:extLst>
      <p:ext uri="{BB962C8B-B14F-4D97-AF65-F5344CB8AC3E}">
        <p14:creationId xmlns:p14="http://schemas.microsoft.com/office/powerpoint/2010/main" val="4459830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720970" y="404884"/>
            <a:ext cx="10612315" cy="682869"/>
          </a:xfrm>
        </p:spPr>
        <p:txBody>
          <a:bodyPr>
            <a:normAutofit/>
          </a:bodyPr>
          <a:lstStyle/>
          <a:p>
            <a:pPr algn="ctr"/>
            <a:r>
              <a:rPr lang="bg-BG" sz="3600" b="1" dirty="0">
                <a:latin typeface="+mn-lt"/>
              </a:rPr>
              <a:t>Взаимодействие с контролни и одитни органи</a:t>
            </a:r>
          </a:p>
        </p:txBody>
      </p:sp>
      <p:sp>
        <p:nvSpPr>
          <p:cNvPr id="3" name="Контейнер за съдържание 2"/>
          <p:cNvSpPr>
            <a:spLocks noGrp="1"/>
          </p:cNvSpPr>
          <p:nvPr>
            <p:ph idx="1"/>
          </p:nvPr>
        </p:nvSpPr>
        <p:spPr>
          <a:xfrm>
            <a:off x="491319" y="1187355"/>
            <a:ext cx="11245756" cy="5213445"/>
          </a:xfrm>
        </p:spPr>
        <p:txBody>
          <a:bodyPr>
            <a:normAutofit/>
          </a:bodyPr>
          <a:lstStyle/>
          <a:p>
            <a:r>
              <a:rPr lang="bg-BG" dirty="0"/>
              <a:t>Контролни органи, извършващи проверки в </a:t>
            </a:r>
            <a:r>
              <a:rPr lang="bg-BG" dirty="0" smtClean="0"/>
              <a:t>общините.</a:t>
            </a:r>
            <a:endParaRPr lang="bg-BG" dirty="0"/>
          </a:p>
          <a:p>
            <a:r>
              <a:rPr lang="bg-BG" dirty="0"/>
              <a:t>Вътрешният контрол, вътрешният или външен одит са дейности, последователното изпълнение на които води до осигуряване на добро финансово управление и контрол при спазване на принципите законосъобразност, добро финансово управление и прозрачност.</a:t>
            </a:r>
          </a:p>
          <a:p>
            <a:r>
              <a:rPr lang="bg-BG" dirty="0"/>
              <a:t>Вътрешният контрол е предварителен и последващ контрол. Осъществява се по Закона за финансовото управление и контрол в публичния сектор чрез системите </a:t>
            </a:r>
            <a:r>
              <a:rPr lang="bg-BG" dirty="0" smtClean="0"/>
              <a:t>за </a:t>
            </a:r>
            <a:r>
              <a:rPr lang="bg-BG" dirty="0"/>
              <a:t>финансово управление и контрол, които не следва да са формални правила и процедури, а да бъдат устойчиво работещи механизми. Общините трябва да разполагат с административен капацитет за предварителен превантивен контрол, с работеща собствена система за мониторинг на процесите по управление на публичните ресурси.</a:t>
            </a:r>
          </a:p>
          <a:p>
            <a:r>
              <a:rPr lang="bg-BG" dirty="0"/>
              <a:t>Одитът в общините е външен и вътрешен. Външният одит е дейността по осъществяване на одит от независима спрямо одитирана организация или обект институция. Външният одит се извършва задължително от лица имащи статут на одитори. Това са Сметна палата, АДФИ, АОП, УО на оперативните програми, ОСЕС и др.</a:t>
            </a:r>
          </a:p>
          <a:p>
            <a:pPr marL="45720" indent="0">
              <a:buNone/>
            </a:pPr>
            <a:endParaRPr lang="bg-BG" dirty="0"/>
          </a:p>
        </p:txBody>
      </p:sp>
    </p:spTree>
    <p:extLst>
      <p:ext uri="{BB962C8B-B14F-4D97-AF65-F5344CB8AC3E}">
        <p14:creationId xmlns:p14="http://schemas.microsoft.com/office/powerpoint/2010/main" val="20450318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55308" y="322997"/>
            <a:ext cx="9875520" cy="700454"/>
          </a:xfrm>
        </p:spPr>
        <p:txBody>
          <a:bodyPr>
            <a:normAutofit/>
          </a:bodyPr>
          <a:lstStyle/>
          <a:p>
            <a:pPr algn="ctr"/>
            <a:r>
              <a:rPr lang="bg-BG" sz="3600" b="1" dirty="0">
                <a:latin typeface="+mn-lt"/>
              </a:rPr>
              <a:t>Права на контролните органи</a:t>
            </a:r>
          </a:p>
        </p:txBody>
      </p:sp>
      <p:sp>
        <p:nvSpPr>
          <p:cNvPr id="3" name="Контейнер за съдържание 2"/>
          <p:cNvSpPr>
            <a:spLocks noGrp="1"/>
          </p:cNvSpPr>
          <p:nvPr>
            <p:ph idx="1"/>
          </p:nvPr>
        </p:nvSpPr>
        <p:spPr>
          <a:xfrm>
            <a:off x="545910" y="1187355"/>
            <a:ext cx="11204811" cy="5169483"/>
          </a:xfrm>
        </p:spPr>
        <p:txBody>
          <a:bodyPr>
            <a:normAutofit lnSpcReduction="10000"/>
          </a:bodyPr>
          <a:lstStyle/>
          <a:p>
            <a:pPr algn="just"/>
            <a:r>
              <a:rPr lang="bg-BG" dirty="0"/>
              <a:t>Контролните органи имат право на свободен достъп до служебните помещения и до всички документи, отчети и активи, свързани с финансовото управление на одитираните организации, включително да изискват годишните финансови отчети на дружествата с държавно и общинско участие, които подлежат на одит, и протоколите от заседанията на техните органи; да изискват в определени от  тях срокове справки, заверени копия от документи и друга информация </a:t>
            </a:r>
            <a:r>
              <a:rPr lang="bg-BG" dirty="0" smtClean="0"/>
              <a:t>във връзка </a:t>
            </a:r>
            <a:r>
              <a:rPr lang="bg-BG" dirty="0"/>
              <a:t>с предварителното проучване и извършването на одитите, включително на електронен носител; да изискват устни и писмени обяснения от длъжностни лица, включително от бивши длъжностни лица, по факти, които са констатирани при одитите, както и по въпроси, които са свързани с тяхната дейност; </a:t>
            </a:r>
            <a:endParaRPr lang="bg-BG" dirty="0" smtClean="0"/>
          </a:p>
          <a:p>
            <a:pPr algn="just"/>
            <a:r>
              <a:rPr lang="bg-BG" dirty="0" smtClean="0"/>
              <a:t>Да изискват </a:t>
            </a:r>
            <a:r>
              <a:rPr lang="bg-BG" dirty="0"/>
              <a:t>справки, заверени копия от документи и друга информация от физически лица, юридически лица и еднолични търговци извън одитирания обект, свързани с възможни случаи на незаконна дейност, които засягат  финансовите и имуществените интереси на одитирания обект или сметките за средствата от Европейския съюз; </a:t>
            </a:r>
            <a:endParaRPr lang="bg-BG" dirty="0" smtClean="0"/>
          </a:p>
          <a:p>
            <a:pPr algn="just"/>
            <a:r>
              <a:rPr lang="bg-BG" dirty="0" smtClean="0"/>
              <a:t>Да изискват </a:t>
            </a:r>
            <a:r>
              <a:rPr lang="bg-BG" dirty="0"/>
              <a:t>и да получават информация от  всички органи в страната, както и достъп до базите им от данни във връзка с тяхната дейност; да присъстват на заседания на органите на одитираните организации и лица, ако дневният им ред е във връзка с провеждания одит.</a:t>
            </a:r>
          </a:p>
          <a:p>
            <a:pPr marL="45720" indent="0">
              <a:buNone/>
            </a:pPr>
            <a:endParaRPr lang="bg-BG" dirty="0"/>
          </a:p>
        </p:txBody>
      </p:sp>
    </p:spTree>
    <p:extLst>
      <p:ext uri="{BB962C8B-B14F-4D97-AF65-F5344CB8AC3E}">
        <p14:creationId xmlns:p14="http://schemas.microsoft.com/office/powerpoint/2010/main" val="1150405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545123" y="395654"/>
            <a:ext cx="11192608" cy="905608"/>
          </a:xfrm>
        </p:spPr>
        <p:txBody>
          <a:bodyPr>
            <a:normAutofit fontScale="90000"/>
          </a:bodyPr>
          <a:lstStyle/>
          <a:p>
            <a:pPr algn="ctr"/>
            <a:r>
              <a:rPr lang="bg-BG" sz="3600" b="1" dirty="0">
                <a:latin typeface="+mn-lt"/>
              </a:rPr>
              <a:t>Права и задължения на общините при проверки от различните контролни органи</a:t>
            </a:r>
          </a:p>
        </p:txBody>
      </p:sp>
      <p:sp>
        <p:nvSpPr>
          <p:cNvPr id="3" name="Контейнер за съдържание 2"/>
          <p:cNvSpPr>
            <a:spLocks noGrp="1"/>
          </p:cNvSpPr>
          <p:nvPr>
            <p:ph idx="1"/>
          </p:nvPr>
        </p:nvSpPr>
        <p:spPr>
          <a:xfrm>
            <a:off x="606670" y="1512277"/>
            <a:ext cx="11051930" cy="4870938"/>
          </a:xfrm>
        </p:spPr>
        <p:txBody>
          <a:bodyPr>
            <a:noAutofit/>
          </a:bodyPr>
          <a:lstStyle/>
          <a:p>
            <a:pPr algn="just"/>
            <a:r>
              <a:rPr lang="bg-BG" sz="2400" dirty="0"/>
              <a:t>Ръководителите и длъжностните лица в общините са длъжни да оказват съдействие на контролните органи при осъществяване на правомощията им и да осигуряват подходящи помещения и технически средства за извършване на одитите, включително ползване на телекомуникационни средства. Не могат да се позовават на държавна, служебна, търговска, банкова или друга защитена от закона тайна при извършване на одити. След връчване на проекта или окончателния одитен доклад, ръководителите могат да дадат възражения или писмени становища по проекта на одитния доклад, предоставяйки допълнителни доказателства и/или допълнителни писмени обяснения. Констатациите </a:t>
            </a:r>
            <a:r>
              <a:rPr lang="bg-BG" sz="2400" dirty="0" smtClean="0"/>
              <a:t>на контролните </a:t>
            </a:r>
            <a:r>
              <a:rPr lang="bg-BG" sz="2400" dirty="0"/>
              <a:t>органи могат да се обжалват пред съдебната власт. </a:t>
            </a:r>
          </a:p>
          <a:p>
            <a:pPr algn="just"/>
            <a:r>
              <a:rPr lang="bg-BG" sz="2400" dirty="0"/>
              <a:t>Констатации и препоръки на контролните органи - ръководителят на одитираната организация е длъжен да предприеме мерки за изпълнение на препоръките и да уведоми писмено за това одитиращия орган в определен в доклада срок, който трябва да бъде съобразен с характера на препоръките.</a:t>
            </a:r>
          </a:p>
        </p:txBody>
      </p:sp>
    </p:spTree>
    <p:extLst>
      <p:ext uri="{BB962C8B-B14F-4D97-AF65-F5344CB8AC3E}">
        <p14:creationId xmlns:p14="http://schemas.microsoft.com/office/powerpoint/2010/main" val="284492129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p:txBody>
          <a:bodyPr/>
          <a:lstStyle/>
          <a:p>
            <a:endParaRPr lang="bg-BG" b="1" dirty="0" smtClean="0">
              <a:solidFill>
                <a:schemeClr val="accent4">
                  <a:lumMod val="10000"/>
                </a:schemeClr>
              </a:solidFill>
              <a:latin typeface="Times New Roman" pitchFamily="18" charset="0"/>
              <a:cs typeface="Times New Roman" pitchFamily="18" charset="0"/>
            </a:endParaRPr>
          </a:p>
          <a:p>
            <a:endParaRPr lang="bg-BG" b="1" dirty="0">
              <a:solidFill>
                <a:schemeClr val="accent4">
                  <a:lumMod val="10000"/>
                </a:schemeClr>
              </a:solidFill>
              <a:latin typeface="Times New Roman" pitchFamily="18" charset="0"/>
              <a:cs typeface="Times New Roman" pitchFamily="18" charset="0"/>
            </a:endParaRPr>
          </a:p>
          <a:p>
            <a:pPr marL="45720" indent="0" algn="ctr">
              <a:buNone/>
            </a:pPr>
            <a:r>
              <a:rPr lang="bg-BG" sz="4000" b="1" dirty="0" smtClean="0">
                <a:solidFill>
                  <a:schemeClr val="accent1">
                    <a:lumMod val="75000"/>
                  </a:schemeClr>
                </a:solidFill>
                <a:latin typeface="Times New Roman" pitchFamily="18" charset="0"/>
                <a:cs typeface="Times New Roman" pitchFamily="18" charset="0"/>
              </a:rPr>
              <a:t>БЛАГОДАРЯ ЗА ВНИМАНИЕТО!</a:t>
            </a:r>
            <a:r>
              <a:rPr lang="en-GB" sz="4000" dirty="0" smtClean="0">
                <a:solidFill>
                  <a:schemeClr val="accent1">
                    <a:lumMod val="75000"/>
                  </a:schemeClr>
                </a:solidFill>
              </a:rPr>
              <a:t/>
            </a:r>
            <a:br>
              <a:rPr lang="en-GB" sz="4000" dirty="0" smtClean="0">
                <a:solidFill>
                  <a:schemeClr val="accent1">
                    <a:lumMod val="75000"/>
                  </a:schemeClr>
                </a:solidFill>
              </a:rPr>
            </a:br>
            <a:endParaRPr lang="bg-BG" sz="4000" dirty="0">
              <a:solidFill>
                <a:schemeClr val="accent1">
                  <a:lumMod val="75000"/>
                </a:schemeClr>
              </a:solidFill>
            </a:endParaRPr>
          </a:p>
        </p:txBody>
      </p:sp>
    </p:spTree>
    <p:extLst>
      <p:ext uri="{BB962C8B-B14F-4D97-AF65-F5344CB8AC3E}">
        <p14:creationId xmlns:p14="http://schemas.microsoft.com/office/powerpoint/2010/main" val="23494857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727881"/>
          </a:xfrm>
        </p:spPr>
        <p:txBody>
          <a:bodyPr/>
          <a:lstStyle/>
          <a:p>
            <a:pPr algn="ctr"/>
            <a:r>
              <a:rPr lang="ru-RU" b="1" dirty="0" smtClean="0"/>
              <a:t>Бюджетна рамка</a:t>
            </a:r>
            <a:endParaRPr lang="bg-BG" b="1" dirty="0"/>
          </a:p>
        </p:txBody>
      </p:sp>
      <p:sp>
        <p:nvSpPr>
          <p:cNvPr id="3" name="Content Placeholder 2"/>
          <p:cNvSpPr>
            <a:spLocks noGrp="1"/>
          </p:cNvSpPr>
          <p:nvPr>
            <p:ph idx="1"/>
          </p:nvPr>
        </p:nvSpPr>
        <p:spPr>
          <a:xfrm>
            <a:off x="382138" y="1487605"/>
            <a:ext cx="11546006" cy="5186149"/>
          </a:xfrm>
        </p:spPr>
        <p:txBody>
          <a:bodyPr>
            <a:normAutofit/>
          </a:bodyPr>
          <a:lstStyle/>
          <a:p>
            <a:r>
              <a:rPr lang="ru-RU" dirty="0" smtClean="0"/>
              <a:t>системите </a:t>
            </a:r>
            <a:r>
              <a:rPr lang="ru-RU" dirty="0"/>
              <a:t>на бюджетно счетоводство и статистическа отчетност;</a:t>
            </a:r>
          </a:p>
          <a:p>
            <a:r>
              <a:rPr lang="ru-RU" dirty="0" smtClean="0"/>
              <a:t>правилата </a:t>
            </a:r>
            <a:r>
              <a:rPr lang="ru-RU" dirty="0"/>
              <a:t>и процедурите, уреждащи изготвянето на прогнози за бюджетното планиране;</a:t>
            </a:r>
          </a:p>
          <a:p>
            <a:r>
              <a:rPr lang="ru-RU" dirty="0" smtClean="0"/>
              <a:t>числовите </a:t>
            </a:r>
            <a:r>
              <a:rPr lang="ru-RU" dirty="0"/>
              <a:t>фискални правила;</a:t>
            </a:r>
          </a:p>
          <a:p>
            <a:r>
              <a:rPr lang="ru-RU" dirty="0" smtClean="0"/>
              <a:t>бюджетните </a:t>
            </a:r>
            <a:r>
              <a:rPr lang="ru-RU" dirty="0"/>
              <a:t>процедури, на които се основава бюджетният процес на всички етапи;</a:t>
            </a:r>
          </a:p>
          <a:p>
            <a:r>
              <a:rPr lang="ru-RU" dirty="0" smtClean="0"/>
              <a:t>средносрочната </a:t>
            </a:r>
            <a:r>
              <a:rPr lang="ru-RU" dirty="0"/>
              <a:t>бюджетна прогноза, разширяваща времевия хоризонт за изготвяне на фискалната политика отвъд годишния бюджетен цикъл, включително определяне на приоритетите на политиката и на средносрочните бюджетни цели;</a:t>
            </a:r>
          </a:p>
          <a:p>
            <a:r>
              <a:rPr lang="ru-RU" dirty="0" smtClean="0"/>
              <a:t>механизмите </a:t>
            </a:r>
            <a:r>
              <a:rPr lang="ru-RU" dirty="0"/>
              <a:t>за независимо наблюдение и анализ с оглед повишаване на прозрачността на елементите на бюджетния процес;</a:t>
            </a:r>
          </a:p>
          <a:p>
            <a:r>
              <a:rPr lang="ru-RU" dirty="0" smtClean="0"/>
              <a:t>механизмите </a:t>
            </a:r>
            <a:r>
              <a:rPr lang="ru-RU" dirty="0"/>
              <a:t>и правилата, регулиращи фискалните взаимоотношения между публичните органи в различните подсектори на сектор "Държавно управление</a:t>
            </a:r>
            <a:r>
              <a:rPr lang="ru-RU" dirty="0" smtClean="0"/>
              <a:t>".</a:t>
            </a:r>
            <a:endParaRPr lang="ru-RU" dirty="0"/>
          </a:p>
        </p:txBody>
      </p:sp>
    </p:spTree>
    <p:extLst>
      <p:ext uri="{BB962C8B-B14F-4D97-AF65-F5344CB8AC3E}">
        <p14:creationId xmlns:p14="http://schemas.microsoft.com/office/powerpoint/2010/main" val="3009524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11347" y="268406"/>
            <a:ext cx="9875520" cy="911469"/>
          </a:xfrm>
        </p:spPr>
        <p:txBody>
          <a:bodyPr>
            <a:normAutofit/>
          </a:bodyPr>
          <a:lstStyle/>
          <a:p>
            <a:pPr algn="ctr"/>
            <a:r>
              <a:rPr lang="bg-BG" sz="3600" b="1" dirty="0" smtClean="0">
                <a:latin typeface="+mn-lt"/>
              </a:rPr>
              <a:t>Основни понятия</a:t>
            </a:r>
            <a:endParaRPr lang="bg-BG" sz="3200" dirty="0"/>
          </a:p>
        </p:txBody>
      </p:sp>
      <p:sp>
        <p:nvSpPr>
          <p:cNvPr id="3" name="Контейнер за съдържание 2"/>
          <p:cNvSpPr>
            <a:spLocks noGrp="1"/>
          </p:cNvSpPr>
          <p:nvPr>
            <p:ph idx="1"/>
          </p:nvPr>
        </p:nvSpPr>
        <p:spPr>
          <a:xfrm>
            <a:off x="545910" y="1282891"/>
            <a:ext cx="10690659" cy="5065156"/>
          </a:xfrm>
        </p:spPr>
        <p:txBody>
          <a:bodyPr>
            <a:normAutofit lnSpcReduction="10000"/>
          </a:bodyPr>
          <a:lstStyle/>
          <a:p>
            <a:pPr algn="just"/>
            <a:r>
              <a:rPr lang="bg-BG" sz="2600" b="1" dirty="0" smtClean="0"/>
              <a:t>"</a:t>
            </a:r>
            <a:r>
              <a:rPr lang="bg-BG" sz="2800" b="1" dirty="0"/>
              <a:t>Добро финансово управление" </a:t>
            </a:r>
            <a:r>
              <a:rPr lang="bg-BG" sz="2800" dirty="0"/>
              <a:t>е изискването публичните средства </a:t>
            </a:r>
            <a:r>
              <a:rPr lang="bg-BG" sz="2800" b="1" dirty="0"/>
              <a:t>да се разходват и управляват </a:t>
            </a:r>
            <a:r>
              <a:rPr lang="bg-BG" sz="2800" dirty="0"/>
              <a:t>икономично, ефективно и ефикасно. </a:t>
            </a:r>
          </a:p>
          <a:p>
            <a:pPr algn="just"/>
            <a:r>
              <a:rPr lang="bg-BG" sz="2800" b="1" dirty="0"/>
              <a:t>"ефективност" </a:t>
            </a:r>
            <a:r>
              <a:rPr lang="bg-BG" sz="2800" dirty="0"/>
              <a:t>- степента на постигане на целите при съпоставяне на действителните и очакваните резултати от дейността;</a:t>
            </a:r>
          </a:p>
          <a:p>
            <a:pPr algn="just"/>
            <a:r>
              <a:rPr lang="bg-BG" sz="2800" dirty="0"/>
              <a:t>"</a:t>
            </a:r>
            <a:r>
              <a:rPr lang="bg-BG" sz="2800" b="1" dirty="0"/>
              <a:t>ефикасност"</a:t>
            </a:r>
            <a:r>
              <a:rPr lang="bg-BG" sz="2800" dirty="0"/>
              <a:t> - постигането на максимални резултати от използваните ресурси при осъществяване на дейността на общината;</a:t>
            </a:r>
          </a:p>
          <a:p>
            <a:pPr algn="just"/>
            <a:r>
              <a:rPr lang="bg-BG" sz="2800" b="1" dirty="0"/>
              <a:t>"икономичност" </a:t>
            </a:r>
            <a:r>
              <a:rPr lang="bg-BG" sz="2800" dirty="0"/>
              <a:t>- придобиването с най-малки разходи на необходимите ресурси за осъществяване на дейността на общината при спазване на изискванията за качество на ресурсите.</a:t>
            </a:r>
          </a:p>
          <a:p>
            <a:endParaRPr lang="bg-BG" sz="2400" dirty="0"/>
          </a:p>
        </p:txBody>
      </p:sp>
    </p:spTree>
    <p:extLst>
      <p:ext uri="{BB962C8B-B14F-4D97-AF65-F5344CB8AC3E}">
        <p14:creationId xmlns:p14="http://schemas.microsoft.com/office/powerpoint/2010/main" val="28648702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282054"/>
            <a:ext cx="9875520" cy="1034562"/>
          </a:xfrm>
        </p:spPr>
        <p:txBody>
          <a:bodyPr>
            <a:normAutofit fontScale="90000"/>
          </a:bodyPr>
          <a:lstStyle/>
          <a:p>
            <a:pPr algn="ctr"/>
            <a:r>
              <a:rPr lang="bg-BG" sz="3600" b="1" dirty="0">
                <a:latin typeface="+mn-lt"/>
              </a:rPr>
              <a:t>Характеристики на успешния общински бюджет </a:t>
            </a:r>
          </a:p>
        </p:txBody>
      </p:sp>
      <p:sp>
        <p:nvSpPr>
          <p:cNvPr id="3" name="Контейнер за съдържание 2"/>
          <p:cNvSpPr>
            <a:spLocks noGrp="1"/>
          </p:cNvSpPr>
          <p:nvPr>
            <p:ph idx="1"/>
          </p:nvPr>
        </p:nvSpPr>
        <p:spPr>
          <a:xfrm>
            <a:off x="464024" y="1316616"/>
            <a:ext cx="11259403" cy="4969884"/>
          </a:xfrm>
        </p:spPr>
        <p:txBody>
          <a:bodyPr>
            <a:normAutofit/>
          </a:bodyPr>
          <a:lstStyle/>
          <a:p>
            <a:pPr marL="45720" indent="0" algn="just">
              <a:buNone/>
            </a:pPr>
            <a:r>
              <a:rPr lang="bg-BG" sz="2400" b="1" dirty="0"/>
              <a:t>Съвкупност от цели, принципи и правила, при които се осъществява финансовата дейност на общината, предопределени от:</a:t>
            </a:r>
            <a:endParaRPr lang="bg-BG" sz="2400" dirty="0"/>
          </a:p>
          <a:p>
            <a:pPr algn="just"/>
            <a:r>
              <a:rPr lang="bg-BG" sz="2400" dirty="0"/>
              <a:t>Степента на децентрализация;</a:t>
            </a:r>
          </a:p>
          <a:p>
            <a:pPr algn="just"/>
            <a:r>
              <a:rPr lang="bg-BG" sz="2400" dirty="0"/>
              <a:t>Възможността за реализиране на повече приходи, вкл. собствени и оптимизиране и ефективно управление на разходите;</a:t>
            </a:r>
          </a:p>
          <a:p>
            <a:pPr algn="just"/>
            <a:r>
              <a:rPr lang="bg-BG" sz="2400" dirty="0"/>
              <a:t>Степента на удовлетворяване на инвестиционните потребности;</a:t>
            </a:r>
          </a:p>
          <a:p>
            <a:pPr algn="just"/>
            <a:r>
              <a:rPr lang="bg-BG" sz="2400" dirty="0"/>
              <a:t>Задлъжнялостта и резервите;</a:t>
            </a:r>
          </a:p>
          <a:p>
            <a:pPr algn="just"/>
            <a:r>
              <a:rPr lang="bg-BG" sz="2400" dirty="0"/>
              <a:t>Степента на усвояване на евро проекти, достъпът до средства от ЕС, корекциите;</a:t>
            </a:r>
          </a:p>
          <a:p>
            <a:pPr algn="just"/>
            <a:r>
              <a:rPr lang="bg-BG" sz="2400" dirty="0"/>
              <a:t>Вътрешната организация и уредба, счетоводна политика, етика на управление;</a:t>
            </a:r>
          </a:p>
          <a:p>
            <a:pPr algn="just"/>
            <a:r>
              <a:rPr lang="bg-BG" sz="2400" dirty="0"/>
              <a:t>Публичността и прозрачността.</a:t>
            </a:r>
          </a:p>
          <a:p>
            <a:pPr marL="45720" indent="0">
              <a:buNone/>
            </a:pPr>
            <a:endParaRPr lang="bg-BG" dirty="0"/>
          </a:p>
        </p:txBody>
      </p:sp>
    </p:spTree>
    <p:extLst>
      <p:ext uri="{BB962C8B-B14F-4D97-AF65-F5344CB8AC3E}">
        <p14:creationId xmlns:p14="http://schemas.microsoft.com/office/powerpoint/2010/main" val="26023138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ru-RU" sz="3200" b="1" dirty="0"/>
              <a:t>Видове организационни структури в общината – функции, отговорности специфики. </a:t>
            </a:r>
            <a:endParaRPr lang="bg-BG" sz="3200" b="1" dirty="0"/>
          </a:p>
        </p:txBody>
      </p:sp>
      <p:sp>
        <p:nvSpPr>
          <p:cNvPr id="3" name="Content Placeholder 2"/>
          <p:cNvSpPr>
            <a:spLocks noGrp="1"/>
          </p:cNvSpPr>
          <p:nvPr>
            <p:ph idx="1"/>
          </p:nvPr>
        </p:nvSpPr>
        <p:spPr>
          <a:xfrm>
            <a:off x="450376" y="2057400"/>
            <a:ext cx="11436824" cy="4438934"/>
          </a:xfrm>
        </p:spPr>
        <p:txBody>
          <a:bodyPr>
            <a:normAutofit/>
          </a:bodyPr>
          <a:lstStyle/>
          <a:p>
            <a:pPr algn="just"/>
            <a:r>
              <a:rPr lang="bg-BG" sz="2400" dirty="0" smtClean="0"/>
              <a:t>Бюджетни звена и дейности – създават се с решение на общинския съвет съгласно ЕБК;</a:t>
            </a:r>
          </a:p>
          <a:p>
            <a:pPr algn="just"/>
            <a:r>
              <a:rPr lang="bg-BG" sz="2400" dirty="0" smtClean="0"/>
              <a:t>Общински предприятия по ЗОС</a:t>
            </a:r>
            <a:r>
              <a:rPr lang="ru-RU" sz="2400" dirty="0" smtClean="0"/>
              <a:t>– специализирани звена </a:t>
            </a:r>
            <a:r>
              <a:rPr lang="ru-RU" sz="2400" dirty="0"/>
              <a:t>на общината за изпълнение на местни дейности и услуги, финансирани от общинския </a:t>
            </a:r>
            <a:r>
              <a:rPr lang="ru-RU" sz="2400" dirty="0" smtClean="0"/>
              <a:t>бюджет;</a:t>
            </a:r>
          </a:p>
          <a:p>
            <a:pPr algn="just"/>
            <a:r>
              <a:rPr lang="ru-RU" sz="2400" dirty="0" smtClean="0"/>
              <a:t>Общински търговски </a:t>
            </a:r>
            <a:r>
              <a:rPr lang="ru-RU" sz="2400" dirty="0"/>
              <a:t>дружества с общинско участие в капитала </a:t>
            </a:r>
            <a:r>
              <a:rPr lang="ru-RU" sz="2400" dirty="0" smtClean="0"/>
              <a:t>– създадени с решение на ОбС и регистрирани по ТЗ; </a:t>
            </a:r>
          </a:p>
          <a:p>
            <a:pPr algn="just"/>
            <a:r>
              <a:rPr lang="ru-RU" sz="2400" dirty="0" smtClean="0"/>
              <a:t>Граждански </a:t>
            </a:r>
            <a:r>
              <a:rPr lang="ru-RU" sz="2400" dirty="0"/>
              <a:t>дружества по </a:t>
            </a:r>
            <a:r>
              <a:rPr lang="ru-RU" sz="2400" dirty="0" smtClean="0"/>
              <a:t>ЗЗД и ЮЛНЦ;</a:t>
            </a:r>
          </a:p>
          <a:p>
            <a:pPr algn="just"/>
            <a:r>
              <a:rPr lang="ru-RU" sz="2400" dirty="0" smtClean="0"/>
              <a:t>Форми на междуообщинско сътрудничество, вкл. и по ЗСУ – за услугите на областно ниво.</a:t>
            </a:r>
          </a:p>
          <a:p>
            <a:pPr algn="just"/>
            <a:endParaRPr lang="bg-BG" sz="2400" dirty="0"/>
          </a:p>
        </p:txBody>
      </p:sp>
    </p:spTree>
    <p:extLst>
      <p:ext uri="{BB962C8B-B14F-4D97-AF65-F5344CB8AC3E}">
        <p14:creationId xmlns:p14="http://schemas.microsoft.com/office/powerpoint/2010/main" val="533724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486770"/>
            <a:ext cx="9875520" cy="768824"/>
          </a:xfrm>
        </p:spPr>
        <p:txBody>
          <a:bodyPr>
            <a:normAutofit/>
          </a:bodyPr>
          <a:lstStyle/>
          <a:p>
            <a:pPr algn="ctr"/>
            <a:r>
              <a:rPr lang="bg-BG" sz="4000" b="1" dirty="0" smtClean="0"/>
              <a:t>Споделени услуги и/или дейности</a:t>
            </a:r>
            <a:endParaRPr lang="bg-BG" sz="4000" b="1" dirty="0"/>
          </a:p>
        </p:txBody>
      </p:sp>
      <p:sp>
        <p:nvSpPr>
          <p:cNvPr id="3" name="Content Placeholder 2"/>
          <p:cNvSpPr>
            <a:spLocks noGrp="1"/>
          </p:cNvSpPr>
          <p:nvPr>
            <p:ph idx="1"/>
          </p:nvPr>
        </p:nvSpPr>
        <p:spPr>
          <a:xfrm>
            <a:off x="430587" y="1255594"/>
            <a:ext cx="11300346" cy="5036023"/>
          </a:xfrm>
        </p:spPr>
        <p:txBody>
          <a:bodyPr>
            <a:normAutofit fontScale="85000" lnSpcReduction="20000"/>
          </a:bodyPr>
          <a:lstStyle/>
          <a:p>
            <a:r>
              <a:rPr lang="ru-RU" dirty="0" smtClean="0"/>
              <a:t>Изпълнението на </a:t>
            </a:r>
            <a:r>
              <a:rPr lang="ru-RU" dirty="0"/>
              <a:t>споделени услуги и/или </a:t>
            </a:r>
            <a:r>
              <a:rPr lang="ru-RU" dirty="0" smtClean="0"/>
              <a:t>дейности е съвместно между общината и </a:t>
            </a:r>
            <a:r>
              <a:rPr lang="ru-RU" dirty="0"/>
              <a:t>органи на изпълнителната власт </a:t>
            </a:r>
            <a:r>
              <a:rPr lang="ru-RU" dirty="0" smtClean="0"/>
              <a:t>и/или разпоредители </a:t>
            </a:r>
            <a:r>
              <a:rPr lang="ru-RU" dirty="0"/>
              <a:t>с бюджет по бюджета на една </a:t>
            </a:r>
            <a:r>
              <a:rPr lang="ru-RU" dirty="0" smtClean="0"/>
              <a:t>община.</a:t>
            </a:r>
          </a:p>
          <a:p>
            <a:r>
              <a:rPr lang="ru-RU" dirty="0" smtClean="0"/>
              <a:t>Видове споделени услуги/дейности:</a:t>
            </a:r>
          </a:p>
          <a:p>
            <a:pPr lvl="1"/>
            <a:r>
              <a:rPr lang="ru-RU" dirty="0"/>
              <a:t>управлението на </a:t>
            </a:r>
            <a:r>
              <a:rPr lang="ru-RU" dirty="0" smtClean="0"/>
              <a:t>ИТ-услуги;</a:t>
            </a:r>
          </a:p>
          <a:p>
            <a:pPr lvl="1"/>
            <a:r>
              <a:rPr lang="ru-RU" dirty="0" smtClean="0"/>
              <a:t>финансово-счетоводни </a:t>
            </a:r>
            <a:r>
              <a:rPr lang="ru-RU" dirty="0"/>
              <a:t>и юридически </a:t>
            </a:r>
            <a:r>
              <a:rPr lang="ru-RU" dirty="0" smtClean="0"/>
              <a:t>дейности;</a:t>
            </a:r>
          </a:p>
          <a:p>
            <a:pPr lvl="1"/>
            <a:r>
              <a:rPr lang="ru-RU" dirty="0" smtClean="0"/>
              <a:t>управление </a:t>
            </a:r>
            <a:r>
              <a:rPr lang="ru-RU" dirty="0"/>
              <a:t>на човешките </a:t>
            </a:r>
            <a:r>
              <a:rPr lang="ru-RU" dirty="0" smtClean="0"/>
              <a:t>ресурси;</a:t>
            </a:r>
          </a:p>
          <a:p>
            <a:pPr lvl="1"/>
            <a:r>
              <a:rPr lang="ru-RU" dirty="0" smtClean="0"/>
              <a:t>строителство </a:t>
            </a:r>
            <a:r>
              <a:rPr lang="ru-RU" dirty="0"/>
              <a:t>и/или при </a:t>
            </a:r>
            <a:r>
              <a:rPr lang="ru-RU" dirty="0" smtClean="0"/>
              <a:t>управление </a:t>
            </a:r>
            <a:r>
              <a:rPr lang="ru-RU" dirty="0"/>
              <a:t>и/или поддържане </a:t>
            </a:r>
            <a:r>
              <a:rPr lang="ru-RU" dirty="0" smtClean="0"/>
              <a:t>на</a:t>
            </a:r>
            <a:r>
              <a:rPr lang="ru-RU" dirty="0"/>
              <a:t>: </a:t>
            </a:r>
            <a:r>
              <a:rPr lang="ru-RU" dirty="0" smtClean="0"/>
              <a:t>конкретни обекти </a:t>
            </a:r>
            <a:r>
              <a:rPr lang="ru-RU" dirty="0"/>
              <a:t>на техническата </a:t>
            </a:r>
            <a:r>
              <a:rPr lang="ru-RU" dirty="0" smtClean="0"/>
              <a:t>инфраструктура и обекти </a:t>
            </a:r>
            <a:r>
              <a:rPr lang="ru-RU" dirty="0"/>
              <a:t>на социалната инфраструктура, предназначени за</a:t>
            </a:r>
            <a:r>
              <a:rPr lang="ru-RU" dirty="0" smtClean="0"/>
              <a:t>: здравеопазване; образование; култура; спорт</a:t>
            </a:r>
            <a:r>
              <a:rPr lang="ru-RU" dirty="0"/>
              <a:t>, отдих и </a:t>
            </a:r>
            <a:r>
              <a:rPr lang="ru-RU" dirty="0" smtClean="0"/>
              <a:t>туризъм и социално </a:t>
            </a:r>
            <a:r>
              <a:rPr lang="ru-RU" dirty="0"/>
              <a:t>подпомагане.</a:t>
            </a:r>
          </a:p>
          <a:p>
            <a:r>
              <a:rPr lang="ru-RU" dirty="0" smtClean="0"/>
              <a:t>Кметът </a:t>
            </a:r>
            <a:r>
              <a:rPr lang="ru-RU" dirty="0"/>
              <a:t>на общината </a:t>
            </a:r>
            <a:r>
              <a:rPr lang="ru-RU" dirty="0" smtClean="0"/>
              <a:t>може да предлага </a:t>
            </a:r>
            <a:r>
              <a:rPr lang="ru-RU" dirty="0"/>
              <a:t>на общинския съвет да се предприемат действия за сътрудничество за реализиране на споделени услуги и/или </a:t>
            </a:r>
            <a:r>
              <a:rPr lang="ru-RU" dirty="0" smtClean="0"/>
              <a:t>дейности. Проектът на решение се придружава от мотиви</a:t>
            </a:r>
            <a:r>
              <a:rPr lang="ru-RU" dirty="0"/>
              <a:t>, анализ на въздействието върху бюджета на общината и график за реализиране на сътрудничеството</a:t>
            </a:r>
            <a:r>
              <a:rPr lang="ru-RU" dirty="0" smtClean="0"/>
              <a:t>.</a:t>
            </a:r>
          </a:p>
          <a:p>
            <a:r>
              <a:rPr lang="ru-RU" dirty="0" smtClean="0"/>
              <a:t>Общинският </a:t>
            </a:r>
            <a:r>
              <a:rPr lang="ru-RU" dirty="0"/>
              <a:t>съвет приема решение за осъществяване на сътрудничество </a:t>
            </a:r>
            <a:r>
              <a:rPr lang="ru-RU" dirty="0" smtClean="0"/>
              <a:t>при наличие </a:t>
            </a:r>
            <a:r>
              <a:rPr lang="ru-RU" dirty="0"/>
              <a:t>на съгласие </a:t>
            </a:r>
            <a:r>
              <a:rPr lang="ru-RU" dirty="0" smtClean="0"/>
              <a:t>от страна на партньрската организация. С </a:t>
            </a:r>
            <a:r>
              <a:rPr lang="ru-RU" dirty="0"/>
              <a:t>решението </a:t>
            </a:r>
            <a:r>
              <a:rPr lang="ru-RU" dirty="0" smtClean="0"/>
              <a:t>се </a:t>
            </a:r>
            <a:r>
              <a:rPr lang="ru-RU" dirty="0"/>
              <a:t>определят споделените услуги и/или дейности, които ще се изпълняват, целите, които се очаква да се постигнат, формата на сътрудничество, срок за подписване на споразумението, етапи и сроковете за изпълнението на споделените услуги и/или дейности, финансовите ефекти за общината и източниците на финансиране</a:t>
            </a:r>
            <a:r>
              <a:rPr lang="ru-RU" dirty="0" smtClean="0"/>
              <a:t>.</a:t>
            </a:r>
          </a:p>
          <a:p>
            <a:r>
              <a:rPr lang="ru-RU" dirty="0" smtClean="0"/>
              <a:t>Сътрудничеството се оформя в Споразумение. Необходимо е специфично отразяване и отчитане на информацията за това сътрудничество. </a:t>
            </a:r>
            <a:endParaRPr lang="bg-BG" dirty="0"/>
          </a:p>
        </p:txBody>
      </p:sp>
    </p:spTree>
    <p:extLst>
      <p:ext uri="{BB962C8B-B14F-4D97-AF65-F5344CB8AC3E}">
        <p14:creationId xmlns:p14="http://schemas.microsoft.com/office/powerpoint/2010/main" val="4115937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60485" y="258521"/>
            <a:ext cx="11183815" cy="1310054"/>
          </a:xfrm>
        </p:spPr>
        <p:txBody>
          <a:bodyPr>
            <a:noAutofit/>
          </a:bodyPr>
          <a:lstStyle/>
          <a:p>
            <a:pPr algn="ctr"/>
            <a:r>
              <a:rPr lang="bg-BG" sz="3200" b="1" dirty="0">
                <a:solidFill>
                  <a:schemeClr val="accent1">
                    <a:lumMod val="75000"/>
                  </a:schemeClr>
                </a:solidFill>
                <a:latin typeface="+mn-lt"/>
                <a:cs typeface="Times New Roman" pitchFamily="18" charset="0"/>
              </a:rPr>
              <a:t>Вътрешно организационни правила и процедури, които са в компетенциите на Общинския </a:t>
            </a:r>
            <a:r>
              <a:rPr lang="bg-BG" sz="3200" b="1" dirty="0" smtClean="0">
                <a:solidFill>
                  <a:schemeClr val="accent1">
                    <a:lumMod val="75000"/>
                  </a:schemeClr>
                </a:solidFill>
                <a:latin typeface="+mn-lt"/>
                <a:cs typeface="Times New Roman" pitchFamily="18" charset="0"/>
              </a:rPr>
              <a:t>съвет</a:t>
            </a:r>
            <a:endParaRPr lang="bg-BG" sz="3200" u="sng" dirty="0"/>
          </a:p>
        </p:txBody>
      </p:sp>
      <p:sp>
        <p:nvSpPr>
          <p:cNvPr id="3" name="Контейнер за съдържание 2"/>
          <p:cNvSpPr>
            <a:spLocks noGrp="1"/>
          </p:cNvSpPr>
          <p:nvPr>
            <p:ph idx="1"/>
          </p:nvPr>
        </p:nvSpPr>
        <p:spPr>
          <a:xfrm>
            <a:off x="545910" y="1460310"/>
            <a:ext cx="10998390" cy="5117911"/>
          </a:xfrm>
        </p:spPr>
        <p:txBody>
          <a:bodyPr>
            <a:normAutofit fontScale="92500" lnSpcReduction="10000"/>
          </a:bodyPr>
          <a:lstStyle/>
          <a:p>
            <a:pPr algn="just">
              <a:buFont typeface="Wingdings" pitchFamily="2" charset="2"/>
              <a:buChar char="ü"/>
              <a:defRPr/>
            </a:pPr>
            <a:r>
              <a:rPr lang="bg-BG" sz="3200" dirty="0" smtClean="0">
                <a:solidFill>
                  <a:schemeClr val="accent1">
                    <a:lumMod val="75000"/>
                  </a:schemeClr>
                </a:solidFill>
                <a:latin typeface="Times New Roman" pitchFamily="18" charset="0"/>
                <a:cs typeface="Times New Roman" pitchFamily="18" charset="0"/>
              </a:rPr>
              <a:t>Наредба </a:t>
            </a:r>
            <a:r>
              <a:rPr lang="bg-BG" sz="3200" dirty="0">
                <a:solidFill>
                  <a:schemeClr val="accent1">
                    <a:lumMod val="75000"/>
                  </a:schemeClr>
                </a:solidFill>
                <a:latin typeface="Times New Roman" pitchFamily="18" charset="0"/>
                <a:cs typeface="Times New Roman" pitchFamily="18" charset="0"/>
              </a:rPr>
              <a:t>за местните данъци;</a:t>
            </a:r>
          </a:p>
          <a:p>
            <a:pPr algn="just">
              <a:buFont typeface="Wingdings" pitchFamily="2" charset="2"/>
              <a:buChar char="ü"/>
              <a:defRPr/>
            </a:pPr>
            <a:r>
              <a:rPr lang="bg-BG" sz="3200" dirty="0">
                <a:solidFill>
                  <a:schemeClr val="accent1">
                    <a:lumMod val="75000"/>
                  </a:schemeClr>
                </a:solidFill>
                <a:latin typeface="Times New Roman" pitchFamily="18" charset="0"/>
                <a:cs typeface="Times New Roman" pitchFamily="18" charset="0"/>
              </a:rPr>
              <a:t>Наредба за определянето и </a:t>
            </a:r>
            <a:r>
              <a:rPr lang="bg-BG" sz="3200" dirty="0" smtClean="0">
                <a:solidFill>
                  <a:schemeClr val="accent1">
                    <a:lumMod val="75000"/>
                  </a:schemeClr>
                </a:solidFill>
                <a:latin typeface="Times New Roman" pitchFamily="18" charset="0"/>
                <a:cs typeface="Times New Roman" pitchFamily="18" charset="0"/>
              </a:rPr>
              <a:t>администрирането </a:t>
            </a:r>
            <a:r>
              <a:rPr lang="bg-BG" sz="3200" dirty="0">
                <a:solidFill>
                  <a:schemeClr val="accent1">
                    <a:lumMod val="75000"/>
                  </a:schemeClr>
                </a:solidFill>
                <a:latin typeface="Times New Roman" pitchFamily="18" charset="0"/>
                <a:cs typeface="Times New Roman" pitchFamily="18" charset="0"/>
              </a:rPr>
              <a:t>на местните </a:t>
            </a:r>
            <a:r>
              <a:rPr lang="bg-BG" sz="3200" dirty="0" smtClean="0">
                <a:solidFill>
                  <a:schemeClr val="accent1">
                    <a:lumMod val="75000"/>
                  </a:schemeClr>
                </a:solidFill>
                <a:latin typeface="Times New Roman" pitchFamily="18" charset="0"/>
                <a:cs typeface="Times New Roman" pitchFamily="18" charset="0"/>
              </a:rPr>
              <a:t>такси </a:t>
            </a:r>
            <a:r>
              <a:rPr lang="bg-BG" sz="3200" dirty="0">
                <a:solidFill>
                  <a:schemeClr val="accent1">
                    <a:lumMod val="75000"/>
                  </a:schemeClr>
                </a:solidFill>
                <a:latin typeface="Times New Roman" pitchFamily="18" charset="0"/>
                <a:cs typeface="Times New Roman" pitchFamily="18" charset="0"/>
              </a:rPr>
              <a:t>и цени на услуги;</a:t>
            </a:r>
          </a:p>
          <a:p>
            <a:pPr algn="just">
              <a:buFont typeface="Wingdings" pitchFamily="2" charset="2"/>
              <a:buChar char="ü"/>
              <a:defRPr/>
            </a:pPr>
            <a:r>
              <a:rPr lang="bg-BG" sz="3200" dirty="0">
                <a:solidFill>
                  <a:schemeClr val="accent1">
                    <a:lumMod val="75000"/>
                  </a:schemeClr>
                </a:solidFill>
                <a:latin typeface="Times New Roman" pitchFamily="18" charset="0"/>
                <a:cs typeface="Times New Roman" pitchFamily="18" charset="0"/>
              </a:rPr>
              <a:t>Наредба за условията и реда за съставяне на бюджетната прогноза за МД за следващите 3 години, за съставяне, приемане, изпълнение и отчитане на общинския бюджет;</a:t>
            </a:r>
          </a:p>
          <a:p>
            <a:pPr algn="just">
              <a:buFont typeface="Wingdings" pitchFamily="2" charset="2"/>
              <a:buChar char="ü"/>
              <a:defRPr/>
            </a:pPr>
            <a:r>
              <a:rPr lang="bg-BG" sz="3200" dirty="0">
                <a:solidFill>
                  <a:schemeClr val="accent1">
                    <a:lumMod val="75000"/>
                  </a:schemeClr>
                </a:solidFill>
                <a:latin typeface="Times New Roman" pitchFamily="18" charset="0"/>
                <a:cs typeface="Times New Roman" pitchFamily="18" charset="0"/>
              </a:rPr>
              <a:t>Наредба за поемане на общински </a:t>
            </a:r>
            <a:r>
              <a:rPr lang="bg-BG" sz="3200" dirty="0" smtClean="0">
                <a:solidFill>
                  <a:schemeClr val="accent1">
                    <a:lumMod val="75000"/>
                  </a:schemeClr>
                </a:solidFill>
                <a:latin typeface="Times New Roman" pitchFamily="18" charset="0"/>
                <a:cs typeface="Times New Roman" pitchFamily="18" charset="0"/>
              </a:rPr>
              <a:t>дълг;</a:t>
            </a:r>
          </a:p>
          <a:p>
            <a:pPr algn="just">
              <a:buFont typeface="Wingdings" pitchFamily="2" charset="2"/>
              <a:buChar char="ü"/>
              <a:defRPr/>
            </a:pPr>
            <a:r>
              <a:rPr lang="bg-BG" sz="3200" dirty="0" smtClean="0">
                <a:solidFill>
                  <a:schemeClr val="accent1">
                    <a:lumMod val="75000"/>
                  </a:schemeClr>
                </a:solidFill>
                <a:latin typeface="Times New Roman" pitchFamily="18" charset="0"/>
                <a:cs typeface="Times New Roman" pitchFamily="18" charset="0"/>
              </a:rPr>
              <a:t>Наредба за управление на общинската собственост</a:t>
            </a:r>
            <a:r>
              <a:rPr lang="bg-BG" sz="3200" dirty="0">
                <a:solidFill>
                  <a:schemeClr val="accent1">
                    <a:lumMod val="75000"/>
                  </a:schemeClr>
                </a:solidFill>
                <a:latin typeface="Times New Roman" pitchFamily="18" charset="0"/>
                <a:cs typeface="Times New Roman" pitchFamily="18" charset="0"/>
              </a:rPr>
              <a:t>и др</a:t>
            </a:r>
            <a:r>
              <a:rPr lang="bg-BG" sz="3200" dirty="0" smtClean="0">
                <a:solidFill>
                  <a:schemeClr val="accent1">
                    <a:lumMod val="75000"/>
                  </a:schemeClr>
                </a:solidFill>
                <a:latin typeface="Times New Roman" pitchFamily="18" charset="0"/>
                <a:cs typeface="Times New Roman" pitchFamily="18" charset="0"/>
              </a:rPr>
              <a:t>.; </a:t>
            </a:r>
          </a:p>
          <a:p>
            <a:pPr algn="just">
              <a:buFont typeface="Wingdings" pitchFamily="2" charset="2"/>
              <a:buChar char="ü"/>
              <a:defRPr/>
            </a:pPr>
            <a:r>
              <a:rPr lang="bg-BG" sz="3200" dirty="0" smtClean="0">
                <a:solidFill>
                  <a:schemeClr val="accent1">
                    <a:lumMod val="75000"/>
                  </a:schemeClr>
                </a:solidFill>
                <a:latin typeface="Times New Roman" pitchFamily="18" charset="0"/>
                <a:cs typeface="Times New Roman" pitchFamily="18" charset="0"/>
              </a:rPr>
              <a:t>Решения </a:t>
            </a:r>
            <a:r>
              <a:rPr lang="bg-BG" sz="3200" dirty="0">
                <a:solidFill>
                  <a:schemeClr val="accent1">
                    <a:lumMod val="75000"/>
                  </a:schemeClr>
                </a:solidFill>
                <a:latin typeface="Times New Roman" pitchFamily="18" charset="0"/>
                <a:cs typeface="Times New Roman" pitchFamily="18" charset="0"/>
              </a:rPr>
              <a:t>на ОбС за приемане на тригодишната бюджетна прогноза</a:t>
            </a:r>
            <a:r>
              <a:rPr lang="bg-BG" sz="3200" dirty="0" smtClean="0">
                <a:solidFill>
                  <a:schemeClr val="accent1">
                    <a:lumMod val="75000"/>
                  </a:schemeClr>
                </a:solidFill>
                <a:latin typeface="Times New Roman" pitchFamily="18" charset="0"/>
                <a:cs typeface="Times New Roman" pitchFamily="18" charset="0"/>
              </a:rPr>
              <a:t>, бюджета </a:t>
            </a:r>
            <a:r>
              <a:rPr lang="bg-BG" sz="3200" dirty="0">
                <a:solidFill>
                  <a:schemeClr val="accent1">
                    <a:lumMod val="75000"/>
                  </a:schemeClr>
                </a:solidFill>
                <a:latin typeface="Times New Roman" pitchFamily="18" charset="0"/>
                <a:cs typeface="Times New Roman" pitchFamily="18" charset="0"/>
              </a:rPr>
              <a:t>и отчета на общината, </a:t>
            </a:r>
            <a:r>
              <a:rPr lang="bg-BG" sz="3200" dirty="0" smtClean="0">
                <a:solidFill>
                  <a:schemeClr val="accent1">
                    <a:lumMod val="75000"/>
                  </a:schemeClr>
                </a:solidFill>
                <a:latin typeface="Times New Roman" pitchFamily="18" charset="0"/>
                <a:cs typeface="Times New Roman" pitchFamily="18" charset="0"/>
              </a:rPr>
              <a:t>общ. </a:t>
            </a:r>
            <a:r>
              <a:rPr lang="bg-BG" sz="3200" dirty="0">
                <a:solidFill>
                  <a:schemeClr val="accent1">
                    <a:lumMod val="75000"/>
                  </a:schemeClr>
                </a:solidFill>
                <a:latin typeface="Times New Roman" pitchFamily="18" charset="0"/>
                <a:cs typeface="Times New Roman" pitchFamily="18" charset="0"/>
              </a:rPr>
              <a:t>предприятия и др</a:t>
            </a:r>
            <a:r>
              <a:rPr lang="bg-BG" sz="3200" dirty="0" smtClean="0">
                <a:solidFill>
                  <a:schemeClr val="accent1">
                    <a:lumMod val="75000"/>
                  </a:schemeClr>
                </a:solidFill>
                <a:latin typeface="Times New Roman" pitchFamily="18" charset="0"/>
                <a:cs typeface="Times New Roman" pitchFamily="18" charset="0"/>
              </a:rPr>
              <a:t>.</a:t>
            </a:r>
            <a:endParaRPr lang="en-US" sz="3200" b="1" dirty="0">
              <a:solidFill>
                <a:schemeClr val="accent1">
                  <a:lumMod val="75000"/>
                </a:schemeClr>
              </a:solidFill>
              <a:latin typeface="Times New Roman" pitchFamily="18" charset="0"/>
              <a:cs typeface="Times New Roman" pitchFamily="18" charset="0"/>
            </a:endParaRPr>
          </a:p>
          <a:p>
            <a:endParaRPr lang="bg-BG" dirty="0"/>
          </a:p>
        </p:txBody>
      </p:sp>
    </p:spTree>
    <p:extLst>
      <p:ext uri="{BB962C8B-B14F-4D97-AF65-F5344CB8AC3E}">
        <p14:creationId xmlns:p14="http://schemas.microsoft.com/office/powerpoint/2010/main" val="21933770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61596" y="280873"/>
            <a:ext cx="11218985" cy="1356360"/>
          </a:xfrm>
        </p:spPr>
        <p:txBody>
          <a:bodyPr>
            <a:noAutofit/>
          </a:bodyPr>
          <a:lstStyle/>
          <a:p>
            <a:pPr marL="45720" indent="0" algn="ctr"/>
            <a:r>
              <a:rPr lang="bg-BG" sz="3200" b="1" dirty="0">
                <a:solidFill>
                  <a:schemeClr val="accent1">
                    <a:lumMod val="75000"/>
                  </a:schemeClr>
                </a:solidFill>
                <a:latin typeface="+mn-lt"/>
                <a:cs typeface="Times New Roman" panose="02020603050405020304" pitchFamily="18" charset="0"/>
              </a:rPr>
              <a:t>Вътрешно организационни правила и процедури, които са в компетенциите на кмета на общината</a:t>
            </a:r>
            <a:endParaRPr lang="en-US" sz="3200" b="1" dirty="0">
              <a:solidFill>
                <a:schemeClr val="accent1">
                  <a:lumMod val="75000"/>
                </a:schemeClr>
              </a:solidFill>
              <a:latin typeface="+mn-lt"/>
              <a:cs typeface="Times New Roman" panose="02020603050405020304" pitchFamily="18" charset="0"/>
            </a:endParaRPr>
          </a:p>
        </p:txBody>
      </p:sp>
      <p:sp>
        <p:nvSpPr>
          <p:cNvPr id="3" name="Контейнер за съдържание 2"/>
          <p:cNvSpPr>
            <a:spLocks noGrp="1"/>
          </p:cNvSpPr>
          <p:nvPr>
            <p:ph idx="1"/>
          </p:nvPr>
        </p:nvSpPr>
        <p:spPr>
          <a:xfrm>
            <a:off x="659424" y="1637233"/>
            <a:ext cx="10823330" cy="4458767"/>
          </a:xfrm>
        </p:spPr>
        <p:txBody>
          <a:bodyPr>
            <a:normAutofit/>
          </a:bodyPr>
          <a:lstStyle/>
          <a:p>
            <a:pPr marL="45720" indent="0" algn="just">
              <a:buNone/>
            </a:pPr>
            <a:r>
              <a:rPr lang="bg-BG" altLang="bg-BG" sz="2800" b="1" dirty="0" smtClean="0">
                <a:solidFill>
                  <a:schemeClr val="accent1">
                    <a:lumMod val="75000"/>
                  </a:schemeClr>
                </a:solidFill>
                <a:latin typeface="Times New Roman" panose="02020603050405020304" pitchFamily="18" charset="0"/>
                <a:cs typeface="Times New Roman" panose="02020603050405020304" pitchFamily="18" charset="0"/>
              </a:rPr>
              <a:t>Кметът</a:t>
            </a:r>
            <a:r>
              <a:rPr lang="bg-BG" altLang="bg-BG" sz="2800" dirty="0" smtClean="0">
                <a:solidFill>
                  <a:schemeClr val="accent1">
                    <a:lumMod val="75000"/>
                  </a:schemeClr>
                </a:solidFill>
                <a:latin typeface="Times New Roman" panose="02020603050405020304" pitchFamily="18" charset="0"/>
                <a:cs typeface="Times New Roman" panose="02020603050405020304" pitchFamily="18" charset="0"/>
              </a:rPr>
              <a:t> </a:t>
            </a:r>
            <a:r>
              <a:rPr lang="bg-BG" altLang="bg-BG" sz="2800" dirty="0">
                <a:solidFill>
                  <a:schemeClr val="accent1">
                    <a:lumMod val="75000"/>
                  </a:schemeClr>
                </a:solidFill>
                <a:latin typeface="Times New Roman" panose="02020603050405020304" pitchFamily="18" charset="0"/>
                <a:cs typeface="Times New Roman" panose="02020603050405020304" pitchFamily="18" charset="0"/>
              </a:rPr>
              <a:t>отговаря за осъществяване на финансовото управление и контрол във всички ръководени от него структури, програми, дейности и процеси при спазване на принципите за законосъобразност, добро финансово управление и прозрачност.</a:t>
            </a:r>
          </a:p>
          <a:p>
            <a:pPr algn="just">
              <a:buFontTx/>
              <a:buNone/>
            </a:pPr>
            <a:r>
              <a:rPr lang="bg-BG" altLang="bg-BG" sz="2800" dirty="0">
                <a:solidFill>
                  <a:schemeClr val="accent1">
                    <a:lumMod val="75000"/>
                  </a:schemeClr>
                </a:solidFill>
                <a:latin typeface="Times New Roman" panose="02020603050405020304" pitchFamily="18" charset="0"/>
                <a:cs typeface="Times New Roman" panose="02020603050405020304" pitchFamily="18" charset="0"/>
              </a:rPr>
              <a:t>	</a:t>
            </a:r>
            <a:r>
              <a:rPr lang="bg-BG" altLang="bg-BG" sz="2800" b="1" dirty="0" smtClean="0">
                <a:solidFill>
                  <a:schemeClr val="accent1">
                    <a:lumMod val="75000"/>
                  </a:schemeClr>
                </a:solidFill>
                <a:latin typeface="Times New Roman" panose="02020603050405020304" pitchFamily="18" charset="0"/>
                <a:cs typeface="Times New Roman" panose="02020603050405020304" pitchFamily="18" charset="0"/>
              </a:rPr>
              <a:t>Кметът</a:t>
            </a:r>
            <a:r>
              <a:rPr lang="bg-BG" altLang="bg-BG" sz="2800" dirty="0" smtClean="0">
                <a:solidFill>
                  <a:schemeClr val="accent1">
                    <a:lumMod val="75000"/>
                  </a:schemeClr>
                </a:solidFill>
                <a:latin typeface="Times New Roman" panose="02020603050405020304" pitchFamily="18" charset="0"/>
                <a:cs typeface="Times New Roman" panose="02020603050405020304" pitchFamily="18" charset="0"/>
              </a:rPr>
              <a:t> </a:t>
            </a:r>
            <a:r>
              <a:rPr lang="bg-BG" altLang="bg-BG" sz="2800" dirty="0">
                <a:solidFill>
                  <a:schemeClr val="accent1">
                    <a:lumMod val="75000"/>
                  </a:schemeClr>
                </a:solidFill>
                <a:latin typeface="Times New Roman" panose="02020603050405020304" pitchFamily="18" charset="0"/>
                <a:cs typeface="Times New Roman" panose="02020603050405020304" pitchFamily="18" charset="0"/>
              </a:rPr>
              <a:t>на общината създава на организация за изготвянето на правила и процедури, както и за изпълнението им за ефективно управление и контрол на местните финанси, както за самата община, така и за ВРБ, общинските предприятия и търговските дружества с над 50 % участие в капитала.</a:t>
            </a:r>
            <a:endParaRPr lang="bg-BG" altLang="bg-BG" sz="2800" b="1" dirty="0">
              <a:solidFill>
                <a:schemeClr val="accent1">
                  <a:lumMod val="75000"/>
                </a:schemeClr>
              </a:solidFill>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4021591079"/>
      </p:ext>
    </p:extLst>
  </p:cSld>
  <p:clrMapOvr>
    <a:masterClrMapping/>
  </p:clrMapOvr>
  <p:timing>
    <p:tnLst>
      <p:par>
        <p:cTn id="1" dur="indefinite" restart="never" nodeType="tmRoot"/>
      </p:par>
    </p:tnLst>
  </p:timing>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Override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docProps/app.xml><?xml version="1.0" encoding="utf-8"?>
<Properties xmlns="http://schemas.openxmlformats.org/officeDocument/2006/extended-properties" xmlns:vt="http://schemas.openxmlformats.org/officeDocument/2006/docPropsVTypes">
  <Template/>
  <TotalTime>2257</TotalTime>
  <Words>2828</Words>
  <Application>Microsoft Office PowerPoint</Application>
  <PresentationFormat>Widescreen</PresentationFormat>
  <Paragraphs>164</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ＭＳ Ｐゴシック</vt:lpstr>
      <vt:lpstr>Arial</vt:lpstr>
      <vt:lpstr>Corbel</vt:lpstr>
      <vt:lpstr>Times New Roman</vt:lpstr>
      <vt:lpstr>Wingdings</vt:lpstr>
      <vt:lpstr>База</vt:lpstr>
      <vt:lpstr>PowerPoint Presentation</vt:lpstr>
      <vt:lpstr> Организации от публичния сектор  </vt:lpstr>
      <vt:lpstr>Бюджетна рамка</vt:lpstr>
      <vt:lpstr>Основни понятия</vt:lpstr>
      <vt:lpstr>Характеристики на успешния общински бюджет </vt:lpstr>
      <vt:lpstr>Видове организационни структури в общината – функции, отговорности специфики. </vt:lpstr>
      <vt:lpstr>Споделени услуги и/или дейности</vt:lpstr>
      <vt:lpstr>Вътрешно организационни правила и процедури, които са в компетенциите на Общинския съвет</vt:lpstr>
      <vt:lpstr>Вътрешно организационни правила и процедури, които са в компетенциите на кмета на общината</vt:lpstr>
      <vt:lpstr>Вътрешно организационни правила и процедури, които са в компетенциите на кмета на общината</vt:lpstr>
      <vt:lpstr>Вътрешни правила и процедури, регулиращи и взаимоотношенията и комуникацията между:</vt:lpstr>
      <vt:lpstr>Система за финансово управление и контрол</vt:lpstr>
      <vt:lpstr>Система за финансово управление и контрол</vt:lpstr>
      <vt:lpstr>Същност и Елементи на ефективното финансово управление и контрол</vt:lpstr>
      <vt:lpstr>Ролята на звеното за вътрешен одит и одитния комитет</vt:lpstr>
      <vt:lpstr>Комуникация на ЗВО с кмета и ОбС във връзка с управлението на местните финанси</vt:lpstr>
      <vt:lpstr>Необходими промени във въведените правила и процедури</vt:lpstr>
      <vt:lpstr>Необходими промени във въведените правила и процедури</vt:lpstr>
      <vt:lpstr>Необходими промени във въведените правила и процедури</vt:lpstr>
      <vt:lpstr>Примерни действия за подобряване ефективното управление на местните финанси</vt:lpstr>
      <vt:lpstr>Добри примери от наредби на общинските съвети</vt:lpstr>
      <vt:lpstr>Други примери за общински наредби, в които могат да бъдат въведени изисквания за ефективна и ефикасна организация на дейносттта на общината</vt:lpstr>
      <vt:lpstr> Проследяване и контрол на ефективното управление на   местните финанси </vt:lpstr>
      <vt:lpstr>Взаимодействие с контролни и одитни органи</vt:lpstr>
      <vt:lpstr>Права на контролните органи</vt:lpstr>
      <vt:lpstr>Права и задължения на общините при проверки от различните контролни органи</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Заседание на ПКСП на НСОРБ  Нормативна рамка</dc:title>
  <dc:creator>Татяна Петрова Петрова</dc:creator>
  <cp:lastModifiedBy>Fujitsu2</cp:lastModifiedBy>
  <cp:revision>163</cp:revision>
  <cp:lastPrinted>2021-04-01T12:17:13Z</cp:lastPrinted>
  <dcterms:created xsi:type="dcterms:W3CDTF">2020-11-16T15:48:02Z</dcterms:created>
  <dcterms:modified xsi:type="dcterms:W3CDTF">2022-09-06T14:45:06Z</dcterms:modified>
</cp:coreProperties>
</file>