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0" r:id="rId1"/>
  </p:sldMasterIdLst>
  <p:notesMasterIdLst>
    <p:notesMasterId r:id="rId23"/>
  </p:notesMasterIdLst>
  <p:handoutMasterIdLst>
    <p:handoutMasterId r:id="rId24"/>
  </p:handoutMasterIdLst>
  <p:sldIdLst>
    <p:sldId id="258" r:id="rId2"/>
    <p:sldId id="360" r:id="rId3"/>
    <p:sldId id="407" r:id="rId4"/>
    <p:sldId id="408" r:id="rId5"/>
    <p:sldId id="409" r:id="rId6"/>
    <p:sldId id="359" r:id="rId7"/>
    <p:sldId id="392" r:id="rId8"/>
    <p:sldId id="396" r:id="rId9"/>
    <p:sldId id="358" r:id="rId10"/>
    <p:sldId id="401" r:id="rId11"/>
    <p:sldId id="402" r:id="rId12"/>
    <p:sldId id="403" r:id="rId13"/>
    <p:sldId id="404" r:id="rId14"/>
    <p:sldId id="405" r:id="rId15"/>
    <p:sldId id="400" r:id="rId16"/>
    <p:sldId id="357" r:id="rId17"/>
    <p:sldId id="393" r:id="rId18"/>
    <p:sldId id="366" r:id="rId19"/>
    <p:sldId id="395" r:id="rId20"/>
    <p:sldId id="406" r:id="rId21"/>
    <p:sldId id="399" r:id="rId22"/>
  </p:sldIdLst>
  <p:sldSz cx="12192000" cy="6858000"/>
  <p:notesSz cx="6797675" cy="9926638"/>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F12"/>
    <a:srgbClr val="AC2C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showGuides="1">
      <p:cViewPr varScale="1">
        <p:scale>
          <a:sx n="105" d="100"/>
          <a:sy n="105" d="100"/>
        </p:scale>
        <p:origin x="738" y="90"/>
      </p:cViewPr>
      <p:guideLst>
        <p:guide orient="horz" pos="2160"/>
        <p:guide pos="3840"/>
      </p:guideLst>
    </p:cSldViewPr>
  </p:slideViewPr>
  <p:notesTextViewPr>
    <p:cViewPr>
      <p:scale>
        <a:sx n="1" d="1"/>
        <a:sy n="1" d="1"/>
      </p:scale>
      <p:origin x="0" y="0"/>
    </p:cViewPr>
  </p:notesTextViewPr>
  <p:sorterViewPr>
    <p:cViewPr>
      <p:scale>
        <a:sx n="100" d="100"/>
        <a:sy n="100" d="100"/>
      </p:scale>
      <p:origin x="0" y="-36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1B184C-2945-4960-B90C-68127EF49CA3}" type="doc">
      <dgm:prSet loTypeId="urn:microsoft.com/office/officeart/2005/8/layout/hProcess9" loCatId="process" qsTypeId="urn:microsoft.com/office/officeart/2005/8/quickstyle/simple1" qsCatId="simple" csTypeId="urn:microsoft.com/office/officeart/2005/8/colors/colorful3" csCatId="colorful" phldr="1"/>
      <dgm:spPr/>
    </dgm:pt>
    <dgm:pt modelId="{A5336AE6-D770-42DB-A39F-4429D180915F}">
      <dgm:prSet phldrT="[Text]" custT="1"/>
      <dgm:spPr/>
      <dgm:t>
        <a:bodyPr/>
        <a:lstStyle/>
        <a:p>
          <a:r>
            <a:rPr lang="bg-BG" sz="1600" b="1" u="sng" dirty="0">
              <a:latin typeface="Arial" panose="020B0604020202020204" pitchFamily="34" charset="0"/>
              <a:cs typeface="Arial" panose="020B0604020202020204" pitchFamily="34" charset="0"/>
            </a:rPr>
            <a:t>Видове ресурси:</a:t>
          </a:r>
        </a:p>
        <a:p>
          <a:r>
            <a:rPr lang="bg-BG" sz="1600" dirty="0">
              <a:latin typeface="Arial" panose="020B0604020202020204" pitchFamily="34" charset="0"/>
              <a:cs typeface="Arial" panose="020B0604020202020204" pitchFamily="34" charset="0"/>
            </a:rPr>
            <a:t>- Релефни</a:t>
          </a:r>
        </a:p>
        <a:p>
          <a:r>
            <a:rPr lang="bg-BG" sz="1600" dirty="0">
              <a:latin typeface="Arial" panose="020B0604020202020204" pitchFamily="34" charset="0"/>
              <a:cs typeface="Arial" panose="020B0604020202020204" pitchFamily="34" charset="0"/>
            </a:rPr>
            <a:t>- Климатични</a:t>
          </a:r>
        </a:p>
        <a:p>
          <a:r>
            <a:rPr lang="bg-BG" sz="1600" dirty="0">
              <a:latin typeface="Arial" panose="020B0604020202020204" pitchFamily="34" charset="0"/>
              <a:cs typeface="Arial" panose="020B0604020202020204" pitchFamily="34" charset="0"/>
            </a:rPr>
            <a:t>- Водни</a:t>
          </a:r>
        </a:p>
        <a:p>
          <a:r>
            <a:rPr lang="bg-BG" sz="1600" dirty="0">
              <a:latin typeface="Arial" panose="020B0604020202020204" pitchFamily="34" charset="0"/>
              <a:cs typeface="Arial" panose="020B0604020202020204" pitchFamily="34" charset="0"/>
            </a:rPr>
            <a:t>- Биосфера</a:t>
          </a:r>
        </a:p>
        <a:p>
          <a:endParaRPr lang="en-GB" sz="1600" dirty="0">
            <a:latin typeface="Arial" panose="020B0604020202020204" pitchFamily="34" charset="0"/>
            <a:cs typeface="Arial" panose="020B0604020202020204" pitchFamily="34" charset="0"/>
          </a:endParaRPr>
        </a:p>
      </dgm:t>
    </dgm:pt>
    <dgm:pt modelId="{EBD2DBC4-CFEB-4382-A639-AD96A625309D}" type="parTrans" cxnId="{82690BCB-628B-4851-AEAA-E119593D8FDC}">
      <dgm:prSet/>
      <dgm:spPr/>
      <dgm:t>
        <a:bodyPr/>
        <a:lstStyle/>
        <a:p>
          <a:endParaRPr lang="en-GB">
            <a:latin typeface="Arial" panose="020B0604020202020204" pitchFamily="34" charset="0"/>
            <a:cs typeface="Arial" panose="020B0604020202020204" pitchFamily="34" charset="0"/>
          </a:endParaRPr>
        </a:p>
      </dgm:t>
    </dgm:pt>
    <dgm:pt modelId="{27BF40C2-1143-476C-864E-09236AE5464C}" type="sibTrans" cxnId="{82690BCB-628B-4851-AEAA-E119593D8FDC}">
      <dgm:prSet/>
      <dgm:spPr/>
      <dgm:t>
        <a:bodyPr/>
        <a:lstStyle/>
        <a:p>
          <a:endParaRPr lang="en-GB">
            <a:latin typeface="Arial" panose="020B0604020202020204" pitchFamily="34" charset="0"/>
            <a:cs typeface="Arial" panose="020B0604020202020204" pitchFamily="34" charset="0"/>
          </a:endParaRPr>
        </a:p>
      </dgm:t>
    </dgm:pt>
    <dgm:pt modelId="{F7CB256F-7B0C-4A17-8D41-9FF0E92CAC7A}">
      <dgm:prSet phldrT="[Text]" custT="1"/>
      <dgm:spPr/>
      <dgm:t>
        <a:bodyPr/>
        <a:lstStyle/>
        <a:p>
          <a:r>
            <a:rPr lang="bg-BG" sz="1600" b="1" u="sng" dirty="0">
              <a:latin typeface="Arial" panose="020B0604020202020204" pitchFamily="34" charset="0"/>
              <a:cs typeface="Arial" panose="020B0604020202020204" pitchFamily="34" charset="0"/>
            </a:rPr>
            <a:t>Проучване и бази данни:</a:t>
          </a:r>
        </a:p>
        <a:p>
          <a:r>
            <a:rPr lang="bg-BG" sz="1600" dirty="0">
              <a:latin typeface="Arial" panose="020B0604020202020204" pitchFamily="34" charset="0"/>
              <a:cs typeface="Arial" panose="020B0604020202020204" pitchFamily="34" charset="0"/>
            </a:rPr>
            <a:t>- Публични регистри</a:t>
          </a:r>
        </a:p>
        <a:p>
          <a:r>
            <a:rPr lang="bg-BG" sz="1600" dirty="0">
              <a:latin typeface="Arial" panose="020B0604020202020204" pitchFamily="34" charset="0"/>
              <a:cs typeface="Arial" panose="020B0604020202020204" pitchFamily="34" charset="0"/>
            </a:rPr>
            <a:t>- Собствени проучвания</a:t>
          </a:r>
          <a:endParaRPr lang="en-GB" sz="1600" dirty="0">
            <a:latin typeface="Arial" panose="020B0604020202020204" pitchFamily="34" charset="0"/>
            <a:cs typeface="Arial" panose="020B0604020202020204" pitchFamily="34" charset="0"/>
          </a:endParaRPr>
        </a:p>
      </dgm:t>
    </dgm:pt>
    <dgm:pt modelId="{7DD96AA8-680D-42C8-94D3-AD74091309E2}" type="parTrans" cxnId="{CF790318-62C9-4DBD-9340-69B58CF0B661}">
      <dgm:prSet/>
      <dgm:spPr/>
      <dgm:t>
        <a:bodyPr/>
        <a:lstStyle/>
        <a:p>
          <a:endParaRPr lang="en-GB">
            <a:latin typeface="Arial" panose="020B0604020202020204" pitchFamily="34" charset="0"/>
            <a:cs typeface="Arial" panose="020B0604020202020204" pitchFamily="34" charset="0"/>
          </a:endParaRPr>
        </a:p>
      </dgm:t>
    </dgm:pt>
    <dgm:pt modelId="{23E1D746-BF0F-435F-BCDB-E5D7475A8CAA}" type="sibTrans" cxnId="{CF790318-62C9-4DBD-9340-69B58CF0B661}">
      <dgm:prSet/>
      <dgm:spPr/>
      <dgm:t>
        <a:bodyPr/>
        <a:lstStyle/>
        <a:p>
          <a:endParaRPr lang="en-GB">
            <a:latin typeface="Arial" panose="020B0604020202020204" pitchFamily="34" charset="0"/>
            <a:cs typeface="Arial" panose="020B0604020202020204" pitchFamily="34" charset="0"/>
          </a:endParaRPr>
        </a:p>
      </dgm:t>
    </dgm:pt>
    <dgm:pt modelId="{E492463F-C812-48E4-A7D0-EE11B0C05B68}">
      <dgm:prSet phldrT="[Text]" custT="1"/>
      <dgm:spPr/>
      <dgm:t>
        <a:bodyPr/>
        <a:lstStyle/>
        <a:p>
          <a:r>
            <a:rPr lang="bg-BG" sz="1600" b="1" u="sng" dirty="0">
              <a:latin typeface="Arial" panose="020B0604020202020204" pitchFamily="34" charset="0"/>
              <a:cs typeface="Arial" panose="020B0604020202020204" pitchFamily="34" charset="0"/>
            </a:rPr>
            <a:t>Оценка на потенциала:</a:t>
          </a:r>
        </a:p>
        <a:p>
          <a:r>
            <a:rPr lang="bg-BG" sz="1600" dirty="0">
              <a:latin typeface="Arial" panose="020B0604020202020204" pitchFamily="34" charset="0"/>
              <a:cs typeface="Arial" panose="020B0604020202020204" pitchFamily="34" charset="0"/>
            </a:rPr>
            <a:t>- Атрактивност</a:t>
          </a:r>
        </a:p>
        <a:p>
          <a:r>
            <a:rPr lang="bg-BG" sz="1600" dirty="0">
              <a:latin typeface="Arial" panose="020B0604020202020204" pitchFamily="34" charset="0"/>
              <a:cs typeface="Arial" panose="020B0604020202020204" pitchFamily="34" charset="0"/>
            </a:rPr>
            <a:t>- Достъп</a:t>
          </a:r>
        </a:p>
        <a:p>
          <a:r>
            <a:rPr lang="bg-BG" sz="1600" dirty="0">
              <a:latin typeface="Arial" panose="020B0604020202020204" pitchFamily="34" charset="0"/>
              <a:cs typeface="Arial" panose="020B0604020202020204" pitchFamily="34" charset="0"/>
            </a:rPr>
            <a:t>- Комплексност </a:t>
          </a:r>
        </a:p>
      </dgm:t>
    </dgm:pt>
    <dgm:pt modelId="{9B81699E-A7D0-4D7C-864A-120A0A6956B4}" type="parTrans" cxnId="{DC6AA78D-77F8-42E1-B9AE-A1F339403E30}">
      <dgm:prSet/>
      <dgm:spPr/>
      <dgm:t>
        <a:bodyPr/>
        <a:lstStyle/>
        <a:p>
          <a:endParaRPr lang="en-GB">
            <a:latin typeface="Arial" panose="020B0604020202020204" pitchFamily="34" charset="0"/>
            <a:cs typeface="Arial" panose="020B0604020202020204" pitchFamily="34" charset="0"/>
          </a:endParaRPr>
        </a:p>
      </dgm:t>
    </dgm:pt>
    <dgm:pt modelId="{50697365-C628-499E-942A-70A8BB888461}" type="sibTrans" cxnId="{DC6AA78D-77F8-42E1-B9AE-A1F339403E30}">
      <dgm:prSet/>
      <dgm:spPr/>
      <dgm:t>
        <a:bodyPr/>
        <a:lstStyle/>
        <a:p>
          <a:endParaRPr lang="en-GB">
            <a:latin typeface="Arial" panose="020B0604020202020204" pitchFamily="34" charset="0"/>
            <a:cs typeface="Arial" panose="020B0604020202020204" pitchFamily="34" charset="0"/>
          </a:endParaRPr>
        </a:p>
      </dgm:t>
    </dgm:pt>
    <dgm:pt modelId="{7E4720C0-8684-4846-BFD3-08C5FF803AFA}">
      <dgm:prSet custT="1"/>
      <dgm:spPr/>
      <dgm:t>
        <a:bodyPr/>
        <a:lstStyle/>
        <a:p>
          <a:r>
            <a:rPr lang="bg-BG" sz="1600" b="1" u="sng" dirty="0">
              <a:latin typeface="Arial" panose="020B0604020202020204" pitchFamily="34" charset="0"/>
              <a:cs typeface="Arial" panose="020B0604020202020204" pitchFamily="34" charset="0"/>
            </a:rPr>
            <a:t>Приоритизация:</a:t>
          </a:r>
        </a:p>
        <a:p>
          <a:r>
            <a:rPr lang="bg-BG"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SWOT </a:t>
          </a:r>
          <a:r>
            <a:rPr lang="bg-BG" sz="1600" dirty="0">
              <a:latin typeface="Arial" panose="020B0604020202020204" pitchFamily="34" charset="0"/>
              <a:cs typeface="Arial" panose="020B0604020202020204" pitchFamily="34" charset="0"/>
            </a:rPr>
            <a:t>анализ</a:t>
          </a:r>
        </a:p>
        <a:p>
          <a:r>
            <a:rPr lang="bg-BG" sz="1600" dirty="0">
              <a:latin typeface="Arial" panose="020B0604020202020204" pitchFamily="34" charset="0"/>
              <a:cs typeface="Arial" panose="020B0604020202020204" pitchFamily="34" charset="0"/>
            </a:rPr>
            <a:t>- Ключов потенциал</a:t>
          </a:r>
        </a:p>
      </dgm:t>
    </dgm:pt>
    <dgm:pt modelId="{57D8F5B8-DD2A-44D3-B23D-D5F527FC302C}" type="parTrans" cxnId="{193A4CBA-FB36-4A5D-AF83-FE0BE80F125A}">
      <dgm:prSet/>
      <dgm:spPr/>
      <dgm:t>
        <a:bodyPr/>
        <a:lstStyle/>
        <a:p>
          <a:endParaRPr lang="en-GB">
            <a:latin typeface="Arial" panose="020B0604020202020204" pitchFamily="34" charset="0"/>
            <a:cs typeface="Arial" panose="020B0604020202020204" pitchFamily="34" charset="0"/>
          </a:endParaRPr>
        </a:p>
      </dgm:t>
    </dgm:pt>
    <dgm:pt modelId="{1D63A0EF-08D0-401F-B396-759E10A0259C}" type="sibTrans" cxnId="{193A4CBA-FB36-4A5D-AF83-FE0BE80F125A}">
      <dgm:prSet/>
      <dgm:spPr/>
      <dgm:t>
        <a:bodyPr/>
        <a:lstStyle/>
        <a:p>
          <a:endParaRPr lang="en-GB">
            <a:latin typeface="Arial" panose="020B0604020202020204" pitchFamily="34" charset="0"/>
            <a:cs typeface="Arial" panose="020B0604020202020204" pitchFamily="34" charset="0"/>
          </a:endParaRPr>
        </a:p>
      </dgm:t>
    </dgm:pt>
    <dgm:pt modelId="{1664FA4D-E12A-4427-A202-6C5B13FAEA79}" type="pres">
      <dgm:prSet presAssocID="{E51B184C-2945-4960-B90C-68127EF49CA3}" presName="CompostProcess" presStyleCnt="0">
        <dgm:presLayoutVars>
          <dgm:dir/>
          <dgm:resizeHandles val="exact"/>
        </dgm:presLayoutVars>
      </dgm:prSet>
      <dgm:spPr/>
    </dgm:pt>
    <dgm:pt modelId="{7C5742E7-ECFA-4EBD-842F-8E83551E28F6}" type="pres">
      <dgm:prSet presAssocID="{E51B184C-2945-4960-B90C-68127EF49CA3}" presName="arrow" presStyleLbl="bgShp" presStyleIdx="0" presStyleCnt="1" custScaleX="117647" custLinFactNeighborX="-465"/>
      <dgm:spPr/>
    </dgm:pt>
    <dgm:pt modelId="{6EE3D2A5-8F95-4C98-8E27-8F92084B0591}" type="pres">
      <dgm:prSet presAssocID="{E51B184C-2945-4960-B90C-68127EF49CA3}" presName="linearProcess" presStyleCnt="0"/>
      <dgm:spPr/>
    </dgm:pt>
    <dgm:pt modelId="{16C44144-C13E-4B5C-85CB-D269D62152DA}" type="pres">
      <dgm:prSet presAssocID="{A5336AE6-D770-42DB-A39F-4429D180915F}" presName="textNode" presStyleLbl="node1" presStyleIdx="0" presStyleCnt="4" custScaleY="177807" custLinFactNeighborX="-3700">
        <dgm:presLayoutVars>
          <dgm:bulletEnabled val="1"/>
        </dgm:presLayoutVars>
      </dgm:prSet>
      <dgm:spPr/>
    </dgm:pt>
    <dgm:pt modelId="{05968A4F-1B43-472F-8392-FAE711CC367F}" type="pres">
      <dgm:prSet presAssocID="{27BF40C2-1143-476C-864E-09236AE5464C}" presName="sibTrans" presStyleCnt="0"/>
      <dgm:spPr/>
    </dgm:pt>
    <dgm:pt modelId="{B4EEA4C3-8662-4FF5-BCA3-6EDA9CC06174}" type="pres">
      <dgm:prSet presAssocID="{F7CB256F-7B0C-4A17-8D41-9FF0E92CAC7A}" presName="textNode" presStyleLbl="node1" presStyleIdx="1" presStyleCnt="4" custScaleY="177807">
        <dgm:presLayoutVars>
          <dgm:bulletEnabled val="1"/>
        </dgm:presLayoutVars>
      </dgm:prSet>
      <dgm:spPr/>
    </dgm:pt>
    <dgm:pt modelId="{BB472FC5-83B3-4685-BBA3-A085666CCF9B}" type="pres">
      <dgm:prSet presAssocID="{23E1D746-BF0F-435F-BCDB-E5D7475A8CAA}" presName="sibTrans" presStyleCnt="0"/>
      <dgm:spPr/>
    </dgm:pt>
    <dgm:pt modelId="{46F1FBC0-9315-4429-98AB-9293F690DAB4}" type="pres">
      <dgm:prSet presAssocID="{E492463F-C812-48E4-A7D0-EE11B0C05B68}" presName="textNode" presStyleLbl="node1" presStyleIdx="2" presStyleCnt="4" custScaleY="177807">
        <dgm:presLayoutVars>
          <dgm:bulletEnabled val="1"/>
        </dgm:presLayoutVars>
      </dgm:prSet>
      <dgm:spPr/>
    </dgm:pt>
    <dgm:pt modelId="{0DED5746-680F-44B5-BF19-08BBE7F66778}" type="pres">
      <dgm:prSet presAssocID="{50697365-C628-499E-942A-70A8BB888461}" presName="sibTrans" presStyleCnt="0"/>
      <dgm:spPr/>
    </dgm:pt>
    <dgm:pt modelId="{B3D1CA84-4755-4C9E-A4A0-C2C30B072F99}" type="pres">
      <dgm:prSet presAssocID="{7E4720C0-8684-4846-BFD3-08C5FF803AFA}" presName="textNode" presStyleLbl="node1" presStyleIdx="3" presStyleCnt="4" custScaleY="177807">
        <dgm:presLayoutVars>
          <dgm:bulletEnabled val="1"/>
        </dgm:presLayoutVars>
      </dgm:prSet>
      <dgm:spPr/>
    </dgm:pt>
  </dgm:ptLst>
  <dgm:cxnLst>
    <dgm:cxn modelId="{9572F201-9265-407A-80FC-759F3BF119E4}" type="presOf" srcId="{F7CB256F-7B0C-4A17-8D41-9FF0E92CAC7A}" destId="{B4EEA4C3-8662-4FF5-BCA3-6EDA9CC06174}" srcOrd="0" destOrd="0" presId="urn:microsoft.com/office/officeart/2005/8/layout/hProcess9"/>
    <dgm:cxn modelId="{50A6AA13-88EA-4027-8E37-649B48C95A0C}" type="presOf" srcId="{A5336AE6-D770-42DB-A39F-4429D180915F}" destId="{16C44144-C13E-4B5C-85CB-D269D62152DA}" srcOrd="0" destOrd="0" presId="urn:microsoft.com/office/officeart/2005/8/layout/hProcess9"/>
    <dgm:cxn modelId="{CF790318-62C9-4DBD-9340-69B58CF0B661}" srcId="{E51B184C-2945-4960-B90C-68127EF49CA3}" destId="{F7CB256F-7B0C-4A17-8D41-9FF0E92CAC7A}" srcOrd="1" destOrd="0" parTransId="{7DD96AA8-680D-42C8-94D3-AD74091309E2}" sibTransId="{23E1D746-BF0F-435F-BCDB-E5D7475A8CAA}"/>
    <dgm:cxn modelId="{9844242C-4B07-4300-9414-B885B1144578}" type="presOf" srcId="{E51B184C-2945-4960-B90C-68127EF49CA3}" destId="{1664FA4D-E12A-4427-A202-6C5B13FAEA79}" srcOrd="0" destOrd="0" presId="urn:microsoft.com/office/officeart/2005/8/layout/hProcess9"/>
    <dgm:cxn modelId="{84CE1368-C7CC-4B98-9C2E-03C56BA7F403}" type="presOf" srcId="{E492463F-C812-48E4-A7D0-EE11B0C05B68}" destId="{46F1FBC0-9315-4429-98AB-9293F690DAB4}" srcOrd="0" destOrd="0" presId="urn:microsoft.com/office/officeart/2005/8/layout/hProcess9"/>
    <dgm:cxn modelId="{DC6AA78D-77F8-42E1-B9AE-A1F339403E30}" srcId="{E51B184C-2945-4960-B90C-68127EF49CA3}" destId="{E492463F-C812-48E4-A7D0-EE11B0C05B68}" srcOrd="2" destOrd="0" parTransId="{9B81699E-A7D0-4D7C-864A-120A0A6956B4}" sibTransId="{50697365-C628-499E-942A-70A8BB888461}"/>
    <dgm:cxn modelId="{55B7BBB8-2165-40E9-92BC-5BFA6EFB0981}" type="presOf" srcId="{7E4720C0-8684-4846-BFD3-08C5FF803AFA}" destId="{B3D1CA84-4755-4C9E-A4A0-C2C30B072F99}" srcOrd="0" destOrd="0" presId="urn:microsoft.com/office/officeart/2005/8/layout/hProcess9"/>
    <dgm:cxn modelId="{193A4CBA-FB36-4A5D-AF83-FE0BE80F125A}" srcId="{E51B184C-2945-4960-B90C-68127EF49CA3}" destId="{7E4720C0-8684-4846-BFD3-08C5FF803AFA}" srcOrd="3" destOrd="0" parTransId="{57D8F5B8-DD2A-44D3-B23D-D5F527FC302C}" sibTransId="{1D63A0EF-08D0-401F-B396-759E10A0259C}"/>
    <dgm:cxn modelId="{82690BCB-628B-4851-AEAA-E119593D8FDC}" srcId="{E51B184C-2945-4960-B90C-68127EF49CA3}" destId="{A5336AE6-D770-42DB-A39F-4429D180915F}" srcOrd="0" destOrd="0" parTransId="{EBD2DBC4-CFEB-4382-A639-AD96A625309D}" sibTransId="{27BF40C2-1143-476C-864E-09236AE5464C}"/>
    <dgm:cxn modelId="{494DCD65-5B59-4B46-81C3-AE80E1B2946A}" type="presParOf" srcId="{1664FA4D-E12A-4427-A202-6C5B13FAEA79}" destId="{7C5742E7-ECFA-4EBD-842F-8E83551E28F6}" srcOrd="0" destOrd="0" presId="urn:microsoft.com/office/officeart/2005/8/layout/hProcess9"/>
    <dgm:cxn modelId="{02587886-D279-4478-9AB1-E99C1DFD44D3}" type="presParOf" srcId="{1664FA4D-E12A-4427-A202-6C5B13FAEA79}" destId="{6EE3D2A5-8F95-4C98-8E27-8F92084B0591}" srcOrd="1" destOrd="0" presId="urn:microsoft.com/office/officeart/2005/8/layout/hProcess9"/>
    <dgm:cxn modelId="{280F28AC-E133-4238-A695-DEDAB6FB566B}" type="presParOf" srcId="{6EE3D2A5-8F95-4C98-8E27-8F92084B0591}" destId="{16C44144-C13E-4B5C-85CB-D269D62152DA}" srcOrd="0" destOrd="0" presId="urn:microsoft.com/office/officeart/2005/8/layout/hProcess9"/>
    <dgm:cxn modelId="{E975675E-B408-485F-862C-AB0B57820E9D}" type="presParOf" srcId="{6EE3D2A5-8F95-4C98-8E27-8F92084B0591}" destId="{05968A4F-1B43-472F-8392-FAE711CC367F}" srcOrd="1" destOrd="0" presId="urn:microsoft.com/office/officeart/2005/8/layout/hProcess9"/>
    <dgm:cxn modelId="{64ED50DB-B0D3-4FBB-8CB3-A6BAA55E0A27}" type="presParOf" srcId="{6EE3D2A5-8F95-4C98-8E27-8F92084B0591}" destId="{B4EEA4C3-8662-4FF5-BCA3-6EDA9CC06174}" srcOrd="2" destOrd="0" presId="urn:microsoft.com/office/officeart/2005/8/layout/hProcess9"/>
    <dgm:cxn modelId="{F2BA0211-A71C-4C07-B47B-80BB3DC8EBBF}" type="presParOf" srcId="{6EE3D2A5-8F95-4C98-8E27-8F92084B0591}" destId="{BB472FC5-83B3-4685-BBA3-A085666CCF9B}" srcOrd="3" destOrd="0" presId="urn:microsoft.com/office/officeart/2005/8/layout/hProcess9"/>
    <dgm:cxn modelId="{BCFC4C15-619E-4027-9D34-7CBB1339BAE3}" type="presParOf" srcId="{6EE3D2A5-8F95-4C98-8E27-8F92084B0591}" destId="{46F1FBC0-9315-4429-98AB-9293F690DAB4}" srcOrd="4" destOrd="0" presId="urn:microsoft.com/office/officeart/2005/8/layout/hProcess9"/>
    <dgm:cxn modelId="{3EF60F39-F8B2-4A92-8F95-2806A4FB4D10}" type="presParOf" srcId="{6EE3D2A5-8F95-4C98-8E27-8F92084B0591}" destId="{0DED5746-680F-44B5-BF19-08BBE7F66778}" srcOrd="5" destOrd="0" presId="urn:microsoft.com/office/officeart/2005/8/layout/hProcess9"/>
    <dgm:cxn modelId="{06C4F324-C45C-4020-B574-249B267C1DA2}" type="presParOf" srcId="{6EE3D2A5-8F95-4C98-8E27-8F92084B0591}" destId="{B3D1CA84-4755-4C9E-A4A0-C2C30B072F9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51B184C-2945-4960-B90C-68127EF49CA3}" type="doc">
      <dgm:prSet loTypeId="urn:microsoft.com/office/officeart/2005/8/layout/hProcess9" loCatId="process" qsTypeId="urn:microsoft.com/office/officeart/2005/8/quickstyle/simple1" qsCatId="simple" csTypeId="urn:microsoft.com/office/officeart/2005/8/colors/accent5_4" csCatId="accent5" phldr="1"/>
      <dgm:spPr/>
    </dgm:pt>
    <dgm:pt modelId="{A5336AE6-D770-42DB-A39F-4429D180915F}">
      <dgm:prSet phldrT="[Text]" custT="1"/>
      <dgm:spPr/>
      <dgm:t>
        <a:bodyPr/>
        <a:lstStyle/>
        <a:p>
          <a:r>
            <a:rPr lang="bg-BG" sz="1600" b="1" u="sng" dirty="0">
              <a:latin typeface="Arial" panose="020B0604020202020204" pitchFamily="34" charset="0"/>
              <a:cs typeface="Arial" panose="020B0604020202020204" pitchFamily="34" charset="0"/>
            </a:rPr>
            <a:t>Видове ресурси:</a:t>
          </a:r>
        </a:p>
        <a:p>
          <a:r>
            <a:rPr lang="bg-BG" sz="1600" dirty="0">
              <a:latin typeface="Arial" panose="020B0604020202020204" pitchFamily="34" charset="0"/>
              <a:cs typeface="Arial" panose="020B0604020202020204" pitchFamily="34" charset="0"/>
            </a:rPr>
            <a:t>-Културно-исторически ресурси</a:t>
          </a:r>
        </a:p>
        <a:p>
          <a:r>
            <a:rPr lang="bg-BG" sz="1600" dirty="0">
              <a:latin typeface="Arial" panose="020B0604020202020204" pitchFamily="34" charset="0"/>
              <a:cs typeface="Arial" panose="020B0604020202020204" pitchFamily="34" charset="0"/>
            </a:rPr>
            <a:t>-Туристически ресурси – туристически дейности и обекти по ЗТ</a:t>
          </a:r>
          <a:endParaRPr lang="en-GB" sz="1600" dirty="0">
            <a:latin typeface="Arial" panose="020B0604020202020204" pitchFamily="34" charset="0"/>
            <a:cs typeface="Arial" panose="020B0604020202020204" pitchFamily="34" charset="0"/>
          </a:endParaRPr>
        </a:p>
      </dgm:t>
    </dgm:pt>
    <dgm:pt modelId="{EBD2DBC4-CFEB-4382-A639-AD96A625309D}" type="parTrans" cxnId="{82690BCB-628B-4851-AEAA-E119593D8FDC}">
      <dgm:prSet/>
      <dgm:spPr/>
      <dgm:t>
        <a:bodyPr/>
        <a:lstStyle/>
        <a:p>
          <a:endParaRPr lang="en-GB">
            <a:latin typeface="Arial" panose="020B0604020202020204" pitchFamily="34" charset="0"/>
            <a:cs typeface="Arial" panose="020B0604020202020204" pitchFamily="34" charset="0"/>
          </a:endParaRPr>
        </a:p>
      </dgm:t>
    </dgm:pt>
    <dgm:pt modelId="{27BF40C2-1143-476C-864E-09236AE5464C}" type="sibTrans" cxnId="{82690BCB-628B-4851-AEAA-E119593D8FDC}">
      <dgm:prSet/>
      <dgm:spPr/>
      <dgm:t>
        <a:bodyPr/>
        <a:lstStyle/>
        <a:p>
          <a:endParaRPr lang="en-GB">
            <a:latin typeface="Arial" panose="020B0604020202020204" pitchFamily="34" charset="0"/>
            <a:cs typeface="Arial" panose="020B0604020202020204" pitchFamily="34" charset="0"/>
          </a:endParaRPr>
        </a:p>
      </dgm:t>
    </dgm:pt>
    <dgm:pt modelId="{F7CB256F-7B0C-4A17-8D41-9FF0E92CAC7A}">
      <dgm:prSet phldrT="[Text]" custT="1"/>
      <dgm:spPr/>
      <dgm:t>
        <a:bodyPr/>
        <a:lstStyle/>
        <a:p>
          <a:r>
            <a:rPr lang="bg-BG" sz="1600" b="1" u="sng" dirty="0">
              <a:latin typeface="Arial" panose="020B0604020202020204" pitchFamily="34" charset="0"/>
              <a:cs typeface="Arial" panose="020B0604020202020204" pitchFamily="34" charset="0"/>
            </a:rPr>
            <a:t>Проучване и създаване на бази данни, на базата на:</a:t>
          </a:r>
        </a:p>
        <a:p>
          <a:r>
            <a:rPr lang="bg-BG" sz="1600" dirty="0">
              <a:latin typeface="Arial" panose="020B0604020202020204" pitchFamily="34" charset="0"/>
              <a:cs typeface="Arial" panose="020B0604020202020204" pitchFamily="34" charset="0"/>
            </a:rPr>
            <a:t>- Публични регистри</a:t>
          </a:r>
        </a:p>
        <a:p>
          <a:r>
            <a:rPr lang="bg-BG" sz="1600" dirty="0">
              <a:latin typeface="Arial" panose="020B0604020202020204" pitchFamily="34" charset="0"/>
              <a:cs typeface="Arial" panose="020B0604020202020204" pitchFamily="34" charset="0"/>
            </a:rPr>
            <a:t>- Собствени проучвания</a:t>
          </a:r>
          <a:endParaRPr lang="en-GB" sz="1600" dirty="0">
            <a:latin typeface="Arial" panose="020B0604020202020204" pitchFamily="34" charset="0"/>
            <a:cs typeface="Arial" panose="020B0604020202020204" pitchFamily="34" charset="0"/>
          </a:endParaRPr>
        </a:p>
      </dgm:t>
    </dgm:pt>
    <dgm:pt modelId="{7DD96AA8-680D-42C8-94D3-AD74091309E2}" type="parTrans" cxnId="{CF790318-62C9-4DBD-9340-69B58CF0B661}">
      <dgm:prSet/>
      <dgm:spPr/>
      <dgm:t>
        <a:bodyPr/>
        <a:lstStyle/>
        <a:p>
          <a:endParaRPr lang="en-GB">
            <a:latin typeface="Arial" panose="020B0604020202020204" pitchFamily="34" charset="0"/>
            <a:cs typeface="Arial" panose="020B0604020202020204" pitchFamily="34" charset="0"/>
          </a:endParaRPr>
        </a:p>
      </dgm:t>
    </dgm:pt>
    <dgm:pt modelId="{23E1D746-BF0F-435F-BCDB-E5D7475A8CAA}" type="sibTrans" cxnId="{CF790318-62C9-4DBD-9340-69B58CF0B661}">
      <dgm:prSet/>
      <dgm:spPr/>
      <dgm:t>
        <a:bodyPr/>
        <a:lstStyle/>
        <a:p>
          <a:endParaRPr lang="en-GB">
            <a:latin typeface="Arial" panose="020B0604020202020204" pitchFamily="34" charset="0"/>
            <a:cs typeface="Arial" panose="020B0604020202020204" pitchFamily="34" charset="0"/>
          </a:endParaRPr>
        </a:p>
      </dgm:t>
    </dgm:pt>
    <dgm:pt modelId="{E492463F-C812-48E4-A7D0-EE11B0C05B68}">
      <dgm:prSet phldrT="[Text]" custT="1"/>
      <dgm:spPr/>
      <dgm:t>
        <a:bodyPr/>
        <a:lstStyle/>
        <a:p>
          <a:r>
            <a:rPr lang="bg-BG" sz="1600" b="1" u="sng" dirty="0">
              <a:solidFill>
                <a:schemeClr val="tx2"/>
              </a:solidFill>
              <a:latin typeface="Arial" panose="020B0604020202020204" pitchFamily="34" charset="0"/>
              <a:cs typeface="Arial" panose="020B0604020202020204" pitchFamily="34" charset="0"/>
            </a:rPr>
            <a:t>Оценка на потенциала:</a:t>
          </a:r>
        </a:p>
        <a:p>
          <a:r>
            <a:rPr lang="bg-BG" sz="1600" dirty="0">
              <a:solidFill>
                <a:schemeClr val="tx2"/>
              </a:solidFill>
              <a:latin typeface="Arial" panose="020B0604020202020204" pitchFamily="34" charset="0"/>
              <a:cs typeface="Arial" panose="020B0604020202020204" pitchFamily="34" charset="0"/>
            </a:rPr>
            <a:t>-Достъпност</a:t>
          </a:r>
        </a:p>
        <a:p>
          <a:r>
            <a:rPr lang="bg-BG" sz="1600" dirty="0">
              <a:solidFill>
                <a:schemeClr val="tx2"/>
              </a:solidFill>
              <a:latin typeface="Arial" panose="020B0604020202020204" pitchFamily="34" charset="0"/>
              <a:cs typeface="Arial" panose="020B0604020202020204" pitchFamily="34" charset="0"/>
            </a:rPr>
            <a:t>-Комплексност</a:t>
          </a:r>
        </a:p>
        <a:p>
          <a:r>
            <a:rPr lang="bg-BG" sz="1600" dirty="0">
              <a:solidFill>
                <a:schemeClr val="tx2"/>
              </a:solidFill>
              <a:latin typeface="Arial" panose="020B0604020202020204" pitchFamily="34" charset="0"/>
              <a:cs typeface="Arial" panose="020B0604020202020204" pitchFamily="34" charset="0"/>
            </a:rPr>
            <a:t>-Привлекателност</a:t>
          </a:r>
        </a:p>
        <a:p>
          <a:r>
            <a:rPr lang="bg-BG" sz="1600" dirty="0">
              <a:solidFill>
                <a:schemeClr val="tx2"/>
              </a:solidFill>
              <a:latin typeface="Arial" panose="020B0604020202020204" pitchFamily="34" charset="0"/>
              <a:cs typeface="Arial" panose="020B0604020202020204" pitchFamily="34" charset="0"/>
            </a:rPr>
            <a:t>-Безопасност и достъп</a:t>
          </a:r>
        </a:p>
        <a:p>
          <a:r>
            <a:rPr lang="bg-BG" sz="1600" dirty="0">
              <a:solidFill>
                <a:schemeClr val="tx2"/>
              </a:solidFill>
              <a:latin typeface="Arial" panose="020B0604020202020204" pitchFamily="34" charset="0"/>
              <a:cs typeface="Arial" panose="020B0604020202020204" pitchFamily="34" charset="0"/>
            </a:rPr>
            <a:t>-Пространствен капацитет </a:t>
          </a:r>
        </a:p>
      </dgm:t>
    </dgm:pt>
    <dgm:pt modelId="{9B81699E-A7D0-4D7C-864A-120A0A6956B4}" type="parTrans" cxnId="{DC6AA78D-77F8-42E1-B9AE-A1F339403E30}">
      <dgm:prSet/>
      <dgm:spPr/>
      <dgm:t>
        <a:bodyPr/>
        <a:lstStyle/>
        <a:p>
          <a:endParaRPr lang="en-GB">
            <a:latin typeface="Arial" panose="020B0604020202020204" pitchFamily="34" charset="0"/>
            <a:cs typeface="Arial" panose="020B0604020202020204" pitchFamily="34" charset="0"/>
          </a:endParaRPr>
        </a:p>
      </dgm:t>
    </dgm:pt>
    <dgm:pt modelId="{50697365-C628-499E-942A-70A8BB888461}" type="sibTrans" cxnId="{DC6AA78D-77F8-42E1-B9AE-A1F339403E30}">
      <dgm:prSet/>
      <dgm:spPr/>
      <dgm:t>
        <a:bodyPr/>
        <a:lstStyle/>
        <a:p>
          <a:endParaRPr lang="en-GB">
            <a:latin typeface="Arial" panose="020B0604020202020204" pitchFamily="34" charset="0"/>
            <a:cs typeface="Arial" panose="020B0604020202020204" pitchFamily="34" charset="0"/>
          </a:endParaRPr>
        </a:p>
      </dgm:t>
    </dgm:pt>
    <dgm:pt modelId="{7E4720C0-8684-4846-BFD3-08C5FF803AFA}">
      <dgm:prSet custT="1"/>
      <dgm:spPr/>
      <dgm:t>
        <a:bodyPr/>
        <a:lstStyle/>
        <a:p>
          <a:r>
            <a:rPr lang="bg-BG" sz="1600" b="1" u="sng" dirty="0">
              <a:latin typeface="Arial" panose="020B0604020202020204" pitchFamily="34" charset="0"/>
              <a:cs typeface="Arial" panose="020B0604020202020204" pitchFamily="34" charset="0"/>
            </a:rPr>
            <a:t>Приоритизация:</a:t>
          </a:r>
          <a:endParaRPr lang="bg-BG" sz="1600" u="sng" dirty="0">
            <a:latin typeface="Arial" panose="020B0604020202020204" pitchFamily="34" charset="0"/>
            <a:cs typeface="Arial" panose="020B0604020202020204" pitchFamily="34" charset="0"/>
          </a:endParaRPr>
        </a:p>
        <a:p>
          <a:r>
            <a:rPr lang="bg-BG" sz="16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SWOT </a:t>
          </a:r>
          <a:r>
            <a:rPr lang="bg-BG" sz="1600" dirty="0">
              <a:latin typeface="Arial" panose="020B0604020202020204" pitchFamily="34" charset="0"/>
              <a:cs typeface="Arial" panose="020B0604020202020204" pitchFamily="34" charset="0"/>
            </a:rPr>
            <a:t>анализ</a:t>
          </a:r>
        </a:p>
        <a:p>
          <a:r>
            <a:rPr lang="bg-BG" sz="1600" dirty="0">
              <a:latin typeface="Arial" panose="020B0604020202020204" pitchFamily="34" charset="0"/>
              <a:cs typeface="Arial" panose="020B0604020202020204" pitchFamily="34" charset="0"/>
            </a:rPr>
            <a:t>-Ключов потенциал</a:t>
          </a:r>
        </a:p>
      </dgm:t>
    </dgm:pt>
    <dgm:pt modelId="{57D8F5B8-DD2A-44D3-B23D-D5F527FC302C}" type="parTrans" cxnId="{193A4CBA-FB36-4A5D-AF83-FE0BE80F125A}">
      <dgm:prSet/>
      <dgm:spPr/>
      <dgm:t>
        <a:bodyPr/>
        <a:lstStyle/>
        <a:p>
          <a:endParaRPr lang="en-GB">
            <a:latin typeface="Arial" panose="020B0604020202020204" pitchFamily="34" charset="0"/>
            <a:cs typeface="Arial" panose="020B0604020202020204" pitchFamily="34" charset="0"/>
          </a:endParaRPr>
        </a:p>
      </dgm:t>
    </dgm:pt>
    <dgm:pt modelId="{1D63A0EF-08D0-401F-B396-759E10A0259C}" type="sibTrans" cxnId="{193A4CBA-FB36-4A5D-AF83-FE0BE80F125A}">
      <dgm:prSet/>
      <dgm:spPr/>
      <dgm:t>
        <a:bodyPr/>
        <a:lstStyle/>
        <a:p>
          <a:endParaRPr lang="en-GB">
            <a:latin typeface="Arial" panose="020B0604020202020204" pitchFamily="34" charset="0"/>
            <a:cs typeface="Arial" panose="020B0604020202020204" pitchFamily="34" charset="0"/>
          </a:endParaRPr>
        </a:p>
      </dgm:t>
    </dgm:pt>
    <dgm:pt modelId="{1664FA4D-E12A-4427-A202-6C5B13FAEA79}" type="pres">
      <dgm:prSet presAssocID="{E51B184C-2945-4960-B90C-68127EF49CA3}" presName="CompostProcess" presStyleCnt="0">
        <dgm:presLayoutVars>
          <dgm:dir/>
          <dgm:resizeHandles val="exact"/>
        </dgm:presLayoutVars>
      </dgm:prSet>
      <dgm:spPr/>
    </dgm:pt>
    <dgm:pt modelId="{7C5742E7-ECFA-4EBD-842F-8E83551E28F6}" type="pres">
      <dgm:prSet presAssocID="{E51B184C-2945-4960-B90C-68127EF49CA3}" presName="arrow" presStyleLbl="bgShp" presStyleIdx="0" presStyleCnt="1" custScaleX="117647" custLinFactNeighborX="-465"/>
      <dgm:spPr/>
    </dgm:pt>
    <dgm:pt modelId="{6EE3D2A5-8F95-4C98-8E27-8F92084B0591}" type="pres">
      <dgm:prSet presAssocID="{E51B184C-2945-4960-B90C-68127EF49CA3}" presName="linearProcess" presStyleCnt="0"/>
      <dgm:spPr/>
    </dgm:pt>
    <dgm:pt modelId="{16C44144-C13E-4B5C-85CB-D269D62152DA}" type="pres">
      <dgm:prSet presAssocID="{A5336AE6-D770-42DB-A39F-4429D180915F}" presName="textNode" presStyleLbl="node1" presStyleIdx="0" presStyleCnt="4" custScaleY="177807" custLinFactNeighborX="-3700">
        <dgm:presLayoutVars>
          <dgm:bulletEnabled val="1"/>
        </dgm:presLayoutVars>
      </dgm:prSet>
      <dgm:spPr/>
    </dgm:pt>
    <dgm:pt modelId="{05968A4F-1B43-472F-8392-FAE711CC367F}" type="pres">
      <dgm:prSet presAssocID="{27BF40C2-1143-476C-864E-09236AE5464C}" presName="sibTrans" presStyleCnt="0"/>
      <dgm:spPr/>
    </dgm:pt>
    <dgm:pt modelId="{B4EEA4C3-8662-4FF5-BCA3-6EDA9CC06174}" type="pres">
      <dgm:prSet presAssocID="{F7CB256F-7B0C-4A17-8D41-9FF0E92CAC7A}" presName="textNode" presStyleLbl="node1" presStyleIdx="1" presStyleCnt="4" custScaleY="177807">
        <dgm:presLayoutVars>
          <dgm:bulletEnabled val="1"/>
        </dgm:presLayoutVars>
      </dgm:prSet>
      <dgm:spPr/>
    </dgm:pt>
    <dgm:pt modelId="{BB472FC5-83B3-4685-BBA3-A085666CCF9B}" type="pres">
      <dgm:prSet presAssocID="{23E1D746-BF0F-435F-BCDB-E5D7475A8CAA}" presName="sibTrans" presStyleCnt="0"/>
      <dgm:spPr/>
    </dgm:pt>
    <dgm:pt modelId="{46F1FBC0-9315-4429-98AB-9293F690DAB4}" type="pres">
      <dgm:prSet presAssocID="{E492463F-C812-48E4-A7D0-EE11B0C05B68}" presName="textNode" presStyleLbl="node1" presStyleIdx="2" presStyleCnt="4" custScaleY="177807">
        <dgm:presLayoutVars>
          <dgm:bulletEnabled val="1"/>
        </dgm:presLayoutVars>
      </dgm:prSet>
      <dgm:spPr/>
    </dgm:pt>
    <dgm:pt modelId="{0DED5746-680F-44B5-BF19-08BBE7F66778}" type="pres">
      <dgm:prSet presAssocID="{50697365-C628-499E-942A-70A8BB888461}" presName="sibTrans" presStyleCnt="0"/>
      <dgm:spPr/>
    </dgm:pt>
    <dgm:pt modelId="{B3D1CA84-4755-4C9E-A4A0-C2C30B072F99}" type="pres">
      <dgm:prSet presAssocID="{7E4720C0-8684-4846-BFD3-08C5FF803AFA}" presName="textNode" presStyleLbl="node1" presStyleIdx="3" presStyleCnt="4" custScaleY="177807">
        <dgm:presLayoutVars>
          <dgm:bulletEnabled val="1"/>
        </dgm:presLayoutVars>
      </dgm:prSet>
      <dgm:spPr/>
    </dgm:pt>
  </dgm:ptLst>
  <dgm:cxnLst>
    <dgm:cxn modelId="{9572F201-9265-407A-80FC-759F3BF119E4}" type="presOf" srcId="{F7CB256F-7B0C-4A17-8D41-9FF0E92CAC7A}" destId="{B4EEA4C3-8662-4FF5-BCA3-6EDA9CC06174}" srcOrd="0" destOrd="0" presId="urn:microsoft.com/office/officeart/2005/8/layout/hProcess9"/>
    <dgm:cxn modelId="{50A6AA13-88EA-4027-8E37-649B48C95A0C}" type="presOf" srcId="{A5336AE6-D770-42DB-A39F-4429D180915F}" destId="{16C44144-C13E-4B5C-85CB-D269D62152DA}" srcOrd="0" destOrd="0" presId="urn:microsoft.com/office/officeart/2005/8/layout/hProcess9"/>
    <dgm:cxn modelId="{CF790318-62C9-4DBD-9340-69B58CF0B661}" srcId="{E51B184C-2945-4960-B90C-68127EF49CA3}" destId="{F7CB256F-7B0C-4A17-8D41-9FF0E92CAC7A}" srcOrd="1" destOrd="0" parTransId="{7DD96AA8-680D-42C8-94D3-AD74091309E2}" sibTransId="{23E1D746-BF0F-435F-BCDB-E5D7475A8CAA}"/>
    <dgm:cxn modelId="{9844242C-4B07-4300-9414-B885B1144578}" type="presOf" srcId="{E51B184C-2945-4960-B90C-68127EF49CA3}" destId="{1664FA4D-E12A-4427-A202-6C5B13FAEA79}" srcOrd="0" destOrd="0" presId="urn:microsoft.com/office/officeart/2005/8/layout/hProcess9"/>
    <dgm:cxn modelId="{84CE1368-C7CC-4B98-9C2E-03C56BA7F403}" type="presOf" srcId="{E492463F-C812-48E4-A7D0-EE11B0C05B68}" destId="{46F1FBC0-9315-4429-98AB-9293F690DAB4}" srcOrd="0" destOrd="0" presId="urn:microsoft.com/office/officeart/2005/8/layout/hProcess9"/>
    <dgm:cxn modelId="{DC6AA78D-77F8-42E1-B9AE-A1F339403E30}" srcId="{E51B184C-2945-4960-B90C-68127EF49CA3}" destId="{E492463F-C812-48E4-A7D0-EE11B0C05B68}" srcOrd="2" destOrd="0" parTransId="{9B81699E-A7D0-4D7C-864A-120A0A6956B4}" sibTransId="{50697365-C628-499E-942A-70A8BB888461}"/>
    <dgm:cxn modelId="{55B7BBB8-2165-40E9-92BC-5BFA6EFB0981}" type="presOf" srcId="{7E4720C0-8684-4846-BFD3-08C5FF803AFA}" destId="{B3D1CA84-4755-4C9E-A4A0-C2C30B072F99}" srcOrd="0" destOrd="0" presId="urn:microsoft.com/office/officeart/2005/8/layout/hProcess9"/>
    <dgm:cxn modelId="{193A4CBA-FB36-4A5D-AF83-FE0BE80F125A}" srcId="{E51B184C-2945-4960-B90C-68127EF49CA3}" destId="{7E4720C0-8684-4846-BFD3-08C5FF803AFA}" srcOrd="3" destOrd="0" parTransId="{57D8F5B8-DD2A-44D3-B23D-D5F527FC302C}" sibTransId="{1D63A0EF-08D0-401F-B396-759E10A0259C}"/>
    <dgm:cxn modelId="{82690BCB-628B-4851-AEAA-E119593D8FDC}" srcId="{E51B184C-2945-4960-B90C-68127EF49CA3}" destId="{A5336AE6-D770-42DB-A39F-4429D180915F}" srcOrd="0" destOrd="0" parTransId="{EBD2DBC4-CFEB-4382-A639-AD96A625309D}" sibTransId="{27BF40C2-1143-476C-864E-09236AE5464C}"/>
    <dgm:cxn modelId="{494DCD65-5B59-4B46-81C3-AE80E1B2946A}" type="presParOf" srcId="{1664FA4D-E12A-4427-A202-6C5B13FAEA79}" destId="{7C5742E7-ECFA-4EBD-842F-8E83551E28F6}" srcOrd="0" destOrd="0" presId="urn:microsoft.com/office/officeart/2005/8/layout/hProcess9"/>
    <dgm:cxn modelId="{02587886-D279-4478-9AB1-E99C1DFD44D3}" type="presParOf" srcId="{1664FA4D-E12A-4427-A202-6C5B13FAEA79}" destId="{6EE3D2A5-8F95-4C98-8E27-8F92084B0591}" srcOrd="1" destOrd="0" presId="urn:microsoft.com/office/officeart/2005/8/layout/hProcess9"/>
    <dgm:cxn modelId="{280F28AC-E133-4238-A695-DEDAB6FB566B}" type="presParOf" srcId="{6EE3D2A5-8F95-4C98-8E27-8F92084B0591}" destId="{16C44144-C13E-4B5C-85CB-D269D62152DA}" srcOrd="0" destOrd="0" presId="urn:microsoft.com/office/officeart/2005/8/layout/hProcess9"/>
    <dgm:cxn modelId="{E975675E-B408-485F-862C-AB0B57820E9D}" type="presParOf" srcId="{6EE3D2A5-8F95-4C98-8E27-8F92084B0591}" destId="{05968A4F-1B43-472F-8392-FAE711CC367F}" srcOrd="1" destOrd="0" presId="urn:microsoft.com/office/officeart/2005/8/layout/hProcess9"/>
    <dgm:cxn modelId="{64ED50DB-B0D3-4FBB-8CB3-A6BAA55E0A27}" type="presParOf" srcId="{6EE3D2A5-8F95-4C98-8E27-8F92084B0591}" destId="{B4EEA4C3-8662-4FF5-BCA3-6EDA9CC06174}" srcOrd="2" destOrd="0" presId="urn:microsoft.com/office/officeart/2005/8/layout/hProcess9"/>
    <dgm:cxn modelId="{F2BA0211-A71C-4C07-B47B-80BB3DC8EBBF}" type="presParOf" srcId="{6EE3D2A5-8F95-4C98-8E27-8F92084B0591}" destId="{BB472FC5-83B3-4685-BBA3-A085666CCF9B}" srcOrd="3" destOrd="0" presId="urn:microsoft.com/office/officeart/2005/8/layout/hProcess9"/>
    <dgm:cxn modelId="{BCFC4C15-619E-4027-9D34-7CBB1339BAE3}" type="presParOf" srcId="{6EE3D2A5-8F95-4C98-8E27-8F92084B0591}" destId="{46F1FBC0-9315-4429-98AB-9293F690DAB4}" srcOrd="4" destOrd="0" presId="urn:microsoft.com/office/officeart/2005/8/layout/hProcess9"/>
    <dgm:cxn modelId="{3EF60F39-F8B2-4A92-8F95-2806A4FB4D10}" type="presParOf" srcId="{6EE3D2A5-8F95-4C98-8E27-8F92084B0591}" destId="{0DED5746-680F-44B5-BF19-08BBE7F66778}" srcOrd="5" destOrd="0" presId="urn:microsoft.com/office/officeart/2005/8/layout/hProcess9"/>
    <dgm:cxn modelId="{06C4F324-C45C-4020-B574-249B267C1DA2}" type="presParOf" srcId="{6EE3D2A5-8F95-4C98-8E27-8F92084B0591}" destId="{B3D1CA84-4755-4C9E-A4A0-C2C30B072F9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BA359A9-0DC3-4317-879F-B0B9FF5FD10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bg-BG"/>
        </a:p>
      </dgm:t>
    </dgm:pt>
    <dgm:pt modelId="{0C5AAB84-9E9F-4DAA-81DA-F7FB3CEE2D5A}">
      <dgm:prSet phldrT="[Text]" custT="1"/>
      <dgm:spPr/>
      <dgm:t>
        <a:bodyPr/>
        <a:lstStyle/>
        <a:p>
          <a:r>
            <a:rPr lang="bg-BG" sz="1800" dirty="0">
              <a:latin typeface="Arial" panose="020B0604020202020204" pitchFamily="34" charset="0"/>
              <a:cs typeface="Arial" panose="020B0604020202020204" pitchFamily="34" charset="0"/>
            </a:rPr>
            <a:t>Идентификация, създаване на база данни, оценка на потенциала и приоритизация на ресурсите </a:t>
          </a:r>
        </a:p>
      </dgm:t>
    </dgm:pt>
    <dgm:pt modelId="{B073E1D7-A2FF-48A7-A951-050ACC40AF9D}" type="parTrans" cxnId="{9A12CF90-8C12-4D92-A59A-CAE8D7DBFA4E}">
      <dgm:prSet/>
      <dgm:spPr/>
      <dgm:t>
        <a:bodyPr/>
        <a:lstStyle/>
        <a:p>
          <a:endParaRPr lang="bg-BG" sz="1600">
            <a:latin typeface="Arial" panose="020B0604020202020204" pitchFamily="34" charset="0"/>
            <a:cs typeface="Arial" panose="020B0604020202020204" pitchFamily="34" charset="0"/>
          </a:endParaRPr>
        </a:p>
      </dgm:t>
    </dgm:pt>
    <dgm:pt modelId="{657F1B8E-7C05-4596-BFFC-98ECBD38B518}" type="sibTrans" cxnId="{9A12CF90-8C12-4D92-A59A-CAE8D7DBFA4E}">
      <dgm:prSet/>
      <dgm:spPr/>
      <dgm:t>
        <a:bodyPr/>
        <a:lstStyle/>
        <a:p>
          <a:endParaRPr lang="bg-BG" sz="1600">
            <a:latin typeface="Arial" panose="020B0604020202020204" pitchFamily="34" charset="0"/>
            <a:cs typeface="Arial" panose="020B0604020202020204" pitchFamily="34" charset="0"/>
          </a:endParaRPr>
        </a:p>
      </dgm:t>
    </dgm:pt>
    <dgm:pt modelId="{324AE726-B3DA-4C0D-A664-312C8DAD3A5E}">
      <dgm:prSet phldrT="[Text]" custT="1"/>
      <dgm:spPr/>
      <dgm:t>
        <a:bodyPr/>
        <a:lstStyle/>
        <a:p>
          <a:r>
            <a:rPr lang="bg-BG" sz="1800" dirty="0">
              <a:latin typeface="Arial" panose="020B0604020202020204" pitchFamily="34" charset="0"/>
              <a:cs typeface="Arial" panose="020B0604020202020204" pitchFamily="34" charset="0"/>
            </a:rPr>
            <a:t>Дефиниране на видове туризъм, които да се развиват на базата на ресурсите – на общинско и регионално ниво </a:t>
          </a:r>
        </a:p>
      </dgm:t>
    </dgm:pt>
    <dgm:pt modelId="{225659E5-A1E6-4C38-A1BF-BB843A36DF0C}" type="parTrans" cxnId="{EB900321-1CAC-4065-8476-699D6E0C9832}">
      <dgm:prSet/>
      <dgm:spPr/>
      <dgm:t>
        <a:bodyPr/>
        <a:lstStyle/>
        <a:p>
          <a:endParaRPr lang="bg-BG" sz="1600">
            <a:latin typeface="Arial" panose="020B0604020202020204" pitchFamily="34" charset="0"/>
            <a:cs typeface="Arial" panose="020B0604020202020204" pitchFamily="34" charset="0"/>
          </a:endParaRPr>
        </a:p>
      </dgm:t>
    </dgm:pt>
    <dgm:pt modelId="{D5ABF4C1-3E37-41C3-A116-A19473109FAB}" type="sibTrans" cxnId="{EB900321-1CAC-4065-8476-699D6E0C9832}">
      <dgm:prSet/>
      <dgm:spPr/>
      <dgm:t>
        <a:bodyPr/>
        <a:lstStyle/>
        <a:p>
          <a:endParaRPr lang="bg-BG" sz="1600">
            <a:latin typeface="Arial" panose="020B0604020202020204" pitchFamily="34" charset="0"/>
            <a:cs typeface="Arial" panose="020B0604020202020204" pitchFamily="34" charset="0"/>
          </a:endParaRPr>
        </a:p>
      </dgm:t>
    </dgm:pt>
    <dgm:pt modelId="{DB667976-111F-4289-A4F6-C39059AD5FD5}">
      <dgm:prSet phldrT="[Text]" custT="1"/>
      <dgm:spPr/>
      <dgm:t>
        <a:bodyPr/>
        <a:lstStyle/>
        <a:p>
          <a:r>
            <a:rPr lang="bg-BG" sz="1800" dirty="0">
              <a:latin typeface="Arial" panose="020B0604020202020204" pitchFamily="34" charset="0"/>
              <a:cs typeface="Arial" panose="020B0604020202020204" pitchFamily="34" charset="0"/>
            </a:rPr>
            <a:t>Определяне на вид и капацитет на материално-техническата база, с цел устойчиво развитие на туризма</a:t>
          </a:r>
        </a:p>
      </dgm:t>
    </dgm:pt>
    <dgm:pt modelId="{F6C6B092-CF73-4C9F-8684-6C15B751F0BC}" type="parTrans" cxnId="{762A45AE-63A1-413E-8FE8-994B2480986E}">
      <dgm:prSet/>
      <dgm:spPr/>
      <dgm:t>
        <a:bodyPr/>
        <a:lstStyle/>
        <a:p>
          <a:endParaRPr lang="bg-BG" sz="1600">
            <a:latin typeface="Arial" panose="020B0604020202020204" pitchFamily="34" charset="0"/>
            <a:cs typeface="Arial" panose="020B0604020202020204" pitchFamily="34" charset="0"/>
          </a:endParaRPr>
        </a:p>
      </dgm:t>
    </dgm:pt>
    <dgm:pt modelId="{8BD26A89-D8C3-4547-938F-6FFBE3BE9772}" type="sibTrans" cxnId="{762A45AE-63A1-413E-8FE8-994B2480986E}">
      <dgm:prSet/>
      <dgm:spPr/>
      <dgm:t>
        <a:bodyPr/>
        <a:lstStyle/>
        <a:p>
          <a:endParaRPr lang="bg-BG" sz="1600">
            <a:latin typeface="Arial" panose="020B0604020202020204" pitchFamily="34" charset="0"/>
            <a:cs typeface="Arial" panose="020B0604020202020204" pitchFamily="34" charset="0"/>
          </a:endParaRPr>
        </a:p>
      </dgm:t>
    </dgm:pt>
    <dgm:pt modelId="{3DDE47B6-7FBD-46E0-9631-3ADD16792A2E}">
      <dgm:prSet phldrT="[Text]" custT="1"/>
      <dgm:spPr/>
      <dgm:t>
        <a:bodyPr/>
        <a:lstStyle/>
        <a:p>
          <a:r>
            <a:rPr lang="bg-BG" sz="1800" dirty="0">
              <a:latin typeface="Arial" panose="020B0604020202020204" pitchFamily="34" charset="0"/>
              <a:cs typeface="Arial" panose="020B0604020202020204" pitchFamily="34" charset="0"/>
            </a:rPr>
            <a:t>Дефиниране на преки и непреки ефекти от развитието на туризма – заетост, предприемачество, икономически ръст и др. </a:t>
          </a:r>
        </a:p>
      </dgm:t>
    </dgm:pt>
    <dgm:pt modelId="{8EEE4DE3-E48B-41FE-8DD6-E33034B53731}" type="parTrans" cxnId="{83A572EC-68DC-4A3F-BBCF-98A634B5F169}">
      <dgm:prSet/>
      <dgm:spPr/>
      <dgm:t>
        <a:bodyPr/>
        <a:lstStyle/>
        <a:p>
          <a:endParaRPr lang="bg-BG" sz="1600">
            <a:latin typeface="Arial" panose="020B0604020202020204" pitchFamily="34" charset="0"/>
            <a:cs typeface="Arial" panose="020B0604020202020204" pitchFamily="34" charset="0"/>
          </a:endParaRPr>
        </a:p>
      </dgm:t>
    </dgm:pt>
    <dgm:pt modelId="{D504B4F1-C577-4458-8998-40E8A7AF964C}" type="sibTrans" cxnId="{83A572EC-68DC-4A3F-BBCF-98A634B5F169}">
      <dgm:prSet/>
      <dgm:spPr/>
      <dgm:t>
        <a:bodyPr/>
        <a:lstStyle/>
        <a:p>
          <a:endParaRPr lang="bg-BG" sz="1600">
            <a:latin typeface="Arial" panose="020B0604020202020204" pitchFamily="34" charset="0"/>
            <a:cs typeface="Arial" panose="020B0604020202020204" pitchFamily="34" charset="0"/>
          </a:endParaRPr>
        </a:p>
      </dgm:t>
    </dgm:pt>
    <dgm:pt modelId="{8F8646C9-CAF7-4013-BF24-59C44F033DDE}" type="pres">
      <dgm:prSet presAssocID="{9BA359A9-0DC3-4317-879F-B0B9FF5FD104}" presName="Name0" presStyleCnt="0">
        <dgm:presLayoutVars>
          <dgm:dir/>
          <dgm:animLvl val="lvl"/>
          <dgm:resizeHandles val="exact"/>
        </dgm:presLayoutVars>
      </dgm:prSet>
      <dgm:spPr/>
    </dgm:pt>
    <dgm:pt modelId="{CEE96F97-630E-4EAC-83B6-3C3E83AB3722}" type="pres">
      <dgm:prSet presAssocID="{3DDE47B6-7FBD-46E0-9631-3ADD16792A2E}" presName="boxAndChildren" presStyleCnt="0"/>
      <dgm:spPr/>
    </dgm:pt>
    <dgm:pt modelId="{55F82628-C35F-4AD1-802A-161CDA0D94CF}" type="pres">
      <dgm:prSet presAssocID="{3DDE47B6-7FBD-46E0-9631-3ADD16792A2E}" presName="parentTextBox" presStyleLbl="node1" presStyleIdx="0" presStyleCnt="4"/>
      <dgm:spPr/>
    </dgm:pt>
    <dgm:pt modelId="{4CD47ADD-07B1-4582-A444-C59A26133687}" type="pres">
      <dgm:prSet presAssocID="{8BD26A89-D8C3-4547-938F-6FFBE3BE9772}" presName="sp" presStyleCnt="0"/>
      <dgm:spPr/>
    </dgm:pt>
    <dgm:pt modelId="{800A8E45-0FF6-4111-92E8-806EAB82E938}" type="pres">
      <dgm:prSet presAssocID="{DB667976-111F-4289-A4F6-C39059AD5FD5}" presName="arrowAndChildren" presStyleCnt="0"/>
      <dgm:spPr/>
    </dgm:pt>
    <dgm:pt modelId="{D088F15B-9C75-483E-A261-CA97C9F66B03}" type="pres">
      <dgm:prSet presAssocID="{DB667976-111F-4289-A4F6-C39059AD5FD5}" presName="parentTextArrow" presStyleLbl="node1" presStyleIdx="1" presStyleCnt="4"/>
      <dgm:spPr/>
    </dgm:pt>
    <dgm:pt modelId="{C917A7D1-B28C-473E-A797-4DA85AF68503}" type="pres">
      <dgm:prSet presAssocID="{D5ABF4C1-3E37-41C3-A116-A19473109FAB}" presName="sp" presStyleCnt="0"/>
      <dgm:spPr/>
    </dgm:pt>
    <dgm:pt modelId="{37E88F3F-F268-4DFF-8AE3-0ACEF6032806}" type="pres">
      <dgm:prSet presAssocID="{324AE726-B3DA-4C0D-A664-312C8DAD3A5E}" presName="arrowAndChildren" presStyleCnt="0"/>
      <dgm:spPr/>
    </dgm:pt>
    <dgm:pt modelId="{6851E677-4E9C-4689-BD47-6684204A5C8C}" type="pres">
      <dgm:prSet presAssocID="{324AE726-B3DA-4C0D-A664-312C8DAD3A5E}" presName="parentTextArrow" presStyleLbl="node1" presStyleIdx="2" presStyleCnt="4"/>
      <dgm:spPr/>
    </dgm:pt>
    <dgm:pt modelId="{59A2402C-B70E-4EF3-A14A-D7A85227F2B1}" type="pres">
      <dgm:prSet presAssocID="{657F1B8E-7C05-4596-BFFC-98ECBD38B518}" presName="sp" presStyleCnt="0"/>
      <dgm:spPr/>
    </dgm:pt>
    <dgm:pt modelId="{041768B3-2D64-4D1A-81BE-A50E42FDB345}" type="pres">
      <dgm:prSet presAssocID="{0C5AAB84-9E9F-4DAA-81DA-F7FB3CEE2D5A}" presName="arrowAndChildren" presStyleCnt="0"/>
      <dgm:spPr/>
    </dgm:pt>
    <dgm:pt modelId="{E43F3632-3AF8-415F-AB4D-2D0F2F3B124F}" type="pres">
      <dgm:prSet presAssocID="{0C5AAB84-9E9F-4DAA-81DA-F7FB3CEE2D5A}" presName="parentTextArrow" presStyleLbl="node1" presStyleIdx="3" presStyleCnt="4" custLinFactNeighborX="5411" custLinFactNeighborY="3807"/>
      <dgm:spPr/>
    </dgm:pt>
  </dgm:ptLst>
  <dgm:cxnLst>
    <dgm:cxn modelId="{B7182D1F-84EA-4332-B26B-3B518C19FD69}" type="presOf" srcId="{324AE726-B3DA-4C0D-A664-312C8DAD3A5E}" destId="{6851E677-4E9C-4689-BD47-6684204A5C8C}" srcOrd="0" destOrd="0" presId="urn:microsoft.com/office/officeart/2005/8/layout/process4"/>
    <dgm:cxn modelId="{EB900321-1CAC-4065-8476-699D6E0C9832}" srcId="{9BA359A9-0DC3-4317-879F-B0B9FF5FD104}" destId="{324AE726-B3DA-4C0D-A664-312C8DAD3A5E}" srcOrd="1" destOrd="0" parTransId="{225659E5-A1E6-4C38-A1BF-BB843A36DF0C}" sibTransId="{D5ABF4C1-3E37-41C3-A116-A19473109FAB}"/>
    <dgm:cxn modelId="{0E15972A-595B-46D5-9B51-5BBE4EE57059}" type="presOf" srcId="{DB667976-111F-4289-A4F6-C39059AD5FD5}" destId="{D088F15B-9C75-483E-A261-CA97C9F66B03}" srcOrd="0" destOrd="0" presId="urn:microsoft.com/office/officeart/2005/8/layout/process4"/>
    <dgm:cxn modelId="{CA93CD62-5D9A-4BD3-8E8A-8F2A0F43AEF2}" type="presOf" srcId="{0C5AAB84-9E9F-4DAA-81DA-F7FB3CEE2D5A}" destId="{E43F3632-3AF8-415F-AB4D-2D0F2F3B124F}" srcOrd="0" destOrd="0" presId="urn:microsoft.com/office/officeart/2005/8/layout/process4"/>
    <dgm:cxn modelId="{FCC5676C-455A-49B5-AB5F-7F66DD330BF9}" type="presOf" srcId="{3DDE47B6-7FBD-46E0-9631-3ADD16792A2E}" destId="{55F82628-C35F-4AD1-802A-161CDA0D94CF}" srcOrd="0" destOrd="0" presId="urn:microsoft.com/office/officeart/2005/8/layout/process4"/>
    <dgm:cxn modelId="{9A12CF90-8C12-4D92-A59A-CAE8D7DBFA4E}" srcId="{9BA359A9-0DC3-4317-879F-B0B9FF5FD104}" destId="{0C5AAB84-9E9F-4DAA-81DA-F7FB3CEE2D5A}" srcOrd="0" destOrd="0" parTransId="{B073E1D7-A2FF-48A7-A951-050ACC40AF9D}" sibTransId="{657F1B8E-7C05-4596-BFFC-98ECBD38B518}"/>
    <dgm:cxn modelId="{61435CA2-0836-4EE7-AA82-FEE79FAE75AA}" type="presOf" srcId="{9BA359A9-0DC3-4317-879F-B0B9FF5FD104}" destId="{8F8646C9-CAF7-4013-BF24-59C44F033DDE}" srcOrd="0" destOrd="0" presId="urn:microsoft.com/office/officeart/2005/8/layout/process4"/>
    <dgm:cxn modelId="{762A45AE-63A1-413E-8FE8-994B2480986E}" srcId="{9BA359A9-0DC3-4317-879F-B0B9FF5FD104}" destId="{DB667976-111F-4289-A4F6-C39059AD5FD5}" srcOrd="2" destOrd="0" parTransId="{F6C6B092-CF73-4C9F-8684-6C15B751F0BC}" sibTransId="{8BD26A89-D8C3-4547-938F-6FFBE3BE9772}"/>
    <dgm:cxn modelId="{83A572EC-68DC-4A3F-BBCF-98A634B5F169}" srcId="{9BA359A9-0DC3-4317-879F-B0B9FF5FD104}" destId="{3DDE47B6-7FBD-46E0-9631-3ADD16792A2E}" srcOrd="3" destOrd="0" parTransId="{8EEE4DE3-E48B-41FE-8DD6-E33034B53731}" sibTransId="{D504B4F1-C577-4458-8998-40E8A7AF964C}"/>
    <dgm:cxn modelId="{8A8F14CC-B050-421D-A276-DD302CAC31D5}" type="presParOf" srcId="{8F8646C9-CAF7-4013-BF24-59C44F033DDE}" destId="{CEE96F97-630E-4EAC-83B6-3C3E83AB3722}" srcOrd="0" destOrd="0" presId="urn:microsoft.com/office/officeart/2005/8/layout/process4"/>
    <dgm:cxn modelId="{7C64AFA2-D54E-460C-AB5F-70D6D6DDF65A}" type="presParOf" srcId="{CEE96F97-630E-4EAC-83B6-3C3E83AB3722}" destId="{55F82628-C35F-4AD1-802A-161CDA0D94CF}" srcOrd="0" destOrd="0" presId="urn:microsoft.com/office/officeart/2005/8/layout/process4"/>
    <dgm:cxn modelId="{2CC8EFF1-273B-42AA-8DD8-D6C6C879554F}" type="presParOf" srcId="{8F8646C9-CAF7-4013-BF24-59C44F033DDE}" destId="{4CD47ADD-07B1-4582-A444-C59A26133687}" srcOrd="1" destOrd="0" presId="urn:microsoft.com/office/officeart/2005/8/layout/process4"/>
    <dgm:cxn modelId="{91EAD76A-DB00-46DF-9E19-65BA5C2BC38D}" type="presParOf" srcId="{8F8646C9-CAF7-4013-BF24-59C44F033DDE}" destId="{800A8E45-0FF6-4111-92E8-806EAB82E938}" srcOrd="2" destOrd="0" presId="urn:microsoft.com/office/officeart/2005/8/layout/process4"/>
    <dgm:cxn modelId="{2676B46E-1672-41FB-A5BE-E16A185E517A}" type="presParOf" srcId="{800A8E45-0FF6-4111-92E8-806EAB82E938}" destId="{D088F15B-9C75-483E-A261-CA97C9F66B03}" srcOrd="0" destOrd="0" presId="urn:microsoft.com/office/officeart/2005/8/layout/process4"/>
    <dgm:cxn modelId="{9AC15A8B-C2ED-4A96-AFE6-5ADEC9E56895}" type="presParOf" srcId="{8F8646C9-CAF7-4013-BF24-59C44F033DDE}" destId="{C917A7D1-B28C-473E-A797-4DA85AF68503}" srcOrd="3" destOrd="0" presId="urn:microsoft.com/office/officeart/2005/8/layout/process4"/>
    <dgm:cxn modelId="{E89DEE12-3086-4253-8AEE-BDC034C6A372}" type="presParOf" srcId="{8F8646C9-CAF7-4013-BF24-59C44F033DDE}" destId="{37E88F3F-F268-4DFF-8AE3-0ACEF6032806}" srcOrd="4" destOrd="0" presId="urn:microsoft.com/office/officeart/2005/8/layout/process4"/>
    <dgm:cxn modelId="{A127960E-7E55-43B2-AA8D-91737BDA78CB}" type="presParOf" srcId="{37E88F3F-F268-4DFF-8AE3-0ACEF6032806}" destId="{6851E677-4E9C-4689-BD47-6684204A5C8C}" srcOrd="0" destOrd="0" presId="urn:microsoft.com/office/officeart/2005/8/layout/process4"/>
    <dgm:cxn modelId="{0E6D24E5-0928-46A5-93F5-7A29BF0DBDE4}" type="presParOf" srcId="{8F8646C9-CAF7-4013-BF24-59C44F033DDE}" destId="{59A2402C-B70E-4EF3-A14A-D7A85227F2B1}" srcOrd="5" destOrd="0" presId="urn:microsoft.com/office/officeart/2005/8/layout/process4"/>
    <dgm:cxn modelId="{C6784C7A-5194-4483-B6EE-C33014BCE9AF}" type="presParOf" srcId="{8F8646C9-CAF7-4013-BF24-59C44F033DDE}" destId="{041768B3-2D64-4D1A-81BE-A50E42FDB345}" srcOrd="6" destOrd="0" presId="urn:microsoft.com/office/officeart/2005/8/layout/process4"/>
    <dgm:cxn modelId="{EB618CF0-2D2E-4C06-A8D1-D5DE6DAB340E}" type="presParOf" srcId="{041768B3-2D64-4D1A-81BE-A50E42FDB345}" destId="{E43F3632-3AF8-415F-AB4D-2D0F2F3B124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6EE448-37E5-4B58-9965-EB1ACE6D7826}" type="doc">
      <dgm:prSet loTypeId="urn:microsoft.com/office/officeart/2005/8/layout/lProcess2" loCatId="list" qsTypeId="urn:microsoft.com/office/officeart/2005/8/quickstyle/simple1" qsCatId="simple" csTypeId="urn:microsoft.com/office/officeart/2005/8/colors/accent1_2" csCatId="accent1" phldr="1"/>
      <dgm:spPr/>
    </dgm:pt>
    <dgm:pt modelId="{ED7FF7D9-219F-44A7-80EF-8AE8D8533DC3}">
      <dgm:prSet phldrT="[Text]" custT="1"/>
      <dgm:spPr/>
      <dgm:t>
        <a:bodyPr/>
        <a:lstStyle/>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r>
            <a:rPr lang="bg-BG" sz="1600" b="1" dirty="0">
              <a:latin typeface="Arial" panose="020B0604020202020204" pitchFamily="34" charset="0"/>
              <a:cs typeface="Arial" panose="020B0604020202020204" pitchFamily="34" charset="0"/>
            </a:rPr>
            <a:t>ФОРМИ НА РЕАЛИЗАЦИЯ</a:t>
          </a:r>
        </a:p>
        <a:p>
          <a:pPr algn="ctr"/>
          <a:r>
            <a:rPr lang="bg-BG" sz="1600" b="0" dirty="0">
              <a:latin typeface="Arial" panose="020B0604020202020204" pitchFamily="34" charset="0"/>
              <a:cs typeface="Arial" panose="020B0604020202020204" pitchFamily="34" charset="0"/>
            </a:rPr>
            <a:t>- </a:t>
          </a:r>
          <a:r>
            <a:rPr lang="bg-BG" sz="1600" b="0" i="1" dirty="0">
              <a:latin typeface="Arial" panose="020B0604020202020204" pitchFamily="34" charset="0"/>
              <a:cs typeface="Arial" panose="020B0604020202020204" pitchFamily="34" charset="0"/>
            </a:rPr>
            <a:t>Като част от ПИРО, към Общинската програма за развитие на туризма или</a:t>
          </a:r>
        </a:p>
        <a:p>
          <a:pPr algn="ctr"/>
          <a:r>
            <a:rPr lang="bg-BG" sz="1600" b="0" i="1" dirty="0">
              <a:latin typeface="Arial" panose="020B0604020202020204" pitchFamily="34" charset="0"/>
              <a:cs typeface="Arial" panose="020B0604020202020204" pitchFamily="34" charset="0"/>
            </a:rPr>
            <a:t>- В отделен стратегически документ за развитие на КИН и туризма.</a:t>
          </a:r>
        </a:p>
        <a:p>
          <a:pPr algn="ctr"/>
          <a:r>
            <a:rPr lang="bg-BG" sz="1600" b="0" i="1" dirty="0">
              <a:latin typeface="Arial" panose="020B0604020202020204" pitchFamily="34" charset="0"/>
              <a:cs typeface="Arial" panose="020B0604020202020204" pitchFamily="34" charset="0"/>
            </a:rPr>
            <a:t>- Планиране в контекста на стратегическите документи от по-високо йерархично ниво и други стратегически документи на общината.</a:t>
          </a:r>
        </a:p>
        <a:p>
          <a:pPr algn="ctr"/>
          <a:r>
            <a:rPr lang="bg-BG" sz="1600" b="0" i="1" dirty="0">
              <a:latin typeface="Arial" panose="020B0604020202020204" pitchFamily="34" charset="0"/>
              <a:cs typeface="Arial" panose="020B0604020202020204" pitchFamily="34" charset="0"/>
            </a:rPr>
            <a:t>- Определяне на цели, приоритети и мерки на модела, на базата на оценката на ресурсите.</a:t>
          </a: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en-GB" sz="1600" b="1" dirty="0">
            <a:latin typeface="Arial" panose="020B0604020202020204" pitchFamily="34" charset="0"/>
            <a:cs typeface="Arial" panose="020B0604020202020204" pitchFamily="34" charset="0"/>
          </a:endParaRPr>
        </a:p>
      </dgm:t>
    </dgm:pt>
    <dgm:pt modelId="{57EC3652-BE98-4A75-A37B-0C029DAEA137}" type="parTrans" cxnId="{36E36B07-387F-4B76-B650-2F0DBDCE1981}">
      <dgm:prSet/>
      <dgm:spPr/>
      <dgm:t>
        <a:bodyPr/>
        <a:lstStyle/>
        <a:p>
          <a:pPr algn="ctr"/>
          <a:endParaRPr lang="en-GB">
            <a:latin typeface="Arial" panose="020B0604020202020204" pitchFamily="34" charset="0"/>
            <a:cs typeface="Arial" panose="020B0604020202020204" pitchFamily="34" charset="0"/>
          </a:endParaRPr>
        </a:p>
      </dgm:t>
    </dgm:pt>
    <dgm:pt modelId="{E726EF1D-9726-4311-87EF-DA2B24574236}" type="sibTrans" cxnId="{36E36B07-387F-4B76-B650-2F0DBDCE1981}">
      <dgm:prSet/>
      <dgm:spPr/>
      <dgm:t>
        <a:bodyPr/>
        <a:lstStyle/>
        <a:p>
          <a:pPr algn="ctr"/>
          <a:endParaRPr lang="en-GB">
            <a:latin typeface="Arial" panose="020B0604020202020204" pitchFamily="34" charset="0"/>
            <a:cs typeface="Arial" panose="020B0604020202020204" pitchFamily="34" charset="0"/>
          </a:endParaRPr>
        </a:p>
      </dgm:t>
    </dgm:pt>
    <dgm:pt modelId="{ED22B701-B3EE-43D5-B8ED-10C3DE559EEE}">
      <dgm:prSet phldrT="[Text]" custT="1"/>
      <dgm:spPr/>
      <dgm:t>
        <a:bodyPr/>
        <a:lstStyle/>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r>
            <a:rPr lang="bg-BG" sz="1600" b="1" dirty="0">
              <a:latin typeface="Arial" panose="020B0604020202020204" pitchFamily="34" charset="0"/>
              <a:cs typeface="Arial" panose="020B0604020202020204" pitchFamily="34" charset="0"/>
            </a:rPr>
            <a:t>АНГАЖИРАНЕ НА МЕСТНАТА ОБЩНОСТ</a:t>
          </a:r>
        </a:p>
        <a:p>
          <a:pPr algn="ctr"/>
          <a:endParaRPr lang="bg-BG" sz="1600" b="1" dirty="0">
            <a:latin typeface="Arial" panose="020B0604020202020204" pitchFamily="34" charset="0"/>
            <a:cs typeface="Arial" panose="020B0604020202020204" pitchFamily="34" charset="0"/>
          </a:endParaRPr>
        </a:p>
        <a:p>
          <a:pPr algn="ctr"/>
          <a:r>
            <a:rPr lang="bg-BG" sz="1600" b="1" dirty="0">
              <a:latin typeface="Arial" panose="020B0604020202020204" pitchFamily="34" charset="0"/>
              <a:cs typeface="Arial" panose="020B0604020202020204" pitchFamily="34" charset="0"/>
            </a:rPr>
            <a:t>- </a:t>
          </a:r>
          <a:r>
            <a:rPr lang="bg-BG" sz="1600" b="0" i="1" dirty="0">
              <a:latin typeface="Arial" panose="020B0604020202020204" pitchFamily="34" charset="0"/>
              <a:cs typeface="Arial" panose="020B0604020202020204" pitchFamily="34" charset="0"/>
            </a:rPr>
            <a:t>Идентифициране на ЗС.</a:t>
          </a:r>
        </a:p>
        <a:p>
          <a:pPr algn="ctr"/>
          <a:r>
            <a:rPr lang="bg-BG" sz="1600" b="0" i="1" dirty="0">
              <a:latin typeface="Arial" panose="020B0604020202020204" pitchFamily="34" charset="0"/>
              <a:cs typeface="Arial" panose="020B0604020202020204" pitchFamily="34" charset="0"/>
            </a:rPr>
            <a:t>- Определяне на ролята на ЗС.</a:t>
          </a:r>
        </a:p>
        <a:p>
          <a:pPr algn="ctr"/>
          <a:r>
            <a:rPr lang="bg-BG" sz="1600" b="0" i="1" dirty="0">
              <a:latin typeface="Arial" panose="020B0604020202020204" pitchFamily="34" charset="0"/>
              <a:cs typeface="Arial" panose="020B0604020202020204" pitchFamily="34" charset="0"/>
            </a:rPr>
            <a:t>- Съставяне на комуникационен план за ангажиране и активиране на ЗС.</a:t>
          </a:r>
          <a:endParaRPr lang="en-GB" sz="1600" b="0" i="1" dirty="0">
            <a:latin typeface="Arial" panose="020B0604020202020204" pitchFamily="34" charset="0"/>
            <a:cs typeface="Arial" panose="020B0604020202020204" pitchFamily="34" charset="0"/>
          </a:endParaRPr>
        </a:p>
      </dgm:t>
    </dgm:pt>
    <dgm:pt modelId="{292CEA68-C7DE-4483-A79F-DEADF5B3C017}" type="parTrans" cxnId="{55527C3C-DD16-4F2A-8BC9-D43312271B81}">
      <dgm:prSet/>
      <dgm:spPr/>
      <dgm:t>
        <a:bodyPr/>
        <a:lstStyle/>
        <a:p>
          <a:pPr algn="ctr"/>
          <a:endParaRPr lang="en-GB">
            <a:latin typeface="Arial" panose="020B0604020202020204" pitchFamily="34" charset="0"/>
            <a:cs typeface="Arial" panose="020B0604020202020204" pitchFamily="34" charset="0"/>
          </a:endParaRPr>
        </a:p>
      </dgm:t>
    </dgm:pt>
    <dgm:pt modelId="{FE94F3D0-185D-40A9-8E03-33302A3538B0}" type="sibTrans" cxnId="{55527C3C-DD16-4F2A-8BC9-D43312271B81}">
      <dgm:prSet/>
      <dgm:spPr/>
      <dgm:t>
        <a:bodyPr/>
        <a:lstStyle/>
        <a:p>
          <a:pPr algn="ctr"/>
          <a:endParaRPr lang="en-GB">
            <a:latin typeface="Arial" panose="020B0604020202020204" pitchFamily="34" charset="0"/>
            <a:cs typeface="Arial" panose="020B0604020202020204" pitchFamily="34" charset="0"/>
          </a:endParaRPr>
        </a:p>
      </dgm:t>
    </dgm:pt>
    <dgm:pt modelId="{50816674-9CD6-4794-8C1B-61BADC059364}">
      <dgm:prSet phldrT="[Text]" custT="1"/>
      <dgm:spPr/>
      <dgm:t>
        <a:bodyPr/>
        <a:lstStyle/>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endParaRPr lang="bg-BG" sz="1600" b="1" dirty="0">
            <a:latin typeface="Arial" panose="020B0604020202020204" pitchFamily="34" charset="0"/>
            <a:cs typeface="Arial" panose="020B0604020202020204" pitchFamily="34" charset="0"/>
          </a:endParaRPr>
        </a:p>
        <a:p>
          <a:pPr algn="ctr"/>
          <a:r>
            <a:rPr lang="bg-BG" sz="1600" b="1" dirty="0">
              <a:latin typeface="Arial" panose="020B0604020202020204" pitchFamily="34" charset="0"/>
              <a:cs typeface="Arial" panose="020B0604020202020204" pitchFamily="34" charset="0"/>
            </a:rPr>
            <a:t>ПАРТНЬОРСТВА</a:t>
          </a:r>
        </a:p>
        <a:p>
          <a:pPr algn="ctr"/>
          <a:r>
            <a:rPr lang="bg-BG" sz="1600" i="1" dirty="0">
              <a:latin typeface="Arial" panose="020B0604020202020204" pitchFamily="34" charset="0"/>
              <a:cs typeface="Arial" panose="020B0604020202020204" pitchFamily="34" charset="0"/>
            </a:rPr>
            <a:t>- Консултативен съвет по въпросите на туризма (чл. 13 от Закона за туризма).</a:t>
          </a:r>
        </a:p>
        <a:p>
          <a:pPr algn="ctr"/>
          <a:r>
            <a:rPr lang="bg-BG" sz="1600" i="1" dirty="0">
              <a:latin typeface="Arial" panose="020B0604020202020204" pitchFamily="34" charset="0"/>
              <a:cs typeface="Arial" panose="020B0604020202020204" pitchFamily="34" charset="0"/>
            </a:rPr>
            <a:t>- Междуобщински партньорства.</a:t>
          </a:r>
        </a:p>
        <a:p>
          <a:pPr algn="ctr"/>
          <a:r>
            <a:rPr lang="bg-BG" sz="1600" i="1" dirty="0">
              <a:latin typeface="Arial" panose="020B0604020202020204" pitchFamily="34" charset="0"/>
              <a:cs typeface="Arial" panose="020B0604020202020204" pitchFamily="34" charset="0"/>
            </a:rPr>
            <a:t>- Регионални партньорства - Организации за управление на туристическия район (ОУТР) по ЗТ.</a:t>
          </a:r>
        </a:p>
        <a:p>
          <a:pPr algn="ctr"/>
          <a:r>
            <a:rPr lang="bg-BG" sz="1600" i="1" dirty="0">
              <a:latin typeface="Arial" panose="020B0604020202020204" pitchFamily="34" charset="0"/>
              <a:cs typeface="Arial" panose="020B0604020202020204" pitchFamily="34" charset="0"/>
            </a:rPr>
            <a:t>- Съвместно изпълнение на интегрирани териториални инвестиции (ИТИ).</a:t>
          </a:r>
        </a:p>
        <a:p>
          <a:pPr algn="ctr"/>
          <a:r>
            <a:rPr lang="bg-BG" sz="1600" i="1" dirty="0">
              <a:latin typeface="Arial" panose="020B0604020202020204" pitchFamily="34" charset="0"/>
              <a:cs typeface="Arial" panose="020B0604020202020204" pitchFamily="34" charset="0"/>
            </a:rPr>
            <a:t>- Публично-частни партньорства.</a:t>
          </a:r>
          <a:endParaRPr lang="bg-BG" sz="1600" b="1" dirty="0">
            <a:latin typeface="Arial" panose="020B0604020202020204" pitchFamily="34" charset="0"/>
            <a:cs typeface="Arial" panose="020B0604020202020204" pitchFamily="34" charset="0"/>
          </a:endParaRPr>
        </a:p>
        <a:p>
          <a:pPr algn="ctr"/>
          <a:endParaRPr lang="en-GB" sz="1600" b="1" dirty="0">
            <a:latin typeface="Arial" panose="020B0604020202020204" pitchFamily="34" charset="0"/>
            <a:cs typeface="Arial" panose="020B0604020202020204" pitchFamily="34" charset="0"/>
          </a:endParaRPr>
        </a:p>
      </dgm:t>
    </dgm:pt>
    <dgm:pt modelId="{67F3E5DD-824A-4048-85CE-B9ADDF356D28}" type="parTrans" cxnId="{24F935E7-33E3-4FFE-B759-D838E64340D8}">
      <dgm:prSet/>
      <dgm:spPr/>
      <dgm:t>
        <a:bodyPr/>
        <a:lstStyle/>
        <a:p>
          <a:pPr algn="ctr"/>
          <a:endParaRPr lang="en-GB">
            <a:latin typeface="Arial" panose="020B0604020202020204" pitchFamily="34" charset="0"/>
            <a:cs typeface="Arial" panose="020B0604020202020204" pitchFamily="34" charset="0"/>
          </a:endParaRPr>
        </a:p>
      </dgm:t>
    </dgm:pt>
    <dgm:pt modelId="{58A13E9A-D0DA-407A-8BAC-E5D0ACFDE870}" type="sibTrans" cxnId="{24F935E7-33E3-4FFE-B759-D838E64340D8}">
      <dgm:prSet/>
      <dgm:spPr/>
      <dgm:t>
        <a:bodyPr/>
        <a:lstStyle/>
        <a:p>
          <a:pPr algn="ctr"/>
          <a:endParaRPr lang="en-GB">
            <a:latin typeface="Arial" panose="020B0604020202020204" pitchFamily="34" charset="0"/>
            <a:cs typeface="Arial" panose="020B0604020202020204" pitchFamily="34" charset="0"/>
          </a:endParaRPr>
        </a:p>
      </dgm:t>
    </dgm:pt>
    <dgm:pt modelId="{E21CCAD6-2369-478F-89AA-91F057026E80}" type="pres">
      <dgm:prSet presAssocID="{B06EE448-37E5-4B58-9965-EB1ACE6D7826}" presName="theList" presStyleCnt="0">
        <dgm:presLayoutVars>
          <dgm:dir/>
          <dgm:animLvl val="lvl"/>
          <dgm:resizeHandles val="exact"/>
        </dgm:presLayoutVars>
      </dgm:prSet>
      <dgm:spPr/>
    </dgm:pt>
    <dgm:pt modelId="{1FF315D5-4150-4056-969D-434F3456DE31}" type="pres">
      <dgm:prSet presAssocID="{ED7FF7D9-219F-44A7-80EF-8AE8D8533DC3}" presName="compNode" presStyleCnt="0"/>
      <dgm:spPr/>
    </dgm:pt>
    <dgm:pt modelId="{F31F3F09-DB1D-441F-9028-3B6593934C01}" type="pres">
      <dgm:prSet presAssocID="{ED7FF7D9-219F-44A7-80EF-8AE8D8533DC3}" presName="aNode" presStyleLbl="bgShp" presStyleIdx="0" presStyleCnt="3" custScaleX="116084" custScaleY="99605"/>
      <dgm:spPr/>
    </dgm:pt>
    <dgm:pt modelId="{84C41668-F037-4D55-A931-631CBD6C5401}" type="pres">
      <dgm:prSet presAssocID="{ED7FF7D9-219F-44A7-80EF-8AE8D8533DC3}" presName="textNode" presStyleLbl="bgShp" presStyleIdx="0" presStyleCnt="3"/>
      <dgm:spPr/>
    </dgm:pt>
    <dgm:pt modelId="{33670AF3-5FC1-49FA-AD6C-C719295C79D0}" type="pres">
      <dgm:prSet presAssocID="{ED7FF7D9-219F-44A7-80EF-8AE8D8533DC3}" presName="compChildNode" presStyleCnt="0"/>
      <dgm:spPr/>
    </dgm:pt>
    <dgm:pt modelId="{CBA681A5-0D2A-4688-A100-0D660626E1A8}" type="pres">
      <dgm:prSet presAssocID="{ED7FF7D9-219F-44A7-80EF-8AE8D8533DC3}" presName="theInnerList" presStyleCnt="0"/>
      <dgm:spPr/>
    </dgm:pt>
    <dgm:pt modelId="{DCB5A253-F5A6-47C0-A34D-0841785DD44C}" type="pres">
      <dgm:prSet presAssocID="{ED7FF7D9-219F-44A7-80EF-8AE8D8533DC3}" presName="aSpace" presStyleCnt="0"/>
      <dgm:spPr/>
    </dgm:pt>
    <dgm:pt modelId="{C9173D04-5296-4547-9BF9-56513F6C0547}" type="pres">
      <dgm:prSet presAssocID="{ED22B701-B3EE-43D5-B8ED-10C3DE559EEE}" presName="compNode" presStyleCnt="0"/>
      <dgm:spPr/>
    </dgm:pt>
    <dgm:pt modelId="{D75E699D-8878-49A7-A3C0-74F0C1F72C07}" type="pres">
      <dgm:prSet presAssocID="{ED22B701-B3EE-43D5-B8ED-10C3DE559EEE}" presName="aNode" presStyleLbl="bgShp" presStyleIdx="1" presStyleCnt="3" custScaleX="75459" custLinFactNeighborY="-13032"/>
      <dgm:spPr/>
    </dgm:pt>
    <dgm:pt modelId="{A7030875-4107-4508-9E02-4F2B845FB807}" type="pres">
      <dgm:prSet presAssocID="{ED22B701-B3EE-43D5-B8ED-10C3DE559EEE}" presName="textNode" presStyleLbl="bgShp" presStyleIdx="1" presStyleCnt="3"/>
      <dgm:spPr/>
    </dgm:pt>
    <dgm:pt modelId="{961554A9-138A-4B02-9D6B-196EFF91CA9D}" type="pres">
      <dgm:prSet presAssocID="{ED22B701-B3EE-43D5-B8ED-10C3DE559EEE}" presName="compChildNode" presStyleCnt="0"/>
      <dgm:spPr/>
    </dgm:pt>
    <dgm:pt modelId="{B818424A-65EC-4F35-AE1D-4C795800C112}" type="pres">
      <dgm:prSet presAssocID="{ED22B701-B3EE-43D5-B8ED-10C3DE559EEE}" presName="theInnerList" presStyleCnt="0"/>
      <dgm:spPr/>
    </dgm:pt>
    <dgm:pt modelId="{90D45C13-4BE9-44A6-A7C9-AC94EB5B4C5F}" type="pres">
      <dgm:prSet presAssocID="{ED22B701-B3EE-43D5-B8ED-10C3DE559EEE}" presName="aSpace" presStyleCnt="0"/>
      <dgm:spPr/>
    </dgm:pt>
    <dgm:pt modelId="{E39FC308-7E48-4D17-B756-C07B3ECE79C8}" type="pres">
      <dgm:prSet presAssocID="{50816674-9CD6-4794-8C1B-61BADC059364}" presName="compNode" presStyleCnt="0"/>
      <dgm:spPr/>
    </dgm:pt>
    <dgm:pt modelId="{1454720C-95E8-4D9D-8C03-18131C354867}" type="pres">
      <dgm:prSet presAssocID="{50816674-9CD6-4794-8C1B-61BADC059364}" presName="aNode" presStyleLbl="bgShp" presStyleIdx="2" presStyleCnt="3"/>
      <dgm:spPr/>
    </dgm:pt>
    <dgm:pt modelId="{174F03CD-BCF4-42B3-A161-6E6AD483793C}" type="pres">
      <dgm:prSet presAssocID="{50816674-9CD6-4794-8C1B-61BADC059364}" presName="textNode" presStyleLbl="bgShp" presStyleIdx="2" presStyleCnt="3"/>
      <dgm:spPr/>
    </dgm:pt>
    <dgm:pt modelId="{E669E858-8868-4FD2-BFBE-37EC04394B69}" type="pres">
      <dgm:prSet presAssocID="{50816674-9CD6-4794-8C1B-61BADC059364}" presName="compChildNode" presStyleCnt="0"/>
      <dgm:spPr/>
    </dgm:pt>
    <dgm:pt modelId="{C0BCEDCB-34B8-4C87-B715-3827E87ECBF9}" type="pres">
      <dgm:prSet presAssocID="{50816674-9CD6-4794-8C1B-61BADC059364}" presName="theInnerList" presStyleCnt="0"/>
      <dgm:spPr/>
    </dgm:pt>
  </dgm:ptLst>
  <dgm:cxnLst>
    <dgm:cxn modelId="{5CD87C01-97A6-4A98-9ACF-0BCD964F3B89}" type="presOf" srcId="{ED22B701-B3EE-43D5-B8ED-10C3DE559EEE}" destId="{D75E699D-8878-49A7-A3C0-74F0C1F72C07}" srcOrd="0" destOrd="0" presId="urn:microsoft.com/office/officeart/2005/8/layout/lProcess2"/>
    <dgm:cxn modelId="{36E36B07-387F-4B76-B650-2F0DBDCE1981}" srcId="{B06EE448-37E5-4B58-9965-EB1ACE6D7826}" destId="{ED7FF7D9-219F-44A7-80EF-8AE8D8533DC3}" srcOrd="0" destOrd="0" parTransId="{57EC3652-BE98-4A75-A37B-0C029DAEA137}" sibTransId="{E726EF1D-9726-4311-87EF-DA2B24574236}"/>
    <dgm:cxn modelId="{18DCDC2D-8251-40C8-9F7D-9291F9DE39F4}" type="presOf" srcId="{ED7FF7D9-219F-44A7-80EF-8AE8D8533DC3}" destId="{F31F3F09-DB1D-441F-9028-3B6593934C01}" srcOrd="0" destOrd="0" presId="urn:microsoft.com/office/officeart/2005/8/layout/lProcess2"/>
    <dgm:cxn modelId="{55527C3C-DD16-4F2A-8BC9-D43312271B81}" srcId="{B06EE448-37E5-4B58-9965-EB1ACE6D7826}" destId="{ED22B701-B3EE-43D5-B8ED-10C3DE559EEE}" srcOrd="1" destOrd="0" parTransId="{292CEA68-C7DE-4483-A79F-DEADF5B3C017}" sibTransId="{FE94F3D0-185D-40A9-8E03-33302A3538B0}"/>
    <dgm:cxn modelId="{0D273687-1D68-4EEB-A476-0C9DB88F69A0}" type="presOf" srcId="{ED22B701-B3EE-43D5-B8ED-10C3DE559EEE}" destId="{A7030875-4107-4508-9E02-4F2B845FB807}" srcOrd="1" destOrd="0" presId="urn:microsoft.com/office/officeart/2005/8/layout/lProcess2"/>
    <dgm:cxn modelId="{902CF4A1-67E3-40A9-87A2-2D3100A60D47}" type="presOf" srcId="{50816674-9CD6-4794-8C1B-61BADC059364}" destId="{174F03CD-BCF4-42B3-A161-6E6AD483793C}" srcOrd="1" destOrd="0" presId="urn:microsoft.com/office/officeart/2005/8/layout/lProcess2"/>
    <dgm:cxn modelId="{E90DA2DE-E503-4854-97DF-9673C71A1B57}" type="presOf" srcId="{B06EE448-37E5-4B58-9965-EB1ACE6D7826}" destId="{E21CCAD6-2369-478F-89AA-91F057026E80}" srcOrd="0" destOrd="0" presId="urn:microsoft.com/office/officeart/2005/8/layout/lProcess2"/>
    <dgm:cxn modelId="{92F120DF-7D5A-4E9A-858A-55CD728C6731}" type="presOf" srcId="{ED7FF7D9-219F-44A7-80EF-8AE8D8533DC3}" destId="{84C41668-F037-4D55-A931-631CBD6C5401}" srcOrd="1" destOrd="0" presId="urn:microsoft.com/office/officeart/2005/8/layout/lProcess2"/>
    <dgm:cxn modelId="{24F935E7-33E3-4FFE-B759-D838E64340D8}" srcId="{B06EE448-37E5-4B58-9965-EB1ACE6D7826}" destId="{50816674-9CD6-4794-8C1B-61BADC059364}" srcOrd="2" destOrd="0" parTransId="{67F3E5DD-824A-4048-85CE-B9ADDF356D28}" sibTransId="{58A13E9A-D0DA-407A-8BAC-E5D0ACFDE870}"/>
    <dgm:cxn modelId="{969097F8-13AB-4956-8A40-E0B29C54F4EC}" type="presOf" srcId="{50816674-9CD6-4794-8C1B-61BADC059364}" destId="{1454720C-95E8-4D9D-8C03-18131C354867}" srcOrd="0" destOrd="0" presId="urn:microsoft.com/office/officeart/2005/8/layout/lProcess2"/>
    <dgm:cxn modelId="{E5E8BD7A-2A15-4BC5-90C3-742D924058A3}" type="presParOf" srcId="{E21CCAD6-2369-478F-89AA-91F057026E80}" destId="{1FF315D5-4150-4056-969D-434F3456DE31}" srcOrd="0" destOrd="0" presId="urn:microsoft.com/office/officeart/2005/8/layout/lProcess2"/>
    <dgm:cxn modelId="{89F1C53D-316F-426C-85C1-B992A7CA8419}" type="presParOf" srcId="{1FF315D5-4150-4056-969D-434F3456DE31}" destId="{F31F3F09-DB1D-441F-9028-3B6593934C01}" srcOrd="0" destOrd="0" presId="urn:microsoft.com/office/officeart/2005/8/layout/lProcess2"/>
    <dgm:cxn modelId="{F852CC69-806B-45F5-B977-56DB19C7FACF}" type="presParOf" srcId="{1FF315D5-4150-4056-969D-434F3456DE31}" destId="{84C41668-F037-4D55-A931-631CBD6C5401}" srcOrd="1" destOrd="0" presId="urn:microsoft.com/office/officeart/2005/8/layout/lProcess2"/>
    <dgm:cxn modelId="{62AB9465-E4C1-49DE-8B34-CE705689BEC5}" type="presParOf" srcId="{1FF315D5-4150-4056-969D-434F3456DE31}" destId="{33670AF3-5FC1-49FA-AD6C-C719295C79D0}" srcOrd="2" destOrd="0" presId="urn:microsoft.com/office/officeart/2005/8/layout/lProcess2"/>
    <dgm:cxn modelId="{4AD17413-4356-4EF4-9D72-2DE942BE6213}" type="presParOf" srcId="{33670AF3-5FC1-49FA-AD6C-C719295C79D0}" destId="{CBA681A5-0D2A-4688-A100-0D660626E1A8}" srcOrd="0" destOrd="0" presId="urn:microsoft.com/office/officeart/2005/8/layout/lProcess2"/>
    <dgm:cxn modelId="{B7A12F6F-700F-49ED-BEB9-5C5C55222CF3}" type="presParOf" srcId="{E21CCAD6-2369-478F-89AA-91F057026E80}" destId="{DCB5A253-F5A6-47C0-A34D-0841785DD44C}" srcOrd="1" destOrd="0" presId="urn:microsoft.com/office/officeart/2005/8/layout/lProcess2"/>
    <dgm:cxn modelId="{A5A4844C-B620-4044-9C71-98976C9D90D8}" type="presParOf" srcId="{E21CCAD6-2369-478F-89AA-91F057026E80}" destId="{C9173D04-5296-4547-9BF9-56513F6C0547}" srcOrd="2" destOrd="0" presId="urn:microsoft.com/office/officeart/2005/8/layout/lProcess2"/>
    <dgm:cxn modelId="{86AE9552-519A-4A11-B60B-8D29930C55DD}" type="presParOf" srcId="{C9173D04-5296-4547-9BF9-56513F6C0547}" destId="{D75E699D-8878-49A7-A3C0-74F0C1F72C07}" srcOrd="0" destOrd="0" presId="urn:microsoft.com/office/officeart/2005/8/layout/lProcess2"/>
    <dgm:cxn modelId="{48E394A4-8153-4507-AF55-1253247B4707}" type="presParOf" srcId="{C9173D04-5296-4547-9BF9-56513F6C0547}" destId="{A7030875-4107-4508-9E02-4F2B845FB807}" srcOrd="1" destOrd="0" presId="urn:microsoft.com/office/officeart/2005/8/layout/lProcess2"/>
    <dgm:cxn modelId="{0C7D0EC9-6B66-410B-83FA-DD0F8F6293CB}" type="presParOf" srcId="{C9173D04-5296-4547-9BF9-56513F6C0547}" destId="{961554A9-138A-4B02-9D6B-196EFF91CA9D}" srcOrd="2" destOrd="0" presId="urn:microsoft.com/office/officeart/2005/8/layout/lProcess2"/>
    <dgm:cxn modelId="{D1ACDE69-A4AB-476A-BC82-734214D2D231}" type="presParOf" srcId="{961554A9-138A-4B02-9D6B-196EFF91CA9D}" destId="{B818424A-65EC-4F35-AE1D-4C795800C112}" srcOrd="0" destOrd="0" presId="urn:microsoft.com/office/officeart/2005/8/layout/lProcess2"/>
    <dgm:cxn modelId="{945D0745-14E5-41A3-80E4-1BD76A417910}" type="presParOf" srcId="{E21CCAD6-2369-478F-89AA-91F057026E80}" destId="{90D45C13-4BE9-44A6-A7C9-AC94EB5B4C5F}" srcOrd="3" destOrd="0" presId="urn:microsoft.com/office/officeart/2005/8/layout/lProcess2"/>
    <dgm:cxn modelId="{B9ECE61B-023D-4A87-B9B8-2405BFF2E0CA}" type="presParOf" srcId="{E21CCAD6-2369-478F-89AA-91F057026E80}" destId="{E39FC308-7E48-4D17-B756-C07B3ECE79C8}" srcOrd="4" destOrd="0" presId="urn:microsoft.com/office/officeart/2005/8/layout/lProcess2"/>
    <dgm:cxn modelId="{3BC384C4-CE6B-48B4-BE4E-CFBAD8DB09C3}" type="presParOf" srcId="{E39FC308-7E48-4D17-B756-C07B3ECE79C8}" destId="{1454720C-95E8-4D9D-8C03-18131C354867}" srcOrd="0" destOrd="0" presId="urn:microsoft.com/office/officeart/2005/8/layout/lProcess2"/>
    <dgm:cxn modelId="{43DE380F-C2AB-4EF1-8B3C-EA1A20AFD655}" type="presParOf" srcId="{E39FC308-7E48-4D17-B756-C07B3ECE79C8}" destId="{174F03CD-BCF4-42B3-A161-6E6AD483793C}" srcOrd="1" destOrd="0" presId="urn:microsoft.com/office/officeart/2005/8/layout/lProcess2"/>
    <dgm:cxn modelId="{77E479D4-3B43-4019-B8A1-4EBC661AA770}" type="presParOf" srcId="{E39FC308-7E48-4D17-B756-C07B3ECE79C8}" destId="{E669E858-8868-4FD2-BFBE-37EC04394B69}" srcOrd="2" destOrd="0" presId="urn:microsoft.com/office/officeart/2005/8/layout/lProcess2"/>
    <dgm:cxn modelId="{EFA0BEE4-A8F1-42E9-A9CF-96F4DC8B8A41}" type="presParOf" srcId="{E669E858-8868-4FD2-BFBE-37EC04394B69}" destId="{C0BCEDCB-34B8-4C87-B715-3827E87ECBF9}"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2B3B48-034D-444B-803E-357A41F70DF3}"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GB"/>
        </a:p>
      </dgm:t>
    </dgm:pt>
    <dgm:pt modelId="{B0B5B45D-4E30-4428-94AC-C32057D0F6CF}">
      <dgm:prSet phldrT="[Text]"/>
      <dgm:spPr/>
      <dgm:t>
        <a:bodyPr/>
        <a:lstStyle/>
        <a:p>
          <a:r>
            <a:rPr lang="bg-BG" b="1" dirty="0">
              <a:latin typeface="Arial" panose="020B0604020202020204" pitchFamily="34" charset="0"/>
              <a:cs typeface="Arial" panose="020B0604020202020204" pitchFamily="34" charset="0"/>
            </a:rPr>
            <a:t>Източници на финансиране</a:t>
          </a:r>
          <a:endParaRPr lang="en-GB" b="1" dirty="0">
            <a:latin typeface="Arial" panose="020B0604020202020204" pitchFamily="34" charset="0"/>
            <a:cs typeface="Arial" panose="020B0604020202020204" pitchFamily="34" charset="0"/>
          </a:endParaRPr>
        </a:p>
      </dgm:t>
    </dgm:pt>
    <dgm:pt modelId="{27CF15A4-9691-4E59-B82A-503DCC8B137F}" type="parTrans" cxnId="{1E423E55-6801-419C-BCE9-0C9BE7FA539F}">
      <dgm:prSet/>
      <dgm:spPr/>
      <dgm:t>
        <a:bodyPr/>
        <a:lstStyle/>
        <a:p>
          <a:endParaRPr lang="en-GB">
            <a:latin typeface="Arial" panose="020B0604020202020204" pitchFamily="34" charset="0"/>
            <a:cs typeface="Arial" panose="020B0604020202020204" pitchFamily="34" charset="0"/>
          </a:endParaRPr>
        </a:p>
      </dgm:t>
    </dgm:pt>
    <dgm:pt modelId="{72A6E9D0-95FD-418D-9D31-ECD304C15D6E}" type="sibTrans" cxnId="{1E423E55-6801-419C-BCE9-0C9BE7FA539F}">
      <dgm:prSet/>
      <dgm:spPr/>
      <dgm:t>
        <a:bodyPr/>
        <a:lstStyle/>
        <a:p>
          <a:endParaRPr lang="en-GB">
            <a:latin typeface="Arial" panose="020B0604020202020204" pitchFamily="34" charset="0"/>
            <a:cs typeface="Arial" panose="020B0604020202020204" pitchFamily="34" charset="0"/>
          </a:endParaRPr>
        </a:p>
      </dgm:t>
    </dgm:pt>
    <dgm:pt modelId="{0DCEBA06-B42E-4684-8B44-79F715BFF4C3}">
      <dgm:prSet phldrT="[Text]" custT="1"/>
      <dgm:spPr/>
      <dgm:t>
        <a:bodyPr/>
        <a:lstStyle/>
        <a:p>
          <a:pPr>
            <a:buFont typeface="Arial" panose="020B0604020202020204" pitchFamily="34" charset="0"/>
            <a:buChar char="•"/>
          </a:pPr>
          <a:r>
            <a:rPr lang="ru-RU" sz="1600" kern="1200" dirty="0">
              <a:latin typeface="Arial" panose="020B0604020202020204" pitchFamily="34" charset="0"/>
              <a:cs typeface="Arial" panose="020B0604020202020204" pitchFamily="34" charset="0"/>
            </a:rPr>
            <a:t>Общински бюджет.</a:t>
          </a:r>
          <a:endParaRPr lang="en-GB" sz="1600" kern="1200" dirty="0">
            <a:latin typeface="Arial" panose="020B0604020202020204" pitchFamily="34" charset="0"/>
            <a:cs typeface="Arial" panose="020B0604020202020204" pitchFamily="34" charset="0"/>
          </a:endParaRPr>
        </a:p>
      </dgm:t>
    </dgm:pt>
    <dgm:pt modelId="{90606634-CF99-43CB-A573-E1D2CCC7238F}" type="parTrans" cxnId="{8BCB300E-A3DE-46DF-845A-E59935E408F4}">
      <dgm:prSet/>
      <dgm:spPr/>
      <dgm:t>
        <a:bodyPr/>
        <a:lstStyle/>
        <a:p>
          <a:endParaRPr lang="en-GB">
            <a:latin typeface="Arial" panose="020B0604020202020204" pitchFamily="34" charset="0"/>
            <a:cs typeface="Arial" panose="020B0604020202020204" pitchFamily="34" charset="0"/>
          </a:endParaRPr>
        </a:p>
      </dgm:t>
    </dgm:pt>
    <dgm:pt modelId="{DBCEFE7F-DEC1-4C2F-B0FF-29244CA2B1C4}" type="sibTrans" cxnId="{8BCB300E-A3DE-46DF-845A-E59935E408F4}">
      <dgm:prSet/>
      <dgm:spPr/>
      <dgm:t>
        <a:bodyPr/>
        <a:lstStyle/>
        <a:p>
          <a:endParaRPr lang="en-GB">
            <a:latin typeface="Arial" panose="020B0604020202020204" pitchFamily="34" charset="0"/>
            <a:cs typeface="Arial" panose="020B0604020202020204" pitchFamily="34" charset="0"/>
          </a:endParaRPr>
        </a:p>
      </dgm:t>
    </dgm:pt>
    <dgm:pt modelId="{796AE086-642E-4F0D-AA16-047774329C0E}">
      <dgm:prSet phldrT="[Text]"/>
      <dgm:spPr/>
      <dgm:t>
        <a:bodyPr/>
        <a:lstStyle/>
        <a:p>
          <a:r>
            <a:rPr lang="bg-BG" b="1" dirty="0">
              <a:latin typeface="Arial" panose="020B0604020202020204" pitchFamily="34" charset="0"/>
              <a:cs typeface="Arial" panose="020B0604020202020204" pitchFamily="34" charset="0"/>
            </a:rPr>
            <a:t>Управление</a:t>
          </a:r>
          <a:endParaRPr lang="en-GB" b="1" dirty="0">
            <a:latin typeface="Arial" panose="020B0604020202020204" pitchFamily="34" charset="0"/>
            <a:cs typeface="Arial" panose="020B0604020202020204" pitchFamily="34" charset="0"/>
          </a:endParaRPr>
        </a:p>
      </dgm:t>
    </dgm:pt>
    <dgm:pt modelId="{386C4531-A836-4A7E-B77A-7890123BAE1F}" type="parTrans" cxnId="{84EAC78B-25EB-4C41-9595-445A4286C8D3}">
      <dgm:prSet/>
      <dgm:spPr/>
      <dgm:t>
        <a:bodyPr/>
        <a:lstStyle/>
        <a:p>
          <a:endParaRPr lang="en-GB">
            <a:latin typeface="Arial" panose="020B0604020202020204" pitchFamily="34" charset="0"/>
            <a:cs typeface="Arial" panose="020B0604020202020204" pitchFamily="34" charset="0"/>
          </a:endParaRPr>
        </a:p>
      </dgm:t>
    </dgm:pt>
    <dgm:pt modelId="{085454D6-B9FC-455A-871F-D042AA6988FC}" type="sibTrans" cxnId="{84EAC78B-25EB-4C41-9595-445A4286C8D3}">
      <dgm:prSet/>
      <dgm:spPr/>
      <dgm:t>
        <a:bodyPr/>
        <a:lstStyle/>
        <a:p>
          <a:endParaRPr lang="en-GB">
            <a:latin typeface="Arial" panose="020B0604020202020204" pitchFamily="34" charset="0"/>
            <a:cs typeface="Arial" panose="020B0604020202020204" pitchFamily="34" charset="0"/>
          </a:endParaRPr>
        </a:p>
      </dgm:t>
    </dgm:pt>
    <dgm:pt modelId="{3DEB0438-B13F-4FDD-AA45-2D26E415BD82}">
      <dgm:prSet phldrT="[Text]"/>
      <dgm:spPr/>
      <dgm:t>
        <a:bodyPr/>
        <a:lstStyle/>
        <a:p>
          <a:r>
            <a:rPr lang="bg-BG" dirty="0">
              <a:latin typeface="Arial" panose="020B0604020202020204" pitchFamily="34" charset="0"/>
              <a:cs typeface="Arial" panose="020B0604020202020204" pitchFamily="34" charset="0"/>
            </a:rPr>
            <a:t>Управление на модела.</a:t>
          </a:r>
          <a:endParaRPr lang="en-GB" dirty="0">
            <a:latin typeface="Arial" panose="020B0604020202020204" pitchFamily="34" charset="0"/>
            <a:cs typeface="Arial" panose="020B0604020202020204" pitchFamily="34" charset="0"/>
          </a:endParaRPr>
        </a:p>
      </dgm:t>
    </dgm:pt>
    <dgm:pt modelId="{486284EF-1970-4A95-ACFD-AFE9D3F593DD}" type="parTrans" cxnId="{4BFE5CCE-A83F-4FA0-B0B9-3AAEC3F1FD62}">
      <dgm:prSet/>
      <dgm:spPr/>
      <dgm:t>
        <a:bodyPr/>
        <a:lstStyle/>
        <a:p>
          <a:endParaRPr lang="en-GB">
            <a:latin typeface="Arial" panose="020B0604020202020204" pitchFamily="34" charset="0"/>
            <a:cs typeface="Arial" panose="020B0604020202020204" pitchFamily="34" charset="0"/>
          </a:endParaRPr>
        </a:p>
      </dgm:t>
    </dgm:pt>
    <dgm:pt modelId="{9C0C2E3D-0D06-435E-83EA-465AD8A7B07A}" type="sibTrans" cxnId="{4BFE5CCE-A83F-4FA0-B0B9-3AAEC3F1FD62}">
      <dgm:prSet/>
      <dgm:spPr/>
      <dgm:t>
        <a:bodyPr/>
        <a:lstStyle/>
        <a:p>
          <a:endParaRPr lang="en-GB">
            <a:latin typeface="Arial" panose="020B0604020202020204" pitchFamily="34" charset="0"/>
            <a:cs typeface="Arial" panose="020B0604020202020204" pitchFamily="34" charset="0"/>
          </a:endParaRPr>
        </a:p>
      </dgm:t>
    </dgm:pt>
    <dgm:pt modelId="{1E4CCF2D-77FF-442F-8CA2-6D9430C3E1D1}">
      <dgm:prSet phldrT="[Text]"/>
      <dgm:spPr/>
      <dgm:t>
        <a:bodyPr/>
        <a:lstStyle/>
        <a:p>
          <a:r>
            <a:rPr lang="bg-BG" b="1" dirty="0">
              <a:latin typeface="Arial" panose="020B0604020202020204" pitchFamily="34" charset="0"/>
              <a:cs typeface="Arial" panose="020B0604020202020204" pitchFamily="34" charset="0"/>
            </a:rPr>
            <a:t>Устойчивост на инвестициите</a:t>
          </a:r>
          <a:endParaRPr lang="en-GB" b="1" dirty="0">
            <a:latin typeface="Arial" panose="020B0604020202020204" pitchFamily="34" charset="0"/>
            <a:cs typeface="Arial" panose="020B0604020202020204" pitchFamily="34" charset="0"/>
          </a:endParaRPr>
        </a:p>
      </dgm:t>
    </dgm:pt>
    <dgm:pt modelId="{EF70D751-947D-4E33-8112-4E6058EABBE1}" type="parTrans" cxnId="{9ED282CA-62EF-427C-A97D-13169950C710}">
      <dgm:prSet/>
      <dgm:spPr/>
      <dgm:t>
        <a:bodyPr/>
        <a:lstStyle/>
        <a:p>
          <a:endParaRPr lang="en-GB">
            <a:latin typeface="Arial" panose="020B0604020202020204" pitchFamily="34" charset="0"/>
            <a:cs typeface="Arial" panose="020B0604020202020204" pitchFamily="34" charset="0"/>
          </a:endParaRPr>
        </a:p>
      </dgm:t>
    </dgm:pt>
    <dgm:pt modelId="{28A4BA17-9AB6-4D35-B85B-4DD5BC3A49AB}" type="sibTrans" cxnId="{9ED282CA-62EF-427C-A97D-13169950C710}">
      <dgm:prSet/>
      <dgm:spPr/>
      <dgm:t>
        <a:bodyPr/>
        <a:lstStyle/>
        <a:p>
          <a:endParaRPr lang="en-GB">
            <a:latin typeface="Arial" panose="020B0604020202020204" pitchFamily="34" charset="0"/>
            <a:cs typeface="Arial" panose="020B0604020202020204" pitchFamily="34" charset="0"/>
          </a:endParaRPr>
        </a:p>
      </dgm:t>
    </dgm:pt>
    <dgm:pt modelId="{E403BCFF-F85C-4BBE-833E-85A7D9317DE9}">
      <dgm:prSet phldrT="[Text]"/>
      <dgm:spPr/>
      <dgm:t>
        <a:bodyPr/>
        <a:lstStyle/>
        <a:p>
          <a:r>
            <a:rPr lang="bg-BG" dirty="0">
              <a:latin typeface="Arial" panose="020B0604020202020204" pitchFamily="34" charset="0"/>
              <a:cs typeface="Arial" panose="020B0604020202020204" pitchFamily="34" charset="0"/>
            </a:rPr>
            <a:t>Инвестиционни разходи.</a:t>
          </a:r>
          <a:endParaRPr lang="en-GB" dirty="0">
            <a:latin typeface="Arial" panose="020B0604020202020204" pitchFamily="34" charset="0"/>
            <a:cs typeface="Arial" panose="020B0604020202020204" pitchFamily="34" charset="0"/>
          </a:endParaRPr>
        </a:p>
      </dgm:t>
    </dgm:pt>
    <dgm:pt modelId="{C5098F01-B16F-48EE-9197-B2426AA03D50}" type="parTrans" cxnId="{B1620D52-A0B1-4D23-8F76-24D5B90BE0FB}">
      <dgm:prSet/>
      <dgm:spPr/>
      <dgm:t>
        <a:bodyPr/>
        <a:lstStyle/>
        <a:p>
          <a:endParaRPr lang="en-GB">
            <a:latin typeface="Arial" panose="020B0604020202020204" pitchFamily="34" charset="0"/>
            <a:cs typeface="Arial" panose="020B0604020202020204" pitchFamily="34" charset="0"/>
          </a:endParaRPr>
        </a:p>
      </dgm:t>
    </dgm:pt>
    <dgm:pt modelId="{BF5B24E8-0BD6-447D-9B59-9395849FA01C}" type="sibTrans" cxnId="{B1620D52-A0B1-4D23-8F76-24D5B90BE0FB}">
      <dgm:prSet/>
      <dgm:spPr/>
      <dgm:t>
        <a:bodyPr/>
        <a:lstStyle/>
        <a:p>
          <a:endParaRPr lang="en-GB">
            <a:latin typeface="Arial" panose="020B0604020202020204" pitchFamily="34" charset="0"/>
            <a:cs typeface="Arial" panose="020B0604020202020204" pitchFamily="34" charset="0"/>
          </a:endParaRPr>
        </a:p>
      </dgm:t>
    </dgm:pt>
    <dgm:pt modelId="{110264DB-72C3-41B8-AC88-74D861B39201}">
      <dgm:prSet custT="1"/>
      <dgm:spPr/>
      <dgm:t>
        <a:bodyPr/>
        <a:lstStyle/>
        <a:p>
          <a:r>
            <a:rPr lang="ru-RU" sz="1600" kern="1200" dirty="0">
              <a:latin typeface="Arial" panose="020B0604020202020204" pitchFamily="34" charset="0"/>
              <a:cs typeface="Arial" panose="020B0604020202020204" pitchFamily="34" charset="0"/>
            </a:rPr>
            <a:t>Частно финансиране и ПЧП.</a:t>
          </a:r>
        </a:p>
      </dgm:t>
    </dgm:pt>
    <dgm:pt modelId="{157F9F87-1FCE-4141-B82B-F02937BA077B}" type="parTrans" cxnId="{2BEAC7B1-31C2-407A-AD15-96D3FBE7A56D}">
      <dgm:prSet/>
      <dgm:spPr/>
      <dgm:t>
        <a:bodyPr/>
        <a:lstStyle/>
        <a:p>
          <a:endParaRPr lang="en-GB">
            <a:latin typeface="Arial" panose="020B0604020202020204" pitchFamily="34" charset="0"/>
            <a:cs typeface="Arial" panose="020B0604020202020204" pitchFamily="34" charset="0"/>
          </a:endParaRPr>
        </a:p>
      </dgm:t>
    </dgm:pt>
    <dgm:pt modelId="{61D3B9B1-248F-4372-A4DE-B9EED9158FE9}" type="sibTrans" cxnId="{2BEAC7B1-31C2-407A-AD15-96D3FBE7A56D}">
      <dgm:prSet/>
      <dgm:spPr/>
      <dgm:t>
        <a:bodyPr/>
        <a:lstStyle/>
        <a:p>
          <a:endParaRPr lang="en-GB">
            <a:latin typeface="Arial" panose="020B0604020202020204" pitchFamily="34" charset="0"/>
            <a:cs typeface="Arial" panose="020B0604020202020204" pitchFamily="34" charset="0"/>
          </a:endParaRPr>
        </a:p>
      </dgm:t>
    </dgm:pt>
    <dgm:pt modelId="{F1650B8B-28C8-464D-9358-2618D4086C01}">
      <dgm:prSet custT="1"/>
      <dgm:spPr/>
      <dgm:t>
        <a:bodyPr/>
        <a:lstStyle/>
        <a:p>
          <a:r>
            <a:rPr lang="ru-RU" sz="1600" kern="1200" dirty="0" err="1">
              <a:latin typeface="Arial" panose="020B0604020202020204" pitchFamily="34" charset="0"/>
              <a:cs typeface="Arial" panose="020B0604020202020204" pitchFamily="34" charset="0"/>
            </a:rPr>
            <a:t>Финансиране</a:t>
          </a:r>
          <a:r>
            <a:rPr lang="ru-RU" sz="1600" kern="1200" dirty="0">
              <a:latin typeface="Arial" panose="020B0604020202020204" pitchFamily="34" charset="0"/>
              <a:cs typeface="Arial" panose="020B0604020202020204" pitchFamily="34" charset="0"/>
            </a:rPr>
            <a:t> по </a:t>
          </a:r>
          <a:r>
            <a:rPr lang="ru-RU" sz="1600" kern="1200" dirty="0" err="1">
              <a:latin typeface="Arial" panose="020B0604020202020204" pitchFamily="34" charset="0"/>
              <a:cs typeface="Arial" panose="020B0604020202020204" pitchFamily="34" charset="0"/>
            </a:rPr>
            <a:t>програми</a:t>
          </a:r>
          <a:r>
            <a:rPr lang="ru-RU" sz="1600" kern="1200" dirty="0">
              <a:latin typeface="Arial" panose="020B0604020202020204" pitchFamily="34" charset="0"/>
              <a:cs typeface="Arial" panose="020B0604020202020204" pitchFamily="34" charset="0"/>
            </a:rPr>
            <a:t> на ЕС, в т.ч. чрез ВОМР, ИТИ, </a:t>
          </a:r>
          <a:r>
            <a:rPr lang="ru-RU" sz="1600" kern="1200" dirty="0" err="1">
              <a:latin typeface="Arial" panose="020B0604020202020204" pitchFamily="34" charset="0"/>
              <a:cs typeface="Arial" panose="020B0604020202020204" pitchFamily="34" charset="0"/>
            </a:rPr>
            <a:t>финансови</a:t>
          </a:r>
          <a:r>
            <a:rPr lang="ru-RU" sz="1600" kern="1200" dirty="0">
              <a:latin typeface="Arial" panose="020B0604020202020204" pitchFamily="34" charset="0"/>
              <a:cs typeface="Arial" panose="020B0604020202020204" pitchFamily="34" charset="0"/>
            </a:rPr>
            <a:t> </a:t>
          </a:r>
          <a:r>
            <a:rPr lang="ru-RU" sz="1600" kern="1200" dirty="0" err="1">
              <a:latin typeface="Arial" panose="020B0604020202020204" pitchFamily="34" charset="0"/>
              <a:cs typeface="Arial" panose="020B0604020202020204" pitchFamily="34" charset="0"/>
            </a:rPr>
            <a:t>инструменти</a:t>
          </a:r>
          <a:r>
            <a:rPr lang="ru-RU" sz="1600" kern="1200" dirty="0">
              <a:latin typeface="Arial" panose="020B0604020202020204" pitchFamily="34" charset="0"/>
              <a:cs typeface="Arial" panose="020B0604020202020204" pitchFamily="34" charset="0"/>
            </a:rPr>
            <a:t> и др.</a:t>
          </a:r>
        </a:p>
      </dgm:t>
    </dgm:pt>
    <dgm:pt modelId="{96B1696E-E0E1-4A2B-85F7-F9206B2CEA07}" type="parTrans" cxnId="{38DD1968-D8AD-4891-AA0A-C318D9769A24}">
      <dgm:prSet/>
      <dgm:spPr/>
      <dgm:t>
        <a:bodyPr/>
        <a:lstStyle/>
        <a:p>
          <a:endParaRPr lang="en-GB">
            <a:latin typeface="Arial" panose="020B0604020202020204" pitchFamily="34" charset="0"/>
            <a:cs typeface="Arial" panose="020B0604020202020204" pitchFamily="34" charset="0"/>
          </a:endParaRPr>
        </a:p>
      </dgm:t>
    </dgm:pt>
    <dgm:pt modelId="{D43419B7-25D4-426C-8E82-209D7A77D717}" type="sibTrans" cxnId="{38DD1968-D8AD-4891-AA0A-C318D9769A24}">
      <dgm:prSet/>
      <dgm:spPr/>
      <dgm:t>
        <a:bodyPr/>
        <a:lstStyle/>
        <a:p>
          <a:endParaRPr lang="en-GB">
            <a:latin typeface="Arial" panose="020B0604020202020204" pitchFamily="34" charset="0"/>
            <a:cs typeface="Arial" panose="020B0604020202020204" pitchFamily="34" charset="0"/>
          </a:endParaRPr>
        </a:p>
      </dgm:t>
    </dgm:pt>
    <dgm:pt modelId="{BC6BCAA6-EDE3-4092-8819-ED8A03E3A71D}">
      <dgm:prSet custT="1"/>
      <dgm:spPr/>
      <dgm:t>
        <a:bodyPr/>
        <a:lstStyle/>
        <a:p>
          <a:r>
            <a:rPr lang="ru-RU" sz="1600" kern="1200" dirty="0">
              <a:latin typeface="Arial" panose="020B0604020202020204" pitchFamily="34" charset="0"/>
              <a:cs typeface="Arial" panose="020B0604020202020204" pitchFamily="34" charset="0"/>
            </a:rPr>
            <a:t>Финансиране по други донорски програми.</a:t>
          </a:r>
        </a:p>
      </dgm:t>
    </dgm:pt>
    <dgm:pt modelId="{9DED341F-3FAA-488D-ACE1-BF50675C8975}" type="parTrans" cxnId="{E03FAA6E-77B8-44C8-844F-DECAE0876FE6}">
      <dgm:prSet/>
      <dgm:spPr/>
      <dgm:t>
        <a:bodyPr/>
        <a:lstStyle/>
        <a:p>
          <a:endParaRPr lang="en-GB">
            <a:latin typeface="Arial" panose="020B0604020202020204" pitchFamily="34" charset="0"/>
            <a:cs typeface="Arial" panose="020B0604020202020204" pitchFamily="34" charset="0"/>
          </a:endParaRPr>
        </a:p>
      </dgm:t>
    </dgm:pt>
    <dgm:pt modelId="{2497A471-4B49-465C-B6DB-3AB6C0D272DC}" type="sibTrans" cxnId="{E03FAA6E-77B8-44C8-844F-DECAE0876FE6}">
      <dgm:prSet/>
      <dgm:spPr/>
      <dgm:t>
        <a:bodyPr/>
        <a:lstStyle/>
        <a:p>
          <a:endParaRPr lang="en-GB">
            <a:latin typeface="Arial" panose="020B0604020202020204" pitchFamily="34" charset="0"/>
            <a:cs typeface="Arial" panose="020B0604020202020204" pitchFamily="34" charset="0"/>
          </a:endParaRPr>
        </a:p>
      </dgm:t>
    </dgm:pt>
    <dgm:pt modelId="{6F8F331D-E7DD-41AE-94E5-940257A0B709}">
      <dgm:prSet phldrT="[Text]"/>
      <dgm:spPr/>
      <dgm:t>
        <a:bodyPr/>
        <a:lstStyle/>
        <a:p>
          <a:r>
            <a:rPr lang="bg-BG" dirty="0">
              <a:latin typeface="Arial" panose="020B0604020202020204" pitchFamily="34" charset="0"/>
              <a:cs typeface="Arial" panose="020B0604020202020204" pitchFamily="34" charset="0"/>
            </a:rPr>
            <a:t>Управление на проектите.</a:t>
          </a:r>
          <a:endParaRPr lang="en-GB" dirty="0">
            <a:latin typeface="Arial" panose="020B0604020202020204" pitchFamily="34" charset="0"/>
            <a:cs typeface="Arial" panose="020B0604020202020204" pitchFamily="34" charset="0"/>
          </a:endParaRPr>
        </a:p>
      </dgm:t>
    </dgm:pt>
    <dgm:pt modelId="{6CA955E1-40BE-48AD-8674-17B72DD56B00}" type="parTrans" cxnId="{F3417CEF-EEC3-4E7F-9651-3A039ADBFE9F}">
      <dgm:prSet/>
      <dgm:spPr/>
      <dgm:t>
        <a:bodyPr/>
        <a:lstStyle/>
        <a:p>
          <a:endParaRPr lang="en-GB">
            <a:latin typeface="Arial" panose="020B0604020202020204" pitchFamily="34" charset="0"/>
            <a:cs typeface="Arial" panose="020B0604020202020204" pitchFamily="34" charset="0"/>
          </a:endParaRPr>
        </a:p>
      </dgm:t>
    </dgm:pt>
    <dgm:pt modelId="{45775533-4ABC-4501-9E1C-289532583ED0}" type="sibTrans" cxnId="{F3417CEF-EEC3-4E7F-9651-3A039ADBFE9F}">
      <dgm:prSet/>
      <dgm:spPr/>
      <dgm:t>
        <a:bodyPr/>
        <a:lstStyle/>
        <a:p>
          <a:endParaRPr lang="en-GB">
            <a:latin typeface="Arial" panose="020B0604020202020204" pitchFamily="34" charset="0"/>
            <a:cs typeface="Arial" panose="020B0604020202020204" pitchFamily="34" charset="0"/>
          </a:endParaRPr>
        </a:p>
      </dgm:t>
    </dgm:pt>
    <dgm:pt modelId="{F9DA8DAB-7B34-4C20-B75B-E4D6D56DFDCF}">
      <dgm:prSet phldrT="[Text]"/>
      <dgm:spPr/>
      <dgm:t>
        <a:bodyPr/>
        <a:lstStyle/>
        <a:p>
          <a:r>
            <a:rPr lang="bg-BG" dirty="0">
              <a:latin typeface="Arial" panose="020B0604020202020204" pitchFamily="34" charset="0"/>
              <a:cs typeface="Arial" panose="020B0604020202020204" pitchFamily="34" charset="0"/>
            </a:rPr>
            <a:t>Определяне на цени на предлаганите продукти и услуги.</a:t>
          </a:r>
          <a:endParaRPr lang="en-GB" dirty="0">
            <a:latin typeface="Arial" panose="020B0604020202020204" pitchFamily="34" charset="0"/>
            <a:cs typeface="Arial" panose="020B0604020202020204" pitchFamily="34" charset="0"/>
          </a:endParaRPr>
        </a:p>
      </dgm:t>
    </dgm:pt>
    <dgm:pt modelId="{994566EC-73AB-415C-832C-609C470F8AFB}" type="parTrans" cxnId="{D8E97196-9A72-44C6-A3C4-107FB83FFF68}">
      <dgm:prSet/>
      <dgm:spPr/>
      <dgm:t>
        <a:bodyPr/>
        <a:lstStyle/>
        <a:p>
          <a:endParaRPr lang="en-GB">
            <a:latin typeface="Arial" panose="020B0604020202020204" pitchFamily="34" charset="0"/>
            <a:cs typeface="Arial" panose="020B0604020202020204" pitchFamily="34" charset="0"/>
          </a:endParaRPr>
        </a:p>
      </dgm:t>
    </dgm:pt>
    <dgm:pt modelId="{EBEE25BB-591E-4F6C-9DD1-63585DEDE490}" type="sibTrans" cxnId="{D8E97196-9A72-44C6-A3C4-107FB83FFF68}">
      <dgm:prSet/>
      <dgm:spPr/>
      <dgm:t>
        <a:bodyPr/>
        <a:lstStyle/>
        <a:p>
          <a:endParaRPr lang="en-GB">
            <a:latin typeface="Arial" panose="020B0604020202020204" pitchFamily="34" charset="0"/>
            <a:cs typeface="Arial" panose="020B0604020202020204" pitchFamily="34" charset="0"/>
          </a:endParaRPr>
        </a:p>
      </dgm:t>
    </dgm:pt>
    <dgm:pt modelId="{183821C1-FD46-48F9-B7D9-409F2A32545B}">
      <dgm:prSet phldrT="[Text]"/>
      <dgm:spPr/>
      <dgm:t>
        <a:bodyPr/>
        <a:lstStyle/>
        <a:p>
          <a:r>
            <a:rPr lang="bg-BG" dirty="0">
              <a:latin typeface="Arial" panose="020B0604020202020204" pitchFamily="34" charset="0"/>
              <a:cs typeface="Arial" panose="020B0604020202020204" pitchFamily="34" charset="0"/>
            </a:rPr>
            <a:t>Маркетинг на продукта </a:t>
          </a:r>
          <a:r>
            <a:rPr lang="en-US" dirty="0">
              <a:latin typeface="Arial" panose="020B0604020202020204" pitchFamily="34" charset="0"/>
              <a:cs typeface="Arial" panose="020B0604020202020204" pitchFamily="34" charset="0"/>
            </a:rPr>
            <a:t>(</a:t>
          </a:r>
          <a:r>
            <a:rPr lang="bg-BG" dirty="0">
              <a:latin typeface="Arial" panose="020B0604020202020204" pitchFamily="34" charset="0"/>
              <a:cs typeface="Arial" panose="020B0604020202020204" pitchFamily="34" charset="0"/>
            </a:rPr>
            <a:t>услугата</a:t>
          </a:r>
          <a:r>
            <a:rPr lang="en-US" dirty="0">
              <a:latin typeface="Arial" panose="020B0604020202020204" pitchFamily="34" charset="0"/>
              <a:cs typeface="Arial" panose="020B0604020202020204" pitchFamily="34" charset="0"/>
            </a:rPr>
            <a:t>)</a:t>
          </a:r>
          <a:r>
            <a:rPr lang="bg-BG" dirty="0">
              <a:latin typeface="Arial" panose="020B0604020202020204" pitchFamily="34" charset="0"/>
              <a:cs typeface="Arial" panose="020B0604020202020204" pitchFamily="34" charset="0"/>
            </a:rPr>
            <a:t> дестинацията.</a:t>
          </a:r>
          <a:endParaRPr lang="en-GB" dirty="0">
            <a:latin typeface="Arial" panose="020B0604020202020204" pitchFamily="34" charset="0"/>
            <a:cs typeface="Arial" panose="020B0604020202020204" pitchFamily="34" charset="0"/>
          </a:endParaRPr>
        </a:p>
      </dgm:t>
    </dgm:pt>
    <dgm:pt modelId="{BB150194-7D11-45BA-AD08-7AF3D67A4131}" type="parTrans" cxnId="{34557807-E736-40E5-87D7-64356EE087AC}">
      <dgm:prSet/>
      <dgm:spPr/>
      <dgm:t>
        <a:bodyPr/>
        <a:lstStyle/>
        <a:p>
          <a:endParaRPr lang="en-GB">
            <a:latin typeface="Arial" panose="020B0604020202020204" pitchFamily="34" charset="0"/>
            <a:cs typeface="Arial" panose="020B0604020202020204" pitchFamily="34" charset="0"/>
          </a:endParaRPr>
        </a:p>
      </dgm:t>
    </dgm:pt>
    <dgm:pt modelId="{01A1C334-2865-45AE-9ACE-98AE92F0BA0E}" type="sibTrans" cxnId="{34557807-E736-40E5-87D7-64356EE087AC}">
      <dgm:prSet/>
      <dgm:spPr/>
      <dgm:t>
        <a:bodyPr/>
        <a:lstStyle/>
        <a:p>
          <a:endParaRPr lang="en-GB">
            <a:latin typeface="Arial" panose="020B0604020202020204" pitchFamily="34" charset="0"/>
            <a:cs typeface="Arial" panose="020B0604020202020204" pitchFamily="34" charset="0"/>
          </a:endParaRPr>
        </a:p>
      </dgm:t>
    </dgm:pt>
    <dgm:pt modelId="{1B99602D-205F-4A80-BD52-47D8C15AC32B}">
      <dgm:prSet/>
      <dgm:spPr/>
      <dgm:t>
        <a:bodyPr/>
        <a:lstStyle/>
        <a:p>
          <a:r>
            <a:rPr lang="bg-BG" b="1" dirty="0">
              <a:latin typeface="Arial" panose="020B0604020202020204" pitchFamily="34" charset="0"/>
              <a:cs typeface="Arial" panose="020B0604020202020204" pitchFamily="34" charset="0"/>
            </a:rPr>
            <a:t>Препоръки</a:t>
          </a:r>
          <a:endParaRPr lang="en-GB" b="1" dirty="0">
            <a:latin typeface="Arial" panose="020B0604020202020204" pitchFamily="34" charset="0"/>
            <a:cs typeface="Arial" panose="020B0604020202020204" pitchFamily="34" charset="0"/>
          </a:endParaRPr>
        </a:p>
      </dgm:t>
    </dgm:pt>
    <dgm:pt modelId="{22FCF1CF-5BA5-4FFA-8F24-1E902F96D605}" type="parTrans" cxnId="{34EF21E3-471A-4636-A960-EBEC8DF11E7F}">
      <dgm:prSet/>
      <dgm:spPr/>
      <dgm:t>
        <a:bodyPr/>
        <a:lstStyle/>
        <a:p>
          <a:endParaRPr lang="en-GB">
            <a:latin typeface="Arial" panose="020B0604020202020204" pitchFamily="34" charset="0"/>
            <a:cs typeface="Arial" panose="020B0604020202020204" pitchFamily="34" charset="0"/>
          </a:endParaRPr>
        </a:p>
      </dgm:t>
    </dgm:pt>
    <dgm:pt modelId="{8A668AF5-E611-4F64-91B8-E0D377EB7F31}" type="sibTrans" cxnId="{34EF21E3-471A-4636-A960-EBEC8DF11E7F}">
      <dgm:prSet/>
      <dgm:spPr/>
      <dgm:t>
        <a:bodyPr/>
        <a:lstStyle/>
        <a:p>
          <a:endParaRPr lang="en-GB">
            <a:latin typeface="Arial" panose="020B0604020202020204" pitchFamily="34" charset="0"/>
            <a:cs typeface="Arial" panose="020B0604020202020204" pitchFamily="34" charset="0"/>
          </a:endParaRPr>
        </a:p>
      </dgm:t>
    </dgm:pt>
    <dgm:pt modelId="{30FAA4D6-9873-4848-957A-746A4FB983E1}">
      <dgm:prSet phldrT="[Text]"/>
      <dgm:spPr/>
      <dgm:t>
        <a:bodyPr/>
        <a:lstStyle/>
        <a:p>
          <a:r>
            <a:rPr lang="bg-BG" dirty="0">
              <a:latin typeface="Arial" panose="020B0604020202020204" pitchFamily="34" charset="0"/>
              <a:cs typeface="Arial" panose="020B0604020202020204" pitchFamily="34" charset="0"/>
            </a:rPr>
            <a:t>Оперативни разходи за експлоатация и поддръжка.</a:t>
          </a:r>
          <a:endParaRPr lang="en-GB" dirty="0">
            <a:latin typeface="Arial" panose="020B0604020202020204" pitchFamily="34" charset="0"/>
            <a:cs typeface="Arial" panose="020B0604020202020204" pitchFamily="34" charset="0"/>
          </a:endParaRPr>
        </a:p>
      </dgm:t>
    </dgm:pt>
    <dgm:pt modelId="{48111C45-02EB-454E-922F-164913B0101F}" type="parTrans" cxnId="{BE144127-45A6-441A-B52D-6B81DCDDE00B}">
      <dgm:prSet/>
      <dgm:spPr/>
      <dgm:t>
        <a:bodyPr/>
        <a:lstStyle/>
        <a:p>
          <a:endParaRPr lang="en-GB">
            <a:latin typeface="Arial" panose="020B0604020202020204" pitchFamily="34" charset="0"/>
            <a:cs typeface="Arial" panose="020B0604020202020204" pitchFamily="34" charset="0"/>
          </a:endParaRPr>
        </a:p>
      </dgm:t>
    </dgm:pt>
    <dgm:pt modelId="{3941F650-47F6-4570-B110-526B6F0E58B5}" type="sibTrans" cxnId="{BE144127-45A6-441A-B52D-6B81DCDDE00B}">
      <dgm:prSet/>
      <dgm:spPr/>
      <dgm:t>
        <a:bodyPr/>
        <a:lstStyle/>
        <a:p>
          <a:endParaRPr lang="en-GB">
            <a:latin typeface="Arial" panose="020B0604020202020204" pitchFamily="34" charset="0"/>
            <a:cs typeface="Arial" panose="020B0604020202020204" pitchFamily="34" charset="0"/>
          </a:endParaRPr>
        </a:p>
      </dgm:t>
    </dgm:pt>
    <dgm:pt modelId="{07D3FEB4-7E4B-48F5-BB65-D98B9F62DDA8}">
      <dgm:prSet phldrT="[Text]"/>
      <dgm:spPr/>
      <dgm:t>
        <a:bodyPr/>
        <a:lstStyle/>
        <a:p>
          <a:r>
            <a:rPr lang="bg-BG" dirty="0">
              <a:latin typeface="Arial" panose="020B0604020202020204" pitchFamily="34" charset="0"/>
              <a:cs typeface="Arial" panose="020B0604020202020204" pitchFamily="34" charset="0"/>
            </a:rPr>
            <a:t>Анализ на търсенето и прогнозни приходи.</a:t>
          </a:r>
          <a:endParaRPr lang="en-GB" dirty="0">
            <a:latin typeface="Arial" panose="020B0604020202020204" pitchFamily="34" charset="0"/>
            <a:cs typeface="Arial" panose="020B0604020202020204" pitchFamily="34" charset="0"/>
          </a:endParaRPr>
        </a:p>
      </dgm:t>
    </dgm:pt>
    <dgm:pt modelId="{7112E987-519B-42F4-9E3B-B7F3306E6DB9}" type="parTrans" cxnId="{27D6C969-2E29-48D3-9F87-C53658D8D19C}">
      <dgm:prSet/>
      <dgm:spPr/>
      <dgm:t>
        <a:bodyPr/>
        <a:lstStyle/>
        <a:p>
          <a:endParaRPr lang="en-GB">
            <a:latin typeface="Arial" panose="020B0604020202020204" pitchFamily="34" charset="0"/>
            <a:cs typeface="Arial" panose="020B0604020202020204" pitchFamily="34" charset="0"/>
          </a:endParaRPr>
        </a:p>
      </dgm:t>
    </dgm:pt>
    <dgm:pt modelId="{7DC32D11-329E-42E7-BB3F-D38E1A274070}" type="sibTrans" cxnId="{27D6C969-2E29-48D3-9F87-C53658D8D19C}">
      <dgm:prSet/>
      <dgm:spPr/>
      <dgm:t>
        <a:bodyPr/>
        <a:lstStyle/>
        <a:p>
          <a:endParaRPr lang="en-GB">
            <a:latin typeface="Arial" panose="020B0604020202020204" pitchFamily="34" charset="0"/>
            <a:cs typeface="Arial" panose="020B0604020202020204" pitchFamily="34" charset="0"/>
          </a:endParaRPr>
        </a:p>
      </dgm:t>
    </dgm:pt>
    <dgm:pt modelId="{1E67F417-EBDB-4C14-8C86-C1722F931A44}">
      <dgm:prSet phldrT="[Text]"/>
      <dgm:spPr/>
      <dgm:t>
        <a:bodyPr/>
        <a:lstStyle/>
        <a:p>
          <a:r>
            <a:rPr lang="bg-BG" dirty="0">
              <a:latin typeface="Arial" panose="020B0604020202020204" pitchFamily="34" charset="0"/>
              <a:cs typeface="Arial" panose="020B0604020202020204" pitchFamily="34" charset="0"/>
            </a:rPr>
            <a:t>Основни финансови параметри – ННС, ВНВ, финансова устойчивост и др.</a:t>
          </a:r>
          <a:endParaRPr lang="en-GB" dirty="0">
            <a:latin typeface="Arial" panose="020B0604020202020204" pitchFamily="34" charset="0"/>
            <a:cs typeface="Arial" panose="020B0604020202020204" pitchFamily="34" charset="0"/>
          </a:endParaRPr>
        </a:p>
      </dgm:t>
    </dgm:pt>
    <dgm:pt modelId="{A15B667F-E5F6-482D-A4EB-8FE3BAD71CAB}" type="parTrans" cxnId="{34EFB45C-2811-4061-ADEE-D4B2BC28DD28}">
      <dgm:prSet/>
      <dgm:spPr/>
      <dgm:t>
        <a:bodyPr/>
        <a:lstStyle/>
        <a:p>
          <a:endParaRPr lang="en-GB">
            <a:latin typeface="Arial" panose="020B0604020202020204" pitchFamily="34" charset="0"/>
            <a:cs typeface="Arial" panose="020B0604020202020204" pitchFamily="34" charset="0"/>
          </a:endParaRPr>
        </a:p>
      </dgm:t>
    </dgm:pt>
    <dgm:pt modelId="{6F405C8D-9400-479F-A273-55D08D1E3654}" type="sibTrans" cxnId="{34EFB45C-2811-4061-ADEE-D4B2BC28DD28}">
      <dgm:prSet/>
      <dgm:spPr/>
      <dgm:t>
        <a:bodyPr/>
        <a:lstStyle/>
        <a:p>
          <a:endParaRPr lang="en-GB">
            <a:latin typeface="Arial" panose="020B0604020202020204" pitchFamily="34" charset="0"/>
            <a:cs typeface="Arial" panose="020B0604020202020204" pitchFamily="34" charset="0"/>
          </a:endParaRPr>
        </a:p>
      </dgm:t>
    </dgm:pt>
    <dgm:pt modelId="{96B94A97-178B-4E09-A802-5A8B890D633B}">
      <dgm:prSet phldrT="[Text]"/>
      <dgm:spPr/>
      <dgm:t>
        <a:bodyPr/>
        <a:lstStyle/>
        <a:p>
          <a:r>
            <a:rPr lang="bg-BG" dirty="0">
              <a:latin typeface="Arial" panose="020B0604020202020204" pitchFamily="34" charset="0"/>
              <a:cs typeface="Arial" panose="020B0604020202020204" pitchFamily="34" charset="0"/>
            </a:rPr>
            <a:t>Финансовият анализ следва да отчете източниците на финансиране – ниво на БФП, заеми и други източници.</a:t>
          </a:r>
          <a:endParaRPr lang="en-GB" dirty="0">
            <a:latin typeface="Arial" panose="020B0604020202020204" pitchFamily="34" charset="0"/>
            <a:cs typeface="Arial" panose="020B0604020202020204" pitchFamily="34" charset="0"/>
          </a:endParaRPr>
        </a:p>
      </dgm:t>
    </dgm:pt>
    <dgm:pt modelId="{B3EE79AD-BE28-4EEA-B7DD-E4A12867A61F}" type="parTrans" cxnId="{5A3316C0-2078-4C06-91C7-5F6370E93A2C}">
      <dgm:prSet/>
      <dgm:spPr/>
      <dgm:t>
        <a:bodyPr/>
        <a:lstStyle/>
        <a:p>
          <a:endParaRPr lang="en-GB">
            <a:latin typeface="Arial" panose="020B0604020202020204" pitchFamily="34" charset="0"/>
            <a:cs typeface="Arial" panose="020B0604020202020204" pitchFamily="34" charset="0"/>
          </a:endParaRPr>
        </a:p>
      </dgm:t>
    </dgm:pt>
    <dgm:pt modelId="{8C26A71B-D8A7-4483-B717-15E3A5669F6D}" type="sibTrans" cxnId="{5A3316C0-2078-4C06-91C7-5F6370E93A2C}">
      <dgm:prSet/>
      <dgm:spPr/>
      <dgm:t>
        <a:bodyPr/>
        <a:lstStyle/>
        <a:p>
          <a:endParaRPr lang="en-GB">
            <a:latin typeface="Arial" panose="020B0604020202020204" pitchFamily="34" charset="0"/>
            <a:cs typeface="Arial" panose="020B0604020202020204" pitchFamily="34" charset="0"/>
          </a:endParaRPr>
        </a:p>
      </dgm:t>
    </dgm:pt>
    <dgm:pt modelId="{718D0983-4932-47FC-8D2D-F2AFAE28A75B}">
      <dgm:prSet/>
      <dgm:spPr/>
      <dgm:t>
        <a:bodyPr/>
        <a:lstStyle/>
        <a:p>
          <a:r>
            <a:rPr lang="bg-BG" dirty="0">
              <a:latin typeface="Arial" panose="020B0604020202020204" pitchFamily="34" charset="0"/>
              <a:cs typeface="Arial" panose="020B0604020202020204" pitchFamily="34" charset="0"/>
            </a:rPr>
            <a:t>Мобилизиране на външен и вътрешен капацитет.</a:t>
          </a:r>
          <a:endParaRPr lang="en-GB" dirty="0">
            <a:latin typeface="Arial" panose="020B0604020202020204" pitchFamily="34" charset="0"/>
            <a:cs typeface="Arial" panose="020B0604020202020204" pitchFamily="34" charset="0"/>
          </a:endParaRPr>
        </a:p>
      </dgm:t>
    </dgm:pt>
    <dgm:pt modelId="{E0EE117D-A8F3-41A2-A49D-BC9CDBA060E9}" type="parTrans" cxnId="{4EA045BA-1CB8-4D71-9C29-1FDCF4CE877C}">
      <dgm:prSet/>
      <dgm:spPr/>
      <dgm:t>
        <a:bodyPr/>
        <a:lstStyle/>
        <a:p>
          <a:endParaRPr lang="en-GB">
            <a:latin typeface="Arial" panose="020B0604020202020204" pitchFamily="34" charset="0"/>
            <a:cs typeface="Arial" panose="020B0604020202020204" pitchFamily="34" charset="0"/>
          </a:endParaRPr>
        </a:p>
      </dgm:t>
    </dgm:pt>
    <dgm:pt modelId="{6B611498-E658-46FD-9332-94FA70B79BAD}" type="sibTrans" cxnId="{4EA045BA-1CB8-4D71-9C29-1FDCF4CE877C}">
      <dgm:prSet/>
      <dgm:spPr/>
      <dgm:t>
        <a:bodyPr/>
        <a:lstStyle/>
        <a:p>
          <a:endParaRPr lang="en-GB">
            <a:latin typeface="Arial" panose="020B0604020202020204" pitchFamily="34" charset="0"/>
            <a:cs typeface="Arial" panose="020B0604020202020204" pitchFamily="34" charset="0"/>
          </a:endParaRPr>
        </a:p>
      </dgm:t>
    </dgm:pt>
    <dgm:pt modelId="{115DA6EC-8A38-4212-96A9-C04017FBA751}">
      <dgm:prSet/>
      <dgm:spPr/>
      <dgm:t>
        <a:bodyPr/>
        <a:lstStyle/>
        <a:p>
          <a:r>
            <a:rPr lang="bg-BG" dirty="0">
              <a:latin typeface="Arial" panose="020B0604020202020204" pitchFamily="34" charset="0"/>
              <a:cs typeface="Arial" panose="020B0604020202020204" pitchFamily="34" charset="0"/>
            </a:rPr>
            <a:t>Ангажиране на местната общност.</a:t>
          </a:r>
          <a:endParaRPr lang="en-GB" dirty="0">
            <a:latin typeface="Arial" panose="020B0604020202020204" pitchFamily="34" charset="0"/>
            <a:cs typeface="Arial" panose="020B0604020202020204" pitchFamily="34" charset="0"/>
          </a:endParaRPr>
        </a:p>
      </dgm:t>
    </dgm:pt>
    <dgm:pt modelId="{A0A90DA2-36A8-4149-8C66-76233C7E7568}" type="parTrans" cxnId="{99FC29E6-6ED5-423E-97E9-F20A540B460C}">
      <dgm:prSet/>
      <dgm:spPr/>
      <dgm:t>
        <a:bodyPr/>
        <a:lstStyle/>
        <a:p>
          <a:endParaRPr lang="en-GB">
            <a:latin typeface="Arial" panose="020B0604020202020204" pitchFamily="34" charset="0"/>
            <a:cs typeface="Arial" panose="020B0604020202020204" pitchFamily="34" charset="0"/>
          </a:endParaRPr>
        </a:p>
      </dgm:t>
    </dgm:pt>
    <dgm:pt modelId="{6A6FBD88-3BA7-4B2E-8DC5-6622BF96A320}" type="sibTrans" cxnId="{99FC29E6-6ED5-423E-97E9-F20A540B460C}">
      <dgm:prSet/>
      <dgm:spPr/>
      <dgm:t>
        <a:bodyPr/>
        <a:lstStyle/>
        <a:p>
          <a:endParaRPr lang="en-GB">
            <a:latin typeface="Arial" panose="020B0604020202020204" pitchFamily="34" charset="0"/>
            <a:cs typeface="Arial" panose="020B0604020202020204" pitchFamily="34" charset="0"/>
          </a:endParaRPr>
        </a:p>
      </dgm:t>
    </dgm:pt>
    <dgm:pt modelId="{D531D33D-5364-45F1-8262-24AD6AE7A8CC}">
      <dgm:prSet/>
      <dgm:spPr/>
      <dgm:t>
        <a:bodyPr/>
        <a:lstStyle/>
        <a:p>
          <a:r>
            <a:rPr lang="bg-BG" dirty="0">
              <a:latin typeface="Arial" panose="020B0604020202020204" pitchFamily="34" charset="0"/>
              <a:cs typeface="Arial" panose="020B0604020202020204" pitchFamily="34" charset="0"/>
            </a:rPr>
            <a:t>Развитие на организационен капацитет.</a:t>
          </a:r>
          <a:endParaRPr lang="en-GB" dirty="0">
            <a:latin typeface="Arial" panose="020B0604020202020204" pitchFamily="34" charset="0"/>
            <a:cs typeface="Arial" panose="020B0604020202020204" pitchFamily="34" charset="0"/>
          </a:endParaRPr>
        </a:p>
      </dgm:t>
    </dgm:pt>
    <dgm:pt modelId="{7F58E584-9B8F-4ADD-BAE3-E18182C4016A}" type="parTrans" cxnId="{98C7CA6A-3C53-4104-BDC9-0430E894481D}">
      <dgm:prSet/>
      <dgm:spPr/>
      <dgm:t>
        <a:bodyPr/>
        <a:lstStyle/>
        <a:p>
          <a:endParaRPr lang="en-GB">
            <a:latin typeface="Arial" panose="020B0604020202020204" pitchFamily="34" charset="0"/>
            <a:cs typeface="Arial" panose="020B0604020202020204" pitchFamily="34" charset="0"/>
          </a:endParaRPr>
        </a:p>
      </dgm:t>
    </dgm:pt>
    <dgm:pt modelId="{D3A91A1E-4B11-4EAB-A8C9-B3CBDC9FB564}" type="sibTrans" cxnId="{98C7CA6A-3C53-4104-BDC9-0430E894481D}">
      <dgm:prSet/>
      <dgm:spPr/>
      <dgm:t>
        <a:bodyPr/>
        <a:lstStyle/>
        <a:p>
          <a:endParaRPr lang="en-GB">
            <a:latin typeface="Arial" panose="020B0604020202020204" pitchFamily="34" charset="0"/>
            <a:cs typeface="Arial" panose="020B0604020202020204" pitchFamily="34" charset="0"/>
          </a:endParaRPr>
        </a:p>
      </dgm:t>
    </dgm:pt>
    <dgm:pt modelId="{FB093BEE-4F67-47D1-81F3-47BD028954F7}">
      <dgm:prSet/>
      <dgm:spPr/>
      <dgm:t>
        <a:bodyPr/>
        <a:lstStyle/>
        <a:p>
          <a:r>
            <a:rPr lang="bg-BG" dirty="0">
              <a:latin typeface="Arial" panose="020B0604020202020204" pitchFamily="34" charset="0"/>
              <a:cs typeface="Arial" panose="020B0604020202020204" pitchFamily="34" charset="0"/>
            </a:rPr>
            <a:t>Планиране, основано на надеждни данни.</a:t>
          </a:r>
          <a:endParaRPr lang="en-GB" dirty="0">
            <a:latin typeface="Arial" panose="020B0604020202020204" pitchFamily="34" charset="0"/>
            <a:cs typeface="Arial" panose="020B0604020202020204" pitchFamily="34" charset="0"/>
          </a:endParaRPr>
        </a:p>
      </dgm:t>
    </dgm:pt>
    <dgm:pt modelId="{7955753D-BA3F-42E8-A61C-D6F16D2151DE}" type="parTrans" cxnId="{5B7DEFC2-7575-4A8A-8814-4F0579B68A7F}">
      <dgm:prSet/>
      <dgm:spPr/>
      <dgm:t>
        <a:bodyPr/>
        <a:lstStyle/>
        <a:p>
          <a:endParaRPr lang="en-GB">
            <a:latin typeface="Arial" panose="020B0604020202020204" pitchFamily="34" charset="0"/>
            <a:cs typeface="Arial" panose="020B0604020202020204" pitchFamily="34" charset="0"/>
          </a:endParaRPr>
        </a:p>
      </dgm:t>
    </dgm:pt>
    <dgm:pt modelId="{72ACD6CF-79F5-4DF4-8DEE-1C366C598434}" type="sibTrans" cxnId="{5B7DEFC2-7575-4A8A-8814-4F0579B68A7F}">
      <dgm:prSet/>
      <dgm:spPr/>
      <dgm:t>
        <a:bodyPr/>
        <a:lstStyle/>
        <a:p>
          <a:endParaRPr lang="en-GB">
            <a:latin typeface="Arial" panose="020B0604020202020204" pitchFamily="34" charset="0"/>
            <a:cs typeface="Arial" panose="020B0604020202020204" pitchFamily="34" charset="0"/>
          </a:endParaRPr>
        </a:p>
      </dgm:t>
    </dgm:pt>
    <dgm:pt modelId="{D780F5D6-85EF-4267-8420-CC337D7EC7AC}">
      <dgm:prSet/>
      <dgm:spPr/>
      <dgm:t>
        <a:bodyPr/>
        <a:lstStyle/>
        <a:p>
          <a:r>
            <a:rPr lang="bg-BG" dirty="0">
              <a:latin typeface="Arial" panose="020B0604020202020204" pitchFamily="34" charset="0"/>
              <a:cs typeface="Arial" panose="020B0604020202020204" pitchFamily="34" charset="0"/>
            </a:rPr>
            <a:t>Ефективни мерки за маркетинг и повишаване качеството на продуктите.</a:t>
          </a:r>
          <a:endParaRPr lang="en-GB" dirty="0">
            <a:latin typeface="Arial" panose="020B0604020202020204" pitchFamily="34" charset="0"/>
            <a:cs typeface="Arial" panose="020B0604020202020204" pitchFamily="34" charset="0"/>
          </a:endParaRPr>
        </a:p>
      </dgm:t>
    </dgm:pt>
    <dgm:pt modelId="{0C1166D7-06BC-4DC3-84AD-7127D0E8CF42}" type="parTrans" cxnId="{57C47A58-478C-45B3-8A0B-4EAD23794B2B}">
      <dgm:prSet/>
      <dgm:spPr/>
      <dgm:t>
        <a:bodyPr/>
        <a:lstStyle/>
        <a:p>
          <a:endParaRPr lang="en-GB">
            <a:latin typeface="Arial" panose="020B0604020202020204" pitchFamily="34" charset="0"/>
            <a:cs typeface="Arial" panose="020B0604020202020204" pitchFamily="34" charset="0"/>
          </a:endParaRPr>
        </a:p>
      </dgm:t>
    </dgm:pt>
    <dgm:pt modelId="{C29E79F1-3A04-47A0-97CC-1F6DF6494340}" type="sibTrans" cxnId="{57C47A58-478C-45B3-8A0B-4EAD23794B2B}">
      <dgm:prSet/>
      <dgm:spPr/>
      <dgm:t>
        <a:bodyPr/>
        <a:lstStyle/>
        <a:p>
          <a:endParaRPr lang="en-GB">
            <a:latin typeface="Arial" panose="020B0604020202020204" pitchFamily="34" charset="0"/>
            <a:cs typeface="Arial" panose="020B0604020202020204" pitchFamily="34" charset="0"/>
          </a:endParaRPr>
        </a:p>
      </dgm:t>
    </dgm:pt>
    <dgm:pt modelId="{E4C765D0-B3B7-40C8-A90E-9F2FD8721C24}">
      <dgm:prSet/>
      <dgm:spPr/>
      <dgm:t>
        <a:bodyPr/>
        <a:lstStyle/>
        <a:p>
          <a:r>
            <a:rPr lang="bg-BG" dirty="0">
              <a:latin typeface="Arial" panose="020B0604020202020204" pitchFamily="34" charset="0"/>
              <a:cs typeface="Arial" panose="020B0604020202020204" pitchFamily="34" charset="0"/>
            </a:rPr>
            <a:t>Устойчиви общински и </a:t>
          </a:r>
          <a:r>
            <a:rPr lang="bg-BG" dirty="0" err="1">
              <a:latin typeface="Arial" panose="020B0604020202020204" pitchFamily="34" charset="0"/>
              <a:cs typeface="Arial" panose="020B0604020202020204" pitchFamily="34" charset="0"/>
            </a:rPr>
            <a:t>надобщински</a:t>
          </a:r>
          <a:r>
            <a:rPr lang="bg-BG" dirty="0">
              <a:latin typeface="Arial" panose="020B0604020202020204" pitchFamily="34" charset="0"/>
              <a:cs typeface="Arial" panose="020B0604020202020204" pitchFamily="34" charset="0"/>
            </a:rPr>
            <a:t> партньорства.</a:t>
          </a:r>
          <a:endParaRPr lang="en-GB" dirty="0">
            <a:latin typeface="Arial" panose="020B0604020202020204" pitchFamily="34" charset="0"/>
            <a:cs typeface="Arial" panose="020B0604020202020204" pitchFamily="34" charset="0"/>
          </a:endParaRPr>
        </a:p>
      </dgm:t>
    </dgm:pt>
    <dgm:pt modelId="{CE699A4B-F9EF-4738-BA2B-1F21AB8B9788}" type="parTrans" cxnId="{73C733D9-5E21-4F26-9A14-81C6C7A76FA7}">
      <dgm:prSet/>
      <dgm:spPr/>
      <dgm:t>
        <a:bodyPr/>
        <a:lstStyle/>
        <a:p>
          <a:endParaRPr lang="en-US">
            <a:latin typeface="Arial" panose="020B0604020202020204" pitchFamily="34" charset="0"/>
            <a:cs typeface="Arial" panose="020B0604020202020204" pitchFamily="34" charset="0"/>
          </a:endParaRPr>
        </a:p>
      </dgm:t>
    </dgm:pt>
    <dgm:pt modelId="{97FFA1FD-E2C4-42F7-A933-76BF8125D8A8}" type="sibTrans" cxnId="{73C733D9-5E21-4F26-9A14-81C6C7A76FA7}">
      <dgm:prSet/>
      <dgm:spPr/>
      <dgm:t>
        <a:bodyPr/>
        <a:lstStyle/>
        <a:p>
          <a:endParaRPr lang="en-US">
            <a:latin typeface="Arial" panose="020B0604020202020204" pitchFamily="34" charset="0"/>
            <a:cs typeface="Arial" panose="020B0604020202020204" pitchFamily="34" charset="0"/>
          </a:endParaRPr>
        </a:p>
      </dgm:t>
    </dgm:pt>
    <dgm:pt modelId="{B51183D3-EE0D-4E1B-B391-BEC465F60AA0}" type="pres">
      <dgm:prSet presAssocID="{9D2B3B48-034D-444B-803E-357A41F70DF3}" presName="Name0" presStyleCnt="0">
        <dgm:presLayoutVars>
          <dgm:dir/>
          <dgm:animLvl val="lvl"/>
          <dgm:resizeHandles val="exact"/>
        </dgm:presLayoutVars>
      </dgm:prSet>
      <dgm:spPr/>
    </dgm:pt>
    <dgm:pt modelId="{7A36ADDA-3B2B-4840-B404-2F097BF9D60E}" type="pres">
      <dgm:prSet presAssocID="{B0B5B45D-4E30-4428-94AC-C32057D0F6CF}" presName="composite" presStyleCnt="0"/>
      <dgm:spPr/>
    </dgm:pt>
    <dgm:pt modelId="{AD6017E6-6077-4024-90CC-B0B67190D048}" type="pres">
      <dgm:prSet presAssocID="{B0B5B45D-4E30-4428-94AC-C32057D0F6CF}" presName="parTx" presStyleLbl="alignNode1" presStyleIdx="0" presStyleCnt="4">
        <dgm:presLayoutVars>
          <dgm:chMax val="0"/>
          <dgm:chPref val="0"/>
          <dgm:bulletEnabled val="1"/>
        </dgm:presLayoutVars>
      </dgm:prSet>
      <dgm:spPr/>
    </dgm:pt>
    <dgm:pt modelId="{27D19EF0-BE06-443D-A0E9-BA8871E8369E}" type="pres">
      <dgm:prSet presAssocID="{B0B5B45D-4E30-4428-94AC-C32057D0F6CF}" presName="desTx" presStyleLbl="alignAccFollowNode1" presStyleIdx="0" presStyleCnt="4">
        <dgm:presLayoutVars>
          <dgm:bulletEnabled val="1"/>
        </dgm:presLayoutVars>
      </dgm:prSet>
      <dgm:spPr/>
    </dgm:pt>
    <dgm:pt modelId="{DEB82F27-6614-44A9-B9C0-0C235435E3A0}" type="pres">
      <dgm:prSet presAssocID="{72A6E9D0-95FD-418D-9D31-ECD304C15D6E}" presName="space" presStyleCnt="0"/>
      <dgm:spPr/>
    </dgm:pt>
    <dgm:pt modelId="{76D1075F-49CB-4920-8F57-E47B3791CA9A}" type="pres">
      <dgm:prSet presAssocID="{796AE086-642E-4F0D-AA16-047774329C0E}" presName="composite" presStyleCnt="0"/>
      <dgm:spPr/>
    </dgm:pt>
    <dgm:pt modelId="{884D2E6D-1357-43FF-9363-F92D87E9C165}" type="pres">
      <dgm:prSet presAssocID="{796AE086-642E-4F0D-AA16-047774329C0E}" presName="parTx" presStyleLbl="alignNode1" presStyleIdx="1" presStyleCnt="4" custScaleX="86994">
        <dgm:presLayoutVars>
          <dgm:chMax val="0"/>
          <dgm:chPref val="0"/>
          <dgm:bulletEnabled val="1"/>
        </dgm:presLayoutVars>
      </dgm:prSet>
      <dgm:spPr/>
    </dgm:pt>
    <dgm:pt modelId="{23AFFE5B-34B2-48C6-88F8-EADB6ED9C5B4}" type="pres">
      <dgm:prSet presAssocID="{796AE086-642E-4F0D-AA16-047774329C0E}" presName="desTx" presStyleLbl="alignAccFollowNode1" presStyleIdx="1" presStyleCnt="4" custScaleX="86272" custLinFactNeighborX="0" custLinFactNeighborY="370">
        <dgm:presLayoutVars>
          <dgm:bulletEnabled val="1"/>
        </dgm:presLayoutVars>
      </dgm:prSet>
      <dgm:spPr/>
    </dgm:pt>
    <dgm:pt modelId="{A51AD0CC-C4B6-40C4-A90D-2FC861AF8C32}" type="pres">
      <dgm:prSet presAssocID="{085454D6-B9FC-455A-871F-D042AA6988FC}" presName="space" presStyleCnt="0"/>
      <dgm:spPr/>
    </dgm:pt>
    <dgm:pt modelId="{001C2D8D-21CC-4DF7-9EB5-1A90657CBC20}" type="pres">
      <dgm:prSet presAssocID="{1E4CCF2D-77FF-442F-8CA2-6D9430C3E1D1}" presName="composite" presStyleCnt="0"/>
      <dgm:spPr/>
    </dgm:pt>
    <dgm:pt modelId="{9B4E7F26-F352-4B94-9519-339C9C885A9A}" type="pres">
      <dgm:prSet presAssocID="{1E4CCF2D-77FF-442F-8CA2-6D9430C3E1D1}" presName="parTx" presStyleLbl="alignNode1" presStyleIdx="2" presStyleCnt="4">
        <dgm:presLayoutVars>
          <dgm:chMax val="0"/>
          <dgm:chPref val="0"/>
          <dgm:bulletEnabled val="1"/>
        </dgm:presLayoutVars>
      </dgm:prSet>
      <dgm:spPr/>
    </dgm:pt>
    <dgm:pt modelId="{A782B874-F901-461C-A73B-61B5C1A5AE54}" type="pres">
      <dgm:prSet presAssocID="{1E4CCF2D-77FF-442F-8CA2-6D9430C3E1D1}" presName="desTx" presStyleLbl="alignAccFollowNode1" presStyleIdx="2" presStyleCnt="4">
        <dgm:presLayoutVars>
          <dgm:bulletEnabled val="1"/>
        </dgm:presLayoutVars>
      </dgm:prSet>
      <dgm:spPr/>
    </dgm:pt>
    <dgm:pt modelId="{5485856B-8AF3-4DB9-A391-3CCD1660EAE1}" type="pres">
      <dgm:prSet presAssocID="{28A4BA17-9AB6-4D35-B85B-4DD5BC3A49AB}" presName="space" presStyleCnt="0"/>
      <dgm:spPr/>
    </dgm:pt>
    <dgm:pt modelId="{EDD8C24C-1164-4BA5-B597-7F55D6A5C41F}" type="pres">
      <dgm:prSet presAssocID="{1B99602D-205F-4A80-BD52-47D8C15AC32B}" presName="composite" presStyleCnt="0"/>
      <dgm:spPr/>
    </dgm:pt>
    <dgm:pt modelId="{0E03774A-DA4F-4B36-A0E1-831391C81EED}" type="pres">
      <dgm:prSet presAssocID="{1B99602D-205F-4A80-BD52-47D8C15AC32B}" presName="parTx" presStyleLbl="alignNode1" presStyleIdx="3" presStyleCnt="4">
        <dgm:presLayoutVars>
          <dgm:chMax val="0"/>
          <dgm:chPref val="0"/>
          <dgm:bulletEnabled val="1"/>
        </dgm:presLayoutVars>
      </dgm:prSet>
      <dgm:spPr/>
    </dgm:pt>
    <dgm:pt modelId="{FDD1B303-ECC1-4D07-BA99-F61161F6BA8C}" type="pres">
      <dgm:prSet presAssocID="{1B99602D-205F-4A80-BD52-47D8C15AC32B}" presName="desTx" presStyleLbl="alignAccFollowNode1" presStyleIdx="3" presStyleCnt="4">
        <dgm:presLayoutVars>
          <dgm:bulletEnabled val="1"/>
        </dgm:presLayoutVars>
      </dgm:prSet>
      <dgm:spPr/>
    </dgm:pt>
  </dgm:ptLst>
  <dgm:cxnLst>
    <dgm:cxn modelId="{691F8D01-847F-4B42-AAD0-7BB56E8F3FF0}" type="presOf" srcId="{F9DA8DAB-7B34-4C20-B75B-E4D6D56DFDCF}" destId="{23AFFE5B-34B2-48C6-88F8-EADB6ED9C5B4}" srcOrd="0" destOrd="2" presId="urn:microsoft.com/office/officeart/2005/8/layout/hList1"/>
    <dgm:cxn modelId="{86B80904-6032-4252-9F8C-4628B62653B4}" type="presOf" srcId="{E403BCFF-F85C-4BBE-833E-85A7D9317DE9}" destId="{A782B874-F901-461C-A73B-61B5C1A5AE54}" srcOrd="0" destOrd="0" presId="urn:microsoft.com/office/officeart/2005/8/layout/hList1"/>
    <dgm:cxn modelId="{34557807-E736-40E5-87D7-64356EE087AC}" srcId="{796AE086-642E-4F0D-AA16-047774329C0E}" destId="{183821C1-FD46-48F9-B7D9-409F2A32545B}" srcOrd="3" destOrd="0" parTransId="{BB150194-7D11-45BA-AD08-7AF3D67A4131}" sibTransId="{01A1C334-2865-45AE-9ACE-98AE92F0BA0E}"/>
    <dgm:cxn modelId="{8BCB300E-A3DE-46DF-845A-E59935E408F4}" srcId="{B0B5B45D-4E30-4428-94AC-C32057D0F6CF}" destId="{0DCEBA06-B42E-4684-8B44-79F715BFF4C3}" srcOrd="0" destOrd="0" parTransId="{90606634-CF99-43CB-A573-E1D2CCC7238F}" sibTransId="{DBCEFE7F-DEC1-4C2F-B0FF-29244CA2B1C4}"/>
    <dgm:cxn modelId="{DC0EA614-738F-40ED-B920-7628B0500AAF}" type="presOf" srcId="{110264DB-72C3-41B8-AC88-74D861B39201}" destId="{27D19EF0-BE06-443D-A0E9-BA8871E8369E}" srcOrd="0" destOrd="1" presId="urn:microsoft.com/office/officeart/2005/8/layout/hList1"/>
    <dgm:cxn modelId="{8B3B941C-CDF2-4A76-AC7E-3480E3CBBC09}" type="presOf" srcId="{1E4CCF2D-77FF-442F-8CA2-6D9430C3E1D1}" destId="{9B4E7F26-F352-4B94-9519-339C9C885A9A}" srcOrd="0" destOrd="0" presId="urn:microsoft.com/office/officeart/2005/8/layout/hList1"/>
    <dgm:cxn modelId="{7B22F823-7008-4821-9F4C-0784869BC37F}" type="presOf" srcId="{30FAA4D6-9873-4848-957A-746A4FB983E1}" destId="{A782B874-F901-461C-A73B-61B5C1A5AE54}" srcOrd="0" destOrd="1" presId="urn:microsoft.com/office/officeart/2005/8/layout/hList1"/>
    <dgm:cxn modelId="{BE144127-45A6-441A-B52D-6B81DCDDE00B}" srcId="{1E4CCF2D-77FF-442F-8CA2-6D9430C3E1D1}" destId="{30FAA4D6-9873-4848-957A-746A4FB983E1}" srcOrd="1" destOrd="0" parTransId="{48111C45-02EB-454E-922F-164913B0101F}" sibTransId="{3941F650-47F6-4570-B110-526B6F0E58B5}"/>
    <dgm:cxn modelId="{01BB1D2F-7FC0-4F55-BD64-D77D6DC7E4A2}" type="presOf" srcId="{115DA6EC-8A38-4212-96A9-C04017FBA751}" destId="{FDD1B303-ECC1-4D07-BA99-F61161F6BA8C}" srcOrd="0" destOrd="1" presId="urn:microsoft.com/office/officeart/2005/8/layout/hList1"/>
    <dgm:cxn modelId="{53B0C631-7F4C-44E3-9161-39A7C3E28E3A}" type="presOf" srcId="{718D0983-4932-47FC-8D2D-F2AFAE28A75B}" destId="{FDD1B303-ECC1-4D07-BA99-F61161F6BA8C}" srcOrd="0" destOrd="0" presId="urn:microsoft.com/office/officeart/2005/8/layout/hList1"/>
    <dgm:cxn modelId="{70C1B135-C019-4C80-8541-BE2C4F1E24ED}" type="presOf" srcId="{D780F5D6-85EF-4267-8420-CC337D7EC7AC}" destId="{FDD1B303-ECC1-4D07-BA99-F61161F6BA8C}" srcOrd="0" destOrd="4" presId="urn:microsoft.com/office/officeart/2005/8/layout/hList1"/>
    <dgm:cxn modelId="{98081638-AA5B-4A70-B77B-F9ED6EC95B59}" type="presOf" srcId="{1B99602D-205F-4A80-BD52-47D8C15AC32B}" destId="{0E03774A-DA4F-4B36-A0E1-831391C81EED}" srcOrd="0" destOrd="0" presId="urn:microsoft.com/office/officeart/2005/8/layout/hList1"/>
    <dgm:cxn modelId="{CE2A3639-3C11-410F-ABED-2C2BA9D3FEA4}" type="presOf" srcId="{183821C1-FD46-48F9-B7D9-409F2A32545B}" destId="{23AFFE5B-34B2-48C6-88F8-EADB6ED9C5B4}" srcOrd="0" destOrd="3" presId="urn:microsoft.com/office/officeart/2005/8/layout/hList1"/>
    <dgm:cxn modelId="{34EFB45C-2811-4061-ADEE-D4B2BC28DD28}" srcId="{1E4CCF2D-77FF-442F-8CA2-6D9430C3E1D1}" destId="{1E67F417-EBDB-4C14-8C86-C1722F931A44}" srcOrd="3" destOrd="0" parTransId="{A15B667F-E5F6-482D-A4EB-8FE3BAD71CAB}" sibTransId="{6F405C8D-9400-479F-A273-55D08D1E3654}"/>
    <dgm:cxn modelId="{D43AE85E-5120-49F2-B753-6CACD4695CF6}" type="presOf" srcId="{F1650B8B-28C8-464D-9358-2618D4086C01}" destId="{27D19EF0-BE06-443D-A0E9-BA8871E8369E}" srcOrd="0" destOrd="2" presId="urn:microsoft.com/office/officeart/2005/8/layout/hList1"/>
    <dgm:cxn modelId="{0B5A0A43-2029-44A2-AC5E-6A6C4FD63EF9}" type="presOf" srcId="{3DEB0438-B13F-4FDD-AA45-2D26E415BD82}" destId="{23AFFE5B-34B2-48C6-88F8-EADB6ED9C5B4}" srcOrd="0" destOrd="0" presId="urn:microsoft.com/office/officeart/2005/8/layout/hList1"/>
    <dgm:cxn modelId="{CBE21844-73D4-4C38-8552-1C6F13D1121C}" type="presOf" srcId="{FB093BEE-4F67-47D1-81F3-47BD028954F7}" destId="{FDD1B303-ECC1-4D07-BA99-F61161F6BA8C}" srcOrd="0" destOrd="3" presId="urn:microsoft.com/office/officeart/2005/8/layout/hList1"/>
    <dgm:cxn modelId="{38DD1968-D8AD-4891-AA0A-C318D9769A24}" srcId="{B0B5B45D-4E30-4428-94AC-C32057D0F6CF}" destId="{F1650B8B-28C8-464D-9358-2618D4086C01}" srcOrd="2" destOrd="0" parTransId="{96B1696E-E0E1-4A2B-85F7-F9206B2CEA07}" sibTransId="{D43419B7-25D4-426C-8E82-209D7A77D717}"/>
    <dgm:cxn modelId="{CE699E68-3349-4EE4-9A9E-122F1241BAF8}" type="presOf" srcId="{E4C765D0-B3B7-40C8-A90E-9F2FD8721C24}" destId="{FDD1B303-ECC1-4D07-BA99-F61161F6BA8C}" srcOrd="0" destOrd="5" presId="urn:microsoft.com/office/officeart/2005/8/layout/hList1"/>
    <dgm:cxn modelId="{27D6C969-2E29-48D3-9F87-C53658D8D19C}" srcId="{1E4CCF2D-77FF-442F-8CA2-6D9430C3E1D1}" destId="{07D3FEB4-7E4B-48F5-BB65-D98B9F62DDA8}" srcOrd="2" destOrd="0" parTransId="{7112E987-519B-42F4-9E3B-B7F3306E6DB9}" sibTransId="{7DC32D11-329E-42E7-BB3F-D38E1A274070}"/>
    <dgm:cxn modelId="{98C7CA6A-3C53-4104-BDC9-0430E894481D}" srcId="{1B99602D-205F-4A80-BD52-47D8C15AC32B}" destId="{D531D33D-5364-45F1-8262-24AD6AE7A8CC}" srcOrd="2" destOrd="0" parTransId="{7F58E584-9B8F-4ADD-BAE3-E18182C4016A}" sibTransId="{D3A91A1E-4B11-4EAB-A8C9-B3CBDC9FB564}"/>
    <dgm:cxn modelId="{E03FAA6E-77B8-44C8-844F-DECAE0876FE6}" srcId="{B0B5B45D-4E30-4428-94AC-C32057D0F6CF}" destId="{BC6BCAA6-EDE3-4092-8819-ED8A03E3A71D}" srcOrd="3" destOrd="0" parTransId="{9DED341F-3FAA-488D-ACE1-BF50675C8975}" sibTransId="{2497A471-4B49-465C-B6DB-3AB6C0D272DC}"/>
    <dgm:cxn modelId="{B1620D52-A0B1-4D23-8F76-24D5B90BE0FB}" srcId="{1E4CCF2D-77FF-442F-8CA2-6D9430C3E1D1}" destId="{E403BCFF-F85C-4BBE-833E-85A7D9317DE9}" srcOrd="0" destOrd="0" parTransId="{C5098F01-B16F-48EE-9197-B2426AA03D50}" sibTransId="{BF5B24E8-0BD6-447D-9B59-9395849FA01C}"/>
    <dgm:cxn modelId="{1E423E55-6801-419C-BCE9-0C9BE7FA539F}" srcId="{9D2B3B48-034D-444B-803E-357A41F70DF3}" destId="{B0B5B45D-4E30-4428-94AC-C32057D0F6CF}" srcOrd="0" destOrd="0" parTransId="{27CF15A4-9691-4E59-B82A-503DCC8B137F}" sibTransId="{72A6E9D0-95FD-418D-9D31-ECD304C15D6E}"/>
    <dgm:cxn modelId="{57C47A58-478C-45B3-8A0B-4EAD23794B2B}" srcId="{1B99602D-205F-4A80-BD52-47D8C15AC32B}" destId="{D780F5D6-85EF-4267-8420-CC337D7EC7AC}" srcOrd="4" destOrd="0" parTransId="{0C1166D7-06BC-4DC3-84AD-7127D0E8CF42}" sibTransId="{C29E79F1-3A04-47A0-97CC-1F6DF6494340}"/>
    <dgm:cxn modelId="{E964CA7D-F255-497E-821C-993F75CE31F7}" type="presOf" srcId="{9D2B3B48-034D-444B-803E-357A41F70DF3}" destId="{B51183D3-EE0D-4E1B-B391-BEC465F60AA0}" srcOrd="0" destOrd="0" presId="urn:microsoft.com/office/officeart/2005/8/layout/hList1"/>
    <dgm:cxn modelId="{6F745C87-4E8C-4861-B763-6E78AC33E85A}" type="presOf" srcId="{0DCEBA06-B42E-4684-8B44-79F715BFF4C3}" destId="{27D19EF0-BE06-443D-A0E9-BA8871E8369E}" srcOrd="0" destOrd="0" presId="urn:microsoft.com/office/officeart/2005/8/layout/hList1"/>
    <dgm:cxn modelId="{84EAC78B-25EB-4C41-9595-445A4286C8D3}" srcId="{9D2B3B48-034D-444B-803E-357A41F70DF3}" destId="{796AE086-642E-4F0D-AA16-047774329C0E}" srcOrd="1" destOrd="0" parTransId="{386C4531-A836-4A7E-B77A-7890123BAE1F}" sibTransId="{085454D6-B9FC-455A-871F-D042AA6988FC}"/>
    <dgm:cxn modelId="{3413A894-B3CB-4B38-A523-342DC50D748E}" type="presOf" srcId="{07D3FEB4-7E4B-48F5-BB65-D98B9F62DDA8}" destId="{A782B874-F901-461C-A73B-61B5C1A5AE54}" srcOrd="0" destOrd="2" presId="urn:microsoft.com/office/officeart/2005/8/layout/hList1"/>
    <dgm:cxn modelId="{D8E97196-9A72-44C6-A3C4-107FB83FFF68}" srcId="{796AE086-642E-4F0D-AA16-047774329C0E}" destId="{F9DA8DAB-7B34-4C20-B75B-E4D6D56DFDCF}" srcOrd="2" destOrd="0" parTransId="{994566EC-73AB-415C-832C-609C470F8AFB}" sibTransId="{EBEE25BB-591E-4F6C-9DD1-63585DEDE490}"/>
    <dgm:cxn modelId="{1F462EA4-AD74-4C2F-B1C7-33AA3D945566}" type="presOf" srcId="{B0B5B45D-4E30-4428-94AC-C32057D0F6CF}" destId="{AD6017E6-6077-4024-90CC-B0B67190D048}" srcOrd="0" destOrd="0" presId="urn:microsoft.com/office/officeart/2005/8/layout/hList1"/>
    <dgm:cxn modelId="{268B01A9-CB2D-44FF-8EC9-332B1D55681C}" type="presOf" srcId="{96B94A97-178B-4E09-A802-5A8B890D633B}" destId="{A782B874-F901-461C-A73B-61B5C1A5AE54}" srcOrd="0" destOrd="4" presId="urn:microsoft.com/office/officeart/2005/8/layout/hList1"/>
    <dgm:cxn modelId="{0F5066B0-41A3-4B8A-A483-15A6D37829C0}" type="presOf" srcId="{796AE086-642E-4F0D-AA16-047774329C0E}" destId="{884D2E6D-1357-43FF-9363-F92D87E9C165}" srcOrd="0" destOrd="0" presId="urn:microsoft.com/office/officeart/2005/8/layout/hList1"/>
    <dgm:cxn modelId="{2BEAC7B1-31C2-407A-AD15-96D3FBE7A56D}" srcId="{B0B5B45D-4E30-4428-94AC-C32057D0F6CF}" destId="{110264DB-72C3-41B8-AC88-74D861B39201}" srcOrd="1" destOrd="0" parTransId="{157F9F87-1FCE-4141-B82B-F02937BA077B}" sibTransId="{61D3B9B1-248F-4372-A4DE-B9EED9158FE9}"/>
    <dgm:cxn modelId="{4EA045BA-1CB8-4D71-9C29-1FDCF4CE877C}" srcId="{1B99602D-205F-4A80-BD52-47D8C15AC32B}" destId="{718D0983-4932-47FC-8D2D-F2AFAE28A75B}" srcOrd="0" destOrd="0" parTransId="{E0EE117D-A8F3-41A2-A49D-BC9CDBA060E9}" sibTransId="{6B611498-E658-46FD-9332-94FA70B79BAD}"/>
    <dgm:cxn modelId="{5A3316C0-2078-4C06-91C7-5F6370E93A2C}" srcId="{1E4CCF2D-77FF-442F-8CA2-6D9430C3E1D1}" destId="{96B94A97-178B-4E09-A802-5A8B890D633B}" srcOrd="4" destOrd="0" parTransId="{B3EE79AD-BE28-4EEA-B7DD-E4A12867A61F}" sibTransId="{8C26A71B-D8A7-4483-B717-15E3A5669F6D}"/>
    <dgm:cxn modelId="{5B7DEFC2-7575-4A8A-8814-4F0579B68A7F}" srcId="{1B99602D-205F-4A80-BD52-47D8C15AC32B}" destId="{FB093BEE-4F67-47D1-81F3-47BD028954F7}" srcOrd="3" destOrd="0" parTransId="{7955753D-BA3F-42E8-A61C-D6F16D2151DE}" sibTransId="{72ACD6CF-79F5-4DF4-8DEE-1C366C598434}"/>
    <dgm:cxn modelId="{2BAF43C9-0702-49BA-BF86-0486314308C2}" type="presOf" srcId="{BC6BCAA6-EDE3-4092-8819-ED8A03E3A71D}" destId="{27D19EF0-BE06-443D-A0E9-BA8871E8369E}" srcOrd="0" destOrd="3" presId="urn:microsoft.com/office/officeart/2005/8/layout/hList1"/>
    <dgm:cxn modelId="{9ED282CA-62EF-427C-A97D-13169950C710}" srcId="{9D2B3B48-034D-444B-803E-357A41F70DF3}" destId="{1E4CCF2D-77FF-442F-8CA2-6D9430C3E1D1}" srcOrd="2" destOrd="0" parTransId="{EF70D751-947D-4E33-8112-4E6058EABBE1}" sibTransId="{28A4BA17-9AB6-4D35-B85B-4DD5BC3A49AB}"/>
    <dgm:cxn modelId="{9BD3BFCA-9195-40FD-B5C9-621DCB7E9160}" type="presOf" srcId="{6F8F331D-E7DD-41AE-94E5-940257A0B709}" destId="{23AFFE5B-34B2-48C6-88F8-EADB6ED9C5B4}" srcOrd="0" destOrd="1" presId="urn:microsoft.com/office/officeart/2005/8/layout/hList1"/>
    <dgm:cxn modelId="{4BFE5CCE-A83F-4FA0-B0B9-3AAEC3F1FD62}" srcId="{796AE086-642E-4F0D-AA16-047774329C0E}" destId="{3DEB0438-B13F-4FDD-AA45-2D26E415BD82}" srcOrd="0" destOrd="0" parTransId="{486284EF-1970-4A95-ACFD-AFE9D3F593DD}" sibTransId="{9C0C2E3D-0D06-435E-83EA-465AD8A7B07A}"/>
    <dgm:cxn modelId="{73C733D9-5E21-4F26-9A14-81C6C7A76FA7}" srcId="{1B99602D-205F-4A80-BD52-47D8C15AC32B}" destId="{E4C765D0-B3B7-40C8-A90E-9F2FD8721C24}" srcOrd="5" destOrd="0" parTransId="{CE699A4B-F9EF-4738-BA2B-1F21AB8B9788}" sibTransId="{97FFA1FD-E2C4-42F7-A933-76BF8125D8A8}"/>
    <dgm:cxn modelId="{5A4D66DD-1FC2-407B-A263-71DA13326FBF}" type="presOf" srcId="{1E67F417-EBDB-4C14-8C86-C1722F931A44}" destId="{A782B874-F901-461C-A73B-61B5C1A5AE54}" srcOrd="0" destOrd="3" presId="urn:microsoft.com/office/officeart/2005/8/layout/hList1"/>
    <dgm:cxn modelId="{34EF21E3-471A-4636-A960-EBEC8DF11E7F}" srcId="{9D2B3B48-034D-444B-803E-357A41F70DF3}" destId="{1B99602D-205F-4A80-BD52-47D8C15AC32B}" srcOrd="3" destOrd="0" parTransId="{22FCF1CF-5BA5-4FFA-8F24-1E902F96D605}" sibTransId="{8A668AF5-E611-4F64-91B8-E0D377EB7F31}"/>
    <dgm:cxn modelId="{99FC29E6-6ED5-423E-97E9-F20A540B460C}" srcId="{1B99602D-205F-4A80-BD52-47D8C15AC32B}" destId="{115DA6EC-8A38-4212-96A9-C04017FBA751}" srcOrd="1" destOrd="0" parTransId="{A0A90DA2-36A8-4149-8C66-76233C7E7568}" sibTransId="{6A6FBD88-3BA7-4B2E-8DC5-6622BF96A320}"/>
    <dgm:cxn modelId="{272E51E7-9195-4D95-9460-928A9E79CDD6}" type="presOf" srcId="{D531D33D-5364-45F1-8262-24AD6AE7A8CC}" destId="{FDD1B303-ECC1-4D07-BA99-F61161F6BA8C}" srcOrd="0" destOrd="2" presId="urn:microsoft.com/office/officeart/2005/8/layout/hList1"/>
    <dgm:cxn modelId="{F3417CEF-EEC3-4E7F-9651-3A039ADBFE9F}" srcId="{796AE086-642E-4F0D-AA16-047774329C0E}" destId="{6F8F331D-E7DD-41AE-94E5-940257A0B709}" srcOrd="1" destOrd="0" parTransId="{6CA955E1-40BE-48AD-8674-17B72DD56B00}" sibTransId="{45775533-4ABC-4501-9E1C-289532583ED0}"/>
    <dgm:cxn modelId="{BB7EB678-265D-4989-842F-19CF656E1CAF}" type="presParOf" srcId="{B51183D3-EE0D-4E1B-B391-BEC465F60AA0}" destId="{7A36ADDA-3B2B-4840-B404-2F097BF9D60E}" srcOrd="0" destOrd="0" presId="urn:microsoft.com/office/officeart/2005/8/layout/hList1"/>
    <dgm:cxn modelId="{8861AFC4-9257-4C02-B240-132A0D13F0C2}" type="presParOf" srcId="{7A36ADDA-3B2B-4840-B404-2F097BF9D60E}" destId="{AD6017E6-6077-4024-90CC-B0B67190D048}" srcOrd="0" destOrd="0" presId="urn:microsoft.com/office/officeart/2005/8/layout/hList1"/>
    <dgm:cxn modelId="{AE1E1AD8-FA4E-4462-86A4-F455C45D104C}" type="presParOf" srcId="{7A36ADDA-3B2B-4840-B404-2F097BF9D60E}" destId="{27D19EF0-BE06-443D-A0E9-BA8871E8369E}" srcOrd="1" destOrd="0" presId="urn:microsoft.com/office/officeart/2005/8/layout/hList1"/>
    <dgm:cxn modelId="{65C08A83-E2EC-4973-9FF4-6A8167E7A5B8}" type="presParOf" srcId="{B51183D3-EE0D-4E1B-B391-BEC465F60AA0}" destId="{DEB82F27-6614-44A9-B9C0-0C235435E3A0}" srcOrd="1" destOrd="0" presId="urn:microsoft.com/office/officeart/2005/8/layout/hList1"/>
    <dgm:cxn modelId="{A7CF56F2-DFD5-477C-B7BB-A7A45AB52CC6}" type="presParOf" srcId="{B51183D3-EE0D-4E1B-B391-BEC465F60AA0}" destId="{76D1075F-49CB-4920-8F57-E47B3791CA9A}" srcOrd="2" destOrd="0" presId="urn:microsoft.com/office/officeart/2005/8/layout/hList1"/>
    <dgm:cxn modelId="{B7966526-9ECA-4983-8FE1-5AE93A6FE8F3}" type="presParOf" srcId="{76D1075F-49CB-4920-8F57-E47B3791CA9A}" destId="{884D2E6D-1357-43FF-9363-F92D87E9C165}" srcOrd="0" destOrd="0" presId="urn:microsoft.com/office/officeart/2005/8/layout/hList1"/>
    <dgm:cxn modelId="{0563A29F-75D9-4047-B438-C742BEA9DE54}" type="presParOf" srcId="{76D1075F-49CB-4920-8F57-E47B3791CA9A}" destId="{23AFFE5B-34B2-48C6-88F8-EADB6ED9C5B4}" srcOrd="1" destOrd="0" presId="urn:microsoft.com/office/officeart/2005/8/layout/hList1"/>
    <dgm:cxn modelId="{5C96DA1E-3342-46D2-B311-C864CAE169A1}" type="presParOf" srcId="{B51183D3-EE0D-4E1B-B391-BEC465F60AA0}" destId="{A51AD0CC-C4B6-40C4-A90D-2FC861AF8C32}" srcOrd="3" destOrd="0" presId="urn:microsoft.com/office/officeart/2005/8/layout/hList1"/>
    <dgm:cxn modelId="{E6983D5C-DFF1-4818-AF3B-CF864372253D}" type="presParOf" srcId="{B51183D3-EE0D-4E1B-B391-BEC465F60AA0}" destId="{001C2D8D-21CC-4DF7-9EB5-1A90657CBC20}" srcOrd="4" destOrd="0" presId="urn:microsoft.com/office/officeart/2005/8/layout/hList1"/>
    <dgm:cxn modelId="{A1C61CD3-0247-4136-B8B1-C0C77C88C881}" type="presParOf" srcId="{001C2D8D-21CC-4DF7-9EB5-1A90657CBC20}" destId="{9B4E7F26-F352-4B94-9519-339C9C885A9A}" srcOrd="0" destOrd="0" presId="urn:microsoft.com/office/officeart/2005/8/layout/hList1"/>
    <dgm:cxn modelId="{C505DF87-3973-4400-90AA-0CC20395E1E1}" type="presParOf" srcId="{001C2D8D-21CC-4DF7-9EB5-1A90657CBC20}" destId="{A782B874-F901-461C-A73B-61B5C1A5AE54}" srcOrd="1" destOrd="0" presId="urn:microsoft.com/office/officeart/2005/8/layout/hList1"/>
    <dgm:cxn modelId="{E2207149-8C1C-494F-910A-5BC85455EC1A}" type="presParOf" srcId="{B51183D3-EE0D-4E1B-B391-BEC465F60AA0}" destId="{5485856B-8AF3-4DB9-A391-3CCD1660EAE1}" srcOrd="5" destOrd="0" presId="urn:microsoft.com/office/officeart/2005/8/layout/hList1"/>
    <dgm:cxn modelId="{F1A32620-5F01-4A86-93D6-DC78663B080A}" type="presParOf" srcId="{B51183D3-EE0D-4E1B-B391-BEC465F60AA0}" destId="{EDD8C24C-1164-4BA5-B597-7F55D6A5C41F}" srcOrd="6" destOrd="0" presId="urn:microsoft.com/office/officeart/2005/8/layout/hList1"/>
    <dgm:cxn modelId="{69839AB8-6CB1-4B2C-9105-FE4F5BDBFA3F}" type="presParOf" srcId="{EDD8C24C-1164-4BA5-B597-7F55D6A5C41F}" destId="{0E03774A-DA4F-4B36-A0E1-831391C81EED}" srcOrd="0" destOrd="0" presId="urn:microsoft.com/office/officeart/2005/8/layout/hList1"/>
    <dgm:cxn modelId="{F8746EB5-5836-4FCC-B02C-E51F623F0C72}" type="presParOf" srcId="{EDD8C24C-1164-4BA5-B597-7F55D6A5C41F}" destId="{FDD1B303-ECC1-4D07-BA99-F61161F6BA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742E7-ECFA-4EBD-842F-8E83551E28F6}">
      <dsp:nvSpPr>
        <dsp:cNvPr id="0" name=""/>
        <dsp:cNvSpPr/>
      </dsp:nvSpPr>
      <dsp:spPr>
        <a:xfrm>
          <a:off x="0" y="0"/>
          <a:ext cx="9920997" cy="320040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C44144-C13E-4B5C-85CB-D269D62152DA}">
      <dsp:nvSpPr>
        <dsp:cNvPr id="0" name=""/>
        <dsp:cNvSpPr/>
      </dsp:nvSpPr>
      <dsp:spPr>
        <a:xfrm>
          <a:off x="0" y="462092"/>
          <a:ext cx="2203160" cy="227621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bg-BG" sz="1600" b="1" u="sng" kern="1200" dirty="0">
              <a:latin typeface="Arial" panose="020B0604020202020204" pitchFamily="34" charset="0"/>
              <a:cs typeface="Arial" panose="020B0604020202020204" pitchFamily="34" charset="0"/>
            </a:rPr>
            <a:t>Видове ресурси:</a:t>
          </a:r>
        </a:p>
        <a:p>
          <a:pPr marL="0" lvl="0" indent="0" algn="ctr" defTabSz="711200">
            <a:lnSpc>
              <a:spcPct val="90000"/>
            </a:lnSpc>
            <a:spcBef>
              <a:spcPct val="0"/>
            </a:spcBef>
            <a:spcAft>
              <a:spcPct val="35000"/>
            </a:spcAft>
            <a:buNone/>
          </a:pPr>
          <a:r>
            <a:rPr lang="bg-BG" sz="1600" kern="1200" dirty="0">
              <a:latin typeface="Arial" panose="020B0604020202020204" pitchFamily="34" charset="0"/>
              <a:cs typeface="Arial" panose="020B0604020202020204" pitchFamily="34" charset="0"/>
            </a:rPr>
            <a:t>- Релефни</a:t>
          </a:r>
        </a:p>
        <a:p>
          <a:pPr marL="0" lvl="0" indent="0" algn="ctr" defTabSz="711200">
            <a:lnSpc>
              <a:spcPct val="90000"/>
            </a:lnSpc>
            <a:spcBef>
              <a:spcPct val="0"/>
            </a:spcBef>
            <a:spcAft>
              <a:spcPct val="35000"/>
            </a:spcAft>
            <a:buNone/>
          </a:pPr>
          <a:r>
            <a:rPr lang="bg-BG" sz="1600" kern="1200" dirty="0">
              <a:latin typeface="Arial" panose="020B0604020202020204" pitchFamily="34" charset="0"/>
              <a:cs typeface="Arial" panose="020B0604020202020204" pitchFamily="34" charset="0"/>
            </a:rPr>
            <a:t>- Климатични</a:t>
          </a:r>
        </a:p>
        <a:p>
          <a:pPr marL="0" lvl="0" indent="0" algn="ctr" defTabSz="711200">
            <a:lnSpc>
              <a:spcPct val="90000"/>
            </a:lnSpc>
            <a:spcBef>
              <a:spcPct val="0"/>
            </a:spcBef>
            <a:spcAft>
              <a:spcPct val="35000"/>
            </a:spcAft>
            <a:buNone/>
          </a:pPr>
          <a:r>
            <a:rPr lang="bg-BG" sz="1600" kern="1200" dirty="0">
              <a:latin typeface="Arial" panose="020B0604020202020204" pitchFamily="34" charset="0"/>
              <a:cs typeface="Arial" panose="020B0604020202020204" pitchFamily="34" charset="0"/>
            </a:rPr>
            <a:t>- Водни</a:t>
          </a:r>
        </a:p>
        <a:p>
          <a:pPr marL="0" lvl="0" indent="0" algn="ctr" defTabSz="711200">
            <a:lnSpc>
              <a:spcPct val="90000"/>
            </a:lnSpc>
            <a:spcBef>
              <a:spcPct val="0"/>
            </a:spcBef>
            <a:spcAft>
              <a:spcPct val="35000"/>
            </a:spcAft>
            <a:buNone/>
          </a:pPr>
          <a:r>
            <a:rPr lang="bg-BG" sz="1600" kern="1200" dirty="0">
              <a:latin typeface="Arial" panose="020B0604020202020204" pitchFamily="34" charset="0"/>
              <a:cs typeface="Arial" panose="020B0604020202020204" pitchFamily="34" charset="0"/>
            </a:rPr>
            <a:t>- Биосфера</a:t>
          </a:r>
        </a:p>
        <a:p>
          <a:pPr marL="0" lvl="0" indent="0" algn="ctr" defTabSz="711200">
            <a:lnSpc>
              <a:spcPct val="90000"/>
            </a:lnSpc>
            <a:spcBef>
              <a:spcPct val="0"/>
            </a:spcBef>
            <a:spcAft>
              <a:spcPct val="35000"/>
            </a:spcAft>
            <a:buNone/>
          </a:pPr>
          <a:endParaRPr lang="en-GB" sz="1600" kern="1200" dirty="0">
            <a:latin typeface="Arial" panose="020B0604020202020204" pitchFamily="34" charset="0"/>
            <a:cs typeface="Arial" panose="020B0604020202020204" pitchFamily="34" charset="0"/>
          </a:endParaRPr>
        </a:p>
      </dsp:txBody>
      <dsp:txXfrm>
        <a:off x="107549" y="569641"/>
        <a:ext cx="1988062" cy="2061116"/>
      </dsp:txXfrm>
    </dsp:sp>
    <dsp:sp modelId="{B4EEA4C3-8662-4FF5-BCA3-6EDA9CC06174}">
      <dsp:nvSpPr>
        <dsp:cNvPr id="0" name=""/>
        <dsp:cNvSpPr/>
      </dsp:nvSpPr>
      <dsp:spPr>
        <a:xfrm>
          <a:off x="2573744" y="462092"/>
          <a:ext cx="2203160" cy="2276214"/>
        </a:xfrm>
        <a:prstGeom prst="roundRect">
          <a:avLst/>
        </a:prstGeom>
        <a:solidFill>
          <a:schemeClr val="accent3">
            <a:hueOff val="2019711"/>
            <a:satOff val="12180"/>
            <a:lumOff val="-738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bg-BG" sz="1600" b="1" u="sng" kern="1200" dirty="0">
              <a:latin typeface="Arial" panose="020B0604020202020204" pitchFamily="34" charset="0"/>
              <a:cs typeface="Arial" panose="020B0604020202020204" pitchFamily="34" charset="0"/>
            </a:rPr>
            <a:t>Проучване и бази данни:</a:t>
          </a:r>
        </a:p>
        <a:p>
          <a:pPr marL="0" lvl="0" indent="0" algn="ctr" defTabSz="711200">
            <a:lnSpc>
              <a:spcPct val="90000"/>
            </a:lnSpc>
            <a:spcBef>
              <a:spcPct val="0"/>
            </a:spcBef>
            <a:spcAft>
              <a:spcPct val="35000"/>
            </a:spcAft>
            <a:buNone/>
          </a:pPr>
          <a:r>
            <a:rPr lang="bg-BG" sz="1600" kern="1200" dirty="0">
              <a:latin typeface="Arial" panose="020B0604020202020204" pitchFamily="34" charset="0"/>
              <a:cs typeface="Arial" panose="020B0604020202020204" pitchFamily="34" charset="0"/>
            </a:rPr>
            <a:t>- Публични регистри</a:t>
          </a:r>
        </a:p>
        <a:p>
          <a:pPr marL="0" lvl="0" indent="0" algn="ctr" defTabSz="711200">
            <a:lnSpc>
              <a:spcPct val="90000"/>
            </a:lnSpc>
            <a:spcBef>
              <a:spcPct val="0"/>
            </a:spcBef>
            <a:spcAft>
              <a:spcPct val="35000"/>
            </a:spcAft>
            <a:buNone/>
          </a:pPr>
          <a:r>
            <a:rPr lang="bg-BG" sz="1600" kern="1200" dirty="0">
              <a:latin typeface="Arial" panose="020B0604020202020204" pitchFamily="34" charset="0"/>
              <a:cs typeface="Arial" panose="020B0604020202020204" pitchFamily="34" charset="0"/>
            </a:rPr>
            <a:t>- Собствени проучвания</a:t>
          </a:r>
          <a:endParaRPr lang="en-GB" sz="1600" kern="1200" dirty="0">
            <a:latin typeface="Arial" panose="020B0604020202020204" pitchFamily="34" charset="0"/>
            <a:cs typeface="Arial" panose="020B0604020202020204" pitchFamily="34" charset="0"/>
          </a:endParaRPr>
        </a:p>
      </dsp:txBody>
      <dsp:txXfrm>
        <a:off x="2681293" y="569641"/>
        <a:ext cx="1988062" cy="2061116"/>
      </dsp:txXfrm>
    </dsp:sp>
    <dsp:sp modelId="{46F1FBC0-9315-4429-98AB-9293F690DAB4}">
      <dsp:nvSpPr>
        <dsp:cNvPr id="0" name=""/>
        <dsp:cNvSpPr/>
      </dsp:nvSpPr>
      <dsp:spPr>
        <a:xfrm>
          <a:off x="5144097" y="462092"/>
          <a:ext cx="2203160" cy="2276214"/>
        </a:xfrm>
        <a:prstGeom prst="roundRect">
          <a:avLst/>
        </a:prstGeom>
        <a:solidFill>
          <a:schemeClr val="accent3">
            <a:hueOff val="4039423"/>
            <a:satOff val="24360"/>
            <a:lumOff val="-1477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bg-BG" sz="1600" b="1" u="sng" kern="1200" dirty="0">
              <a:latin typeface="Arial" panose="020B0604020202020204" pitchFamily="34" charset="0"/>
              <a:cs typeface="Arial" panose="020B0604020202020204" pitchFamily="34" charset="0"/>
            </a:rPr>
            <a:t>Оценка на потенциала:</a:t>
          </a:r>
        </a:p>
        <a:p>
          <a:pPr marL="0" lvl="0" indent="0" algn="ctr" defTabSz="711200">
            <a:lnSpc>
              <a:spcPct val="90000"/>
            </a:lnSpc>
            <a:spcBef>
              <a:spcPct val="0"/>
            </a:spcBef>
            <a:spcAft>
              <a:spcPct val="35000"/>
            </a:spcAft>
            <a:buNone/>
          </a:pPr>
          <a:r>
            <a:rPr lang="bg-BG" sz="1600" kern="1200" dirty="0">
              <a:latin typeface="Arial" panose="020B0604020202020204" pitchFamily="34" charset="0"/>
              <a:cs typeface="Arial" panose="020B0604020202020204" pitchFamily="34" charset="0"/>
            </a:rPr>
            <a:t>- Атрактивност</a:t>
          </a:r>
        </a:p>
        <a:p>
          <a:pPr marL="0" lvl="0" indent="0" algn="ctr" defTabSz="711200">
            <a:lnSpc>
              <a:spcPct val="90000"/>
            </a:lnSpc>
            <a:spcBef>
              <a:spcPct val="0"/>
            </a:spcBef>
            <a:spcAft>
              <a:spcPct val="35000"/>
            </a:spcAft>
            <a:buNone/>
          </a:pPr>
          <a:r>
            <a:rPr lang="bg-BG" sz="1600" kern="1200" dirty="0">
              <a:latin typeface="Arial" panose="020B0604020202020204" pitchFamily="34" charset="0"/>
              <a:cs typeface="Arial" panose="020B0604020202020204" pitchFamily="34" charset="0"/>
            </a:rPr>
            <a:t>- Достъп</a:t>
          </a:r>
        </a:p>
        <a:p>
          <a:pPr marL="0" lvl="0" indent="0" algn="ctr" defTabSz="711200">
            <a:lnSpc>
              <a:spcPct val="90000"/>
            </a:lnSpc>
            <a:spcBef>
              <a:spcPct val="0"/>
            </a:spcBef>
            <a:spcAft>
              <a:spcPct val="35000"/>
            </a:spcAft>
            <a:buNone/>
          </a:pPr>
          <a:r>
            <a:rPr lang="bg-BG" sz="1600" kern="1200" dirty="0">
              <a:latin typeface="Arial" panose="020B0604020202020204" pitchFamily="34" charset="0"/>
              <a:cs typeface="Arial" panose="020B0604020202020204" pitchFamily="34" charset="0"/>
            </a:rPr>
            <a:t>- Комплексност </a:t>
          </a:r>
        </a:p>
      </dsp:txBody>
      <dsp:txXfrm>
        <a:off x="5251646" y="569641"/>
        <a:ext cx="1988062" cy="2061116"/>
      </dsp:txXfrm>
    </dsp:sp>
    <dsp:sp modelId="{B3D1CA84-4755-4C9E-A4A0-C2C30B072F99}">
      <dsp:nvSpPr>
        <dsp:cNvPr id="0" name=""/>
        <dsp:cNvSpPr/>
      </dsp:nvSpPr>
      <dsp:spPr>
        <a:xfrm>
          <a:off x="7714451" y="462092"/>
          <a:ext cx="2203160" cy="2276214"/>
        </a:xfrm>
        <a:prstGeom prst="roundRect">
          <a:avLst/>
        </a:prstGeom>
        <a:solidFill>
          <a:schemeClr val="accent3">
            <a:hueOff val="6059134"/>
            <a:satOff val="36540"/>
            <a:lumOff val="-2215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bg-BG" sz="1600" b="1" u="sng" kern="1200" dirty="0">
              <a:latin typeface="Arial" panose="020B0604020202020204" pitchFamily="34" charset="0"/>
              <a:cs typeface="Arial" panose="020B0604020202020204" pitchFamily="34" charset="0"/>
            </a:rPr>
            <a:t>Приоритизация:</a:t>
          </a:r>
        </a:p>
        <a:p>
          <a:pPr marL="0" lvl="0" indent="0" algn="ctr" defTabSz="711200">
            <a:lnSpc>
              <a:spcPct val="90000"/>
            </a:lnSpc>
            <a:spcBef>
              <a:spcPct val="0"/>
            </a:spcBef>
            <a:spcAft>
              <a:spcPct val="35000"/>
            </a:spcAft>
            <a:buNone/>
          </a:pPr>
          <a:r>
            <a:rPr lang="bg-BG" sz="1600" kern="1200" dirty="0">
              <a:latin typeface="Arial" panose="020B0604020202020204" pitchFamily="34" charset="0"/>
              <a:cs typeface="Arial" panose="020B0604020202020204" pitchFamily="34" charset="0"/>
            </a:rPr>
            <a:t>- </a:t>
          </a:r>
          <a:r>
            <a:rPr lang="en-GB" sz="1600" kern="1200" dirty="0">
              <a:latin typeface="Arial" panose="020B0604020202020204" pitchFamily="34" charset="0"/>
              <a:cs typeface="Arial" panose="020B0604020202020204" pitchFamily="34" charset="0"/>
            </a:rPr>
            <a:t>SWOT </a:t>
          </a:r>
          <a:r>
            <a:rPr lang="bg-BG" sz="1600" kern="1200" dirty="0">
              <a:latin typeface="Arial" panose="020B0604020202020204" pitchFamily="34" charset="0"/>
              <a:cs typeface="Arial" panose="020B0604020202020204" pitchFamily="34" charset="0"/>
            </a:rPr>
            <a:t>анализ</a:t>
          </a:r>
        </a:p>
        <a:p>
          <a:pPr marL="0" lvl="0" indent="0" algn="ctr" defTabSz="711200">
            <a:lnSpc>
              <a:spcPct val="90000"/>
            </a:lnSpc>
            <a:spcBef>
              <a:spcPct val="0"/>
            </a:spcBef>
            <a:spcAft>
              <a:spcPct val="35000"/>
            </a:spcAft>
            <a:buNone/>
          </a:pPr>
          <a:r>
            <a:rPr lang="bg-BG" sz="1600" kern="1200" dirty="0">
              <a:latin typeface="Arial" panose="020B0604020202020204" pitchFamily="34" charset="0"/>
              <a:cs typeface="Arial" panose="020B0604020202020204" pitchFamily="34" charset="0"/>
            </a:rPr>
            <a:t>- Ключов потенциал</a:t>
          </a:r>
        </a:p>
      </dsp:txBody>
      <dsp:txXfrm>
        <a:off x="7822000" y="569641"/>
        <a:ext cx="1988062" cy="2061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742E7-ECFA-4EBD-842F-8E83551E28F6}">
      <dsp:nvSpPr>
        <dsp:cNvPr id="0" name=""/>
        <dsp:cNvSpPr/>
      </dsp:nvSpPr>
      <dsp:spPr>
        <a:xfrm>
          <a:off x="0" y="0"/>
          <a:ext cx="9920997" cy="3821373"/>
        </a:xfrm>
        <a:prstGeom prst="rightArrow">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C44144-C13E-4B5C-85CB-D269D62152DA}">
      <dsp:nvSpPr>
        <dsp:cNvPr id="0" name=""/>
        <dsp:cNvSpPr/>
      </dsp:nvSpPr>
      <dsp:spPr>
        <a:xfrm>
          <a:off x="0" y="551752"/>
          <a:ext cx="2220357" cy="2717867"/>
        </a:xfrm>
        <a:prstGeom prst="roundRect">
          <a:avLst/>
        </a:prstGeom>
        <a:solidFill>
          <a:schemeClr val="accent5">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bg-BG" sz="1600" b="1" u="sng" kern="1200" dirty="0">
              <a:latin typeface="Arial" panose="020B0604020202020204" pitchFamily="34" charset="0"/>
              <a:cs typeface="Arial" panose="020B0604020202020204" pitchFamily="34" charset="0"/>
            </a:rPr>
            <a:t>Видове ресурси:</a:t>
          </a:r>
        </a:p>
        <a:p>
          <a:pPr marL="0" lvl="0" indent="0" algn="ctr" defTabSz="711200">
            <a:lnSpc>
              <a:spcPct val="90000"/>
            </a:lnSpc>
            <a:spcBef>
              <a:spcPct val="0"/>
            </a:spcBef>
            <a:spcAft>
              <a:spcPct val="35000"/>
            </a:spcAft>
            <a:buNone/>
          </a:pPr>
          <a:r>
            <a:rPr lang="bg-BG" sz="1600" kern="1200" dirty="0">
              <a:latin typeface="Arial" panose="020B0604020202020204" pitchFamily="34" charset="0"/>
              <a:cs typeface="Arial" panose="020B0604020202020204" pitchFamily="34" charset="0"/>
            </a:rPr>
            <a:t>-Културно-исторически ресурси</a:t>
          </a:r>
        </a:p>
        <a:p>
          <a:pPr marL="0" lvl="0" indent="0" algn="ctr" defTabSz="711200">
            <a:lnSpc>
              <a:spcPct val="90000"/>
            </a:lnSpc>
            <a:spcBef>
              <a:spcPct val="0"/>
            </a:spcBef>
            <a:spcAft>
              <a:spcPct val="35000"/>
            </a:spcAft>
            <a:buNone/>
          </a:pPr>
          <a:r>
            <a:rPr lang="bg-BG" sz="1600" kern="1200" dirty="0">
              <a:latin typeface="Arial" panose="020B0604020202020204" pitchFamily="34" charset="0"/>
              <a:cs typeface="Arial" panose="020B0604020202020204" pitchFamily="34" charset="0"/>
            </a:rPr>
            <a:t>-Туристически ресурси – туристически дейности и обекти по ЗТ</a:t>
          </a:r>
          <a:endParaRPr lang="en-GB" sz="1600" kern="1200" dirty="0">
            <a:latin typeface="Arial" panose="020B0604020202020204" pitchFamily="34" charset="0"/>
            <a:cs typeface="Arial" panose="020B0604020202020204" pitchFamily="34" charset="0"/>
          </a:endParaRPr>
        </a:p>
      </dsp:txBody>
      <dsp:txXfrm>
        <a:off x="108389" y="660141"/>
        <a:ext cx="2003579" cy="2501089"/>
      </dsp:txXfrm>
    </dsp:sp>
    <dsp:sp modelId="{B4EEA4C3-8662-4FF5-BCA3-6EDA9CC06174}">
      <dsp:nvSpPr>
        <dsp:cNvPr id="0" name=""/>
        <dsp:cNvSpPr/>
      </dsp:nvSpPr>
      <dsp:spPr>
        <a:xfrm>
          <a:off x="2567689" y="551752"/>
          <a:ext cx="2220357" cy="2717867"/>
        </a:xfrm>
        <a:prstGeom prst="roundRect">
          <a:avLst/>
        </a:prstGeom>
        <a:solidFill>
          <a:schemeClr val="accent5">
            <a:shade val="50000"/>
            <a:hueOff val="81438"/>
            <a:satOff val="-3473"/>
            <a:lumOff val="211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bg-BG" sz="1600" b="1" u="sng" kern="1200" dirty="0">
              <a:latin typeface="Arial" panose="020B0604020202020204" pitchFamily="34" charset="0"/>
              <a:cs typeface="Arial" panose="020B0604020202020204" pitchFamily="34" charset="0"/>
            </a:rPr>
            <a:t>Проучване и създаване на бази данни, на базата на:</a:t>
          </a:r>
        </a:p>
        <a:p>
          <a:pPr marL="0" lvl="0" indent="0" algn="ctr" defTabSz="711200">
            <a:lnSpc>
              <a:spcPct val="90000"/>
            </a:lnSpc>
            <a:spcBef>
              <a:spcPct val="0"/>
            </a:spcBef>
            <a:spcAft>
              <a:spcPct val="35000"/>
            </a:spcAft>
            <a:buNone/>
          </a:pPr>
          <a:r>
            <a:rPr lang="bg-BG" sz="1600" kern="1200" dirty="0">
              <a:latin typeface="Arial" panose="020B0604020202020204" pitchFamily="34" charset="0"/>
              <a:cs typeface="Arial" panose="020B0604020202020204" pitchFamily="34" charset="0"/>
            </a:rPr>
            <a:t>- Публични регистри</a:t>
          </a:r>
        </a:p>
        <a:p>
          <a:pPr marL="0" lvl="0" indent="0" algn="ctr" defTabSz="711200">
            <a:lnSpc>
              <a:spcPct val="90000"/>
            </a:lnSpc>
            <a:spcBef>
              <a:spcPct val="0"/>
            </a:spcBef>
            <a:spcAft>
              <a:spcPct val="35000"/>
            </a:spcAft>
            <a:buNone/>
          </a:pPr>
          <a:r>
            <a:rPr lang="bg-BG" sz="1600" kern="1200" dirty="0">
              <a:latin typeface="Arial" panose="020B0604020202020204" pitchFamily="34" charset="0"/>
              <a:cs typeface="Arial" panose="020B0604020202020204" pitchFamily="34" charset="0"/>
            </a:rPr>
            <a:t>- Собствени проучвания</a:t>
          </a:r>
          <a:endParaRPr lang="en-GB" sz="1600" kern="1200" dirty="0">
            <a:latin typeface="Arial" panose="020B0604020202020204" pitchFamily="34" charset="0"/>
            <a:cs typeface="Arial" panose="020B0604020202020204" pitchFamily="34" charset="0"/>
          </a:endParaRPr>
        </a:p>
      </dsp:txBody>
      <dsp:txXfrm>
        <a:off x="2676078" y="660141"/>
        <a:ext cx="2003579" cy="2501089"/>
      </dsp:txXfrm>
    </dsp:sp>
    <dsp:sp modelId="{46F1FBC0-9315-4429-98AB-9293F690DAB4}">
      <dsp:nvSpPr>
        <dsp:cNvPr id="0" name=""/>
        <dsp:cNvSpPr/>
      </dsp:nvSpPr>
      <dsp:spPr>
        <a:xfrm>
          <a:off x="5132955" y="551752"/>
          <a:ext cx="2220357" cy="2717867"/>
        </a:xfrm>
        <a:prstGeom prst="roundRect">
          <a:avLst/>
        </a:prstGeom>
        <a:solidFill>
          <a:schemeClr val="accent5">
            <a:shade val="50000"/>
            <a:hueOff val="162875"/>
            <a:satOff val="-6947"/>
            <a:lumOff val="4221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bg-BG" sz="1600" b="1" u="sng" kern="1200" dirty="0">
              <a:solidFill>
                <a:schemeClr val="tx2"/>
              </a:solidFill>
              <a:latin typeface="Arial" panose="020B0604020202020204" pitchFamily="34" charset="0"/>
              <a:cs typeface="Arial" panose="020B0604020202020204" pitchFamily="34" charset="0"/>
            </a:rPr>
            <a:t>Оценка на потенциала:</a:t>
          </a:r>
        </a:p>
        <a:p>
          <a:pPr marL="0" lvl="0" indent="0" algn="ctr" defTabSz="711200">
            <a:lnSpc>
              <a:spcPct val="90000"/>
            </a:lnSpc>
            <a:spcBef>
              <a:spcPct val="0"/>
            </a:spcBef>
            <a:spcAft>
              <a:spcPct val="35000"/>
            </a:spcAft>
            <a:buNone/>
          </a:pPr>
          <a:r>
            <a:rPr lang="bg-BG" sz="1600" kern="1200" dirty="0">
              <a:solidFill>
                <a:schemeClr val="tx2"/>
              </a:solidFill>
              <a:latin typeface="Arial" panose="020B0604020202020204" pitchFamily="34" charset="0"/>
              <a:cs typeface="Arial" panose="020B0604020202020204" pitchFamily="34" charset="0"/>
            </a:rPr>
            <a:t>-Достъпност</a:t>
          </a:r>
        </a:p>
        <a:p>
          <a:pPr marL="0" lvl="0" indent="0" algn="ctr" defTabSz="711200">
            <a:lnSpc>
              <a:spcPct val="90000"/>
            </a:lnSpc>
            <a:spcBef>
              <a:spcPct val="0"/>
            </a:spcBef>
            <a:spcAft>
              <a:spcPct val="35000"/>
            </a:spcAft>
            <a:buNone/>
          </a:pPr>
          <a:r>
            <a:rPr lang="bg-BG" sz="1600" kern="1200" dirty="0">
              <a:solidFill>
                <a:schemeClr val="tx2"/>
              </a:solidFill>
              <a:latin typeface="Arial" panose="020B0604020202020204" pitchFamily="34" charset="0"/>
              <a:cs typeface="Arial" panose="020B0604020202020204" pitchFamily="34" charset="0"/>
            </a:rPr>
            <a:t>-Комплексност</a:t>
          </a:r>
        </a:p>
        <a:p>
          <a:pPr marL="0" lvl="0" indent="0" algn="ctr" defTabSz="711200">
            <a:lnSpc>
              <a:spcPct val="90000"/>
            </a:lnSpc>
            <a:spcBef>
              <a:spcPct val="0"/>
            </a:spcBef>
            <a:spcAft>
              <a:spcPct val="35000"/>
            </a:spcAft>
            <a:buNone/>
          </a:pPr>
          <a:r>
            <a:rPr lang="bg-BG" sz="1600" kern="1200" dirty="0">
              <a:solidFill>
                <a:schemeClr val="tx2"/>
              </a:solidFill>
              <a:latin typeface="Arial" panose="020B0604020202020204" pitchFamily="34" charset="0"/>
              <a:cs typeface="Arial" panose="020B0604020202020204" pitchFamily="34" charset="0"/>
            </a:rPr>
            <a:t>-Привлекателност</a:t>
          </a:r>
        </a:p>
        <a:p>
          <a:pPr marL="0" lvl="0" indent="0" algn="ctr" defTabSz="711200">
            <a:lnSpc>
              <a:spcPct val="90000"/>
            </a:lnSpc>
            <a:spcBef>
              <a:spcPct val="0"/>
            </a:spcBef>
            <a:spcAft>
              <a:spcPct val="35000"/>
            </a:spcAft>
            <a:buNone/>
          </a:pPr>
          <a:r>
            <a:rPr lang="bg-BG" sz="1600" kern="1200" dirty="0">
              <a:solidFill>
                <a:schemeClr val="tx2"/>
              </a:solidFill>
              <a:latin typeface="Arial" panose="020B0604020202020204" pitchFamily="34" charset="0"/>
              <a:cs typeface="Arial" panose="020B0604020202020204" pitchFamily="34" charset="0"/>
            </a:rPr>
            <a:t>-Безопасност и достъп</a:t>
          </a:r>
        </a:p>
        <a:p>
          <a:pPr marL="0" lvl="0" indent="0" algn="ctr" defTabSz="711200">
            <a:lnSpc>
              <a:spcPct val="90000"/>
            </a:lnSpc>
            <a:spcBef>
              <a:spcPct val="0"/>
            </a:spcBef>
            <a:spcAft>
              <a:spcPct val="35000"/>
            </a:spcAft>
            <a:buNone/>
          </a:pPr>
          <a:r>
            <a:rPr lang="bg-BG" sz="1600" kern="1200" dirty="0">
              <a:solidFill>
                <a:schemeClr val="tx2"/>
              </a:solidFill>
              <a:latin typeface="Arial" panose="020B0604020202020204" pitchFamily="34" charset="0"/>
              <a:cs typeface="Arial" panose="020B0604020202020204" pitchFamily="34" charset="0"/>
            </a:rPr>
            <a:t>-Пространствен капацитет </a:t>
          </a:r>
        </a:p>
      </dsp:txBody>
      <dsp:txXfrm>
        <a:off x="5241344" y="660141"/>
        <a:ext cx="2003579" cy="2501089"/>
      </dsp:txXfrm>
    </dsp:sp>
    <dsp:sp modelId="{B3D1CA84-4755-4C9E-A4A0-C2C30B072F99}">
      <dsp:nvSpPr>
        <dsp:cNvPr id="0" name=""/>
        <dsp:cNvSpPr/>
      </dsp:nvSpPr>
      <dsp:spPr>
        <a:xfrm>
          <a:off x="7698222" y="551752"/>
          <a:ext cx="2220357" cy="2717867"/>
        </a:xfrm>
        <a:prstGeom prst="roundRect">
          <a:avLst/>
        </a:prstGeom>
        <a:solidFill>
          <a:schemeClr val="accent5">
            <a:shade val="50000"/>
            <a:hueOff val="81438"/>
            <a:satOff val="-3473"/>
            <a:lumOff val="211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bg-BG" sz="1600" b="1" u="sng" kern="1200" dirty="0">
              <a:latin typeface="Arial" panose="020B0604020202020204" pitchFamily="34" charset="0"/>
              <a:cs typeface="Arial" panose="020B0604020202020204" pitchFamily="34" charset="0"/>
            </a:rPr>
            <a:t>Приоритизация:</a:t>
          </a:r>
          <a:endParaRPr lang="bg-BG" sz="1600" u="sng"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bg-BG" sz="1600" kern="1200" dirty="0">
              <a:latin typeface="Arial" panose="020B0604020202020204" pitchFamily="34" charset="0"/>
              <a:cs typeface="Arial" panose="020B0604020202020204" pitchFamily="34" charset="0"/>
            </a:rPr>
            <a:t>-</a:t>
          </a:r>
          <a:r>
            <a:rPr lang="en-GB" sz="1600" kern="1200" dirty="0">
              <a:latin typeface="Arial" panose="020B0604020202020204" pitchFamily="34" charset="0"/>
              <a:cs typeface="Arial" panose="020B0604020202020204" pitchFamily="34" charset="0"/>
            </a:rPr>
            <a:t>SWOT </a:t>
          </a:r>
          <a:r>
            <a:rPr lang="bg-BG" sz="1600" kern="1200" dirty="0">
              <a:latin typeface="Arial" panose="020B0604020202020204" pitchFamily="34" charset="0"/>
              <a:cs typeface="Arial" panose="020B0604020202020204" pitchFamily="34" charset="0"/>
            </a:rPr>
            <a:t>анализ</a:t>
          </a:r>
        </a:p>
        <a:p>
          <a:pPr marL="0" lvl="0" indent="0" algn="ctr" defTabSz="711200">
            <a:lnSpc>
              <a:spcPct val="90000"/>
            </a:lnSpc>
            <a:spcBef>
              <a:spcPct val="0"/>
            </a:spcBef>
            <a:spcAft>
              <a:spcPct val="35000"/>
            </a:spcAft>
            <a:buNone/>
          </a:pPr>
          <a:r>
            <a:rPr lang="bg-BG" sz="1600" kern="1200" dirty="0">
              <a:latin typeface="Arial" panose="020B0604020202020204" pitchFamily="34" charset="0"/>
              <a:cs typeface="Arial" panose="020B0604020202020204" pitchFamily="34" charset="0"/>
            </a:rPr>
            <a:t>-Ключов потенциал</a:t>
          </a:r>
        </a:p>
      </dsp:txBody>
      <dsp:txXfrm>
        <a:off x="7806611" y="660141"/>
        <a:ext cx="2003579" cy="2501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82628-C35F-4AD1-802A-161CDA0D94CF}">
      <dsp:nvSpPr>
        <dsp:cNvPr id="0" name=""/>
        <dsp:cNvSpPr/>
      </dsp:nvSpPr>
      <dsp:spPr>
        <a:xfrm>
          <a:off x="0" y="3502861"/>
          <a:ext cx="10437090" cy="7663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bg-BG" sz="1800" kern="1200" dirty="0">
              <a:latin typeface="Arial" panose="020B0604020202020204" pitchFamily="34" charset="0"/>
              <a:cs typeface="Arial" panose="020B0604020202020204" pitchFamily="34" charset="0"/>
            </a:rPr>
            <a:t>Дефиниране на преки и непреки ефекти от развитието на туризма – заетост, предприемачество, икономически ръст и др. </a:t>
          </a:r>
        </a:p>
      </dsp:txBody>
      <dsp:txXfrm>
        <a:off x="0" y="3502861"/>
        <a:ext cx="10437090" cy="766340"/>
      </dsp:txXfrm>
    </dsp:sp>
    <dsp:sp modelId="{D088F15B-9C75-483E-A261-CA97C9F66B03}">
      <dsp:nvSpPr>
        <dsp:cNvPr id="0" name=""/>
        <dsp:cNvSpPr/>
      </dsp:nvSpPr>
      <dsp:spPr>
        <a:xfrm rot="10800000">
          <a:off x="0" y="2335725"/>
          <a:ext cx="10437090" cy="1178631"/>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bg-BG" sz="1800" kern="1200" dirty="0">
              <a:latin typeface="Arial" panose="020B0604020202020204" pitchFamily="34" charset="0"/>
              <a:cs typeface="Arial" panose="020B0604020202020204" pitchFamily="34" charset="0"/>
            </a:rPr>
            <a:t>Определяне на вид и капацитет на материално-техническата база, с цел устойчиво развитие на туризма</a:t>
          </a:r>
        </a:p>
      </dsp:txBody>
      <dsp:txXfrm rot="10800000">
        <a:off x="0" y="2335725"/>
        <a:ext cx="10437090" cy="765839"/>
      </dsp:txXfrm>
    </dsp:sp>
    <dsp:sp modelId="{6851E677-4E9C-4689-BD47-6684204A5C8C}">
      <dsp:nvSpPr>
        <dsp:cNvPr id="0" name=""/>
        <dsp:cNvSpPr/>
      </dsp:nvSpPr>
      <dsp:spPr>
        <a:xfrm rot="10800000">
          <a:off x="0" y="1168588"/>
          <a:ext cx="10437090" cy="1178631"/>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bg-BG" sz="1800" kern="1200" dirty="0">
              <a:latin typeface="Arial" panose="020B0604020202020204" pitchFamily="34" charset="0"/>
              <a:cs typeface="Arial" panose="020B0604020202020204" pitchFamily="34" charset="0"/>
            </a:rPr>
            <a:t>Дефиниране на видове туризъм, които да се развиват на базата на ресурсите – на общинско и регионално ниво </a:t>
          </a:r>
        </a:p>
      </dsp:txBody>
      <dsp:txXfrm rot="10800000">
        <a:off x="0" y="1168588"/>
        <a:ext cx="10437090" cy="765839"/>
      </dsp:txXfrm>
    </dsp:sp>
    <dsp:sp modelId="{E43F3632-3AF8-415F-AB4D-2D0F2F3B124F}">
      <dsp:nvSpPr>
        <dsp:cNvPr id="0" name=""/>
        <dsp:cNvSpPr/>
      </dsp:nvSpPr>
      <dsp:spPr>
        <a:xfrm rot="10800000">
          <a:off x="0" y="46322"/>
          <a:ext cx="10437090" cy="1178631"/>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bg-BG" sz="1800" kern="1200" dirty="0">
              <a:latin typeface="Arial" panose="020B0604020202020204" pitchFamily="34" charset="0"/>
              <a:cs typeface="Arial" panose="020B0604020202020204" pitchFamily="34" charset="0"/>
            </a:rPr>
            <a:t>Идентификация, създаване на база данни, оценка на потенциала и приоритизация на ресурсите </a:t>
          </a:r>
        </a:p>
      </dsp:txBody>
      <dsp:txXfrm rot="10800000">
        <a:off x="0" y="46322"/>
        <a:ext cx="10437090" cy="7658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F3F09-DB1D-441F-9028-3B6593934C01}">
      <dsp:nvSpPr>
        <dsp:cNvPr id="0" name=""/>
        <dsp:cNvSpPr/>
      </dsp:nvSpPr>
      <dsp:spPr>
        <a:xfrm>
          <a:off x="679" y="8526"/>
          <a:ext cx="3599136" cy="43001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bg-BG" sz="1600" b="1" kern="1200" dirty="0">
              <a:latin typeface="Arial" panose="020B0604020202020204" pitchFamily="34" charset="0"/>
              <a:cs typeface="Arial" panose="020B0604020202020204" pitchFamily="34" charset="0"/>
            </a:rPr>
            <a:t>ФОРМИ НА РЕАЛИЗАЦИЯ</a:t>
          </a:r>
        </a:p>
        <a:p>
          <a:pPr marL="0" lvl="0" indent="0" algn="ctr" defTabSz="711200">
            <a:lnSpc>
              <a:spcPct val="90000"/>
            </a:lnSpc>
            <a:spcBef>
              <a:spcPct val="0"/>
            </a:spcBef>
            <a:spcAft>
              <a:spcPct val="35000"/>
            </a:spcAft>
            <a:buNone/>
          </a:pPr>
          <a:r>
            <a:rPr lang="bg-BG" sz="1600" b="0" kern="1200" dirty="0">
              <a:latin typeface="Arial" panose="020B0604020202020204" pitchFamily="34" charset="0"/>
              <a:cs typeface="Arial" panose="020B0604020202020204" pitchFamily="34" charset="0"/>
            </a:rPr>
            <a:t>- </a:t>
          </a:r>
          <a:r>
            <a:rPr lang="bg-BG" sz="1600" b="0" i="1" kern="1200" dirty="0">
              <a:latin typeface="Arial" panose="020B0604020202020204" pitchFamily="34" charset="0"/>
              <a:cs typeface="Arial" panose="020B0604020202020204" pitchFamily="34" charset="0"/>
            </a:rPr>
            <a:t>Като част от ПИРО, към Общинската програма за развитие на туризма или</a:t>
          </a:r>
        </a:p>
        <a:p>
          <a:pPr marL="0" lvl="0" indent="0" algn="ctr" defTabSz="711200">
            <a:lnSpc>
              <a:spcPct val="90000"/>
            </a:lnSpc>
            <a:spcBef>
              <a:spcPct val="0"/>
            </a:spcBef>
            <a:spcAft>
              <a:spcPct val="35000"/>
            </a:spcAft>
            <a:buNone/>
          </a:pPr>
          <a:r>
            <a:rPr lang="bg-BG" sz="1600" b="0" i="1" kern="1200" dirty="0">
              <a:latin typeface="Arial" panose="020B0604020202020204" pitchFamily="34" charset="0"/>
              <a:cs typeface="Arial" panose="020B0604020202020204" pitchFamily="34" charset="0"/>
            </a:rPr>
            <a:t>- В отделен стратегически документ за развитие на КИН и туризма.</a:t>
          </a:r>
        </a:p>
        <a:p>
          <a:pPr marL="0" lvl="0" indent="0" algn="ctr" defTabSz="711200">
            <a:lnSpc>
              <a:spcPct val="90000"/>
            </a:lnSpc>
            <a:spcBef>
              <a:spcPct val="0"/>
            </a:spcBef>
            <a:spcAft>
              <a:spcPct val="35000"/>
            </a:spcAft>
            <a:buNone/>
          </a:pPr>
          <a:r>
            <a:rPr lang="bg-BG" sz="1600" b="0" i="1" kern="1200" dirty="0">
              <a:latin typeface="Arial" panose="020B0604020202020204" pitchFamily="34" charset="0"/>
              <a:cs typeface="Arial" panose="020B0604020202020204" pitchFamily="34" charset="0"/>
            </a:rPr>
            <a:t>- Планиране в контекста на стратегическите документи от по-високо йерархично ниво и други стратегически документи на общината.</a:t>
          </a:r>
        </a:p>
        <a:p>
          <a:pPr marL="0" lvl="0" indent="0" algn="ctr" defTabSz="711200">
            <a:lnSpc>
              <a:spcPct val="90000"/>
            </a:lnSpc>
            <a:spcBef>
              <a:spcPct val="0"/>
            </a:spcBef>
            <a:spcAft>
              <a:spcPct val="35000"/>
            </a:spcAft>
            <a:buNone/>
          </a:pPr>
          <a:r>
            <a:rPr lang="bg-BG" sz="1600" b="0" i="1" kern="1200" dirty="0">
              <a:latin typeface="Arial" panose="020B0604020202020204" pitchFamily="34" charset="0"/>
              <a:cs typeface="Arial" panose="020B0604020202020204" pitchFamily="34" charset="0"/>
            </a:rPr>
            <a:t>- Определяне на цели, приоритети и мерки на модела, на базата на оценката на ресурсите.</a:t>
          </a: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en-GB" sz="1600" b="1" kern="1200" dirty="0">
            <a:latin typeface="Arial" panose="020B0604020202020204" pitchFamily="34" charset="0"/>
            <a:cs typeface="Arial" panose="020B0604020202020204" pitchFamily="34" charset="0"/>
          </a:endParaRPr>
        </a:p>
      </dsp:txBody>
      <dsp:txXfrm>
        <a:off x="679" y="8526"/>
        <a:ext cx="3599136" cy="1290035"/>
      </dsp:txXfrm>
    </dsp:sp>
    <dsp:sp modelId="{D75E699D-8878-49A7-A3C0-74F0C1F72C07}">
      <dsp:nvSpPr>
        <dsp:cNvPr id="0" name=""/>
        <dsp:cNvSpPr/>
      </dsp:nvSpPr>
      <dsp:spPr>
        <a:xfrm>
          <a:off x="3832350" y="0"/>
          <a:ext cx="2339575" cy="43171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bg-BG" sz="1600" b="1" kern="1200" dirty="0">
              <a:latin typeface="Arial" panose="020B0604020202020204" pitchFamily="34" charset="0"/>
              <a:cs typeface="Arial" panose="020B0604020202020204" pitchFamily="34" charset="0"/>
            </a:rPr>
            <a:t>АНГАЖИРАНЕ НА МЕСТНАТА ОБЩНОСТ</a:t>
          </a: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bg-BG" sz="1600" b="1" kern="1200" dirty="0">
              <a:latin typeface="Arial" panose="020B0604020202020204" pitchFamily="34" charset="0"/>
              <a:cs typeface="Arial" panose="020B0604020202020204" pitchFamily="34" charset="0"/>
            </a:rPr>
            <a:t>- </a:t>
          </a:r>
          <a:r>
            <a:rPr lang="bg-BG" sz="1600" b="0" i="1" kern="1200" dirty="0">
              <a:latin typeface="Arial" panose="020B0604020202020204" pitchFamily="34" charset="0"/>
              <a:cs typeface="Arial" panose="020B0604020202020204" pitchFamily="34" charset="0"/>
            </a:rPr>
            <a:t>Идентифициране на ЗС.</a:t>
          </a:r>
        </a:p>
        <a:p>
          <a:pPr marL="0" lvl="0" indent="0" algn="ctr" defTabSz="711200">
            <a:lnSpc>
              <a:spcPct val="90000"/>
            </a:lnSpc>
            <a:spcBef>
              <a:spcPct val="0"/>
            </a:spcBef>
            <a:spcAft>
              <a:spcPct val="35000"/>
            </a:spcAft>
            <a:buNone/>
          </a:pPr>
          <a:r>
            <a:rPr lang="bg-BG" sz="1600" b="0" i="1" kern="1200" dirty="0">
              <a:latin typeface="Arial" panose="020B0604020202020204" pitchFamily="34" charset="0"/>
              <a:cs typeface="Arial" panose="020B0604020202020204" pitchFamily="34" charset="0"/>
            </a:rPr>
            <a:t>- Определяне на ролята на ЗС.</a:t>
          </a:r>
        </a:p>
        <a:p>
          <a:pPr marL="0" lvl="0" indent="0" algn="ctr" defTabSz="711200">
            <a:lnSpc>
              <a:spcPct val="90000"/>
            </a:lnSpc>
            <a:spcBef>
              <a:spcPct val="0"/>
            </a:spcBef>
            <a:spcAft>
              <a:spcPct val="35000"/>
            </a:spcAft>
            <a:buNone/>
          </a:pPr>
          <a:r>
            <a:rPr lang="bg-BG" sz="1600" b="0" i="1" kern="1200" dirty="0">
              <a:latin typeface="Arial" panose="020B0604020202020204" pitchFamily="34" charset="0"/>
              <a:cs typeface="Arial" panose="020B0604020202020204" pitchFamily="34" charset="0"/>
            </a:rPr>
            <a:t>- Съставяне на комуникационен план за ангажиране и активиране на ЗС.</a:t>
          </a:r>
          <a:endParaRPr lang="en-GB" sz="1600" b="0" i="1" kern="1200" dirty="0">
            <a:latin typeface="Arial" panose="020B0604020202020204" pitchFamily="34" charset="0"/>
            <a:cs typeface="Arial" panose="020B0604020202020204" pitchFamily="34" charset="0"/>
          </a:endParaRPr>
        </a:p>
      </dsp:txBody>
      <dsp:txXfrm>
        <a:off x="3832350" y="0"/>
        <a:ext cx="2339575" cy="1295151"/>
      </dsp:txXfrm>
    </dsp:sp>
    <dsp:sp modelId="{1454720C-95E8-4D9D-8C03-18131C354867}">
      <dsp:nvSpPr>
        <dsp:cNvPr id="0" name=""/>
        <dsp:cNvSpPr/>
      </dsp:nvSpPr>
      <dsp:spPr>
        <a:xfrm>
          <a:off x="6404459" y="0"/>
          <a:ext cx="3100458" cy="43171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bg-BG" sz="1600" b="1" kern="1200" dirty="0">
              <a:latin typeface="Arial" panose="020B0604020202020204" pitchFamily="34" charset="0"/>
              <a:cs typeface="Arial" panose="020B0604020202020204" pitchFamily="34" charset="0"/>
            </a:rPr>
            <a:t>ПАРТНЬОРСТВА</a:t>
          </a:r>
        </a:p>
        <a:p>
          <a:pPr marL="0" lvl="0" indent="0" algn="ctr" defTabSz="711200">
            <a:lnSpc>
              <a:spcPct val="90000"/>
            </a:lnSpc>
            <a:spcBef>
              <a:spcPct val="0"/>
            </a:spcBef>
            <a:spcAft>
              <a:spcPct val="35000"/>
            </a:spcAft>
            <a:buNone/>
          </a:pPr>
          <a:r>
            <a:rPr lang="bg-BG" sz="1600" i="1" kern="1200" dirty="0">
              <a:latin typeface="Arial" panose="020B0604020202020204" pitchFamily="34" charset="0"/>
              <a:cs typeface="Arial" panose="020B0604020202020204" pitchFamily="34" charset="0"/>
            </a:rPr>
            <a:t>- Консултативен съвет по въпросите на туризма (чл. 13 от Закона за туризма).</a:t>
          </a:r>
        </a:p>
        <a:p>
          <a:pPr marL="0" lvl="0" indent="0" algn="ctr" defTabSz="711200">
            <a:lnSpc>
              <a:spcPct val="90000"/>
            </a:lnSpc>
            <a:spcBef>
              <a:spcPct val="0"/>
            </a:spcBef>
            <a:spcAft>
              <a:spcPct val="35000"/>
            </a:spcAft>
            <a:buNone/>
          </a:pPr>
          <a:r>
            <a:rPr lang="bg-BG" sz="1600" i="1" kern="1200" dirty="0">
              <a:latin typeface="Arial" panose="020B0604020202020204" pitchFamily="34" charset="0"/>
              <a:cs typeface="Arial" panose="020B0604020202020204" pitchFamily="34" charset="0"/>
            </a:rPr>
            <a:t>- Междуобщински партньорства.</a:t>
          </a:r>
        </a:p>
        <a:p>
          <a:pPr marL="0" lvl="0" indent="0" algn="ctr" defTabSz="711200">
            <a:lnSpc>
              <a:spcPct val="90000"/>
            </a:lnSpc>
            <a:spcBef>
              <a:spcPct val="0"/>
            </a:spcBef>
            <a:spcAft>
              <a:spcPct val="35000"/>
            </a:spcAft>
            <a:buNone/>
          </a:pPr>
          <a:r>
            <a:rPr lang="bg-BG" sz="1600" i="1" kern="1200" dirty="0">
              <a:latin typeface="Arial" panose="020B0604020202020204" pitchFamily="34" charset="0"/>
              <a:cs typeface="Arial" panose="020B0604020202020204" pitchFamily="34" charset="0"/>
            </a:rPr>
            <a:t>- Регионални партньорства - Организации за управление на туристическия район (ОУТР) по ЗТ.</a:t>
          </a:r>
        </a:p>
        <a:p>
          <a:pPr marL="0" lvl="0" indent="0" algn="ctr" defTabSz="711200">
            <a:lnSpc>
              <a:spcPct val="90000"/>
            </a:lnSpc>
            <a:spcBef>
              <a:spcPct val="0"/>
            </a:spcBef>
            <a:spcAft>
              <a:spcPct val="35000"/>
            </a:spcAft>
            <a:buNone/>
          </a:pPr>
          <a:r>
            <a:rPr lang="bg-BG" sz="1600" i="1" kern="1200" dirty="0">
              <a:latin typeface="Arial" panose="020B0604020202020204" pitchFamily="34" charset="0"/>
              <a:cs typeface="Arial" panose="020B0604020202020204" pitchFamily="34" charset="0"/>
            </a:rPr>
            <a:t>- Съвместно изпълнение на интегрирани териториални инвестиции (ИТИ).</a:t>
          </a:r>
        </a:p>
        <a:p>
          <a:pPr marL="0" lvl="0" indent="0" algn="ctr" defTabSz="711200">
            <a:lnSpc>
              <a:spcPct val="90000"/>
            </a:lnSpc>
            <a:spcBef>
              <a:spcPct val="0"/>
            </a:spcBef>
            <a:spcAft>
              <a:spcPct val="35000"/>
            </a:spcAft>
            <a:buNone/>
          </a:pPr>
          <a:r>
            <a:rPr lang="bg-BG" sz="1600" i="1" kern="1200" dirty="0">
              <a:latin typeface="Arial" panose="020B0604020202020204" pitchFamily="34" charset="0"/>
              <a:cs typeface="Arial" panose="020B0604020202020204" pitchFamily="34" charset="0"/>
            </a:rPr>
            <a:t>- Публично-частни партньорства.</a:t>
          </a:r>
          <a:endParaRPr lang="bg-BG"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endParaRPr lang="en-GB" sz="1600" b="1" kern="1200" dirty="0">
            <a:latin typeface="Arial" panose="020B0604020202020204" pitchFamily="34" charset="0"/>
            <a:cs typeface="Arial" panose="020B0604020202020204" pitchFamily="34" charset="0"/>
          </a:endParaRPr>
        </a:p>
      </dsp:txBody>
      <dsp:txXfrm>
        <a:off x="6404459" y="0"/>
        <a:ext cx="3100458" cy="12951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017E6-6077-4024-90CC-B0B67190D048}">
      <dsp:nvSpPr>
        <dsp:cNvPr id="0" name=""/>
        <dsp:cNvSpPr/>
      </dsp:nvSpPr>
      <dsp:spPr>
        <a:xfrm>
          <a:off x="4437" y="87057"/>
          <a:ext cx="2492102" cy="520256"/>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bg-BG" sz="1500" b="1" kern="1200" dirty="0">
              <a:latin typeface="Arial" panose="020B0604020202020204" pitchFamily="34" charset="0"/>
              <a:cs typeface="Arial" panose="020B0604020202020204" pitchFamily="34" charset="0"/>
            </a:rPr>
            <a:t>Източници на финансиране</a:t>
          </a:r>
          <a:endParaRPr lang="en-GB" sz="1500" b="1" kern="1200" dirty="0">
            <a:latin typeface="Arial" panose="020B0604020202020204" pitchFamily="34" charset="0"/>
            <a:cs typeface="Arial" panose="020B0604020202020204" pitchFamily="34" charset="0"/>
          </a:endParaRPr>
        </a:p>
      </dsp:txBody>
      <dsp:txXfrm>
        <a:off x="4437" y="87057"/>
        <a:ext cx="2492102" cy="520256"/>
      </dsp:txXfrm>
    </dsp:sp>
    <dsp:sp modelId="{27D19EF0-BE06-443D-A0E9-BA8871E8369E}">
      <dsp:nvSpPr>
        <dsp:cNvPr id="0" name=""/>
        <dsp:cNvSpPr/>
      </dsp:nvSpPr>
      <dsp:spPr>
        <a:xfrm>
          <a:off x="4437" y="607313"/>
          <a:ext cx="2492102" cy="3762365"/>
        </a:xfrm>
        <a:prstGeom prst="rect">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ru-RU" sz="1600" kern="1200" dirty="0">
              <a:latin typeface="Arial" panose="020B0604020202020204" pitchFamily="34" charset="0"/>
              <a:cs typeface="Arial" panose="020B0604020202020204" pitchFamily="34" charset="0"/>
            </a:rPr>
            <a:t>Общински бюджет.</a:t>
          </a:r>
          <a:endParaRPr lang="en-GB"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ru-RU" sz="1600" kern="1200" dirty="0">
              <a:latin typeface="Arial" panose="020B0604020202020204" pitchFamily="34" charset="0"/>
              <a:cs typeface="Arial" panose="020B0604020202020204" pitchFamily="34" charset="0"/>
            </a:rPr>
            <a:t>Частно финансиране и ПЧП.</a:t>
          </a:r>
        </a:p>
        <a:p>
          <a:pPr marL="171450" lvl="1" indent="-171450" algn="l" defTabSz="711200">
            <a:lnSpc>
              <a:spcPct val="90000"/>
            </a:lnSpc>
            <a:spcBef>
              <a:spcPct val="0"/>
            </a:spcBef>
            <a:spcAft>
              <a:spcPct val="15000"/>
            </a:spcAft>
            <a:buChar char="•"/>
          </a:pPr>
          <a:r>
            <a:rPr lang="ru-RU" sz="1600" kern="1200" dirty="0" err="1">
              <a:latin typeface="Arial" panose="020B0604020202020204" pitchFamily="34" charset="0"/>
              <a:cs typeface="Arial" panose="020B0604020202020204" pitchFamily="34" charset="0"/>
            </a:rPr>
            <a:t>Финансиране</a:t>
          </a:r>
          <a:r>
            <a:rPr lang="ru-RU" sz="1600" kern="1200" dirty="0">
              <a:latin typeface="Arial" panose="020B0604020202020204" pitchFamily="34" charset="0"/>
              <a:cs typeface="Arial" panose="020B0604020202020204" pitchFamily="34" charset="0"/>
            </a:rPr>
            <a:t> по </a:t>
          </a:r>
          <a:r>
            <a:rPr lang="ru-RU" sz="1600" kern="1200" dirty="0" err="1">
              <a:latin typeface="Arial" panose="020B0604020202020204" pitchFamily="34" charset="0"/>
              <a:cs typeface="Arial" panose="020B0604020202020204" pitchFamily="34" charset="0"/>
            </a:rPr>
            <a:t>програми</a:t>
          </a:r>
          <a:r>
            <a:rPr lang="ru-RU" sz="1600" kern="1200" dirty="0">
              <a:latin typeface="Arial" panose="020B0604020202020204" pitchFamily="34" charset="0"/>
              <a:cs typeface="Arial" panose="020B0604020202020204" pitchFamily="34" charset="0"/>
            </a:rPr>
            <a:t> на ЕС, в т.ч. чрез ВОМР, ИТИ, </a:t>
          </a:r>
          <a:r>
            <a:rPr lang="ru-RU" sz="1600" kern="1200" dirty="0" err="1">
              <a:latin typeface="Arial" panose="020B0604020202020204" pitchFamily="34" charset="0"/>
              <a:cs typeface="Arial" panose="020B0604020202020204" pitchFamily="34" charset="0"/>
            </a:rPr>
            <a:t>финансови</a:t>
          </a:r>
          <a:r>
            <a:rPr lang="ru-RU" sz="1600" kern="1200" dirty="0">
              <a:latin typeface="Arial" panose="020B0604020202020204" pitchFamily="34" charset="0"/>
              <a:cs typeface="Arial" panose="020B0604020202020204" pitchFamily="34" charset="0"/>
            </a:rPr>
            <a:t> </a:t>
          </a:r>
          <a:r>
            <a:rPr lang="ru-RU" sz="1600" kern="1200" dirty="0" err="1">
              <a:latin typeface="Arial" panose="020B0604020202020204" pitchFamily="34" charset="0"/>
              <a:cs typeface="Arial" panose="020B0604020202020204" pitchFamily="34" charset="0"/>
            </a:rPr>
            <a:t>инструменти</a:t>
          </a:r>
          <a:r>
            <a:rPr lang="ru-RU" sz="1600" kern="1200" dirty="0">
              <a:latin typeface="Arial" panose="020B0604020202020204" pitchFamily="34" charset="0"/>
              <a:cs typeface="Arial" panose="020B0604020202020204" pitchFamily="34" charset="0"/>
            </a:rPr>
            <a:t> и др.</a:t>
          </a:r>
        </a:p>
        <a:p>
          <a:pPr marL="171450" lvl="1" indent="-171450" algn="l" defTabSz="711200">
            <a:lnSpc>
              <a:spcPct val="90000"/>
            </a:lnSpc>
            <a:spcBef>
              <a:spcPct val="0"/>
            </a:spcBef>
            <a:spcAft>
              <a:spcPct val="15000"/>
            </a:spcAft>
            <a:buChar char="•"/>
          </a:pPr>
          <a:r>
            <a:rPr lang="ru-RU" sz="1600" kern="1200" dirty="0">
              <a:latin typeface="Arial" panose="020B0604020202020204" pitchFamily="34" charset="0"/>
              <a:cs typeface="Arial" panose="020B0604020202020204" pitchFamily="34" charset="0"/>
            </a:rPr>
            <a:t>Финансиране по други донорски програми.</a:t>
          </a:r>
        </a:p>
      </dsp:txBody>
      <dsp:txXfrm>
        <a:off x="4437" y="607313"/>
        <a:ext cx="2492102" cy="3762365"/>
      </dsp:txXfrm>
    </dsp:sp>
    <dsp:sp modelId="{884D2E6D-1357-43FF-9363-F92D87E9C165}">
      <dsp:nvSpPr>
        <dsp:cNvPr id="0" name=""/>
        <dsp:cNvSpPr/>
      </dsp:nvSpPr>
      <dsp:spPr>
        <a:xfrm>
          <a:off x="2845433" y="87057"/>
          <a:ext cx="2167979" cy="520256"/>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bg-BG" sz="1500" b="1" kern="1200" dirty="0">
              <a:latin typeface="Arial" panose="020B0604020202020204" pitchFamily="34" charset="0"/>
              <a:cs typeface="Arial" panose="020B0604020202020204" pitchFamily="34" charset="0"/>
            </a:rPr>
            <a:t>Управление</a:t>
          </a:r>
          <a:endParaRPr lang="en-GB" sz="1500" b="1" kern="1200" dirty="0">
            <a:latin typeface="Arial" panose="020B0604020202020204" pitchFamily="34" charset="0"/>
            <a:cs typeface="Arial" panose="020B0604020202020204" pitchFamily="34" charset="0"/>
          </a:endParaRPr>
        </a:p>
      </dsp:txBody>
      <dsp:txXfrm>
        <a:off x="2845433" y="87057"/>
        <a:ext cx="2167979" cy="520256"/>
      </dsp:txXfrm>
    </dsp:sp>
    <dsp:sp modelId="{23AFFE5B-34B2-48C6-88F8-EADB6ED9C5B4}">
      <dsp:nvSpPr>
        <dsp:cNvPr id="0" name=""/>
        <dsp:cNvSpPr/>
      </dsp:nvSpPr>
      <dsp:spPr>
        <a:xfrm>
          <a:off x="2854430" y="621234"/>
          <a:ext cx="2149986" cy="3762365"/>
        </a:xfrm>
        <a:prstGeom prst="rect">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bg-BG" sz="1500" kern="1200" dirty="0">
              <a:latin typeface="Arial" panose="020B0604020202020204" pitchFamily="34" charset="0"/>
              <a:cs typeface="Arial" panose="020B0604020202020204" pitchFamily="34" charset="0"/>
            </a:rPr>
            <a:t>Управление на модела.</a:t>
          </a:r>
          <a:endParaRPr lang="en-GB"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bg-BG" sz="1500" kern="1200" dirty="0">
              <a:latin typeface="Arial" panose="020B0604020202020204" pitchFamily="34" charset="0"/>
              <a:cs typeface="Arial" panose="020B0604020202020204" pitchFamily="34" charset="0"/>
            </a:rPr>
            <a:t>Управление на проектите.</a:t>
          </a:r>
          <a:endParaRPr lang="en-GB"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bg-BG" sz="1500" kern="1200" dirty="0">
              <a:latin typeface="Arial" panose="020B0604020202020204" pitchFamily="34" charset="0"/>
              <a:cs typeface="Arial" panose="020B0604020202020204" pitchFamily="34" charset="0"/>
            </a:rPr>
            <a:t>Определяне на цени на предлаганите продукти и услуги.</a:t>
          </a:r>
          <a:endParaRPr lang="en-GB"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bg-BG" sz="1500" kern="1200" dirty="0">
              <a:latin typeface="Arial" panose="020B0604020202020204" pitchFamily="34" charset="0"/>
              <a:cs typeface="Arial" panose="020B0604020202020204" pitchFamily="34" charset="0"/>
            </a:rPr>
            <a:t>Маркетинг на продукта </a:t>
          </a:r>
          <a:r>
            <a:rPr lang="en-US" sz="1500" kern="1200" dirty="0">
              <a:latin typeface="Arial" panose="020B0604020202020204" pitchFamily="34" charset="0"/>
              <a:cs typeface="Arial" panose="020B0604020202020204" pitchFamily="34" charset="0"/>
            </a:rPr>
            <a:t>(</a:t>
          </a:r>
          <a:r>
            <a:rPr lang="bg-BG" sz="1500" kern="1200" dirty="0">
              <a:latin typeface="Arial" panose="020B0604020202020204" pitchFamily="34" charset="0"/>
              <a:cs typeface="Arial" panose="020B0604020202020204" pitchFamily="34" charset="0"/>
            </a:rPr>
            <a:t>услугата</a:t>
          </a:r>
          <a:r>
            <a:rPr lang="en-US" sz="1500" kern="1200" dirty="0">
              <a:latin typeface="Arial" panose="020B0604020202020204" pitchFamily="34" charset="0"/>
              <a:cs typeface="Arial" panose="020B0604020202020204" pitchFamily="34" charset="0"/>
            </a:rPr>
            <a:t>)</a:t>
          </a:r>
          <a:r>
            <a:rPr lang="bg-BG" sz="1500" kern="1200" dirty="0">
              <a:latin typeface="Arial" panose="020B0604020202020204" pitchFamily="34" charset="0"/>
              <a:cs typeface="Arial" panose="020B0604020202020204" pitchFamily="34" charset="0"/>
            </a:rPr>
            <a:t> дестинацията.</a:t>
          </a:r>
          <a:endParaRPr lang="en-GB" sz="1500" kern="1200" dirty="0">
            <a:latin typeface="Arial" panose="020B0604020202020204" pitchFamily="34" charset="0"/>
            <a:cs typeface="Arial" panose="020B0604020202020204" pitchFamily="34" charset="0"/>
          </a:endParaRPr>
        </a:p>
      </dsp:txBody>
      <dsp:txXfrm>
        <a:off x="2854430" y="621234"/>
        <a:ext cx="2149986" cy="3762365"/>
      </dsp:txXfrm>
    </dsp:sp>
    <dsp:sp modelId="{9B4E7F26-F352-4B94-9519-339C9C885A9A}">
      <dsp:nvSpPr>
        <dsp:cNvPr id="0" name=""/>
        <dsp:cNvSpPr/>
      </dsp:nvSpPr>
      <dsp:spPr>
        <a:xfrm>
          <a:off x="5362307" y="87057"/>
          <a:ext cx="2492102" cy="520256"/>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bg-BG" sz="1500" b="1" kern="1200" dirty="0">
              <a:latin typeface="Arial" panose="020B0604020202020204" pitchFamily="34" charset="0"/>
              <a:cs typeface="Arial" panose="020B0604020202020204" pitchFamily="34" charset="0"/>
            </a:rPr>
            <a:t>Устойчивост на инвестициите</a:t>
          </a:r>
          <a:endParaRPr lang="en-GB" sz="1500" b="1" kern="1200" dirty="0">
            <a:latin typeface="Arial" panose="020B0604020202020204" pitchFamily="34" charset="0"/>
            <a:cs typeface="Arial" panose="020B0604020202020204" pitchFamily="34" charset="0"/>
          </a:endParaRPr>
        </a:p>
      </dsp:txBody>
      <dsp:txXfrm>
        <a:off x="5362307" y="87057"/>
        <a:ext cx="2492102" cy="520256"/>
      </dsp:txXfrm>
    </dsp:sp>
    <dsp:sp modelId="{A782B874-F901-461C-A73B-61B5C1A5AE54}">
      <dsp:nvSpPr>
        <dsp:cNvPr id="0" name=""/>
        <dsp:cNvSpPr/>
      </dsp:nvSpPr>
      <dsp:spPr>
        <a:xfrm>
          <a:off x="5362307" y="607313"/>
          <a:ext cx="2492102" cy="3762365"/>
        </a:xfrm>
        <a:prstGeom prst="rect">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bg-BG" sz="1500" kern="1200" dirty="0">
              <a:latin typeface="Arial" panose="020B0604020202020204" pitchFamily="34" charset="0"/>
              <a:cs typeface="Arial" panose="020B0604020202020204" pitchFamily="34" charset="0"/>
            </a:rPr>
            <a:t>Инвестиционни разходи.</a:t>
          </a:r>
          <a:endParaRPr lang="en-GB"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bg-BG" sz="1500" kern="1200" dirty="0">
              <a:latin typeface="Arial" panose="020B0604020202020204" pitchFamily="34" charset="0"/>
              <a:cs typeface="Arial" panose="020B0604020202020204" pitchFamily="34" charset="0"/>
            </a:rPr>
            <a:t>Оперативни разходи за експлоатация и поддръжка.</a:t>
          </a:r>
          <a:endParaRPr lang="en-GB"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bg-BG" sz="1500" kern="1200" dirty="0">
              <a:latin typeface="Arial" panose="020B0604020202020204" pitchFamily="34" charset="0"/>
              <a:cs typeface="Arial" panose="020B0604020202020204" pitchFamily="34" charset="0"/>
            </a:rPr>
            <a:t>Анализ на търсенето и прогнозни приходи.</a:t>
          </a:r>
          <a:endParaRPr lang="en-GB"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bg-BG" sz="1500" kern="1200" dirty="0">
              <a:latin typeface="Arial" panose="020B0604020202020204" pitchFamily="34" charset="0"/>
              <a:cs typeface="Arial" panose="020B0604020202020204" pitchFamily="34" charset="0"/>
            </a:rPr>
            <a:t>Основни финансови параметри – ННС, ВНВ, финансова устойчивост и др.</a:t>
          </a:r>
          <a:endParaRPr lang="en-GB"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bg-BG" sz="1500" kern="1200" dirty="0">
              <a:latin typeface="Arial" panose="020B0604020202020204" pitchFamily="34" charset="0"/>
              <a:cs typeface="Arial" panose="020B0604020202020204" pitchFamily="34" charset="0"/>
            </a:rPr>
            <a:t>Финансовият анализ следва да отчете източниците на финансиране – ниво на БФП, заеми и други източници.</a:t>
          </a:r>
          <a:endParaRPr lang="en-GB" sz="1500" kern="1200" dirty="0">
            <a:latin typeface="Arial" panose="020B0604020202020204" pitchFamily="34" charset="0"/>
            <a:cs typeface="Arial" panose="020B0604020202020204" pitchFamily="34" charset="0"/>
          </a:endParaRPr>
        </a:p>
      </dsp:txBody>
      <dsp:txXfrm>
        <a:off x="5362307" y="607313"/>
        <a:ext cx="2492102" cy="3762365"/>
      </dsp:txXfrm>
    </dsp:sp>
    <dsp:sp modelId="{0E03774A-DA4F-4B36-A0E1-831391C81EED}">
      <dsp:nvSpPr>
        <dsp:cNvPr id="0" name=""/>
        <dsp:cNvSpPr/>
      </dsp:nvSpPr>
      <dsp:spPr>
        <a:xfrm>
          <a:off x="8203303" y="87057"/>
          <a:ext cx="2492102" cy="520256"/>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bg-BG" sz="1500" b="1" kern="1200" dirty="0">
              <a:latin typeface="Arial" panose="020B0604020202020204" pitchFamily="34" charset="0"/>
              <a:cs typeface="Arial" panose="020B0604020202020204" pitchFamily="34" charset="0"/>
            </a:rPr>
            <a:t>Препоръки</a:t>
          </a:r>
          <a:endParaRPr lang="en-GB" sz="1500" b="1" kern="1200" dirty="0">
            <a:latin typeface="Arial" panose="020B0604020202020204" pitchFamily="34" charset="0"/>
            <a:cs typeface="Arial" panose="020B0604020202020204" pitchFamily="34" charset="0"/>
          </a:endParaRPr>
        </a:p>
      </dsp:txBody>
      <dsp:txXfrm>
        <a:off x="8203303" y="87057"/>
        <a:ext cx="2492102" cy="520256"/>
      </dsp:txXfrm>
    </dsp:sp>
    <dsp:sp modelId="{FDD1B303-ECC1-4D07-BA99-F61161F6BA8C}">
      <dsp:nvSpPr>
        <dsp:cNvPr id="0" name=""/>
        <dsp:cNvSpPr/>
      </dsp:nvSpPr>
      <dsp:spPr>
        <a:xfrm>
          <a:off x="8203303" y="607313"/>
          <a:ext cx="2492102" cy="3762365"/>
        </a:xfrm>
        <a:prstGeom prst="rect">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bg-BG" sz="1500" kern="1200" dirty="0">
              <a:latin typeface="Arial" panose="020B0604020202020204" pitchFamily="34" charset="0"/>
              <a:cs typeface="Arial" panose="020B0604020202020204" pitchFamily="34" charset="0"/>
            </a:rPr>
            <a:t>Мобилизиране на външен и вътрешен капацитет.</a:t>
          </a:r>
          <a:endParaRPr lang="en-GB"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bg-BG" sz="1500" kern="1200" dirty="0">
              <a:latin typeface="Arial" panose="020B0604020202020204" pitchFamily="34" charset="0"/>
              <a:cs typeface="Arial" panose="020B0604020202020204" pitchFamily="34" charset="0"/>
            </a:rPr>
            <a:t>Ангажиране на местната общност.</a:t>
          </a:r>
          <a:endParaRPr lang="en-GB"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bg-BG" sz="1500" kern="1200" dirty="0">
              <a:latin typeface="Arial" panose="020B0604020202020204" pitchFamily="34" charset="0"/>
              <a:cs typeface="Arial" panose="020B0604020202020204" pitchFamily="34" charset="0"/>
            </a:rPr>
            <a:t>Развитие на организационен капацитет.</a:t>
          </a:r>
          <a:endParaRPr lang="en-GB"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bg-BG" sz="1500" kern="1200" dirty="0">
              <a:latin typeface="Arial" panose="020B0604020202020204" pitchFamily="34" charset="0"/>
              <a:cs typeface="Arial" panose="020B0604020202020204" pitchFamily="34" charset="0"/>
            </a:rPr>
            <a:t>Планиране, основано на надеждни данни.</a:t>
          </a:r>
          <a:endParaRPr lang="en-GB"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bg-BG" sz="1500" kern="1200" dirty="0">
              <a:latin typeface="Arial" panose="020B0604020202020204" pitchFamily="34" charset="0"/>
              <a:cs typeface="Arial" panose="020B0604020202020204" pitchFamily="34" charset="0"/>
            </a:rPr>
            <a:t>Ефективни мерки за маркетинг и повишаване качеството на продуктите.</a:t>
          </a:r>
          <a:endParaRPr lang="en-GB"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bg-BG" sz="1500" kern="1200" dirty="0">
              <a:latin typeface="Arial" panose="020B0604020202020204" pitchFamily="34" charset="0"/>
              <a:cs typeface="Arial" panose="020B0604020202020204" pitchFamily="34" charset="0"/>
            </a:rPr>
            <a:t>Устойчиви общински и </a:t>
          </a:r>
          <a:r>
            <a:rPr lang="bg-BG" sz="1500" kern="1200" dirty="0" err="1">
              <a:latin typeface="Arial" panose="020B0604020202020204" pitchFamily="34" charset="0"/>
              <a:cs typeface="Arial" panose="020B0604020202020204" pitchFamily="34" charset="0"/>
            </a:rPr>
            <a:t>надобщински</a:t>
          </a:r>
          <a:r>
            <a:rPr lang="bg-BG" sz="1500" kern="1200" dirty="0">
              <a:latin typeface="Arial" panose="020B0604020202020204" pitchFamily="34" charset="0"/>
              <a:cs typeface="Arial" panose="020B0604020202020204" pitchFamily="34" charset="0"/>
            </a:rPr>
            <a:t> партньорства.</a:t>
          </a:r>
          <a:endParaRPr lang="en-GB" sz="1500" kern="1200" dirty="0">
            <a:latin typeface="Arial" panose="020B0604020202020204" pitchFamily="34" charset="0"/>
            <a:cs typeface="Arial" panose="020B0604020202020204" pitchFamily="34" charset="0"/>
          </a:endParaRPr>
        </a:p>
      </dsp:txBody>
      <dsp:txXfrm>
        <a:off x="8203303" y="607313"/>
        <a:ext cx="2492102" cy="37623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837A24-15A7-4182-8004-55E1B7B61D2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bg-BG"/>
          </a:p>
        </p:txBody>
      </p:sp>
      <p:sp>
        <p:nvSpPr>
          <p:cNvPr id="3" name="Date Placeholder 2">
            <a:extLst>
              <a:ext uri="{FF2B5EF4-FFF2-40B4-BE49-F238E27FC236}">
                <a16:creationId xmlns:a16="http://schemas.microsoft.com/office/drawing/2014/main" id="{9A1EF6E6-D3A1-4E5F-B053-218B4074AB53}"/>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endParaRPr lang="bg-BG"/>
          </a:p>
        </p:txBody>
      </p:sp>
      <p:sp>
        <p:nvSpPr>
          <p:cNvPr id="4" name="Footer Placeholder 3">
            <a:extLst>
              <a:ext uri="{FF2B5EF4-FFF2-40B4-BE49-F238E27FC236}">
                <a16:creationId xmlns:a16="http://schemas.microsoft.com/office/drawing/2014/main" id="{C7C030AE-E55A-4A2A-B9A5-D23766F2CBF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a:extLst>
              <a:ext uri="{FF2B5EF4-FFF2-40B4-BE49-F238E27FC236}">
                <a16:creationId xmlns:a16="http://schemas.microsoft.com/office/drawing/2014/main" id="{339F1CE0-5DE6-46E4-AB21-03B1D2C4016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76F139A-A5C8-4C41-8C12-E11507075798}" type="slidenum">
              <a:rPr lang="bg-BG" smtClean="0"/>
              <a:t>‹#›</a:t>
            </a:fld>
            <a:endParaRPr lang="bg-BG"/>
          </a:p>
        </p:txBody>
      </p:sp>
    </p:spTree>
    <p:extLst>
      <p:ext uri="{BB962C8B-B14F-4D97-AF65-F5344CB8AC3E}">
        <p14:creationId xmlns:p14="http://schemas.microsoft.com/office/powerpoint/2010/main" val="10953411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endParaRPr lang="bg-BG"/>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FC1BCF4-431D-4C6E-B67C-57BB3D9F2669}" type="slidenum">
              <a:rPr lang="bg-BG" smtClean="0"/>
              <a:t>‹#›</a:t>
            </a:fld>
            <a:endParaRPr lang="bg-BG"/>
          </a:p>
        </p:txBody>
      </p:sp>
    </p:spTree>
    <p:extLst>
      <p:ext uri="{BB962C8B-B14F-4D97-AF65-F5344CB8AC3E}">
        <p14:creationId xmlns:p14="http://schemas.microsoft.com/office/powerpoint/2010/main" val="184779685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bg-BG"/>
              <a:t>Редакт. стил загл. образец</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bg-BG"/>
              <a:t>Щракнете за редакция стил подзагл. обр.</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endParaRPr lang="bg-BG"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bg-BG"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0FD718E-46A7-4A98-A9FE-3E1E2C2192EB}" type="slidenum">
              <a:rPr lang="bg-BG" smtClean="0"/>
              <a:t>‹#›</a:t>
            </a:fld>
            <a:endParaRPr lang="bg-BG"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60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Vertical Text Placeholder 2"/>
          <p:cNvSpPr>
            <a:spLocks noGrp="1"/>
          </p:cNvSpPr>
          <p:nvPr>
            <p:ph type="body" orient="vert" idx="1"/>
          </p:nvPr>
        </p:nvSpPr>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389705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113471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idx="1"/>
          </p:nvPr>
        </p:nvSpPr>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408136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bg-BG"/>
              <a:t>Редакт. стил загл. образец</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D0FD718E-46A7-4A98-A9FE-3E1E2C2192EB}" type="slidenum">
              <a:rPr lang="bg-BG" smtClean="0"/>
              <a:t>‹#›</a:t>
            </a:fld>
            <a:endParaRPr lang="bg-BG"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05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p:txBody>
          <a:bodyPr/>
          <a:lstStyle/>
          <a:p>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2995767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bg-BG"/>
              <a:t>Редакт. стил загл. образец</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p:txBody>
          <a:bodyPr/>
          <a:lstStyle/>
          <a:p>
            <a:endParaRPr lang="bg-BG" dirty="0"/>
          </a:p>
        </p:txBody>
      </p:sp>
      <p:sp>
        <p:nvSpPr>
          <p:cNvPr id="8" name="Footer Placeholder 7"/>
          <p:cNvSpPr>
            <a:spLocks noGrp="1"/>
          </p:cNvSpPr>
          <p:nvPr>
            <p:ph type="ftr" sz="quarter" idx="11"/>
          </p:nvPr>
        </p:nvSpPr>
        <p:spPr/>
        <p:txBody>
          <a:bodyPr/>
          <a:lstStyle/>
          <a:p>
            <a:endParaRPr lang="bg-BG" dirty="0"/>
          </a:p>
        </p:txBody>
      </p:sp>
      <p:sp>
        <p:nvSpPr>
          <p:cNvPr id="9" name="Slide Number Placeholder 8"/>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309666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endParaRPr lang="bg-BG" dirty="0"/>
          </a:p>
        </p:txBody>
      </p:sp>
      <p:sp>
        <p:nvSpPr>
          <p:cNvPr id="4" name="Footer Placeholder 3"/>
          <p:cNvSpPr>
            <a:spLocks noGrp="1"/>
          </p:cNvSpPr>
          <p:nvPr>
            <p:ph type="ftr" sz="quarter" idx="11"/>
          </p:nvPr>
        </p:nvSpPr>
        <p:spPr/>
        <p:txBody>
          <a:bodyPr/>
          <a:lstStyle/>
          <a:p>
            <a:endParaRPr lang="bg-BG" dirty="0"/>
          </a:p>
        </p:txBody>
      </p:sp>
      <p:sp>
        <p:nvSpPr>
          <p:cNvPr id="5" name="Slide Number Placeholder 4"/>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231081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bg-BG" dirty="0"/>
          </a:p>
        </p:txBody>
      </p:sp>
      <p:sp>
        <p:nvSpPr>
          <p:cNvPr id="3" name="Footer Placeholder 2"/>
          <p:cNvSpPr>
            <a:spLocks noGrp="1"/>
          </p:cNvSpPr>
          <p:nvPr>
            <p:ph type="ftr" sz="quarter" idx="11"/>
          </p:nvPr>
        </p:nvSpPr>
        <p:spPr/>
        <p:txBody>
          <a:bodyPr/>
          <a:lstStyle/>
          <a:p>
            <a:endParaRPr lang="bg-BG" dirty="0"/>
          </a:p>
        </p:txBody>
      </p:sp>
      <p:sp>
        <p:nvSpPr>
          <p:cNvPr id="4" name="Slide Number Placeholder 3"/>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84138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bg-BG"/>
              <a:t>Редакт. стил загл. образец</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1574538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bg-BG"/>
              <a:t>Редакт. стил загл. образец</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dirty="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208531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endParaRPr lang="bg-BG"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bg-BG"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0FD718E-46A7-4A98-A9FE-3E1E2C2192EB}" type="slidenum">
              <a:rPr lang="bg-BG" smtClean="0"/>
              <a:t>‹#›</a:t>
            </a:fld>
            <a:endParaRPr lang="bg-BG" dirty="0"/>
          </a:p>
        </p:txBody>
      </p:sp>
    </p:spTree>
    <p:extLst>
      <p:ext uri="{BB962C8B-B14F-4D97-AF65-F5344CB8AC3E}">
        <p14:creationId xmlns:p14="http://schemas.microsoft.com/office/powerpoint/2010/main" val="40746307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eufunds.b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24.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838200" y="583894"/>
            <a:ext cx="10515600" cy="5593069"/>
          </a:xfrm>
        </p:spPr>
        <p:txBody>
          <a:bodyPr>
            <a:normAutofit/>
          </a:bodyPr>
          <a:lstStyle/>
          <a:p>
            <a:pPr marL="0" indent="0">
              <a:buNone/>
            </a:pPr>
            <a:endParaRPr lang="bg-BG" dirty="0"/>
          </a:p>
          <a:p>
            <a:pPr marL="0" indent="0" algn="ctr">
              <a:buNone/>
            </a:pPr>
            <a:endParaRPr lang="bg-BG" dirty="0"/>
          </a:p>
          <a:p>
            <a:pPr marL="0" indent="0" algn="ctr">
              <a:buNone/>
            </a:pPr>
            <a:endParaRPr lang="bg-BG" dirty="0"/>
          </a:p>
          <a:p>
            <a:pPr marL="0" lvl="0" indent="0" algn="ctr">
              <a:buClr>
                <a:srgbClr val="549E39"/>
              </a:buClr>
              <a:buNone/>
              <a:defRPr/>
            </a:pPr>
            <a:endParaRPr lang="ru-RU" sz="3200">
              <a:solidFill>
                <a:schemeClr val="accent1">
                  <a:lumMod val="75000"/>
                </a:schemeClr>
              </a:solidFill>
              <a:latin typeface="Arial" panose="020B0604020202020204" pitchFamily="34" charset="0"/>
              <a:cs typeface="Arial" panose="020B0604020202020204" pitchFamily="34" charset="0"/>
            </a:endParaRPr>
          </a:p>
          <a:p>
            <a:pPr marL="0" lvl="0" indent="0" algn="ctr">
              <a:buClr>
                <a:srgbClr val="549E39"/>
              </a:buClr>
              <a:buNone/>
              <a:defRPr/>
            </a:pPr>
            <a:r>
              <a:rPr lang="ru-RU" sz="3200">
                <a:solidFill>
                  <a:schemeClr val="accent1">
                    <a:lumMod val="75000"/>
                  </a:schemeClr>
                </a:solidFill>
                <a:latin typeface="Arial" panose="020B0604020202020204" pitchFamily="34" charset="0"/>
                <a:cs typeface="Arial" panose="020B0604020202020204" pitchFamily="34" charset="0"/>
              </a:rPr>
              <a:t>Дистанционно </a:t>
            </a:r>
            <a:r>
              <a:rPr lang="ru-RU" sz="3200" dirty="0">
                <a:solidFill>
                  <a:schemeClr val="accent1">
                    <a:lumMod val="75000"/>
                  </a:schemeClr>
                </a:solidFill>
                <a:latin typeface="Arial" panose="020B0604020202020204" pitchFamily="34" charset="0"/>
                <a:cs typeface="Arial" panose="020B0604020202020204" pitchFamily="34" charset="0"/>
              </a:rPr>
              <a:t>обучение по обучителен модул</a:t>
            </a:r>
          </a:p>
          <a:p>
            <a:pPr marL="0" lvl="0" indent="0" algn="ctr">
              <a:buClr>
                <a:srgbClr val="549E39"/>
              </a:buClr>
              <a:buNone/>
              <a:defRPr/>
            </a:pPr>
            <a:r>
              <a:rPr lang="ru-RU" sz="3200" b="1" dirty="0">
                <a:solidFill>
                  <a:schemeClr val="accent1">
                    <a:lumMod val="75000"/>
                  </a:schemeClr>
                </a:solidFill>
                <a:latin typeface="Arial" panose="020B0604020202020204" pitchFamily="34" charset="0"/>
                <a:cs typeface="Arial" panose="020B0604020202020204" pitchFamily="34" charset="0"/>
              </a:rPr>
              <a:t>„Местно икономическо развитие – възможности и практически решения“</a:t>
            </a:r>
            <a:br>
              <a:rPr lang="bg-BG" sz="3200" b="1" dirty="0">
                <a:solidFill>
                  <a:schemeClr val="accent1">
                    <a:lumMod val="75000"/>
                  </a:schemeClr>
                </a:solidFill>
                <a:latin typeface="Calibri" panose="020F0502020204030204" pitchFamily="34" charset="0"/>
                <a:cs typeface="Calibri" panose="020F0502020204030204" pitchFamily="34" charset="0"/>
              </a:rPr>
            </a:br>
            <a:endParaRPr lang="bg-BG" sz="3200" b="1" dirty="0">
              <a:solidFill>
                <a:schemeClr val="accent1">
                  <a:lumMod val="75000"/>
                </a:schemeClr>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925689" y="904789"/>
            <a:ext cx="2074486" cy="828527"/>
          </a:xfrm>
          <a:prstGeom prst="rect">
            <a:avLst/>
          </a:prstGeom>
        </p:spPr>
      </p:pic>
      <p:pic>
        <p:nvPicPr>
          <p:cNvPr id="5" name="Picture 4"/>
          <p:cNvPicPr>
            <a:picLocks noChangeAspect="1"/>
          </p:cNvPicPr>
          <p:nvPr/>
        </p:nvPicPr>
        <p:blipFill>
          <a:blip r:embed="rId3"/>
          <a:stretch>
            <a:fillRect/>
          </a:stretch>
        </p:blipFill>
        <p:spPr>
          <a:xfrm>
            <a:off x="9121422" y="927775"/>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bg-BG" sz="1200" i="1" dirty="0">
                <a:solidFill>
                  <a:srgbClr val="549E39"/>
                </a:solidFill>
              </a:rPr>
              <a:t>Този документ е създаден съгласно Административен договор №  BG05SFOP001-2.015-0001-C02, проект „Повишаване на знанията, уменията и квалификацията на общинските служители“ за предоставяне на безвъзмездна финансова помощ по Оперативна програма „Добро управление“, съфинансирана от Европейския съюз чрез Европейския социален фонд. </a:t>
            </a:r>
          </a:p>
          <a:p>
            <a:pPr marL="45720" lvl="0" algn="ctr">
              <a:lnSpc>
                <a:spcPct val="90000"/>
              </a:lnSpc>
              <a:spcBef>
                <a:spcPts val="1400"/>
              </a:spcBef>
              <a:buClr>
                <a:srgbClr val="549E39"/>
              </a:buClr>
              <a:buSzPct val="80000"/>
            </a:pPr>
            <a:r>
              <a:rPr lang="bg-BG" sz="1100" i="1" dirty="0">
                <a:solidFill>
                  <a:srgbClr val="549E39"/>
                </a:solidFill>
                <a:hlinkClick r:id="rId4"/>
              </a:rPr>
              <a:t>www.eufunds.bg</a:t>
            </a:r>
            <a:r>
              <a:rPr lang="bg-BG" sz="1100" i="1" dirty="0">
                <a:solidFill>
                  <a:srgbClr val="549E39"/>
                </a:solidFill>
              </a:rPr>
              <a:t> </a:t>
            </a:r>
          </a:p>
          <a:p>
            <a:pPr marL="45720" lvl="0" algn="ctr">
              <a:lnSpc>
                <a:spcPct val="90000"/>
              </a:lnSpc>
              <a:spcBef>
                <a:spcPts val="1400"/>
              </a:spcBef>
              <a:buClr>
                <a:srgbClr val="549E39"/>
              </a:buClr>
              <a:buSzPct val="80000"/>
            </a:pPr>
            <a:endParaRPr lang="bg-BG" sz="1100" i="1" dirty="0">
              <a:solidFill>
                <a:srgbClr val="549E39"/>
              </a:solidFill>
            </a:endParaRPr>
          </a:p>
        </p:txBody>
      </p:sp>
      <p:pic>
        <p:nvPicPr>
          <p:cNvPr id="7" name="Picture 6"/>
          <p:cNvPicPr>
            <a:picLocks noChangeAspect="1"/>
          </p:cNvPicPr>
          <p:nvPr/>
        </p:nvPicPr>
        <p:blipFill>
          <a:blip r:embed="rId5"/>
          <a:stretch>
            <a:fillRect/>
          </a:stretch>
        </p:blipFill>
        <p:spPr>
          <a:xfrm>
            <a:off x="5386470" y="903594"/>
            <a:ext cx="1323114" cy="828000"/>
          </a:xfrm>
          <a:prstGeom prst="rect">
            <a:avLst/>
          </a:prstGeom>
        </p:spPr>
      </p:pic>
    </p:spTree>
    <p:extLst>
      <p:ext uri="{BB962C8B-B14F-4D97-AF65-F5344CB8AC3E}">
        <p14:creationId xmlns:p14="http://schemas.microsoft.com/office/powerpoint/2010/main" val="3664204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07354" y="6250334"/>
            <a:ext cx="1706217" cy="365125"/>
          </a:xfrm>
        </p:spPr>
        <p:txBody>
          <a:bodyPr/>
          <a:lstStyle/>
          <a:p>
            <a:fld id="{D0FD718E-46A7-4A98-A9FE-3E1E2C2192EB}" type="slidenum">
              <a:rPr lang="bg-BG" smtClean="0"/>
              <a:t>10</a:t>
            </a:fld>
            <a:endParaRPr lang="bg-BG" dirty="0"/>
          </a:p>
        </p:txBody>
      </p:sp>
      <p:sp>
        <p:nvSpPr>
          <p:cNvPr id="5" name="Rectangle 4"/>
          <p:cNvSpPr/>
          <p:nvPr/>
        </p:nvSpPr>
        <p:spPr>
          <a:xfrm>
            <a:off x="1236852" y="978207"/>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Анкетно проучване – пример </a:t>
            </a:r>
            <a:r>
              <a:rPr lang="en-US" sz="2800" b="1" dirty="0">
                <a:latin typeface="Arial" panose="020B0604020202020204" pitchFamily="34" charset="0"/>
                <a:cs typeface="Arial" panose="020B0604020202020204" pitchFamily="34" charset="0"/>
              </a:rPr>
              <a:t>(</a:t>
            </a:r>
            <a:r>
              <a:rPr lang="bg-BG" sz="2800" b="1" dirty="0">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a:t>
            </a:r>
            <a:r>
              <a:rPr lang="bg-BG" sz="2800" b="1" dirty="0">
                <a:latin typeface="Arial" panose="020B0604020202020204" pitchFamily="34" charset="0"/>
                <a:cs typeface="Arial" panose="020B0604020202020204" pitchFamily="34" charset="0"/>
              </a:rPr>
              <a:t> </a:t>
            </a:r>
          </a:p>
        </p:txBody>
      </p:sp>
      <p:graphicFrame>
        <p:nvGraphicFramePr>
          <p:cNvPr id="7" name="Object 7"/>
          <p:cNvGraphicFramePr>
            <a:graphicFrameLocks noChangeAspect="1"/>
          </p:cNvGraphicFramePr>
          <p:nvPr>
            <p:extLst>
              <p:ext uri="{D42A27DB-BD31-4B8C-83A1-F6EECF244321}">
                <p14:modId xmlns:p14="http://schemas.microsoft.com/office/powerpoint/2010/main" val="4054281297"/>
              </p:ext>
            </p:extLst>
          </p:nvPr>
        </p:nvGraphicFramePr>
        <p:xfrm>
          <a:off x="624954" y="2733965"/>
          <a:ext cx="5348664" cy="3197658"/>
        </p:xfrm>
        <a:graphic>
          <a:graphicData uri="http://schemas.openxmlformats.org/presentationml/2006/ole">
            <mc:AlternateContent xmlns:mc="http://schemas.openxmlformats.org/markup-compatibility/2006">
              <mc:Choice xmlns:v="urn:schemas-microsoft-com:vml" Requires="v">
                <p:oleObj name="Bitmap Image" r:id="rId2" imgW="0" imgH="0" progId="Paint.Picture">
                  <p:embed/>
                </p:oleObj>
              </mc:Choice>
              <mc:Fallback>
                <p:oleObj name="Bitmap Image" r:id="rId2" imgW="0" imgH="0" progId="Paint.Picture">
                  <p:embed/>
                  <p:pic>
                    <p:nvPicPr>
                      <p:cNvPr id="30728"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54" y="2733965"/>
                        <a:ext cx="5348664" cy="3197658"/>
                      </a:xfrm>
                      <a:prstGeom prst="rect">
                        <a:avLst/>
                      </a:prstGeom>
                      <a:noFill/>
                      <a:ln>
                        <a:noFill/>
                      </a:ln>
                    </p:spPr>
                  </p:pic>
                </p:oleObj>
              </mc:Fallback>
            </mc:AlternateContent>
          </a:graphicData>
        </a:graphic>
      </p:graphicFrame>
      <p:sp>
        <p:nvSpPr>
          <p:cNvPr id="8" name="TextBox 8"/>
          <p:cNvSpPr txBox="1">
            <a:spLocks noChangeArrowheads="1"/>
          </p:cNvSpPr>
          <p:nvPr/>
        </p:nvSpPr>
        <p:spPr bwMode="auto">
          <a:xfrm>
            <a:off x="1824182" y="1466273"/>
            <a:ext cx="31019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bg-BG" altLang="bg-BG" b="1" dirty="0">
                <a:ea typeface="Times New Roman" panose="02020603050405020304" pitchFamily="18" charset="0"/>
                <a:cs typeface="Arial" panose="020B0604020202020204" pitchFamily="34" charset="0"/>
              </a:rPr>
              <a:t>Потенциал на природните ресурси на община</a:t>
            </a:r>
            <a:endParaRPr lang="bg-BG" altLang="bg-BG" dirty="0">
              <a:ea typeface="Times New Roman" panose="02020603050405020304" pitchFamily="18" charset="0"/>
              <a:cs typeface="Arial" panose="020B0604020202020204" pitchFamily="34" charset="0"/>
            </a:endParaRPr>
          </a:p>
        </p:txBody>
      </p:sp>
      <p:sp>
        <p:nvSpPr>
          <p:cNvPr id="9" name="TextBox 9"/>
          <p:cNvSpPr txBox="1">
            <a:spLocks noChangeArrowheads="1"/>
          </p:cNvSpPr>
          <p:nvPr/>
        </p:nvSpPr>
        <p:spPr bwMode="auto">
          <a:xfrm>
            <a:off x="6624782" y="1390073"/>
            <a:ext cx="3733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bg-BG" altLang="bg-BG" b="1" dirty="0">
                <a:ea typeface="Times New Roman" panose="02020603050405020304" pitchFamily="18" charset="0"/>
                <a:cs typeface="Arial" panose="020B0604020202020204" pitchFamily="34" charset="0"/>
              </a:rPr>
              <a:t>Потенциал на културно-историческите ресурси на община</a:t>
            </a:r>
            <a:endParaRPr lang="bg-BG" altLang="bg-BG" dirty="0">
              <a:ea typeface="Times New Roman" panose="02020603050405020304" pitchFamily="18" charset="0"/>
              <a:cs typeface="Arial" panose="020B0604020202020204" pitchFamily="34" charset="0"/>
            </a:endParaRPr>
          </a:p>
        </p:txBody>
      </p:sp>
      <p:graphicFrame>
        <p:nvGraphicFramePr>
          <p:cNvPr id="10" name="Object 10"/>
          <p:cNvGraphicFramePr>
            <a:graphicFrameLocks noChangeAspect="1"/>
          </p:cNvGraphicFramePr>
          <p:nvPr>
            <p:extLst>
              <p:ext uri="{D42A27DB-BD31-4B8C-83A1-F6EECF244321}">
                <p14:modId xmlns:p14="http://schemas.microsoft.com/office/powerpoint/2010/main" val="4016509334"/>
              </p:ext>
            </p:extLst>
          </p:nvPr>
        </p:nvGraphicFramePr>
        <p:xfrm>
          <a:off x="6172200" y="2703944"/>
          <a:ext cx="5358844" cy="3244273"/>
        </p:xfrm>
        <a:graphic>
          <a:graphicData uri="http://schemas.openxmlformats.org/presentationml/2006/ole">
            <mc:AlternateContent xmlns:mc="http://schemas.openxmlformats.org/markup-compatibility/2006">
              <mc:Choice xmlns:v="urn:schemas-microsoft-com:vml" Requires="v">
                <p:oleObj name="Bitmap Image" r:id="rId4" imgW="0" imgH="0" progId="Paint.Picture">
                  <p:embed/>
                </p:oleObj>
              </mc:Choice>
              <mc:Fallback>
                <p:oleObj name="Bitmap Image" r:id="rId4" imgW="0" imgH="0" progId="Paint.Picture">
                  <p:embed/>
                  <p:pic>
                    <p:nvPicPr>
                      <p:cNvPr id="3073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703944"/>
                        <a:ext cx="5358844" cy="3244273"/>
                      </a:xfrm>
                      <a:prstGeom prst="rect">
                        <a:avLst/>
                      </a:prstGeom>
                      <a:noFill/>
                      <a:ln>
                        <a:noFill/>
                      </a:ln>
                    </p:spPr>
                  </p:pic>
                </p:oleObj>
              </mc:Fallback>
            </mc:AlternateContent>
          </a:graphicData>
        </a:graphic>
      </p:graphicFrame>
      <p:sp>
        <p:nvSpPr>
          <p:cNvPr id="2" name="Заглавие 1">
            <a:extLst>
              <a:ext uri="{FF2B5EF4-FFF2-40B4-BE49-F238E27FC236}">
                <a16:creationId xmlns:a16="http://schemas.microsoft.com/office/drawing/2014/main" id="{ED72AEF6-85BE-D3F4-0C97-2A91B6C9A7FA}"/>
              </a:ext>
            </a:extLst>
          </p:cNvPr>
          <p:cNvSpPr txBox="1">
            <a:spLocks/>
          </p:cNvSpPr>
          <p:nvPr/>
        </p:nvSpPr>
        <p:spPr>
          <a:xfrm>
            <a:off x="339686" y="284801"/>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2</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Природните дадености и културно-историческото наследство на общината като основа за икономическо развитие</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3585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34786" y="6220841"/>
            <a:ext cx="1706217" cy="365125"/>
          </a:xfrm>
        </p:spPr>
        <p:txBody>
          <a:bodyPr/>
          <a:lstStyle/>
          <a:p>
            <a:fld id="{D0FD718E-46A7-4A98-A9FE-3E1E2C2192EB}" type="slidenum">
              <a:rPr lang="bg-BG" smtClean="0"/>
              <a:t>11</a:t>
            </a:fld>
            <a:endParaRPr lang="bg-BG" dirty="0"/>
          </a:p>
        </p:txBody>
      </p:sp>
      <p:sp>
        <p:nvSpPr>
          <p:cNvPr id="5" name="Rectangle 4"/>
          <p:cNvSpPr/>
          <p:nvPr/>
        </p:nvSpPr>
        <p:spPr>
          <a:xfrm>
            <a:off x="1236851" y="821986"/>
            <a:ext cx="9718295" cy="461665"/>
          </a:xfrm>
          <a:prstGeom prst="rect">
            <a:avLst/>
          </a:prstGeom>
        </p:spPr>
        <p:txBody>
          <a:bodyPr wrap="square">
            <a:spAutoFit/>
          </a:bodyPr>
          <a:lstStyle/>
          <a:p>
            <a:pPr marL="45720" lvl="0" algn="ctr"/>
            <a:r>
              <a:rPr lang="bg-BG" sz="2400" b="1" dirty="0">
                <a:latin typeface="Arial" panose="020B0604020202020204" pitchFamily="34" charset="0"/>
                <a:cs typeface="Arial" panose="020B0604020202020204" pitchFamily="34" charset="0"/>
              </a:rPr>
              <a:t>Анкетно проучване – пример </a:t>
            </a:r>
            <a:r>
              <a:rPr lang="en-US" sz="2400" b="1" dirty="0">
                <a:latin typeface="Arial" panose="020B0604020202020204" pitchFamily="34" charset="0"/>
                <a:cs typeface="Arial" panose="020B0604020202020204" pitchFamily="34" charset="0"/>
              </a:rPr>
              <a:t>(</a:t>
            </a:r>
            <a:r>
              <a:rPr lang="bg-BG" sz="2400" b="1" dirty="0">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a:t>
            </a:r>
            <a:r>
              <a:rPr lang="bg-BG" sz="2400" b="1" dirty="0">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44383C9F-5B02-5786-DE65-B530F397CC17}"/>
              </a:ext>
            </a:extLst>
          </p:cNvPr>
          <p:cNvSpPr txBox="1"/>
          <p:nvPr/>
        </p:nvSpPr>
        <p:spPr>
          <a:xfrm>
            <a:off x="743528" y="1290781"/>
            <a:ext cx="5343236" cy="1719620"/>
          </a:xfrm>
          <a:prstGeom prst="roundRect">
            <a:avLst/>
          </a:prstGeom>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defRPr/>
            </a:pPr>
            <a:r>
              <a:rPr lang="bg-BG" dirty="0">
                <a:latin typeface="Arial" panose="020B0604020202020204" pitchFamily="34" charset="0"/>
                <a:ea typeface="Times New Roman" panose="02020603050405020304" pitchFamily="18" charset="0"/>
                <a:cs typeface="Arial" panose="020B0604020202020204" pitchFamily="34" charset="0"/>
              </a:rPr>
              <a:t>Основни </a:t>
            </a:r>
            <a:r>
              <a:rPr lang="bg-BG" b="1" dirty="0">
                <a:latin typeface="Arial" panose="020B0604020202020204" pitchFamily="34" charset="0"/>
                <a:ea typeface="Times New Roman" panose="02020603050405020304" pitchFamily="18" charset="0"/>
                <a:cs typeface="Arial" panose="020B0604020202020204" pitchFamily="34" charset="0"/>
              </a:rPr>
              <a:t>ограничения</a:t>
            </a:r>
            <a:r>
              <a:rPr lang="bg-BG" dirty="0">
                <a:latin typeface="Arial" panose="020B0604020202020204" pitchFamily="34" charset="0"/>
                <a:ea typeface="Times New Roman" panose="02020603050405020304" pitchFamily="18" charset="0"/>
                <a:cs typeface="Arial" panose="020B0604020202020204" pitchFamily="34" charset="0"/>
              </a:rPr>
              <a:t> пред развитието на общината като туристическа дестинация:</a:t>
            </a:r>
          </a:p>
          <a:p>
            <a:pPr marL="285750" indent="-285750">
              <a:spcAft>
                <a:spcPts val="600"/>
              </a:spcAft>
              <a:buFont typeface="Wingdings" panose="05000000000000000000" pitchFamily="2" charset="2"/>
              <a:buChar char="q"/>
              <a:defRPr/>
            </a:pPr>
            <a:r>
              <a:rPr lang="bg-BG" dirty="0">
                <a:latin typeface="Arial" panose="020B0604020202020204" pitchFamily="34" charset="0"/>
                <a:ea typeface="Times New Roman" panose="02020603050405020304" pitchFamily="18" charset="0"/>
                <a:cs typeface="Arial" panose="020B0604020202020204" pitchFamily="34" charset="0"/>
              </a:rPr>
              <a:t>Липсата на достатъчно места за настаняване (72,7%)</a:t>
            </a:r>
          </a:p>
          <a:p>
            <a:pPr marL="285750" indent="-285750">
              <a:spcAft>
                <a:spcPts val="600"/>
              </a:spcAft>
              <a:buFont typeface="Wingdings" panose="05000000000000000000" pitchFamily="2" charset="2"/>
              <a:buChar char="q"/>
              <a:defRPr/>
            </a:pPr>
            <a:r>
              <a:rPr lang="bg-BG" dirty="0">
                <a:latin typeface="Arial" panose="020B0604020202020204" pitchFamily="34" charset="0"/>
                <a:ea typeface="Times New Roman" panose="02020603050405020304" pitchFamily="18" charset="0"/>
                <a:cs typeface="Arial" panose="020B0604020202020204" pitchFamily="34" charset="0"/>
              </a:rPr>
              <a:t>Недостатъчната реклама (68,2%) </a:t>
            </a:r>
            <a:endParaRPr lang="bg-BG"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BB4D054-2EE3-3844-6C3E-D961D37036DA}"/>
              </a:ext>
            </a:extLst>
          </p:cNvPr>
          <p:cNvSpPr txBox="1"/>
          <p:nvPr/>
        </p:nvSpPr>
        <p:spPr>
          <a:xfrm>
            <a:off x="1584036" y="3368963"/>
            <a:ext cx="4419600" cy="1328023"/>
          </a:xfrm>
          <a:prstGeom prst="roundRect">
            <a:avLst/>
          </a:prstGeom>
          <a:ln>
            <a:prstDash val="lgDash"/>
          </a:ln>
        </p:spPr>
        <p:style>
          <a:lnRef idx="2">
            <a:schemeClr val="dk1"/>
          </a:lnRef>
          <a:fillRef idx="1">
            <a:schemeClr val="lt1"/>
          </a:fillRef>
          <a:effectRef idx="0">
            <a:schemeClr val="dk1"/>
          </a:effectRef>
          <a:fontRef idx="minor">
            <a:schemeClr val="dk1"/>
          </a:fontRef>
        </p:style>
        <p:txBody>
          <a:bodyPr>
            <a:spAutoFit/>
          </a:bodyPr>
          <a:lstStyle/>
          <a:p>
            <a:pPr>
              <a:defRPr/>
            </a:pPr>
            <a:r>
              <a:rPr lang="bg-BG" b="1" dirty="0">
                <a:latin typeface="Arial" panose="020B0604020202020204" pitchFamily="34" charset="0"/>
                <a:ea typeface="Times New Roman" panose="02020603050405020304" pitchFamily="18" charset="0"/>
                <a:cs typeface="Arial" panose="020B0604020202020204" pitchFamily="34" charset="0"/>
              </a:rPr>
              <a:t>Рекламата</a:t>
            </a:r>
            <a:r>
              <a:rPr lang="bg-BG" dirty="0">
                <a:latin typeface="Arial" panose="020B0604020202020204" pitchFamily="34" charset="0"/>
                <a:ea typeface="Times New Roman" panose="02020603050405020304" pitchFamily="18" charset="0"/>
                <a:cs typeface="Arial" panose="020B0604020202020204" pitchFamily="34" charset="0"/>
              </a:rPr>
              <a:t> на възможностите за туризъм и отдих, предлагани от общината, </a:t>
            </a:r>
            <a:r>
              <a:rPr lang="bg-BG" b="1" dirty="0">
                <a:latin typeface="Arial" panose="020B0604020202020204" pitchFamily="34" charset="0"/>
                <a:ea typeface="Times New Roman" panose="02020603050405020304" pitchFamily="18" charset="0"/>
                <a:cs typeface="Arial" panose="020B0604020202020204" pitchFamily="34" charset="0"/>
              </a:rPr>
              <a:t>е недостатъчна </a:t>
            </a:r>
            <a:r>
              <a:rPr lang="bg-BG" dirty="0">
                <a:latin typeface="Arial" panose="020B0604020202020204" pitchFamily="34" charset="0"/>
                <a:ea typeface="Times New Roman" panose="02020603050405020304" pitchFamily="18" charset="0"/>
                <a:cs typeface="Arial" panose="020B0604020202020204" pitchFamily="34" charset="0"/>
              </a:rPr>
              <a:t>(според 78,3% от респондентите)</a:t>
            </a:r>
            <a:endParaRPr lang="bg-BG"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2183934-0819-B4B5-05DA-22E4FF8EFE68}"/>
              </a:ext>
            </a:extLst>
          </p:cNvPr>
          <p:cNvSpPr txBox="1"/>
          <p:nvPr/>
        </p:nvSpPr>
        <p:spPr>
          <a:xfrm>
            <a:off x="7444510" y="1290781"/>
            <a:ext cx="4114800" cy="5172789"/>
          </a:xfrm>
          <a:prstGeom prst="roundRect">
            <a:avLst/>
          </a:prstGeom>
          <a:ln>
            <a:prstDash val="lgDash"/>
          </a:ln>
        </p:spPr>
        <p:style>
          <a:lnRef idx="2">
            <a:schemeClr val="accent4"/>
          </a:lnRef>
          <a:fillRef idx="1">
            <a:schemeClr val="lt1"/>
          </a:fillRef>
          <a:effectRef idx="0">
            <a:schemeClr val="accent4"/>
          </a:effectRef>
          <a:fontRef idx="minor">
            <a:schemeClr val="dk1"/>
          </a:fontRef>
        </p:style>
        <p:txBody>
          <a:bodyPr>
            <a:spAutoFit/>
          </a:bodyPr>
          <a:lstStyle/>
          <a:p>
            <a:pPr>
              <a:defRPr/>
            </a:pPr>
            <a:r>
              <a:rPr lang="bg-BG" b="1" dirty="0">
                <a:latin typeface="Arial" panose="020B0604020202020204" pitchFamily="34" charset="0"/>
                <a:ea typeface="Times New Roman" panose="02020603050405020304" pitchFamily="18" charset="0"/>
                <a:cs typeface="Arial" panose="020B0604020202020204" pitchFamily="34" charset="0"/>
              </a:rPr>
              <a:t>Визуалните символи </a:t>
            </a:r>
            <a:r>
              <a:rPr lang="bg-BG" dirty="0">
                <a:latin typeface="Arial" panose="020B0604020202020204" pitchFamily="34" charset="0"/>
                <a:ea typeface="Times New Roman" panose="02020603050405020304" pitchFamily="18" charset="0"/>
                <a:cs typeface="Arial" panose="020B0604020202020204" pitchFamily="34" charset="0"/>
              </a:rPr>
              <a:t>за туристическо лого :</a:t>
            </a:r>
          </a:p>
          <a:p>
            <a:pPr marL="342900" indent="-342900">
              <a:buFont typeface="Wingdings" panose="05000000000000000000" pitchFamily="2" charset="2"/>
              <a:buChar char="§"/>
              <a:defRPr/>
            </a:pPr>
            <a:r>
              <a:rPr lang="bg-BG" dirty="0">
                <a:latin typeface="Arial" panose="020B0604020202020204" pitchFamily="34" charset="0"/>
                <a:ea typeface="Times New Roman" panose="02020603050405020304" pitchFamily="18" charset="0"/>
                <a:cs typeface="Arial" panose="020B0604020202020204" pitchFamily="34" charset="0"/>
              </a:rPr>
              <a:t>Символи, свързани с природата (87,0%) – планина, природен обект (Конската глава и пещерата „Шаренка“), вода </a:t>
            </a:r>
          </a:p>
          <a:p>
            <a:pPr marL="342900" indent="-342900">
              <a:buFont typeface="Wingdings" panose="05000000000000000000" pitchFamily="2" charset="2"/>
              <a:buChar char="§"/>
              <a:defRPr/>
            </a:pPr>
            <a:r>
              <a:rPr lang="bg-BG" dirty="0">
                <a:latin typeface="Arial" panose="020B0604020202020204" pitchFamily="34" charset="0"/>
                <a:ea typeface="Times New Roman" panose="02020603050405020304" pitchFamily="18" charset="0"/>
                <a:cs typeface="Arial" panose="020B0604020202020204" pitchFamily="34" charset="0"/>
              </a:rPr>
              <a:t>Символи, свързани с подземните богатства (60,9%) – кристал, диамант</a:t>
            </a:r>
          </a:p>
          <a:p>
            <a:pPr marL="342900" indent="-342900">
              <a:buFont typeface="Wingdings" panose="05000000000000000000" pitchFamily="2" charset="2"/>
              <a:buChar char="§"/>
              <a:defRPr/>
            </a:pPr>
            <a:r>
              <a:rPr lang="bg-BG" dirty="0">
                <a:latin typeface="Arial" panose="020B0604020202020204" pitchFamily="34" charset="0"/>
                <a:ea typeface="Times New Roman" panose="02020603050405020304" pitchFamily="18" charset="0"/>
                <a:cs typeface="Arial" panose="020B0604020202020204" pitchFamily="34" charset="0"/>
              </a:rPr>
              <a:t>Символи, свързани с рудодобива (43,5%) - руда/рудник, галерия, рударство, миньорска каска</a:t>
            </a:r>
          </a:p>
          <a:p>
            <a:pPr marL="342900" indent="-342900">
              <a:buFont typeface="Wingdings" panose="05000000000000000000" pitchFamily="2" charset="2"/>
              <a:buChar char="§"/>
              <a:defRPr/>
            </a:pPr>
            <a:r>
              <a:rPr lang="bg-BG" dirty="0">
                <a:latin typeface="Arial" panose="020B0604020202020204" pitchFamily="34" charset="0"/>
                <a:ea typeface="Times New Roman" panose="02020603050405020304" pitchFamily="18" charset="0"/>
                <a:cs typeface="Arial" panose="020B0604020202020204" pitchFamily="34" charset="0"/>
              </a:rPr>
              <a:t>Символи, свързани с местните забележителности (30,4%) </a:t>
            </a:r>
            <a:endParaRPr lang="bg-BG"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39FFF9F-9C94-27EB-0321-08756CC9D51F}"/>
              </a:ext>
            </a:extLst>
          </p:cNvPr>
          <p:cNvSpPr txBox="1"/>
          <p:nvPr/>
        </p:nvSpPr>
        <p:spPr>
          <a:xfrm>
            <a:off x="2041236" y="5075381"/>
            <a:ext cx="5163127" cy="1328023"/>
          </a:xfrm>
          <a:prstGeom prst="roundRect">
            <a:avLst/>
          </a:prstGeom>
          <a:ln>
            <a:prstDash val="lgDash"/>
          </a:ln>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lgn="just">
              <a:buFont typeface="Symbol" panose="05050102010706020507" pitchFamily="18" charset="2"/>
              <a:buChar char=""/>
              <a:defRPr/>
            </a:pPr>
            <a:r>
              <a:rPr lang="bg-BG" dirty="0">
                <a:latin typeface="Arial" panose="020B0604020202020204" pitchFamily="34" charset="0"/>
                <a:ea typeface="Times New Roman" panose="02020603050405020304" pitchFamily="18" charset="0"/>
                <a:cs typeface="Arial" panose="020B0604020202020204" pitchFamily="34" charset="0"/>
              </a:rPr>
              <a:t>Кътче от рая</a:t>
            </a:r>
          </a:p>
          <a:p>
            <a:pPr marL="342900" indent="-342900" algn="just">
              <a:buFont typeface="Symbol" panose="05050102010706020507" pitchFamily="18" charset="2"/>
              <a:buChar char=""/>
              <a:defRPr/>
            </a:pPr>
            <a:r>
              <a:rPr lang="bg-BG" dirty="0">
                <a:latin typeface="Arial" panose="020B0604020202020204" pitchFamily="34" charset="0"/>
                <a:ea typeface="Times New Roman" panose="02020603050405020304" pitchFamily="18" charset="0"/>
                <a:cs typeface="Arial" panose="020B0604020202020204" pitchFamily="34" charset="0"/>
              </a:rPr>
              <a:t>Кристалното сърце на Родопите</a:t>
            </a:r>
          </a:p>
          <a:p>
            <a:pPr marL="342900" indent="-342900" algn="just">
              <a:buFont typeface="Symbol" panose="05050102010706020507" pitchFamily="18" charset="2"/>
              <a:buChar char=""/>
              <a:defRPr/>
            </a:pPr>
            <a:r>
              <a:rPr lang="bg-BG" dirty="0">
                <a:latin typeface="Arial" panose="020B0604020202020204" pitchFamily="34" charset="0"/>
                <a:ea typeface="Times New Roman" panose="02020603050405020304" pitchFamily="18" charset="0"/>
                <a:cs typeface="Arial" panose="020B0604020202020204" pitchFamily="34" charset="0"/>
              </a:rPr>
              <a:t>Рай на минералите</a:t>
            </a:r>
          </a:p>
          <a:p>
            <a:pPr marL="342900" indent="-342900" algn="just">
              <a:buFont typeface="Symbol" panose="05050102010706020507" pitchFamily="18" charset="2"/>
              <a:buChar char=""/>
              <a:defRPr/>
            </a:pPr>
            <a:r>
              <a:rPr lang="bg-BG" dirty="0">
                <a:latin typeface="Arial" panose="020B0604020202020204" pitchFamily="34" charset="0"/>
                <a:ea typeface="Times New Roman" panose="02020603050405020304" pitchFamily="18" charset="0"/>
                <a:cs typeface="Arial" panose="020B0604020202020204" pitchFamily="34" charset="0"/>
              </a:rPr>
              <a:t>Град с древно минало и богато бъдеще</a:t>
            </a:r>
            <a:endParaRPr lang="bg-BG" dirty="0">
              <a:latin typeface="Arial" panose="020B0604020202020204" pitchFamily="34" charset="0"/>
              <a:cs typeface="Arial" panose="020B0604020202020204" pitchFamily="34" charset="0"/>
            </a:endParaRPr>
          </a:p>
        </p:txBody>
      </p:sp>
      <p:sp>
        <p:nvSpPr>
          <p:cNvPr id="2" name="Заглавие 1">
            <a:extLst>
              <a:ext uri="{FF2B5EF4-FFF2-40B4-BE49-F238E27FC236}">
                <a16:creationId xmlns:a16="http://schemas.microsoft.com/office/drawing/2014/main" id="{68BC9CFE-1C2C-1DB3-8212-A378A27F11CF}"/>
              </a:ext>
            </a:extLst>
          </p:cNvPr>
          <p:cNvSpPr txBox="1">
            <a:spLocks/>
          </p:cNvSpPr>
          <p:nvPr/>
        </p:nvSpPr>
        <p:spPr>
          <a:xfrm>
            <a:off x="339686" y="284801"/>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2</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Природните дадености и културно-историческото наследство на общината като основа за икономическо развитие</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659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42815" y="6250334"/>
            <a:ext cx="1706217" cy="365125"/>
          </a:xfrm>
        </p:spPr>
        <p:txBody>
          <a:bodyPr/>
          <a:lstStyle/>
          <a:p>
            <a:fld id="{D0FD718E-46A7-4A98-A9FE-3E1E2C2192EB}" type="slidenum">
              <a:rPr lang="bg-BG" smtClean="0"/>
              <a:t>12</a:t>
            </a:fld>
            <a:endParaRPr lang="bg-BG" dirty="0"/>
          </a:p>
        </p:txBody>
      </p:sp>
      <p:sp>
        <p:nvSpPr>
          <p:cNvPr id="5" name="Rectangle 4"/>
          <p:cNvSpPr/>
          <p:nvPr/>
        </p:nvSpPr>
        <p:spPr>
          <a:xfrm>
            <a:off x="1236851" y="867041"/>
            <a:ext cx="9718295" cy="492443"/>
          </a:xfrm>
          <a:prstGeom prst="rect">
            <a:avLst/>
          </a:prstGeom>
        </p:spPr>
        <p:txBody>
          <a:bodyPr wrap="square">
            <a:spAutoFit/>
          </a:bodyPr>
          <a:lstStyle/>
          <a:p>
            <a:pPr marL="45720" lvl="0" algn="ctr"/>
            <a:r>
              <a:rPr lang="bg-BG" sz="2600" b="1" dirty="0">
                <a:latin typeface="Arial" panose="020B0604020202020204" pitchFamily="34" charset="0"/>
                <a:cs typeface="Arial" panose="020B0604020202020204" pitchFamily="34" charset="0"/>
              </a:rPr>
              <a:t>Варианти на туристическо лого</a:t>
            </a: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968" y="1364586"/>
            <a:ext cx="7442848" cy="525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7927201" y="1256128"/>
            <a:ext cx="3678200" cy="1551220"/>
          </a:xfrm>
          <a:prstGeom prst="rect">
            <a:avLst/>
          </a:prstGeom>
        </p:spPr>
      </p:pic>
      <p:pic>
        <p:nvPicPr>
          <p:cNvPr id="3" name="Picture 2"/>
          <p:cNvPicPr>
            <a:picLocks noChangeAspect="1"/>
          </p:cNvPicPr>
          <p:nvPr/>
        </p:nvPicPr>
        <p:blipFill>
          <a:blip r:embed="rId4"/>
          <a:stretch>
            <a:fillRect/>
          </a:stretch>
        </p:blipFill>
        <p:spPr>
          <a:xfrm>
            <a:off x="8076346" y="5857901"/>
            <a:ext cx="3486538" cy="715076"/>
          </a:xfrm>
          <a:prstGeom prst="rect">
            <a:avLst/>
          </a:prstGeom>
        </p:spPr>
      </p:pic>
      <p:pic>
        <p:nvPicPr>
          <p:cNvPr id="8" name="Picture 7"/>
          <p:cNvPicPr>
            <a:picLocks noChangeAspect="1"/>
          </p:cNvPicPr>
          <p:nvPr/>
        </p:nvPicPr>
        <p:blipFill>
          <a:blip r:embed="rId5"/>
          <a:stretch>
            <a:fillRect/>
          </a:stretch>
        </p:blipFill>
        <p:spPr>
          <a:xfrm>
            <a:off x="7927942" y="4390734"/>
            <a:ext cx="3582969" cy="147697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5825" y="2791427"/>
            <a:ext cx="2892344" cy="1681020"/>
          </a:xfrm>
          <a:prstGeom prst="rect">
            <a:avLst/>
          </a:prstGeom>
        </p:spPr>
      </p:pic>
      <p:sp>
        <p:nvSpPr>
          <p:cNvPr id="7" name="Заглавие 1">
            <a:extLst>
              <a:ext uri="{FF2B5EF4-FFF2-40B4-BE49-F238E27FC236}">
                <a16:creationId xmlns:a16="http://schemas.microsoft.com/office/drawing/2014/main" id="{3E18AF8E-EC57-CB75-66AE-3529FA835486}"/>
              </a:ext>
            </a:extLst>
          </p:cNvPr>
          <p:cNvSpPr txBox="1">
            <a:spLocks/>
          </p:cNvSpPr>
          <p:nvPr/>
        </p:nvSpPr>
        <p:spPr>
          <a:xfrm>
            <a:off x="339686" y="284801"/>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2</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Природните дадености и културно-историческото наследство на общината като основа за икономическо развитие</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139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07354" y="6197593"/>
            <a:ext cx="1706217" cy="365125"/>
          </a:xfrm>
        </p:spPr>
        <p:txBody>
          <a:bodyPr/>
          <a:lstStyle/>
          <a:p>
            <a:fld id="{D0FD718E-46A7-4A98-A9FE-3E1E2C2192EB}" type="slidenum">
              <a:rPr lang="bg-BG" smtClean="0"/>
              <a:t>13</a:t>
            </a:fld>
            <a:endParaRPr lang="bg-BG" dirty="0"/>
          </a:p>
        </p:txBody>
      </p:sp>
      <p:sp>
        <p:nvSpPr>
          <p:cNvPr id="5" name="Rectangle 4"/>
          <p:cNvSpPr/>
          <p:nvPr/>
        </p:nvSpPr>
        <p:spPr>
          <a:xfrm>
            <a:off x="1236852" y="1075354"/>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Лого и слоган</a:t>
            </a:r>
          </a:p>
        </p:txBody>
      </p:sp>
      <p:pic>
        <p:nvPicPr>
          <p:cNvPr id="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5582" y="1641764"/>
            <a:ext cx="39020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3782" y="1717964"/>
            <a:ext cx="39020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14"/>
          <p:cNvGraphicFramePr>
            <a:graphicFrameLocks noChangeAspect="1"/>
          </p:cNvGraphicFramePr>
          <p:nvPr>
            <p:extLst>
              <p:ext uri="{D42A27DB-BD31-4B8C-83A1-F6EECF244321}">
                <p14:modId xmlns:p14="http://schemas.microsoft.com/office/powerpoint/2010/main" val="367820052"/>
              </p:ext>
            </p:extLst>
          </p:nvPr>
        </p:nvGraphicFramePr>
        <p:xfrm>
          <a:off x="1476520" y="3751552"/>
          <a:ext cx="4233862" cy="1728787"/>
        </p:xfrm>
        <a:graphic>
          <a:graphicData uri="http://schemas.openxmlformats.org/presentationml/2006/ole">
            <mc:AlternateContent xmlns:mc="http://schemas.openxmlformats.org/markup-compatibility/2006">
              <mc:Choice xmlns:v="urn:schemas-microsoft-com:vml" Requires="v">
                <p:oleObj name="Bitmap Image" r:id="rId4" imgW="0" imgH="0" progId="Paint.Picture">
                  <p:embed/>
                </p:oleObj>
              </mc:Choice>
              <mc:Fallback>
                <p:oleObj name="Bitmap Image" r:id="rId4" imgW="0" imgH="0" progId="Paint.Picture">
                  <p:embed/>
                  <p:pic>
                    <p:nvPicPr>
                      <p:cNvPr id="33802"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520" y="3751552"/>
                        <a:ext cx="4233862"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15"/>
          <p:cNvGraphicFramePr>
            <a:graphicFrameLocks noChangeAspect="1"/>
          </p:cNvGraphicFramePr>
          <p:nvPr>
            <p:extLst>
              <p:ext uri="{D42A27DB-BD31-4B8C-83A1-F6EECF244321}">
                <p14:modId xmlns:p14="http://schemas.microsoft.com/office/powerpoint/2010/main" val="833841326"/>
              </p:ext>
            </p:extLst>
          </p:nvPr>
        </p:nvGraphicFramePr>
        <p:xfrm>
          <a:off x="6015182" y="3927764"/>
          <a:ext cx="4125913" cy="1625600"/>
        </p:xfrm>
        <a:graphic>
          <a:graphicData uri="http://schemas.openxmlformats.org/presentationml/2006/ole">
            <mc:AlternateContent xmlns:mc="http://schemas.openxmlformats.org/markup-compatibility/2006">
              <mc:Choice xmlns:v="urn:schemas-microsoft-com:vml" Requires="v">
                <p:oleObj name="Bitmap Image" r:id="rId6" imgW="0" imgH="0" progId="Paint.Picture">
                  <p:embed/>
                </p:oleObj>
              </mc:Choice>
              <mc:Fallback>
                <p:oleObj name="Bitmap Image" r:id="rId6" imgW="0" imgH="0" progId="Paint.Picture">
                  <p:embed/>
                  <p:pic>
                    <p:nvPicPr>
                      <p:cNvPr id="33803"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5182" y="3927764"/>
                        <a:ext cx="4125913"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Заглавие 1">
            <a:extLst>
              <a:ext uri="{FF2B5EF4-FFF2-40B4-BE49-F238E27FC236}">
                <a16:creationId xmlns:a16="http://schemas.microsoft.com/office/drawing/2014/main" id="{BBF7099B-F86F-BD8D-10EF-F4BC6A9E6356}"/>
              </a:ext>
            </a:extLst>
          </p:cNvPr>
          <p:cNvSpPr txBox="1">
            <a:spLocks/>
          </p:cNvSpPr>
          <p:nvPr/>
        </p:nvSpPr>
        <p:spPr>
          <a:xfrm>
            <a:off x="339686" y="284801"/>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2</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Природните дадености и културно-историческото наследство на общината като основа за икономическо развитие</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68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07354" y="6250334"/>
            <a:ext cx="1706217" cy="365125"/>
          </a:xfrm>
        </p:spPr>
        <p:txBody>
          <a:bodyPr/>
          <a:lstStyle/>
          <a:p>
            <a:fld id="{D0FD718E-46A7-4A98-A9FE-3E1E2C2192EB}" type="slidenum">
              <a:rPr lang="bg-BG" smtClean="0"/>
              <a:t>14</a:t>
            </a:fld>
            <a:endParaRPr lang="bg-BG" dirty="0"/>
          </a:p>
        </p:txBody>
      </p:sp>
      <p:sp>
        <p:nvSpPr>
          <p:cNvPr id="5" name="Rectangle 4"/>
          <p:cNvSpPr/>
          <p:nvPr/>
        </p:nvSpPr>
        <p:spPr>
          <a:xfrm>
            <a:off x="1236852" y="1074592"/>
            <a:ext cx="9718295" cy="954107"/>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Туристически ресурси с потенциал за развитие </a:t>
            </a:r>
            <a:r>
              <a:rPr lang="en-US" sz="2800" b="1" dirty="0">
                <a:latin typeface="Arial" panose="020B0604020202020204" pitchFamily="34" charset="0"/>
                <a:cs typeface="Arial" panose="020B0604020202020204" pitchFamily="34" charset="0"/>
              </a:rPr>
              <a:t>(</a:t>
            </a:r>
            <a:r>
              <a:rPr lang="bg-BG" sz="2800" b="1" dirty="0">
                <a:latin typeface="Arial" panose="020B0604020202020204" pitchFamily="34" charset="0"/>
                <a:cs typeface="Arial" panose="020B0604020202020204" pitchFamily="34" charset="0"/>
              </a:rPr>
              <a:t>пример</a:t>
            </a:r>
            <a:r>
              <a:rPr lang="en-US" sz="2800" b="1" dirty="0">
                <a:latin typeface="Arial" panose="020B0604020202020204" pitchFamily="34" charset="0"/>
                <a:cs typeface="Arial" panose="020B0604020202020204" pitchFamily="34" charset="0"/>
              </a:rPr>
              <a:t>)</a:t>
            </a:r>
            <a:endParaRPr lang="bg-BG" sz="2800" b="1" dirty="0">
              <a:latin typeface="Arial" panose="020B0604020202020204" pitchFamily="34" charset="0"/>
              <a:cs typeface="Arial" panose="020B0604020202020204" pitchFamily="34" charset="0"/>
            </a:endParaRPr>
          </a:p>
        </p:txBody>
      </p:sp>
      <p:sp>
        <p:nvSpPr>
          <p:cNvPr id="11" name="Rectangle 10"/>
          <p:cNvSpPr/>
          <p:nvPr/>
        </p:nvSpPr>
        <p:spPr>
          <a:xfrm>
            <a:off x="830118" y="2148379"/>
            <a:ext cx="10531764" cy="4139595"/>
          </a:xfrm>
          <a:prstGeom prst="rect">
            <a:avLst/>
          </a:prstGeom>
        </p:spPr>
        <p:txBody>
          <a:bodyPr wrap="square">
            <a:spAutoFit/>
          </a:bodyPr>
          <a:lstStyle/>
          <a:p>
            <a:pPr>
              <a:spcAft>
                <a:spcPts val="600"/>
              </a:spcAft>
              <a:defRPr/>
            </a:pPr>
            <a:r>
              <a:rPr lang="ru-RU" dirty="0">
                <a:latin typeface="Arial" panose="020B0604020202020204" pitchFamily="34" charset="0"/>
                <a:cs typeface="Arial" panose="020B0604020202020204" pitchFamily="34" charset="0"/>
              </a:rPr>
              <a:t>Общината разполага с ресурси за спомагателни туристически продукти, вкл. за удължаване на престоя на туристите, в сферите на:</a:t>
            </a:r>
          </a:p>
          <a:p>
            <a:pPr marL="285750" indent="-285750" algn="just">
              <a:buFont typeface="Wingdings" panose="05000000000000000000" pitchFamily="2" charset="2"/>
              <a:buChar char="q"/>
              <a:defRPr/>
            </a:pPr>
            <a:r>
              <a:rPr lang="ru-RU" b="1" dirty="0">
                <a:latin typeface="Arial" panose="020B0604020202020204" pitchFamily="34" charset="0"/>
                <a:cs typeface="Arial" panose="020B0604020202020204" pitchFamily="34" charset="0"/>
              </a:rPr>
              <a:t>Културно-познавателния туризъм:</a:t>
            </a:r>
            <a:r>
              <a:rPr lang="ru-RU" dirty="0">
                <a:latin typeface="Arial" panose="020B0604020202020204" pitchFamily="34" charset="0"/>
                <a:cs typeface="Arial" panose="020B0604020202020204" pitchFamily="34" charset="0"/>
              </a:rPr>
              <a:t> група римски мостове и няколко тракийски светилища (повишен интерес към орфизма и траките в последните години);</a:t>
            </a:r>
          </a:p>
          <a:p>
            <a:pPr marL="285750" indent="-285750" algn="just">
              <a:buFont typeface="Wingdings" panose="05000000000000000000" pitchFamily="2" charset="2"/>
              <a:buChar char="q"/>
              <a:defRPr/>
            </a:pPr>
            <a:endParaRPr lang="ru-RU" sz="12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defRPr/>
            </a:pPr>
            <a:r>
              <a:rPr lang="ru-RU" b="1" dirty="0">
                <a:latin typeface="Arial" panose="020B0604020202020204" pitchFamily="34" charset="0"/>
                <a:cs typeface="Arial" panose="020B0604020202020204" pitchFamily="34" charset="0"/>
              </a:rPr>
              <a:t>Еко туризъма:</a:t>
            </a:r>
            <a:r>
              <a:rPr lang="ru-RU" dirty="0">
                <a:latin typeface="Arial" panose="020B0604020202020204" pitchFamily="34" charset="0"/>
                <a:cs typeface="Arial" panose="020B0604020202020204" pitchFamily="34" charset="0"/>
              </a:rPr>
              <a:t> съхранена природа, с разнообразен релеф, в т.ч. редица скални феномени, в допълнение от благоприятен за туризъм климат и богато разнообразие на растителни и животински видове, предлагащи възможност за пешеходни преходи, езда, планинско колоездене, специализирани ботанически и орнитоложки турове, приключенски туризъм и др.;</a:t>
            </a:r>
          </a:p>
          <a:p>
            <a:pPr marL="285750" indent="-285750" algn="just">
              <a:buFont typeface="Wingdings" panose="05000000000000000000" pitchFamily="2" charset="2"/>
              <a:buChar char="q"/>
              <a:defRPr/>
            </a:pPr>
            <a:endParaRPr lang="ru-RU" sz="12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defRPr/>
            </a:pPr>
            <a:r>
              <a:rPr lang="ru-RU" b="1" dirty="0">
                <a:latin typeface="Arial" panose="020B0604020202020204" pitchFamily="34" charset="0"/>
                <a:cs typeface="Arial" panose="020B0604020202020204" pitchFamily="34" charset="0"/>
              </a:rPr>
              <a:t>Селския туризъм:</a:t>
            </a:r>
            <a:r>
              <a:rPr lang="ru-RU" dirty="0">
                <a:latin typeface="Arial" panose="020B0604020202020204" pitchFamily="34" charset="0"/>
                <a:cs typeface="Arial" panose="020B0604020202020204" pitchFamily="34" charset="0"/>
              </a:rPr>
              <a:t> недостатъчно развит към момента, но с наличие на нужните предпоставки за развитие, а именно традиционно гостоприемно население; богата местна кухня с местни/екологични продукти; съхранени фолклор, обичаи и занаяти; настанителна база, като къщи за гости.</a:t>
            </a:r>
          </a:p>
        </p:txBody>
      </p:sp>
      <p:sp>
        <p:nvSpPr>
          <p:cNvPr id="2" name="Заглавие 1">
            <a:extLst>
              <a:ext uri="{FF2B5EF4-FFF2-40B4-BE49-F238E27FC236}">
                <a16:creationId xmlns:a16="http://schemas.microsoft.com/office/drawing/2014/main" id="{F59ED63F-30DB-56F4-6AD3-201A88392FD2}"/>
              </a:ext>
            </a:extLst>
          </p:cNvPr>
          <p:cNvSpPr txBox="1">
            <a:spLocks/>
          </p:cNvSpPr>
          <p:nvPr/>
        </p:nvSpPr>
        <p:spPr>
          <a:xfrm>
            <a:off x="339686" y="284801"/>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2</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Природните дадености и културно-историческото наследство на общината като основа за икономическо развитие</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134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16498" y="6208074"/>
            <a:ext cx="1706217" cy="365125"/>
          </a:xfrm>
        </p:spPr>
        <p:txBody>
          <a:bodyPr/>
          <a:lstStyle/>
          <a:p>
            <a:fld id="{D0FD718E-46A7-4A98-A9FE-3E1E2C2192EB}" type="slidenum">
              <a:rPr lang="bg-BG" smtClean="0"/>
              <a:t>15</a:t>
            </a:fld>
            <a:endParaRPr lang="bg-BG" dirty="0"/>
          </a:p>
        </p:txBody>
      </p:sp>
      <p:sp>
        <p:nvSpPr>
          <p:cNvPr id="5" name="Rectangle 4"/>
          <p:cNvSpPr/>
          <p:nvPr/>
        </p:nvSpPr>
        <p:spPr>
          <a:xfrm>
            <a:off x="1203377" y="952288"/>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Начин на изпълнение</a:t>
            </a: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672" y="1475508"/>
            <a:ext cx="11173706" cy="397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лавие 1">
            <a:extLst>
              <a:ext uri="{FF2B5EF4-FFF2-40B4-BE49-F238E27FC236}">
                <a16:creationId xmlns:a16="http://schemas.microsoft.com/office/drawing/2014/main" id="{74F78F67-6E6D-8932-87E5-B3500F57BECD}"/>
              </a:ext>
            </a:extLst>
          </p:cNvPr>
          <p:cNvSpPr txBox="1">
            <a:spLocks/>
          </p:cNvSpPr>
          <p:nvPr/>
        </p:nvSpPr>
        <p:spPr>
          <a:xfrm>
            <a:off x="339686" y="284801"/>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2</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Природните дадености и културно-историческото наследство на общината като основа за икономическо развитие</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637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43930" y="6208074"/>
            <a:ext cx="1706217" cy="365125"/>
          </a:xfrm>
        </p:spPr>
        <p:txBody>
          <a:bodyPr/>
          <a:lstStyle/>
          <a:p>
            <a:fld id="{D0FD718E-46A7-4A98-A9FE-3E1E2C2192EB}" type="slidenum">
              <a:rPr lang="bg-BG" smtClean="0"/>
              <a:t>16</a:t>
            </a:fld>
            <a:endParaRPr lang="bg-BG" dirty="0"/>
          </a:p>
        </p:txBody>
      </p:sp>
      <p:sp>
        <p:nvSpPr>
          <p:cNvPr id="3" name="Rectangle 2"/>
          <p:cNvSpPr/>
          <p:nvPr/>
        </p:nvSpPr>
        <p:spPr>
          <a:xfrm>
            <a:off x="1236851" y="1222215"/>
            <a:ext cx="9718295" cy="1107996"/>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Правна рамка</a:t>
            </a:r>
          </a:p>
          <a:p>
            <a:pPr marL="45720" lvl="0" algn="ctr"/>
            <a:endParaRPr lang="bg-BG" sz="1000" b="1" dirty="0">
              <a:latin typeface="Arial" panose="020B0604020202020204" pitchFamily="34" charset="0"/>
              <a:cs typeface="Arial" panose="020B0604020202020204" pitchFamily="34" charset="0"/>
            </a:endParaRPr>
          </a:p>
          <a:p>
            <a:pPr marL="45720" lvl="0" algn="ctr"/>
            <a:r>
              <a:rPr lang="bg-BG" sz="2800" b="1" dirty="0">
                <a:solidFill>
                  <a:srgbClr val="0070C0"/>
                </a:solidFill>
                <a:latin typeface="Arial" panose="020B0604020202020204" pitchFamily="34" charset="0"/>
                <a:cs typeface="Arial" panose="020B0604020202020204" pitchFamily="34" charset="0"/>
              </a:rPr>
              <a:t>Природни дадености</a:t>
            </a:r>
            <a:endParaRPr lang="bg-BG" sz="2800" b="1" dirty="0">
              <a:latin typeface="Arial" panose="020B0604020202020204" pitchFamily="34" charset="0"/>
              <a:cs typeface="Arial" panose="020B0604020202020204" pitchFamily="34" charset="0"/>
            </a:endParaRPr>
          </a:p>
        </p:txBody>
      </p:sp>
      <p:sp>
        <p:nvSpPr>
          <p:cNvPr id="5" name="Rectangle 3">
            <a:extLst>
              <a:ext uri="{FF2B5EF4-FFF2-40B4-BE49-F238E27FC236}">
                <a16:creationId xmlns:a16="http://schemas.microsoft.com/office/drawing/2014/main" id="{156E59EA-F5E6-4383-B8AC-099A0039FA04}"/>
              </a:ext>
            </a:extLst>
          </p:cNvPr>
          <p:cNvSpPr txBox="1">
            <a:spLocks/>
          </p:cNvSpPr>
          <p:nvPr/>
        </p:nvSpPr>
        <p:spPr>
          <a:xfrm>
            <a:off x="667741" y="2647171"/>
            <a:ext cx="10856516" cy="3560903"/>
          </a:xfrm>
          <a:prstGeom prst="rect">
            <a:avLst/>
          </a:prstGeom>
          <a:noFill/>
          <a:ln>
            <a:noFill/>
          </a:ln>
        </p:spPr>
        <p:txBody>
          <a:bodyPr vert="horz" wrap="square" lIns="91440" tIns="45720" rIns="91440" bIns="45720" anchor="t" anchorCtr="0" compatLnSpc="1">
            <a:normAutofit lnSpcReduction="10000"/>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ru-RU" sz="1800" dirty="0" err="1">
                <a:solidFill>
                  <a:srgbClr val="354F12"/>
                </a:solidFill>
                <a:latin typeface="Arial" panose="020B0604020202020204" pitchFamily="34" charset="0"/>
                <a:cs typeface="Arial" panose="020B0604020202020204" pitchFamily="34" charset="0"/>
              </a:rPr>
              <a:t>Основна</a:t>
            </a:r>
            <a:r>
              <a:rPr lang="ru-RU" sz="1800" dirty="0">
                <a:solidFill>
                  <a:srgbClr val="354F12"/>
                </a:solidFill>
                <a:latin typeface="Arial" panose="020B0604020202020204" pitchFamily="34" charset="0"/>
                <a:cs typeface="Arial" panose="020B0604020202020204" pitchFamily="34" charset="0"/>
              </a:rPr>
              <a:t> нормативна рамка: </a:t>
            </a:r>
            <a:r>
              <a:rPr lang="bg-BG" sz="1800" dirty="0">
                <a:solidFill>
                  <a:srgbClr val="354F12"/>
                </a:solidFill>
                <a:effectLst/>
                <a:latin typeface="Arial" panose="020B0604020202020204" pitchFamily="34" charset="0"/>
                <a:ea typeface="Times New Roman" panose="02020603050405020304" pitchFamily="18" charset="0"/>
                <a:cs typeface="Arial" panose="020B0604020202020204" pitchFamily="34" charset="0"/>
              </a:rPr>
              <a:t>Закон за местното самоуправление и местната администрация (ЗМСМА), </a:t>
            </a:r>
            <a:r>
              <a:rPr lang="bg-BG" sz="1800" dirty="0">
                <a:solidFill>
                  <a:srgbClr val="354F12"/>
                </a:solidFill>
                <a:latin typeface="Arial" panose="020B0604020202020204" pitchFamily="34" charset="0"/>
                <a:cs typeface="Arial" panose="020B0604020202020204" pitchFamily="34" charset="0"/>
              </a:rPr>
              <a:t>Закон</a:t>
            </a:r>
            <a:r>
              <a:rPr lang="bg-BG" sz="1800" dirty="0">
                <a:solidFill>
                  <a:srgbClr val="354F12"/>
                </a:solidFill>
                <a:effectLst/>
                <a:latin typeface="Arial" panose="020B0604020202020204" pitchFamily="34" charset="0"/>
                <a:ea typeface="Times New Roman" panose="02020603050405020304" pitchFamily="18" charset="0"/>
                <a:cs typeface="Arial" panose="020B0604020202020204" pitchFamily="34" charset="0"/>
              </a:rPr>
              <a:t> за общинската собственост, </a:t>
            </a:r>
            <a:r>
              <a:rPr lang="bg-BG" sz="1800" dirty="0">
                <a:solidFill>
                  <a:srgbClr val="354F12"/>
                </a:solidFill>
                <a:latin typeface="Arial" panose="020B0604020202020204" pitchFamily="34" charset="0"/>
                <a:cs typeface="Arial" panose="020B0604020202020204" pitchFamily="34" charset="0"/>
              </a:rPr>
              <a:t>Закон за концесиите.</a:t>
            </a:r>
          </a:p>
          <a:p>
            <a:pPr algn="just">
              <a:buFont typeface="Wingdings" panose="05000000000000000000" pitchFamily="2" charset="2"/>
              <a:buChar char="q"/>
            </a:pPr>
            <a:r>
              <a:rPr lang="ru-RU" sz="1800" dirty="0">
                <a:solidFill>
                  <a:srgbClr val="354F12"/>
                </a:solidFill>
                <a:latin typeface="Arial" panose="020B0604020202020204" pitchFamily="34" charset="0"/>
                <a:cs typeface="Arial" panose="020B0604020202020204" pitchFamily="34" charset="0"/>
              </a:rPr>
              <a:t>Специална правна уредба: Закон за водите, Закон за защитените територии, Закон за опазване на околната среда, Закон за биологичното разнообразие, Закон за горите, Закон за туризма.</a:t>
            </a:r>
          </a:p>
          <a:p>
            <a:pPr algn="just">
              <a:buFont typeface="Wingdings" panose="05000000000000000000" pitchFamily="2" charset="2"/>
              <a:buChar char="q"/>
            </a:pPr>
            <a:r>
              <a:rPr lang="ru-RU" sz="1800" dirty="0">
                <a:solidFill>
                  <a:srgbClr val="354F12"/>
                </a:solidFill>
                <a:latin typeface="Arial" panose="020B0604020202020204" pitchFamily="34" charset="0"/>
                <a:cs typeface="Arial" panose="020B0604020202020204" pitchFamily="34" charset="0"/>
              </a:rPr>
              <a:t>Приложими процедури: установяване на вида на обекта и приложимия специален закон, правото на собственост, определяне на начина за развитие на ресурсите и приложимите процедури, приемане на Решения на ОбС, в зависимост от избраната форма на стопанисване и управление, провеждане на процедури по ЗУТ </a:t>
            </a:r>
            <a:r>
              <a:rPr lang="en-US" sz="1800" dirty="0">
                <a:solidFill>
                  <a:srgbClr val="354F12"/>
                </a:solidFill>
                <a:latin typeface="Arial" panose="020B0604020202020204" pitchFamily="34" charset="0"/>
                <a:cs typeface="Arial" panose="020B0604020202020204" pitchFamily="34" charset="0"/>
              </a:rPr>
              <a:t>(</a:t>
            </a:r>
            <a:r>
              <a:rPr lang="ru-RU" sz="1800" dirty="0">
                <a:solidFill>
                  <a:srgbClr val="354F12"/>
                </a:solidFill>
                <a:latin typeface="Arial" panose="020B0604020202020204" pitchFamily="34" charset="0"/>
                <a:cs typeface="Arial" panose="020B0604020202020204" pitchFamily="34" charset="0"/>
              </a:rPr>
              <a:t>ако е приложимо</a:t>
            </a:r>
            <a:r>
              <a:rPr lang="en-US" sz="1800" dirty="0">
                <a:solidFill>
                  <a:srgbClr val="354F12"/>
                </a:solidFill>
                <a:latin typeface="Arial" panose="020B0604020202020204" pitchFamily="34" charset="0"/>
                <a:cs typeface="Arial" panose="020B0604020202020204" pitchFamily="34" charset="0"/>
              </a:rPr>
              <a:t>)</a:t>
            </a:r>
            <a:r>
              <a:rPr lang="ru-RU" sz="1800" dirty="0">
                <a:solidFill>
                  <a:srgbClr val="354F12"/>
                </a:solidFill>
                <a:latin typeface="Arial" panose="020B0604020202020204" pitchFamily="34" charset="0"/>
                <a:cs typeface="Arial" panose="020B0604020202020204" pitchFamily="34" charset="0"/>
              </a:rPr>
              <a:t>, определяне на форми за управление на обекта и провеждане на процедури по ЗК/ЗОП, ако е приложимо, определяне на финансовата рамка.</a:t>
            </a:r>
          </a:p>
          <a:p>
            <a:pPr algn="just">
              <a:buFont typeface="Wingdings" panose="05000000000000000000" pitchFamily="2" charset="2"/>
              <a:buChar char="q"/>
            </a:pPr>
            <a:r>
              <a:rPr lang="ru-RU" sz="1800" dirty="0">
                <a:solidFill>
                  <a:srgbClr val="354F12"/>
                </a:solidFill>
                <a:latin typeface="Arial" panose="020B0604020202020204" pitchFamily="34" charset="0"/>
                <a:cs typeface="Arial" panose="020B0604020202020204" pitchFamily="34" charset="0"/>
              </a:rPr>
              <a:t>Възможни форми на управление: общинско предприятие, общинско търговско дружество, търговско дружество с общинско участие, частен инвеститор и публично-частно партньорство, партньорство с други общини и организации за развитие на ресурсите</a:t>
            </a:r>
            <a:r>
              <a:rPr lang="bg-BG" sz="1800" dirty="0">
                <a:solidFill>
                  <a:srgbClr val="354F12"/>
                </a:solidFill>
                <a:latin typeface="Arial" panose="020B0604020202020204" pitchFamily="34" charset="0"/>
                <a:cs typeface="Arial" panose="020B0604020202020204" pitchFamily="34" charset="0"/>
              </a:rPr>
              <a:t>.</a:t>
            </a:r>
            <a:endParaRPr lang="ru-RU" sz="1800" dirty="0">
              <a:latin typeface="Arial" panose="020B0604020202020204" pitchFamily="34" charset="0"/>
              <a:cs typeface="Arial" panose="020B0604020202020204" pitchFamily="34" charset="0"/>
            </a:endParaRPr>
          </a:p>
          <a:p>
            <a:pPr lvl="1" algn="just">
              <a:buFont typeface="Wingdings" panose="05000000000000000000" pitchFamily="2" charset="2"/>
              <a:buChar char="q"/>
            </a:pPr>
            <a:endParaRPr lang="bg-BG" sz="1800" b="1" dirty="0">
              <a:latin typeface="Arial" panose="020B0604020202020204" pitchFamily="34" charset="0"/>
              <a:cs typeface="Arial" panose="020B0604020202020204" pitchFamily="34" charset="0"/>
            </a:endParaRPr>
          </a:p>
        </p:txBody>
      </p:sp>
      <p:sp>
        <p:nvSpPr>
          <p:cNvPr id="2" name="Заглавие 1">
            <a:extLst>
              <a:ext uri="{FF2B5EF4-FFF2-40B4-BE49-F238E27FC236}">
                <a16:creationId xmlns:a16="http://schemas.microsoft.com/office/drawing/2014/main" id="{41B423C1-5C56-AE41-C045-C02C5AA913D6}"/>
              </a:ext>
            </a:extLst>
          </p:cNvPr>
          <p:cNvSpPr txBox="1">
            <a:spLocks/>
          </p:cNvSpPr>
          <p:nvPr/>
        </p:nvSpPr>
        <p:spPr>
          <a:xfrm>
            <a:off x="339686" y="284801"/>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2</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Природните дадености и културно-историческото наследство на общината като основа за икономическо развитие</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4934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16498" y="6250334"/>
            <a:ext cx="1706217" cy="365125"/>
          </a:xfrm>
        </p:spPr>
        <p:txBody>
          <a:bodyPr/>
          <a:lstStyle/>
          <a:p>
            <a:fld id="{D0FD718E-46A7-4A98-A9FE-3E1E2C2192EB}" type="slidenum">
              <a:rPr lang="bg-BG" smtClean="0"/>
              <a:t>17</a:t>
            </a:fld>
            <a:endParaRPr lang="bg-BG" dirty="0"/>
          </a:p>
        </p:txBody>
      </p:sp>
      <p:sp>
        <p:nvSpPr>
          <p:cNvPr id="3" name="Rectangle 2"/>
          <p:cNvSpPr/>
          <p:nvPr/>
        </p:nvSpPr>
        <p:spPr>
          <a:xfrm>
            <a:off x="1236851" y="936567"/>
            <a:ext cx="9718295" cy="830997"/>
          </a:xfrm>
          <a:prstGeom prst="rect">
            <a:avLst/>
          </a:prstGeom>
        </p:spPr>
        <p:txBody>
          <a:bodyPr wrap="square">
            <a:spAutoFit/>
          </a:bodyPr>
          <a:lstStyle/>
          <a:p>
            <a:pPr marL="45720" lvl="0" algn="ctr"/>
            <a:r>
              <a:rPr lang="bg-BG" sz="2400" b="1" dirty="0">
                <a:latin typeface="Arial" panose="020B0604020202020204" pitchFamily="34" charset="0"/>
                <a:cs typeface="Arial" panose="020B0604020202020204" pitchFamily="34" charset="0"/>
              </a:rPr>
              <a:t>Правна рамка</a:t>
            </a:r>
          </a:p>
          <a:p>
            <a:pPr marL="45720" lvl="0" algn="ctr"/>
            <a:r>
              <a:rPr lang="bg-BG" sz="2400" b="1" dirty="0">
                <a:solidFill>
                  <a:srgbClr val="C00000"/>
                </a:solidFill>
                <a:latin typeface="Arial" panose="020B0604020202020204" pitchFamily="34" charset="0"/>
                <a:cs typeface="Arial" panose="020B0604020202020204" pitchFamily="34" charset="0"/>
              </a:rPr>
              <a:t>Културно-историческо наследство</a:t>
            </a:r>
            <a:endParaRPr lang="bg-BG" sz="2400" b="1" dirty="0">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156E59EA-F5E6-4383-B8AC-099A0039FA04}"/>
              </a:ext>
            </a:extLst>
          </p:cNvPr>
          <p:cNvSpPr txBox="1">
            <a:spLocks/>
          </p:cNvSpPr>
          <p:nvPr/>
        </p:nvSpPr>
        <p:spPr>
          <a:xfrm>
            <a:off x="269285" y="1798875"/>
            <a:ext cx="11653430" cy="4574215"/>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Font typeface="Wingdings" panose="05000000000000000000" pitchFamily="2" charset="2"/>
              <a:buChar char="q"/>
            </a:pPr>
            <a:r>
              <a:rPr lang="ru-RU" sz="1800" dirty="0">
                <a:solidFill>
                  <a:srgbClr val="354F12"/>
                </a:solidFill>
                <a:latin typeface="Arial" panose="020B0604020202020204" pitchFamily="34" charset="0"/>
                <a:cs typeface="Arial" panose="020B0604020202020204" pitchFamily="34" charset="0"/>
              </a:rPr>
              <a:t>Специална правна уредба: </a:t>
            </a:r>
            <a:r>
              <a:rPr lang="bg-BG" sz="1800" dirty="0">
                <a:solidFill>
                  <a:srgbClr val="354F12"/>
                </a:solidFill>
                <a:latin typeface="Arial" panose="020B0604020202020204" pitchFamily="34" charset="0"/>
                <a:cs typeface="Arial" panose="020B0604020202020204" pitchFamily="34" charset="0"/>
              </a:rPr>
              <a:t>Закон за закрила и развитие на културата, Закон за културното наследство, Закон за народните читалища, Закон за обществените библиотеки, Закон за филмовата индустрия, Закон за авторското право и сродните му права, </a:t>
            </a:r>
            <a:r>
              <a:rPr lang="ru-RU" sz="1800" dirty="0">
                <a:solidFill>
                  <a:srgbClr val="354F12"/>
                </a:solidFill>
                <a:latin typeface="Arial" panose="020B0604020202020204" pitchFamily="34" charset="0"/>
                <a:cs typeface="Arial" panose="020B0604020202020204" pitchFamily="34" charset="0"/>
              </a:rPr>
              <a:t>Закон за туризма,</a:t>
            </a:r>
            <a:r>
              <a:rPr lang="bg-BG" sz="1800" dirty="0">
                <a:solidFill>
                  <a:srgbClr val="354F12"/>
                </a:solidFill>
                <a:latin typeface="Arial" panose="020B0604020202020204" pitchFamily="34" charset="0"/>
                <a:cs typeface="Arial" panose="020B0604020202020204" pitchFamily="34" charset="0"/>
              </a:rPr>
              <a:t> Закон за черноморското крайбрежие</a:t>
            </a:r>
            <a:r>
              <a:rPr lang="ru-RU" sz="1800" dirty="0">
                <a:solidFill>
                  <a:srgbClr val="354F12"/>
                </a:solidFill>
                <a:latin typeface="Arial" panose="020B0604020202020204" pitchFamily="34" charset="0"/>
                <a:cs typeface="Arial" panose="020B0604020202020204" pitchFamily="34" charset="0"/>
              </a:rPr>
              <a:t> </a:t>
            </a:r>
            <a:r>
              <a:rPr lang="bg-BG" sz="1800" dirty="0">
                <a:solidFill>
                  <a:srgbClr val="354F12"/>
                </a:solidFill>
                <a:latin typeface="Arial" panose="020B0604020202020204" pitchFamily="34" charset="0"/>
                <a:cs typeface="Arial" panose="020B0604020202020204" pitchFamily="34" charset="0"/>
              </a:rPr>
              <a:t>и др. подзаконова нормативна рамка.</a:t>
            </a:r>
          </a:p>
          <a:p>
            <a:pPr algn="just">
              <a:spcBef>
                <a:spcPts val="0"/>
              </a:spcBef>
              <a:buFont typeface="Wingdings" panose="05000000000000000000" pitchFamily="2" charset="2"/>
              <a:buChar char="q"/>
            </a:pPr>
            <a:r>
              <a:rPr lang="bg-BG" sz="1800" dirty="0">
                <a:solidFill>
                  <a:srgbClr val="354F12"/>
                </a:solidFill>
                <a:latin typeface="Arial" panose="020B0604020202020204" pitchFamily="34" charset="0"/>
                <a:cs typeface="Arial" panose="020B0604020202020204" pitchFamily="34" charset="0"/>
              </a:rPr>
              <a:t>Стратегически документи: Проект на Стратегия за развитие на българската култура до 2029 г., Стратегията за устойчиво развитие на туризма в България с до 2030 г и др.</a:t>
            </a:r>
          </a:p>
          <a:p>
            <a:pPr algn="just">
              <a:spcBef>
                <a:spcPts val="0"/>
              </a:spcBef>
              <a:buFont typeface="Wingdings" panose="05000000000000000000" pitchFamily="2" charset="2"/>
              <a:buChar char="q"/>
            </a:pPr>
            <a:r>
              <a:rPr lang="bg-BG" sz="1800" dirty="0">
                <a:solidFill>
                  <a:srgbClr val="354F12"/>
                </a:solidFill>
                <a:latin typeface="Arial" panose="020B0604020202020204" pitchFamily="34" charset="0"/>
                <a:cs typeface="Arial" panose="020B0604020202020204" pitchFamily="34" charset="0"/>
              </a:rPr>
              <a:t>Категории недвижими културни ценности: от световно, национално, местно, ансамблово значение, „за сведение“.</a:t>
            </a:r>
          </a:p>
          <a:p>
            <a:pPr algn="just">
              <a:spcBef>
                <a:spcPts val="0"/>
              </a:spcBef>
              <a:buFont typeface="Wingdings" panose="05000000000000000000" pitchFamily="2" charset="2"/>
              <a:buChar char="q"/>
            </a:pPr>
            <a:r>
              <a:rPr lang="ru-RU" sz="1800" dirty="0">
                <a:solidFill>
                  <a:srgbClr val="354F12"/>
                </a:solidFill>
                <a:latin typeface="Arial" panose="020B0604020202020204" pitchFamily="34" charset="0"/>
                <a:cs typeface="Arial" panose="020B0604020202020204" pitchFamily="34" charset="0"/>
              </a:rPr>
              <a:t>Компетентни органи – Министъра на културата и НИНКН, общински органи, Светия синод на БПЦ и централните ръководства на други ведоизповедания и др. По решение на МС общините могат да управляват археологически културни ценности за срок от 10 г., общински фонд „Култура“, стратегии и планове за опазване на културното наследство на местно ниво и др.</a:t>
            </a:r>
          </a:p>
          <a:p>
            <a:pPr algn="just">
              <a:spcBef>
                <a:spcPts val="0"/>
              </a:spcBef>
              <a:buFont typeface="Wingdings" panose="05000000000000000000" pitchFamily="2" charset="2"/>
              <a:buChar char="q"/>
            </a:pPr>
            <a:r>
              <a:rPr lang="ru-RU" sz="1800" dirty="0">
                <a:solidFill>
                  <a:srgbClr val="354F12"/>
                </a:solidFill>
                <a:latin typeface="Arial" panose="020B0604020202020204" pitchFamily="34" charset="0"/>
                <a:cs typeface="Arial" panose="020B0604020202020204" pitchFamily="34" charset="0"/>
              </a:rPr>
              <a:t>Възможни форми на управление: общинско предприятие, търговско дружество с общинско участие, частен инвеститор и публично-частно партньорство по Закона за концесиите и др. </a:t>
            </a:r>
            <a:r>
              <a:rPr lang="bg-BG" sz="1800" dirty="0">
                <a:solidFill>
                  <a:srgbClr val="354F12"/>
                </a:solidFill>
                <a:latin typeface="Arial" panose="020B0604020202020204" pitchFamily="34" charset="0"/>
                <a:cs typeface="Arial" panose="020B0604020202020204" pitchFamily="34" charset="0"/>
              </a:rPr>
              <a:t>ЗКН изрично предвижда възможност за предоставяне на концесия за недвижими културни ценности, като са наложени ограничения за културни ценности, при които не се възлага концесия. Постъпленията от общинските концесии се разходват за проучване и опазване на недвижими културни ценности, общински фонд „Култура“ и като приход в общинския бюджет.</a:t>
            </a:r>
            <a:endParaRPr lang="bg-BG" sz="1800" b="1" dirty="0">
              <a:solidFill>
                <a:srgbClr val="354F12"/>
              </a:solidFill>
              <a:latin typeface="Arial" panose="020B0604020202020204" pitchFamily="34" charset="0"/>
              <a:cs typeface="Arial" panose="020B0604020202020204" pitchFamily="34" charset="0"/>
            </a:endParaRPr>
          </a:p>
        </p:txBody>
      </p:sp>
      <p:sp>
        <p:nvSpPr>
          <p:cNvPr id="2" name="Заглавие 1">
            <a:extLst>
              <a:ext uri="{FF2B5EF4-FFF2-40B4-BE49-F238E27FC236}">
                <a16:creationId xmlns:a16="http://schemas.microsoft.com/office/drawing/2014/main" id="{B0BC21E2-9F4B-7E6A-49BA-4A109712552D}"/>
              </a:ext>
            </a:extLst>
          </p:cNvPr>
          <p:cNvSpPr txBox="1">
            <a:spLocks/>
          </p:cNvSpPr>
          <p:nvPr/>
        </p:nvSpPr>
        <p:spPr>
          <a:xfrm>
            <a:off x="339686" y="284801"/>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2</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Природните дадености и културно-историческото наследство на общината като основа за икономическо развитие</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089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16498" y="6195531"/>
            <a:ext cx="1706217" cy="365125"/>
          </a:xfrm>
        </p:spPr>
        <p:txBody>
          <a:bodyPr/>
          <a:lstStyle/>
          <a:p>
            <a:fld id="{D0FD718E-46A7-4A98-A9FE-3E1E2C2192EB}" type="slidenum">
              <a:rPr lang="bg-BG" smtClean="0"/>
              <a:t>18</a:t>
            </a:fld>
            <a:endParaRPr lang="bg-BG" dirty="0"/>
          </a:p>
        </p:txBody>
      </p:sp>
      <p:sp>
        <p:nvSpPr>
          <p:cNvPr id="3" name="Rectangle 2"/>
          <p:cNvSpPr/>
          <p:nvPr/>
        </p:nvSpPr>
        <p:spPr>
          <a:xfrm>
            <a:off x="1236852" y="1083471"/>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Модели за реализация</a:t>
            </a:r>
          </a:p>
        </p:txBody>
      </p:sp>
      <p:graphicFrame>
        <p:nvGraphicFramePr>
          <p:cNvPr id="5" name="Diagram 4">
            <a:extLst>
              <a:ext uri="{FF2B5EF4-FFF2-40B4-BE49-F238E27FC236}">
                <a16:creationId xmlns:a16="http://schemas.microsoft.com/office/drawing/2014/main" id="{E3135E30-F928-4A08-A433-9D9F18E9F09E}"/>
              </a:ext>
            </a:extLst>
          </p:cNvPr>
          <p:cNvGraphicFramePr/>
          <p:nvPr>
            <p:extLst>
              <p:ext uri="{D42A27DB-BD31-4B8C-83A1-F6EECF244321}">
                <p14:modId xmlns:p14="http://schemas.microsoft.com/office/powerpoint/2010/main" val="558136533"/>
              </p:ext>
            </p:extLst>
          </p:nvPr>
        </p:nvGraphicFramePr>
        <p:xfrm>
          <a:off x="1343201" y="1878360"/>
          <a:ext cx="9505598" cy="4317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лавие 1">
            <a:extLst>
              <a:ext uri="{FF2B5EF4-FFF2-40B4-BE49-F238E27FC236}">
                <a16:creationId xmlns:a16="http://schemas.microsoft.com/office/drawing/2014/main" id="{353ABF3F-A91E-FF1F-9BD2-F323023C98DE}"/>
              </a:ext>
            </a:extLst>
          </p:cNvPr>
          <p:cNvSpPr txBox="1">
            <a:spLocks/>
          </p:cNvSpPr>
          <p:nvPr/>
        </p:nvSpPr>
        <p:spPr>
          <a:xfrm>
            <a:off x="339686" y="284801"/>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2</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Природните дадености и културно-историческото наследство на общината като основа за икономическо развитие</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883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07354" y="6250334"/>
            <a:ext cx="1706217" cy="365125"/>
          </a:xfrm>
        </p:spPr>
        <p:txBody>
          <a:bodyPr/>
          <a:lstStyle/>
          <a:p>
            <a:fld id="{D0FD718E-46A7-4A98-A9FE-3E1E2C2192EB}" type="slidenum">
              <a:rPr lang="bg-BG" smtClean="0"/>
              <a:t>19</a:t>
            </a:fld>
            <a:endParaRPr lang="bg-BG" dirty="0"/>
          </a:p>
        </p:txBody>
      </p:sp>
      <p:sp>
        <p:nvSpPr>
          <p:cNvPr id="3" name="Rectangle 2"/>
          <p:cNvSpPr/>
          <p:nvPr/>
        </p:nvSpPr>
        <p:spPr>
          <a:xfrm>
            <a:off x="1171377" y="871173"/>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Какво трябва да се има предвид</a:t>
            </a:r>
          </a:p>
        </p:txBody>
      </p:sp>
      <p:graphicFrame>
        <p:nvGraphicFramePr>
          <p:cNvPr id="5" name="Diagram 4">
            <a:extLst>
              <a:ext uri="{FF2B5EF4-FFF2-40B4-BE49-F238E27FC236}">
                <a16:creationId xmlns:a16="http://schemas.microsoft.com/office/drawing/2014/main" id="{F8298167-5A30-43CF-8D24-E0519A8A1393}"/>
              </a:ext>
            </a:extLst>
          </p:cNvPr>
          <p:cNvGraphicFramePr/>
          <p:nvPr>
            <p:extLst>
              <p:ext uri="{D42A27DB-BD31-4B8C-83A1-F6EECF244321}">
                <p14:modId xmlns:p14="http://schemas.microsoft.com/office/powerpoint/2010/main" val="3308926701"/>
              </p:ext>
            </p:extLst>
          </p:nvPr>
        </p:nvGraphicFramePr>
        <p:xfrm>
          <a:off x="867184" y="1463190"/>
          <a:ext cx="10699843" cy="4456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лавие 1">
            <a:extLst>
              <a:ext uri="{FF2B5EF4-FFF2-40B4-BE49-F238E27FC236}">
                <a16:creationId xmlns:a16="http://schemas.microsoft.com/office/drawing/2014/main" id="{A89B3026-8501-60C1-7C7A-742B6F558472}"/>
              </a:ext>
            </a:extLst>
          </p:cNvPr>
          <p:cNvSpPr txBox="1">
            <a:spLocks/>
          </p:cNvSpPr>
          <p:nvPr/>
        </p:nvSpPr>
        <p:spPr>
          <a:xfrm>
            <a:off x="339686" y="284801"/>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2</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Природните дадености и културно-историческото наследство на общината като основа за икономическо развитие</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157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24260" y="6218470"/>
            <a:ext cx="1706217" cy="365125"/>
          </a:xfrm>
        </p:spPr>
        <p:txBody>
          <a:bodyPr/>
          <a:lstStyle/>
          <a:p>
            <a:fld id="{D0FD718E-46A7-4A98-A9FE-3E1E2C2192EB}" type="slidenum">
              <a:rPr lang="bg-BG" smtClean="0"/>
              <a:t>2</a:t>
            </a:fld>
            <a:endParaRPr lang="bg-BG" dirty="0"/>
          </a:p>
        </p:txBody>
      </p:sp>
      <p:graphicFrame>
        <p:nvGraphicFramePr>
          <p:cNvPr id="6" name="Diagram 5">
            <a:extLst>
              <a:ext uri="{FF2B5EF4-FFF2-40B4-BE49-F238E27FC236}">
                <a16:creationId xmlns:a16="http://schemas.microsoft.com/office/drawing/2014/main" id="{FBBDA48B-E118-4796-A22A-46F9588F5C05}"/>
              </a:ext>
            </a:extLst>
          </p:cNvPr>
          <p:cNvGraphicFramePr/>
          <p:nvPr>
            <p:extLst>
              <p:ext uri="{D42A27DB-BD31-4B8C-83A1-F6EECF244321}">
                <p14:modId xmlns:p14="http://schemas.microsoft.com/office/powerpoint/2010/main" val="738968619"/>
              </p:ext>
            </p:extLst>
          </p:nvPr>
        </p:nvGraphicFramePr>
        <p:xfrm>
          <a:off x="1156367" y="2198255"/>
          <a:ext cx="9921002"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257720" y="1013315"/>
            <a:ext cx="9718295" cy="118494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Определяне на наличните ресурси</a:t>
            </a:r>
          </a:p>
          <a:p>
            <a:pPr marL="45720" lvl="0" algn="ctr"/>
            <a:endParaRPr lang="bg-BG" sz="1500" b="1" dirty="0">
              <a:latin typeface="Arial" panose="020B0604020202020204" pitchFamily="34" charset="0"/>
              <a:cs typeface="Arial" panose="020B0604020202020204" pitchFamily="34" charset="0"/>
            </a:endParaRPr>
          </a:p>
          <a:p>
            <a:pPr marL="45720" lvl="0" algn="ctr"/>
            <a:r>
              <a:rPr lang="bg-BG" sz="2800" b="1" dirty="0">
                <a:solidFill>
                  <a:srgbClr val="0070C0"/>
                </a:solidFill>
                <a:latin typeface="Arial" panose="020B0604020202020204" pitchFamily="34" charset="0"/>
                <a:cs typeface="Arial" panose="020B0604020202020204" pitchFamily="34" charset="0"/>
              </a:rPr>
              <a:t>Природни дадености</a:t>
            </a:r>
          </a:p>
        </p:txBody>
      </p:sp>
      <p:sp>
        <p:nvSpPr>
          <p:cNvPr id="2" name="Заглавие 1">
            <a:extLst>
              <a:ext uri="{FF2B5EF4-FFF2-40B4-BE49-F238E27FC236}">
                <a16:creationId xmlns:a16="http://schemas.microsoft.com/office/drawing/2014/main" id="{AA8D4580-4F41-25FE-77D9-622645D86853}"/>
              </a:ext>
            </a:extLst>
          </p:cNvPr>
          <p:cNvSpPr txBox="1">
            <a:spLocks/>
          </p:cNvSpPr>
          <p:nvPr/>
        </p:nvSpPr>
        <p:spPr>
          <a:xfrm>
            <a:off x="339686" y="284801"/>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2</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Природните дадености и културно-историческото наследство на общината като основа за икономическо развитие</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104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7517" y="1095682"/>
            <a:ext cx="9718295" cy="954107"/>
          </a:xfrm>
          <a:prstGeom prst="rect">
            <a:avLst/>
          </a:prstGeom>
        </p:spPr>
        <p:txBody>
          <a:bodyPr wrap="square">
            <a:spAutoFit/>
          </a:bodyPr>
          <a:lstStyle/>
          <a:p>
            <a:pPr lvl="0" algn="ctr">
              <a:defRPr/>
            </a:pPr>
            <a:r>
              <a:rPr lang="bg-BG" sz="2800" b="1" dirty="0">
                <a:latin typeface="Arial" panose="020B0604020202020204" pitchFamily="34" charset="0"/>
                <a:cs typeface="Arial" panose="020B0604020202020204" pitchFamily="34" charset="0"/>
              </a:rPr>
              <a:t>Климатични рискове и уязвимости </a:t>
            </a:r>
          </a:p>
          <a:p>
            <a:pPr lvl="0" algn="ctr">
              <a:defRPr/>
            </a:pPr>
            <a:r>
              <a:rPr lang="bg-BG" sz="2800" b="1" dirty="0">
                <a:latin typeface="Arial" panose="020B0604020202020204" pitchFamily="34" charset="0"/>
                <a:cs typeface="Arial" panose="020B0604020202020204" pitchFamily="34" charset="0"/>
              </a:rPr>
              <a:t>в сектор „Туризъм“</a:t>
            </a:r>
          </a:p>
        </p:txBody>
      </p:sp>
      <p:sp>
        <p:nvSpPr>
          <p:cNvPr id="6" name="Rectangle 5"/>
          <p:cNvSpPr/>
          <p:nvPr/>
        </p:nvSpPr>
        <p:spPr>
          <a:xfrm>
            <a:off x="670919" y="2049789"/>
            <a:ext cx="10351492" cy="3170099"/>
          </a:xfrm>
          <a:prstGeom prst="rect">
            <a:avLst/>
          </a:prstGeom>
        </p:spPr>
        <p:txBody>
          <a:bodyPr wrap="square">
            <a:spAutoFit/>
          </a:bodyPr>
          <a:lstStyle/>
          <a:p>
            <a:pPr marL="285750" indent="-285750">
              <a:buFont typeface="Wingdings" panose="05000000000000000000" pitchFamily="2" charset="2"/>
              <a:buChar char="q"/>
            </a:pPr>
            <a:r>
              <a:rPr lang="bg-BG" sz="2000" noProof="0" dirty="0">
                <a:solidFill>
                  <a:srgbClr val="354F12"/>
                </a:solidFill>
                <a:latin typeface="Arial" panose="020B0604020202020204" pitchFamily="34" charset="0"/>
                <a:cs typeface="Arial" panose="020B0604020202020204" pitchFamily="34" charset="0"/>
              </a:rPr>
              <a:t>По-малък брой туристи;</a:t>
            </a:r>
          </a:p>
          <a:p>
            <a:pPr marL="285750" indent="-285750">
              <a:buFont typeface="Wingdings" panose="05000000000000000000" pitchFamily="2" charset="2"/>
              <a:buChar char="q"/>
            </a:pPr>
            <a:r>
              <a:rPr lang="bg-BG" sz="2000" noProof="0" dirty="0">
                <a:solidFill>
                  <a:srgbClr val="354F12"/>
                </a:solidFill>
                <a:latin typeface="Arial" panose="020B0604020202020204" pitchFamily="34" charset="0"/>
                <a:cs typeface="Arial" panose="020B0604020202020204" pitchFamily="34" charset="0"/>
              </a:rPr>
              <a:t>По-кратък зимен сезон;</a:t>
            </a:r>
          </a:p>
          <a:p>
            <a:pPr marL="285750" indent="-285750">
              <a:buFont typeface="Wingdings" panose="05000000000000000000" pitchFamily="2" charset="2"/>
              <a:buChar char="q"/>
            </a:pPr>
            <a:r>
              <a:rPr kumimoji="0" lang="bg-BG" sz="2000" b="0" i="0" u="none" strike="noStrike" kern="1200" cap="none" spc="0" normalizeH="0" baseline="0" dirty="0">
                <a:ln>
                  <a:noFill/>
                </a:ln>
                <a:solidFill>
                  <a:srgbClr val="354F12"/>
                </a:solidFill>
                <a:effectLst/>
                <a:uLnTx/>
                <a:uFillTx/>
                <a:latin typeface="Arial" panose="020B0604020202020204" pitchFamily="34" charset="0"/>
                <a:cs typeface="Arial" panose="020B0604020202020204" pitchFamily="34" charset="0"/>
              </a:rPr>
              <a:t>По-кратък</a:t>
            </a:r>
            <a:r>
              <a:rPr kumimoji="0" lang="bg-BG" sz="2000" b="0" i="0" u="none" strike="noStrike" kern="1200" cap="none" spc="0" normalizeH="0" dirty="0">
                <a:ln>
                  <a:noFill/>
                </a:ln>
                <a:solidFill>
                  <a:srgbClr val="354F12"/>
                </a:solidFill>
                <a:effectLst/>
                <a:uLnTx/>
                <a:uFillTx/>
                <a:latin typeface="Arial" panose="020B0604020202020204" pitchFamily="34" charset="0"/>
                <a:cs typeface="Arial" panose="020B0604020202020204" pitchFamily="34" charset="0"/>
              </a:rPr>
              <a:t> среден престой;</a:t>
            </a:r>
          </a:p>
          <a:p>
            <a:pPr marL="285750" indent="-285750">
              <a:buFont typeface="Wingdings" panose="05000000000000000000" pitchFamily="2" charset="2"/>
              <a:buChar char="q"/>
            </a:pPr>
            <a:r>
              <a:rPr lang="bg-BG" sz="2000" dirty="0">
                <a:solidFill>
                  <a:srgbClr val="354F12"/>
                </a:solidFill>
                <a:latin typeface="Arial" panose="020B0604020202020204" pitchFamily="34" charset="0"/>
                <a:cs typeface="Arial" panose="020B0604020202020204" pitchFamily="34" charset="0"/>
              </a:rPr>
              <a:t>Здравни проблеми с туристите;</a:t>
            </a:r>
          </a:p>
          <a:p>
            <a:pPr marL="285750" indent="-285750">
              <a:buFont typeface="Wingdings" panose="05000000000000000000" pitchFamily="2" charset="2"/>
              <a:buChar char="q"/>
            </a:pPr>
            <a:r>
              <a:rPr kumimoji="0" lang="bg-BG" sz="2000" b="0" i="0" u="none" strike="noStrike" kern="1200" cap="none" spc="0" normalizeH="0" dirty="0">
                <a:ln>
                  <a:noFill/>
                </a:ln>
                <a:solidFill>
                  <a:srgbClr val="354F12"/>
                </a:solidFill>
                <a:effectLst/>
                <a:uLnTx/>
                <a:uFillTx/>
                <a:latin typeface="Arial" panose="020B0604020202020204" pitchFamily="34" charset="0"/>
                <a:cs typeface="Arial" panose="020B0604020202020204" pitchFamily="34" charset="0"/>
              </a:rPr>
              <a:t>По-лоши условия за отдих на открито;</a:t>
            </a:r>
          </a:p>
          <a:p>
            <a:pPr marL="285750" indent="-285750">
              <a:buFont typeface="Wingdings" panose="05000000000000000000" pitchFamily="2" charset="2"/>
              <a:buChar char="q"/>
            </a:pPr>
            <a:r>
              <a:rPr lang="bg-BG" sz="2000" dirty="0">
                <a:solidFill>
                  <a:srgbClr val="354F12"/>
                </a:solidFill>
                <a:latin typeface="Arial" panose="020B0604020202020204" pitchFamily="34" charset="0"/>
                <a:cs typeface="Arial" panose="020B0604020202020204" pitchFamily="34" charset="0"/>
              </a:rPr>
              <a:t>Повреждане на туристическата инфраструктура;</a:t>
            </a:r>
          </a:p>
          <a:p>
            <a:pPr marL="285750" indent="-285750">
              <a:buFont typeface="Wingdings" panose="05000000000000000000" pitchFamily="2" charset="2"/>
              <a:buChar char="q"/>
            </a:pPr>
            <a:r>
              <a:rPr lang="bg-BG" sz="2000" dirty="0">
                <a:solidFill>
                  <a:srgbClr val="354F12"/>
                </a:solidFill>
                <a:latin typeface="Arial" panose="020B0604020202020204" pitchFamily="34" charset="0"/>
                <a:cs typeface="Arial" panose="020B0604020202020204" pitchFamily="34" charset="0"/>
              </a:rPr>
              <a:t>Влошен достъп до туристически дестинации;</a:t>
            </a:r>
          </a:p>
          <a:p>
            <a:pPr marL="285750" indent="-285750">
              <a:buFont typeface="Wingdings" panose="05000000000000000000" pitchFamily="2" charset="2"/>
              <a:buChar char="q"/>
            </a:pPr>
            <a:r>
              <a:rPr lang="bg-BG" sz="2000" dirty="0">
                <a:solidFill>
                  <a:srgbClr val="354F12"/>
                </a:solidFill>
                <a:latin typeface="Arial" panose="020B0604020202020204" pitchFamily="34" charset="0"/>
                <a:cs typeface="Arial" panose="020B0604020202020204" pitchFamily="34" charset="0"/>
              </a:rPr>
              <a:t>Недостиг на вода.</a:t>
            </a:r>
          </a:p>
          <a:p>
            <a:pPr marL="285750" indent="-285750">
              <a:buFont typeface="Wingdings" panose="05000000000000000000" pitchFamily="2" charset="2"/>
              <a:buChar char="q"/>
            </a:pPr>
            <a:endParaRPr kumimoji="0" lang="bg-BG" sz="2000" b="0" i="0" u="none" strike="noStrike" kern="1200" cap="none" spc="0" normalizeH="0" dirty="0">
              <a:ln>
                <a:noFill/>
              </a:ln>
              <a:solidFill>
                <a:prstClr val="black"/>
              </a:solidFill>
              <a:effectLst/>
              <a:uLnTx/>
              <a:uFillTx/>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kumimoji="0" lang="bg-BG"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Заглавие 1">
            <a:extLst>
              <a:ext uri="{FF2B5EF4-FFF2-40B4-BE49-F238E27FC236}">
                <a16:creationId xmlns:a16="http://schemas.microsoft.com/office/drawing/2014/main" id="{BC102538-9A43-C254-5309-286150AC3FD9}"/>
              </a:ext>
            </a:extLst>
          </p:cNvPr>
          <p:cNvSpPr txBox="1">
            <a:spLocks/>
          </p:cNvSpPr>
          <p:nvPr/>
        </p:nvSpPr>
        <p:spPr>
          <a:xfrm>
            <a:off x="339686" y="284801"/>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2</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Природните дадености и културно-историческото наследство на общината като основа за икономическо развитие</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049688D-D304-98DD-928F-371C27E631CF}"/>
              </a:ext>
            </a:extLst>
          </p:cNvPr>
          <p:cNvSpPr>
            <a:spLocks noGrp="1"/>
          </p:cNvSpPr>
          <p:nvPr>
            <p:ph type="sldNum" sz="quarter" idx="12"/>
          </p:nvPr>
        </p:nvSpPr>
        <p:spPr>
          <a:xfrm>
            <a:off x="10207354" y="6250334"/>
            <a:ext cx="1706217" cy="365125"/>
          </a:xfrm>
        </p:spPr>
        <p:txBody>
          <a:bodyPr/>
          <a:lstStyle/>
          <a:p>
            <a:fld id="{D0FD718E-46A7-4A98-A9FE-3E1E2C2192EB}" type="slidenum">
              <a:rPr lang="bg-BG" smtClean="0"/>
              <a:t>20</a:t>
            </a:fld>
            <a:endParaRPr lang="bg-BG" dirty="0"/>
          </a:p>
        </p:txBody>
      </p:sp>
    </p:spTree>
    <p:extLst>
      <p:ext uri="{BB962C8B-B14F-4D97-AF65-F5344CB8AC3E}">
        <p14:creationId xmlns:p14="http://schemas.microsoft.com/office/powerpoint/2010/main" val="1813365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07354" y="6182114"/>
            <a:ext cx="1706217" cy="365125"/>
          </a:xfrm>
        </p:spPr>
        <p:txBody>
          <a:bodyPr/>
          <a:lstStyle/>
          <a:p>
            <a:fld id="{D0FD718E-46A7-4A98-A9FE-3E1E2C2192EB}" type="slidenum">
              <a:rPr lang="bg-BG" smtClean="0"/>
              <a:t>21</a:t>
            </a:fld>
            <a:endParaRPr lang="bg-BG" dirty="0"/>
          </a:p>
        </p:txBody>
      </p:sp>
      <p:sp>
        <p:nvSpPr>
          <p:cNvPr id="3" name="Rectangle 2"/>
          <p:cNvSpPr/>
          <p:nvPr/>
        </p:nvSpPr>
        <p:spPr>
          <a:xfrm>
            <a:off x="1236852" y="834963"/>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План за устойчивост на инвестициите</a:t>
            </a:r>
          </a:p>
        </p:txBody>
      </p:sp>
      <p:sp>
        <p:nvSpPr>
          <p:cNvPr id="5" name="Rectangle 4"/>
          <p:cNvSpPr/>
          <p:nvPr/>
        </p:nvSpPr>
        <p:spPr>
          <a:xfrm>
            <a:off x="461819" y="1286364"/>
            <a:ext cx="5781963" cy="5078313"/>
          </a:xfrm>
          <a:prstGeom prst="rect">
            <a:avLst/>
          </a:prstGeom>
        </p:spPr>
        <p:txBody>
          <a:bodyPr wrap="square">
            <a:spAutoFit/>
          </a:bodyPr>
          <a:lstStyle/>
          <a:p>
            <a:pPr marL="285750" indent="-285750">
              <a:buFont typeface="Wingdings" panose="05000000000000000000" pitchFamily="2" charset="2"/>
              <a:buChar char="q"/>
            </a:pPr>
            <a:r>
              <a:rPr lang="bg-BG" b="1" dirty="0">
                <a:latin typeface="Arial" panose="020B0604020202020204" pitchFamily="34" charset="0"/>
                <a:ea typeface="Times New Roman" panose="02020603050405020304" pitchFamily="18" charset="0"/>
                <a:cs typeface="Arial" panose="020B0604020202020204" pitchFamily="34" charset="0"/>
              </a:rPr>
              <a:t>Цел</a:t>
            </a:r>
            <a:r>
              <a:rPr lang="bg-BG" dirty="0">
                <a:latin typeface="Arial" panose="020B0604020202020204" pitchFamily="34" charset="0"/>
                <a:ea typeface="Times New Roman" panose="02020603050405020304" pitchFamily="18" charset="0"/>
                <a:cs typeface="Arial" panose="020B0604020202020204" pitchFamily="34" charset="0"/>
              </a:rPr>
              <a:t>: оценка на ефективността и ефикасността на инвестицията и какъв ще е положителният финансов ефект от инвестираните средства и изпълнените дейности за общината в дългосрочен план.</a:t>
            </a:r>
          </a:p>
          <a:p>
            <a:endParaRPr lang="bg-BG"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q"/>
            </a:pPr>
            <a:r>
              <a:rPr lang="bg-BG" b="1" dirty="0">
                <a:latin typeface="Arial" panose="020B0604020202020204" pitchFamily="34" charset="0"/>
                <a:cs typeface="Arial" panose="020B0604020202020204" pitchFamily="34" charset="0"/>
              </a:rPr>
              <a:t>Стъпки:</a:t>
            </a:r>
          </a:p>
          <a:p>
            <a:pPr marL="800100" lvl="1" indent="-342900">
              <a:buFont typeface="+mj-lt"/>
              <a:buAutoNum type="arabicPeriod"/>
            </a:pPr>
            <a:r>
              <a:rPr lang="bg-BG" dirty="0">
                <a:latin typeface="Arial" panose="020B0604020202020204" pitchFamily="34" charset="0"/>
                <a:cs typeface="Arial" panose="020B0604020202020204" pitchFamily="34" charset="0"/>
              </a:rPr>
              <a:t>Определяне на изходящите парични потоци (инвестиционни разходи и прогнозни разходи за експлоатация и поддръжка);</a:t>
            </a:r>
          </a:p>
          <a:p>
            <a:pPr marL="800100" lvl="1" indent="-342900">
              <a:buFont typeface="+mj-lt"/>
              <a:buAutoNum type="arabicPeriod"/>
            </a:pPr>
            <a:r>
              <a:rPr lang="bg-BG" dirty="0">
                <a:latin typeface="Arial" panose="020B0604020202020204" pitchFamily="34" charset="0"/>
                <a:cs typeface="Arial" panose="020B0604020202020204" pitchFamily="34" charset="0"/>
              </a:rPr>
              <a:t>Определяне на входящите парични потоци (анализ на търсенето и прогнозни приходи);</a:t>
            </a:r>
          </a:p>
          <a:p>
            <a:pPr marL="800100" lvl="1" indent="-342900">
              <a:buFont typeface="+mj-lt"/>
              <a:buAutoNum type="arabicPeriod"/>
            </a:pPr>
            <a:r>
              <a:rPr lang="bg-BG" dirty="0">
                <a:latin typeface="Arial" panose="020B0604020202020204" pitchFamily="34" charset="0"/>
                <a:cs typeface="Arial" panose="020B0604020202020204" pitchFamily="34" charset="0"/>
              </a:rPr>
              <a:t>Основни елементи и параметри на анализа.</a:t>
            </a:r>
          </a:p>
          <a:p>
            <a:endParaRPr lang="bg-BG"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bg-BG" dirty="0">
                <a:latin typeface="Arial" panose="020B0604020202020204" pitchFamily="34" charset="0"/>
                <a:cs typeface="Arial" panose="020B0604020202020204" pitchFamily="34" charset="0"/>
              </a:rPr>
              <a:t>Финансова нетна настояща стойност на инвестицията;</a:t>
            </a:r>
          </a:p>
          <a:p>
            <a:pPr marL="285750" indent="-285750">
              <a:buFont typeface="Wingdings" panose="05000000000000000000" pitchFamily="2" charset="2"/>
              <a:buChar char="q"/>
            </a:pPr>
            <a:r>
              <a:rPr lang="bg-BG" dirty="0">
                <a:latin typeface="Arial" panose="020B0604020202020204" pitchFamily="34" charset="0"/>
                <a:cs typeface="Arial" panose="020B0604020202020204" pitchFamily="34" charset="0"/>
              </a:rPr>
              <a:t>Финансовата вътрешна норма на възвращаемост на инвестицията.</a:t>
            </a:r>
          </a:p>
        </p:txBody>
      </p:sp>
      <p:pic>
        <p:nvPicPr>
          <p:cNvPr id="6" name="Picture 5"/>
          <p:cNvPicPr>
            <a:picLocks noChangeAspect="1"/>
          </p:cNvPicPr>
          <p:nvPr/>
        </p:nvPicPr>
        <p:blipFill>
          <a:blip r:embed="rId2"/>
          <a:stretch>
            <a:fillRect/>
          </a:stretch>
        </p:blipFill>
        <p:spPr>
          <a:xfrm>
            <a:off x="6386821" y="1579416"/>
            <a:ext cx="5408014" cy="2697020"/>
          </a:xfrm>
          <a:prstGeom prst="rect">
            <a:avLst/>
          </a:prstGeom>
        </p:spPr>
      </p:pic>
      <p:sp>
        <p:nvSpPr>
          <p:cNvPr id="7" name="Rectangle 6"/>
          <p:cNvSpPr/>
          <p:nvPr/>
        </p:nvSpPr>
        <p:spPr>
          <a:xfrm>
            <a:off x="6428509" y="4759279"/>
            <a:ext cx="5255490" cy="1246495"/>
          </a:xfrm>
          <a:prstGeom prst="rect">
            <a:avLst/>
          </a:prstGeom>
        </p:spPr>
        <p:txBody>
          <a:bodyPr wrap="square">
            <a:spAutoFit/>
          </a:bodyPr>
          <a:lstStyle/>
          <a:p>
            <a:pPr algn="ctr"/>
            <a:r>
              <a:rPr lang="bg-BG" sz="1500" dirty="0">
                <a:solidFill>
                  <a:srgbClr val="0070C0"/>
                </a:solidFill>
                <a:latin typeface="Arial" panose="020B0604020202020204" pitchFamily="34" charset="0"/>
                <a:ea typeface="Times New Roman" panose="02020603050405020304" pitchFamily="18" charset="0"/>
                <a:cs typeface="Arial" panose="020B0604020202020204" pitchFamily="34" charset="0"/>
              </a:rPr>
              <a:t>Финансовият анализ има за цел да определи </a:t>
            </a:r>
            <a:r>
              <a:rPr lang="bg-BG" sz="1500" b="1" dirty="0">
                <a:solidFill>
                  <a:srgbClr val="0070C0"/>
                </a:solidFill>
                <a:latin typeface="Arial" panose="020B0604020202020204" pitchFamily="34" charset="0"/>
                <a:ea typeface="Times New Roman" panose="02020603050405020304" pitchFamily="18" charset="0"/>
                <a:cs typeface="Arial" panose="020B0604020202020204" pitchFamily="34" charset="0"/>
              </a:rPr>
              <a:t>жизнеспособността на проекта</a:t>
            </a:r>
            <a:r>
              <a:rPr lang="bg-BG" sz="1500" dirty="0">
                <a:solidFill>
                  <a:srgbClr val="0070C0"/>
                </a:solidFill>
                <a:latin typeface="Arial" panose="020B0604020202020204" pitchFamily="34" charset="0"/>
                <a:ea typeface="Times New Roman" panose="02020603050405020304" pitchFamily="18" charset="0"/>
                <a:cs typeface="Arial" panose="020B0604020202020204" pitchFamily="34" charset="0"/>
              </a:rPr>
              <a:t>. С него се определят всички входящи и изходящи парични потоци и се определя </a:t>
            </a:r>
            <a:r>
              <a:rPr lang="bg-BG" sz="1500" b="1" dirty="0">
                <a:solidFill>
                  <a:srgbClr val="0070C0"/>
                </a:solidFill>
                <a:latin typeface="Arial" panose="020B0604020202020204" pitchFamily="34" charset="0"/>
                <a:ea typeface="Times New Roman" panose="02020603050405020304" pitchFamily="18" charset="0"/>
                <a:cs typeface="Arial" panose="020B0604020202020204" pitchFamily="34" charset="0"/>
              </a:rPr>
              <a:t>нетният кумулативен поток </a:t>
            </a:r>
            <a:r>
              <a:rPr lang="bg-BG" sz="1500" dirty="0">
                <a:solidFill>
                  <a:srgbClr val="0070C0"/>
                </a:solidFill>
                <a:latin typeface="Arial" panose="020B0604020202020204" pitchFamily="34" charset="0"/>
                <a:ea typeface="Times New Roman" panose="02020603050405020304" pitchFamily="18" charset="0"/>
                <a:cs typeface="Arial" panose="020B0604020202020204" pitchFamily="34" charset="0"/>
              </a:rPr>
              <a:t>за всяка от годините от времевия хоризонт</a:t>
            </a:r>
            <a:endParaRPr lang="bg-BG" sz="1500" dirty="0">
              <a:solidFill>
                <a:srgbClr val="0070C0"/>
              </a:solidFill>
              <a:latin typeface="Arial" panose="020B0604020202020204" pitchFamily="34" charset="0"/>
              <a:cs typeface="Arial" panose="020B0604020202020204" pitchFamily="34" charset="0"/>
            </a:endParaRPr>
          </a:p>
        </p:txBody>
      </p:sp>
      <p:sp>
        <p:nvSpPr>
          <p:cNvPr id="2" name="Заглавие 1">
            <a:extLst>
              <a:ext uri="{FF2B5EF4-FFF2-40B4-BE49-F238E27FC236}">
                <a16:creationId xmlns:a16="http://schemas.microsoft.com/office/drawing/2014/main" id="{34CB827C-4D52-5BE6-4C91-46C844D8845A}"/>
              </a:ext>
            </a:extLst>
          </p:cNvPr>
          <p:cNvSpPr txBox="1">
            <a:spLocks/>
          </p:cNvSpPr>
          <p:nvPr/>
        </p:nvSpPr>
        <p:spPr>
          <a:xfrm>
            <a:off x="339686" y="284801"/>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2</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Природните дадености и културно-историческото наследство на общината като основа за икономическо развитие</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1219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25642" y="6208815"/>
            <a:ext cx="1706217" cy="365125"/>
          </a:xfrm>
        </p:spPr>
        <p:txBody>
          <a:bodyPr/>
          <a:lstStyle/>
          <a:p>
            <a:fld id="{D0FD718E-46A7-4A98-A9FE-3E1E2C2192EB}" type="slidenum">
              <a:rPr lang="bg-BG" smtClean="0"/>
              <a:t>3</a:t>
            </a:fld>
            <a:endParaRPr lang="bg-BG" dirty="0"/>
          </a:p>
        </p:txBody>
      </p:sp>
      <p:sp>
        <p:nvSpPr>
          <p:cNvPr id="3" name="Rectangle 2"/>
          <p:cNvSpPr/>
          <p:nvPr/>
        </p:nvSpPr>
        <p:spPr>
          <a:xfrm>
            <a:off x="1236851" y="895659"/>
            <a:ext cx="9718295" cy="492443"/>
          </a:xfrm>
          <a:prstGeom prst="rect">
            <a:avLst/>
          </a:prstGeom>
        </p:spPr>
        <p:txBody>
          <a:bodyPr wrap="square">
            <a:spAutoFit/>
          </a:bodyPr>
          <a:lstStyle/>
          <a:p>
            <a:pPr marL="45720" lvl="0" algn="ctr"/>
            <a:r>
              <a:rPr lang="bg-BG" sz="2600" b="1" dirty="0">
                <a:latin typeface="Arial" panose="020B0604020202020204" pitchFamily="34" charset="0"/>
                <a:cs typeface="Arial" panose="020B0604020202020204" pitchFamily="34" charset="0"/>
              </a:rPr>
              <a:t>Геоложкото наследство на България </a:t>
            </a:r>
            <a:r>
              <a:rPr lang="en-US" sz="2600" b="1" dirty="0">
                <a:latin typeface="Arial" panose="020B0604020202020204" pitchFamily="34" charset="0"/>
                <a:cs typeface="Arial" panose="020B0604020202020204" pitchFamily="34" charset="0"/>
              </a:rPr>
              <a:t>(</a:t>
            </a:r>
            <a:r>
              <a:rPr lang="bg-BG" sz="2600" b="1" dirty="0">
                <a:latin typeface="Arial" panose="020B0604020202020204" pitchFamily="34" charset="0"/>
                <a:cs typeface="Arial" panose="020B0604020202020204" pitchFamily="34" charset="0"/>
              </a:rPr>
              <a:t>1</a:t>
            </a:r>
            <a:r>
              <a:rPr lang="en-US" sz="2600" b="1" dirty="0">
                <a:latin typeface="Arial" panose="020B0604020202020204" pitchFamily="34" charset="0"/>
                <a:cs typeface="Arial" panose="020B0604020202020204" pitchFamily="34" charset="0"/>
              </a:rPr>
              <a:t>)</a:t>
            </a:r>
            <a:endParaRPr lang="bg-BG" sz="2600" b="1" dirty="0">
              <a:latin typeface="Arial" panose="020B0604020202020204" pitchFamily="34" charset="0"/>
              <a:cs typeface="Arial" panose="020B0604020202020204" pitchFamily="34" charset="0"/>
            </a:endParaRPr>
          </a:p>
        </p:txBody>
      </p:sp>
      <p:sp>
        <p:nvSpPr>
          <p:cNvPr id="2" name="Rectangle 1"/>
          <p:cNvSpPr/>
          <p:nvPr/>
        </p:nvSpPr>
        <p:spPr>
          <a:xfrm>
            <a:off x="647617" y="1318653"/>
            <a:ext cx="11148292" cy="646331"/>
          </a:xfrm>
          <a:prstGeom prst="rect">
            <a:avLst/>
          </a:prstGeom>
        </p:spPr>
        <p:txBody>
          <a:bodyPr wrap="square">
            <a:spAutoFit/>
          </a:bodyPr>
          <a:lstStyle/>
          <a:p>
            <a:pPr marL="285750" indent="-285750">
              <a:buFont typeface="Wingdings" panose="05000000000000000000" pitchFamily="2" charset="2"/>
              <a:buChar char="q"/>
            </a:pPr>
            <a:r>
              <a:rPr lang="ru-RU" dirty="0">
                <a:latin typeface="Arial" panose="020B0604020202020204" pitchFamily="34" charset="0"/>
                <a:cs typeface="Arial" panose="020B0604020202020204" pitchFamily="34" charset="0"/>
              </a:rPr>
              <a:t>Първият официално защитен геоложки феномен са </a:t>
            </a:r>
            <a:r>
              <a:rPr lang="bg-BG"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Ритлите</a:t>
            </a:r>
            <a:r>
              <a:rPr lang="bg-BG" dirty="0">
                <a:latin typeface="Arial" panose="020B0604020202020204" pitchFamily="34" charset="0"/>
                <a:cs typeface="Arial" panose="020B0604020202020204" pitchFamily="34" charset="0"/>
              </a:rPr>
              <a:t>” при с. Лютиброд, Врачанско, който фигурира със заповед за защита от 1938 г.</a:t>
            </a:r>
          </a:p>
        </p:txBody>
      </p:sp>
      <p:pic>
        <p:nvPicPr>
          <p:cNvPr id="11" name="Picture 1" descr="ritlite">
            <a:extLst>
              <a:ext uri="{FF2B5EF4-FFF2-40B4-BE49-F238E27FC236}">
                <a16:creationId xmlns:a16="http://schemas.microsoft.com/office/drawing/2014/main" id="{0C9894C7-B096-EA1F-013A-8564C51D9C44}"/>
              </a:ext>
            </a:extLst>
          </p:cNvPr>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a:stretch>
            <a:fillRect/>
          </a:stretch>
        </p:blipFill>
        <p:spPr bwMode="auto">
          <a:xfrm>
            <a:off x="494517" y="2783904"/>
            <a:ext cx="5506662" cy="35768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FD4DCC90-E16D-900A-A23A-A09EC6CF5E29}"/>
              </a:ext>
            </a:extLst>
          </p:cNvPr>
          <p:cNvSpPr/>
          <p:nvPr/>
        </p:nvSpPr>
        <p:spPr>
          <a:xfrm>
            <a:off x="953684" y="2101886"/>
            <a:ext cx="4756727" cy="523220"/>
          </a:xfrm>
          <a:prstGeom prst="rect">
            <a:avLst/>
          </a:prstGeom>
        </p:spPr>
        <p:txBody>
          <a:bodyPr wrap="square">
            <a:spAutoFit/>
          </a:bodyPr>
          <a:lstStyle/>
          <a:p>
            <a:pPr algn="ctr"/>
            <a:r>
              <a:rPr lang="bg-BG" sz="1400" b="1" dirty="0">
                <a:solidFill>
                  <a:srgbClr val="0070C0"/>
                </a:solidFill>
                <a:latin typeface="Arial" panose="020B0604020202020204" pitchFamily="34" charset="0"/>
                <a:cs typeface="Arial" panose="020B0604020202020204" pitchFamily="34" charset="0"/>
              </a:rPr>
              <a:t>Акварел на “Ритлите” при с. Лютиброд от унгарския пътешественик Феликс Каниц (1873 г.)</a:t>
            </a:r>
          </a:p>
        </p:txBody>
      </p:sp>
      <p:pic>
        <p:nvPicPr>
          <p:cNvPr id="13" name="Picture 2">
            <a:extLst>
              <a:ext uri="{FF2B5EF4-FFF2-40B4-BE49-F238E27FC236}">
                <a16:creationId xmlns:a16="http://schemas.microsoft.com/office/drawing/2014/main" id="{78A553A9-A2EB-B643-82A0-6FCAD69E42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021" t="6445" r="2061"/>
          <a:stretch>
            <a:fillRect/>
          </a:stretch>
        </p:blipFill>
        <p:spPr bwMode="auto">
          <a:xfrm>
            <a:off x="6306920" y="2752436"/>
            <a:ext cx="5237463" cy="363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FAE21ED5-5BB1-A1FE-3F84-E5E6F3214F03}"/>
              </a:ext>
            </a:extLst>
          </p:cNvPr>
          <p:cNvSpPr txBox="1"/>
          <p:nvPr/>
        </p:nvSpPr>
        <p:spPr>
          <a:xfrm>
            <a:off x="6374163" y="2079287"/>
            <a:ext cx="5209310" cy="692497"/>
          </a:xfrm>
          <a:prstGeom prst="rect">
            <a:avLst/>
          </a:prstGeom>
          <a:noFill/>
        </p:spPr>
        <p:txBody>
          <a:bodyPr wrap="square">
            <a:spAutoFit/>
          </a:bodyPr>
          <a:lstStyle/>
          <a:p>
            <a:pPr algn="ctr"/>
            <a:r>
              <a:rPr lang="bg-BG" sz="1300" b="1" dirty="0">
                <a:solidFill>
                  <a:srgbClr val="0070C0"/>
                </a:solidFill>
                <a:latin typeface="Arial" panose="020B0604020202020204" pitchFamily="34" charset="0"/>
                <a:cs typeface="Arial" panose="020B0604020202020204" pitchFamily="34" charset="0"/>
              </a:rPr>
              <a:t>Първата фотография на скалния феномен Ритлите, публикувана от Георги Златарски в „Принос към геологията на Искърския пролом ...“ </a:t>
            </a:r>
            <a:r>
              <a:rPr lang="en-US" sz="1300" b="1" dirty="0">
                <a:solidFill>
                  <a:srgbClr val="0070C0"/>
                </a:solidFill>
                <a:latin typeface="Arial" panose="020B0604020202020204" pitchFamily="34" charset="0"/>
                <a:cs typeface="Arial" panose="020B0604020202020204" pitchFamily="34" charset="0"/>
              </a:rPr>
              <a:t>(</a:t>
            </a:r>
            <a:r>
              <a:rPr lang="bg-BG" sz="1300" b="1" dirty="0">
                <a:solidFill>
                  <a:srgbClr val="0070C0"/>
                </a:solidFill>
                <a:latin typeface="Arial" panose="020B0604020202020204" pitchFamily="34" charset="0"/>
                <a:cs typeface="Arial" panose="020B0604020202020204" pitchFamily="34" charset="0"/>
              </a:rPr>
              <a:t>190</a:t>
            </a:r>
            <a:r>
              <a:rPr lang="en-AU" sz="1300" b="1" dirty="0">
                <a:solidFill>
                  <a:srgbClr val="0070C0"/>
                </a:solidFill>
                <a:latin typeface="Arial" panose="020B0604020202020204" pitchFamily="34" charset="0"/>
                <a:cs typeface="Arial" panose="020B0604020202020204" pitchFamily="34" charset="0"/>
              </a:rPr>
              <a:t>4</a:t>
            </a:r>
            <a:r>
              <a:rPr lang="bg-BG" sz="1300" b="1" dirty="0">
                <a:solidFill>
                  <a:srgbClr val="0070C0"/>
                </a:solidFill>
                <a:latin typeface="Arial" panose="020B0604020202020204" pitchFamily="34" charset="0"/>
                <a:cs typeface="Arial" panose="020B0604020202020204" pitchFamily="34" charset="0"/>
              </a:rPr>
              <a:t> г.</a:t>
            </a:r>
            <a:r>
              <a:rPr lang="en-US" sz="1300" b="1" dirty="0">
                <a:solidFill>
                  <a:srgbClr val="0070C0"/>
                </a:solidFill>
                <a:latin typeface="Arial" panose="020B0604020202020204" pitchFamily="34" charset="0"/>
                <a:cs typeface="Arial" panose="020B0604020202020204" pitchFamily="34" charset="0"/>
              </a:rPr>
              <a:t>)</a:t>
            </a:r>
          </a:p>
        </p:txBody>
      </p:sp>
      <p:sp>
        <p:nvSpPr>
          <p:cNvPr id="5" name="Заглавие 1">
            <a:extLst>
              <a:ext uri="{FF2B5EF4-FFF2-40B4-BE49-F238E27FC236}">
                <a16:creationId xmlns:a16="http://schemas.microsoft.com/office/drawing/2014/main" id="{8FDCA379-1018-E33F-9541-1AB72A04A1E2}"/>
              </a:ext>
            </a:extLst>
          </p:cNvPr>
          <p:cNvSpPr txBox="1">
            <a:spLocks/>
          </p:cNvSpPr>
          <p:nvPr/>
        </p:nvSpPr>
        <p:spPr>
          <a:xfrm>
            <a:off x="339686" y="284801"/>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2</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Природните дадености и културно-историческото наследство на общината като основа за икономическо развитие</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96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43930" y="6236404"/>
            <a:ext cx="1706217" cy="365125"/>
          </a:xfrm>
        </p:spPr>
        <p:txBody>
          <a:bodyPr/>
          <a:lstStyle/>
          <a:p>
            <a:fld id="{D0FD718E-46A7-4A98-A9FE-3E1E2C2192EB}" type="slidenum">
              <a:rPr lang="bg-BG" smtClean="0"/>
              <a:t>4</a:t>
            </a:fld>
            <a:endParaRPr lang="bg-BG" dirty="0"/>
          </a:p>
        </p:txBody>
      </p:sp>
      <p:sp>
        <p:nvSpPr>
          <p:cNvPr id="3" name="Rectangle 2"/>
          <p:cNvSpPr/>
          <p:nvPr/>
        </p:nvSpPr>
        <p:spPr>
          <a:xfrm>
            <a:off x="1236852" y="805314"/>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Геоложкото наследство на България </a:t>
            </a:r>
            <a:r>
              <a:rPr lang="en-US" sz="2800" b="1" dirty="0">
                <a:latin typeface="Arial" panose="020B0604020202020204" pitchFamily="34" charset="0"/>
                <a:cs typeface="Arial" panose="020B0604020202020204" pitchFamily="34" charset="0"/>
              </a:rPr>
              <a:t>(</a:t>
            </a:r>
            <a:r>
              <a:rPr lang="bg-BG" sz="2800" b="1" dirty="0">
                <a:latin typeface="Arial" panose="020B0604020202020204" pitchFamily="34" charset="0"/>
                <a:cs typeface="Arial" panose="020B0604020202020204" pitchFamily="34" charset="0"/>
              </a:rPr>
              <a:t>2</a:t>
            </a:r>
            <a:r>
              <a:rPr lang="en-US" sz="2800" b="1" dirty="0">
                <a:latin typeface="Arial" panose="020B0604020202020204" pitchFamily="34" charset="0"/>
                <a:cs typeface="Arial" panose="020B0604020202020204" pitchFamily="34" charset="0"/>
              </a:rPr>
              <a:t>)</a:t>
            </a:r>
            <a:endParaRPr lang="bg-BG" sz="2800" b="1" dirty="0">
              <a:latin typeface="Arial" panose="020B0604020202020204" pitchFamily="34" charset="0"/>
              <a:cs typeface="Arial" panose="020B0604020202020204" pitchFamily="34" charset="0"/>
            </a:endParaRPr>
          </a:p>
        </p:txBody>
      </p:sp>
      <p:graphicFrame>
        <p:nvGraphicFramePr>
          <p:cNvPr id="17" name="Table 16">
            <a:extLst>
              <a:ext uri="{FF2B5EF4-FFF2-40B4-BE49-F238E27FC236}">
                <a16:creationId xmlns:a16="http://schemas.microsoft.com/office/drawing/2014/main" id="{2495E068-AC9E-D009-9EB3-36B80BBC139E}"/>
              </a:ext>
            </a:extLst>
          </p:cNvPr>
          <p:cNvGraphicFramePr>
            <a:graphicFrameLocks noGrp="1"/>
          </p:cNvGraphicFramePr>
          <p:nvPr>
            <p:extLst>
              <p:ext uri="{D42A27DB-BD31-4B8C-83A1-F6EECF244321}">
                <p14:modId xmlns:p14="http://schemas.microsoft.com/office/powerpoint/2010/main" val="4185212592"/>
              </p:ext>
            </p:extLst>
          </p:nvPr>
        </p:nvGraphicFramePr>
        <p:xfrm>
          <a:off x="5689600" y="1384601"/>
          <a:ext cx="5618876" cy="4937136"/>
        </p:xfrm>
        <a:graphic>
          <a:graphicData uri="http://schemas.openxmlformats.org/drawingml/2006/table">
            <a:tbl>
              <a:tblPr>
                <a:tableStyleId>{5C22544A-7EE6-4342-B048-85BDC9FD1C3A}</a:tableStyleId>
              </a:tblPr>
              <a:tblGrid>
                <a:gridCol w="4715440">
                  <a:extLst>
                    <a:ext uri="{9D8B030D-6E8A-4147-A177-3AD203B41FA5}">
                      <a16:colId xmlns:a16="http://schemas.microsoft.com/office/drawing/2014/main" val="20000"/>
                    </a:ext>
                  </a:extLst>
                </a:gridCol>
                <a:gridCol w="903436">
                  <a:extLst>
                    <a:ext uri="{9D8B030D-6E8A-4147-A177-3AD203B41FA5}">
                      <a16:colId xmlns:a16="http://schemas.microsoft.com/office/drawing/2014/main" val="20001"/>
                    </a:ext>
                  </a:extLst>
                </a:gridCol>
              </a:tblGrid>
              <a:tr h="308571">
                <a:tc>
                  <a:txBody>
                    <a:bodyPr/>
                    <a:lstStyle/>
                    <a:p>
                      <a:pPr marL="0" indent="0" algn="just">
                        <a:spcBef>
                          <a:spcPts val="600"/>
                        </a:spcBef>
                        <a:spcAft>
                          <a:spcPts val="0"/>
                        </a:spcAft>
                      </a:pPr>
                      <a:r>
                        <a:rPr lang="bg-BG" sz="1800" dirty="0">
                          <a:solidFill>
                            <a:srgbClr val="C00000"/>
                          </a:solidFill>
                          <a:effectLst/>
                          <a:latin typeface="Arial" panose="020B0604020202020204" pitchFamily="34" charset="0"/>
                          <a:cs typeface="Arial" panose="020B0604020202020204" pitchFamily="34" charset="0"/>
                        </a:rPr>
                        <a:t>Пещери</a:t>
                      </a:r>
                      <a:endParaRPr lang="bg-BG" sz="18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0"/>
                        </a:spcAft>
                      </a:pPr>
                      <a:r>
                        <a:rPr lang="bg-BG" sz="1800" dirty="0">
                          <a:solidFill>
                            <a:srgbClr val="00B050"/>
                          </a:solidFill>
                          <a:effectLst/>
                          <a:latin typeface="Arial" panose="020B0604020202020204" pitchFamily="34" charset="0"/>
                          <a:cs typeface="Arial" panose="020B0604020202020204" pitchFamily="34" charset="0"/>
                        </a:rPr>
                        <a:t>107</a:t>
                      </a:r>
                      <a:endParaRPr lang="bg-BG" sz="1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308571">
                <a:tc>
                  <a:txBody>
                    <a:bodyPr/>
                    <a:lstStyle/>
                    <a:p>
                      <a:pPr marL="0" indent="0" algn="just">
                        <a:spcBef>
                          <a:spcPts val="600"/>
                        </a:spcBef>
                        <a:spcAft>
                          <a:spcPts val="0"/>
                        </a:spcAft>
                      </a:pPr>
                      <a:r>
                        <a:rPr lang="bg-BG" sz="1800" dirty="0">
                          <a:solidFill>
                            <a:srgbClr val="C00000"/>
                          </a:solidFill>
                          <a:effectLst/>
                          <a:latin typeface="Arial" panose="020B0604020202020204" pitchFamily="34" charset="0"/>
                          <a:cs typeface="Arial" panose="020B0604020202020204" pitchFamily="34" charset="0"/>
                        </a:rPr>
                        <a:t>Водопади</a:t>
                      </a:r>
                      <a:endParaRPr lang="bg-BG" sz="18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0"/>
                        </a:spcAft>
                      </a:pPr>
                      <a:r>
                        <a:rPr lang="bg-BG" sz="1800" dirty="0">
                          <a:solidFill>
                            <a:srgbClr val="00B050"/>
                          </a:solidFill>
                          <a:effectLst/>
                          <a:latin typeface="Arial" panose="020B0604020202020204" pitchFamily="34" charset="0"/>
                          <a:cs typeface="Arial" panose="020B0604020202020204" pitchFamily="34" charset="0"/>
                        </a:rPr>
                        <a:t>73</a:t>
                      </a:r>
                      <a:endParaRPr lang="bg-BG" sz="1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308571">
                <a:tc>
                  <a:txBody>
                    <a:bodyPr/>
                    <a:lstStyle/>
                    <a:p>
                      <a:pPr marL="0" indent="0" algn="just">
                        <a:spcBef>
                          <a:spcPts val="600"/>
                        </a:spcBef>
                        <a:spcAft>
                          <a:spcPts val="0"/>
                        </a:spcAft>
                      </a:pPr>
                      <a:r>
                        <a:rPr lang="bg-BG" sz="1800" dirty="0">
                          <a:solidFill>
                            <a:srgbClr val="C00000"/>
                          </a:solidFill>
                          <a:effectLst/>
                          <a:latin typeface="Arial" panose="020B0604020202020204" pitchFamily="34" charset="0"/>
                          <a:cs typeface="Arial" panose="020B0604020202020204" pitchFamily="34" charset="0"/>
                        </a:rPr>
                        <a:t>Земни „пирамиди“</a:t>
                      </a:r>
                      <a:endParaRPr lang="bg-BG" sz="18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0"/>
                        </a:spcAft>
                      </a:pPr>
                      <a:r>
                        <a:rPr lang="bg-BG" sz="1800" dirty="0">
                          <a:solidFill>
                            <a:srgbClr val="00B050"/>
                          </a:solidFill>
                          <a:effectLst/>
                          <a:latin typeface="Arial" panose="020B0604020202020204" pitchFamily="34" charset="0"/>
                          <a:cs typeface="Arial" panose="020B0604020202020204" pitchFamily="34" charset="0"/>
                        </a:rPr>
                        <a:t>6</a:t>
                      </a:r>
                      <a:endParaRPr lang="bg-BG" sz="1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308571">
                <a:tc>
                  <a:txBody>
                    <a:bodyPr/>
                    <a:lstStyle/>
                    <a:p>
                      <a:pPr marL="0" indent="0" algn="just">
                        <a:spcBef>
                          <a:spcPts val="600"/>
                        </a:spcBef>
                        <a:spcAft>
                          <a:spcPts val="0"/>
                        </a:spcAft>
                      </a:pPr>
                      <a:r>
                        <a:rPr lang="bg-BG" sz="1800" dirty="0">
                          <a:solidFill>
                            <a:srgbClr val="C00000"/>
                          </a:solidFill>
                          <a:effectLst/>
                          <a:latin typeface="Arial" panose="020B0604020202020204" pitchFamily="34" charset="0"/>
                          <a:cs typeface="Arial" panose="020B0604020202020204" pitchFamily="34" charset="0"/>
                        </a:rPr>
                        <a:t>Скални „пирамиди"</a:t>
                      </a:r>
                      <a:endParaRPr lang="bg-BG" sz="18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0"/>
                        </a:spcAft>
                      </a:pPr>
                      <a:r>
                        <a:rPr lang="bg-BG" sz="1800" dirty="0">
                          <a:solidFill>
                            <a:srgbClr val="00B050"/>
                          </a:solidFill>
                          <a:effectLst/>
                          <a:latin typeface="Arial" panose="020B0604020202020204" pitchFamily="34" charset="0"/>
                          <a:cs typeface="Arial" panose="020B0604020202020204" pitchFamily="34" charset="0"/>
                        </a:rPr>
                        <a:t>44</a:t>
                      </a:r>
                      <a:endParaRPr lang="bg-BG" sz="1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308571">
                <a:tc>
                  <a:txBody>
                    <a:bodyPr/>
                    <a:lstStyle/>
                    <a:p>
                      <a:pPr marL="0" indent="0" algn="just">
                        <a:spcBef>
                          <a:spcPts val="600"/>
                        </a:spcBef>
                        <a:spcAft>
                          <a:spcPts val="0"/>
                        </a:spcAft>
                      </a:pPr>
                      <a:r>
                        <a:rPr lang="bg-BG" sz="1800" dirty="0">
                          <a:solidFill>
                            <a:srgbClr val="C00000"/>
                          </a:solidFill>
                          <a:effectLst/>
                          <a:latin typeface="Arial" panose="020B0604020202020204" pitchFamily="34" charset="0"/>
                          <a:cs typeface="Arial" panose="020B0604020202020204" pitchFamily="34" charset="0"/>
                        </a:rPr>
                        <a:t>Стърчащи скали</a:t>
                      </a:r>
                      <a:endParaRPr lang="bg-BG" sz="18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0"/>
                        </a:spcAft>
                      </a:pPr>
                      <a:r>
                        <a:rPr lang="bg-BG" sz="1800" dirty="0">
                          <a:solidFill>
                            <a:srgbClr val="00B050"/>
                          </a:solidFill>
                          <a:effectLst/>
                          <a:latin typeface="Arial" panose="020B0604020202020204" pitchFamily="34" charset="0"/>
                          <a:cs typeface="Arial" panose="020B0604020202020204" pitchFamily="34" charset="0"/>
                        </a:rPr>
                        <a:t>4</a:t>
                      </a:r>
                      <a:endParaRPr lang="bg-BG" sz="1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308571">
                <a:tc>
                  <a:txBody>
                    <a:bodyPr/>
                    <a:lstStyle/>
                    <a:p>
                      <a:pPr marL="0" indent="0" algn="just">
                        <a:spcBef>
                          <a:spcPts val="600"/>
                        </a:spcBef>
                        <a:spcAft>
                          <a:spcPts val="0"/>
                        </a:spcAft>
                      </a:pPr>
                      <a:r>
                        <a:rPr lang="bg-BG" sz="1800" dirty="0">
                          <a:solidFill>
                            <a:srgbClr val="C00000"/>
                          </a:solidFill>
                          <a:effectLst/>
                          <a:latin typeface="Arial" panose="020B0604020202020204" pitchFamily="34" charset="0"/>
                          <a:cs typeface="Arial" panose="020B0604020202020204" pitchFamily="34" charset="0"/>
                        </a:rPr>
                        <a:t>Скални „гъби"</a:t>
                      </a:r>
                      <a:endParaRPr lang="bg-BG" sz="18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0"/>
                        </a:spcAft>
                      </a:pPr>
                      <a:r>
                        <a:rPr lang="bg-BG" sz="1800" dirty="0">
                          <a:solidFill>
                            <a:srgbClr val="00B050"/>
                          </a:solidFill>
                          <a:effectLst/>
                          <a:latin typeface="Arial" panose="020B0604020202020204" pitchFamily="34" charset="0"/>
                          <a:cs typeface="Arial" panose="020B0604020202020204" pitchFamily="34" charset="0"/>
                        </a:rPr>
                        <a:t>4</a:t>
                      </a:r>
                      <a:endParaRPr lang="bg-BG" sz="1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308571">
                <a:tc>
                  <a:txBody>
                    <a:bodyPr/>
                    <a:lstStyle/>
                    <a:p>
                      <a:pPr marL="0" indent="0" algn="just">
                        <a:spcBef>
                          <a:spcPts val="600"/>
                        </a:spcBef>
                        <a:spcAft>
                          <a:spcPts val="0"/>
                        </a:spcAft>
                      </a:pPr>
                      <a:r>
                        <a:rPr lang="bg-BG" sz="1800" dirty="0">
                          <a:solidFill>
                            <a:srgbClr val="C00000"/>
                          </a:solidFill>
                          <a:effectLst/>
                          <a:latin typeface="Arial" panose="020B0604020202020204" pitchFamily="34" charset="0"/>
                          <a:cs typeface="Arial" panose="020B0604020202020204" pitchFamily="34" charset="0"/>
                        </a:rPr>
                        <a:t>Карстови долини и каньони</a:t>
                      </a:r>
                      <a:endParaRPr lang="bg-BG" sz="18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0"/>
                        </a:spcAft>
                      </a:pPr>
                      <a:r>
                        <a:rPr lang="bg-BG" sz="1800" dirty="0">
                          <a:solidFill>
                            <a:srgbClr val="00B050"/>
                          </a:solidFill>
                          <a:effectLst/>
                          <a:latin typeface="Arial" panose="020B0604020202020204" pitchFamily="34" charset="0"/>
                          <a:cs typeface="Arial" panose="020B0604020202020204" pitchFamily="34" charset="0"/>
                        </a:rPr>
                        <a:t>12</a:t>
                      </a:r>
                      <a:endParaRPr lang="bg-BG" sz="1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308571">
                <a:tc>
                  <a:txBody>
                    <a:bodyPr/>
                    <a:lstStyle/>
                    <a:p>
                      <a:pPr marL="0" indent="0" algn="just">
                        <a:spcBef>
                          <a:spcPts val="600"/>
                        </a:spcBef>
                        <a:spcAft>
                          <a:spcPts val="0"/>
                        </a:spcAft>
                      </a:pPr>
                      <a:r>
                        <a:rPr lang="bg-BG" sz="1800" dirty="0">
                          <a:solidFill>
                            <a:srgbClr val="C00000"/>
                          </a:solidFill>
                          <a:effectLst/>
                          <a:latin typeface="Arial" panose="020B0604020202020204" pitchFamily="34" charset="0"/>
                          <a:cs typeface="Arial" panose="020B0604020202020204" pitchFamily="34" charset="0"/>
                        </a:rPr>
                        <a:t>Скални мостове</a:t>
                      </a:r>
                      <a:endParaRPr lang="bg-BG" sz="18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0"/>
                        </a:spcAft>
                      </a:pPr>
                      <a:r>
                        <a:rPr lang="bg-BG" sz="1800" dirty="0">
                          <a:solidFill>
                            <a:srgbClr val="00B050"/>
                          </a:solidFill>
                          <a:effectLst/>
                          <a:latin typeface="Arial" panose="020B0604020202020204" pitchFamily="34" charset="0"/>
                          <a:cs typeface="Arial" panose="020B0604020202020204" pitchFamily="34" charset="0"/>
                        </a:rPr>
                        <a:t>18</a:t>
                      </a:r>
                      <a:endParaRPr lang="bg-BG" sz="1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308571">
                <a:tc>
                  <a:txBody>
                    <a:bodyPr/>
                    <a:lstStyle/>
                    <a:p>
                      <a:pPr marL="0" indent="0" algn="just">
                        <a:spcBef>
                          <a:spcPts val="600"/>
                        </a:spcBef>
                        <a:spcAft>
                          <a:spcPts val="0"/>
                        </a:spcAft>
                      </a:pPr>
                      <a:r>
                        <a:rPr lang="bg-BG" sz="1800" dirty="0">
                          <a:solidFill>
                            <a:srgbClr val="C00000"/>
                          </a:solidFill>
                          <a:effectLst/>
                          <a:latin typeface="Arial" panose="020B0604020202020204" pitchFamily="34" charset="0"/>
                          <a:cs typeface="Arial" panose="020B0604020202020204" pitchFamily="34" charset="0"/>
                        </a:rPr>
                        <a:t>Единични скали със специфичен облик</a:t>
                      </a:r>
                      <a:endParaRPr lang="bg-BG" sz="18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0"/>
                        </a:spcAft>
                      </a:pPr>
                      <a:r>
                        <a:rPr lang="bg-BG" sz="1800" dirty="0">
                          <a:solidFill>
                            <a:srgbClr val="00B050"/>
                          </a:solidFill>
                          <a:effectLst/>
                          <a:latin typeface="Arial" panose="020B0604020202020204" pitchFamily="34" charset="0"/>
                          <a:cs typeface="Arial" panose="020B0604020202020204" pitchFamily="34" charset="0"/>
                        </a:rPr>
                        <a:t>65</a:t>
                      </a:r>
                      <a:endParaRPr lang="bg-BG" sz="1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r h="308571">
                <a:tc>
                  <a:txBody>
                    <a:bodyPr/>
                    <a:lstStyle/>
                    <a:p>
                      <a:pPr marL="0" indent="0" algn="just">
                        <a:spcBef>
                          <a:spcPts val="600"/>
                        </a:spcBef>
                        <a:spcAft>
                          <a:spcPts val="0"/>
                        </a:spcAft>
                      </a:pPr>
                      <a:r>
                        <a:rPr lang="bg-BG" sz="1800" dirty="0">
                          <a:solidFill>
                            <a:srgbClr val="C00000"/>
                          </a:solidFill>
                          <a:effectLst/>
                          <a:latin typeface="Arial" panose="020B0604020202020204" pitchFamily="34" charset="0"/>
                          <a:cs typeface="Arial" panose="020B0604020202020204" pitchFamily="34" charset="0"/>
                        </a:rPr>
                        <a:t>Езера, блата, лимани</a:t>
                      </a:r>
                      <a:endParaRPr lang="bg-BG" sz="18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0"/>
                        </a:spcAft>
                      </a:pPr>
                      <a:r>
                        <a:rPr lang="bg-BG" sz="1800" dirty="0">
                          <a:solidFill>
                            <a:srgbClr val="00B050"/>
                          </a:solidFill>
                          <a:effectLst/>
                          <a:latin typeface="Arial" panose="020B0604020202020204" pitchFamily="34" charset="0"/>
                          <a:cs typeface="Arial" panose="020B0604020202020204" pitchFamily="34" charset="0"/>
                        </a:rPr>
                        <a:t>20</a:t>
                      </a:r>
                      <a:endParaRPr lang="bg-BG" sz="1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9"/>
                  </a:ext>
                </a:extLst>
              </a:tr>
              <a:tr h="308571">
                <a:tc>
                  <a:txBody>
                    <a:bodyPr/>
                    <a:lstStyle/>
                    <a:p>
                      <a:pPr marL="0" indent="0" algn="just">
                        <a:spcBef>
                          <a:spcPts val="600"/>
                        </a:spcBef>
                        <a:spcAft>
                          <a:spcPts val="0"/>
                        </a:spcAft>
                      </a:pPr>
                      <a:r>
                        <a:rPr lang="bg-BG" sz="1800" dirty="0">
                          <a:solidFill>
                            <a:srgbClr val="C00000"/>
                          </a:solidFill>
                          <a:effectLst/>
                          <a:latin typeface="Arial" panose="020B0604020202020204" pitchFamily="34" charset="0"/>
                          <a:cs typeface="Arial" panose="020B0604020202020204" pitchFamily="34" charset="0"/>
                        </a:rPr>
                        <a:t>Дюни</a:t>
                      </a:r>
                      <a:endParaRPr lang="bg-BG" sz="18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0"/>
                        </a:spcAft>
                      </a:pPr>
                      <a:r>
                        <a:rPr lang="bg-BG" sz="1800" dirty="0">
                          <a:solidFill>
                            <a:srgbClr val="00B050"/>
                          </a:solidFill>
                          <a:effectLst/>
                          <a:latin typeface="Arial" panose="020B0604020202020204" pitchFamily="34" charset="0"/>
                          <a:cs typeface="Arial" panose="020B0604020202020204" pitchFamily="34" charset="0"/>
                        </a:rPr>
                        <a:t>17</a:t>
                      </a:r>
                      <a:endParaRPr lang="bg-BG" sz="1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10"/>
                  </a:ext>
                </a:extLst>
              </a:tr>
              <a:tr h="308571">
                <a:tc>
                  <a:txBody>
                    <a:bodyPr/>
                    <a:lstStyle/>
                    <a:p>
                      <a:pPr marL="0" indent="0" algn="just">
                        <a:spcBef>
                          <a:spcPts val="600"/>
                        </a:spcBef>
                        <a:spcAft>
                          <a:spcPts val="0"/>
                        </a:spcAft>
                      </a:pPr>
                      <a:r>
                        <a:rPr lang="bg-BG" sz="1800" dirty="0" err="1">
                          <a:solidFill>
                            <a:srgbClr val="C00000"/>
                          </a:solidFill>
                          <a:effectLst/>
                          <a:latin typeface="Arial" panose="020B0604020202020204" pitchFamily="34" charset="0"/>
                          <a:cs typeface="Arial" panose="020B0604020202020204" pitchFamily="34" charset="0"/>
                        </a:rPr>
                        <a:t>Фосилни</a:t>
                      </a:r>
                      <a:r>
                        <a:rPr lang="bg-BG" sz="1800" dirty="0">
                          <a:solidFill>
                            <a:srgbClr val="C00000"/>
                          </a:solidFill>
                          <a:effectLst/>
                          <a:latin typeface="Arial" panose="020B0604020202020204" pitchFamily="34" charset="0"/>
                          <a:cs typeface="Arial" panose="020B0604020202020204" pitchFamily="34" charset="0"/>
                        </a:rPr>
                        <a:t> находища</a:t>
                      </a:r>
                      <a:endParaRPr lang="bg-BG" sz="18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0"/>
                        </a:spcAft>
                      </a:pPr>
                      <a:r>
                        <a:rPr lang="bg-BG" sz="1800" dirty="0">
                          <a:solidFill>
                            <a:srgbClr val="00B050"/>
                          </a:solidFill>
                          <a:effectLst/>
                          <a:latin typeface="Arial" panose="020B0604020202020204" pitchFamily="34" charset="0"/>
                          <a:cs typeface="Arial" panose="020B0604020202020204" pitchFamily="34" charset="0"/>
                        </a:rPr>
                        <a:t>12</a:t>
                      </a:r>
                      <a:endParaRPr lang="bg-BG" sz="1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11"/>
                  </a:ext>
                </a:extLst>
              </a:tr>
              <a:tr h="308571">
                <a:tc>
                  <a:txBody>
                    <a:bodyPr/>
                    <a:lstStyle/>
                    <a:p>
                      <a:pPr marL="0" indent="0" algn="just">
                        <a:spcBef>
                          <a:spcPts val="600"/>
                        </a:spcBef>
                        <a:spcAft>
                          <a:spcPts val="0"/>
                        </a:spcAft>
                      </a:pPr>
                      <a:r>
                        <a:rPr lang="bg-BG" sz="1800" dirty="0">
                          <a:solidFill>
                            <a:srgbClr val="C00000"/>
                          </a:solidFill>
                          <a:effectLst/>
                          <a:latin typeface="Arial" panose="020B0604020202020204" pitchFamily="34" charset="0"/>
                          <a:cs typeface="Arial" panose="020B0604020202020204" pitchFamily="34" charset="0"/>
                        </a:rPr>
                        <a:t>Карстови извори</a:t>
                      </a:r>
                      <a:endParaRPr lang="bg-BG" sz="18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0"/>
                        </a:spcAft>
                      </a:pPr>
                      <a:r>
                        <a:rPr lang="bg-BG" sz="1800" dirty="0">
                          <a:solidFill>
                            <a:srgbClr val="00B050"/>
                          </a:solidFill>
                          <a:effectLst/>
                          <a:latin typeface="Arial" panose="020B0604020202020204" pitchFamily="34" charset="0"/>
                          <a:cs typeface="Arial" panose="020B0604020202020204" pitchFamily="34" charset="0"/>
                        </a:rPr>
                        <a:t>9</a:t>
                      </a:r>
                      <a:endParaRPr lang="bg-BG" sz="1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12"/>
                  </a:ext>
                </a:extLst>
              </a:tr>
              <a:tr h="308571">
                <a:tc>
                  <a:txBody>
                    <a:bodyPr/>
                    <a:lstStyle/>
                    <a:p>
                      <a:pPr marL="0" indent="0" algn="just">
                        <a:spcBef>
                          <a:spcPts val="600"/>
                        </a:spcBef>
                        <a:spcAft>
                          <a:spcPts val="0"/>
                        </a:spcAft>
                      </a:pPr>
                      <a:r>
                        <a:rPr lang="bg-BG" sz="1800" dirty="0">
                          <a:solidFill>
                            <a:srgbClr val="C00000"/>
                          </a:solidFill>
                          <a:effectLst/>
                          <a:latin typeface="Arial" panose="020B0604020202020204" pitchFamily="34" charset="0"/>
                          <a:cs typeface="Arial" panose="020B0604020202020204" pitchFamily="34" charset="0"/>
                        </a:rPr>
                        <a:t>Стърчащи скални „колони"</a:t>
                      </a:r>
                      <a:endParaRPr lang="bg-BG" sz="18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600"/>
                        </a:spcBef>
                        <a:spcAft>
                          <a:spcPts val="0"/>
                        </a:spcAft>
                      </a:pPr>
                      <a:r>
                        <a:rPr lang="bg-BG" sz="1800" dirty="0">
                          <a:solidFill>
                            <a:srgbClr val="00B050"/>
                          </a:solidFill>
                          <a:effectLst/>
                          <a:latin typeface="Arial" panose="020B0604020202020204" pitchFamily="34" charset="0"/>
                          <a:cs typeface="Arial" panose="020B0604020202020204" pitchFamily="34" charset="0"/>
                        </a:rPr>
                        <a:t>4</a:t>
                      </a:r>
                      <a:endParaRPr lang="bg-BG" sz="1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13"/>
                  </a:ext>
                </a:extLst>
              </a:tr>
              <a:tr h="617142">
                <a:tc>
                  <a:txBody>
                    <a:bodyPr/>
                    <a:lstStyle/>
                    <a:p>
                      <a:pPr marL="55563" indent="0" algn="just">
                        <a:spcBef>
                          <a:spcPts val="600"/>
                        </a:spcBef>
                        <a:spcAft>
                          <a:spcPts val="0"/>
                        </a:spcAft>
                      </a:pPr>
                      <a:r>
                        <a:rPr lang="bg-BG" sz="1800" dirty="0">
                          <a:solidFill>
                            <a:srgbClr val="C00000"/>
                          </a:solidFill>
                          <a:effectLst/>
                          <a:latin typeface="Arial" panose="020B0604020202020204" pitchFamily="34" charset="0"/>
                          <a:cs typeface="Arial" panose="020B0604020202020204" pitchFamily="34" charset="0"/>
                        </a:rPr>
                        <a:t>Други (морени, </a:t>
                      </a:r>
                      <a:r>
                        <a:rPr lang="bg-BG" sz="1800" dirty="0" err="1">
                          <a:solidFill>
                            <a:srgbClr val="C00000"/>
                          </a:solidFill>
                          <a:effectLst/>
                          <a:latin typeface="Arial" panose="020B0604020202020204" pitchFamily="34" charset="0"/>
                          <a:cs typeface="Arial" panose="020B0604020202020204" pitchFamily="34" charset="0"/>
                        </a:rPr>
                        <a:t>палеовулкани</a:t>
                      </a:r>
                      <a:r>
                        <a:rPr lang="bg-BG" sz="1800" dirty="0">
                          <a:solidFill>
                            <a:srgbClr val="C00000"/>
                          </a:solidFill>
                          <a:effectLst/>
                          <a:latin typeface="Arial" panose="020B0604020202020204" pitchFamily="34" charset="0"/>
                          <a:cs typeface="Arial" panose="020B0604020202020204" pitchFamily="34" charset="0"/>
                        </a:rPr>
                        <a:t>, минерални находища и др.)</a:t>
                      </a:r>
                      <a:endParaRPr lang="bg-BG" sz="18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1200"/>
                        </a:spcBef>
                        <a:spcAft>
                          <a:spcPts val="0"/>
                        </a:spcAft>
                      </a:pPr>
                      <a:r>
                        <a:rPr lang="bg-BG" sz="1800" dirty="0">
                          <a:solidFill>
                            <a:srgbClr val="00B050"/>
                          </a:solidFill>
                          <a:effectLst/>
                          <a:latin typeface="Arial" panose="020B0604020202020204" pitchFamily="34" charset="0"/>
                          <a:cs typeface="Arial" panose="020B0604020202020204" pitchFamily="34" charset="0"/>
                        </a:rPr>
                        <a:t>3</a:t>
                      </a:r>
                      <a:endParaRPr lang="bg-BG" sz="18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14"/>
                  </a:ext>
                </a:extLst>
              </a:tr>
            </a:tbl>
          </a:graphicData>
        </a:graphic>
      </p:graphicFrame>
      <p:pic>
        <p:nvPicPr>
          <p:cNvPr id="18" name="Picture 17" descr="Geosites_bg.png">
            <a:extLst>
              <a:ext uri="{FF2B5EF4-FFF2-40B4-BE49-F238E27FC236}">
                <a16:creationId xmlns:a16="http://schemas.microsoft.com/office/drawing/2014/main" id="{78EBE8DE-6BF2-2E5F-BCED-B139F2DF7115}"/>
              </a:ext>
            </a:extLst>
          </p:cNvPr>
          <p:cNvPicPr>
            <a:picLocks noChangeAspect="1"/>
          </p:cNvPicPr>
          <p:nvPr/>
        </p:nvPicPr>
        <p:blipFill>
          <a:blip r:embed="rId2" cstate="print"/>
          <a:srcRect l="1667" r="1667"/>
          <a:stretch>
            <a:fillRect/>
          </a:stretch>
        </p:blipFill>
        <p:spPr>
          <a:xfrm>
            <a:off x="372540" y="2355273"/>
            <a:ext cx="5182261" cy="3891612"/>
          </a:xfrm>
          <a:prstGeom prst="rect">
            <a:avLst/>
          </a:prstGeom>
        </p:spPr>
      </p:pic>
      <p:sp>
        <p:nvSpPr>
          <p:cNvPr id="5" name="Rectangle 4"/>
          <p:cNvSpPr/>
          <p:nvPr/>
        </p:nvSpPr>
        <p:spPr>
          <a:xfrm>
            <a:off x="507999" y="1295600"/>
            <a:ext cx="4895273" cy="830997"/>
          </a:xfrm>
          <a:prstGeom prst="rect">
            <a:avLst/>
          </a:prstGeom>
        </p:spPr>
        <p:txBody>
          <a:bodyPr wrap="square">
            <a:spAutoFit/>
          </a:bodyPr>
          <a:lstStyle/>
          <a:p>
            <a:r>
              <a:rPr lang="bg-BG" sz="1600" dirty="0">
                <a:latin typeface="Arial" panose="020B0604020202020204" pitchFamily="34" charset="0"/>
                <a:ea typeface="Calibri" panose="020F0502020204030204" pitchFamily="34" charset="0"/>
                <a:cs typeface="Arial" panose="020B0604020202020204" pitchFamily="34" charset="0"/>
              </a:rPr>
              <a:t>От 1937 г. до сега у нас са регистрирани около 410 защитени обекта на неживата природа (Проект НЗ-601, 1999, Прил. 37)</a:t>
            </a:r>
            <a:endParaRPr lang="bg-BG" sz="1600" dirty="0">
              <a:latin typeface="Arial" panose="020B0604020202020204" pitchFamily="34" charset="0"/>
              <a:cs typeface="Arial" panose="020B0604020202020204" pitchFamily="34" charset="0"/>
            </a:endParaRPr>
          </a:p>
        </p:txBody>
      </p:sp>
      <p:sp>
        <p:nvSpPr>
          <p:cNvPr id="2" name="Заглавие 1">
            <a:extLst>
              <a:ext uri="{FF2B5EF4-FFF2-40B4-BE49-F238E27FC236}">
                <a16:creationId xmlns:a16="http://schemas.microsoft.com/office/drawing/2014/main" id="{DCFB7B07-475F-3823-5B12-7B0C3F435B8B}"/>
              </a:ext>
            </a:extLst>
          </p:cNvPr>
          <p:cNvSpPr txBox="1">
            <a:spLocks/>
          </p:cNvSpPr>
          <p:nvPr/>
        </p:nvSpPr>
        <p:spPr>
          <a:xfrm>
            <a:off x="339686" y="284801"/>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2</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Природните дадености и културно-историческото наследство на общината като основа за икономическо развитие</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9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190595" y="6250334"/>
            <a:ext cx="1706217" cy="365125"/>
          </a:xfrm>
        </p:spPr>
        <p:txBody>
          <a:bodyPr/>
          <a:lstStyle/>
          <a:p>
            <a:fld id="{D0FD718E-46A7-4A98-A9FE-3E1E2C2192EB}" type="slidenum">
              <a:rPr lang="bg-BG" smtClean="0"/>
              <a:t>5</a:t>
            </a:fld>
            <a:endParaRPr lang="bg-BG" dirty="0"/>
          </a:p>
        </p:txBody>
      </p:sp>
      <p:sp>
        <p:nvSpPr>
          <p:cNvPr id="3" name="Rectangle 2"/>
          <p:cNvSpPr/>
          <p:nvPr/>
        </p:nvSpPr>
        <p:spPr>
          <a:xfrm>
            <a:off x="1202952" y="907367"/>
            <a:ext cx="9718295" cy="461665"/>
          </a:xfrm>
          <a:prstGeom prst="rect">
            <a:avLst/>
          </a:prstGeom>
        </p:spPr>
        <p:txBody>
          <a:bodyPr wrap="square">
            <a:spAutoFit/>
          </a:bodyPr>
          <a:lstStyle/>
          <a:p>
            <a:pPr marL="45720" lvl="0" algn="ctr"/>
            <a:r>
              <a:rPr lang="bg-BG" sz="2400" b="1" dirty="0">
                <a:latin typeface="Arial" panose="020B0604020202020204" pitchFamily="34" charset="0"/>
                <a:cs typeface="Arial" panose="020B0604020202020204" pitchFamily="34" charset="0"/>
              </a:rPr>
              <a:t>Категории феномени – геотипи </a:t>
            </a:r>
          </a:p>
        </p:txBody>
      </p:sp>
      <p:sp>
        <p:nvSpPr>
          <p:cNvPr id="7" name="TextBox 6">
            <a:extLst>
              <a:ext uri="{FF2B5EF4-FFF2-40B4-BE49-F238E27FC236}">
                <a16:creationId xmlns:a16="http://schemas.microsoft.com/office/drawing/2014/main" id="{A46F7DCB-647C-3A7B-7865-5859D34158C9}"/>
              </a:ext>
            </a:extLst>
          </p:cNvPr>
          <p:cNvSpPr txBox="1"/>
          <p:nvPr/>
        </p:nvSpPr>
        <p:spPr>
          <a:xfrm>
            <a:off x="717292" y="1138200"/>
            <a:ext cx="10689617" cy="3416320"/>
          </a:xfrm>
          <a:prstGeom prst="rect">
            <a:avLst/>
          </a:prstGeom>
          <a:noFill/>
        </p:spPr>
        <p:txBody>
          <a:bodyPr wrap="square">
            <a:spAutoFit/>
          </a:bodyPr>
          <a:lstStyle/>
          <a:p>
            <a:pPr algn="just">
              <a:lnSpc>
                <a:spcPct val="150000"/>
              </a:lnSpc>
            </a:pPr>
            <a:r>
              <a:rPr lang="bg-BG" dirty="0">
                <a:latin typeface="Arial" panose="020B0604020202020204" pitchFamily="34" charset="0"/>
                <a:cs typeface="Arial" panose="020B0604020202020204" pitchFamily="34" charset="0"/>
              </a:rPr>
              <a:t>Три</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основни</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категории</a:t>
            </a:r>
            <a:r>
              <a:rPr lang="bg-BG" dirty="0">
                <a:latin typeface="Arial" panose="020B0604020202020204" pitchFamily="34" charset="0"/>
                <a:cs typeface="Arial" panose="020B0604020202020204" pitchFamily="34" charset="0"/>
              </a:rPr>
              <a:t>:</a:t>
            </a:r>
          </a:p>
          <a:p>
            <a:pPr marL="285750" indent="-285750" algn="just">
              <a:lnSpc>
                <a:spcPct val="150000"/>
              </a:lnSpc>
              <a:buFont typeface="Wingdings" panose="05000000000000000000" pitchFamily="2" charset="2"/>
              <a:buChar char="q"/>
            </a:pPr>
            <a:r>
              <a:rPr lang="bg-BG" b="1" dirty="0">
                <a:latin typeface="Arial" panose="020B0604020202020204" pitchFamily="34" charset="0"/>
                <a:cs typeface="Arial" panose="020B0604020202020204" pitchFamily="34" charset="0"/>
              </a:rPr>
              <a:t>С</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естетическа</a:t>
            </a:r>
            <a:r>
              <a:rPr lang="bg-BG" b="1" dirty="0">
                <a:latin typeface="Arial" panose="020B0604020202020204" pitchFamily="34" charset="0"/>
                <a:cs typeface="Arial" panose="020B0604020202020204" pitchFamily="34" charset="0"/>
              </a:rPr>
              <a:t> стойност</a:t>
            </a:r>
            <a:r>
              <a:rPr lang="bg-BG" dirty="0">
                <a:latin typeface="Arial" panose="020B0604020202020204" pitchFamily="34" charset="0"/>
                <a:cs typeface="Arial" panose="020B0604020202020204" pitchFamily="34" charset="0"/>
              </a:rPr>
              <a:t>: въздействат с формата и размерите си; тук се отнасят главно геоморфоложки обекти</a:t>
            </a:r>
            <a:r>
              <a:rPr lang="en-US" dirty="0">
                <a:latin typeface="Arial" panose="020B0604020202020204" pitchFamily="34" charset="0"/>
                <a:cs typeface="Arial" panose="020B0604020202020204" pitchFamily="34" charset="0"/>
              </a:rPr>
              <a:t> </a:t>
            </a:r>
            <a:r>
              <a:rPr lang="bg-BG" dirty="0">
                <a:latin typeface="Arial" panose="020B0604020202020204" pitchFamily="34" charset="0"/>
                <a:cs typeface="Arial" panose="020B0604020202020204" pitchFamily="34" charset="0"/>
              </a:rPr>
              <a:t>(скални венци, скални и земни пирамиди и т. н.);</a:t>
            </a:r>
          </a:p>
          <a:p>
            <a:pPr marL="285750" indent="-285750" algn="just">
              <a:lnSpc>
                <a:spcPct val="150000"/>
              </a:lnSpc>
              <a:buFont typeface="Wingdings" panose="05000000000000000000" pitchFamily="2" charset="2"/>
              <a:buChar char="q"/>
            </a:pPr>
            <a:r>
              <a:rPr lang="bg-BG" b="1" dirty="0">
                <a:latin typeface="Arial" panose="020B0604020202020204" pitchFamily="34" charset="0"/>
                <a:cs typeface="Arial" panose="020B0604020202020204" pitchFamily="34" charset="0"/>
              </a:rPr>
              <a:t>С </a:t>
            </a:r>
            <a:r>
              <a:rPr lang="en-US" b="1" dirty="0" err="1">
                <a:latin typeface="Arial" panose="020B0604020202020204" pitchFamily="34" charset="0"/>
                <a:cs typeface="Arial" panose="020B0604020202020204" pitchFamily="34" charset="0"/>
              </a:rPr>
              <a:t>научна</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стойност</a:t>
            </a:r>
            <a:r>
              <a:rPr lang="bg-BG" dirty="0">
                <a:latin typeface="Arial" panose="020B0604020202020204" pitchFamily="34" charset="0"/>
                <a:cs typeface="Arial" panose="020B0604020202020204" pitchFamily="34" charset="0"/>
              </a:rPr>
              <a:t>: значението му за разбирането на геоложката еволюция, органична или неорганична (фосилни находища, находища на редки минерали, палеовулканоложки обекти, стратиграфски граници и единици, разломни нарушения и гънкови структури и т. н.);</a:t>
            </a:r>
          </a:p>
          <a:p>
            <a:pPr marL="285750" indent="-285750" algn="just">
              <a:lnSpc>
                <a:spcPct val="150000"/>
              </a:lnSpc>
              <a:buFont typeface="Wingdings" panose="05000000000000000000" pitchFamily="2" charset="2"/>
              <a:buChar char="q"/>
            </a:pPr>
            <a:r>
              <a:rPr lang="bg-BG" b="1" dirty="0">
                <a:latin typeface="Arial" panose="020B0604020202020204" pitchFamily="34" charset="0"/>
                <a:cs typeface="Arial" panose="020B0604020202020204" pitchFamily="34" charset="0"/>
              </a:rPr>
              <a:t>Допълнителни категории</a:t>
            </a:r>
            <a:r>
              <a:rPr lang="bg-BG" dirty="0">
                <a:latin typeface="Arial" panose="020B0604020202020204" pitchFamily="34" charset="0"/>
                <a:cs typeface="Arial" panose="020B0604020202020204" pitchFamily="34" charset="0"/>
              </a:rPr>
              <a:t>: изследователска, образователна, етнографска, духовна, идентичностна, развлекателна, екологична, социална стойност.</a:t>
            </a:r>
          </a:p>
        </p:txBody>
      </p:sp>
      <p:pic>
        <p:nvPicPr>
          <p:cNvPr id="8" name="Picture 7">
            <a:extLst>
              <a:ext uri="{FF2B5EF4-FFF2-40B4-BE49-F238E27FC236}">
                <a16:creationId xmlns:a16="http://schemas.microsoft.com/office/drawing/2014/main" id="{F13BE319-8540-951B-E5D9-9C513ED7A8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727" y="4542058"/>
            <a:ext cx="2625380" cy="1969035"/>
          </a:xfrm>
          <a:prstGeom prst="rect">
            <a:avLst/>
          </a:prstGeom>
        </p:spPr>
      </p:pic>
      <p:pic>
        <p:nvPicPr>
          <p:cNvPr id="9" name="Picture 8">
            <a:extLst>
              <a:ext uri="{FF2B5EF4-FFF2-40B4-BE49-F238E27FC236}">
                <a16:creationId xmlns:a16="http://schemas.microsoft.com/office/drawing/2014/main" id="{97036CEC-0D60-71F0-529D-E06B4ECACC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199" y="4528193"/>
            <a:ext cx="2656906" cy="1992680"/>
          </a:xfrm>
          <a:prstGeom prst="rect">
            <a:avLst/>
          </a:prstGeom>
        </p:spPr>
      </p:pic>
      <p:pic>
        <p:nvPicPr>
          <p:cNvPr id="10" name="Picture 9">
            <a:extLst>
              <a:ext uri="{FF2B5EF4-FFF2-40B4-BE49-F238E27FC236}">
                <a16:creationId xmlns:a16="http://schemas.microsoft.com/office/drawing/2014/main" id="{C991BDB5-D8CC-7B0E-DCB7-538E1B06E0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8838" y="4396507"/>
            <a:ext cx="2820172" cy="2115129"/>
          </a:xfrm>
          <a:prstGeom prst="rect">
            <a:avLst/>
          </a:prstGeom>
        </p:spPr>
      </p:pic>
      <p:sp>
        <p:nvSpPr>
          <p:cNvPr id="2" name="Заглавие 1">
            <a:extLst>
              <a:ext uri="{FF2B5EF4-FFF2-40B4-BE49-F238E27FC236}">
                <a16:creationId xmlns:a16="http://schemas.microsoft.com/office/drawing/2014/main" id="{5031E2CF-9E6C-6592-B6F4-920E9AF184E1}"/>
              </a:ext>
            </a:extLst>
          </p:cNvPr>
          <p:cNvSpPr txBox="1">
            <a:spLocks/>
          </p:cNvSpPr>
          <p:nvPr/>
        </p:nvSpPr>
        <p:spPr>
          <a:xfrm>
            <a:off x="339686" y="284801"/>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2</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Природните дадености и културно-историческото наследство на общината като основа за икономическо развитие</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021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34786" y="6250334"/>
            <a:ext cx="1706217" cy="365125"/>
          </a:xfrm>
        </p:spPr>
        <p:txBody>
          <a:bodyPr/>
          <a:lstStyle/>
          <a:p>
            <a:fld id="{D0FD718E-46A7-4A98-A9FE-3E1E2C2192EB}" type="slidenum">
              <a:rPr lang="bg-BG" smtClean="0"/>
              <a:t>6</a:t>
            </a:fld>
            <a:endParaRPr lang="bg-BG" dirty="0"/>
          </a:p>
        </p:txBody>
      </p:sp>
      <p:sp>
        <p:nvSpPr>
          <p:cNvPr id="3" name="Rectangle 2"/>
          <p:cNvSpPr/>
          <p:nvPr/>
        </p:nvSpPr>
        <p:spPr>
          <a:xfrm>
            <a:off x="1135252" y="831011"/>
            <a:ext cx="9718295" cy="461665"/>
          </a:xfrm>
          <a:prstGeom prst="rect">
            <a:avLst/>
          </a:prstGeom>
        </p:spPr>
        <p:txBody>
          <a:bodyPr wrap="square">
            <a:spAutoFit/>
          </a:bodyPr>
          <a:lstStyle/>
          <a:p>
            <a:pPr marL="45720" lvl="0" algn="ctr"/>
            <a:r>
              <a:rPr lang="bg-BG" sz="2400" b="1" dirty="0">
                <a:latin typeface="Arial" panose="020B0604020202020204" pitchFamily="34" charset="0"/>
                <a:cs typeface="Arial" panose="020B0604020202020204" pitchFamily="34" charset="0"/>
              </a:rPr>
              <a:t>Как да превърнем ресурсите в потенциал?</a:t>
            </a:r>
          </a:p>
        </p:txBody>
      </p:sp>
      <p:pic>
        <p:nvPicPr>
          <p:cNvPr id="5" name="Picture 4" descr="A waterfall in a forest&#10;&#10;Description automatically generated with medium confidence">
            <a:extLst>
              <a:ext uri="{FF2B5EF4-FFF2-40B4-BE49-F238E27FC236}">
                <a16:creationId xmlns:a16="http://schemas.microsoft.com/office/drawing/2014/main" id="{20B4695F-AEBD-48BC-A54E-77E04B6A3E41}"/>
              </a:ext>
            </a:extLst>
          </p:cNvPr>
          <p:cNvPicPr>
            <a:picLocks noChangeAspect="1"/>
          </p:cNvPicPr>
          <p:nvPr/>
        </p:nvPicPr>
        <p:blipFill>
          <a:blip r:embed="rId2"/>
          <a:stretch>
            <a:fillRect/>
          </a:stretch>
        </p:blipFill>
        <p:spPr>
          <a:xfrm>
            <a:off x="6329584" y="1246909"/>
            <a:ext cx="2448519" cy="1726719"/>
          </a:xfrm>
          <a:prstGeom prst="rect">
            <a:avLst/>
          </a:prstGeom>
        </p:spPr>
      </p:pic>
      <p:pic>
        <p:nvPicPr>
          <p:cNvPr id="6" name="Picture 5" descr="A picture containing nature, cave&#10;&#10;Description automatically generated">
            <a:extLst>
              <a:ext uri="{FF2B5EF4-FFF2-40B4-BE49-F238E27FC236}">
                <a16:creationId xmlns:a16="http://schemas.microsoft.com/office/drawing/2014/main" id="{E6A61F64-6A22-41F6-A2D6-36AE6F8DAB7C}"/>
              </a:ext>
            </a:extLst>
          </p:cNvPr>
          <p:cNvPicPr>
            <a:picLocks noChangeAspect="1"/>
          </p:cNvPicPr>
          <p:nvPr/>
        </p:nvPicPr>
        <p:blipFill>
          <a:blip r:embed="rId3"/>
          <a:stretch>
            <a:fillRect/>
          </a:stretch>
        </p:blipFill>
        <p:spPr>
          <a:xfrm>
            <a:off x="8396309" y="1246909"/>
            <a:ext cx="3421154" cy="2430847"/>
          </a:xfrm>
          <a:prstGeom prst="rect">
            <a:avLst/>
          </a:prstGeom>
        </p:spPr>
      </p:pic>
      <p:pic>
        <p:nvPicPr>
          <p:cNvPr id="7" name="Picture 6" descr="A wooden bridge over a river&#10;&#10;Description automatically generated with low confidence">
            <a:extLst>
              <a:ext uri="{FF2B5EF4-FFF2-40B4-BE49-F238E27FC236}">
                <a16:creationId xmlns:a16="http://schemas.microsoft.com/office/drawing/2014/main" id="{3B07B41B-A51D-45AF-BED1-8E94FEAC8EDF}"/>
              </a:ext>
            </a:extLst>
          </p:cNvPr>
          <p:cNvPicPr>
            <a:picLocks noChangeAspect="1"/>
          </p:cNvPicPr>
          <p:nvPr/>
        </p:nvPicPr>
        <p:blipFill rotWithShape="1">
          <a:blip r:embed="rId4"/>
          <a:srcRect l="25260" t="-447" r="34142" b="25703"/>
          <a:stretch/>
        </p:blipFill>
        <p:spPr bwMode="auto">
          <a:xfrm>
            <a:off x="6322985" y="2923639"/>
            <a:ext cx="2642188" cy="3349004"/>
          </a:xfrm>
          <a:prstGeom prst="rect">
            <a:avLst/>
          </a:prstGeom>
          <a:ln>
            <a:noFill/>
          </a:ln>
          <a:extLst>
            <a:ext uri="{53640926-AAD7-44D8-BBD7-CCE9431645EC}">
              <a14:shadowObscured xmlns:a14="http://schemas.microsoft.com/office/drawing/2010/main"/>
            </a:ext>
          </a:extLst>
        </p:spPr>
      </p:pic>
      <p:pic>
        <p:nvPicPr>
          <p:cNvPr id="8" name="Picture 7" descr="A group of people on a beach&#10;&#10;Description automatically generated with low confidence">
            <a:extLst>
              <a:ext uri="{FF2B5EF4-FFF2-40B4-BE49-F238E27FC236}">
                <a16:creationId xmlns:a16="http://schemas.microsoft.com/office/drawing/2014/main" id="{5AFD7877-33E3-4119-BD02-5420D2AE12EE}"/>
              </a:ext>
            </a:extLst>
          </p:cNvPr>
          <p:cNvPicPr>
            <a:picLocks noChangeAspect="1"/>
          </p:cNvPicPr>
          <p:nvPr/>
        </p:nvPicPr>
        <p:blipFill rotWithShape="1">
          <a:blip r:embed="rId5"/>
          <a:srcRect t="20068"/>
          <a:stretch/>
        </p:blipFill>
        <p:spPr bwMode="auto">
          <a:xfrm>
            <a:off x="8131958" y="3654390"/>
            <a:ext cx="3685506" cy="1687210"/>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5538CF01-4FEE-4739-9E46-A6D7415769B4}"/>
              </a:ext>
            </a:extLst>
          </p:cNvPr>
          <p:cNvSpPr/>
          <p:nvPr/>
        </p:nvSpPr>
        <p:spPr>
          <a:xfrm>
            <a:off x="8935739" y="5320723"/>
            <a:ext cx="2877570" cy="951922"/>
          </a:xfrm>
          <a:prstGeom prst="rect">
            <a:avLst/>
          </a:prstGeom>
          <a:solidFill>
            <a:srgbClr val="7090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bg-BG" dirty="0"/>
          </a:p>
        </p:txBody>
      </p:sp>
      <p:sp>
        <p:nvSpPr>
          <p:cNvPr id="10" name="TextBox 9">
            <a:extLst>
              <a:ext uri="{FF2B5EF4-FFF2-40B4-BE49-F238E27FC236}">
                <a16:creationId xmlns:a16="http://schemas.microsoft.com/office/drawing/2014/main" id="{848FF6EB-4552-46CC-8180-0D6D488C82CC}"/>
              </a:ext>
            </a:extLst>
          </p:cNvPr>
          <p:cNvSpPr txBox="1"/>
          <p:nvPr/>
        </p:nvSpPr>
        <p:spPr>
          <a:xfrm>
            <a:off x="749412" y="1937585"/>
            <a:ext cx="5244988" cy="3139321"/>
          </a:xfrm>
          <a:prstGeom prst="rect">
            <a:avLst/>
          </a:prstGeom>
          <a:noFill/>
        </p:spPr>
        <p:txBody>
          <a:bodyPr wrap="square">
            <a:spAutoFit/>
          </a:bodyPr>
          <a:lstStyle/>
          <a:p>
            <a:r>
              <a:rPr lang="bg-BG" sz="1800" dirty="0">
                <a:effectLst/>
                <a:latin typeface="Arial" panose="020B0604020202020204" pitchFamily="34" charset="0"/>
                <a:ea typeface="Times New Roman" panose="02020603050405020304" pitchFamily="18" charset="0"/>
                <a:cs typeface="Arial" panose="020B0604020202020204" pitchFamily="34" charset="0"/>
              </a:rPr>
              <a:t>Изключителна възможност за развитието на алтернативен туризъм в България представляват многобройните и разнообразни, все още не напълно проучени и неусвоени природни ресурси</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bg-BG" sz="1800" dirty="0">
              <a:effectLst/>
              <a:latin typeface="Arial" panose="020B0604020202020204" pitchFamily="34" charset="0"/>
              <a:ea typeface="Times New Roman" panose="02020603050405020304" pitchFamily="18" charset="0"/>
              <a:cs typeface="Arial" panose="020B0604020202020204" pitchFamily="34" charset="0"/>
            </a:endParaRPr>
          </a:p>
          <a:p>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q"/>
            </a:pPr>
            <a:r>
              <a:rPr lang="bg-BG" dirty="0">
                <a:latin typeface="Arial" panose="020B0604020202020204" pitchFamily="34" charset="0"/>
                <a:cs typeface="Arial" panose="020B0604020202020204" pitchFamily="34" charset="0"/>
              </a:rPr>
              <a:t>Водопади, езера, реки</a:t>
            </a:r>
          </a:p>
          <a:p>
            <a:pPr marL="285750" indent="-285750">
              <a:buFont typeface="Wingdings" panose="05000000000000000000" pitchFamily="2" charset="2"/>
              <a:buChar char="q"/>
            </a:pPr>
            <a:r>
              <a:rPr lang="bg-BG" dirty="0">
                <a:latin typeface="Arial" panose="020B0604020202020204" pitchFamily="34" charset="0"/>
                <a:cs typeface="Arial" panose="020B0604020202020204" pitchFamily="34" charset="0"/>
              </a:rPr>
              <a:t>Пещери</a:t>
            </a:r>
          </a:p>
          <a:p>
            <a:pPr marL="285750" indent="-285750">
              <a:buFont typeface="Wingdings" panose="05000000000000000000" pitchFamily="2" charset="2"/>
              <a:buChar char="q"/>
            </a:pPr>
            <a:r>
              <a:rPr lang="bg-BG" dirty="0">
                <a:latin typeface="Arial" panose="020B0604020202020204" pitchFamily="34" charset="0"/>
                <a:cs typeface="Arial" panose="020B0604020202020204" pitchFamily="34" charset="0"/>
              </a:rPr>
              <a:t>Скални феномени</a:t>
            </a:r>
          </a:p>
          <a:p>
            <a:pPr marL="285750" indent="-285750">
              <a:buFont typeface="Wingdings" panose="05000000000000000000" pitchFamily="2" charset="2"/>
              <a:buChar char="q"/>
            </a:pPr>
            <a:r>
              <a:rPr lang="bg-BG" dirty="0">
                <a:latin typeface="Arial" panose="020B0604020202020204" pitchFamily="34" charset="0"/>
                <a:cs typeface="Arial" panose="020B0604020202020204" pitchFamily="34" charset="0"/>
              </a:rPr>
              <a:t>Биологично разнообразие</a:t>
            </a:r>
          </a:p>
          <a:p>
            <a:pPr marL="285750" indent="-285750">
              <a:buFont typeface="Wingdings" panose="05000000000000000000" pitchFamily="2" charset="2"/>
              <a:buChar char="q"/>
            </a:pPr>
            <a:r>
              <a:rPr lang="bg-BG" dirty="0">
                <a:latin typeface="Arial" panose="020B0604020202020204" pitchFamily="34" charset="0"/>
                <a:cs typeface="Arial" panose="020B0604020202020204" pitchFamily="34" charset="0"/>
              </a:rPr>
              <a:t>Планински маршрути</a:t>
            </a:r>
          </a:p>
        </p:txBody>
      </p:sp>
      <p:sp>
        <p:nvSpPr>
          <p:cNvPr id="2" name="Заглавие 1">
            <a:extLst>
              <a:ext uri="{FF2B5EF4-FFF2-40B4-BE49-F238E27FC236}">
                <a16:creationId xmlns:a16="http://schemas.microsoft.com/office/drawing/2014/main" id="{5181338E-908D-4347-0C9D-5A69C851CEAD}"/>
              </a:ext>
            </a:extLst>
          </p:cNvPr>
          <p:cNvSpPr txBox="1">
            <a:spLocks/>
          </p:cNvSpPr>
          <p:nvPr/>
        </p:nvSpPr>
        <p:spPr>
          <a:xfrm>
            <a:off x="339686" y="284801"/>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2</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Природните дадености и културно-историческото наследство на общината като основа за икономическо развитие</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94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25642" y="6250334"/>
            <a:ext cx="1706217" cy="365125"/>
          </a:xfrm>
        </p:spPr>
        <p:txBody>
          <a:bodyPr/>
          <a:lstStyle/>
          <a:p>
            <a:fld id="{D0FD718E-46A7-4A98-A9FE-3E1E2C2192EB}" type="slidenum">
              <a:rPr lang="bg-BG" smtClean="0"/>
              <a:t>7</a:t>
            </a:fld>
            <a:endParaRPr lang="bg-BG" dirty="0"/>
          </a:p>
        </p:txBody>
      </p:sp>
      <p:sp>
        <p:nvSpPr>
          <p:cNvPr id="7" name="Rectangle 6"/>
          <p:cNvSpPr/>
          <p:nvPr/>
        </p:nvSpPr>
        <p:spPr>
          <a:xfrm>
            <a:off x="1193065" y="1098022"/>
            <a:ext cx="9718295" cy="118494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Определяне на наличните ресурси</a:t>
            </a:r>
          </a:p>
          <a:p>
            <a:pPr marL="45720" lvl="0" algn="ctr"/>
            <a:endParaRPr lang="bg-BG" sz="1500" b="1" dirty="0">
              <a:latin typeface="Arial" panose="020B0604020202020204" pitchFamily="34" charset="0"/>
              <a:cs typeface="Arial" panose="020B0604020202020204" pitchFamily="34" charset="0"/>
            </a:endParaRPr>
          </a:p>
          <a:p>
            <a:pPr marL="45720" lvl="0" algn="ctr"/>
            <a:r>
              <a:rPr lang="bg-BG" sz="2800" b="1" dirty="0">
                <a:solidFill>
                  <a:srgbClr val="C00000"/>
                </a:solidFill>
                <a:latin typeface="Arial" panose="020B0604020202020204" pitchFamily="34" charset="0"/>
                <a:cs typeface="Arial" panose="020B0604020202020204" pitchFamily="34" charset="0"/>
              </a:rPr>
              <a:t>Културно-историческо наследство</a:t>
            </a:r>
          </a:p>
        </p:txBody>
      </p:sp>
      <p:graphicFrame>
        <p:nvGraphicFramePr>
          <p:cNvPr id="8" name="Diagram 7">
            <a:extLst>
              <a:ext uri="{FF2B5EF4-FFF2-40B4-BE49-F238E27FC236}">
                <a16:creationId xmlns:a16="http://schemas.microsoft.com/office/drawing/2014/main" id="{F4EE09A3-53D4-484B-903C-F3539A0F5A3D}"/>
              </a:ext>
            </a:extLst>
          </p:cNvPr>
          <p:cNvGraphicFramePr/>
          <p:nvPr>
            <p:extLst>
              <p:ext uri="{D42A27DB-BD31-4B8C-83A1-F6EECF244321}">
                <p14:modId xmlns:p14="http://schemas.microsoft.com/office/powerpoint/2010/main" val="1645216710"/>
              </p:ext>
            </p:extLst>
          </p:nvPr>
        </p:nvGraphicFramePr>
        <p:xfrm>
          <a:off x="1091712" y="2124364"/>
          <a:ext cx="9921002" cy="3821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лавие 1">
            <a:extLst>
              <a:ext uri="{FF2B5EF4-FFF2-40B4-BE49-F238E27FC236}">
                <a16:creationId xmlns:a16="http://schemas.microsoft.com/office/drawing/2014/main" id="{1FF88390-95AB-B448-56C8-ABC0DEB7245B}"/>
              </a:ext>
            </a:extLst>
          </p:cNvPr>
          <p:cNvSpPr txBox="1">
            <a:spLocks/>
          </p:cNvSpPr>
          <p:nvPr/>
        </p:nvSpPr>
        <p:spPr>
          <a:xfrm>
            <a:off x="339686" y="284801"/>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2</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Природните дадености и културно-историческото наследство на общината като основа за икономическо развитие</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7842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43930" y="6250334"/>
            <a:ext cx="1706217" cy="365125"/>
          </a:xfrm>
        </p:spPr>
        <p:txBody>
          <a:bodyPr/>
          <a:lstStyle/>
          <a:p>
            <a:fld id="{D0FD718E-46A7-4A98-A9FE-3E1E2C2192EB}" type="slidenum">
              <a:rPr lang="bg-BG" smtClean="0"/>
              <a:t>8</a:t>
            </a:fld>
            <a:endParaRPr lang="bg-BG" dirty="0"/>
          </a:p>
        </p:txBody>
      </p:sp>
      <p:sp>
        <p:nvSpPr>
          <p:cNvPr id="3" name="Rectangle 2"/>
          <p:cNvSpPr/>
          <p:nvPr/>
        </p:nvSpPr>
        <p:spPr>
          <a:xfrm>
            <a:off x="1236852" y="836627"/>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Планиране</a:t>
            </a:r>
          </a:p>
        </p:txBody>
      </p:sp>
      <p:pic>
        <p:nvPicPr>
          <p:cNvPr id="5" name="Picture 4" descr="Timeline&#10;&#10;Description automatically generated">
            <a:extLst>
              <a:ext uri="{FF2B5EF4-FFF2-40B4-BE49-F238E27FC236}">
                <a16:creationId xmlns:a16="http://schemas.microsoft.com/office/drawing/2014/main" id="{83A46C42-BDD8-4B69-BA00-65D415CC3E1A}"/>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l="986" t="7790" r="-1"/>
          <a:stretch/>
        </p:blipFill>
        <p:spPr bwMode="auto">
          <a:xfrm>
            <a:off x="444083" y="1523524"/>
            <a:ext cx="7727436" cy="3916694"/>
          </a:xfrm>
          <a:prstGeom prst="rect">
            <a:avLst/>
          </a:prstGeom>
          <a:ln>
            <a:noFill/>
          </a:ln>
          <a:extLst>
            <a:ext uri="{53640926-AAD7-44D8-BBD7-CCE9431645EC}">
              <a14:shadowObscured xmlns:a14="http://schemas.microsoft.com/office/drawing/2010/main"/>
            </a:ext>
          </a:extLst>
        </p:spPr>
      </p:pic>
      <p:sp>
        <p:nvSpPr>
          <p:cNvPr id="6" name="Rectangle: Rounded Corners 3">
            <a:extLst>
              <a:ext uri="{FF2B5EF4-FFF2-40B4-BE49-F238E27FC236}">
                <a16:creationId xmlns:a16="http://schemas.microsoft.com/office/drawing/2014/main" id="{7E20399A-CF70-4EDC-8BD4-5A5A0DA31015}"/>
              </a:ext>
            </a:extLst>
          </p:cNvPr>
          <p:cNvSpPr/>
          <p:nvPr/>
        </p:nvSpPr>
        <p:spPr>
          <a:xfrm>
            <a:off x="8621112" y="1578941"/>
            <a:ext cx="3099833" cy="38797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b="1" dirty="0">
                <a:solidFill>
                  <a:schemeClr val="tx1"/>
                </a:solidFill>
                <a:latin typeface="Arial" panose="020B0604020202020204" pitchFamily="34" charset="0"/>
                <a:cs typeface="Arial" panose="020B0604020202020204" pitchFamily="34" charset="0"/>
              </a:rPr>
              <a:t>Формулиране на стратегически цели, приоритети, мерки и проекти</a:t>
            </a:r>
          </a:p>
          <a:p>
            <a:pPr algn="ctr"/>
            <a:endParaRPr lang="bg-BG" b="1" dirty="0">
              <a:solidFill>
                <a:schemeClr val="tx1"/>
              </a:solidFill>
              <a:latin typeface="Arial" panose="020B0604020202020204" pitchFamily="34" charset="0"/>
              <a:cs typeface="Arial" panose="020B0604020202020204" pitchFamily="34" charset="0"/>
            </a:endParaRPr>
          </a:p>
          <a:p>
            <a:pPr algn="ctr"/>
            <a:r>
              <a:rPr lang="bg-BG" b="1" dirty="0">
                <a:solidFill>
                  <a:schemeClr val="tx1"/>
                </a:solidFill>
                <a:latin typeface="Arial" panose="020B0604020202020204" pitchFamily="34" charset="0"/>
                <a:cs typeface="Arial" panose="020B0604020202020204" pitchFamily="34" charset="0"/>
              </a:rPr>
              <a:t>Реализация на изпълнението, мониторинг и оценка на резултатите</a:t>
            </a:r>
            <a:endParaRPr lang="en-GB" b="1" dirty="0">
              <a:solidFill>
                <a:schemeClr val="tx1"/>
              </a:solidFill>
              <a:latin typeface="Arial" panose="020B0604020202020204" pitchFamily="34" charset="0"/>
              <a:cs typeface="Arial" panose="020B0604020202020204" pitchFamily="34" charset="0"/>
            </a:endParaRPr>
          </a:p>
        </p:txBody>
      </p:sp>
      <p:sp>
        <p:nvSpPr>
          <p:cNvPr id="2" name="Заглавие 1">
            <a:extLst>
              <a:ext uri="{FF2B5EF4-FFF2-40B4-BE49-F238E27FC236}">
                <a16:creationId xmlns:a16="http://schemas.microsoft.com/office/drawing/2014/main" id="{EF4CE5CD-4F1C-81EA-0F53-929BC3F06F04}"/>
              </a:ext>
            </a:extLst>
          </p:cNvPr>
          <p:cNvSpPr txBox="1">
            <a:spLocks/>
          </p:cNvSpPr>
          <p:nvPr/>
        </p:nvSpPr>
        <p:spPr>
          <a:xfrm>
            <a:off x="339686" y="284801"/>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2</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Природните дадености и културно-историческото наследство на общината като основа за икономическо развитие</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849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405A70-9FE2-48E0-B137-DB15C5AF900D}"/>
              </a:ext>
            </a:extLst>
          </p:cNvPr>
          <p:cNvSpPr>
            <a:spLocks noGrp="1"/>
          </p:cNvSpPr>
          <p:nvPr>
            <p:ph type="sldNum" sz="quarter" idx="12"/>
          </p:nvPr>
        </p:nvSpPr>
        <p:spPr>
          <a:xfrm>
            <a:off x="10253074" y="6250334"/>
            <a:ext cx="1706217" cy="365125"/>
          </a:xfrm>
        </p:spPr>
        <p:txBody>
          <a:bodyPr/>
          <a:lstStyle/>
          <a:p>
            <a:fld id="{D0FD718E-46A7-4A98-A9FE-3E1E2C2192EB}" type="slidenum">
              <a:rPr lang="bg-BG" smtClean="0"/>
              <a:t>9</a:t>
            </a:fld>
            <a:endParaRPr lang="bg-BG" dirty="0"/>
          </a:p>
        </p:txBody>
      </p:sp>
      <p:sp>
        <p:nvSpPr>
          <p:cNvPr id="5" name="Rectangle 4"/>
          <p:cNvSpPr/>
          <p:nvPr/>
        </p:nvSpPr>
        <p:spPr>
          <a:xfrm>
            <a:off x="1236852" y="987304"/>
            <a:ext cx="9718295" cy="523220"/>
          </a:xfrm>
          <a:prstGeom prst="rect">
            <a:avLst/>
          </a:prstGeom>
        </p:spPr>
        <p:txBody>
          <a:bodyPr wrap="square">
            <a:spAutoFit/>
          </a:bodyPr>
          <a:lstStyle/>
          <a:p>
            <a:pPr marL="45720" lvl="0" algn="ctr"/>
            <a:r>
              <a:rPr lang="bg-BG" sz="2800" b="1" dirty="0">
                <a:latin typeface="Arial" panose="020B0604020202020204" pitchFamily="34" charset="0"/>
                <a:cs typeface="Arial" panose="020B0604020202020204" pitchFamily="34" charset="0"/>
              </a:rPr>
              <a:t>Подход за устойчиво развитие на ресурсите</a:t>
            </a:r>
          </a:p>
        </p:txBody>
      </p:sp>
      <p:graphicFrame>
        <p:nvGraphicFramePr>
          <p:cNvPr id="6" name="Diagram 5">
            <a:extLst>
              <a:ext uri="{FF2B5EF4-FFF2-40B4-BE49-F238E27FC236}">
                <a16:creationId xmlns:a16="http://schemas.microsoft.com/office/drawing/2014/main" id="{50326E8C-B95C-4786-B9DF-7BAFA83A02C0}"/>
              </a:ext>
            </a:extLst>
          </p:cNvPr>
          <p:cNvGraphicFramePr/>
          <p:nvPr>
            <p:extLst>
              <p:ext uri="{D42A27DB-BD31-4B8C-83A1-F6EECF244321}">
                <p14:modId xmlns:p14="http://schemas.microsoft.com/office/powerpoint/2010/main" val="2065271040"/>
              </p:ext>
            </p:extLst>
          </p:nvPr>
        </p:nvGraphicFramePr>
        <p:xfrm>
          <a:off x="882361" y="1614297"/>
          <a:ext cx="10437090" cy="4270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лавие 1">
            <a:extLst>
              <a:ext uri="{FF2B5EF4-FFF2-40B4-BE49-F238E27FC236}">
                <a16:creationId xmlns:a16="http://schemas.microsoft.com/office/drawing/2014/main" id="{3F9E54F5-C652-1F93-580A-4F8DEE772224}"/>
              </a:ext>
            </a:extLst>
          </p:cNvPr>
          <p:cNvSpPr txBox="1">
            <a:spLocks/>
          </p:cNvSpPr>
          <p:nvPr/>
        </p:nvSpPr>
        <p:spPr>
          <a:xfrm>
            <a:off x="339686" y="284801"/>
            <a:ext cx="11512627" cy="620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bg-BG" sz="1600" b="1" dirty="0">
                <a:solidFill>
                  <a:schemeClr val="accent1">
                    <a:lumMod val="75000"/>
                  </a:schemeClr>
                </a:solidFill>
                <a:latin typeface="Arial" panose="020B0604020202020204" pitchFamily="34" charset="0"/>
                <a:cs typeface="Arial" panose="020B0604020202020204" pitchFamily="34" charset="0"/>
              </a:rPr>
              <a:t>Тема</a:t>
            </a:r>
            <a:r>
              <a:rPr lang="en-US" sz="1600" b="1" dirty="0">
                <a:solidFill>
                  <a:schemeClr val="accent1">
                    <a:lumMod val="75000"/>
                  </a:schemeClr>
                </a:solidFill>
                <a:latin typeface="Arial" panose="020B0604020202020204" pitchFamily="34" charset="0"/>
                <a:cs typeface="Arial" panose="020B0604020202020204" pitchFamily="34" charset="0"/>
              </a:rPr>
              <a:t> </a:t>
            </a:r>
            <a:r>
              <a:rPr lang="en-GB" sz="1600" b="1" dirty="0">
                <a:solidFill>
                  <a:schemeClr val="accent1">
                    <a:lumMod val="75000"/>
                  </a:schemeClr>
                </a:solidFill>
                <a:latin typeface="Arial" panose="020B0604020202020204" pitchFamily="34" charset="0"/>
                <a:cs typeface="Arial" panose="020B0604020202020204" pitchFamily="34" charset="0"/>
              </a:rPr>
              <a:t>2</a:t>
            </a:r>
            <a:r>
              <a:rPr lang="bg-BG" sz="1600" b="1"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 </a:t>
            </a:r>
            <a:r>
              <a:rPr lang="bg-BG" sz="1600" dirty="0">
                <a:solidFill>
                  <a:schemeClr val="accent1">
                    <a:lumMod val="75000"/>
                  </a:schemeClr>
                </a:solidFill>
                <a:latin typeface="Arial" panose="020B0604020202020204" pitchFamily="34" charset="0"/>
                <a:cs typeface="Arial" panose="020B0604020202020204" pitchFamily="34" charset="0"/>
              </a:rPr>
              <a:t>„</a:t>
            </a:r>
            <a:r>
              <a:rPr lang="ru-RU" sz="1600" dirty="0">
                <a:solidFill>
                  <a:schemeClr val="accent1">
                    <a:lumMod val="75000"/>
                  </a:schemeClr>
                </a:solidFill>
                <a:latin typeface="Arial" panose="020B0604020202020204" pitchFamily="34" charset="0"/>
                <a:cs typeface="Arial" panose="020B0604020202020204" pitchFamily="34" charset="0"/>
              </a:rPr>
              <a:t>Природните дадености и културно-историческото наследство на общината като основа за икономическо развитие</a:t>
            </a:r>
            <a:r>
              <a:rPr lang="bg-BG" sz="1600" dirty="0">
                <a:solidFill>
                  <a:schemeClr val="accent1">
                    <a:lumMod val="75000"/>
                  </a:schemeClr>
                </a:solidFill>
                <a:latin typeface="Arial" panose="020B0604020202020204" pitchFamily="34" charset="0"/>
                <a:cs typeface="Arial" panose="020B0604020202020204" pitchFamily="34" charset="0"/>
              </a:rPr>
              <a:t>“</a:t>
            </a:r>
            <a:endParaRPr lang="bg-BG"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US" sz="1400" b="1" i="1" dirty="0" err="1">
                <a:solidFill>
                  <a:schemeClr val="accent1">
                    <a:lumMod val="75000"/>
                  </a:schemeClr>
                </a:solidFill>
                <a:latin typeface="Arial" panose="020B0604020202020204" pitchFamily="34" charset="0"/>
                <a:cs typeface="Arial" panose="020B0604020202020204" pitchFamily="34" charset="0"/>
              </a:rPr>
              <a:t>Обучителен</a:t>
            </a:r>
            <a:r>
              <a:rPr lang="en-US" sz="1400" b="1" i="1" dirty="0">
                <a:solidFill>
                  <a:schemeClr val="accent1">
                    <a:lumMod val="75000"/>
                  </a:schemeClr>
                </a:solidFill>
                <a:latin typeface="Arial" panose="020B0604020202020204" pitchFamily="34" charset="0"/>
                <a:cs typeface="Arial" panose="020B0604020202020204" pitchFamily="34" charset="0"/>
              </a:rPr>
              <a:t> </a:t>
            </a:r>
            <a:r>
              <a:rPr lang="en-US" sz="1400" b="1" i="1" dirty="0" err="1">
                <a:solidFill>
                  <a:schemeClr val="accent1">
                    <a:lumMod val="75000"/>
                  </a:schemeClr>
                </a:solidFill>
                <a:latin typeface="Arial" panose="020B0604020202020204" pitchFamily="34" charset="0"/>
                <a:cs typeface="Arial" panose="020B0604020202020204" pitchFamily="34" charset="0"/>
              </a:rPr>
              <a:t>модул</a:t>
            </a:r>
            <a:r>
              <a:rPr lang="bg-BG" sz="1400" b="1" i="1" dirty="0">
                <a:solidFill>
                  <a:schemeClr val="accent1">
                    <a:lumMod val="75000"/>
                  </a:schemeClr>
                </a:solidFill>
                <a:latin typeface="Arial" panose="020B0604020202020204" pitchFamily="34" charset="0"/>
                <a:cs typeface="Arial" panose="020B0604020202020204" pitchFamily="34" charset="0"/>
              </a:rPr>
              <a:t> „Местно икономическо развитие – възможности и практически решения“</a:t>
            </a:r>
            <a:endParaRPr lang="ru-RU" sz="1400" b="1" i="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6414262"/>
      </p:ext>
    </p:extLst>
  </p:cSld>
  <p:clrMapOvr>
    <a:masterClrMapping/>
  </p:clrMapOvr>
</p:sld>
</file>

<file path=ppt/theme/theme1.xml><?xml version="1.0" encoding="utf-8"?>
<a:theme xmlns:a="http://schemas.openxmlformats.org/drawingml/2006/main" name="База">
  <a:themeElements>
    <a:clrScheme name="По избор 6">
      <a:dk1>
        <a:srgbClr val="354F12"/>
      </a:dk1>
      <a:lt1>
        <a:sysClr val="window" lastClr="FFFFFF"/>
      </a:lt1>
      <a:dk2>
        <a:srgbClr val="50771B"/>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По избор 1">
      <a:majorFont>
        <a:latin typeface="Corbel"/>
        <a:ea typeface=""/>
        <a:cs typeface=""/>
      </a:majorFont>
      <a:minorFont>
        <a:latin typeface="Times New Roman"/>
        <a:ea typeface=""/>
        <a:cs typeface=""/>
      </a:minorFont>
    </a:fontScheme>
    <a:fmtScheme name="База">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2418</Words>
  <Application>Microsoft Office PowerPoint</Application>
  <PresentationFormat>Widescreen</PresentationFormat>
  <Paragraphs>300</Paragraphs>
  <Slides>21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Corbel</vt:lpstr>
      <vt:lpstr>Symbol</vt:lpstr>
      <vt:lpstr>Times New Roman</vt:lpstr>
      <vt:lpstr>Wingdings</vt:lpstr>
      <vt:lpstr>База</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2021-04-29T14:07:07Z</dcterms:created>
  <dcterms:modified xsi:type="dcterms:W3CDTF">2023-05-02T14:01:45Z</dcterms:modified>
</cp:coreProperties>
</file>