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8" r:id="rId2"/>
    <p:sldId id="302" r:id="rId3"/>
    <p:sldId id="303" r:id="rId4"/>
    <p:sldId id="304" r:id="rId5"/>
    <p:sldId id="305" r:id="rId6"/>
    <p:sldId id="306" r:id="rId7"/>
    <p:sldId id="301" r:id="rId8"/>
    <p:sldId id="307" r:id="rId9"/>
    <p:sldId id="308" r:id="rId10"/>
    <p:sldId id="311" r:id="rId11"/>
    <p:sldId id="313" r:id="rId12"/>
    <p:sldId id="319" r:id="rId13"/>
    <p:sldId id="320" r:id="rId14"/>
    <p:sldId id="312" r:id="rId15"/>
    <p:sldId id="321" r:id="rId16"/>
    <p:sldId id="314" r:id="rId17"/>
    <p:sldId id="322" r:id="rId18"/>
    <p:sldId id="323" r:id="rId19"/>
    <p:sldId id="315" r:id="rId20"/>
    <p:sldId id="316" r:id="rId21"/>
    <p:sldId id="324" r:id="rId22"/>
    <p:sldId id="317" r:id="rId23"/>
    <p:sldId id="318" r:id="rId24"/>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4.6.2022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4.6.2022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4.6.2022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4.6.2022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4.6.2022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4.6.2022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4.6.2022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4.6.2022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unifiedmodel.egov.bg/wps/portal/unified-model/for-citizens-and-businesses/active-e-admin-services/active-e-admin-services" TargetMode="External"/><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normAutofit/>
          </a:bodyPr>
          <a:lstStyle/>
          <a:p>
            <a:pPr marL="0" indent="0">
              <a:buNone/>
            </a:pPr>
            <a:endParaRPr lang="bg-BG" dirty="0"/>
          </a:p>
          <a:p>
            <a:pPr marL="0" indent="0" algn="ctr">
              <a:buNone/>
            </a:pPr>
            <a:endParaRPr lang="bg-BG" dirty="0" smtClean="0"/>
          </a:p>
          <a:p>
            <a:pPr marL="0" indent="0" algn="ctr">
              <a:buNone/>
            </a:pPr>
            <a:endParaRPr lang="bg-BG" dirty="0"/>
          </a:p>
          <a:p>
            <a:pPr marL="0" lvl="0" indent="0" algn="ctr">
              <a:buClr>
                <a:srgbClr val="549E39"/>
              </a:buClr>
              <a:buNone/>
            </a:pPr>
            <a:r>
              <a:rPr lang="en-US" sz="3200" b="1" i="1" dirty="0" smtClean="0">
                <a:solidFill>
                  <a:srgbClr val="549E39">
                    <a:lumMod val="75000"/>
                  </a:srgbClr>
                </a:solidFill>
              </a:rPr>
              <a:t>Обучителен </a:t>
            </a:r>
            <a:r>
              <a:rPr lang="en-US" sz="3200" b="1" i="1" dirty="0" err="1">
                <a:solidFill>
                  <a:srgbClr val="549E39">
                    <a:lumMod val="75000"/>
                  </a:srgbClr>
                </a:solidFill>
              </a:rPr>
              <a:t>модул</a:t>
            </a:r>
            <a:r>
              <a:rPr lang="en-US" sz="3200" b="1" i="1" dirty="0">
                <a:solidFill>
                  <a:srgbClr val="549E39">
                    <a:lumMod val="75000"/>
                  </a:srgbClr>
                </a:solidFill>
              </a:rPr>
              <a:t> </a:t>
            </a:r>
            <a:r>
              <a:rPr lang="bg-BG" sz="3200" b="1" i="1" dirty="0">
                <a:solidFill>
                  <a:srgbClr val="549E39">
                    <a:lumMod val="75000"/>
                  </a:srgbClr>
                </a:solidFill>
              </a:rPr>
              <a:t>2</a:t>
            </a:r>
            <a:endParaRPr lang="en-US" sz="3200" b="1" i="1" dirty="0">
              <a:solidFill>
                <a:srgbClr val="549E39">
                  <a:lumMod val="75000"/>
                </a:srgbClr>
              </a:solidFill>
            </a:endParaRPr>
          </a:p>
          <a:p>
            <a:pPr marL="0" lvl="0" indent="0" algn="ctr">
              <a:buClr>
                <a:srgbClr val="549E39"/>
              </a:buClr>
              <a:buNone/>
            </a:pPr>
            <a:r>
              <a:rPr lang="ru-RU" sz="3200" b="1" dirty="0">
                <a:solidFill>
                  <a:srgbClr val="549E39">
                    <a:lumMod val="75000"/>
                  </a:srgbClr>
                </a:solidFill>
              </a:rPr>
              <a:t>«Компетентности и </a:t>
            </a:r>
            <a:r>
              <a:rPr lang="ru-RU" sz="3200" b="1" dirty="0" err="1">
                <a:solidFill>
                  <a:srgbClr val="549E39">
                    <a:lumMod val="75000"/>
                  </a:srgbClr>
                </a:solidFill>
              </a:rPr>
              <a:t>правомощия</a:t>
            </a:r>
            <a:r>
              <a:rPr lang="ru-RU" sz="3200" b="1" dirty="0">
                <a:solidFill>
                  <a:srgbClr val="549E39">
                    <a:lumMod val="75000"/>
                  </a:srgbClr>
                </a:solidFill>
              </a:rPr>
              <a:t> на </a:t>
            </a:r>
            <a:r>
              <a:rPr lang="ru-RU" sz="3200" b="1" dirty="0" err="1">
                <a:solidFill>
                  <a:srgbClr val="549E39">
                    <a:lumMod val="75000"/>
                  </a:srgbClr>
                </a:solidFill>
              </a:rPr>
              <a:t>общинската</a:t>
            </a:r>
            <a:r>
              <a:rPr lang="ru-RU" sz="3200" b="1" dirty="0">
                <a:solidFill>
                  <a:srgbClr val="549E39">
                    <a:lumMod val="75000"/>
                  </a:srgbClr>
                </a:solidFill>
              </a:rPr>
              <a:t> </a:t>
            </a:r>
            <a:r>
              <a:rPr lang="ru-RU" sz="3200" b="1" dirty="0" err="1">
                <a:solidFill>
                  <a:srgbClr val="549E39">
                    <a:lumMod val="75000"/>
                  </a:srgbClr>
                </a:solidFill>
              </a:rPr>
              <a:t>данъчна</a:t>
            </a:r>
            <a:r>
              <a:rPr lang="ru-RU" sz="3200" b="1" dirty="0">
                <a:solidFill>
                  <a:srgbClr val="549E39">
                    <a:lumMod val="75000"/>
                  </a:srgbClr>
                </a:solidFill>
              </a:rPr>
              <a:t> администрация»</a:t>
            </a:r>
            <a:br>
              <a:rPr lang="ru-RU" sz="3200" b="1" dirty="0">
                <a:solidFill>
                  <a:srgbClr val="549E39">
                    <a:lumMod val="75000"/>
                  </a:srgbClr>
                </a:solidFill>
              </a:rPr>
            </a:br>
            <a:endParaRPr lang="en-US" sz="3200" b="1" dirty="0" smtClean="0">
              <a:solidFill>
                <a:srgbClr val="549E39">
                  <a:lumMod val="75000"/>
                </a:srgbClr>
              </a:solidFill>
            </a:endParaRPr>
          </a:p>
          <a:p>
            <a:pPr marL="0" lvl="0" indent="0" algn="ctr">
              <a:buClr>
                <a:srgbClr val="549E39"/>
              </a:buClr>
              <a:buNone/>
            </a:pPr>
            <a:r>
              <a:rPr lang="en-US" sz="2400" dirty="0" smtClean="0">
                <a:solidFill>
                  <a:schemeClr val="tx2">
                    <a:lumMod val="75000"/>
                  </a:schemeClr>
                </a:solidFill>
                <a:ea typeface="+mj-ea"/>
                <a:cs typeface="+mj-cs"/>
              </a:rPr>
              <a:t>Т</a:t>
            </a:r>
            <a:r>
              <a:rPr lang="bg-BG" sz="2400" dirty="0" smtClean="0">
                <a:solidFill>
                  <a:schemeClr val="tx2">
                    <a:lumMod val="75000"/>
                  </a:schemeClr>
                </a:solidFill>
                <a:ea typeface="+mj-ea"/>
                <a:cs typeface="+mj-cs"/>
              </a:rPr>
              <a:t>ЕМА</a:t>
            </a:r>
            <a:r>
              <a:rPr lang="en-US" sz="2400" dirty="0" smtClean="0">
                <a:solidFill>
                  <a:schemeClr val="tx2">
                    <a:lumMod val="75000"/>
                  </a:schemeClr>
                </a:solidFill>
                <a:ea typeface="+mj-ea"/>
                <a:cs typeface="+mj-cs"/>
              </a:rPr>
              <a:t> </a:t>
            </a:r>
            <a:r>
              <a:rPr lang="bg-BG" sz="2400" dirty="0">
                <a:solidFill>
                  <a:schemeClr val="tx2">
                    <a:lumMod val="75000"/>
                  </a:schemeClr>
                </a:solidFill>
                <a:ea typeface="+mj-ea"/>
                <a:cs typeface="+mj-cs"/>
              </a:rPr>
              <a:t>6</a:t>
            </a:r>
            <a:r>
              <a:rPr lang="en-US" sz="2400" dirty="0">
                <a:solidFill>
                  <a:schemeClr val="tx2">
                    <a:lumMod val="75000"/>
                  </a:schemeClr>
                </a:solidFill>
                <a:ea typeface="+mj-ea"/>
                <a:cs typeface="+mj-cs"/>
              </a:rPr>
              <a:t> </a:t>
            </a:r>
            <a:r>
              <a:rPr lang="ru-RU" sz="2400" dirty="0">
                <a:solidFill>
                  <a:schemeClr val="tx2">
                    <a:lumMod val="75000"/>
                  </a:schemeClr>
                </a:solidFill>
                <a:ea typeface="+mj-ea"/>
                <a:cs typeface="+mj-cs"/>
              </a:rPr>
              <a:t>«НОВИ АНГАЖИМЕНТИ НА ОБЩИНИТЕ ПРИ ОТПАДАНЕТО НА ДЕКЛАРАТИВНИ РЕЖИМИ И ПРИ ВЪВЕЖДАНЕТО, УСЪВЪРШЕНСТВАНЕТО И РАЗШИРЯВАНЕТО ОБХВАТА НА УСЛУГИТЕ, ПРЕДОСТАВЯНИ ПО ЕЛЕКТРОНЕН ПЪТ.»</a:t>
            </a:r>
            <a:r>
              <a:rPr lang="en-US" sz="2000" dirty="0">
                <a:solidFill>
                  <a:srgbClr val="549E39">
                    <a:lumMod val="75000"/>
                  </a:srgbClr>
                </a:solidFill>
                <a:latin typeface="Corbel"/>
                <a:ea typeface="+mj-ea"/>
                <a:cs typeface="+mj-cs"/>
              </a:rPr>
              <a:t/>
            </a:r>
            <a:br>
              <a:rPr lang="en-US" sz="2000" dirty="0">
                <a:solidFill>
                  <a:srgbClr val="549E39">
                    <a:lumMod val="75000"/>
                  </a:srgbClr>
                </a:solidFill>
                <a:latin typeface="Corbel"/>
                <a:ea typeface="+mj-ea"/>
                <a:cs typeface="+mj-cs"/>
              </a:rPr>
            </a:br>
            <a:endParaRPr lang="ru-RU" sz="3200" b="1" dirty="0">
              <a:solidFill>
                <a:srgbClr val="549E39">
                  <a:lumMod val="75000"/>
                </a:srgbClr>
              </a:solidFill>
            </a:endParaRPr>
          </a:p>
        </p:txBody>
      </p:sp>
      <p:pic>
        <p:nvPicPr>
          <p:cNvPr id="2" name="Picture 1"/>
          <p:cNvPicPr>
            <a:picLocks noChangeAspect="1"/>
          </p:cNvPicPr>
          <p:nvPr/>
        </p:nvPicPr>
        <p:blipFill>
          <a:blip r:embed="rId2"/>
          <a:stretch>
            <a:fillRect/>
          </a:stretch>
        </p:blipFill>
        <p:spPr>
          <a:xfrm>
            <a:off x="925689" y="904789"/>
            <a:ext cx="2074486" cy="828527"/>
          </a:xfrm>
          <a:prstGeom prst="rect">
            <a:avLst/>
          </a:prstGeom>
        </p:spPr>
      </p:pic>
      <p:pic>
        <p:nvPicPr>
          <p:cNvPr id="5" name="Picture 4"/>
          <p:cNvPicPr>
            <a:picLocks noChangeAspect="1"/>
          </p:cNvPicPr>
          <p:nvPr/>
        </p:nvPicPr>
        <p:blipFill>
          <a:blip r:embed="rId3"/>
          <a:stretch>
            <a:fillRect/>
          </a:stretch>
        </p:blipFill>
        <p:spPr>
          <a:xfrm>
            <a:off x="9121422" y="927775"/>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0" y="903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latin typeface="+mn-lt"/>
              </a:rPr>
              <a:t>Подтема 2: Въвеждане, усъвършенстване и разширяване обхвата на услугите, предоставяни по електронен път</a:t>
            </a:r>
            <a:endParaRPr lang="ru-RU" sz="32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615044"/>
            <a:ext cx="11512627" cy="4951008"/>
          </a:xfrm>
        </p:spPr>
        <p:txBody>
          <a:bodyPr>
            <a:normAutofit lnSpcReduction="10000"/>
          </a:bodyPr>
          <a:lstStyle/>
          <a:p>
            <a:pPr marL="45720" lvl="0" indent="0">
              <a:buNone/>
            </a:pPr>
            <a:r>
              <a:rPr lang="bg-BG" dirty="0" smtClean="0"/>
              <a:t>Информационните </a:t>
            </a:r>
            <a:r>
              <a:rPr lang="bg-BG" dirty="0"/>
              <a:t>и комуникационните технологии трайно навлизат във всички области на социалния и икономическия живот и дейността на административните органи. Държавата  чрез изграждане и развитие на електронно управление (ЕУ) цели подобряване качеството на административното обслужване и повече публичен контрол върху дейността на административните органи.</a:t>
            </a:r>
            <a:endParaRPr lang="en-US" dirty="0"/>
          </a:p>
          <a:p>
            <a:pPr marL="45720" indent="0">
              <a:buNone/>
            </a:pPr>
            <a:r>
              <a:rPr lang="bg-BG" dirty="0"/>
              <a:t>Д</a:t>
            </a:r>
            <a:r>
              <a:rPr lang="bg-BG" dirty="0" smtClean="0"/>
              <a:t>ефиниция </a:t>
            </a:r>
            <a:r>
              <a:rPr lang="bg-BG" dirty="0"/>
              <a:t>дадена в документа „АРХИТЕКТУРА НА ЕЛЕКТРОННОТО УПРАВЛЕНИЕ В РЕПУБЛИКА БЪЛГАРИЯ“ издаден от ДА „Електронно управление“, „Електронното управление“ е процес на реализиране от административните органи, органите на съдебната власт, лицата, осъществяващи публични функции, и организациите, предоставящи обществени услуги, на правни взаимовръзки, административни процеси и услуги и на взаимодействието с потребителите чрез използване на информационни и комуникационни технологии, осигуряващи по-високо ниво на ефективност на управлението.</a:t>
            </a:r>
            <a:endParaRPr lang="en-US" dirty="0"/>
          </a:p>
          <a:p>
            <a:pPr marL="45720" indent="0">
              <a:buNone/>
            </a:pPr>
            <a:r>
              <a:rPr lang="bg-BG" dirty="0"/>
              <a:t>Като административни органи Общинските администрации и в частност звената за местни приходи са неизменен участник в „Електронното управление“. Разгледани като едно цяло Общинските администрации са най –големия доставчик на „електронни административни услуги“.</a:t>
            </a: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158810289"/>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2: Въвеждане, усъвършенстване и разширяване обхвата на услугите, предоставяни по </a:t>
            </a:r>
            <a:r>
              <a:rPr lang="bg-BG" sz="3200" b="1" dirty="0" smtClean="0">
                <a:solidFill>
                  <a:srgbClr val="549E39"/>
                </a:solidFill>
                <a:latin typeface="Times New Roman"/>
              </a:rPr>
              <a:t>електронен</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r>
              <a:rPr lang="bg-BG" b="1" dirty="0"/>
              <a:t>„Електронни административни услуги“</a:t>
            </a:r>
            <a:r>
              <a:rPr lang="bg-BG" dirty="0"/>
              <a:t> са административните услуги, предоставяни на гражданите и организациите от административните органи, услугите, предоставяни от лицата, на които е възложено осъществяването на публични функции, както и обществените услуги, които могат да се заявяват и/или предоставят от разстояние чрез използването на електронни средства.</a:t>
            </a:r>
            <a:endParaRPr lang="en-US" dirty="0"/>
          </a:p>
          <a:p>
            <a:r>
              <a:rPr lang="bg-BG" b="1" dirty="0"/>
              <a:t>„Електронен документ“</a:t>
            </a:r>
            <a:r>
              <a:rPr lang="bg-BG" dirty="0"/>
              <a:t> е електронен документ по смисъла на чл. 3, т. 35 от Регламент (ЕС) № 910/2014 на Европейския парламент и на Съвета от 23 юли 2014 г. относно електронната идентификация и удостоверителните услуги при електронни трансакции на вътрешния пазар и за отмяна на Директива </a:t>
            </a:r>
            <a:r>
              <a:rPr lang="bg-BG" dirty="0" smtClean="0"/>
              <a:t>1999/93/ЕО.</a:t>
            </a:r>
            <a:r>
              <a:rPr lang="bg-BG" dirty="0"/>
              <a:t> </a:t>
            </a:r>
            <a:r>
              <a:rPr lang="bg-BG" dirty="0" smtClean="0"/>
              <a:t>Съгласно </a:t>
            </a:r>
            <a:r>
              <a:rPr lang="bg-BG" dirty="0"/>
              <a:t>чл. 3, т. 35 от Регламент (ЕС) № 910/2014 </a:t>
            </a:r>
            <a:r>
              <a:rPr lang="bg-BG" b="1" dirty="0"/>
              <a:t>„Електронен документ“</a:t>
            </a:r>
            <a:r>
              <a:rPr lang="bg-BG" dirty="0"/>
              <a:t> означава всяко съдържание, съхранявано в електронна форма, по-специално текстови или звуков, визуален или аудио-визуален запис.</a:t>
            </a: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6831057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3818" y="336645"/>
            <a:ext cx="9875520" cy="1356360"/>
          </a:xfrm>
        </p:spPr>
        <p:txBody>
          <a:bodyPr>
            <a:noAutofit/>
          </a:bodyPr>
          <a:lstStyle/>
          <a:p>
            <a:pPr algn="ctr"/>
            <a:r>
              <a:rPr lang="bg-BG" sz="2800" b="1" dirty="0">
                <a:latin typeface="+mn-lt"/>
              </a:rPr>
              <a:t>Подтема 2: Въвеждане, усъвършенстване и разширяване обхвата на услугите, предоставяни по електронен път</a:t>
            </a:r>
          </a:p>
        </p:txBody>
      </p:sp>
      <p:sp>
        <p:nvSpPr>
          <p:cNvPr id="3" name="Content Placeholder 2"/>
          <p:cNvSpPr>
            <a:spLocks noGrp="1"/>
          </p:cNvSpPr>
          <p:nvPr>
            <p:ph idx="1"/>
          </p:nvPr>
        </p:nvSpPr>
        <p:spPr>
          <a:xfrm>
            <a:off x="491320" y="1583139"/>
            <a:ext cx="10959152" cy="4749421"/>
          </a:xfrm>
        </p:spPr>
        <p:txBody>
          <a:bodyPr>
            <a:normAutofit fontScale="92500"/>
          </a:bodyPr>
          <a:lstStyle/>
          <a:p>
            <a:pPr algn="just"/>
            <a:r>
              <a:rPr lang="ru-RU" b="1" dirty="0" smtClean="0"/>
              <a:t>първичен </a:t>
            </a:r>
            <a:r>
              <a:rPr lang="ru-RU" b="1" dirty="0"/>
              <a:t>администратор на данни </a:t>
            </a:r>
            <a:r>
              <a:rPr lang="ru-RU" dirty="0" smtClean="0"/>
              <a:t>–по </a:t>
            </a:r>
            <a:r>
              <a:rPr lang="ru-RU" dirty="0"/>
              <a:t>дефиниция е административен орган, който по силата на закон събира или създава данни за гражданин или организация за първи път и изменя или заличава тези данни. Той предоставя достъп на гражданите и организациите до цялата информация, събрана за тях. Първичният администратор на данни изпраща служебно и безплатно данните на всички административни органи, на лицата, осъществяващи публични функции, и на организациите, предоставящи обществени услуги, които въз основа на закон също обработват тези данни и са заявили желание да ги получават.</a:t>
            </a:r>
          </a:p>
          <a:p>
            <a:pPr algn="just"/>
            <a:r>
              <a:rPr lang="ru-RU" b="1" dirty="0" smtClean="0"/>
              <a:t>доставчик </a:t>
            </a:r>
            <a:r>
              <a:rPr lang="ru-RU" b="1" dirty="0"/>
              <a:t>на електронни административни услуги </a:t>
            </a:r>
            <a:r>
              <a:rPr lang="ru-RU" dirty="0"/>
              <a:t>- разгласява по разбираем и достъпен начин предоставяните от него услуги, както и основния работен процес при заявяване и предоставяне на електронни административни услуги. Когато доставчикът на електронни административни услуги е административен орган, той вписва информацията в Административния регистър по чл. 61 от Закона за администрацията. </a:t>
            </a:r>
            <a:endParaRPr lang="ru-RU" dirty="0" smtClean="0"/>
          </a:p>
          <a:p>
            <a:pPr marL="45720" indent="0" algn="just">
              <a:buNone/>
            </a:pPr>
            <a:r>
              <a:rPr lang="ru-RU" dirty="0"/>
              <a:t>Общините следва да осигуряват възможност на гражданите и организациите да извършват по електронен път и други правнозначими действия (разплащания, предоставяне на данни, подаване на заявления и др.) по реда за предоставяне на електронни услуги. </a:t>
            </a:r>
            <a:endParaRPr lang="bg-BG" dirty="0"/>
          </a:p>
        </p:txBody>
      </p:sp>
    </p:spTree>
    <p:extLst>
      <p:ext uri="{BB962C8B-B14F-4D97-AF65-F5344CB8AC3E}">
        <p14:creationId xmlns:p14="http://schemas.microsoft.com/office/powerpoint/2010/main" val="26550665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567" y="459475"/>
            <a:ext cx="9875520" cy="1356360"/>
          </a:xfrm>
        </p:spPr>
        <p:txBody>
          <a:bodyPr/>
          <a:lstStyle/>
          <a:p>
            <a:r>
              <a:rPr lang="bg-BG" sz="28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bg-BG" dirty="0"/>
          </a:p>
        </p:txBody>
      </p:sp>
      <p:sp>
        <p:nvSpPr>
          <p:cNvPr id="3" name="Content Placeholder 2"/>
          <p:cNvSpPr>
            <a:spLocks noGrp="1"/>
          </p:cNvSpPr>
          <p:nvPr>
            <p:ph idx="1"/>
          </p:nvPr>
        </p:nvSpPr>
        <p:spPr>
          <a:xfrm>
            <a:off x="450376" y="1665027"/>
            <a:ext cx="11163869" cy="4899545"/>
          </a:xfrm>
        </p:spPr>
        <p:txBody>
          <a:bodyPr>
            <a:normAutofit/>
          </a:bodyPr>
          <a:lstStyle/>
          <a:p>
            <a:pPr marL="45720" indent="0" algn="just">
              <a:buNone/>
            </a:pPr>
            <a:r>
              <a:rPr lang="ru-RU" dirty="0"/>
              <a:t>При избор за предоставяне на електронни услуги следва да се: </a:t>
            </a:r>
          </a:p>
          <a:p>
            <a:pPr algn="just"/>
            <a:r>
              <a:rPr lang="ru-RU" dirty="0" smtClean="0"/>
              <a:t>идентифицират </a:t>
            </a:r>
            <a:r>
              <a:rPr lang="ru-RU" dirty="0"/>
              <a:t>нуждите от въвеждането на конкретни електронни услуги на база изготвен анализ на потребностите; </a:t>
            </a:r>
          </a:p>
          <a:p>
            <a:pPr algn="just"/>
            <a:r>
              <a:rPr lang="ru-RU" dirty="0" smtClean="0"/>
              <a:t>използват </a:t>
            </a:r>
            <a:r>
              <a:rPr lang="ru-RU" dirty="0"/>
              <a:t>гъвкави методологии при дефинирането и изграждането на електронни услуги; </a:t>
            </a:r>
          </a:p>
          <a:p>
            <a:pPr algn="just"/>
            <a:r>
              <a:rPr lang="ru-RU" dirty="0" smtClean="0"/>
              <a:t>извърши </a:t>
            </a:r>
            <a:r>
              <a:rPr lang="ru-RU" dirty="0"/>
              <a:t>оценка на информационната сигурност и защитата на личното пространство с оглед въвеждането на електронната услуга; </a:t>
            </a:r>
          </a:p>
          <a:p>
            <a:pPr algn="just"/>
            <a:r>
              <a:rPr lang="ru-RU" dirty="0" smtClean="0"/>
              <a:t>подготви </a:t>
            </a:r>
            <a:r>
              <a:rPr lang="ru-RU" dirty="0"/>
              <a:t>план за действие в случай на технологична невъзможност за предоставяне на услугата по електронен път; </a:t>
            </a:r>
          </a:p>
          <a:p>
            <a:pPr algn="just"/>
            <a:r>
              <a:rPr lang="ru-RU" dirty="0" smtClean="0"/>
              <a:t>насърчават </a:t>
            </a:r>
            <a:r>
              <a:rPr lang="ru-RU" dirty="0"/>
              <a:t>гражданите да използват електронните услуги; </a:t>
            </a:r>
          </a:p>
          <a:p>
            <a:pPr algn="just"/>
            <a:r>
              <a:rPr lang="ru-RU" dirty="0" smtClean="0"/>
              <a:t>събират </a:t>
            </a:r>
            <a:r>
              <a:rPr lang="ru-RU" dirty="0"/>
              <a:t>данни за използването и потребителската удовлетвореност от електронната административна услуга. </a:t>
            </a:r>
          </a:p>
          <a:p>
            <a:pPr algn="just"/>
            <a:endParaRPr lang="bg-BG" dirty="0"/>
          </a:p>
        </p:txBody>
      </p:sp>
    </p:spTree>
    <p:extLst>
      <p:ext uri="{BB962C8B-B14F-4D97-AF65-F5344CB8AC3E}">
        <p14:creationId xmlns:p14="http://schemas.microsoft.com/office/powerpoint/2010/main" val="2349004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lvl="0" indent="0">
              <a:buNone/>
            </a:pPr>
            <a:r>
              <a:rPr lang="bg-BG" b="1" i="1" dirty="0"/>
              <a:t>Нормативна </a:t>
            </a:r>
            <a:r>
              <a:rPr lang="bg-BG" b="1" i="1" dirty="0" smtClean="0"/>
              <a:t>уредба</a:t>
            </a:r>
            <a:endParaRPr lang="en-US" dirty="0"/>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Административно процесуалния кодекс (АПК);</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Закон за администрацията (ЗА);</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Закон за електронното управление (ЗЕУ);</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Закон за киберсигурност (ЗКС);</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Закон за електронните съобщения (ЗЕС);</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Закон за електронния документ и електронните удостоверителни услуги (ЗЕДЕУУ);</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Закон за електронната идентификация (ЗЕИ</a:t>
            </a:r>
            <a:r>
              <a:rPr lang="bg-BG" sz="24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289429295"/>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77500" lnSpcReduction="20000"/>
          </a:bodyPr>
          <a:lstStyle/>
          <a:p>
            <a:pPr marL="45720" lvl="0" indent="0">
              <a:buNone/>
            </a:pPr>
            <a:r>
              <a:rPr lang="bg-BG" b="1" i="1" dirty="0" smtClean="0"/>
              <a:t>Подзаконови актове</a:t>
            </a: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Наредба за административното обслужване (НАО);</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Наредба за Административния регистър (НАР);</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Наредба за обмена на документи в администрацията (НОДА);</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Наредба за удостоверенията за електронен подпис в администрациите (НУЕПА);</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Наредба за минималните изисквания към Закона за киберсигурност (НМИЗК);</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Наредба за общите изисквания към информационните системи, регистрите и електронните административни услуги (НОИИСРЕАУ);</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Правила за институционална идентичност на интернет страниците и портали на държавната администрация (ПИИИСПДА);</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600"/>
              </a:spcAft>
              <a:buFont typeface="Wingdings" panose="05000000000000000000" pitchFamily="2" charset="2"/>
              <a:buChar char=""/>
            </a:pPr>
            <a:r>
              <a:rPr lang="bg-BG" sz="2400" dirty="0">
                <a:latin typeface="Times New Roman" panose="02020603050405020304" pitchFamily="18" charset="0"/>
                <a:ea typeface="Calibri" panose="020F0502020204030204" pitchFamily="34" charset="0"/>
                <a:cs typeface="Times New Roman" panose="02020603050405020304" pitchFamily="18" charset="0"/>
              </a:rPr>
              <a:t>Актуализирана стратегия за развитие на електронното управление в Република България 2019 – 2025 </a:t>
            </a:r>
            <a:r>
              <a:rPr lang="bg-BG" sz="2400" dirty="0" smtClean="0">
                <a:latin typeface="Times New Roman" panose="02020603050405020304" pitchFamily="18" charset="0"/>
                <a:ea typeface="Calibri" panose="020F0502020204030204" pitchFamily="34" charset="0"/>
                <a:cs typeface="Times New Roman" panose="02020603050405020304" pitchFamily="18" charset="0"/>
              </a:rPr>
              <a:t>г</a:t>
            </a:r>
            <a:r>
              <a:rPr lang="bg-BG" sz="2000" dirty="0" smtClean="0">
                <a:latin typeface="Calibri" panose="020F0502020204030204" pitchFamily="34" charset="0"/>
                <a:ea typeface="Calibri" panose="020F0502020204030204" pitchFamily="34" charset="0"/>
                <a:cs typeface="Times New Roman" panose="02020603050405020304" pitchFamily="18" charset="0"/>
              </a:rPr>
              <a:t>.</a:t>
            </a: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713692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buNone/>
            </a:pPr>
            <a:r>
              <a:rPr lang="bg-BG" dirty="0" smtClean="0"/>
              <a:t>Съгласно новите </a:t>
            </a:r>
            <a:r>
              <a:rPr lang="bg-BG" dirty="0"/>
              <a:t>разпоредби на чл.8, ал.4, 5 и 6 от  Закона за електронното управление в сила от 29.11.2019г. всички електронни услуги и образците за тяхното заявяване следва да се публикуват в Административния регистър по чл.61 от Закона за Администрацията. </a:t>
            </a:r>
            <a:endParaRPr lang="en-US" dirty="0"/>
          </a:p>
          <a:p>
            <a:pPr marL="45720" indent="0">
              <a:buNone/>
            </a:pPr>
            <a:r>
              <a:rPr lang="bg-BG" b="1" dirty="0" smtClean="0"/>
              <a:t>Важно! </a:t>
            </a:r>
            <a:r>
              <a:rPr lang="bg-BG" dirty="0"/>
              <a:t>О</a:t>
            </a:r>
            <a:r>
              <a:rPr lang="bg-BG" dirty="0" smtClean="0"/>
              <a:t>бразците </a:t>
            </a:r>
            <a:r>
              <a:rPr lang="bg-BG" dirty="0"/>
              <a:t>на заявленията се одобряват от Председателя на ДА“Електронно управление“. В тази връзка са елиминирани част от проблемите възникващи за гражданите, а и за самите общини да одобряват самостоятелно и различни формуляри на заявления за реално една и съща услуга. </a:t>
            </a:r>
            <a:endParaRPr lang="en-US" dirty="0"/>
          </a:p>
          <a:p>
            <a:pPr marL="45720" indent="0">
              <a:buNone/>
            </a:pPr>
            <a:r>
              <a:rPr lang="bg-BG" dirty="0"/>
              <a:t>Електронните услуги, които се предоставят от Общинските администрации са публикувани в „Единния портал за достъп до електронни административни услуги“ и същите могат да се видята на следния линк: </a:t>
            </a:r>
            <a:r>
              <a:rPr lang="bg-BG" u="sng" dirty="0">
                <a:hlinkClick r:id="rId3"/>
              </a:rPr>
              <a:t>http://unifiedmodel.egov.bg/wps/portal/unified-model/for-citizens-and-businesses/active-e-admin-services/active-e-admin-services</a:t>
            </a:r>
            <a:endParaRPr lang="en-US" dirty="0"/>
          </a:p>
          <a:p>
            <a:pPr marL="45720" indent="0">
              <a:buNone/>
            </a:pPr>
            <a:r>
              <a:rPr lang="bg-BG" dirty="0" smtClean="0"/>
              <a:t>Към момента са разработени 28 електронни услуги по МДТ.</a:t>
            </a:r>
            <a:endParaRPr lang="bg-BG"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84362942"/>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254758"/>
            <a:ext cx="9875520" cy="1356360"/>
          </a:xfrm>
        </p:spPr>
        <p:txBody>
          <a:bodyPr>
            <a:normAutofit fontScale="90000"/>
          </a:bodyPr>
          <a:lstStyle/>
          <a:p>
            <a:r>
              <a:rPr lang="bg-BG" sz="32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bg-BG" dirty="0"/>
          </a:p>
        </p:txBody>
      </p:sp>
      <p:sp>
        <p:nvSpPr>
          <p:cNvPr id="3" name="Content Placeholder 2"/>
          <p:cNvSpPr>
            <a:spLocks noGrp="1"/>
          </p:cNvSpPr>
          <p:nvPr>
            <p:ph idx="1"/>
          </p:nvPr>
        </p:nvSpPr>
        <p:spPr>
          <a:xfrm>
            <a:off x="354842" y="1446663"/>
            <a:ext cx="11341289" cy="5186149"/>
          </a:xfrm>
        </p:spPr>
        <p:txBody>
          <a:bodyPr>
            <a:normAutofit/>
          </a:bodyPr>
          <a:lstStyle/>
          <a:p>
            <a:r>
              <a:rPr lang="ru-RU" dirty="0" smtClean="0"/>
              <a:t>Единен </a:t>
            </a:r>
            <a:r>
              <a:rPr lang="ru-RU" dirty="0"/>
              <a:t>модел за заявяване, плащане и предоставяне на </a:t>
            </a:r>
            <a:r>
              <a:rPr lang="ru-RU" dirty="0" smtClean="0"/>
              <a:t>е-услуги - интегрира </a:t>
            </a:r>
            <a:r>
              <a:rPr lang="ru-RU" dirty="0"/>
              <a:t>в себе си като съставни компоненти няколко облачно базирани хоризонтални системи на ДАЕУ, като основите от тях са: </a:t>
            </a:r>
          </a:p>
          <a:p>
            <a:r>
              <a:rPr lang="ru-RU" dirty="0" smtClean="0"/>
              <a:t>Единен </a:t>
            </a:r>
            <a:r>
              <a:rPr lang="ru-RU" dirty="0"/>
              <a:t>портал за достъп до електронни административни услуги (ЕПДЕАУ) – входен модул за достъп при заявяване на </a:t>
            </a:r>
            <a:r>
              <a:rPr lang="ru-RU" dirty="0" smtClean="0"/>
              <a:t>е-услуги</a:t>
            </a:r>
          </a:p>
          <a:p>
            <a:r>
              <a:rPr lang="ru-RU" dirty="0" smtClean="0"/>
              <a:t>Система </a:t>
            </a:r>
            <a:r>
              <a:rPr lang="ru-RU" dirty="0"/>
              <a:t>за електронна автентикация (еАвт) – реализира функциите за идентификация на заявителя на услугите, който следва да има одобрено средство за е-идентификация. </a:t>
            </a:r>
            <a:endParaRPr lang="ru-RU" dirty="0" smtClean="0"/>
          </a:p>
          <a:p>
            <a:r>
              <a:rPr lang="ru-RU" dirty="0" smtClean="0"/>
              <a:t>Система </a:t>
            </a:r>
            <a:r>
              <a:rPr lang="ru-RU" dirty="0"/>
              <a:t>за управление на електронни форми (еФорми) – управлява заявленията за е-услугите. Съгласно чл. 8, ал. 5 и 6 от ЗЕУ, електронните образци за заявяване и на резултатите от услугата са по модел, утвърден от председателя на ДАЕУ. </a:t>
            </a:r>
            <a:endParaRPr lang="ru-RU" dirty="0" smtClean="0"/>
          </a:p>
          <a:p>
            <a:r>
              <a:rPr lang="ru-RU" dirty="0" smtClean="0"/>
              <a:t>Система </a:t>
            </a:r>
            <a:r>
              <a:rPr lang="ru-RU" dirty="0"/>
              <a:t>за електронно плащане (еПлащане) </a:t>
            </a:r>
          </a:p>
          <a:p>
            <a:r>
              <a:rPr lang="ru-RU" dirty="0"/>
              <a:t>Система за електронно връчване (еВръчване) </a:t>
            </a:r>
          </a:p>
        </p:txBody>
      </p:sp>
    </p:spTree>
    <p:extLst>
      <p:ext uri="{BB962C8B-B14F-4D97-AF65-F5344CB8AC3E}">
        <p14:creationId xmlns:p14="http://schemas.microsoft.com/office/powerpoint/2010/main" val="191367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z="29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bg-BG" dirty="0"/>
          </a:p>
        </p:txBody>
      </p:sp>
      <p:sp>
        <p:nvSpPr>
          <p:cNvPr id="3" name="Content Placeholder 2"/>
          <p:cNvSpPr>
            <a:spLocks noGrp="1"/>
          </p:cNvSpPr>
          <p:nvPr>
            <p:ph idx="1"/>
          </p:nvPr>
        </p:nvSpPr>
        <p:spPr>
          <a:xfrm>
            <a:off x="395785" y="1815151"/>
            <a:ext cx="11409527" cy="4667535"/>
          </a:xfrm>
        </p:spPr>
        <p:txBody>
          <a:bodyPr>
            <a:normAutofit fontScale="92500" lnSpcReduction="10000"/>
          </a:bodyPr>
          <a:lstStyle/>
          <a:p>
            <a:pPr marL="45720" indent="0" algn="just">
              <a:buNone/>
            </a:pPr>
            <a:r>
              <a:rPr lang="bg-BG" sz="2400" b="1" dirty="0">
                <a:latin typeface="Times New Roman" panose="02020603050405020304" pitchFamily="18" charset="0"/>
                <a:ea typeface="Calibri" panose="020F0502020204030204" pitchFamily="34" charset="0"/>
              </a:rPr>
              <a:t>Бизнес </a:t>
            </a:r>
            <a:r>
              <a:rPr lang="bg-BG" sz="2400" b="1" dirty="0" smtClean="0">
                <a:latin typeface="Times New Roman" panose="02020603050405020304" pitchFamily="18" charset="0"/>
                <a:ea typeface="Calibri" panose="020F0502020204030204" pitchFamily="34" charset="0"/>
              </a:rPr>
              <a:t>процеси </a:t>
            </a:r>
            <a:r>
              <a:rPr lang="bg-BG" sz="2400" b="1" dirty="0">
                <a:latin typeface="Times New Roman" panose="02020603050405020304" pitchFamily="18" charset="0"/>
                <a:ea typeface="Calibri" panose="020F0502020204030204" pitchFamily="34" charset="0"/>
              </a:rPr>
              <a:t>по изпълнението на заявената </a:t>
            </a:r>
            <a:r>
              <a:rPr lang="bg-BG" sz="2400" b="1" dirty="0" smtClean="0">
                <a:latin typeface="Times New Roman" panose="02020603050405020304" pitchFamily="18" charset="0"/>
                <a:ea typeface="Calibri" panose="020F0502020204030204" pitchFamily="34" charset="0"/>
              </a:rPr>
              <a:t>услуга:</a:t>
            </a:r>
            <a:endParaRPr lang="bg-BG" sz="2400" dirty="0" smtClean="0">
              <a:latin typeface="Times New Roman" panose="02020603050405020304" pitchFamily="18" charset="0"/>
              <a:ea typeface="Calibri" panose="020F0502020204030204" pitchFamily="34" charset="0"/>
            </a:endParaRPr>
          </a:p>
          <a:p>
            <a:pPr algn="just"/>
            <a:r>
              <a:rPr lang="bg-BG" sz="2400" dirty="0" smtClean="0">
                <a:latin typeface="Times New Roman" panose="02020603050405020304" pitchFamily="18" charset="0"/>
                <a:ea typeface="Calibri" panose="020F0502020204030204" pitchFamily="34" charset="0"/>
              </a:rPr>
              <a:t>Характерни за </a:t>
            </a:r>
            <a:r>
              <a:rPr lang="bg-BG" sz="2400" dirty="0">
                <a:latin typeface="Times New Roman" panose="02020603050405020304" pitchFamily="18" charset="0"/>
                <a:ea typeface="Calibri" panose="020F0502020204030204" pitchFamily="34" charset="0"/>
              </a:rPr>
              <a:t>конкретната община </a:t>
            </a:r>
            <a:r>
              <a:rPr lang="bg-BG" sz="2400" dirty="0" smtClean="0">
                <a:latin typeface="Times New Roman" panose="02020603050405020304" pitchFamily="18" charset="0"/>
                <a:ea typeface="Calibri" panose="020F0502020204030204" pitchFamily="34" charset="0"/>
              </a:rPr>
              <a:t>- </a:t>
            </a:r>
            <a:r>
              <a:rPr lang="bg-BG" sz="2400" dirty="0">
                <a:latin typeface="Times New Roman" panose="02020603050405020304" pitchFamily="18" charset="0"/>
                <a:ea typeface="Calibri" panose="020F0502020204030204" pitchFamily="34" charset="0"/>
              </a:rPr>
              <a:t>управляват </a:t>
            </a:r>
            <a:r>
              <a:rPr lang="bg-BG" sz="2400" dirty="0" smtClean="0">
                <a:latin typeface="Times New Roman" panose="02020603050405020304" pitchFamily="18" charset="0"/>
                <a:ea typeface="Calibri" panose="020F0502020204030204" pitchFamily="34" charset="0"/>
              </a:rPr>
              <a:t>се от </a:t>
            </a:r>
            <a:r>
              <a:rPr lang="bg-BG" sz="2400" dirty="0">
                <a:latin typeface="Times New Roman" panose="02020603050405020304" pitchFamily="18" charset="0"/>
                <a:ea typeface="Calibri" panose="020F0502020204030204" pitchFamily="34" charset="0"/>
              </a:rPr>
              <a:t>нейната ИС. </a:t>
            </a:r>
            <a:endParaRPr lang="bg-BG" sz="2400" dirty="0" smtClean="0">
              <a:latin typeface="Times New Roman" panose="02020603050405020304" pitchFamily="18" charset="0"/>
              <a:ea typeface="Calibri" panose="020F0502020204030204" pitchFamily="34" charset="0"/>
            </a:endParaRPr>
          </a:p>
          <a:p>
            <a:pPr algn="just"/>
            <a:r>
              <a:rPr lang="bg-BG" sz="2400" dirty="0" smtClean="0">
                <a:latin typeface="Times New Roman" panose="02020603050405020304" pitchFamily="18" charset="0"/>
                <a:ea typeface="Calibri" panose="020F0502020204030204" pitchFamily="34" charset="0"/>
              </a:rPr>
              <a:t>Цялостният </a:t>
            </a:r>
            <a:r>
              <a:rPr lang="bg-BG" sz="2400" dirty="0">
                <a:latin typeface="Times New Roman" panose="02020603050405020304" pitchFamily="18" charset="0"/>
                <a:ea typeface="Calibri" panose="020F0502020204030204" pitchFamily="34" charset="0"/>
              </a:rPr>
              <a:t>процес по заявяването, изпълнението на е-услугата и връчването на готовия резултат от нейното изпълнение се разпределя между Единния модел, където се прави подготовката на заявката (идентификация на потребителя, подаване на заявление с придружителни документи, плащане) и ИС на конкретната община, където се извършва обработката на постъпилите документи съгласно бизнес процесите за изпълнение на конкретната услуга. </a:t>
            </a:r>
            <a:endParaRPr lang="bg-BG" sz="2400" dirty="0" smtClean="0">
              <a:latin typeface="Times New Roman" panose="02020603050405020304" pitchFamily="18" charset="0"/>
              <a:ea typeface="Calibri" panose="020F0502020204030204" pitchFamily="34" charset="0"/>
            </a:endParaRPr>
          </a:p>
          <a:p>
            <a:pPr algn="just"/>
            <a:r>
              <a:rPr lang="bg-BG" sz="2400" dirty="0" smtClean="0">
                <a:latin typeface="Times New Roman" panose="02020603050405020304" pitchFamily="18" charset="0"/>
                <a:ea typeface="Calibri" panose="020F0502020204030204" pitchFamily="34" charset="0"/>
              </a:rPr>
              <a:t>Предоставянето </a:t>
            </a:r>
            <a:r>
              <a:rPr lang="bg-BG" sz="2400" dirty="0">
                <a:latin typeface="Times New Roman" panose="02020603050405020304" pitchFamily="18" charset="0"/>
                <a:ea typeface="Calibri" panose="020F0502020204030204" pitchFamily="34" charset="0"/>
              </a:rPr>
              <a:t>на заявителя на резултата от услугата, в зависимост от неговото желание, може да стане през Единния портал, през ИС на общината или чрез лицензиран пощенски оператор. </a:t>
            </a:r>
            <a:endParaRPr lang="bg-BG" sz="2400" dirty="0" smtClean="0">
              <a:latin typeface="Times New Roman" panose="02020603050405020304" pitchFamily="18" charset="0"/>
              <a:ea typeface="Calibri" panose="020F0502020204030204" pitchFamily="34" charset="0"/>
            </a:endParaRPr>
          </a:p>
          <a:p>
            <a:pPr algn="just"/>
            <a:r>
              <a:rPr lang="bg-BG" sz="2400" dirty="0" smtClean="0">
                <a:latin typeface="Times New Roman" panose="02020603050405020304" pitchFamily="18" charset="0"/>
                <a:ea typeface="Calibri" panose="020F0502020204030204" pitchFamily="34" charset="0"/>
              </a:rPr>
              <a:t>Обмена </a:t>
            </a:r>
            <a:r>
              <a:rPr lang="bg-BG" sz="2400" dirty="0">
                <a:latin typeface="Times New Roman" panose="02020603050405020304" pitchFamily="18" charset="0"/>
                <a:ea typeface="Calibri" panose="020F0502020204030204" pitchFamily="34" charset="0"/>
              </a:rPr>
              <a:t>на електронни съобщения и документи в този процес между двете системи се реализира през </a:t>
            </a:r>
            <a:r>
              <a:rPr lang="bg-BG" sz="2400" dirty="0" smtClean="0">
                <a:latin typeface="Times New Roman" panose="02020603050405020304" pitchFamily="18" charset="0"/>
                <a:ea typeface="Calibri" panose="020F0502020204030204" pitchFamily="34" charset="0"/>
              </a:rPr>
              <a:t>еВръчване.</a:t>
            </a:r>
            <a:endParaRPr lang="bg-BG" dirty="0"/>
          </a:p>
        </p:txBody>
      </p:sp>
    </p:spTree>
    <p:extLst>
      <p:ext uri="{BB962C8B-B14F-4D97-AF65-F5344CB8AC3E}">
        <p14:creationId xmlns:p14="http://schemas.microsoft.com/office/powerpoint/2010/main" val="13606054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2: Въвеждане, усъвършенстване и разширяване обхвата на услугите, предоставяни по </a:t>
            </a:r>
            <a:r>
              <a:rPr lang="bg-BG" sz="3200" b="1" dirty="0" smtClean="0">
                <a:solidFill>
                  <a:srgbClr val="549E39"/>
                </a:solidFill>
                <a:latin typeface="Times New Roman"/>
              </a:rPr>
              <a:t>електронен път</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a:buFont typeface="Wingdings" panose="05000000000000000000" pitchFamily="2" charset="2"/>
              <a:buChar char="q"/>
            </a:pPr>
            <a:r>
              <a:rPr lang="bg-BG" dirty="0"/>
              <a:t>Към настоящият момент заявяването на услугите, посочени в портала на ДА „ЕУ“ реално се извършва чрез системата за Сигурно електронно връчване. Т.е. електронните административни услуги към момента могат да се заявяват централизирано, чрез платформата на „Единен модел за заявяване, заплащане и предоставяне на електронни административни услуги“, но резултата от услугата  може да се получава все още по различен избран от общините ред, без да е задължително получаване на документа или резултата от услугата през същия този „Единен модел“.</a:t>
            </a:r>
            <a:endParaRPr lang="en-US" dirty="0"/>
          </a:p>
          <a:p>
            <a:pPr>
              <a:buFont typeface="Wingdings" panose="05000000000000000000" pitchFamily="2" charset="2"/>
              <a:buChar char="ü"/>
            </a:pPr>
            <a:r>
              <a:rPr lang="bg-BG" dirty="0"/>
              <a:t>Ангажимента на общините е:</a:t>
            </a:r>
          </a:p>
          <a:p>
            <a:r>
              <a:rPr lang="bg-BG" dirty="0"/>
              <a:t> да осигурят оторизирани служители за работа със Системата за сигурно електронно връчване и/или</a:t>
            </a:r>
          </a:p>
          <a:p>
            <a:r>
              <a:rPr lang="bg-BG" dirty="0"/>
              <a:t> да осигурят свързаност „система в система“, т.е. софтуера на ДА „ЕУ“ автоматизирано да комуникира със деловодния софтуер на Общината.</a:t>
            </a:r>
            <a:endParaRPr lang="en-US" dirty="0"/>
          </a:p>
          <a:p>
            <a:pPr marL="45720" indent="0">
              <a:buNone/>
            </a:pPr>
            <a:endParaRPr lang="bg-BG" dirty="0"/>
          </a:p>
          <a:p>
            <a:pPr marL="45720" indent="0">
              <a:buNone/>
            </a:pPr>
            <a:endParaRPr lang="bg-BG"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51766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872087"/>
          </a:xfrm>
        </p:spPr>
        <p:txBody>
          <a:bodyPr>
            <a:noAutofit/>
          </a:bodyPr>
          <a:lstStyle/>
          <a:p>
            <a:pPr algn="ctr"/>
            <a:r>
              <a:rPr lang="bg-BG" sz="3600" b="1" dirty="0" smtClean="0">
                <a:solidFill>
                  <a:schemeClr val="accent1">
                    <a:lumMod val="75000"/>
                  </a:schemeClr>
                </a:solidFill>
                <a:latin typeface="+mn-lt"/>
              </a:rPr>
              <a:t>Цели и съдържание на занятието</a:t>
            </a:r>
            <a:endParaRPr lang="ru-RU" sz="32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446663"/>
            <a:ext cx="11512627" cy="5119389"/>
          </a:xfrm>
        </p:spPr>
        <p:txBody>
          <a:bodyPr>
            <a:normAutofit/>
          </a:bodyPr>
          <a:lstStyle/>
          <a:p>
            <a:r>
              <a:rPr lang="bg-BG" b="1" dirty="0"/>
              <a:t>Цели:</a:t>
            </a:r>
            <a:r>
              <a:rPr lang="bg-BG" dirty="0"/>
              <a:t>  Участниците да се запознаят  с новите правомощия на общинските органи по приходите по определяне на задълженията за местни данъци по служебен път. Предимствата и недостатъци на декларативния подход. На следващо място обучаемите ще се запознаят с ангажиментите по предоставяне на услугите по електронен път. В темата ще се насочи вниманието към това как да се усъвършенства и разшири обхвата на услугите, предоставяни по електронен път. </a:t>
            </a:r>
            <a:endParaRPr lang="en-US" dirty="0"/>
          </a:p>
          <a:p>
            <a:r>
              <a:rPr lang="bg-BG" b="1" dirty="0"/>
              <a:t>Съдържание:</a:t>
            </a:r>
            <a:endParaRPr lang="en-US" dirty="0"/>
          </a:p>
          <a:p>
            <a:pPr marL="45720" indent="0">
              <a:buNone/>
            </a:pPr>
            <a:r>
              <a:rPr lang="bg-BG" b="1" dirty="0"/>
              <a:t>Подтема  1.</a:t>
            </a:r>
            <a:r>
              <a:rPr lang="bg-BG" dirty="0"/>
              <a:t> Нови ангажименти на общините при отпадането на декларативни режими </a:t>
            </a:r>
            <a:endParaRPr lang="en-US" dirty="0"/>
          </a:p>
          <a:p>
            <a:r>
              <a:rPr lang="bg-BG" dirty="0"/>
              <a:t>1.1.Режим на облагане на недвижимите имоти </a:t>
            </a:r>
            <a:endParaRPr lang="en-US" dirty="0"/>
          </a:p>
          <a:p>
            <a:r>
              <a:rPr lang="bg-BG" dirty="0"/>
              <a:t>1.2.Режим на облагане на превозните средства</a:t>
            </a:r>
            <a:endParaRPr lang="en-US" dirty="0"/>
          </a:p>
          <a:p>
            <a:pPr marL="45720" indent="0">
              <a:buNone/>
            </a:pPr>
            <a:r>
              <a:rPr lang="bg-BG" b="1" dirty="0" smtClean="0"/>
              <a:t>Подтема </a:t>
            </a:r>
            <a:r>
              <a:rPr lang="bg-BG" b="1" dirty="0"/>
              <a:t>2</a:t>
            </a:r>
            <a:r>
              <a:rPr lang="bg-BG" dirty="0"/>
              <a:t>. Въвеждане, усъвършенстване и разширяване обхвата на услугите, предоставяни по електронен път.</a:t>
            </a:r>
            <a:endParaRPr lang="en-US" dirty="0"/>
          </a:p>
          <a:p>
            <a:pPr marL="45720" indent="0">
              <a:buNone/>
            </a:pPr>
            <a:endParaRPr lang="en-US"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234439496"/>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a:buFont typeface="Wingdings" panose="05000000000000000000" pitchFamily="2" charset="2"/>
              <a:buChar char="ü"/>
            </a:pPr>
            <a:r>
              <a:rPr lang="bg-BG" dirty="0" smtClean="0"/>
              <a:t>За преминаване към </a:t>
            </a:r>
            <a:r>
              <a:rPr lang="bg-BG" dirty="0"/>
              <a:t>изпълнение на ангажиментите за предоставяне на пълна „електронна административна услуга“ е </a:t>
            </a:r>
            <a:r>
              <a:rPr lang="bg-BG" dirty="0" smtClean="0"/>
              <a:t>необходимо:</a:t>
            </a:r>
          </a:p>
          <a:p>
            <a:r>
              <a:rPr lang="bg-BG" dirty="0" smtClean="0"/>
              <a:t> </a:t>
            </a:r>
            <a:r>
              <a:rPr lang="bg-BG" dirty="0"/>
              <a:t>по-голям брой от служителите в звената за местни приходи да бъдат снабдени с електронни подписи и да бъдат обучени за работа с различни видове софтуери за проверка и електронно подписване на документи.</a:t>
            </a:r>
            <a:endParaRPr lang="en-US" dirty="0"/>
          </a:p>
          <a:p>
            <a:r>
              <a:rPr lang="bg-BG" dirty="0" smtClean="0"/>
              <a:t>съставяне </a:t>
            </a:r>
            <a:r>
              <a:rPr lang="bg-BG" dirty="0"/>
              <a:t>на съответните задания към разработчиците на софтуерите за местни данъци и такси, като при изработването на заданието активно участие следва да вземат и ръководители/служители на звената за местни приходи.</a:t>
            </a:r>
            <a:endParaRPr lang="en-US" dirty="0"/>
          </a:p>
          <a:p>
            <a:r>
              <a:rPr lang="bg-BG" dirty="0" smtClean="0"/>
              <a:t>активното </a:t>
            </a:r>
            <a:r>
              <a:rPr lang="bg-BG" dirty="0"/>
              <a:t>предлагане(популяризиране) на електронните административни услуги. Освен на интернет страниците на общините, е необходимо и на място при работата с граждани на гише да се разясняват възможностите за заявяване на услугите по електронен път.</a:t>
            </a:r>
            <a:endParaRPr lang="en-US" dirty="0"/>
          </a:p>
          <a:p>
            <a:pPr marL="45720" indent="0">
              <a:buNone/>
            </a:pPr>
            <a:endParaRPr lang="bg-BG"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960270371"/>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351" y="268406"/>
            <a:ext cx="9875520" cy="1356360"/>
          </a:xfrm>
        </p:spPr>
        <p:txBody>
          <a:bodyPr>
            <a:normAutofit fontScale="90000"/>
          </a:bodyPr>
          <a:lstStyle/>
          <a:p>
            <a:r>
              <a:rPr lang="bg-BG" sz="32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bg-BG" dirty="0"/>
          </a:p>
        </p:txBody>
      </p:sp>
      <p:sp>
        <p:nvSpPr>
          <p:cNvPr id="3" name="Content Placeholder 2"/>
          <p:cNvSpPr>
            <a:spLocks noGrp="1"/>
          </p:cNvSpPr>
          <p:nvPr>
            <p:ph idx="1"/>
          </p:nvPr>
        </p:nvSpPr>
        <p:spPr>
          <a:xfrm>
            <a:off x="409434" y="1624765"/>
            <a:ext cx="11491414" cy="4967103"/>
          </a:xfrm>
        </p:spPr>
        <p:txBody>
          <a:bodyPr>
            <a:normAutofit/>
          </a:bodyPr>
          <a:lstStyle/>
          <a:p>
            <a:pPr marL="45720" indent="0">
              <a:buNone/>
            </a:pPr>
            <a:r>
              <a:rPr lang="ru-RU" sz="2400" b="1" dirty="0" smtClean="0"/>
              <a:t>Казуси, свързани с е-услугите</a:t>
            </a:r>
          </a:p>
          <a:p>
            <a:r>
              <a:rPr lang="ru-RU" sz="2400" dirty="0" smtClean="0"/>
              <a:t>Следва </a:t>
            </a:r>
            <a:r>
              <a:rPr lang="ru-RU" sz="2400" dirty="0"/>
              <a:t>да се прави разлика между </a:t>
            </a:r>
            <a:r>
              <a:rPr lang="ru-RU" sz="2400" dirty="0" smtClean="0"/>
              <a:t>електронен регистър и регистър </a:t>
            </a:r>
            <a:r>
              <a:rPr lang="ru-RU" sz="2400" dirty="0"/>
              <a:t>на хартиен носител, което фактически е един документ и архив от документи на хартиени носители, каквито са декларациите, подавани по чл. 14 и чл. 17 от ЗМДТ. При това отделните декларации сами по себе си не са регистри. </a:t>
            </a:r>
          </a:p>
          <a:p>
            <a:pPr lvl="1"/>
            <a:r>
              <a:rPr lang="ru-RU" sz="2400" dirty="0"/>
              <a:t>По отношение на вещноправния статут на недвижимите имоти, общините не са първичен администратор на тези данните. Техен първичен администратор по закон е Агенцията по вписванията (АВ). </a:t>
            </a:r>
          </a:p>
          <a:p>
            <a:pPr lvl="1"/>
            <a:r>
              <a:rPr lang="ru-RU" sz="2400" dirty="0"/>
              <a:t>Първичният администратор на данните за моторните превозни средства е МВР. По закон МВР поддържа Регистър на моторните превозни средства и отговаря за актуалността на данните в същия</a:t>
            </a:r>
            <a:r>
              <a:rPr lang="ru-RU" sz="2400" dirty="0" smtClean="0"/>
              <a:t>.</a:t>
            </a:r>
            <a:endParaRPr lang="ru-RU" sz="2400" dirty="0"/>
          </a:p>
        </p:txBody>
      </p:sp>
    </p:spTree>
    <p:extLst>
      <p:ext uri="{BB962C8B-B14F-4D97-AF65-F5344CB8AC3E}">
        <p14:creationId xmlns:p14="http://schemas.microsoft.com/office/powerpoint/2010/main" val="4233531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2: Въвеждане, усъвършенстване и разширяване обхвата на услугите, предоставяни по електронен път</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buNone/>
            </a:pPr>
            <a:r>
              <a:rPr lang="bg-BG" sz="2400" b="1" dirty="0" smtClean="0"/>
              <a:t>ДИСКУСИЯ! </a:t>
            </a:r>
          </a:p>
          <a:p>
            <a:pPr>
              <a:buFont typeface="Arial" panose="020B0604020202020204" pitchFamily="34" charset="0"/>
              <a:buChar char="•"/>
            </a:pPr>
            <a:r>
              <a:rPr lang="ru-RU" sz="2400" dirty="0" smtClean="0"/>
              <a:t>Успяваме </a:t>
            </a:r>
            <a:r>
              <a:rPr lang="ru-RU" sz="2400" dirty="0"/>
              <a:t>ли да отговорим на предизвикателството да обслужваме гражданите </a:t>
            </a:r>
            <a:r>
              <a:rPr lang="ru-RU" sz="2400" dirty="0" smtClean="0"/>
              <a:t>чрез </a:t>
            </a:r>
            <a:r>
              <a:rPr lang="ru-RU" sz="2400" dirty="0"/>
              <a:t>прилагане принципа на служебното начало, ползване на автоматизирания обмен на данни и подобряване дейностите по предоставяне на електронните административни услуги? </a:t>
            </a:r>
          </a:p>
          <a:p>
            <a:pPr>
              <a:buFont typeface="Arial" panose="020B0604020202020204" pitchFamily="34" charset="0"/>
              <a:buChar char="•"/>
            </a:pPr>
            <a:r>
              <a:rPr lang="ru-RU" sz="2400" dirty="0"/>
              <a:t>Какви трудности срещнахме и какво още може да подобрим в работата си?</a:t>
            </a:r>
          </a:p>
          <a:p>
            <a:pPr>
              <a:buFont typeface="Arial" panose="020B0604020202020204" pitchFamily="34" charset="0"/>
              <a:buChar char="•"/>
            </a:pPr>
            <a:r>
              <a:rPr lang="ru-RU" sz="2400" dirty="0"/>
              <a:t>Какви други услуги могат да се предоставят по електронен път?  </a:t>
            </a:r>
          </a:p>
          <a:p>
            <a:pPr>
              <a:buFont typeface="Arial" panose="020B0604020202020204" pitchFamily="34" charset="0"/>
              <a:buChar char="•"/>
            </a:pPr>
            <a:r>
              <a:rPr lang="ru-RU" sz="2400" dirty="0"/>
              <a:t>Какво „печелим“ при преминаване към е-обслужване?</a:t>
            </a:r>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455208154"/>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352" y="2697708"/>
            <a:ext cx="9875520" cy="1356360"/>
          </a:xfrm>
        </p:spPr>
        <p:txBody>
          <a:bodyPr/>
          <a:lstStyle/>
          <a:p>
            <a:pPr algn="ctr"/>
            <a:r>
              <a:rPr lang="bg-BG" dirty="0" smtClean="0">
                <a:latin typeface="+mn-lt"/>
              </a:rPr>
              <a:t>Благодаря за вниманието !</a:t>
            </a:r>
            <a:endParaRPr lang="bg-BG" dirty="0">
              <a:latin typeface="+mn-lt"/>
            </a:endParaRPr>
          </a:p>
        </p:txBody>
      </p:sp>
    </p:spTree>
    <p:extLst>
      <p:ext uri="{BB962C8B-B14F-4D97-AF65-F5344CB8AC3E}">
        <p14:creationId xmlns:p14="http://schemas.microsoft.com/office/powerpoint/2010/main" val="892162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latin typeface="+mn-lt"/>
              </a:rPr>
              <a:t>Подтема  1. Нови ангажименти на общините при отпадането на декларативни режими </a:t>
            </a:r>
            <a:endParaRPr lang="ru-RU" sz="1800" b="1" i="1" dirty="0">
              <a:solidFill>
                <a:schemeClr val="accent1">
                  <a:lumMod val="75000"/>
                </a:schemeClr>
              </a:solidFill>
              <a:latin typeface="+mn-lt"/>
            </a:endParaRPr>
          </a:p>
        </p:txBody>
      </p:sp>
      <p:sp>
        <p:nvSpPr>
          <p:cNvPr id="3" name="Контейнер за съдържание 2"/>
          <p:cNvSpPr>
            <a:spLocks noGrp="1"/>
          </p:cNvSpPr>
          <p:nvPr>
            <p:ph idx="1"/>
          </p:nvPr>
        </p:nvSpPr>
        <p:spPr>
          <a:xfrm>
            <a:off x="374573" y="1615044"/>
            <a:ext cx="11512627" cy="4951008"/>
          </a:xfrm>
        </p:spPr>
        <p:txBody>
          <a:bodyPr>
            <a:normAutofit lnSpcReduction="10000"/>
          </a:bodyPr>
          <a:lstStyle/>
          <a:p>
            <a:pPr marL="45720" indent="0">
              <a:buNone/>
            </a:pPr>
            <a:r>
              <a:rPr lang="bg-BG" b="1" dirty="0" smtClean="0"/>
              <a:t>1.1.Режим </a:t>
            </a:r>
            <a:r>
              <a:rPr lang="bg-BG" b="1" dirty="0"/>
              <a:t>на облагане на недвижимите </a:t>
            </a:r>
            <a:r>
              <a:rPr lang="bg-BG" b="1" dirty="0" smtClean="0"/>
              <a:t>имоти</a:t>
            </a:r>
            <a:endParaRPr lang="en-US" dirty="0"/>
          </a:p>
          <a:p>
            <a:pPr>
              <a:buFont typeface="Wingdings" panose="05000000000000000000" pitchFamily="2" charset="2"/>
              <a:buChar char="q"/>
            </a:pPr>
            <a:r>
              <a:rPr lang="bg-BG" dirty="0"/>
              <a:t>Р</a:t>
            </a:r>
            <a:r>
              <a:rPr lang="bg-BG" dirty="0" smtClean="0"/>
              <a:t>азграничение </a:t>
            </a:r>
            <a:r>
              <a:rPr lang="bg-BG" dirty="0"/>
              <a:t>на имотите и реда за тяхното облагане според ЗМДТ и Закона за устройство на териториите:</a:t>
            </a:r>
            <a:endParaRPr lang="en-US" dirty="0"/>
          </a:p>
          <a:p>
            <a:pPr lvl="0">
              <a:buFont typeface="Wingdings" panose="05000000000000000000" pitchFamily="2" charset="2"/>
              <a:buChar char="ü"/>
            </a:pPr>
            <a:r>
              <a:rPr lang="bg-BG" dirty="0"/>
              <a:t>Имоти подлежащи на деклариране по общия ред от собственика и/или ползвателя:</a:t>
            </a:r>
            <a:endParaRPr lang="en-US" dirty="0"/>
          </a:p>
          <a:p>
            <a:pPr lvl="0"/>
            <a:r>
              <a:rPr lang="bg-BG" dirty="0"/>
              <a:t>Новопостроени сгради и постройки, неподлежащи на въвеждане в експлоатация – това са строежи шеста категория съгласно ЗУТ. (времени строежи по чл. 54, ал. 1 и 4 и тези по чл. 147 ЗУТ - спомагателни, обслужващи, стопански и второстепенни постройки към сградите ,летни кухни и леки постройки за отоплителни материали и инвентар).</a:t>
            </a:r>
            <a:endParaRPr lang="en-US" dirty="0"/>
          </a:p>
          <a:p>
            <a:pPr lvl="0">
              <a:buFont typeface="Wingdings" panose="05000000000000000000" pitchFamily="2" charset="2"/>
              <a:buChar char="ü"/>
            </a:pPr>
            <a:r>
              <a:rPr lang="bg-BG" dirty="0"/>
              <a:t>Имоти подлежащи на деклариране от „възложителя“ на строежа.</a:t>
            </a:r>
            <a:endParaRPr lang="en-US" dirty="0"/>
          </a:p>
          <a:p>
            <a:pPr lvl="0"/>
            <a:r>
              <a:rPr lang="bg-BG" dirty="0"/>
              <a:t>Новопостроени сгради и постройки подлежащи на въвеждане в експлоатация – всички от категориите от 1 до 5 съгласно ЗУТ.</a:t>
            </a:r>
            <a:endParaRPr lang="en-US" dirty="0"/>
          </a:p>
          <a:p>
            <a:pPr marL="45720" indent="0">
              <a:buNone/>
            </a:pPr>
            <a:r>
              <a:rPr lang="bg-BG" dirty="0"/>
              <a:t>П</a:t>
            </a:r>
            <a:r>
              <a:rPr lang="bg-BG" dirty="0" smtClean="0"/>
              <a:t>роблема </a:t>
            </a:r>
            <a:r>
              <a:rPr lang="bg-BG" dirty="0"/>
              <a:t>с фигурата „възложител“ -</a:t>
            </a:r>
            <a:r>
              <a:rPr lang="bg-BG" dirty="0" smtClean="0"/>
              <a:t> </a:t>
            </a:r>
            <a:r>
              <a:rPr lang="bg-BG" dirty="0"/>
              <a:t>споделяне на практиките в различните общини, относно това кой подава данните по чл.14, ал.2 от ЗМДТ.</a:t>
            </a: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63957331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1. Нови ангажименти на общините при отпадането на декларативни режими </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lnSpcReduction="10000"/>
          </a:bodyPr>
          <a:lstStyle/>
          <a:p>
            <a:pPr marL="45720" indent="0">
              <a:buNone/>
            </a:pPr>
            <a:r>
              <a:rPr lang="bg-BG" dirty="0" smtClean="0"/>
              <a:t>„Възложител“ </a:t>
            </a:r>
            <a:r>
              <a:rPr lang="bg-BG" dirty="0"/>
              <a:t>на строежа по смисъла на чл.161, ал. 1 от Закона за устройство на територията е „собственикът на имота, лицето, на което е учредено право на строеж в чужд имот, и лицето, което има право да строи в чужд имот по силата на закон.“ </a:t>
            </a:r>
            <a:endParaRPr lang="bg-BG" dirty="0" smtClean="0"/>
          </a:p>
          <a:p>
            <a:pPr marL="45720" indent="0">
              <a:buNone/>
            </a:pPr>
            <a:r>
              <a:rPr lang="bg-BG" dirty="0" smtClean="0"/>
              <a:t>Проблем </a:t>
            </a:r>
            <a:r>
              <a:rPr lang="bg-BG" dirty="0"/>
              <a:t>със задълженото лице за подаване на декларациите/данните/ по чл.14, ал.2 ЗМДТ при така наречените групови строежи (строежи етажна собственост) </a:t>
            </a:r>
            <a:r>
              <a:rPr lang="bg-BG" dirty="0" smtClean="0"/>
              <a:t>- </a:t>
            </a:r>
            <a:r>
              <a:rPr lang="bg-BG" dirty="0"/>
              <a:t>голям брой собственици на самостоятелни обекти, които се явяват „възложители“. </a:t>
            </a:r>
          </a:p>
          <a:p>
            <a:pPr marL="45720" indent="0">
              <a:buNone/>
            </a:pPr>
            <a:r>
              <a:rPr lang="bg-BG" dirty="0"/>
              <a:t>А</a:t>
            </a:r>
            <a:r>
              <a:rPr lang="bg-BG" dirty="0" smtClean="0"/>
              <a:t>нгажимент </a:t>
            </a:r>
            <a:r>
              <a:rPr lang="bg-BG" dirty="0"/>
              <a:t>на Общините и звената за местни приходи по повод набирането на данни и облагането на новопостроените </a:t>
            </a:r>
            <a:r>
              <a:rPr lang="bg-BG" dirty="0" smtClean="0"/>
              <a:t>имоти е създаване </a:t>
            </a:r>
            <a:r>
              <a:rPr lang="bg-BG" dirty="0"/>
              <a:t>на работеща вътрешна организация за взаимодействие със съответните структурни звена по строителство и архитектура. </a:t>
            </a:r>
            <a:endParaRPr lang="en-US" dirty="0"/>
          </a:p>
          <a:p>
            <a:pPr>
              <a:buFont typeface="Wingdings" panose="05000000000000000000" pitchFamily="2" charset="2"/>
              <a:buChar char="Ø"/>
            </a:pPr>
            <a:r>
              <a:rPr lang="bg-BG" dirty="0"/>
              <a:t>У</a:t>
            </a:r>
            <a:r>
              <a:rPr lang="bg-BG" dirty="0" smtClean="0"/>
              <a:t>редбата на </a:t>
            </a:r>
            <a:r>
              <a:rPr lang="bg-BG" dirty="0"/>
              <a:t>чл.14, ал.3 </a:t>
            </a:r>
            <a:r>
              <a:rPr lang="bg-BG" dirty="0" smtClean="0"/>
              <a:t>ЗМДТ - </a:t>
            </a:r>
            <a:r>
              <a:rPr lang="bg-BG" dirty="0"/>
              <a:t>У</a:t>
            </a:r>
            <a:r>
              <a:rPr lang="bg-BG" dirty="0" smtClean="0"/>
              <a:t>реждат се случаите </a:t>
            </a:r>
            <a:r>
              <a:rPr lang="bg-BG" dirty="0"/>
              <a:t>на прехвърляне на собствеността на вече съществуващ облагаем недвижим имот, т.е. извън хипотезите на новопостроен такъв. В този случай декларация не се подава, а се образува нова партида служебно въз основа на налични данни за обекта от предходния собственик. О</a:t>
            </a:r>
            <a:r>
              <a:rPr lang="bg-BG" dirty="0" smtClean="0"/>
              <a:t>благането </a:t>
            </a:r>
            <a:r>
              <a:rPr lang="bg-BG" dirty="0"/>
              <a:t>по този ред се извършва най-вече чрез обработване на данните за прехвърлената собственост и/или вещно право на ползване, постъпващи от Агенция по вписванията – Имотен регистър. </a:t>
            </a:r>
            <a:endParaRPr lang="en-US" dirty="0"/>
          </a:p>
          <a:p>
            <a:pPr marL="45720" indent="0">
              <a:buNone/>
            </a:pPr>
            <a:endParaRPr lang="bg-BG" dirty="0" smtClean="0"/>
          </a:p>
          <a:p>
            <a:pPr marL="45720" indent="0">
              <a:buNone/>
            </a:pPr>
            <a:endParaRPr lang="en-US" dirty="0"/>
          </a:p>
          <a:p>
            <a:pPr marL="45720" indent="0">
              <a:buNone/>
            </a:pPr>
            <a:endParaRPr lang="en-US"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052727609"/>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1. Нови ангажименти на общините при отпадането на декларативни режими </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496291"/>
            <a:ext cx="11512627" cy="5112327"/>
          </a:xfrm>
        </p:spPr>
        <p:txBody>
          <a:bodyPr>
            <a:noAutofit/>
          </a:bodyPr>
          <a:lstStyle/>
          <a:p>
            <a:pPr marL="45720" indent="0">
              <a:buNone/>
            </a:pPr>
            <a:r>
              <a:rPr lang="bg-BG" sz="1800" b="1" dirty="0"/>
              <a:t>П</a:t>
            </a:r>
            <a:r>
              <a:rPr lang="bg-BG" sz="1800" b="1" dirty="0" smtClean="0"/>
              <a:t>редимствата</a:t>
            </a:r>
            <a:r>
              <a:rPr lang="bg-BG" sz="1800" dirty="0" smtClean="0"/>
              <a:t> :</a:t>
            </a:r>
          </a:p>
          <a:p>
            <a:pPr lvl="0"/>
            <a:r>
              <a:rPr lang="bg-BG" sz="2000" dirty="0"/>
              <a:t>Бързо установяване на задължените лица и определяне на задълженията въз основа на данните от Имотен регистър.</a:t>
            </a:r>
            <a:endParaRPr lang="en-US" sz="2000" dirty="0"/>
          </a:p>
          <a:p>
            <a:pPr lvl="0"/>
            <a:r>
              <a:rPr lang="bg-BG" sz="2000" dirty="0"/>
              <a:t>Задължените лица са облекчени от подаване на декларации и посещения в администрацията (звената за местни приходи).</a:t>
            </a:r>
            <a:endParaRPr lang="en-US" sz="2000" dirty="0"/>
          </a:p>
          <a:p>
            <a:pPr marL="45720" indent="0">
              <a:buNone/>
            </a:pPr>
            <a:r>
              <a:rPr lang="bg-BG" sz="2000" b="1" dirty="0" smtClean="0"/>
              <a:t>Недостатъци</a:t>
            </a:r>
            <a:r>
              <a:rPr lang="bg-BG" sz="2000" dirty="0" smtClean="0"/>
              <a:t>:</a:t>
            </a:r>
          </a:p>
          <a:p>
            <a:pPr lvl="0"/>
            <a:r>
              <a:rPr lang="bg-BG" sz="2000" dirty="0"/>
              <a:t>Ч</a:t>
            </a:r>
            <a:r>
              <a:rPr lang="bg-BG" sz="2000" dirty="0" smtClean="0"/>
              <a:t>л.14</a:t>
            </a:r>
            <a:r>
              <a:rPr lang="bg-BG" sz="2000" dirty="0"/>
              <a:t>, ал.2 ЗМДТ </a:t>
            </a:r>
            <a:r>
              <a:rPr lang="bg-BG" sz="2000" dirty="0" smtClean="0"/>
              <a:t>вменява </a:t>
            </a:r>
            <a:r>
              <a:rPr lang="bg-BG" sz="2000" dirty="0"/>
              <a:t>задължения на няколко лица, за чието изпълнение органите по приходите трябва да следят. П</a:t>
            </a:r>
            <a:r>
              <a:rPr lang="bg-BG" sz="2000" dirty="0" smtClean="0"/>
              <a:t>онятието </a:t>
            </a:r>
            <a:r>
              <a:rPr lang="bg-BG" sz="2000" dirty="0"/>
              <a:t>„възложител“ в някои случаи представлява голям брой лица. </a:t>
            </a:r>
            <a:endParaRPr lang="bg-BG" sz="2000" dirty="0" smtClean="0"/>
          </a:p>
          <a:p>
            <a:pPr lvl="0"/>
            <a:r>
              <a:rPr lang="bg-BG" sz="2000" dirty="0"/>
              <a:t>Ч</a:t>
            </a:r>
            <a:r>
              <a:rPr lang="bg-BG" sz="2000" dirty="0" smtClean="0"/>
              <a:t>л</a:t>
            </a:r>
            <a:r>
              <a:rPr lang="bg-BG" sz="2000" dirty="0"/>
              <a:t>. 15, ал.6 ЗМДТ„Лицето, упражняващо строителен надзор, или техническият ръководител - за строежите от пета категория, предоставя екземпляр от съставения констативен акт по чл. 176, ал. 1 от Закона за устройство на територията на звеното за местни приходи в общината в едноседмичен срок от съставянето му“. Тук контрола също е неясен. Остава въпроса как органите по приходите да следят за кой строеж кое е лицето упражняващо строителен надзор или е технически ръководител, след като тази информация не е налична в Общината</a:t>
            </a:r>
            <a:r>
              <a:rPr lang="bg-BG" sz="2000" dirty="0" smtClean="0"/>
              <a:t>.</a:t>
            </a:r>
            <a:endParaRPr lang="en-US" sz="20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80863910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1. Нови ангажименти на общините при отпадането на декларативни режими </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r>
              <a:rPr lang="bg-BG" dirty="0"/>
              <a:t>Остава деклариране на облекчението за основно жилище. Това до голяма степен намалява ефекта, който се постига от служебно определяне на задълженията. Много голяма част от придобиваните жилища са основни за приобретателя, поради което се запазва декларативния принцип. </a:t>
            </a:r>
            <a:endParaRPr lang="bg-BG" b="1" dirty="0"/>
          </a:p>
          <a:p>
            <a:r>
              <a:rPr lang="bg-BG" b="1" dirty="0" smtClean="0"/>
              <a:t>Изводи</a:t>
            </a:r>
            <a:r>
              <a:rPr lang="bg-BG" b="1" dirty="0"/>
              <a:t>! </a:t>
            </a:r>
            <a:endParaRPr lang="en-US" dirty="0"/>
          </a:p>
          <a:p>
            <a:pPr lvl="0"/>
            <a:r>
              <a:rPr lang="bg-BG" dirty="0"/>
              <a:t>Актуален е въпроса за данъчното облекчение за основно жилище и реда по който то да се ползва. Това облекчение е транспонирано от стария Закон за местните данъци и такси от 1951г., който е действал при друг режим на собствеността, поради което е целесъобразно да се проведе дебат за това доколко това облекчение изпълнява социалната си функция в условията на демократично общество, свободна стопанска инициатива и свобода на частната собственост. </a:t>
            </a:r>
            <a:r>
              <a:rPr lang="bg-BG" b="1" dirty="0"/>
              <a:t> </a:t>
            </a:r>
            <a:endParaRPr lang="en-US" dirty="0"/>
          </a:p>
          <a:p>
            <a:r>
              <a:rPr lang="bg-BG" dirty="0"/>
              <a:t>Необходимо е поставяне на въпроса и разискване възможността за изменения в нормативната уредба, касаеща подаване на данните за новопостроените обекти(чл.14, ал.2 , чл.15, ал.6 ЗМДТ)</a:t>
            </a:r>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8527479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1. Нови ангажименти на общините при отпадането на декларативни режими </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a:bodyPr>
          <a:lstStyle/>
          <a:p>
            <a:pPr marL="45720" indent="0">
              <a:buNone/>
            </a:pPr>
            <a:r>
              <a:rPr lang="bg-BG" b="1" dirty="0"/>
              <a:t>1.1.Режим на облагане на превозните средства.</a:t>
            </a:r>
            <a:endParaRPr lang="en-US" dirty="0"/>
          </a:p>
          <a:p>
            <a:pPr>
              <a:buFont typeface="Wingdings" panose="05000000000000000000" pitchFamily="2" charset="2"/>
              <a:buChar char="q"/>
            </a:pPr>
            <a:r>
              <a:rPr lang="bg-BG" dirty="0" smtClean="0"/>
              <a:t>5 </a:t>
            </a:r>
            <a:r>
              <a:rPr lang="bg-BG" dirty="0"/>
              <a:t>години </a:t>
            </a:r>
            <a:r>
              <a:rPr lang="bg-BG" dirty="0" smtClean="0"/>
              <a:t>звената за МДТ облагат </a:t>
            </a:r>
            <a:r>
              <a:rPr lang="bg-BG" dirty="0"/>
              <a:t>на превозните средства по служебен път, въз основа на данни от регистъра на ПП-КАТ при МВР. </a:t>
            </a:r>
            <a:endParaRPr lang="bg-BG" dirty="0" smtClean="0"/>
          </a:p>
          <a:p>
            <a:pPr>
              <a:buFont typeface="Wingdings" panose="05000000000000000000" pitchFamily="2" charset="2"/>
              <a:buChar char="q"/>
            </a:pPr>
            <a:r>
              <a:rPr lang="bg-BG" dirty="0" smtClean="0"/>
              <a:t>Дискусионни </a:t>
            </a:r>
            <a:r>
              <a:rPr lang="bg-BG" dirty="0"/>
              <a:t>в</a:t>
            </a:r>
            <a:r>
              <a:rPr lang="bg-BG" dirty="0" smtClean="0"/>
              <a:t>ъпроси :</a:t>
            </a:r>
            <a:endParaRPr lang="en-US" dirty="0"/>
          </a:p>
          <a:p>
            <a:pPr lvl="0"/>
            <a:r>
              <a:rPr lang="bg-BG" dirty="0"/>
              <a:t>Облагане при промяна на постоянния адрес от една община в друга община в една и съща област?</a:t>
            </a:r>
            <a:endParaRPr lang="en-US" dirty="0"/>
          </a:p>
          <a:p>
            <a:pPr lvl="0"/>
            <a:r>
              <a:rPr lang="bg-BG" dirty="0"/>
              <a:t>Облагане при промяна на постоянния адрес, но по-късна във времето промяна на регистрацията в ПП-КАТ. В коя община за кой период се дължи данъка? Проблеми при прилагането на чл.61 от ЗМДТ?</a:t>
            </a:r>
            <a:endParaRPr lang="en-US" dirty="0"/>
          </a:p>
          <a:p>
            <a:pPr>
              <a:buFont typeface="Wingdings" panose="05000000000000000000" pitchFamily="2" charset="2"/>
              <a:buChar char="ü"/>
            </a:pPr>
            <a:r>
              <a:rPr lang="bg-BG" dirty="0" smtClean="0"/>
              <a:t>По първия </a:t>
            </a:r>
            <a:r>
              <a:rPr lang="bg-BG" dirty="0"/>
              <a:t>въпрос </a:t>
            </a:r>
            <a:r>
              <a:rPr lang="bg-BG" dirty="0" smtClean="0"/>
              <a:t>това са случаите </a:t>
            </a:r>
            <a:r>
              <a:rPr lang="bg-BG" dirty="0"/>
              <a:t>при които дадено лице променя постоянния си адрес, но не променя регистрацията в ПП-КАТ, тъй като автомобила е регистриран в същата област. При тази хипотеза данни от регистър на МВР не се получават в общината по новия адрес и автомобила не може да бъде зачислен по служебен път.  </a:t>
            </a:r>
            <a:endParaRPr lang="en-US" dirty="0"/>
          </a:p>
          <a:p>
            <a:pPr marL="45720" indent="0">
              <a:buNone/>
            </a:pPr>
            <a:endParaRPr lang="en-US"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70403362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1. Нови ангажименти на общините при отпадането на декларативни режими </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10000"/>
          </a:bodyPr>
          <a:lstStyle/>
          <a:p>
            <a:pPr marL="45720" indent="0">
              <a:buNone/>
            </a:pPr>
            <a:r>
              <a:rPr lang="bg-BG" b="1" dirty="0" smtClean="0"/>
              <a:t>Извод</a:t>
            </a:r>
            <a:r>
              <a:rPr lang="bg-BG" b="1" dirty="0"/>
              <a:t>!</a:t>
            </a:r>
            <a:r>
              <a:rPr lang="bg-BG" dirty="0"/>
              <a:t> Съществува законова празнота за случаите при промяна на постоянния адрес в общини в една и съща </a:t>
            </a:r>
            <a:r>
              <a:rPr lang="bg-BG" dirty="0" smtClean="0"/>
              <a:t>област.</a:t>
            </a:r>
            <a:endParaRPr lang="bg-BG" dirty="0"/>
          </a:p>
          <a:p>
            <a:pPr>
              <a:buFont typeface="Wingdings" panose="05000000000000000000" pitchFamily="2" charset="2"/>
              <a:buChar char="ü"/>
            </a:pPr>
            <a:r>
              <a:rPr lang="bg-BG" dirty="0"/>
              <a:t>В</a:t>
            </a:r>
            <a:r>
              <a:rPr lang="bg-BG" dirty="0" smtClean="0"/>
              <a:t>тория </a:t>
            </a:r>
            <a:r>
              <a:rPr lang="bg-BG" dirty="0"/>
              <a:t>въпрос </a:t>
            </a:r>
            <a:r>
              <a:rPr lang="bg-BG" dirty="0" smtClean="0"/>
              <a:t>разглежда случаи, </a:t>
            </a:r>
            <a:r>
              <a:rPr lang="bg-BG" dirty="0"/>
              <a:t>в които няколко години след промяна на постоянния си адрес, собственик продължава да заплаща данъка върху превозното средство в общината по предходния адрес, до момента в който пререгистрира МПС в ПП КАТ по новия си </a:t>
            </a:r>
            <a:r>
              <a:rPr lang="bg-BG" dirty="0" smtClean="0"/>
              <a:t>адрес.</a:t>
            </a:r>
            <a:r>
              <a:rPr lang="ru-RU" dirty="0"/>
              <a:t> В тези случаи се констатират различни практики на общините, както и на съда в при жалби срещу актовете на органите по </a:t>
            </a:r>
            <a:r>
              <a:rPr lang="ru-RU" dirty="0" smtClean="0"/>
              <a:t>приходите.</a:t>
            </a:r>
            <a:endParaRPr lang="en-US" dirty="0"/>
          </a:p>
          <a:p>
            <a:pPr marL="45720" lvl="0" indent="0">
              <a:buNone/>
            </a:pPr>
            <a:r>
              <a:rPr lang="bg-BG" b="1" dirty="0" smtClean="0"/>
              <a:t>Предимства</a:t>
            </a:r>
            <a:r>
              <a:rPr lang="bg-BG" dirty="0" smtClean="0"/>
              <a:t>:</a:t>
            </a:r>
            <a:r>
              <a:rPr lang="bg-BG" dirty="0"/>
              <a:t> </a:t>
            </a:r>
            <a:endParaRPr lang="en-US" dirty="0"/>
          </a:p>
          <a:p>
            <a:pPr lvl="0"/>
            <a:r>
              <a:rPr lang="bg-BG" dirty="0"/>
              <a:t>Бързо облагане след регистрация в КАТ</a:t>
            </a:r>
            <a:endParaRPr lang="en-US" dirty="0"/>
          </a:p>
          <a:p>
            <a:pPr lvl="0"/>
            <a:r>
              <a:rPr lang="bg-BG" dirty="0"/>
              <a:t>Не се налага лицата да посещават администрацията(звената за местни приходи)</a:t>
            </a:r>
            <a:endParaRPr lang="en-US" dirty="0"/>
          </a:p>
          <a:p>
            <a:pPr lvl="0"/>
            <a:r>
              <a:rPr lang="bg-BG" dirty="0"/>
              <a:t>Невъзможност за невярно деклариране (При декларативния подход бяха налице множество злоупотреби при деклариране мощността на двигателя и наличието на катализатор)</a:t>
            </a:r>
            <a:endParaRPr lang="en-US" dirty="0"/>
          </a:p>
          <a:p>
            <a:pPr lvl="0"/>
            <a:r>
              <a:rPr lang="bg-BG" dirty="0"/>
              <a:t>Не се налага отписване на прехвърлените МПС</a:t>
            </a:r>
            <a:endParaRPr lang="en-US" dirty="0"/>
          </a:p>
          <a:p>
            <a:pPr lvl="0"/>
            <a:r>
              <a:rPr lang="bg-BG" dirty="0"/>
              <a:t>Повиши се събираемостта на </a:t>
            </a:r>
            <a:r>
              <a:rPr lang="bg-BG" dirty="0" smtClean="0"/>
              <a:t>данъка</a:t>
            </a:r>
            <a:endParaRPr lang="en-US" dirty="0"/>
          </a:p>
          <a:p>
            <a:pPr>
              <a:buFont typeface="Wingdings" panose="05000000000000000000" pitchFamily="2" charset="2"/>
              <a:buChar char="ü"/>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34566701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title"/>
          </p:nvPr>
        </p:nvSpPr>
        <p:spPr>
          <a:xfrm>
            <a:off x="374573" y="356212"/>
            <a:ext cx="11512627" cy="1258832"/>
          </a:xfrm>
        </p:spPr>
        <p:txBody>
          <a:bodyPr>
            <a:noAutofit/>
          </a:bodyPr>
          <a:lstStyle/>
          <a:p>
            <a:pPr algn="ctr"/>
            <a:r>
              <a:rPr lang="bg-BG" sz="3200" b="1" dirty="0">
                <a:solidFill>
                  <a:srgbClr val="549E39"/>
                </a:solidFill>
                <a:latin typeface="Times New Roman"/>
              </a:rPr>
              <a:t>Подтема  1. Нови ангажименти на общините при отпадането на декларативни режими </a:t>
            </a:r>
            <a:endParaRPr lang="ru-RU" sz="1800" b="1" i="1" dirty="0">
              <a:solidFill>
                <a:schemeClr val="accent1">
                  <a:lumMod val="75000"/>
                </a:schemeClr>
              </a:solidFill>
            </a:endParaRPr>
          </a:p>
        </p:txBody>
      </p:sp>
      <p:sp>
        <p:nvSpPr>
          <p:cNvPr id="3" name="Контейнер за съдържание 2"/>
          <p:cNvSpPr>
            <a:spLocks noGrp="1"/>
          </p:cNvSpPr>
          <p:nvPr>
            <p:ph idx="1"/>
          </p:nvPr>
        </p:nvSpPr>
        <p:spPr>
          <a:xfrm>
            <a:off x="374573" y="1615044"/>
            <a:ext cx="11512627" cy="4951008"/>
          </a:xfrm>
        </p:spPr>
        <p:txBody>
          <a:bodyPr>
            <a:normAutofit fontScale="92500" lnSpcReduction="20000"/>
          </a:bodyPr>
          <a:lstStyle/>
          <a:p>
            <a:pPr marL="45720" lvl="0" indent="0">
              <a:buNone/>
            </a:pPr>
            <a:r>
              <a:rPr lang="bg-BG" sz="2400" b="1" dirty="0" smtClean="0"/>
              <a:t>Недостатъци:</a:t>
            </a:r>
            <a:endParaRPr lang="en-US" sz="2400" b="1" dirty="0"/>
          </a:p>
          <a:p>
            <a:pPr lvl="0"/>
            <a:r>
              <a:rPr lang="bg-BG" sz="2400" dirty="0"/>
              <a:t>Не са разрешени някои въпроси с прехвърлените, но нерегистрирани от приобритателя в ПП-КАТ МПС.</a:t>
            </a:r>
            <a:endParaRPr lang="en-US" sz="2400" dirty="0"/>
          </a:p>
          <a:p>
            <a:pPr lvl="0"/>
            <a:r>
              <a:rPr lang="bg-BG" sz="2400" dirty="0"/>
              <a:t>Постъпват служебно данни за регистрирани МПС с временна регистрация (транзитни номера), за които се създава различна практика в общините – някъде се определя данък, като се приема че ЗМДТ не разграничава вида на регистрацията временна или постоянна, други общини не определят данък.</a:t>
            </a:r>
            <a:endParaRPr lang="en-US" sz="2400" dirty="0"/>
          </a:p>
          <a:p>
            <a:pPr lvl="0"/>
            <a:r>
              <a:rPr lang="bg-BG" sz="2400" dirty="0"/>
              <a:t>Както и по-горе се отбеляза и разисква, остават неуредени случаи при промяна на постоянния адрес.</a:t>
            </a:r>
            <a:endParaRPr lang="en-US" sz="2400" dirty="0"/>
          </a:p>
          <a:p>
            <a:pPr lvl="0"/>
            <a:r>
              <a:rPr lang="bg-BG" sz="2400" dirty="0"/>
              <a:t>Неразрешен напълно е проблема с платения за цялата година данък от прехвърлителя. Тази информация не постъпва по служебен път между общините, при което в много от случаите се налага лицата да представят допълнително документи. Зачестяват и случаите на искания за възстанояваване на данък, който пък е ползван от купувача по реда на чл.58, ал.3 от ЗМДТ в другата община</a:t>
            </a:r>
            <a:r>
              <a:rPr lang="bg-BG" sz="2400" dirty="0" smtClean="0"/>
              <a:t>.</a:t>
            </a:r>
            <a:endParaRPr lang="en-US" sz="2400" dirty="0"/>
          </a:p>
          <a:p>
            <a:pPr marL="45720" indent="0">
              <a:buNone/>
            </a:pPr>
            <a:r>
              <a:rPr lang="bg-BG" sz="2400" i="1" dirty="0" smtClean="0"/>
              <a:t>Дискусия </a:t>
            </a:r>
            <a:r>
              <a:rPr lang="bg-BG" sz="2400" i="1" dirty="0"/>
              <a:t>за </a:t>
            </a:r>
            <a:r>
              <a:rPr lang="bg-BG" sz="2400" i="1" dirty="0" smtClean="0"/>
              <a:t>посочените проблеми </a:t>
            </a:r>
            <a:r>
              <a:rPr lang="bg-BG" sz="2400" i="1" dirty="0"/>
              <a:t>и решаването им в различните общини.</a:t>
            </a:r>
            <a:endParaRPr lang="en-US" sz="2400" i="1" dirty="0"/>
          </a:p>
          <a:p>
            <a:pPr marL="45720" indent="0">
              <a:buNone/>
            </a:pPr>
            <a:endParaRPr lang="bg-BG" sz="2400" dirty="0"/>
          </a:p>
        </p:txBody>
      </p:sp>
      <p:sp>
        <p:nvSpPr>
          <p:cNvPr id="8"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2213264"/>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0.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1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2.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3.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4.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5.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6.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7.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8.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ppt/theme/themeOverride9.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7380</TotalTime>
  <Words>3123</Words>
  <Application>Microsoft Office PowerPoint</Application>
  <PresentationFormat>Widescreen</PresentationFormat>
  <Paragraphs>142</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Corbel</vt:lpstr>
      <vt:lpstr>Times New Roman</vt:lpstr>
      <vt:lpstr>Wingdings</vt:lpstr>
      <vt:lpstr>База</vt:lpstr>
      <vt:lpstr>PowerPoint Presentation</vt:lpstr>
      <vt:lpstr>Цели и съдържание на занятието</vt:lpstr>
      <vt:lpstr>Подтема  1. Нови ангажименти на общините при отпадането на декларативни режими </vt:lpstr>
      <vt:lpstr>Подтема  1. Нови ангажименти на общините при отпадането на декларативни режими </vt:lpstr>
      <vt:lpstr>Подтема  1. Нови ангажименти на общините при отпадането на декларативни режими </vt:lpstr>
      <vt:lpstr>Подтема  1. Нови ангажименти на общините при отпадането на декларативни режими </vt:lpstr>
      <vt:lpstr>Подтема  1. Нови ангажименти на общините при отпадането на декларативни режими </vt:lpstr>
      <vt:lpstr>Подтема  1. Нови ангажименти на общините при отпадането на декларативни режими </vt:lpstr>
      <vt:lpstr>Подтема  1. Нови ангажименти на общините при отпадането на декларативни режими </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Подтема 2: Въвеждане, усъвършенстване и разширяване обхвата на услугите, предоставяни по електронен път</vt:lpstr>
      <vt:lpstr>Благодаря за вниманието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Fujitsu2</cp:lastModifiedBy>
  <cp:revision>112</cp:revision>
  <dcterms:created xsi:type="dcterms:W3CDTF">2020-11-16T15:48:02Z</dcterms:created>
  <dcterms:modified xsi:type="dcterms:W3CDTF">2022-06-03T22:53:58Z</dcterms:modified>
</cp:coreProperties>
</file>