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349" r:id="rId4"/>
    <p:sldId id="347" r:id="rId5"/>
    <p:sldId id="346" r:id="rId6"/>
    <p:sldId id="345" r:id="rId7"/>
    <p:sldId id="428" r:id="rId8"/>
    <p:sldId id="377" r:id="rId9"/>
    <p:sldId id="378" r:id="rId10"/>
    <p:sldId id="386" r:id="rId11"/>
    <p:sldId id="387" r:id="rId12"/>
    <p:sldId id="430" r:id="rId13"/>
    <p:sldId id="382" r:id="rId14"/>
    <p:sldId id="380" r:id="rId15"/>
    <p:sldId id="262" r:id="rId16"/>
    <p:sldId id="379" r:id="rId17"/>
    <p:sldId id="355" r:id="rId18"/>
    <p:sldId id="354" r:id="rId19"/>
    <p:sldId id="353" r:id="rId20"/>
    <p:sldId id="384" r:id="rId21"/>
    <p:sldId id="385" r:id="rId22"/>
    <p:sldId id="391" r:id="rId23"/>
    <p:sldId id="390" r:id="rId24"/>
    <p:sldId id="389" r:id="rId25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CA845-2FC1-458F-82DF-E644377FE9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15742-4EF8-4B4B-9CFC-9B012889974B}">
      <dgm:prSet custT="1"/>
      <dgm:spPr/>
      <dgm:t>
        <a:bodyPr/>
        <a:lstStyle/>
        <a:p>
          <a:pPr algn="ctr" rtl="0"/>
          <a:r>
            <a:rPr lang="bg-BG" sz="1800" b="1" dirty="0">
              <a:latin typeface="Arial" panose="020B0604020202020204" pitchFamily="34" charset="0"/>
              <a:cs typeface="Arial" panose="020B0604020202020204" pitchFamily="34" charset="0"/>
            </a:rPr>
            <a:t>Банско </a:t>
          </a:r>
        </a:p>
        <a:p>
          <a:pPr algn="ctr" rtl="0"/>
          <a:r>
            <a:rPr lang="bg-BG" sz="1800" dirty="0">
              <a:latin typeface="Arial" panose="020B0604020202020204" pitchFamily="34" charset="0"/>
              <a:cs typeface="Arial" panose="020B0604020202020204" pitchFamily="34" charset="0"/>
            </a:rPr>
            <a:t>Създаване на Музей на планината и хората, вкл. постоянно изложение на местни занаяти и развитие на културно-фестивалния туризъм</a:t>
          </a:r>
        </a:p>
      </dgm:t>
    </dgm:pt>
    <dgm:pt modelId="{273F53B1-1BCE-4B39-A56F-7C3F9C7C855B}" type="parTrans" cxnId="{31585FD8-AF11-4935-8259-3263567425D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73896-3161-40E6-B3D5-2A7FBA0B5D22}" type="sibTrans" cxnId="{31585FD8-AF11-4935-8259-3263567425D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B1530-677B-4617-8F2F-3977244C5270}" type="pres">
      <dgm:prSet presAssocID="{2B0CA845-2FC1-458F-82DF-E644377FE96C}" presName="linear" presStyleCnt="0">
        <dgm:presLayoutVars>
          <dgm:animLvl val="lvl"/>
          <dgm:resizeHandles val="exact"/>
        </dgm:presLayoutVars>
      </dgm:prSet>
      <dgm:spPr/>
    </dgm:pt>
    <dgm:pt modelId="{BD8C8B1D-8212-4F29-B56D-744CA10142A4}" type="pres">
      <dgm:prSet presAssocID="{69A15742-4EF8-4B4B-9CFC-9B012889974B}" presName="parentText" presStyleLbl="node1" presStyleIdx="0" presStyleCnt="1" custLinFactNeighborX="-2919" custLinFactNeighborY="-1982">
        <dgm:presLayoutVars>
          <dgm:chMax val="0"/>
          <dgm:bulletEnabled val="1"/>
        </dgm:presLayoutVars>
      </dgm:prSet>
      <dgm:spPr/>
    </dgm:pt>
  </dgm:ptLst>
  <dgm:cxnLst>
    <dgm:cxn modelId="{B6B9F544-63BF-4975-9444-FF682721E3B7}" type="presOf" srcId="{2B0CA845-2FC1-458F-82DF-E644377FE96C}" destId="{8F8B1530-677B-4617-8F2F-3977244C5270}" srcOrd="0" destOrd="0" presId="urn:microsoft.com/office/officeart/2005/8/layout/vList2"/>
    <dgm:cxn modelId="{419B8687-13A4-4E41-8378-F2FCE8197483}" type="presOf" srcId="{69A15742-4EF8-4B4B-9CFC-9B012889974B}" destId="{BD8C8B1D-8212-4F29-B56D-744CA10142A4}" srcOrd="0" destOrd="0" presId="urn:microsoft.com/office/officeart/2005/8/layout/vList2"/>
    <dgm:cxn modelId="{31585FD8-AF11-4935-8259-3263567425D7}" srcId="{2B0CA845-2FC1-458F-82DF-E644377FE96C}" destId="{69A15742-4EF8-4B4B-9CFC-9B012889974B}" srcOrd="0" destOrd="0" parTransId="{273F53B1-1BCE-4B39-A56F-7C3F9C7C855B}" sibTransId="{73C73896-3161-40E6-B3D5-2A7FBA0B5D22}"/>
    <dgm:cxn modelId="{E82C3B5E-B81C-440E-809F-DCCD9962425E}" type="presParOf" srcId="{8F8B1530-677B-4617-8F2F-3977244C5270}" destId="{BD8C8B1D-8212-4F29-B56D-744CA10142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CA845-2FC1-458F-82DF-E644377FE9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15742-4EF8-4B4B-9CFC-9B012889974B}">
      <dgm:prSet custT="1"/>
      <dgm:spPr>
        <a:solidFill>
          <a:srgbClr val="0070C0"/>
        </a:solidFill>
      </dgm:spPr>
      <dgm:t>
        <a:bodyPr/>
        <a:lstStyle/>
        <a:p>
          <a:pPr algn="ctr" rtl="0"/>
          <a:r>
            <a:rPr lang="bg-BG" sz="1800" b="1" dirty="0">
              <a:latin typeface="Arial" panose="020B0604020202020204" pitchFamily="34" charset="0"/>
              <a:cs typeface="Arial" panose="020B0604020202020204" pitchFamily="34" charset="0"/>
            </a:rPr>
            <a:t>Белица </a:t>
          </a:r>
        </a:p>
        <a:p>
          <a:pPr algn="ctr" rtl="0"/>
          <a:r>
            <a:rPr lang="bg-BG" altLang="en-US" sz="1800" b="0" dirty="0">
              <a:latin typeface="Arial" panose="020B0604020202020204" pitchFamily="34" charset="0"/>
              <a:cs typeface="Arial" panose="020B0604020202020204" pitchFamily="34" charset="0"/>
            </a:rPr>
            <a:t>Създаване на работилница за традиционни занаяти „Планински знаци“ в подкрепа на местното предприемачество и развитието на туризма</a:t>
          </a:r>
          <a:endParaRPr lang="bg-BG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F53B1-1BCE-4B39-A56F-7C3F9C7C855B}" type="parTrans" cxnId="{31585FD8-AF11-4935-8259-3263567425D7}">
      <dgm:prSet/>
      <dgm:spPr/>
      <dgm:t>
        <a:bodyPr/>
        <a:lstStyle/>
        <a:p>
          <a:endParaRPr lang="en-US" sz="1500"/>
        </a:p>
      </dgm:t>
    </dgm:pt>
    <dgm:pt modelId="{73C73896-3161-40E6-B3D5-2A7FBA0B5D22}" type="sibTrans" cxnId="{31585FD8-AF11-4935-8259-3263567425D7}">
      <dgm:prSet/>
      <dgm:spPr/>
      <dgm:t>
        <a:bodyPr/>
        <a:lstStyle/>
        <a:p>
          <a:endParaRPr lang="en-US" sz="1500"/>
        </a:p>
      </dgm:t>
    </dgm:pt>
    <dgm:pt modelId="{8F8B1530-677B-4617-8F2F-3977244C5270}" type="pres">
      <dgm:prSet presAssocID="{2B0CA845-2FC1-458F-82DF-E644377FE96C}" presName="linear" presStyleCnt="0">
        <dgm:presLayoutVars>
          <dgm:animLvl val="lvl"/>
          <dgm:resizeHandles val="exact"/>
        </dgm:presLayoutVars>
      </dgm:prSet>
      <dgm:spPr/>
    </dgm:pt>
    <dgm:pt modelId="{BD8C8B1D-8212-4F29-B56D-744CA10142A4}" type="pres">
      <dgm:prSet presAssocID="{69A15742-4EF8-4B4B-9CFC-9B012889974B}" presName="parentText" presStyleLbl="node1" presStyleIdx="0" presStyleCnt="1" custLinFactNeighborX="-5931" custLinFactNeighborY="-2674">
        <dgm:presLayoutVars>
          <dgm:chMax val="0"/>
          <dgm:bulletEnabled val="1"/>
        </dgm:presLayoutVars>
      </dgm:prSet>
      <dgm:spPr/>
    </dgm:pt>
  </dgm:ptLst>
  <dgm:cxnLst>
    <dgm:cxn modelId="{B6B9F544-63BF-4975-9444-FF682721E3B7}" type="presOf" srcId="{2B0CA845-2FC1-458F-82DF-E644377FE96C}" destId="{8F8B1530-677B-4617-8F2F-3977244C5270}" srcOrd="0" destOrd="0" presId="urn:microsoft.com/office/officeart/2005/8/layout/vList2"/>
    <dgm:cxn modelId="{419B8687-13A4-4E41-8378-F2FCE8197483}" type="presOf" srcId="{69A15742-4EF8-4B4B-9CFC-9B012889974B}" destId="{BD8C8B1D-8212-4F29-B56D-744CA10142A4}" srcOrd="0" destOrd="0" presId="urn:microsoft.com/office/officeart/2005/8/layout/vList2"/>
    <dgm:cxn modelId="{31585FD8-AF11-4935-8259-3263567425D7}" srcId="{2B0CA845-2FC1-458F-82DF-E644377FE96C}" destId="{69A15742-4EF8-4B4B-9CFC-9B012889974B}" srcOrd="0" destOrd="0" parTransId="{273F53B1-1BCE-4B39-A56F-7C3F9C7C855B}" sibTransId="{73C73896-3161-40E6-B3D5-2A7FBA0B5D22}"/>
    <dgm:cxn modelId="{E82C3B5E-B81C-440E-809F-DCCD9962425E}" type="presParOf" srcId="{8F8B1530-677B-4617-8F2F-3977244C5270}" destId="{BD8C8B1D-8212-4F29-B56D-744CA10142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C8B1D-8212-4F29-B56D-744CA10142A4}">
      <dsp:nvSpPr>
        <dsp:cNvPr id="0" name=""/>
        <dsp:cNvSpPr/>
      </dsp:nvSpPr>
      <dsp:spPr>
        <a:xfrm>
          <a:off x="0" y="0"/>
          <a:ext cx="5088618" cy="1381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latin typeface="Arial" panose="020B0604020202020204" pitchFamily="34" charset="0"/>
              <a:cs typeface="Arial" panose="020B0604020202020204" pitchFamily="34" charset="0"/>
            </a:rPr>
            <a:t>Банско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Arial" panose="020B0604020202020204" pitchFamily="34" charset="0"/>
              <a:cs typeface="Arial" panose="020B0604020202020204" pitchFamily="34" charset="0"/>
            </a:rPr>
            <a:t>Създаване на Музей на планината и хората, вкл. постоянно изложение на местни занаяти и развитие на културно-фестивалния туризъм</a:t>
          </a:r>
        </a:p>
      </dsp:txBody>
      <dsp:txXfrm>
        <a:off x="67435" y="67435"/>
        <a:ext cx="4953748" cy="1246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C8B1D-8212-4F29-B56D-744CA10142A4}">
      <dsp:nvSpPr>
        <dsp:cNvPr id="0" name=""/>
        <dsp:cNvSpPr/>
      </dsp:nvSpPr>
      <dsp:spPr>
        <a:xfrm>
          <a:off x="0" y="0"/>
          <a:ext cx="5139082" cy="1381422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latin typeface="Arial" panose="020B0604020202020204" pitchFamily="34" charset="0"/>
              <a:cs typeface="Arial" panose="020B0604020202020204" pitchFamily="34" charset="0"/>
            </a:rPr>
            <a:t>Белица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alt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Създаване на работилница за традиционни занаяти „Планински знаци“ в подкрепа на местното предприемачество и развитието на туризма</a:t>
          </a:r>
          <a:endParaRPr lang="bg-BG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35" y="67435"/>
        <a:ext cx="5004212" cy="1246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837A24-15A7-4182-8004-55E1B7B61D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EF6E6-D3A1-4E5F-B053-218B4074A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030AE-E55A-4A2A-B9A5-D23766F2CB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F1CE0-5DE6-46E4-AB21-03B1D2C401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139A-A5C8-4C41-8C12-E1150707579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341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BCF4-431D-4C6E-B67C-57BB3D9F26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7796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lvl="0" indent="0" algn="ctr">
              <a:buClr>
                <a:srgbClr val="549E39"/>
              </a:buClr>
              <a:buNone/>
              <a:defRPr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549E39"/>
              </a:buClr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 обучение по обучителен модул</a:t>
            </a:r>
          </a:p>
          <a:p>
            <a:pPr marL="0" lvl="0" indent="0" algn="ctr">
              <a:buClr>
                <a:srgbClr val="549E39"/>
              </a:buClr>
              <a:buNone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„Местно икономическо развитие – възможности и практически решения“</a:t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bg-BG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 BG05SFOP001-2.015-0001-C02, проект „Повишаване на знанията, уменията и квалификацията на общинските служители“ за предоставяне на безвъзмездна финансова помощ по Оперативна програма „Добро управление“, съфинансирана от Европейския съюз чрез Европейския социален фонд. </a:t>
            </a: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1100" i="1" dirty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bg-BG" sz="1100" i="1" dirty="0">
                <a:solidFill>
                  <a:srgbClr val="549E39"/>
                </a:solidFill>
              </a:rPr>
              <a:t> </a:t>
            </a: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bg-BG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6498" y="6218571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10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5006" y="709500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963" y="1471182"/>
            <a:ext cx="108434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за „потенциал“: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Съвкупност от необходими за реализирането на някаква цел средства, източници и др., които са готови да влязат в действие.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Възможно при наличие на необходимите условия.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Способността на някого или нещо да се развие, постигне нещо или успее.</a:t>
            </a:r>
          </a:p>
          <a:p>
            <a:pPr lvl="1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„Регионът има огромен потенциал за икономическо развитие. “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Притежаващ или показващ способност да се развие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нещо друго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бъдеще.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Латентни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качества или способности, които могат да бъдат развити и да доведат до бъдещ успех или полезност.</a:t>
            </a:r>
            <a:endParaRPr lang="bg-B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bg-BG" sz="1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Латентни </a:t>
            </a:r>
            <a:r>
              <a:rPr lang="en-US" sz="1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bg-BG" sz="1500" i="1" dirty="0">
                <a:latin typeface="Arial" panose="020B0604020202020204" pitchFamily="34" charset="0"/>
                <a:cs typeface="Arial" panose="020B0604020202020204" pitchFamily="34" charset="0"/>
              </a:rPr>
              <a:t>скрити, непроявени, неизползвани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4E448517-8E9F-EB70-B7EA-AF472C6A1471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9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0528" y="6231901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11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555865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Териториален потенциал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799" y="1212611"/>
            <a:ext cx="106864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Всеки регион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община, област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има специфичен потенциал (или капитал), който е различен от този на останалите и който се определя от различни фактори.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Тук се включват географското положение на региона, големината на територията му, наличието на производствени фактори и инфраструктура, климата му, природните му ресурси, качеството на живот в него, състоянието на околната среда, икономиката на населените места и градовете в неговите граници, промишлените му зони или наличието на специфични икономически дейности, която се развиват на неговата територия.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Другите елементи са със социален и културен характер – те включват фактори като традициите, начина на виждане и неформалните правила, които позволяват на икономическите субекти да работят съвместно.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Понятието „териториален потенциал” включва също и едно по-качествено измерение, свързано с взаимодействието на институции, правила, практики и субекти, като производители, изследователи и отговорни за вземането на решенията лица, които насърчават творчеството и правят възможни иновациите.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8363" y="5932207"/>
            <a:ext cx="9531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Тълковен речник по териториално развитие на Европейската конференция на министрите, отговарящи за устройството на територията, издание на </a:t>
            </a:r>
            <a:r>
              <a:rPr lang="bg-BG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Съвета на Европа, 2007 г.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398421-5CAE-D15B-7E32-BD0C1CB56146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0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0528" y="6231901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12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5006" y="658398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ОТ КАКВО ИМАМЕ НУЖДА?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799" y="1212611"/>
            <a:ext cx="1068647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bg-BG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излезем от рамката на проектното финансиране („да обърнем посоката“) – първо да планираме какво ни трябва и после да търсим финансиране, вместо да кандидатстваме за „каквото дават“.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bg-BG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включим в стопанския оборот природни, културни и други дадености, които могат да се развиват с подкрепата и в интерес на местните общности.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bg-BG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създадем модел за партньорства при реализация на конкретни идеи.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Corbel" pitchFamily="34" charset="0"/>
              <a:buNone/>
            </a:pPr>
            <a:r>
              <a:rPr lang="bg-BG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Норвегия например подобен подход е превърнат в национална политика – ежегодно държавата организира конкурси и финансира идеи на общините, които създават икономическа активност и възможности за развитие.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398421-5CAE-D15B-7E32-BD0C1CB56146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1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5006" y="718059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ДОБРА ПРАКТИКА НА НСОРБ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555175" y="1297131"/>
            <a:ext cx="11045698" cy="497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Разработени 10 стратегии за ефективно местно развитие чрез активизиране на съществуващите териториални ресурси в партньорство с местната общност.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Разработени 5 типови модела за развитие на малки общини на база местен потенциал:</a:t>
            </a:r>
          </a:p>
          <a:p>
            <a:pPr marL="731520" lvl="1" indent="-457200" algn="just">
              <a:buClrTx/>
              <a:buFont typeface="+mj-lt"/>
              <a:buAutoNum type="arabicPeriod"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 модел 1: Развитие на база наличието на природни дадености (водопади, пещери, язовири, планински маршрути и т.н.);</a:t>
            </a:r>
          </a:p>
          <a:p>
            <a:pPr marL="731520" lvl="1" indent="-457200" algn="just">
              <a:buClrTx/>
              <a:buFont typeface="+mj-lt"/>
              <a:buAutoNum type="arabicPeriod"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 модел 2: Развитие на база наличието на богато културно-историческо наследство, включително туризъм;</a:t>
            </a:r>
          </a:p>
          <a:p>
            <a:pPr marL="731520" lvl="1" indent="-457200" algn="just">
              <a:buClrTx/>
              <a:buFont typeface="+mj-lt"/>
              <a:buAutoNum type="arabicPeriod"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 модел 3: Развитие на база потенциал за био земеделие и животновъдство;</a:t>
            </a:r>
          </a:p>
          <a:p>
            <a:pPr marL="731520" lvl="1" indent="-457200" algn="just">
              <a:buClrTx/>
              <a:buFont typeface="+mj-lt"/>
              <a:buAutoNum type="arabicPeriod"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 модел 4: Развитие на база потенциал за създаване на производствени мощности (за населени места в близост до големи градове), бизнес зони, start-ups и технологични фирми;</a:t>
            </a:r>
          </a:p>
          <a:p>
            <a:pPr marL="731520" lvl="1" indent="-457200" algn="just">
              <a:buClrTx/>
              <a:buFont typeface="+mj-lt"/>
              <a:buAutoNum type="arabicPeriod"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 модел 5: Развитие на база потенциал за разкриване на социални услуги с добавена стойност (социални предприятия, центрове за настаняване на възрастни хора, дейности за млади хора и др.).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E82B2F-B432-D376-7B7F-61E0FE74F8AA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5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2053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572286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Десетте общини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62198" y="1181962"/>
            <a:ext cx="7661366" cy="5107577"/>
            <a:chOff x="720362" y="893173"/>
            <a:chExt cx="7661366" cy="5107577"/>
          </a:xfrm>
        </p:grpSpPr>
        <p:pic>
          <p:nvPicPr>
            <p:cNvPr id="6" name="Picture 2" descr="http://www.api.bg/files/cache/ee0eb00e43d32119efe580788512c4a4_f1343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62" y="893173"/>
              <a:ext cx="7661366" cy="510757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</p:spPr>
        </p:pic>
        <p:sp>
          <p:nvSpPr>
            <p:cNvPr id="7" name="Oval 6"/>
            <p:cNvSpPr/>
            <p:nvPr/>
          </p:nvSpPr>
          <p:spPr>
            <a:xfrm>
              <a:off x="4053364" y="4029075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163" y="3801271"/>
              <a:ext cx="499133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Брезово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48377" y="4612481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4502" y="4398155"/>
              <a:ext cx="504985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Белица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80623" y="3183255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82384" y="3044196"/>
              <a:ext cx="3457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Елена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082064" y="1942532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76820" y="2058483"/>
              <a:ext cx="463391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Иваново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389120" y="5372100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2080" y="5131948"/>
              <a:ext cx="594499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Момчилград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114074" y="4805362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67281" y="4898654"/>
              <a:ext cx="49220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Банско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774883" y="2883694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92987" y="2738415"/>
              <a:ext cx="44053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Лясковец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130517" y="2496502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3381" y="2274988"/>
              <a:ext cx="37814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Левски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900863" y="2437924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9124" y="2194196"/>
              <a:ext cx="651093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Вълчи дол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609148" y="4518273"/>
              <a:ext cx="52864" cy="4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9502" y="4263345"/>
              <a:ext cx="692221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Димитровград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754743" y="4346823"/>
              <a:ext cx="1007269" cy="842963"/>
            </a:xfrm>
            <a:prstGeom prst="ellipse">
              <a:avLst/>
            </a:pr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28900" y="3696831"/>
              <a:ext cx="1331732" cy="1830392"/>
            </a:xfrm>
            <a:prstGeom prst="ellipse">
              <a:avLst/>
            </a:pr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060508" y="1685329"/>
              <a:ext cx="1461611" cy="1918157"/>
            </a:xfrm>
            <a:prstGeom prst="ellipse">
              <a:avLst/>
            </a:pr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391037" y="1983192"/>
              <a:ext cx="1007269" cy="842963"/>
            </a:xfrm>
            <a:prstGeom prst="ellipse">
              <a:avLst/>
            </a:pr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5994" y="982025"/>
              <a:ext cx="412660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5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РАЗПОЛОЖЕНИЕ НА 10-те ОБЩИНИ НА ТЕРИТОРИЯТА НА БЪЛГАРИЯ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43127" y="2255610"/>
            <a:ext cx="2331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Банско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Белица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Брезово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Вълчи дол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Димитровград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Левски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Лясковец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Момчилград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A5AE68A-AD2D-E031-7E21-029FBAB84159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3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660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15</a:t>
            </a:fld>
            <a:endParaRPr lang="bg-BG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2860622"/>
              </p:ext>
            </p:extLst>
          </p:nvPr>
        </p:nvGraphicFramePr>
        <p:xfrm>
          <a:off x="1007382" y="1448464"/>
          <a:ext cx="5088618" cy="138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62690271"/>
              </p:ext>
            </p:extLst>
          </p:nvPr>
        </p:nvGraphicFramePr>
        <p:xfrm>
          <a:off x="1003100" y="3014018"/>
          <a:ext cx="5139082" cy="138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03099" y="4576255"/>
            <a:ext cx="5111373" cy="1381200"/>
            <a:chOff x="0" y="0"/>
            <a:chExt cx="3943307" cy="1216800"/>
          </a:xfrm>
          <a:solidFill>
            <a:schemeClr val="accent5">
              <a:lumMod val="75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59399" y="59399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Брезово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Създаване на Консултативен център и пилотен производствен център за биологично земеделие </a:t>
              </a:r>
              <a:endParaRPr lang="bg-B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7523" y="2105891"/>
            <a:ext cx="4978768" cy="1474333"/>
            <a:chOff x="0" y="98442"/>
            <a:chExt cx="3943307" cy="1216800"/>
          </a:xfrm>
          <a:solidFill>
            <a:srgbClr val="AC2C9A"/>
          </a:solidFill>
        </p:grpSpPr>
        <p:sp>
          <p:nvSpPr>
            <p:cNvPr id="13" name="Rounded Rectangle 12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Вълчи дол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latin typeface="Arial" panose="020B0604020202020204" pitchFamily="34" charset="0"/>
                  <a:cs typeface="Arial" panose="020B0604020202020204" pitchFamily="34" charset="0"/>
                </a:rPr>
                <a:t>Създаване на оазис на опазена природа и място за отдих, туризъм и спортен риболов на площ от от 200 декара; развитие на ски пистата и хижата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49813" y="3992837"/>
            <a:ext cx="4997241" cy="1548982"/>
            <a:chOff x="0" y="98442"/>
            <a:chExt cx="3943307" cy="1216800"/>
          </a:xfrm>
          <a:solidFill>
            <a:schemeClr val="accent4">
              <a:lumMod val="5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Димитровград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latin typeface="Arial" panose="020B0604020202020204" pitchFamily="34" charset="0"/>
                  <a:cs typeface="Arial" panose="020B0604020202020204" pitchFamily="34" charset="0"/>
                </a:rPr>
                <a:t>Изграждане на спортно-развлекателен и възстановителен комплекс в гр. Меричлери на база на минералната вода от извор „Соленци“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78330" y="584240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на проектите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A29E73-293A-D40C-B302-6FA9AD0C1E34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930" y="6190231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16</a:t>
            </a:fld>
            <a:endParaRPr lang="bg-BG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7310" y="1366982"/>
            <a:ext cx="5560291" cy="1961700"/>
            <a:chOff x="0" y="98442"/>
            <a:chExt cx="3943307" cy="1216800"/>
          </a:xfrm>
          <a:solidFill>
            <a:srgbClr val="002060"/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Елена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Създаване на Център за подкрепа на стартиращ бизнес 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bg-B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вкл. за продажби и маркетинг на традиционните местни продукти и услуги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r>
                <a:rPr lang="bg-B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 електронна борса на традиционни продукти и услуги от Еленския балкан; общи стандарти и етикети за качество и регионален произход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87333" y="4445719"/>
            <a:ext cx="4967914" cy="1216800"/>
            <a:chOff x="0" y="98442"/>
            <a:chExt cx="3943307" cy="1216800"/>
          </a:xfrm>
          <a:solidFill>
            <a:schemeClr val="accent4">
              <a:lumMod val="5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Момчилград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Изграждане на фермерски пазар</a:t>
              </a:r>
              <a:endParaRPr lang="bg-BG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9345" y="1828800"/>
            <a:ext cx="5043892" cy="2257061"/>
            <a:chOff x="0" y="98442"/>
            <a:chExt cx="3943307" cy="1216800"/>
          </a:xfrm>
          <a:solidFill>
            <a:srgbClr val="C00000"/>
          </a:solidFill>
        </p:grpSpPr>
        <p:sp>
          <p:nvSpPr>
            <p:cNvPr id="25" name="Rounded Rectangle 24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Лясковец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Създаване на </a:t>
              </a:r>
              <a:r>
                <a:rPr lang="bg-BG" alt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посетителски център за популяризация на културно и природно наследство, еко-пътека и панорамна площадка; интерактивна интерпретация на музей на гурбетчийското градинарство като жив музей и обособяване на общински пазар в с. Джулюница</a:t>
              </a:r>
              <a:endPara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7310" y="4903051"/>
            <a:ext cx="5560291" cy="1287180"/>
            <a:chOff x="0" y="98442"/>
            <a:chExt cx="3943307" cy="1216800"/>
          </a:xfrm>
          <a:solidFill>
            <a:srgbClr val="00B050"/>
          </a:solidFill>
        </p:grpSpPr>
        <p:sp>
          <p:nvSpPr>
            <p:cNvPr id="28" name="Rounded Rectangle 27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Левски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Създаване на мобилни фермерски пазари и </a:t>
              </a:r>
              <a:r>
                <a:rPr lang="bg-B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местна марка „Направено в община Левски“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7931" y="3472276"/>
            <a:ext cx="5559670" cy="1287180"/>
            <a:chOff x="0" y="98442"/>
            <a:chExt cx="3943307" cy="1216800"/>
          </a:xfrm>
          <a:solidFill>
            <a:schemeClr val="accent5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0" y="98442"/>
              <a:ext cx="3943307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 txBox="1"/>
            <p:nvPr/>
          </p:nvSpPr>
          <p:spPr>
            <a:xfrm>
              <a:off x="59399" y="157841"/>
              <a:ext cx="3824509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Иваново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Създаване на фермерски пазар в района на Ивановските скални църкви за представяне на местни селскостопански и пчелни продукти</a:t>
              </a:r>
              <a:endParaRPr lang="bg-BG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36852" y="606117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на проектите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FD45AF-25B7-3A93-4592-2BF0FE50B982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194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17</a:t>
            </a:fld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507997" y="1245633"/>
            <a:ext cx="11065166" cy="48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bg-BG" sz="1700" b="1" dirty="0">
                <a:solidFill>
                  <a:srgbClr val="354F1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Банско</a:t>
            </a:r>
            <a:r>
              <a:rPr lang="bg-BG" sz="1700" dirty="0">
                <a:solidFill>
                  <a:srgbClr val="354F1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700" dirty="0">
                <a:solidFill>
                  <a:srgbClr val="354F1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Създаване и оборудване на Музей на планината и хората, който ще включва  обособено място за изложение на местни традиционни занаяти. Местните дърводелски производители ще провеждат обучения на лица в неравностойно положение за изработка на дребни сувенири. Културни и фестивални  дейности – закупуване на подвижна сцена. </a:t>
            </a:r>
            <a:endParaRPr lang="bg-BG" sz="17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bg-BG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Белица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: Създаване на работилница за традиционни занаяти „Планински знаци“ на територията на община Белица за изработка на сувенири от естествени, еко-материали и от природата (осигуряване на суровини и материали от фирмите и гражданския сектор). Правене на демонстрации на занаяти пред туристи. Създаване на цялостна карта с възможностите на общината и как да се възползваме от нейните ресурси и да ги превърнем в рекламен и продаваем продукт. Провеждане на обучения, свързани с реализация в областта на туризма, развитие на бизнес услуги и производства на сувенири.</a:t>
            </a:r>
          </a:p>
          <a:p>
            <a:pPr algn="just">
              <a:lnSpc>
                <a:spcPct val="107000"/>
              </a:lnSpc>
            </a:pPr>
            <a:endParaRPr lang="bg-BG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Брезово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: Създаване на пилотен производствен и консултативен център за експертни услуги за биоземеделие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ПКЦБ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. Центърът ще подпомага и ще развива на собствена земя тези продукти, които виреят в общината. ПКЦБ физически ще включи няколко производствени бази – филиали на този център  (тип  опитни полета – шоу руум). Целта е хората да видят как ще се произвежда екопродукция и да има финансови приходи за ПКЦБ.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1432" y="595674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Представяне на проектите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DA13CE37-153B-4F5C-AD90-17339550B0FF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6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18</a:t>
            </a:fld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560606" y="1175387"/>
            <a:ext cx="112249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: Интегрирани действия на община, общообразователни училища, културните институции и сдруженията на земеделските производители за повишаване на квалификацията на безработни лица, с цел удовлетворяване нуждите на бизнеса в общината.</a:t>
            </a:r>
            <a:endParaRPr lang="bg-BG" sz="17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7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Иваново</a:t>
            </a:r>
            <a:r>
              <a:rPr lang="bg-BG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Ивановските скални църкви са защитен от ЮНЕСКО обект, генериращ най-голям туристопоток в общината. През м. април 2021 г. обектът е предадени за стопанисване от МК на общината. Изграждане на павилиони пред входа на туристическия обект, даващи възможност на местните производители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напр. нна мед и други пчелни продукти, билки, занаятчийки продукти и други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bg-BG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да представят, промотират и продават своята продукция, възползвайки се от туристопотока, генериран от туристическия обект.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Момчилград</a:t>
            </a:r>
            <a:r>
              <a:rPr lang="bg-BG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Създаване на собствен туристически продукт въз основа на уникалните местни забележителности, в т.ч. от национално и световно значение. Това ще бъде съпроводено от насърчаване на местните животновъди и обвързване на производството с туристическото потребление. Съвместно ще работят община, къщи за гости, животновъди и МИГ „Момчилград-Крумовград“.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Лясковец</a:t>
            </a:r>
            <a:r>
              <a:rPr lang="bg-BG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Интерактивни инвестиции в уникалния музей на лозарството и гурбетчийското градинарство, изграждане на дегустационна зала и работилница; обособяване на посетителски център към Петропавловския манастир – Лясковец; създаване на местни туристически пакети и бранд.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Създаване на малки пазарища/леки преместваеми обекти, където да се представят местни занаятчийски произведения.</a:t>
            </a:r>
            <a:endParaRPr lang="bg-BG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377" y="563135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Представяне на проектите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4EB8FB08-EC67-539B-212E-82BD50AEC729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9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210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19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608626" y="1378587"/>
            <a:ext cx="11075374" cy="491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Левски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Изграждане на мобилен фермерски пазар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екипиран с бусове, в т.ч. с хладилни витрини, генератори, оборудване и др.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който местните производители да могат да представят, промотират и продават продукцията си. Чрез мобилния пазар производителите ще могат да се възползват от богатия културен календар на община Левскии на съседни общини. Създаване на марка („Произведено в Левски“) и лого. Предлагане на занаятчийски произведения и сувенири, изработени от читалищата в общината.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Вълчи дол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Изграждане и развитие на туристически обекти – комплекс „Оазис на опазена природа“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място за отдих, туризъм и спортен риболов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територия от 200 дка, изграждане на посетителски туристически център, на помещения за отглеждане на деко­ра­тивни животни, разкриване на обучителен цен­тър за деца със СОП, рекон­струкция и зарибяване на местен язовир с цел спортен риболов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ки-зоната около пистата на „Кошу баир”.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Димитровград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Възстановяване на спортно-развлека­те­лен и възстановителен комплекс „Соленци” в гр. Мерич­лери, пред­ла­гащ широка гама от възмож­ности за спорт на открито – басейн с минерална вода, фитнес на открито, тенис кор­­тове, игрално поле за баскет­бол и волейбол и трибуни.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852" y="662847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Представяне на проектите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0A5910-488B-18A9-4E6C-DBB3E7BC585D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2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191" y="729640"/>
            <a:ext cx="361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Видове икономики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672" y="1554359"/>
            <a:ext cx="10924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Икономики, базирани на иновации</a:t>
            </a: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част от държавите от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G-20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, всички държави от ЕС без България и Румъния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най-развити; бизнесите са базирани на знания, като секторът на услугите постоянно се разширява.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Икономики, базирани на ефективност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постоянно подобряват своята конкурентноспособност, като развиват по-ефективни производствени процеси и повишават качеството на крайните продукти.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Икономики, базирани на фактори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: най-слабо развитите; тяхното икономическо развитие 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доминиран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о от първичния сектор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селско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стопанство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добив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на суровини и материали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са силно зависими от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неквалифициран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и и ниско платени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работници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природни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636" y="5299141"/>
            <a:ext cx="10309776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Видове предприемачество:</a:t>
            </a:r>
          </a:p>
          <a:p>
            <a:pPr algn="just">
              <a:spcAft>
                <a:spcPts val="0"/>
              </a:spcAft>
              <a:defRPr/>
            </a:pPr>
            <a:endParaRPr lang="bg-BG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Базирано на възможности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(opportunity entrepreneurship)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Базирано на необходимост (necessity entrepreneurship) 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5FDFF9-60A0-86C1-7C6A-CBD7788617BF}"/>
              </a:ext>
            </a:extLst>
          </p:cNvPr>
          <p:cNvSpPr txBox="1">
            <a:spLocks/>
          </p:cNvSpPr>
          <p:nvPr/>
        </p:nvSpPr>
        <p:spPr>
          <a:xfrm>
            <a:off x="339686" y="284801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0B11C9-0B48-947F-76F5-271A497F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5303" y="620807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8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354" y="6203275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20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236852" y="612121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Определяне на приоритетите за развитие на общината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17" y="1600399"/>
            <a:ext cx="7980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Първа стъпка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: Къде се намираме в момента? Ситуационен анализ и стратегическа оценка. Анализ на вътрешната и външната среда.</a:t>
            </a:r>
          </a:p>
          <a:p>
            <a:pPr marL="342900" indent="-342900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Втора стъпка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: Къде можем да бъдем? Анализ на възможните бъдещи сценарии за развитие.</a:t>
            </a:r>
          </a:p>
          <a:p>
            <a:pPr marL="342900" indent="-342900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Трета стъпка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: Къде искаме да бъдем? Определяне на цели.</a:t>
            </a:r>
          </a:p>
          <a:p>
            <a:pPr marL="342900" indent="-342900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Четвърта стъпка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: Как да стигнем до там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? Стратегии и приоритети.</a:t>
            </a:r>
          </a:p>
          <a:p>
            <a:pPr marL="342900" indent="-342900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Пета стъпка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: Как да стигнем до там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? Тактически цели и начини за тяхното постигане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мерки/дейности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Шеста стъпка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: Доколко постигаме заложените резултати?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Оценка на постигнатото на базата на обективни индикатори.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3565" y="2228712"/>
            <a:ext cx="33066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bg-BG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Йерархия на целите и мерките: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Стратегически цели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Мерки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Конкретни дейности/проекти: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Очаквани резултати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Индикативен срок за изпълнение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Отговорни партньори 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Източници на финансиране</a:t>
            </a:r>
            <a:endParaRPr lang="bg-BG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F525C6-8915-FF28-A81E-84A31FDFFDC8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354" y="6225796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21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235006" y="586959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1012519"/>
            <a:ext cx="7450425" cy="5339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3345" y="6283144"/>
            <a:ext cx="6317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Източник: www.clearpointstrategy.com/government-strategic-plan-examples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32124" y="330898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F4050"/>
                </a:solidFill>
                <a:latin typeface="khula"/>
              </a:rPr>
              <a:t>Fort Lauderdale, Florida</a:t>
            </a:r>
            <a:endParaRPr lang="bg-BG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4D0373B9-45B0-D9B0-3EBB-08FCB7921067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1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354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22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236852" y="668144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Подходи за реализацията на приоритетите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1" y="1646581"/>
            <a:ext cx="11129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Интегриране на планираните дейности със съществуващите общински стратегически документи, както и активизиране на механизмите за привличане на бизнеса и гражданите към процесите на планиране.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Осъществяване на връзка със стратегическите документи на общината: ПИРО, стратегии за ВОМР, др. стратегически и планови документи, регионални и секторни документи за развитие на по-високо териториално ниво.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Ангажиране на местната общност, бизнеса и неправителствения сектор на територията на общината в процеса на вземане на решения – установяване на дълготрайни партньорства.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провеждане на проучвания на общественото мнение и получаване на обратна връзка относно планираните от страна на общината дейности за местно икономическо развитие.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AFA1DB-DAEE-74CF-8E1D-BC2DD5E15D92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10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7474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687802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Партньорства за реализацията на приоритетите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144" y="1577693"/>
            <a:ext cx="6507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Местната общност – всички жители на общината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подход „от долу нагоре“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Местния бизнес.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Регионалните звена на национално представените работодателски организации (напр. БСК, БТПП, АИКБ, КРИБ и др.), местни бизнес организации.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Регионалните структури на държавната администрация, напр. РЗИ, РУО, РИОСВ и др.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Оператори, предоставящи комунални услуги – ВиК дружества, електроразпределителни компании, телекомуникационни оператори, газови доставчици и т.н.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Неправителствени организации, образователни институции и др.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417" y="5710904"/>
            <a:ext cx="10196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Съгласно Глава осма „Общинско сътрудничество“ от ЗМСМА, общините могат да си сътрудничат помежду си, с органи на изпълнителната власт, с юридически или физически лица и да създават сдружения, чрез които да постигат цели от взаимен интерес и на които да възлагат изпълнението на дейности, произтичащи от техните правомощия.</a:t>
            </a:r>
            <a:endParaRPr lang="bg-BG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5334" y="1554078"/>
            <a:ext cx="37440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Видове партньорства: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Партньорство по развитието на продукта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Маркетингово партньорство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Партньорство по предоставянето на услуги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 партньорството: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Лидерство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Времева рамка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450ABEC-9C04-1294-DD24-D5FFD741D6BD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27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192525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573051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Принципи и подходи за управление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167" y="1427429"/>
            <a:ext cx="6012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bg-B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Методологични подходи за реализацията на приоритетите</a:t>
            </a:r>
            <a:r>
              <a:rPr lang="bg-BG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 изпълнението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 проектите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Определяне на цени на предлаганите продукти и услуги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Маркетинг на дестинацията, привличане и обслужване на инвеститорите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879" y="3678449"/>
            <a:ext cx="61472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Определяне на цени: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Прогнозиране на очаквания брой потребители/клиенти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Определяне на експлоатационните разходи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Определяне на цените на всички видове услуги: наем, такси, административни услуги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Проучване на услугите и цените на сходни обекти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Намиране на баланс между достъпността на цените и осигуряване на устойчивостта на инвестицията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8557" y="1424774"/>
            <a:ext cx="4928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Маркетинг на дестинацията: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Изграждане на имидж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Привличане на инвестиции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продажби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Обслужване на инвеститорите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обслужване на клиентите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2410" y="3599936"/>
            <a:ext cx="49701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Взаимодействие на общините с външни бизнеси: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Общината има успешен опит в сектора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Общината може да посрещне най-добре техните нужди – ефективност и рентабилност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Основните предложени ползи са ясни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Общината е сигурно място за бизнес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Широк диалог с общинското ръководство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1F37AF2-8524-0C77-E12F-922290242587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4666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1850" y="702957"/>
            <a:ext cx="8827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От какво икономическо развитие имаме нужда?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01850" y="2024046"/>
            <a:ext cx="490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bg-BG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S-</a:t>
            </a:r>
            <a:r>
              <a:rPr lang="bg-BG" altLang="bg-BG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образна крива на предприемачеството</a:t>
            </a:r>
            <a:endParaRPr lang="bg-BG" altLang="bg-BG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31" y="2540560"/>
            <a:ext cx="6820477" cy="408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70287" y="6319820"/>
            <a:ext cx="5825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altLang="bg-BG" sz="12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Източник: Global Entrepreneurship</a:t>
            </a:r>
            <a:r>
              <a:rPr lang="en-US" altLang="bg-BG" sz="12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Index 2017</a:t>
            </a:r>
            <a:endParaRPr lang="bg-BG" altLang="bg-BG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06191" y="5093710"/>
            <a:ext cx="2655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bg-BG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altLang="bg-BG" sz="1400" i="1" dirty="0" err="1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апан</a:t>
            </a:r>
            <a:r>
              <a:rPr lang="en-US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en-US" altLang="bg-BG" sz="1400" i="1" dirty="0" err="1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бедността</a:t>
            </a:r>
            <a:r>
              <a:rPr lang="en-US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bg-BG" altLang="bg-BG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48518" y="2045549"/>
            <a:ext cx="34494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altLang="bg-BG" sz="1400" b="1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en-US" altLang="bg-BG" sz="1400" b="1" i="1" dirty="0" err="1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родуктивно</a:t>
            </a:r>
            <a:r>
              <a:rPr lang="en-US" altLang="bg-BG" sz="1400" b="1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bg-BG" sz="1400" b="1" i="1" dirty="0" err="1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предприемачество</a:t>
            </a:r>
            <a:endParaRPr lang="bg-BG" altLang="bg-BG" sz="1400" b="1" i="1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altLang="bg-BG" sz="1400" b="1" i="1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altLang="bg-BG" sz="1400" b="1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Деструктивно предприемачество</a:t>
            </a:r>
          </a:p>
          <a:p>
            <a:endParaRPr lang="bg-BG" altLang="bg-BG" sz="1400" b="1" i="1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altLang="bg-BG" sz="1400" b="1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Непродуктивно предприемачество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79023" y="2654155"/>
            <a:ext cx="34749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bg-BG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en-US" altLang="bg-BG" sz="1400" i="1" dirty="0" err="1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олина</a:t>
            </a:r>
            <a:r>
              <a:rPr lang="en-US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en-US" altLang="bg-BG" sz="1400" i="1" dirty="0" err="1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изостаналостта</a:t>
            </a:r>
            <a:r>
              <a:rPr lang="en-US" altLang="bg-BG" sz="1400" i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bg-BG" altLang="bg-BG" sz="1400" i="1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51740" y="1362058"/>
            <a:ext cx="10856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g-BG" b="1" dirty="0">
                <a:solidFill>
                  <a:srgbClr val="FF0000"/>
                </a:solidFill>
                <a:cs typeface="Arial" panose="020B0604020202020204" pitchFamily="34" charset="0"/>
              </a:rPr>
              <a:t>Предприемач</a:t>
            </a:r>
            <a:r>
              <a:rPr lang="bg-BG" altLang="bg-BG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ru-RU" altLang="bg-BG" b="1" dirty="0">
                <a:solidFill>
                  <a:srgbClr val="FF0000"/>
                </a:solidFill>
                <a:cs typeface="Arial" panose="020B0604020202020204" pitchFamily="34" charset="0"/>
              </a:rPr>
              <a:t> човек, който стартира нов бизнес, поемайки риск с цел печалба.</a:t>
            </a:r>
            <a:endParaRPr lang="bg-BG" altLang="bg-BG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109815" y="4514111"/>
            <a:ext cx="3702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bg-BG" altLang="bg-BG" sz="1500" dirty="0">
                <a:cs typeface="Arial" panose="020B0604020202020204" pitchFamily="34" charset="0"/>
              </a:rPr>
              <a:t>Ефективно държавно управление</a:t>
            </a:r>
            <a:endParaRPr lang="bg-BG" altLang="bg-BG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bg-BG" altLang="bg-BG" sz="1500" dirty="0">
                <a:ea typeface="Calibri" panose="020F0502020204030204" pitchFamily="34" charset="0"/>
                <a:cs typeface="Arial" panose="020B0604020202020204" pitchFamily="34" charset="0"/>
              </a:rPr>
              <a:t>Изграждане и функциониране на по-добри публични институции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bg-BG" altLang="bg-BG" sz="1500" dirty="0">
                <a:ea typeface="Calibri" panose="020F0502020204030204" pitchFamily="34" charset="0"/>
                <a:cs typeface="Arial" panose="020B0604020202020204" pitchFamily="34" charset="0"/>
              </a:rPr>
              <a:t>Промяна на обществените нагласи</a:t>
            </a:r>
            <a:endParaRPr lang="bg-BG" altLang="bg-BG" sz="1500" dirty="0"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9FF0C80-61BB-078A-A100-966509B85E90}"/>
              </a:ext>
            </a:extLst>
          </p:cNvPr>
          <p:cNvSpPr txBox="1">
            <a:spLocks/>
          </p:cNvSpPr>
          <p:nvPr/>
        </p:nvSpPr>
        <p:spPr>
          <a:xfrm>
            <a:off x="299238" y="287142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3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210" y="620302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4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3356379" y="744058"/>
            <a:ext cx="5913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Местно икономическо развитие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218" y="1526831"/>
            <a:ext cx="10575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Местното икономическо развитие е в центъра на местното самоуправление.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Това е процес, обединяващ различни партньори от местната общност, които работят съвместно за ефективно използване на ресурсите и за постигането на устойчив икономически растеж.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Местното икономическо развитие е ключова функция на местното самоуправление и е средство за гарантиране, че местните и регионалните власти могат да отговорят на приоритетните нужди на местните жители по устойчив начин.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Няма един модел за местно икономическо развитие – подходите отразяват местните нужди и обстоятелства.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6290" y="5572036"/>
            <a:ext cx="9633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5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Местните модели за икономическо и общностно развитие имат за задача да насърчават съвместни и интегрирани подходи за извършване на цялостни подобрения на физическата и социалната среда.</a:t>
            </a:r>
            <a:endParaRPr lang="bg-BG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CF8089D-DC9F-8FFF-3A7B-19AD774F3181}"/>
              </a:ext>
            </a:extLst>
          </p:cNvPr>
          <p:cNvSpPr txBox="1">
            <a:spLocks/>
          </p:cNvSpPr>
          <p:nvPr/>
        </p:nvSpPr>
        <p:spPr>
          <a:xfrm>
            <a:off x="339686" y="292429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2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930" y="622717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4237" y="618159"/>
            <a:ext cx="5480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на селищната среда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4832" y="2373549"/>
            <a:ext cx="2746386" cy="2589989"/>
            <a:chOff x="4257476" y="194138"/>
            <a:chExt cx="3869531" cy="2321718"/>
          </a:xfrm>
        </p:grpSpPr>
        <p:sp>
          <p:nvSpPr>
            <p:cNvPr id="7" name="Rectangle 6"/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Местно самоуправ-ление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latin typeface="Arial" panose="020B0604020202020204" pitchFamily="34" charset="0"/>
                  <a:cs typeface="Arial" panose="020B0604020202020204" pitchFamily="34" charset="0"/>
                </a:rPr>
                <a:t>Въздействия на околната среда и климата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latin typeface="Arial" panose="020B0604020202020204" pitchFamily="34" charset="0"/>
                  <a:cs typeface="Arial" panose="020B0604020202020204" pitchFamily="34" charset="0"/>
                </a:rPr>
                <a:t>Изчерпване на природните ресурси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99428" y="2432431"/>
            <a:ext cx="2797873" cy="2499494"/>
            <a:chOff x="4257476" y="194138"/>
            <a:chExt cx="3869531" cy="2321718"/>
          </a:xfrm>
          <a:solidFill>
            <a:schemeClr val="accent6">
              <a:lumMod val="7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Техническа инфраструк-тура</a:t>
              </a:r>
              <a:endParaRPr lang="bg-BG" sz="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latin typeface="Arial" panose="020B0604020202020204" pitchFamily="34" charset="0"/>
                  <a:cs typeface="Arial" panose="020B0604020202020204" pitchFamily="34" charset="0"/>
                </a:rPr>
                <a:t>Сгради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>
                  <a:latin typeface="Arial" panose="020B0604020202020204" pitchFamily="34" charset="0"/>
                  <a:cs typeface="Arial" panose="020B0604020202020204" pitchFamily="34" charset="0"/>
                </a:rPr>
                <a:t>Транспорт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latin typeface="Arial" panose="020B0604020202020204" pitchFamily="34" charset="0"/>
                  <a:cs typeface="Arial" panose="020B0604020202020204" pitchFamily="34" charset="0"/>
                </a:rPr>
                <a:t>Енергетика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ВиК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18636" y="2505633"/>
            <a:ext cx="2571288" cy="2321718"/>
            <a:chOff x="4257476" y="194138"/>
            <a:chExt cx="3869531" cy="2321718"/>
          </a:xfrm>
          <a:solidFill>
            <a:srgbClr val="AC2C9A"/>
          </a:solidFill>
        </p:grpSpPr>
        <p:sp>
          <p:nvSpPr>
            <p:cNvPr id="13" name="Rectangle 12"/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Общество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Начин на живот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Икономика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Иновации</a:t>
              </a:r>
              <a:endParaRPr lang="en-U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287567" y="2680129"/>
            <a:ext cx="1430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Енергия и ресурси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56042" y="3424136"/>
            <a:ext cx="13229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97677" y="4280169"/>
            <a:ext cx="14007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94052" y="4350043"/>
            <a:ext cx="1430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Отпадъци и емисии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6504" y="3494011"/>
            <a:ext cx="15600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Градски метаболизъм</a:t>
            </a:r>
            <a:endParaRPr lang="bg-BG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71499" y="2754708"/>
            <a:ext cx="1430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Стандарт на живот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39974" y="3498715"/>
            <a:ext cx="13229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681609" y="4354748"/>
            <a:ext cx="14007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77984" y="4424622"/>
            <a:ext cx="1430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Градско планиране и дизайн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>
            <a:stCxn id="8" idx="2"/>
          </p:cNvCxnSpPr>
          <p:nvPr/>
        </p:nvCxnSpPr>
        <p:spPr>
          <a:xfrm>
            <a:off x="1798025" y="4963538"/>
            <a:ext cx="11320" cy="571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809345" y="5515583"/>
            <a:ext cx="4153710" cy="9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40357" y="4961107"/>
            <a:ext cx="3243" cy="5512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139414" y="5598428"/>
            <a:ext cx="158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44603" y="4950568"/>
            <a:ext cx="11320" cy="571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55923" y="5502613"/>
            <a:ext cx="4153710" cy="9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586935" y="4948137"/>
            <a:ext cx="3243" cy="5512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581711" y="5546547"/>
            <a:ext cx="2164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Представителство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822033" y="1730713"/>
            <a:ext cx="11320" cy="571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79643" y="1708826"/>
            <a:ext cx="4153710" cy="9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92612" y="1715312"/>
            <a:ext cx="3243" cy="6582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41618" y="1276105"/>
            <a:ext cx="1947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Технологии/труд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0682620" y="1737198"/>
            <a:ext cx="11320" cy="571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540230" y="1715311"/>
            <a:ext cx="4153710" cy="9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553199" y="1721797"/>
            <a:ext cx="3243" cy="6582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802205" y="1282590"/>
            <a:ext cx="186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Стойност/визия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77262" y="6084811"/>
            <a:ext cx="4802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Източник: Европейска агенция за околна среда</a:t>
            </a:r>
            <a:endParaRPr lang="bg-BG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F2692D9-D4CE-7BB4-BEC4-FB0119701C49}"/>
              </a:ext>
            </a:extLst>
          </p:cNvPr>
          <p:cNvSpPr txBox="1">
            <a:spLocks/>
          </p:cNvSpPr>
          <p:nvPr/>
        </p:nvSpPr>
        <p:spPr>
          <a:xfrm>
            <a:off x="339686" y="303399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9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6498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6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2523341" y="611352"/>
            <a:ext cx="8212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Сценарии за местно икономическо развитие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859" y="1646444"/>
            <a:ext cx="10394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Първи сценарий „Развитие от горе надолу“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главното действащо лице е държавата;</a:t>
            </a:r>
          </a:p>
          <a:p>
            <a:pPr marL="342900" indent="-342900" algn="just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Втори сценарий „Развитие отвън“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външните инвеститори внасят необходимите ресурси за развитие;</a:t>
            </a:r>
          </a:p>
          <a:p>
            <a:pPr marL="342900" indent="-342900" algn="just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Трети сценарий „Да изчакаме и да видим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фатализъм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местните заинтересовани страни са пасивни;</a:t>
            </a:r>
          </a:p>
          <a:p>
            <a:pPr marL="342900" indent="-342900" algn="just">
              <a:buFont typeface="+mj-lt"/>
              <a:buAutoNum type="arabicPeriod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Четвърти сценарий „Развитие отвътре“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местните заинтересовани страни играят главната роля за развитието на общността.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06DD3F5-09F9-EF05-6DC0-EBFF54592C40}"/>
              </a:ext>
            </a:extLst>
          </p:cNvPr>
          <p:cNvSpPr txBox="1">
            <a:spLocks/>
          </p:cNvSpPr>
          <p:nvPr/>
        </p:nvSpPr>
        <p:spPr>
          <a:xfrm>
            <a:off x="333033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3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066" y="6205540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7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2446305" y="728000"/>
            <a:ext cx="7299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 цел на местните власти е повишаване на качеството на живот на жителите на българските общини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481309"/>
            <a:ext cx="10335491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Основни фактори, свързани с повишаването на качеството на живот: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Финансово и материално благополучие;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Заетост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дейност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Здраве;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тдих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социални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дейности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вкл. култура, туризъм; баланс между работа и свободно време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Икономическа и физическа сигурност;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на обществените активи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вкл. обществени услуги и гражданско участие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основни човешки права;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риродна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жизнена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вкл. чиста околна среда и инфраструктура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bg-B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937BD4F8-237C-D971-930A-E385C336C0B8}"/>
              </a:ext>
            </a:extLst>
          </p:cNvPr>
          <p:cNvSpPr txBox="1">
            <a:spLocks/>
          </p:cNvSpPr>
          <p:nvPr/>
        </p:nvSpPr>
        <p:spPr>
          <a:xfrm>
            <a:off x="325831" y="294101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354" y="626040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0085" y="741203"/>
            <a:ext cx="4589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Интелигентните общини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745" y="1619012"/>
            <a:ext cx="104740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Определение:</a:t>
            </a:r>
          </a:p>
          <a:p>
            <a:endParaRPr lang="bg-BG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Използват ИКТ за повишаване на качеството и ефективността на предоставяните услуги, като енергия, транспорт и комунални услуги, за да се намали потреблението на ресурси, загубите и общите разходи. Основната цел на интелигентната община е да подобри качеството на живот на своите граждани чрез интелигентни технологии. 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Три основни стълба:</a:t>
            </a:r>
          </a:p>
          <a:p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Икономическа устойчивост.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Социална устойчивост.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 на околната среда и климата.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873" y="5285800"/>
            <a:ext cx="10677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Горните три стълба имат един общ знаменател – </a:t>
            </a:r>
            <a:r>
              <a:rPr lang="bg-BG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ефективността</a:t>
            </a: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именно </a:t>
            </a:r>
            <a:r>
              <a:rPr lang="bg-BG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необходимостта да се постигне повече и по-добро с по-малко ресурси</a:t>
            </a: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Ефективността трябва да бъде постигната по начин, който носи ползи и възможности на гражданите, като прави общината по-динамична и ангажирана.</a:t>
            </a:r>
            <a:endParaRPr lang="bg-BG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82E0C67E-273C-D704-0265-BB333B354061}"/>
              </a:ext>
            </a:extLst>
          </p:cNvPr>
          <p:cNvSpPr txBox="1">
            <a:spLocks/>
          </p:cNvSpPr>
          <p:nvPr/>
        </p:nvSpPr>
        <p:spPr>
          <a:xfrm>
            <a:off x="330449" y="287769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EA5C-9E65-4DF6-82C1-CD52696E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9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2361659" y="758405"/>
            <a:ext cx="746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Смарт сектори за развитие на общините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201" y="1396871"/>
            <a:ext cx="110319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транспорт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платено паркиране, управление на градския транспорт, управление на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автопарка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ВиК и управление на отпадъците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GIS/CAD/Cam и IoT решения, интелигентни системи за сметосъбиране.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строителство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интелигентни сгради, изготвяне на инфраструктурни проекти, статичен и динамичен анализ на конструкции, оценка на състоянието на съществуващи конструкции, ремонт и усилване на съществуващи конструкции, системи за сграден мениджмънт, вкл. смарт видеонаблюдение и т.н.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енергия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интелигентни системи за осветление, информационни продукти и бази данни, енергийни одити, консултации по енергийна ефективност, енергийни спестявания, консултации по енергиен мениджмънт.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сигурност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анализи и оценка на риска от бедствия и сигурност.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образование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информационни продукти и бази данни.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здравеопазване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информационни продукти и бази данни, в т.ч. платформи за телемедицина и телемониторинг.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Смарт управление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– GIS/CAD/Cam и IoT решения, изграждане и поддържане на информационни фондове, мрежи и системи, проучвателна и консултантска дейност.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2E124F-61E4-4214-1B5F-5026E8404E65}"/>
              </a:ext>
            </a:extLst>
          </p:cNvPr>
          <p:cNvSpPr txBox="1">
            <a:spLocks/>
          </p:cNvSpPr>
          <p:nvPr/>
        </p:nvSpPr>
        <p:spPr>
          <a:xfrm>
            <a:off x="337841" y="269047"/>
            <a:ext cx="11512627" cy="35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Оценяване на собствения потенциал и определяне на приоритетите за развитие на общината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5414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3738</Words>
  <Application>Microsoft Office PowerPoint</Application>
  <PresentationFormat>Widescreen</PresentationFormat>
  <Paragraphs>348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khula</vt:lpstr>
      <vt:lpstr>Times New Roman</vt:lpstr>
      <vt:lpstr>Wingdings</vt:lpstr>
      <vt:lpstr>База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2021-04-29T14:07:07Z</dcterms:created>
  <dcterms:modified xsi:type="dcterms:W3CDTF">2023-05-02T13:54:46Z</dcterms:modified>
</cp:coreProperties>
</file>