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16"/>
  </p:notesMasterIdLst>
  <p:sldIdLst>
    <p:sldId id="258" r:id="rId2"/>
    <p:sldId id="259" r:id="rId3"/>
    <p:sldId id="260" r:id="rId4"/>
    <p:sldId id="261" r:id="rId5"/>
    <p:sldId id="274" r:id="rId6"/>
    <p:sldId id="275" r:id="rId7"/>
    <p:sldId id="273" r:id="rId8"/>
    <p:sldId id="276" r:id="rId9"/>
    <p:sldId id="269" r:id="rId10"/>
    <p:sldId id="277" r:id="rId11"/>
    <p:sldId id="266" r:id="rId12"/>
    <p:sldId id="264" r:id="rId13"/>
    <p:sldId id="265" r:id="rId14"/>
    <p:sldId id="268" r:id="rId15"/>
  </p:sldIdLst>
  <p:sldSz cx="12192000" cy="6858000"/>
  <p:notesSz cx="6797675" cy="9926638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969" autoAdjust="0"/>
  </p:normalViewPr>
  <p:slideViewPr>
    <p:cSldViewPr snapToGrid="0" showGuides="1">
      <p:cViewPr varScale="1">
        <p:scale>
          <a:sx n="62" d="100"/>
          <a:sy n="62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DBE939-4D81-4E6C-8BFD-D7E4281B56BC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g-BG"/>
        </a:p>
      </dgm:t>
    </dgm:pt>
    <dgm:pt modelId="{3F87E981-2815-40A8-99C1-8E4C039A69D1}">
      <dgm:prSet phldrT="[Текст]" custT="1"/>
      <dgm:spPr>
        <a:xfrm>
          <a:off x="1874257" y="238694"/>
          <a:ext cx="2389056" cy="2428985"/>
        </a:xfrm>
        <a:prstGeom prst="pieWedge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bg-BG" sz="2000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Контрол</a:t>
          </a:r>
        </a:p>
        <a:p>
          <a:endParaRPr lang="bg-BG" sz="20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A5FC573-8F3B-4BDC-A6CE-4F8F8D04ADCA}" type="parTrans" cxnId="{A896761A-2576-4397-BE72-EA80DDA99CCD}">
      <dgm:prSet/>
      <dgm:spPr/>
      <dgm:t>
        <a:bodyPr/>
        <a:lstStyle/>
        <a:p>
          <a:endParaRPr lang="bg-BG"/>
        </a:p>
      </dgm:t>
    </dgm:pt>
    <dgm:pt modelId="{5BD556FA-CAD0-4131-BA9E-4066F785F9E5}" type="sibTrans" cxnId="{A896761A-2576-4397-BE72-EA80DDA99CCD}">
      <dgm:prSet/>
      <dgm:spPr/>
      <dgm:t>
        <a:bodyPr/>
        <a:lstStyle/>
        <a:p>
          <a:endParaRPr lang="bg-BG"/>
        </a:p>
      </dgm:t>
    </dgm:pt>
    <dgm:pt modelId="{91ABE95A-5724-49A0-BE8F-50DE8D342569}">
      <dgm:prSet phldrT="[Текст]" custT="1"/>
      <dgm:spPr>
        <a:xfrm>
          <a:off x="0" y="162091"/>
          <a:ext cx="4073251" cy="247882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bg-BG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Вътрешен</a:t>
          </a:r>
          <a:endParaRPr lang="bg-BG" sz="14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9456AD19-CBDF-4D5D-B5C5-35611F2E5B2E}" type="parTrans" cxnId="{0E3454B7-89E1-4044-8757-36B790FE7D01}">
      <dgm:prSet/>
      <dgm:spPr/>
      <dgm:t>
        <a:bodyPr/>
        <a:lstStyle/>
        <a:p>
          <a:endParaRPr lang="bg-BG"/>
        </a:p>
      </dgm:t>
    </dgm:pt>
    <dgm:pt modelId="{738278D7-FFAA-480C-9A53-7C87DACB4F61}" type="sibTrans" cxnId="{0E3454B7-89E1-4044-8757-36B790FE7D01}">
      <dgm:prSet/>
      <dgm:spPr/>
      <dgm:t>
        <a:bodyPr/>
        <a:lstStyle/>
        <a:p>
          <a:endParaRPr lang="bg-BG"/>
        </a:p>
      </dgm:t>
    </dgm:pt>
    <dgm:pt modelId="{55FB40C9-CD54-4753-AAA3-D46634E2FADB}">
      <dgm:prSet phldrT="[Текст]" custT="1"/>
      <dgm:spPr>
        <a:xfrm rot="5400000">
          <a:off x="4235881" y="314966"/>
          <a:ext cx="2428985" cy="2276440"/>
        </a:xfrm>
        <a:prstGeom prst="pieWedge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bg-BG" sz="2000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Съставяне</a:t>
          </a:r>
        </a:p>
        <a:p>
          <a:endParaRPr lang="bg-BG" sz="20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9E7F65A3-BEE6-49C3-8FDC-1082EB26CF27}" type="parTrans" cxnId="{4F8114BA-5462-4B89-97B1-BEC5BD53C41D}">
      <dgm:prSet/>
      <dgm:spPr/>
      <dgm:t>
        <a:bodyPr/>
        <a:lstStyle/>
        <a:p>
          <a:endParaRPr lang="bg-BG"/>
        </a:p>
      </dgm:t>
    </dgm:pt>
    <dgm:pt modelId="{F3D2D63B-C21F-4C19-A57F-A01EDC064CD3}" type="sibTrans" cxnId="{4F8114BA-5462-4B89-97B1-BEC5BD53C41D}">
      <dgm:prSet/>
      <dgm:spPr/>
      <dgm:t>
        <a:bodyPr/>
        <a:lstStyle/>
        <a:p>
          <a:endParaRPr lang="bg-BG"/>
        </a:p>
      </dgm:t>
    </dgm:pt>
    <dgm:pt modelId="{BED7B841-D8F6-479B-99D1-EB6F9EB6BA84}">
      <dgm:prSet phldrT="[Текст]" custT="1"/>
      <dgm:spPr>
        <a:xfrm>
          <a:off x="4479697" y="105866"/>
          <a:ext cx="4039462" cy="2457319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r"/>
          <a:r>
            <a:rPr lang="bg-BG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Кмет</a:t>
          </a:r>
          <a:endParaRPr lang="bg-BG" sz="2000" b="1" i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D5B2103B-43E7-46BC-97C3-63FD66F96607}" type="parTrans" cxnId="{2D1D59B6-1614-42E6-80DE-BC62F62A87CC}">
      <dgm:prSet/>
      <dgm:spPr/>
      <dgm:t>
        <a:bodyPr/>
        <a:lstStyle/>
        <a:p>
          <a:endParaRPr lang="bg-BG"/>
        </a:p>
      </dgm:t>
    </dgm:pt>
    <dgm:pt modelId="{CFF04651-2DD2-4BF5-97E4-D9A091A40324}" type="sibTrans" cxnId="{2D1D59B6-1614-42E6-80DE-BC62F62A87CC}">
      <dgm:prSet/>
      <dgm:spPr/>
      <dgm:t>
        <a:bodyPr/>
        <a:lstStyle/>
        <a:p>
          <a:endParaRPr lang="bg-BG"/>
        </a:p>
      </dgm:t>
    </dgm:pt>
    <dgm:pt modelId="{56861067-8071-4270-B026-7FE93C11F3AC}">
      <dgm:prSet phldrT="[Текст]"/>
      <dgm:spPr>
        <a:xfrm rot="10800000">
          <a:off x="4312153" y="2696555"/>
          <a:ext cx="2276440" cy="2276440"/>
        </a:xfrm>
        <a:prstGeom prst="pieWedge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bg-BG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  <a:p>
          <a:r>
            <a:rPr lang="bg-BG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Обсъждане и приемане</a:t>
          </a:r>
        </a:p>
      </dgm:t>
    </dgm:pt>
    <dgm:pt modelId="{5F8D2E1A-80D2-477B-A6A0-7C961D42607B}" type="parTrans" cxnId="{9F5DE75D-B14E-4EAD-AF16-6C2530086883}">
      <dgm:prSet/>
      <dgm:spPr/>
      <dgm:t>
        <a:bodyPr/>
        <a:lstStyle/>
        <a:p>
          <a:endParaRPr lang="bg-BG"/>
        </a:p>
      </dgm:t>
    </dgm:pt>
    <dgm:pt modelId="{17337CD5-B7BD-4ABA-B6E0-9459A7F47EFB}" type="sibTrans" cxnId="{9F5DE75D-B14E-4EAD-AF16-6C2530086883}">
      <dgm:prSet/>
      <dgm:spPr/>
      <dgm:t>
        <a:bodyPr/>
        <a:lstStyle/>
        <a:p>
          <a:endParaRPr lang="bg-BG"/>
        </a:p>
      </dgm:t>
    </dgm:pt>
    <dgm:pt modelId="{B069A3D2-EB74-41C2-BA4B-01B0439D252A}">
      <dgm:prSet phldrT="[Текст]" custT="1"/>
      <dgm:spPr>
        <a:xfrm>
          <a:off x="4507954" y="2824599"/>
          <a:ext cx="4011205" cy="2341489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r"/>
          <a:r>
            <a:rPr lang="bg-BG" sz="20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Кмет</a:t>
          </a:r>
          <a:endParaRPr lang="bg-BG" sz="2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8EE7FB23-4CE7-47FD-A12B-B4841A314CD8}" type="parTrans" cxnId="{1945AC6B-12C2-4E1C-B4F3-C77647126E3D}">
      <dgm:prSet/>
      <dgm:spPr/>
      <dgm:t>
        <a:bodyPr/>
        <a:lstStyle/>
        <a:p>
          <a:endParaRPr lang="bg-BG"/>
        </a:p>
      </dgm:t>
    </dgm:pt>
    <dgm:pt modelId="{F292B608-26C8-449D-A097-D0FDB1BCE302}" type="sibTrans" cxnId="{1945AC6B-12C2-4E1C-B4F3-C77647126E3D}">
      <dgm:prSet/>
      <dgm:spPr/>
      <dgm:t>
        <a:bodyPr/>
        <a:lstStyle/>
        <a:p>
          <a:endParaRPr lang="bg-BG"/>
        </a:p>
      </dgm:t>
    </dgm:pt>
    <dgm:pt modelId="{EE3DCF35-CDEB-4209-998C-82CB087047E7}">
      <dgm:prSet phldrT="[Текст]" custT="1"/>
      <dgm:spPr>
        <a:xfrm>
          <a:off x="4507954" y="2824599"/>
          <a:ext cx="4011205" cy="2341489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r"/>
          <a:r>
            <a:rPr lang="bg-BG" sz="2000" b="1" dirty="0">
              <a:solidFill>
                <a:srgbClr val="006600"/>
              </a:solidFill>
              <a:latin typeface="Calibri"/>
              <a:ea typeface="+mn-ea"/>
              <a:cs typeface="+mn-cs"/>
            </a:rPr>
            <a:t>Местна общност (МО)</a:t>
          </a:r>
        </a:p>
      </dgm:t>
    </dgm:pt>
    <dgm:pt modelId="{90184762-B958-4818-8E75-35E26FC6715B}" type="parTrans" cxnId="{64A1E22C-30F8-444C-85F3-E3457EA5047D}">
      <dgm:prSet/>
      <dgm:spPr/>
      <dgm:t>
        <a:bodyPr/>
        <a:lstStyle/>
        <a:p>
          <a:endParaRPr lang="bg-BG"/>
        </a:p>
      </dgm:t>
    </dgm:pt>
    <dgm:pt modelId="{4030EFAF-ECE1-418C-B894-8E6A9FCE9555}" type="sibTrans" cxnId="{64A1E22C-30F8-444C-85F3-E3457EA5047D}">
      <dgm:prSet/>
      <dgm:spPr/>
      <dgm:t>
        <a:bodyPr/>
        <a:lstStyle/>
        <a:p>
          <a:endParaRPr lang="bg-BG"/>
        </a:p>
      </dgm:t>
    </dgm:pt>
    <dgm:pt modelId="{382B7282-B2FE-4943-8FE1-89C1BCBFF4D0}">
      <dgm:prSet phldrT="[Текст]" custT="1"/>
      <dgm:spPr>
        <a:xfrm>
          <a:off x="4507954" y="2824599"/>
          <a:ext cx="4011205" cy="2341489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r"/>
          <a:r>
            <a:rPr lang="bg-BG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Общински съвет</a:t>
          </a:r>
        </a:p>
      </dgm:t>
    </dgm:pt>
    <dgm:pt modelId="{4D208EA5-2D40-4B92-B463-B90CE5D1B5F5}" type="parTrans" cxnId="{0D8D5C63-4C28-4466-90B7-DFA7C2C5C3C7}">
      <dgm:prSet/>
      <dgm:spPr/>
      <dgm:t>
        <a:bodyPr/>
        <a:lstStyle/>
        <a:p>
          <a:endParaRPr lang="bg-BG"/>
        </a:p>
      </dgm:t>
    </dgm:pt>
    <dgm:pt modelId="{A080D41A-E1AD-4AE3-9D34-4ACAD882936D}" type="sibTrans" cxnId="{0D8D5C63-4C28-4466-90B7-DFA7C2C5C3C7}">
      <dgm:prSet/>
      <dgm:spPr/>
      <dgm:t>
        <a:bodyPr/>
        <a:lstStyle/>
        <a:p>
          <a:endParaRPr lang="bg-BG"/>
        </a:p>
      </dgm:t>
    </dgm:pt>
    <dgm:pt modelId="{6DB21FDB-911A-41D5-9CBE-00D7C0219800}">
      <dgm:prSet phldrT="[Текст]" custT="1"/>
      <dgm:spPr>
        <a:xfrm>
          <a:off x="0" y="162091"/>
          <a:ext cx="4073251" cy="247882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bg-BG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Звено за вътрешен одит и одитен комитет</a:t>
          </a:r>
        </a:p>
      </dgm:t>
    </dgm:pt>
    <dgm:pt modelId="{C6AF4483-A563-4708-9D34-20C461A6AE41}" type="parTrans" cxnId="{116BC2CF-781B-4D27-BA69-EA7E70ED9730}">
      <dgm:prSet/>
      <dgm:spPr/>
      <dgm:t>
        <a:bodyPr/>
        <a:lstStyle/>
        <a:p>
          <a:endParaRPr lang="bg-BG"/>
        </a:p>
      </dgm:t>
    </dgm:pt>
    <dgm:pt modelId="{D9E63C97-D7D4-453B-B778-9C8BACFB3458}" type="sibTrans" cxnId="{116BC2CF-781B-4D27-BA69-EA7E70ED9730}">
      <dgm:prSet/>
      <dgm:spPr/>
      <dgm:t>
        <a:bodyPr/>
        <a:lstStyle/>
        <a:p>
          <a:endParaRPr lang="bg-BG"/>
        </a:p>
      </dgm:t>
    </dgm:pt>
    <dgm:pt modelId="{68872957-2F3A-4705-890D-303C4360C58C}">
      <dgm:prSet phldrT="[Текст]" custT="1"/>
      <dgm:spPr>
        <a:xfrm>
          <a:off x="0" y="162091"/>
          <a:ext cx="4073251" cy="247882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bg-BG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Оторизирани от </a:t>
          </a:r>
          <a:r>
            <a:rPr lang="bg-BG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кмета </a:t>
          </a:r>
          <a:r>
            <a:rPr lang="bg-BG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длъжностни лица</a:t>
          </a:r>
        </a:p>
      </dgm:t>
    </dgm:pt>
    <dgm:pt modelId="{77C1605F-EEB0-44B9-99FC-499FEF18CF7E}" type="parTrans" cxnId="{B5461E6E-8C35-495F-B369-021A38B2C5E5}">
      <dgm:prSet/>
      <dgm:spPr/>
      <dgm:t>
        <a:bodyPr/>
        <a:lstStyle/>
        <a:p>
          <a:endParaRPr lang="bg-BG"/>
        </a:p>
      </dgm:t>
    </dgm:pt>
    <dgm:pt modelId="{811F920E-AFE5-4CB1-93E1-32E780C376FB}" type="sibTrans" cxnId="{B5461E6E-8C35-495F-B369-021A38B2C5E5}">
      <dgm:prSet/>
      <dgm:spPr/>
      <dgm:t>
        <a:bodyPr/>
        <a:lstStyle/>
        <a:p>
          <a:endParaRPr lang="bg-BG"/>
        </a:p>
      </dgm:t>
    </dgm:pt>
    <dgm:pt modelId="{E2EE2F64-4501-46C9-8AA7-BC17EDDF2CA0}">
      <dgm:prSet phldrT="[Текст]" custT="1"/>
      <dgm:spPr>
        <a:xfrm>
          <a:off x="0" y="162091"/>
          <a:ext cx="4073251" cy="247882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bg-BG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Общински съвет</a:t>
          </a:r>
          <a:r>
            <a:rPr lang="bg-BG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, </a:t>
          </a:r>
          <a:r>
            <a:rPr lang="bg-BG" sz="1400" b="1" dirty="0">
              <a:solidFill>
                <a:srgbClr val="006600"/>
              </a:solidFill>
              <a:latin typeface="Calibri"/>
              <a:ea typeface="+mn-ea"/>
              <a:cs typeface="+mn-cs"/>
            </a:rPr>
            <a:t>МО</a:t>
          </a:r>
        </a:p>
      </dgm:t>
    </dgm:pt>
    <dgm:pt modelId="{116B24AD-B213-47DD-AF13-CF7D1F08D233}" type="parTrans" cxnId="{74EB3B7A-5AAB-4917-A5FA-7D5A69C63E5B}">
      <dgm:prSet/>
      <dgm:spPr/>
      <dgm:t>
        <a:bodyPr/>
        <a:lstStyle/>
        <a:p>
          <a:endParaRPr lang="bg-BG"/>
        </a:p>
      </dgm:t>
    </dgm:pt>
    <dgm:pt modelId="{5B02A40E-1668-4D6A-A190-AF48605C08D9}" type="sibTrans" cxnId="{74EB3B7A-5AAB-4917-A5FA-7D5A69C63E5B}">
      <dgm:prSet/>
      <dgm:spPr/>
      <dgm:t>
        <a:bodyPr/>
        <a:lstStyle/>
        <a:p>
          <a:endParaRPr lang="bg-BG"/>
        </a:p>
      </dgm:t>
    </dgm:pt>
    <dgm:pt modelId="{E2043262-E9C8-4893-BD40-38706305663E}">
      <dgm:prSet phldrT="[Текст]" custT="1"/>
      <dgm:spPr>
        <a:xfrm>
          <a:off x="0" y="162091"/>
          <a:ext cx="4073251" cy="247882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bg-BG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Външен</a:t>
          </a:r>
          <a:endParaRPr lang="bg-BG" sz="18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EE447D4C-D352-4693-AC34-6CEF2CDC2406}" type="parTrans" cxnId="{992F345C-82D5-4690-8E9E-79C69F409CBB}">
      <dgm:prSet/>
      <dgm:spPr/>
      <dgm:t>
        <a:bodyPr/>
        <a:lstStyle/>
        <a:p>
          <a:endParaRPr lang="bg-BG"/>
        </a:p>
      </dgm:t>
    </dgm:pt>
    <dgm:pt modelId="{43DBB786-EF59-42C1-9225-A1F18F4597EF}" type="sibTrans" cxnId="{992F345C-82D5-4690-8E9E-79C69F409CBB}">
      <dgm:prSet/>
      <dgm:spPr/>
      <dgm:t>
        <a:bodyPr/>
        <a:lstStyle/>
        <a:p>
          <a:endParaRPr lang="bg-BG"/>
        </a:p>
      </dgm:t>
    </dgm:pt>
    <dgm:pt modelId="{2B14B108-B6A2-480D-9AB2-5442F57B95AB}">
      <dgm:prSet phldrT="[Текст]" custT="1"/>
      <dgm:spPr>
        <a:xfrm>
          <a:off x="0" y="162091"/>
          <a:ext cx="4073251" cy="247882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bg-BG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Сметна палата, АДФИ</a:t>
          </a:r>
        </a:p>
      </dgm:t>
    </dgm:pt>
    <dgm:pt modelId="{B8C90138-010E-470B-BA15-92D312C42C28}" type="parTrans" cxnId="{5EDE7B7A-B920-4D78-9018-0D504FD6B049}">
      <dgm:prSet/>
      <dgm:spPr/>
      <dgm:t>
        <a:bodyPr/>
        <a:lstStyle/>
        <a:p>
          <a:endParaRPr lang="bg-BG"/>
        </a:p>
      </dgm:t>
    </dgm:pt>
    <dgm:pt modelId="{679C942C-6455-45F3-B2A9-6278B00725C8}" type="sibTrans" cxnId="{5EDE7B7A-B920-4D78-9018-0D504FD6B049}">
      <dgm:prSet/>
      <dgm:spPr/>
      <dgm:t>
        <a:bodyPr/>
        <a:lstStyle/>
        <a:p>
          <a:endParaRPr lang="bg-BG"/>
        </a:p>
      </dgm:t>
    </dgm:pt>
    <dgm:pt modelId="{7CF5ECC8-320D-4975-A6EC-C3F23572105E}">
      <dgm:prSet phldrT="[Текст]" custT="1"/>
      <dgm:spPr>
        <a:xfrm>
          <a:off x="0" y="162091"/>
          <a:ext cx="4073251" cy="247882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bg-BG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Други органи</a:t>
          </a:r>
        </a:p>
      </dgm:t>
    </dgm:pt>
    <dgm:pt modelId="{8E661AF4-60AA-4468-8EB6-F34803A57280}" type="parTrans" cxnId="{8467CD31-CAF8-4375-A674-0746BEE06D68}">
      <dgm:prSet/>
      <dgm:spPr/>
      <dgm:t>
        <a:bodyPr/>
        <a:lstStyle/>
        <a:p>
          <a:endParaRPr lang="bg-BG"/>
        </a:p>
      </dgm:t>
    </dgm:pt>
    <dgm:pt modelId="{707B703E-2A9C-4C3F-8735-779F10958569}" type="sibTrans" cxnId="{8467CD31-CAF8-4375-A674-0746BEE06D68}">
      <dgm:prSet/>
      <dgm:spPr/>
      <dgm:t>
        <a:bodyPr/>
        <a:lstStyle/>
        <a:p>
          <a:endParaRPr lang="bg-BG"/>
        </a:p>
      </dgm:t>
    </dgm:pt>
    <dgm:pt modelId="{75C3FD7C-0AB2-4561-B2F1-0E3C07FD55F9}">
      <dgm:prSet phldrT="[Текст]" custT="1"/>
      <dgm:spPr>
        <a:xfrm>
          <a:off x="4479697" y="105866"/>
          <a:ext cx="4039462" cy="2457319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r"/>
          <a:r>
            <a:rPr lang="bg-BG" sz="200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Кметове на кметства и райони</a:t>
          </a:r>
        </a:p>
      </dgm:t>
    </dgm:pt>
    <dgm:pt modelId="{0931F936-A821-42BD-9903-B9890B47A0B8}" type="parTrans" cxnId="{A7253258-53CB-4C19-A0A5-0827C4AF8261}">
      <dgm:prSet/>
      <dgm:spPr/>
      <dgm:t>
        <a:bodyPr/>
        <a:lstStyle/>
        <a:p>
          <a:endParaRPr lang="bg-BG"/>
        </a:p>
      </dgm:t>
    </dgm:pt>
    <dgm:pt modelId="{1285459A-A457-4695-B777-80C3CB9EFF6F}" type="sibTrans" cxnId="{A7253258-53CB-4C19-A0A5-0827C4AF8261}">
      <dgm:prSet/>
      <dgm:spPr/>
      <dgm:t>
        <a:bodyPr/>
        <a:lstStyle/>
        <a:p>
          <a:endParaRPr lang="bg-BG"/>
        </a:p>
      </dgm:t>
    </dgm:pt>
    <dgm:pt modelId="{1A62645F-27B0-4212-AC8C-994D39348FB7}">
      <dgm:prSet phldrT="[Текст]" custT="1"/>
      <dgm:spPr>
        <a:xfrm>
          <a:off x="4479697" y="105866"/>
          <a:ext cx="4039462" cy="2457319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r"/>
          <a:r>
            <a:rPr lang="bg-BG" sz="200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Администрация    и звена</a:t>
          </a:r>
        </a:p>
      </dgm:t>
    </dgm:pt>
    <dgm:pt modelId="{CDDCF938-1395-49C5-9619-A72D7CAF4939}" type="parTrans" cxnId="{C910B6CD-F83F-4F05-9C23-DCEAC9FD78CD}">
      <dgm:prSet/>
      <dgm:spPr/>
      <dgm:t>
        <a:bodyPr/>
        <a:lstStyle/>
        <a:p>
          <a:endParaRPr lang="bg-BG"/>
        </a:p>
      </dgm:t>
    </dgm:pt>
    <dgm:pt modelId="{1867BCD8-79BB-4742-9397-A0F7FF67ABC3}" type="sibTrans" cxnId="{C910B6CD-F83F-4F05-9C23-DCEAC9FD78CD}">
      <dgm:prSet/>
      <dgm:spPr/>
      <dgm:t>
        <a:bodyPr/>
        <a:lstStyle/>
        <a:p>
          <a:endParaRPr lang="bg-BG"/>
        </a:p>
      </dgm:t>
    </dgm:pt>
    <dgm:pt modelId="{84F8BB84-4955-46CD-AF7F-CC7B654B47A2}">
      <dgm:prSet phldrT="[Текст]" custT="1"/>
      <dgm:spPr>
        <a:xfrm rot="16200000">
          <a:off x="1930565" y="2640247"/>
          <a:ext cx="2276440" cy="2389056"/>
        </a:xfrm>
        <a:prstGeom prst="pieWedge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l"/>
          <a:endParaRPr lang="bg-BG" sz="2000" b="1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  <a:p>
          <a:pPr algn="l"/>
          <a:r>
            <a:rPr lang="bg-BG" sz="2000" b="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Изпълнение</a:t>
          </a:r>
          <a:r>
            <a:rPr lang="bg-BG" sz="2000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</a:p>
        <a:p>
          <a:pPr algn="l"/>
          <a:r>
            <a:rPr lang="bg-BG" sz="2000" b="1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и отчитане</a:t>
          </a:r>
        </a:p>
      </dgm:t>
    </dgm:pt>
    <dgm:pt modelId="{D74C04F1-F6D6-4D61-BBB2-D261EFE1C33E}" type="sibTrans" cxnId="{5A3BD2AC-011D-4799-A441-49B2DF56CF6B}">
      <dgm:prSet/>
      <dgm:spPr/>
      <dgm:t>
        <a:bodyPr/>
        <a:lstStyle/>
        <a:p>
          <a:endParaRPr lang="bg-BG"/>
        </a:p>
      </dgm:t>
    </dgm:pt>
    <dgm:pt modelId="{C536AE5D-A62C-4DEE-825A-506757ACFB51}" type="parTrans" cxnId="{5A3BD2AC-011D-4799-A441-49B2DF56CF6B}">
      <dgm:prSet/>
      <dgm:spPr/>
      <dgm:t>
        <a:bodyPr/>
        <a:lstStyle/>
        <a:p>
          <a:endParaRPr lang="bg-BG"/>
        </a:p>
      </dgm:t>
    </dgm:pt>
    <dgm:pt modelId="{5326D1EA-1831-400A-8706-417EBEA5D399}">
      <dgm:prSet phldrT="[Текст]" custT="1"/>
      <dgm:spPr>
        <a:xfrm>
          <a:off x="0" y="2824607"/>
          <a:ext cx="4246921" cy="2356445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bg-BG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Кмет</a:t>
          </a:r>
        </a:p>
      </dgm:t>
    </dgm:pt>
    <dgm:pt modelId="{7EF56CAC-96D2-49E6-888D-4A09BD777C77}" type="sibTrans" cxnId="{F2E791DD-1A0C-42ED-B30A-AB9FD6916CBA}">
      <dgm:prSet/>
      <dgm:spPr/>
      <dgm:t>
        <a:bodyPr/>
        <a:lstStyle/>
        <a:p>
          <a:endParaRPr lang="bg-BG"/>
        </a:p>
      </dgm:t>
    </dgm:pt>
    <dgm:pt modelId="{3769FBEB-9B8E-41D6-8179-1DAEC8F4DAD2}" type="parTrans" cxnId="{F2E791DD-1A0C-42ED-B30A-AB9FD6916CBA}">
      <dgm:prSet/>
      <dgm:spPr/>
      <dgm:t>
        <a:bodyPr/>
        <a:lstStyle/>
        <a:p>
          <a:endParaRPr lang="bg-BG"/>
        </a:p>
      </dgm:t>
    </dgm:pt>
    <dgm:pt modelId="{D1BA4A11-2D26-4273-A610-3DD72D0E98E4}">
      <dgm:prSet phldrT="[Текст]" custT="1"/>
      <dgm:spPr>
        <a:xfrm>
          <a:off x="0" y="2824607"/>
          <a:ext cx="4246921" cy="2356445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bg-BG" sz="180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Администрация</a:t>
          </a:r>
        </a:p>
      </dgm:t>
    </dgm:pt>
    <dgm:pt modelId="{6F7CFD49-C6C4-48C7-B851-F5F065B05AD5}" type="sibTrans" cxnId="{B0A003A0-CF98-4192-B01B-01996E05B2D6}">
      <dgm:prSet/>
      <dgm:spPr/>
      <dgm:t>
        <a:bodyPr/>
        <a:lstStyle/>
        <a:p>
          <a:endParaRPr lang="bg-BG"/>
        </a:p>
      </dgm:t>
    </dgm:pt>
    <dgm:pt modelId="{F8D1570E-E639-4759-93C5-7234A207DBFE}" type="parTrans" cxnId="{B0A003A0-CF98-4192-B01B-01996E05B2D6}">
      <dgm:prSet/>
      <dgm:spPr/>
      <dgm:t>
        <a:bodyPr/>
        <a:lstStyle/>
        <a:p>
          <a:endParaRPr lang="bg-BG"/>
        </a:p>
      </dgm:t>
    </dgm:pt>
    <dgm:pt modelId="{411DB81C-B27F-4D5E-9D56-332F23D9333F}">
      <dgm:prSet phldrT="[Текст]" custT="1"/>
      <dgm:spPr>
        <a:xfrm>
          <a:off x="0" y="2824607"/>
          <a:ext cx="4246921" cy="2356445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bg-BG" sz="180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Звена на общината</a:t>
          </a:r>
        </a:p>
      </dgm:t>
    </dgm:pt>
    <dgm:pt modelId="{4329BF4D-6C2D-4BFB-9627-784FCE5E3517}" type="sibTrans" cxnId="{CF5EAE5E-B1C3-4784-B80A-E38CA4789D51}">
      <dgm:prSet/>
      <dgm:spPr/>
      <dgm:t>
        <a:bodyPr/>
        <a:lstStyle/>
        <a:p>
          <a:endParaRPr lang="bg-BG"/>
        </a:p>
      </dgm:t>
    </dgm:pt>
    <dgm:pt modelId="{829537D2-34DF-44F2-A769-FB2F9C26DD63}" type="parTrans" cxnId="{CF5EAE5E-B1C3-4784-B80A-E38CA4789D51}">
      <dgm:prSet/>
      <dgm:spPr/>
      <dgm:t>
        <a:bodyPr/>
        <a:lstStyle/>
        <a:p>
          <a:endParaRPr lang="bg-BG"/>
        </a:p>
      </dgm:t>
    </dgm:pt>
    <dgm:pt modelId="{FA9B16E5-21B5-4518-B62F-BB052EDA7BD6}">
      <dgm:prSet phldrT="[Текст]" custT="1"/>
      <dgm:spPr>
        <a:xfrm>
          <a:off x="0" y="2824607"/>
          <a:ext cx="4246921" cy="2356445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bg-BG" sz="20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Общински съвет</a:t>
          </a:r>
        </a:p>
      </dgm:t>
    </dgm:pt>
    <dgm:pt modelId="{47582223-87D8-4582-B78B-2612A2FA3A9A}" type="sibTrans" cxnId="{7EB5D5C6-CFF2-43CE-B7D0-EC38AE335B64}">
      <dgm:prSet/>
      <dgm:spPr/>
      <dgm:t>
        <a:bodyPr/>
        <a:lstStyle/>
        <a:p>
          <a:endParaRPr lang="bg-BG"/>
        </a:p>
      </dgm:t>
    </dgm:pt>
    <dgm:pt modelId="{5AC3935B-5E28-4B07-A686-3113BA6E5CA0}" type="parTrans" cxnId="{7EB5D5C6-CFF2-43CE-B7D0-EC38AE335B64}">
      <dgm:prSet/>
      <dgm:spPr/>
      <dgm:t>
        <a:bodyPr/>
        <a:lstStyle/>
        <a:p>
          <a:endParaRPr lang="bg-BG"/>
        </a:p>
      </dgm:t>
    </dgm:pt>
    <dgm:pt modelId="{542EA751-6ACA-406A-B7BA-45C1C5EF1A72}">
      <dgm:prSet phldrT="[Текст]" custT="1"/>
      <dgm:spPr>
        <a:xfrm>
          <a:off x="0" y="2824607"/>
          <a:ext cx="4246921" cy="2356445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bg-BG" sz="1800" b="1" dirty="0">
              <a:solidFill>
                <a:srgbClr val="006600"/>
              </a:solidFill>
              <a:latin typeface="Calibri"/>
              <a:ea typeface="+mn-ea"/>
              <a:cs typeface="+mn-cs"/>
            </a:rPr>
            <a:t>Местна общност (МО)</a:t>
          </a:r>
        </a:p>
      </dgm:t>
    </dgm:pt>
    <dgm:pt modelId="{A75820F7-AC6A-415C-BED6-E6852DF91C97}" type="sibTrans" cxnId="{55442969-2769-476C-839F-33BFDA331149}">
      <dgm:prSet/>
      <dgm:spPr/>
      <dgm:t>
        <a:bodyPr/>
        <a:lstStyle/>
        <a:p>
          <a:endParaRPr lang="bg-BG"/>
        </a:p>
      </dgm:t>
    </dgm:pt>
    <dgm:pt modelId="{26A3C333-04A4-49FA-927E-9F39BC274A37}" type="parTrans" cxnId="{55442969-2769-476C-839F-33BFDA331149}">
      <dgm:prSet/>
      <dgm:spPr/>
      <dgm:t>
        <a:bodyPr/>
        <a:lstStyle/>
        <a:p>
          <a:endParaRPr lang="bg-BG"/>
        </a:p>
      </dgm:t>
    </dgm:pt>
    <dgm:pt modelId="{201D3148-70DC-44F2-902B-BC81350F769F}">
      <dgm:prSet phldrT="[Текст]" custT="1"/>
      <dgm:spPr>
        <a:xfrm>
          <a:off x="4479697" y="105866"/>
          <a:ext cx="4039462" cy="2457319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r"/>
          <a:r>
            <a:rPr lang="bg-BG" sz="1800" b="1" i="0" dirty="0">
              <a:solidFill>
                <a:srgbClr val="006600"/>
              </a:solidFill>
              <a:latin typeface="Calibri"/>
              <a:ea typeface="+mn-ea"/>
              <a:cs typeface="+mn-cs"/>
            </a:rPr>
            <a:t>Предложения МО  </a:t>
          </a:r>
        </a:p>
      </dgm:t>
    </dgm:pt>
    <dgm:pt modelId="{8C767A43-7277-4454-90B3-7DDFB159341B}" type="parTrans" cxnId="{E7AC61B1-5DD4-45DE-A790-2D3E2C80260E}">
      <dgm:prSet/>
      <dgm:spPr/>
      <dgm:t>
        <a:bodyPr/>
        <a:lstStyle/>
        <a:p>
          <a:endParaRPr lang="bg-BG"/>
        </a:p>
      </dgm:t>
    </dgm:pt>
    <dgm:pt modelId="{20BC6CD7-D7FF-4009-952D-16D26AAF56E5}" type="sibTrans" cxnId="{E7AC61B1-5DD4-45DE-A790-2D3E2C80260E}">
      <dgm:prSet/>
      <dgm:spPr/>
      <dgm:t>
        <a:bodyPr/>
        <a:lstStyle/>
        <a:p>
          <a:endParaRPr lang="bg-BG"/>
        </a:p>
      </dgm:t>
    </dgm:pt>
    <dgm:pt modelId="{B7A5A0B6-3BC4-4A14-82A2-54EA75565DF2}">
      <dgm:prSet phldrT="[Текст]" custT="1"/>
      <dgm:spPr>
        <a:xfrm>
          <a:off x="4507954" y="2824599"/>
          <a:ext cx="4011205" cy="2341489"/>
        </a:xfr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algn="r"/>
          <a:r>
            <a:rPr lang="bg-BG" sz="20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Администрация</a:t>
          </a:r>
          <a:endParaRPr lang="bg-BG" sz="2000" b="1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65ECF053-D4BD-4A23-82E2-9FB6A6D6DF14}" type="parTrans" cxnId="{5E34B02B-6495-412B-BA7F-359E103FFF45}">
      <dgm:prSet/>
      <dgm:spPr/>
      <dgm:t>
        <a:bodyPr/>
        <a:lstStyle/>
        <a:p>
          <a:endParaRPr lang="bg-BG"/>
        </a:p>
      </dgm:t>
    </dgm:pt>
    <dgm:pt modelId="{8F2BF670-F991-4306-97A2-A3D3E6FBF2B9}" type="sibTrans" cxnId="{5E34B02B-6495-412B-BA7F-359E103FFF45}">
      <dgm:prSet/>
      <dgm:spPr/>
      <dgm:t>
        <a:bodyPr/>
        <a:lstStyle/>
        <a:p>
          <a:endParaRPr lang="bg-BG"/>
        </a:p>
      </dgm:t>
    </dgm:pt>
    <dgm:pt modelId="{EF6A51A2-434A-45B6-91BD-2302A4C729A4}" type="pres">
      <dgm:prSet presAssocID="{F7DBE939-4D81-4E6C-8BFD-D7E4281B56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bg-BG"/>
        </a:p>
      </dgm:t>
    </dgm:pt>
    <dgm:pt modelId="{0CAE927E-78D7-43EC-9A9D-04B18A426B63}" type="pres">
      <dgm:prSet presAssocID="{F7DBE939-4D81-4E6C-8BFD-D7E4281B56BC}" presName="children" presStyleCnt="0"/>
      <dgm:spPr/>
    </dgm:pt>
    <dgm:pt modelId="{69B4487C-C993-448A-8BF5-E7009DD4D78F}" type="pres">
      <dgm:prSet presAssocID="{F7DBE939-4D81-4E6C-8BFD-D7E4281B56BC}" presName="child1group" presStyleCnt="0"/>
      <dgm:spPr/>
    </dgm:pt>
    <dgm:pt modelId="{FBDF0F8B-8270-42DD-B1EA-9468E10BBA06}" type="pres">
      <dgm:prSet presAssocID="{F7DBE939-4D81-4E6C-8BFD-D7E4281B56BC}" presName="child1" presStyleLbl="bgAcc1" presStyleIdx="0" presStyleCnt="4" custScaleX="156836" custScaleY="147342" custLinFactNeighborX="-11419" custLinFactNeighborY="30578"/>
      <dgm:spPr/>
      <dgm:t>
        <a:bodyPr/>
        <a:lstStyle/>
        <a:p>
          <a:endParaRPr lang="bg-BG"/>
        </a:p>
      </dgm:t>
    </dgm:pt>
    <dgm:pt modelId="{29D860BA-32C4-4DD2-967D-3E275385827D}" type="pres">
      <dgm:prSet presAssocID="{F7DBE939-4D81-4E6C-8BFD-D7E4281B56BC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0B55CCB7-C465-4527-8D5D-DE9CA27AD8C3}" type="pres">
      <dgm:prSet presAssocID="{F7DBE939-4D81-4E6C-8BFD-D7E4281B56BC}" presName="child2group" presStyleCnt="0"/>
      <dgm:spPr/>
    </dgm:pt>
    <dgm:pt modelId="{CD5B41B3-A909-42C1-BADC-F9596453F78D}" type="pres">
      <dgm:prSet presAssocID="{F7DBE939-4D81-4E6C-8BFD-D7E4281B56BC}" presName="child2" presStyleLbl="bgAcc1" presStyleIdx="1" presStyleCnt="4" custScaleX="155535" custScaleY="146064" custLinFactNeighborX="23295" custLinFactNeighborY="26597"/>
      <dgm:spPr/>
      <dgm:t>
        <a:bodyPr/>
        <a:lstStyle/>
        <a:p>
          <a:endParaRPr lang="bg-BG"/>
        </a:p>
      </dgm:t>
    </dgm:pt>
    <dgm:pt modelId="{DC14CA44-491B-4BD8-A8B1-40B51411A141}" type="pres">
      <dgm:prSet presAssocID="{F7DBE939-4D81-4E6C-8BFD-D7E4281B56BC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A0B4032F-E2FD-4F8B-A10D-06311C0E9438}" type="pres">
      <dgm:prSet presAssocID="{F7DBE939-4D81-4E6C-8BFD-D7E4281B56BC}" presName="child3group" presStyleCnt="0"/>
      <dgm:spPr/>
    </dgm:pt>
    <dgm:pt modelId="{E521EC88-435E-43C0-A1A7-E05117E50832}" type="pres">
      <dgm:prSet presAssocID="{F7DBE939-4D81-4E6C-8BFD-D7E4281B56BC}" presName="child3" presStyleLbl="bgAcc1" presStyleIdx="2" presStyleCnt="4" custScaleX="154447" custScaleY="139179" custLinFactNeighborX="8753" custLinFactNeighborY="-27743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bg-BG"/>
        </a:p>
      </dgm:t>
    </dgm:pt>
    <dgm:pt modelId="{2CDCA364-DDA7-4619-83AB-81BB24A3120B}" type="pres">
      <dgm:prSet presAssocID="{F7DBE939-4D81-4E6C-8BFD-D7E4281B56BC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772C238B-17B6-425A-A638-130311CADF0F}" type="pres">
      <dgm:prSet presAssocID="{F7DBE939-4D81-4E6C-8BFD-D7E4281B56BC}" presName="child4group" presStyleCnt="0"/>
      <dgm:spPr/>
    </dgm:pt>
    <dgm:pt modelId="{5080CA93-AACB-44A1-B236-A9041B48339F}" type="pres">
      <dgm:prSet presAssocID="{F7DBE939-4D81-4E6C-8BFD-D7E4281B56BC}" presName="child4" presStyleLbl="bgAcc1" presStyleIdx="3" presStyleCnt="4" custScaleX="163523" custScaleY="140068" custLinFactNeighborX="-7836" custLinFactNeighborY="-27298"/>
      <dgm:spPr/>
      <dgm:t>
        <a:bodyPr/>
        <a:lstStyle/>
        <a:p>
          <a:endParaRPr lang="bg-BG"/>
        </a:p>
      </dgm:t>
    </dgm:pt>
    <dgm:pt modelId="{8349F828-3834-4617-BAD5-BCA520DCCA7F}" type="pres">
      <dgm:prSet presAssocID="{F7DBE939-4D81-4E6C-8BFD-D7E4281B56BC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17C8FE4D-888D-47F0-AB12-84D6AC342500}" type="pres">
      <dgm:prSet presAssocID="{F7DBE939-4D81-4E6C-8BFD-D7E4281B56BC}" presName="childPlaceholder" presStyleCnt="0"/>
      <dgm:spPr/>
    </dgm:pt>
    <dgm:pt modelId="{56CF1DCB-2181-4930-992A-696A505B23BF}" type="pres">
      <dgm:prSet presAssocID="{F7DBE939-4D81-4E6C-8BFD-D7E4281B56BC}" presName="circle" presStyleCnt="0"/>
      <dgm:spPr/>
    </dgm:pt>
    <dgm:pt modelId="{DDEECD5A-6A6E-49CA-AEFD-12117EED2CF0}" type="pres">
      <dgm:prSet presAssocID="{F7DBE939-4D81-4E6C-8BFD-D7E4281B56BC}" presName="quadrant1" presStyleLbl="node1" presStyleIdx="0" presStyleCnt="4" custScaleX="104947" custScaleY="106701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EE7FFA0E-708A-4592-AFAD-0A13C4712B86}" type="pres">
      <dgm:prSet presAssocID="{F7DBE939-4D81-4E6C-8BFD-D7E4281B56BC}" presName="quadrant2" presStyleLbl="node1" presStyleIdx="1" presStyleCnt="4" custScaleY="106701" custLinFactNeighborX="432" custLinFactNeighborY="432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3BBB08F6-AC77-4DB8-A485-977C645FD761}" type="pres">
      <dgm:prSet presAssocID="{F7DBE939-4D81-4E6C-8BFD-D7E4281B56BC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BEA5096F-AE48-4A85-AF42-D238BC798B8D}" type="pres">
      <dgm:prSet presAssocID="{F7DBE939-4D81-4E6C-8BFD-D7E4281B56BC}" presName="quadrant4" presStyleLbl="node1" presStyleIdx="3" presStyleCnt="4" custScaleX="104947">
        <dgm:presLayoutVars>
          <dgm:chMax val="1"/>
          <dgm:bulletEnabled val="1"/>
        </dgm:presLayoutVars>
      </dgm:prSet>
      <dgm:spPr/>
      <dgm:t>
        <a:bodyPr/>
        <a:lstStyle/>
        <a:p>
          <a:endParaRPr lang="bg-BG"/>
        </a:p>
      </dgm:t>
    </dgm:pt>
    <dgm:pt modelId="{B97CC85F-DFF8-40C2-86CF-2F24351B8273}" type="pres">
      <dgm:prSet presAssocID="{F7DBE939-4D81-4E6C-8BFD-D7E4281B56BC}" presName="quadrantPlaceholder" presStyleCnt="0"/>
      <dgm:spPr/>
    </dgm:pt>
    <dgm:pt modelId="{5485DA5D-BC26-42FB-AEDF-3C1B6687FF5B}" type="pres">
      <dgm:prSet presAssocID="{F7DBE939-4D81-4E6C-8BFD-D7E4281B56BC}" presName="center1" presStyleLbl="fgShp" presStyleIdx="0" presStyleCnt="2" custScaleX="161859" custScaleY="163915"/>
      <dgm:spPr>
        <a:xfrm>
          <a:off x="3623492" y="1952402"/>
          <a:ext cx="1272174" cy="1120290"/>
        </a:xfrm>
        <a:prstGeom prst="circularArrow">
          <a:avLst/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bg-BG"/>
        </a:p>
      </dgm:t>
    </dgm:pt>
    <dgm:pt modelId="{B08C13AB-BBCD-4B5E-B349-831B1B5E02ED}" type="pres">
      <dgm:prSet presAssocID="{F7DBE939-4D81-4E6C-8BFD-D7E4281B56BC}" presName="center2" presStyleLbl="fgShp" presStyleIdx="1" presStyleCnt="2" custScaleX="161859" custScaleY="171036"/>
      <dgm:spPr>
        <a:xfrm rot="10800000">
          <a:off x="3623492" y="2190936"/>
          <a:ext cx="1272174" cy="1168959"/>
        </a:xfrm>
        <a:prstGeom prst="circularArrow">
          <a:avLst/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bg-BG"/>
        </a:p>
      </dgm:t>
    </dgm:pt>
  </dgm:ptLst>
  <dgm:cxnLst>
    <dgm:cxn modelId="{5246EA99-97AD-44DF-830C-0F31E12C35E5}" type="presOf" srcId="{411DB81C-B27F-4D5E-9D56-332F23D9333F}" destId="{5080CA93-AACB-44A1-B236-A9041B48339F}" srcOrd="0" destOrd="2" presId="urn:microsoft.com/office/officeart/2005/8/layout/cycle4"/>
    <dgm:cxn modelId="{56D4E83D-AAB7-485E-90CC-8B699E9E8A64}" type="presOf" srcId="{FA9B16E5-21B5-4518-B62F-BB052EDA7BD6}" destId="{8349F828-3834-4617-BAD5-BCA520DCCA7F}" srcOrd="1" destOrd="3" presId="urn:microsoft.com/office/officeart/2005/8/layout/cycle4"/>
    <dgm:cxn modelId="{992F345C-82D5-4690-8E9E-79C69F409CBB}" srcId="{3F87E981-2815-40A8-99C1-8E4C039A69D1}" destId="{E2043262-E9C8-4893-BD40-38706305663E}" srcOrd="1" destOrd="0" parTransId="{EE447D4C-D352-4693-AC34-6CEF2CDC2406}" sibTransId="{43DBB786-EF59-42C1-9225-A1F18F4597EF}"/>
    <dgm:cxn modelId="{55442969-2769-476C-839F-33BFDA331149}" srcId="{84F8BB84-4955-46CD-AF7F-CC7B654B47A2}" destId="{542EA751-6ACA-406A-B7BA-45C1C5EF1A72}" srcOrd="2" destOrd="0" parTransId="{26A3C333-04A4-49FA-927E-9F39BC274A37}" sibTransId="{A75820F7-AC6A-415C-BED6-E6852DF91C97}"/>
    <dgm:cxn modelId="{116BC2CF-781B-4D27-BA69-EA7E70ED9730}" srcId="{91ABE95A-5724-49A0-BE8F-50DE8D342569}" destId="{6DB21FDB-911A-41D5-9CBE-00D7C0219800}" srcOrd="0" destOrd="0" parTransId="{C6AF4483-A563-4708-9D34-20C461A6AE41}" sibTransId="{D9E63C97-D7D4-453B-B778-9C8BACFB3458}"/>
    <dgm:cxn modelId="{F9FC1211-B38A-410E-8DFA-94CD42AF6B13}" type="presOf" srcId="{56861067-8071-4270-B026-7FE93C11F3AC}" destId="{3BBB08F6-AC77-4DB8-A485-977C645FD761}" srcOrd="0" destOrd="0" presId="urn:microsoft.com/office/officeart/2005/8/layout/cycle4"/>
    <dgm:cxn modelId="{A7253258-53CB-4C19-A0A5-0827C4AF8261}" srcId="{BED7B841-D8F6-479B-99D1-EB6F9EB6BA84}" destId="{75C3FD7C-0AB2-4561-B2F1-0E3C07FD55F9}" srcOrd="0" destOrd="0" parTransId="{0931F936-A821-42BD-9903-B9890B47A0B8}" sibTransId="{1285459A-A457-4695-B777-80C3CB9EFF6F}"/>
    <dgm:cxn modelId="{9F5DE75D-B14E-4EAD-AF16-6C2530086883}" srcId="{F7DBE939-4D81-4E6C-8BFD-D7E4281B56BC}" destId="{56861067-8071-4270-B026-7FE93C11F3AC}" srcOrd="2" destOrd="0" parTransId="{5F8D2E1A-80D2-477B-A6A0-7C961D42607B}" sibTransId="{17337CD5-B7BD-4ABA-B6E0-9459A7F47EFB}"/>
    <dgm:cxn modelId="{3E640008-5079-4CF0-8B5D-161D52D05284}" type="presOf" srcId="{6DB21FDB-911A-41D5-9CBE-00D7C0219800}" destId="{FBDF0F8B-8270-42DD-B1EA-9468E10BBA06}" srcOrd="0" destOrd="1" presId="urn:microsoft.com/office/officeart/2005/8/layout/cycle4"/>
    <dgm:cxn modelId="{74EB3B7A-5AAB-4917-A5FA-7D5A69C63E5B}" srcId="{91ABE95A-5724-49A0-BE8F-50DE8D342569}" destId="{E2EE2F64-4501-46C9-8AA7-BC17EDDF2CA0}" srcOrd="2" destOrd="0" parTransId="{116B24AD-B213-47DD-AF13-CF7D1F08D233}" sibTransId="{5B02A40E-1668-4D6A-A190-AF48605C08D9}"/>
    <dgm:cxn modelId="{AFB6657D-453A-4FC9-974B-26B3B1E263E8}" type="presOf" srcId="{E2EE2F64-4501-46C9-8AA7-BC17EDDF2CA0}" destId="{29D860BA-32C4-4DD2-967D-3E275385827D}" srcOrd="1" destOrd="3" presId="urn:microsoft.com/office/officeart/2005/8/layout/cycle4"/>
    <dgm:cxn modelId="{7EB5D5C6-CFF2-43CE-B7D0-EC38AE335B64}" srcId="{84F8BB84-4955-46CD-AF7F-CC7B654B47A2}" destId="{FA9B16E5-21B5-4518-B62F-BB052EDA7BD6}" srcOrd="1" destOrd="0" parTransId="{5AC3935B-5E28-4B07-A686-3113BA6E5CA0}" sibTransId="{47582223-87D8-4582-B78B-2612A2FA3A9A}"/>
    <dgm:cxn modelId="{5970F282-21F3-481A-BAEB-649221880077}" type="presOf" srcId="{5326D1EA-1831-400A-8706-417EBEA5D399}" destId="{8349F828-3834-4617-BAD5-BCA520DCCA7F}" srcOrd="1" destOrd="0" presId="urn:microsoft.com/office/officeart/2005/8/layout/cycle4"/>
    <dgm:cxn modelId="{2D1D59B6-1614-42E6-80DE-BC62F62A87CC}" srcId="{55FB40C9-CD54-4753-AAA3-D46634E2FADB}" destId="{BED7B841-D8F6-479B-99D1-EB6F9EB6BA84}" srcOrd="0" destOrd="0" parTransId="{D5B2103B-43E7-46BC-97C3-63FD66F96607}" sibTransId="{CFF04651-2DD2-4BF5-97E4-D9A091A40324}"/>
    <dgm:cxn modelId="{B5461E6E-8C35-495F-B369-021A38B2C5E5}" srcId="{91ABE95A-5724-49A0-BE8F-50DE8D342569}" destId="{68872957-2F3A-4705-890D-303C4360C58C}" srcOrd="1" destOrd="0" parTransId="{77C1605F-EEB0-44B9-99FC-499FEF18CF7E}" sibTransId="{811F920E-AFE5-4CB1-93E1-32E780C376FB}"/>
    <dgm:cxn modelId="{1596B185-2FEA-40DB-9664-1F3CA6652234}" type="presOf" srcId="{B7A5A0B6-3BC4-4A14-82A2-54EA75565DF2}" destId="{2CDCA364-DDA7-4619-83AB-81BB24A3120B}" srcOrd="1" destOrd="1" presId="urn:microsoft.com/office/officeart/2005/8/layout/cycle4"/>
    <dgm:cxn modelId="{8467CD31-CAF8-4375-A674-0746BEE06D68}" srcId="{E2043262-E9C8-4893-BD40-38706305663E}" destId="{7CF5ECC8-320D-4975-A6EC-C3F23572105E}" srcOrd="1" destOrd="0" parTransId="{8E661AF4-60AA-4468-8EB6-F34803A57280}" sibTransId="{707B703E-2A9C-4C3F-8735-779F10958569}"/>
    <dgm:cxn modelId="{04CF3807-0499-441E-B583-65656C83E6E8}" type="presOf" srcId="{FA9B16E5-21B5-4518-B62F-BB052EDA7BD6}" destId="{5080CA93-AACB-44A1-B236-A9041B48339F}" srcOrd="0" destOrd="3" presId="urn:microsoft.com/office/officeart/2005/8/layout/cycle4"/>
    <dgm:cxn modelId="{E7AC61B1-5DD4-45DE-A790-2D3E2C80260E}" srcId="{BED7B841-D8F6-479B-99D1-EB6F9EB6BA84}" destId="{201D3148-70DC-44F2-902B-BC81350F769F}" srcOrd="2" destOrd="0" parTransId="{8C767A43-7277-4454-90B3-7DDFB159341B}" sibTransId="{20BC6CD7-D7FF-4009-952D-16D26AAF56E5}"/>
    <dgm:cxn modelId="{1945AC6B-12C2-4E1C-B4F3-C77647126E3D}" srcId="{56861067-8071-4270-B026-7FE93C11F3AC}" destId="{B069A3D2-EB74-41C2-BA4B-01B0439D252A}" srcOrd="0" destOrd="0" parTransId="{8EE7FB23-4CE7-47FD-A12B-B4841A314CD8}" sibTransId="{F292B608-26C8-449D-A097-D0FDB1BCE302}"/>
    <dgm:cxn modelId="{D51A46AE-686E-4823-9765-47AD8723C437}" type="presOf" srcId="{B069A3D2-EB74-41C2-BA4B-01B0439D252A}" destId="{E521EC88-435E-43C0-A1A7-E05117E50832}" srcOrd="0" destOrd="0" presId="urn:microsoft.com/office/officeart/2005/8/layout/cycle4"/>
    <dgm:cxn modelId="{6E73BC97-0327-4F61-B3C9-A83CE884465B}" type="presOf" srcId="{7CF5ECC8-320D-4975-A6EC-C3F23572105E}" destId="{29D860BA-32C4-4DD2-967D-3E275385827D}" srcOrd="1" destOrd="6" presId="urn:microsoft.com/office/officeart/2005/8/layout/cycle4"/>
    <dgm:cxn modelId="{BBD596DA-5819-4141-AC41-5A936C3F1725}" type="presOf" srcId="{D1BA4A11-2D26-4273-A610-3DD72D0E98E4}" destId="{5080CA93-AACB-44A1-B236-A9041B48339F}" srcOrd="0" destOrd="1" presId="urn:microsoft.com/office/officeart/2005/8/layout/cycle4"/>
    <dgm:cxn modelId="{26C44528-DA14-43F5-8CBE-63887B83E9E0}" type="presOf" srcId="{382B7282-B2FE-4943-8FE1-89C1BCBFF4D0}" destId="{2CDCA364-DDA7-4619-83AB-81BB24A3120B}" srcOrd="1" destOrd="3" presId="urn:microsoft.com/office/officeart/2005/8/layout/cycle4"/>
    <dgm:cxn modelId="{CD465FBA-3806-4DC2-AC21-EE9DA41AE592}" type="presOf" srcId="{542EA751-6ACA-406A-B7BA-45C1C5EF1A72}" destId="{5080CA93-AACB-44A1-B236-A9041B48339F}" srcOrd="0" destOrd="4" presId="urn:microsoft.com/office/officeart/2005/8/layout/cycle4"/>
    <dgm:cxn modelId="{733A8AB7-682D-4235-BAFF-4D91B376D367}" type="presOf" srcId="{1A62645F-27B0-4212-AC8C-994D39348FB7}" destId="{DC14CA44-491B-4BD8-A8B1-40B51411A141}" srcOrd="1" destOrd="2" presId="urn:microsoft.com/office/officeart/2005/8/layout/cycle4"/>
    <dgm:cxn modelId="{C3D1FF38-C13E-4511-B2AC-5316571313AD}" type="presOf" srcId="{1A62645F-27B0-4212-AC8C-994D39348FB7}" destId="{CD5B41B3-A909-42C1-BADC-F9596453F78D}" srcOrd="0" destOrd="2" presId="urn:microsoft.com/office/officeart/2005/8/layout/cycle4"/>
    <dgm:cxn modelId="{A946952B-2635-49EC-9660-9C19CD4129CF}" type="presOf" srcId="{EE3DCF35-CDEB-4209-998C-82CB087047E7}" destId="{E521EC88-435E-43C0-A1A7-E05117E50832}" srcOrd="0" destOrd="2" presId="urn:microsoft.com/office/officeart/2005/8/layout/cycle4"/>
    <dgm:cxn modelId="{69F91780-11B9-4F1D-A726-AF2FFB81611E}" type="presOf" srcId="{EE3DCF35-CDEB-4209-998C-82CB087047E7}" destId="{2CDCA364-DDA7-4619-83AB-81BB24A3120B}" srcOrd="1" destOrd="2" presId="urn:microsoft.com/office/officeart/2005/8/layout/cycle4"/>
    <dgm:cxn modelId="{E3886AFD-A5BD-48F2-9F56-A44AF1B7A452}" type="presOf" srcId="{382B7282-B2FE-4943-8FE1-89C1BCBFF4D0}" destId="{E521EC88-435E-43C0-A1A7-E05117E50832}" srcOrd="0" destOrd="3" presId="urn:microsoft.com/office/officeart/2005/8/layout/cycle4"/>
    <dgm:cxn modelId="{587459CD-5E8B-47D7-BD4F-98111451B90E}" type="presOf" srcId="{91ABE95A-5724-49A0-BE8F-50DE8D342569}" destId="{29D860BA-32C4-4DD2-967D-3E275385827D}" srcOrd="1" destOrd="0" presId="urn:microsoft.com/office/officeart/2005/8/layout/cycle4"/>
    <dgm:cxn modelId="{5E34B02B-6495-412B-BA7F-359E103FFF45}" srcId="{56861067-8071-4270-B026-7FE93C11F3AC}" destId="{B7A5A0B6-3BC4-4A14-82A2-54EA75565DF2}" srcOrd="1" destOrd="0" parTransId="{65ECF053-D4BD-4A23-82E2-9FB6A6D6DF14}" sibTransId="{8F2BF670-F991-4306-97A2-A3D3E6FBF2B9}"/>
    <dgm:cxn modelId="{E8A8DD43-13A5-47B8-A3C9-624B295CB9C7}" type="presOf" srcId="{84F8BB84-4955-46CD-AF7F-CC7B654B47A2}" destId="{BEA5096F-AE48-4A85-AF42-D238BC798B8D}" srcOrd="0" destOrd="0" presId="urn:microsoft.com/office/officeart/2005/8/layout/cycle4"/>
    <dgm:cxn modelId="{85DFB6D0-2278-4A82-B422-AD7337DCCD19}" type="presOf" srcId="{201D3148-70DC-44F2-902B-BC81350F769F}" destId="{DC14CA44-491B-4BD8-A8B1-40B51411A141}" srcOrd="1" destOrd="3" presId="urn:microsoft.com/office/officeart/2005/8/layout/cycle4"/>
    <dgm:cxn modelId="{CD9AF728-E8C1-454C-891C-DF22FCFA3DB1}" type="presOf" srcId="{68872957-2F3A-4705-890D-303C4360C58C}" destId="{29D860BA-32C4-4DD2-967D-3E275385827D}" srcOrd="1" destOrd="2" presId="urn:microsoft.com/office/officeart/2005/8/layout/cycle4"/>
    <dgm:cxn modelId="{8C67E566-14EC-4896-BF67-3336EB5BE8D1}" type="presOf" srcId="{6DB21FDB-911A-41D5-9CBE-00D7C0219800}" destId="{29D860BA-32C4-4DD2-967D-3E275385827D}" srcOrd="1" destOrd="1" presId="urn:microsoft.com/office/officeart/2005/8/layout/cycle4"/>
    <dgm:cxn modelId="{D774FC52-07C1-47CB-A78E-DC94615505DD}" type="presOf" srcId="{542EA751-6ACA-406A-B7BA-45C1C5EF1A72}" destId="{8349F828-3834-4617-BAD5-BCA520DCCA7F}" srcOrd="1" destOrd="4" presId="urn:microsoft.com/office/officeart/2005/8/layout/cycle4"/>
    <dgm:cxn modelId="{64A1E22C-30F8-444C-85F3-E3457EA5047D}" srcId="{56861067-8071-4270-B026-7FE93C11F3AC}" destId="{EE3DCF35-CDEB-4209-998C-82CB087047E7}" srcOrd="2" destOrd="0" parTransId="{90184762-B958-4818-8E75-35E26FC6715B}" sibTransId="{4030EFAF-ECE1-418C-B894-8E6A9FCE9555}"/>
    <dgm:cxn modelId="{EE4BA381-CEF8-447A-994A-E45F876996D5}" type="presOf" srcId="{D1BA4A11-2D26-4273-A610-3DD72D0E98E4}" destId="{8349F828-3834-4617-BAD5-BCA520DCCA7F}" srcOrd="1" destOrd="1" presId="urn:microsoft.com/office/officeart/2005/8/layout/cycle4"/>
    <dgm:cxn modelId="{A896761A-2576-4397-BE72-EA80DDA99CCD}" srcId="{F7DBE939-4D81-4E6C-8BFD-D7E4281B56BC}" destId="{3F87E981-2815-40A8-99C1-8E4C039A69D1}" srcOrd="0" destOrd="0" parTransId="{8A5FC573-8F3B-4BDC-A6CE-4F8F8D04ADCA}" sibTransId="{5BD556FA-CAD0-4131-BA9E-4066F785F9E5}"/>
    <dgm:cxn modelId="{74025966-6232-4A3C-987A-C4D4A1B3B561}" type="presOf" srcId="{201D3148-70DC-44F2-902B-BC81350F769F}" destId="{CD5B41B3-A909-42C1-BADC-F9596453F78D}" srcOrd="0" destOrd="3" presId="urn:microsoft.com/office/officeart/2005/8/layout/cycle4"/>
    <dgm:cxn modelId="{693B174A-B37E-4D26-8C6A-3991033C30E4}" type="presOf" srcId="{7CF5ECC8-320D-4975-A6EC-C3F23572105E}" destId="{FBDF0F8B-8270-42DD-B1EA-9468E10BBA06}" srcOrd="0" destOrd="6" presId="urn:microsoft.com/office/officeart/2005/8/layout/cycle4"/>
    <dgm:cxn modelId="{DB0E4E0A-27DE-4222-9A80-4F27E2178E0F}" type="presOf" srcId="{75C3FD7C-0AB2-4561-B2F1-0E3C07FD55F9}" destId="{CD5B41B3-A909-42C1-BADC-F9596453F78D}" srcOrd="0" destOrd="1" presId="urn:microsoft.com/office/officeart/2005/8/layout/cycle4"/>
    <dgm:cxn modelId="{2A8F4ABE-F557-4609-BC4C-B11A849189BF}" type="presOf" srcId="{F7DBE939-4D81-4E6C-8BFD-D7E4281B56BC}" destId="{EF6A51A2-434A-45B6-91BD-2302A4C729A4}" srcOrd="0" destOrd="0" presId="urn:microsoft.com/office/officeart/2005/8/layout/cycle4"/>
    <dgm:cxn modelId="{3AED8741-953F-411F-837E-F138CDFBA3EF}" type="presOf" srcId="{B7A5A0B6-3BC4-4A14-82A2-54EA75565DF2}" destId="{E521EC88-435E-43C0-A1A7-E05117E50832}" srcOrd="0" destOrd="1" presId="urn:microsoft.com/office/officeart/2005/8/layout/cycle4"/>
    <dgm:cxn modelId="{211FB6A6-1362-45A1-8F66-1B7DB9A5F711}" type="presOf" srcId="{68872957-2F3A-4705-890D-303C4360C58C}" destId="{FBDF0F8B-8270-42DD-B1EA-9468E10BBA06}" srcOrd="0" destOrd="2" presId="urn:microsoft.com/office/officeart/2005/8/layout/cycle4"/>
    <dgm:cxn modelId="{EBCA37F1-7CA2-47EF-8A3C-C546B2B8947E}" type="presOf" srcId="{3F87E981-2815-40A8-99C1-8E4C039A69D1}" destId="{DDEECD5A-6A6E-49CA-AEFD-12117EED2CF0}" srcOrd="0" destOrd="0" presId="urn:microsoft.com/office/officeart/2005/8/layout/cycle4"/>
    <dgm:cxn modelId="{F398084C-5373-4005-8265-41D86C4016C2}" type="presOf" srcId="{5326D1EA-1831-400A-8706-417EBEA5D399}" destId="{5080CA93-AACB-44A1-B236-A9041B48339F}" srcOrd="0" destOrd="0" presId="urn:microsoft.com/office/officeart/2005/8/layout/cycle4"/>
    <dgm:cxn modelId="{4FF149FF-2F9B-44DF-863B-C5022FBFC499}" type="presOf" srcId="{E2043262-E9C8-4893-BD40-38706305663E}" destId="{29D860BA-32C4-4DD2-967D-3E275385827D}" srcOrd="1" destOrd="4" presId="urn:microsoft.com/office/officeart/2005/8/layout/cycle4"/>
    <dgm:cxn modelId="{6819D5E3-05DC-40FF-9AEF-D8D7253BD1D1}" type="presOf" srcId="{411DB81C-B27F-4D5E-9D56-332F23D9333F}" destId="{8349F828-3834-4617-BAD5-BCA520DCCA7F}" srcOrd="1" destOrd="2" presId="urn:microsoft.com/office/officeart/2005/8/layout/cycle4"/>
    <dgm:cxn modelId="{2871D262-6D1F-428A-8D5C-7CA27B511BEE}" type="presOf" srcId="{91ABE95A-5724-49A0-BE8F-50DE8D342569}" destId="{FBDF0F8B-8270-42DD-B1EA-9468E10BBA06}" srcOrd="0" destOrd="0" presId="urn:microsoft.com/office/officeart/2005/8/layout/cycle4"/>
    <dgm:cxn modelId="{0E3454B7-89E1-4044-8757-36B790FE7D01}" srcId="{3F87E981-2815-40A8-99C1-8E4C039A69D1}" destId="{91ABE95A-5724-49A0-BE8F-50DE8D342569}" srcOrd="0" destOrd="0" parTransId="{9456AD19-CBDF-4D5D-B5C5-35611F2E5B2E}" sibTransId="{738278D7-FFAA-480C-9A53-7C87DACB4F61}"/>
    <dgm:cxn modelId="{5A3BD2AC-011D-4799-A441-49B2DF56CF6B}" srcId="{F7DBE939-4D81-4E6C-8BFD-D7E4281B56BC}" destId="{84F8BB84-4955-46CD-AF7F-CC7B654B47A2}" srcOrd="3" destOrd="0" parTransId="{C536AE5D-A62C-4DEE-825A-506757ACFB51}" sibTransId="{D74C04F1-F6D6-4D61-BBB2-D261EFE1C33E}"/>
    <dgm:cxn modelId="{D174B2A6-FA62-4F8E-AE1F-40B0BE2B44AD}" type="presOf" srcId="{55FB40C9-CD54-4753-AAA3-D46634E2FADB}" destId="{EE7FFA0E-708A-4592-AFAD-0A13C4712B86}" srcOrd="0" destOrd="0" presId="urn:microsoft.com/office/officeart/2005/8/layout/cycle4"/>
    <dgm:cxn modelId="{BF12F4B5-BA6D-4995-84F0-7FEB311296DF}" type="presOf" srcId="{B069A3D2-EB74-41C2-BA4B-01B0439D252A}" destId="{2CDCA364-DDA7-4619-83AB-81BB24A3120B}" srcOrd="1" destOrd="0" presId="urn:microsoft.com/office/officeart/2005/8/layout/cycle4"/>
    <dgm:cxn modelId="{EC152569-A172-40BA-B42C-5F5FFD535100}" type="presOf" srcId="{75C3FD7C-0AB2-4561-B2F1-0E3C07FD55F9}" destId="{DC14CA44-491B-4BD8-A8B1-40B51411A141}" srcOrd="1" destOrd="1" presId="urn:microsoft.com/office/officeart/2005/8/layout/cycle4"/>
    <dgm:cxn modelId="{F2E791DD-1A0C-42ED-B30A-AB9FD6916CBA}" srcId="{84F8BB84-4955-46CD-AF7F-CC7B654B47A2}" destId="{5326D1EA-1831-400A-8706-417EBEA5D399}" srcOrd="0" destOrd="0" parTransId="{3769FBEB-9B8E-41D6-8179-1DAEC8F4DAD2}" sibTransId="{7EF56CAC-96D2-49E6-888D-4A09BD777C77}"/>
    <dgm:cxn modelId="{4F8114BA-5462-4B89-97B1-BEC5BD53C41D}" srcId="{F7DBE939-4D81-4E6C-8BFD-D7E4281B56BC}" destId="{55FB40C9-CD54-4753-AAA3-D46634E2FADB}" srcOrd="1" destOrd="0" parTransId="{9E7F65A3-BEE6-49C3-8FDC-1082EB26CF27}" sibTransId="{F3D2D63B-C21F-4C19-A57F-A01EDC064CD3}"/>
    <dgm:cxn modelId="{85C00EF4-FCC9-43DE-A14F-AB2F2652879B}" type="presOf" srcId="{BED7B841-D8F6-479B-99D1-EB6F9EB6BA84}" destId="{CD5B41B3-A909-42C1-BADC-F9596453F78D}" srcOrd="0" destOrd="0" presId="urn:microsoft.com/office/officeart/2005/8/layout/cycle4"/>
    <dgm:cxn modelId="{C910B6CD-F83F-4F05-9C23-DCEAC9FD78CD}" srcId="{BED7B841-D8F6-479B-99D1-EB6F9EB6BA84}" destId="{1A62645F-27B0-4212-AC8C-994D39348FB7}" srcOrd="1" destOrd="0" parTransId="{CDDCF938-1395-49C5-9619-A72D7CAF4939}" sibTransId="{1867BCD8-79BB-4742-9397-A0F7FF67ABC3}"/>
    <dgm:cxn modelId="{FF364396-5EF2-4323-BEFF-40829BE64E55}" type="presOf" srcId="{E2043262-E9C8-4893-BD40-38706305663E}" destId="{FBDF0F8B-8270-42DD-B1EA-9468E10BBA06}" srcOrd="0" destOrd="4" presId="urn:microsoft.com/office/officeart/2005/8/layout/cycle4"/>
    <dgm:cxn modelId="{B0A003A0-CF98-4192-B01B-01996E05B2D6}" srcId="{5326D1EA-1831-400A-8706-417EBEA5D399}" destId="{D1BA4A11-2D26-4273-A610-3DD72D0E98E4}" srcOrd="0" destOrd="0" parTransId="{F8D1570E-E639-4759-93C5-7234A207DBFE}" sibTransId="{6F7CFD49-C6C4-48C7-B851-F5F065B05AD5}"/>
    <dgm:cxn modelId="{0D8D5C63-4C28-4466-90B7-DFA7C2C5C3C7}" srcId="{56861067-8071-4270-B026-7FE93C11F3AC}" destId="{382B7282-B2FE-4943-8FE1-89C1BCBFF4D0}" srcOrd="3" destOrd="0" parTransId="{4D208EA5-2D40-4B92-B463-B90CE5D1B5F5}" sibTransId="{A080D41A-E1AD-4AE3-9D34-4ACAD882936D}"/>
    <dgm:cxn modelId="{9CC1DDF1-047F-4C44-A965-EB86DFE77FB9}" type="presOf" srcId="{2B14B108-B6A2-480D-9AB2-5442F57B95AB}" destId="{FBDF0F8B-8270-42DD-B1EA-9468E10BBA06}" srcOrd="0" destOrd="5" presId="urn:microsoft.com/office/officeart/2005/8/layout/cycle4"/>
    <dgm:cxn modelId="{D71BD8AF-CA7D-494E-AB8E-99072146ED96}" type="presOf" srcId="{E2EE2F64-4501-46C9-8AA7-BC17EDDF2CA0}" destId="{FBDF0F8B-8270-42DD-B1EA-9468E10BBA06}" srcOrd="0" destOrd="3" presId="urn:microsoft.com/office/officeart/2005/8/layout/cycle4"/>
    <dgm:cxn modelId="{5EDE7B7A-B920-4D78-9018-0D504FD6B049}" srcId="{E2043262-E9C8-4893-BD40-38706305663E}" destId="{2B14B108-B6A2-480D-9AB2-5442F57B95AB}" srcOrd="0" destOrd="0" parTransId="{B8C90138-010E-470B-BA15-92D312C42C28}" sibTransId="{679C942C-6455-45F3-B2A9-6278B00725C8}"/>
    <dgm:cxn modelId="{CF5EAE5E-B1C3-4784-B80A-E38CA4789D51}" srcId="{5326D1EA-1831-400A-8706-417EBEA5D399}" destId="{411DB81C-B27F-4D5E-9D56-332F23D9333F}" srcOrd="1" destOrd="0" parTransId="{829537D2-34DF-44F2-A769-FB2F9C26DD63}" sibTransId="{4329BF4D-6C2D-4BFB-9627-784FCE5E3517}"/>
    <dgm:cxn modelId="{C8563792-BAD9-4A7E-B23F-DE0611D24856}" type="presOf" srcId="{BED7B841-D8F6-479B-99D1-EB6F9EB6BA84}" destId="{DC14CA44-491B-4BD8-A8B1-40B51411A141}" srcOrd="1" destOrd="0" presId="urn:microsoft.com/office/officeart/2005/8/layout/cycle4"/>
    <dgm:cxn modelId="{36D13CB2-F086-4028-9F17-C1DBB5E4A3CE}" type="presOf" srcId="{2B14B108-B6A2-480D-9AB2-5442F57B95AB}" destId="{29D860BA-32C4-4DD2-967D-3E275385827D}" srcOrd="1" destOrd="5" presId="urn:microsoft.com/office/officeart/2005/8/layout/cycle4"/>
    <dgm:cxn modelId="{11A60405-7410-4CC3-B105-8D94186AE122}" type="presParOf" srcId="{EF6A51A2-434A-45B6-91BD-2302A4C729A4}" destId="{0CAE927E-78D7-43EC-9A9D-04B18A426B63}" srcOrd="0" destOrd="0" presId="urn:microsoft.com/office/officeart/2005/8/layout/cycle4"/>
    <dgm:cxn modelId="{9443BB40-CDEC-4BF8-8A79-631E1CCE7C6D}" type="presParOf" srcId="{0CAE927E-78D7-43EC-9A9D-04B18A426B63}" destId="{69B4487C-C993-448A-8BF5-E7009DD4D78F}" srcOrd="0" destOrd="0" presId="urn:microsoft.com/office/officeart/2005/8/layout/cycle4"/>
    <dgm:cxn modelId="{65AE62F2-444B-43A9-9510-A9FE5720E1AB}" type="presParOf" srcId="{69B4487C-C993-448A-8BF5-E7009DD4D78F}" destId="{FBDF0F8B-8270-42DD-B1EA-9468E10BBA06}" srcOrd="0" destOrd="0" presId="urn:microsoft.com/office/officeart/2005/8/layout/cycle4"/>
    <dgm:cxn modelId="{5A411864-33E5-4EFA-8D98-DA8826A5403E}" type="presParOf" srcId="{69B4487C-C993-448A-8BF5-E7009DD4D78F}" destId="{29D860BA-32C4-4DD2-967D-3E275385827D}" srcOrd="1" destOrd="0" presId="urn:microsoft.com/office/officeart/2005/8/layout/cycle4"/>
    <dgm:cxn modelId="{7F3EC10A-28D1-4F41-9226-ACB77609A4A4}" type="presParOf" srcId="{0CAE927E-78D7-43EC-9A9D-04B18A426B63}" destId="{0B55CCB7-C465-4527-8D5D-DE9CA27AD8C3}" srcOrd="1" destOrd="0" presId="urn:microsoft.com/office/officeart/2005/8/layout/cycle4"/>
    <dgm:cxn modelId="{E6B4D0A7-71F9-4F2E-9969-D4EB32E57EC6}" type="presParOf" srcId="{0B55CCB7-C465-4527-8D5D-DE9CA27AD8C3}" destId="{CD5B41B3-A909-42C1-BADC-F9596453F78D}" srcOrd="0" destOrd="0" presId="urn:microsoft.com/office/officeart/2005/8/layout/cycle4"/>
    <dgm:cxn modelId="{6265A2CC-9760-4E33-9E21-6D2BDB8EEF7D}" type="presParOf" srcId="{0B55CCB7-C465-4527-8D5D-DE9CA27AD8C3}" destId="{DC14CA44-491B-4BD8-A8B1-40B51411A141}" srcOrd="1" destOrd="0" presId="urn:microsoft.com/office/officeart/2005/8/layout/cycle4"/>
    <dgm:cxn modelId="{8EB4ED39-9C3E-431E-950E-9B3E527BC67A}" type="presParOf" srcId="{0CAE927E-78D7-43EC-9A9D-04B18A426B63}" destId="{A0B4032F-E2FD-4F8B-A10D-06311C0E9438}" srcOrd="2" destOrd="0" presId="urn:microsoft.com/office/officeart/2005/8/layout/cycle4"/>
    <dgm:cxn modelId="{8F83E192-ABF2-4807-9457-937FE087A437}" type="presParOf" srcId="{A0B4032F-E2FD-4F8B-A10D-06311C0E9438}" destId="{E521EC88-435E-43C0-A1A7-E05117E50832}" srcOrd="0" destOrd="0" presId="urn:microsoft.com/office/officeart/2005/8/layout/cycle4"/>
    <dgm:cxn modelId="{47BA4078-CE15-40B9-A846-7B9B7F15F58F}" type="presParOf" srcId="{A0B4032F-E2FD-4F8B-A10D-06311C0E9438}" destId="{2CDCA364-DDA7-4619-83AB-81BB24A3120B}" srcOrd="1" destOrd="0" presId="urn:microsoft.com/office/officeart/2005/8/layout/cycle4"/>
    <dgm:cxn modelId="{F9B0E9C1-E8FE-4A70-A5CD-EC273FFD25AB}" type="presParOf" srcId="{0CAE927E-78D7-43EC-9A9D-04B18A426B63}" destId="{772C238B-17B6-425A-A638-130311CADF0F}" srcOrd="3" destOrd="0" presId="urn:microsoft.com/office/officeart/2005/8/layout/cycle4"/>
    <dgm:cxn modelId="{B345C2F8-BBBB-43DE-9D74-CA823AB93565}" type="presParOf" srcId="{772C238B-17B6-425A-A638-130311CADF0F}" destId="{5080CA93-AACB-44A1-B236-A9041B48339F}" srcOrd="0" destOrd="0" presId="urn:microsoft.com/office/officeart/2005/8/layout/cycle4"/>
    <dgm:cxn modelId="{B2D41CFA-54F0-4D09-996A-50E94162FB8D}" type="presParOf" srcId="{772C238B-17B6-425A-A638-130311CADF0F}" destId="{8349F828-3834-4617-BAD5-BCA520DCCA7F}" srcOrd="1" destOrd="0" presId="urn:microsoft.com/office/officeart/2005/8/layout/cycle4"/>
    <dgm:cxn modelId="{AD651D38-E3E7-4D4D-A24E-CE76B23A3218}" type="presParOf" srcId="{0CAE927E-78D7-43EC-9A9D-04B18A426B63}" destId="{17C8FE4D-888D-47F0-AB12-84D6AC342500}" srcOrd="4" destOrd="0" presId="urn:microsoft.com/office/officeart/2005/8/layout/cycle4"/>
    <dgm:cxn modelId="{DE5352E4-4613-4DDE-BD04-EE20400EECE5}" type="presParOf" srcId="{EF6A51A2-434A-45B6-91BD-2302A4C729A4}" destId="{56CF1DCB-2181-4930-992A-696A505B23BF}" srcOrd="1" destOrd="0" presId="urn:microsoft.com/office/officeart/2005/8/layout/cycle4"/>
    <dgm:cxn modelId="{ED40DD08-9C19-4694-A0DF-1AA7BD25F5A4}" type="presParOf" srcId="{56CF1DCB-2181-4930-992A-696A505B23BF}" destId="{DDEECD5A-6A6E-49CA-AEFD-12117EED2CF0}" srcOrd="0" destOrd="0" presId="urn:microsoft.com/office/officeart/2005/8/layout/cycle4"/>
    <dgm:cxn modelId="{AF8E5881-4413-4A40-90C4-8E829A84FE3C}" type="presParOf" srcId="{56CF1DCB-2181-4930-992A-696A505B23BF}" destId="{EE7FFA0E-708A-4592-AFAD-0A13C4712B86}" srcOrd="1" destOrd="0" presId="urn:microsoft.com/office/officeart/2005/8/layout/cycle4"/>
    <dgm:cxn modelId="{8B3C62E8-21A8-4B47-9062-F7839E08ECCF}" type="presParOf" srcId="{56CF1DCB-2181-4930-992A-696A505B23BF}" destId="{3BBB08F6-AC77-4DB8-A485-977C645FD761}" srcOrd="2" destOrd="0" presId="urn:microsoft.com/office/officeart/2005/8/layout/cycle4"/>
    <dgm:cxn modelId="{9702795D-D94A-4336-ADEB-59159E7342B6}" type="presParOf" srcId="{56CF1DCB-2181-4930-992A-696A505B23BF}" destId="{BEA5096F-AE48-4A85-AF42-D238BC798B8D}" srcOrd="3" destOrd="0" presId="urn:microsoft.com/office/officeart/2005/8/layout/cycle4"/>
    <dgm:cxn modelId="{70D44ED0-59FB-43EF-93C5-4B985A4ED93B}" type="presParOf" srcId="{56CF1DCB-2181-4930-992A-696A505B23BF}" destId="{B97CC85F-DFF8-40C2-86CF-2F24351B8273}" srcOrd="4" destOrd="0" presId="urn:microsoft.com/office/officeart/2005/8/layout/cycle4"/>
    <dgm:cxn modelId="{624F0F3E-27FB-4B87-AC27-A7E6216E87C6}" type="presParOf" srcId="{EF6A51A2-434A-45B6-91BD-2302A4C729A4}" destId="{5485DA5D-BC26-42FB-AEDF-3C1B6687FF5B}" srcOrd="2" destOrd="0" presId="urn:microsoft.com/office/officeart/2005/8/layout/cycle4"/>
    <dgm:cxn modelId="{969F9E23-02BD-4605-B7CE-D1E1BCDB6574}" type="presParOf" srcId="{EF6A51A2-434A-45B6-91BD-2302A4C729A4}" destId="{B08C13AB-BBCD-4B5E-B349-831B1B5E02ED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1EC88-435E-43C0-A1A7-E05117E50832}">
      <dsp:nvSpPr>
        <dsp:cNvPr id="0" name=""/>
        <dsp:cNvSpPr/>
      </dsp:nvSpPr>
      <dsp:spPr>
        <a:xfrm>
          <a:off x="4507954" y="2824599"/>
          <a:ext cx="4011205" cy="2341489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Кмет</a:t>
          </a:r>
          <a:endParaRPr lang="bg-BG" sz="2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228600" lvl="1" indent="-228600" algn="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Администрация</a:t>
          </a:r>
          <a:endParaRPr lang="bg-BG" sz="20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228600" lvl="1" indent="-228600" algn="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>
              <a:solidFill>
                <a:srgbClr val="006600"/>
              </a:solidFill>
              <a:latin typeface="Calibri"/>
              <a:ea typeface="+mn-ea"/>
              <a:cs typeface="+mn-cs"/>
            </a:rPr>
            <a:t>Местна общност (МО)</a:t>
          </a:r>
        </a:p>
        <a:p>
          <a:pPr marL="228600" lvl="1" indent="-228600" algn="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Общински съвет</a:t>
          </a:r>
        </a:p>
      </dsp:txBody>
      <dsp:txXfrm>
        <a:off x="5762751" y="3461406"/>
        <a:ext cx="2704973" cy="1653246"/>
      </dsp:txXfrm>
    </dsp:sp>
    <dsp:sp modelId="{5080CA93-AACB-44A1-B236-A9041B48339F}">
      <dsp:nvSpPr>
        <dsp:cNvPr id="0" name=""/>
        <dsp:cNvSpPr/>
      </dsp:nvSpPr>
      <dsp:spPr>
        <a:xfrm>
          <a:off x="0" y="2824607"/>
          <a:ext cx="4246921" cy="2356445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Кмет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80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Администрация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80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Звена на общината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Общински съвет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800" b="1" kern="1200" dirty="0">
              <a:solidFill>
                <a:srgbClr val="006600"/>
              </a:solidFill>
              <a:latin typeface="Calibri"/>
              <a:ea typeface="+mn-ea"/>
              <a:cs typeface="+mn-cs"/>
            </a:rPr>
            <a:t>Местна общност (МО)</a:t>
          </a:r>
        </a:p>
      </dsp:txBody>
      <dsp:txXfrm>
        <a:off x="51763" y="3465482"/>
        <a:ext cx="2869319" cy="1663808"/>
      </dsp:txXfrm>
    </dsp:sp>
    <dsp:sp modelId="{CD5B41B3-A909-42C1-BADC-F9596453F78D}">
      <dsp:nvSpPr>
        <dsp:cNvPr id="0" name=""/>
        <dsp:cNvSpPr/>
      </dsp:nvSpPr>
      <dsp:spPr>
        <a:xfrm>
          <a:off x="4479697" y="105866"/>
          <a:ext cx="4039462" cy="2457319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Кмет</a:t>
          </a:r>
          <a:endParaRPr lang="bg-BG" sz="2000" b="1" i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457200" lvl="2" indent="-228600" algn="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Кметове на кметства и райони</a:t>
          </a:r>
        </a:p>
        <a:p>
          <a:pPr marL="457200" lvl="2" indent="-228600" algn="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Администрация    и звена</a:t>
          </a:r>
        </a:p>
        <a:p>
          <a:pPr marL="342900" lvl="2" indent="-171450" algn="r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800" b="1" i="0" kern="1200" dirty="0">
              <a:solidFill>
                <a:srgbClr val="006600"/>
              </a:solidFill>
              <a:latin typeface="Calibri"/>
              <a:ea typeface="+mn-ea"/>
              <a:cs typeface="+mn-cs"/>
            </a:rPr>
            <a:t>Предложения МО  </a:t>
          </a:r>
        </a:p>
      </dsp:txBody>
      <dsp:txXfrm>
        <a:off x="5745515" y="159845"/>
        <a:ext cx="2719665" cy="1735031"/>
      </dsp:txXfrm>
    </dsp:sp>
    <dsp:sp modelId="{FBDF0F8B-8270-42DD-B1EA-9468E10BBA06}">
      <dsp:nvSpPr>
        <dsp:cNvPr id="0" name=""/>
        <dsp:cNvSpPr/>
      </dsp:nvSpPr>
      <dsp:spPr>
        <a:xfrm>
          <a:off x="0" y="162091"/>
          <a:ext cx="4073251" cy="247882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Вътрешен</a:t>
          </a:r>
          <a:endParaRPr lang="bg-BG" sz="14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Звено за вътрешен одит и одитен комитет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Оторизирани от </a:t>
          </a:r>
          <a:r>
            <a:rPr lang="bg-BG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кмета </a:t>
          </a:r>
          <a:r>
            <a:rPr lang="bg-BG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длъжностни лица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Общински съвет</a:t>
          </a:r>
          <a:r>
            <a:rPr lang="bg-BG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, </a:t>
          </a:r>
          <a:r>
            <a:rPr lang="bg-BG" sz="1400" b="1" kern="1200" dirty="0">
              <a:solidFill>
                <a:srgbClr val="006600"/>
              </a:solidFill>
              <a:latin typeface="Calibri"/>
              <a:ea typeface="+mn-ea"/>
              <a:cs typeface="+mn-cs"/>
            </a:rPr>
            <a:t>МО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Външен</a:t>
          </a:r>
          <a:endParaRPr lang="bg-BG" sz="1800" b="1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Сметна палата, АДФИ</a:t>
          </a: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g-BG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Други органи</a:t>
          </a:r>
        </a:p>
      </dsp:txBody>
      <dsp:txXfrm>
        <a:off x="54452" y="216543"/>
        <a:ext cx="2742371" cy="1750211"/>
      </dsp:txXfrm>
    </dsp:sp>
    <dsp:sp modelId="{DDEECD5A-6A6E-49CA-AEFD-12117EED2CF0}">
      <dsp:nvSpPr>
        <dsp:cNvPr id="0" name=""/>
        <dsp:cNvSpPr/>
      </dsp:nvSpPr>
      <dsp:spPr>
        <a:xfrm>
          <a:off x="1874257" y="238694"/>
          <a:ext cx="2389056" cy="2428985"/>
        </a:xfrm>
        <a:prstGeom prst="pieWedge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Контрол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573995" y="950127"/>
        <a:ext cx="1689318" cy="1717552"/>
      </dsp:txXfrm>
    </dsp:sp>
    <dsp:sp modelId="{EE7FFA0E-708A-4592-AFAD-0A13C4712B86}">
      <dsp:nvSpPr>
        <dsp:cNvPr id="0" name=""/>
        <dsp:cNvSpPr/>
      </dsp:nvSpPr>
      <dsp:spPr>
        <a:xfrm rot="5400000">
          <a:off x="4245715" y="324801"/>
          <a:ext cx="2428985" cy="2276440"/>
        </a:xfrm>
        <a:prstGeom prst="pieWedge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Съставяне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4321988" y="959962"/>
        <a:ext cx="1609686" cy="1717552"/>
      </dsp:txXfrm>
    </dsp:sp>
    <dsp:sp modelId="{3BBB08F6-AC77-4DB8-A485-977C645FD761}">
      <dsp:nvSpPr>
        <dsp:cNvPr id="0" name=""/>
        <dsp:cNvSpPr/>
      </dsp:nvSpPr>
      <dsp:spPr>
        <a:xfrm rot="10800000">
          <a:off x="4312153" y="2696555"/>
          <a:ext cx="2276440" cy="2276440"/>
        </a:xfrm>
        <a:prstGeom prst="pieWedge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Обсъждане и приемане</a:t>
          </a:r>
        </a:p>
      </dsp:txBody>
      <dsp:txXfrm rot="10800000">
        <a:off x="4312153" y="2696555"/>
        <a:ext cx="1609686" cy="1609686"/>
      </dsp:txXfrm>
    </dsp:sp>
    <dsp:sp modelId="{BEA5096F-AE48-4A85-AF42-D238BC798B8D}">
      <dsp:nvSpPr>
        <dsp:cNvPr id="0" name=""/>
        <dsp:cNvSpPr/>
      </dsp:nvSpPr>
      <dsp:spPr>
        <a:xfrm rot="16200000">
          <a:off x="1930565" y="2640247"/>
          <a:ext cx="2276440" cy="2389056"/>
        </a:xfrm>
        <a:prstGeom prst="pieWedge">
          <a:avLst/>
        </a:prstGeom>
        <a:solidFill>
          <a:srgbClr val="4F81B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bg-BG" sz="2000" b="1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Изпълнение</a:t>
          </a:r>
          <a:r>
            <a:rPr lang="bg-BG" sz="20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g-BG" sz="2000" b="1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и отчитане</a:t>
          </a:r>
        </a:p>
      </dsp:txBody>
      <dsp:txXfrm rot="5400000">
        <a:off x="2573995" y="2696555"/>
        <a:ext cx="1689318" cy="1609686"/>
      </dsp:txXfrm>
    </dsp:sp>
    <dsp:sp modelId="{5485DA5D-BC26-42FB-AEDF-3C1B6687FF5B}">
      <dsp:nvSpPr>
        <dsp:cNvPr id="0" name=""/>
        <dsp:cNvSpPr/>
      </dsp:nvSpPr>
      <dsp:spPr>
        <a:xfrm>
          <a:off x="3623492" y="1952402"/>
          <a:ext cx="1272174" cy="1120290"/>
        </a:xfrm>
        <a:prstGeom prst="circularArrow">
          <a:avLst/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C13AB-BBCD-4B5E-B349-831B1B5E02ED}">
      <dsp:nvSpPr>
        <dsp:cNvPr id="0" name=""/>
        <dsp:cNvSpPr/>
      </dsp:nvSpPr>
      <dsp:spPr>
        <a:xfrm rot="10800000">
          <a:off x="3623492" y="2190936"/>
          <a:ext cx="1272174" cy="1168959"/>
        </a:xfrm>
        <a:prstGeom prst="circularArrow">
          <a:avLst/>
        </a:prstGeom>
        <a:solidFill>
          <a:srgbClr val="4F81BD">
            <a:tint val="6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634A91-D843-4753-B293-4DEAB84EF926}" type="datetimeFigureOut">
              <a:rPr lang="bg-BG" smtClean="0"/>
              <a:t>24.4.2021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107D8-4A62-4CC1-9F49-E49DBED5A0DD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81893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107D8-4A62-4CC1-9F49-E49DBED5A0DD}" type="slidenum">
              <a:rPr lang="bg-BG" smtClean="0"/>
              <a:t>9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91512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изображение на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Контейнер за бележ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107D8-4A62-4CC1-9F49-E49DBED5A0DD}" type="slidenum">
              <a:rPr lang="bg-BG" smtClean="0"/>
              <a:t>12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30931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24.4.2021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24.4.2021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24.4.2021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</a:rPr>
              <a:t>Обучителен </a:t>
            </a:r>
            <a:r>
              <a:rPr lang="en-US" sz="3600" b="1" i="1" dirty="0" err="1" smtClean="0">
                <a:solidFill>
                  <a:schemeClr val="accent1">
                    <a:lumMod val="75000"/>
                  </a:schemeClr>
                </a:solidFill>
              </a:rPr>
              <a:t>модул</a:t>
            </a:r>
            <a:r>
              <a:rPr lang="en-US" sz="3600" b="1" i="1" dirty="0" smtClean="0">
                <a:solidFill>
                  <a:schemeClr val="accent1">
                    <a:lumMod val="75000"/>
                  </a:schemeClr>
                </a:solidFill>
              </a:rPr>
              <a:t> 1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Управление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общинските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финанси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3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Тема </a:t>
            </a:r>
            <a:r>
              <a:rPr lang="bg-BG" sz="32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6: „Балансиране на бюджета. Как да обвържем потребностите с възможностите – поуките от практиката? Взаимодействие кмет – общински съвет – местна общност в бюджетния </a:t>
            </a: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процес“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/>
            </a:r>
            <a:br>
              <a:rPr lang="en-US" sz="28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</a:br>
            <a:endParaRPr lang="bg-BG" sz="36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82329" y="363793"/>
            <a:ext cx="9875520" cy="914155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Взаимодействия в бюджетния процес</a:t>
            </a:r>
            <a:endParaRPr lang="bg-BG" sz="3600" b="1" dirty="0">
              <a:latin typeface="+mn-lt"/>
            </a:endParaRPr>
          </a:p>
        </p:txBody>
      </p:sp>
      <p:graphicFrame>
        <p:nvGraphicFramePr>
          <p:cNvPr id="4" name="Контейнер за съдържание 3">
            <a:extLst>
              <a:ext uri="{FF2B5EF4-FFF2-40B4-BE49-F238E27FC236}">
                <a16:creationId xmlns:a16="http://schemas.microsoft.com/office/drawing/2014/main" id="{DBE28C05-639E-4F20-9020-78856ADE29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2381065"/>
              </p:ext>
            </p:extLst>
          </p:nvPr>
        </p:nvGraphicFramePr>
        <p:xfrm>
          <a:off x="1767595" y="1277948"/>
          <a:ext cx="8519160" cy="5287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1719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77290" y="257908"/>
            <a:ext cx="9875520" cy="909710"/>
          </a:xfrm>
        </p:spPr>
        <p:txBody>
          <a:bodyPr>
            <a:normAutofit fontScale="90000"/>
          </a:bodyPr>
          <a:lstStyle/>
          <a:p>
            <a:pPr algn="ctr"/>
            <a:r>
              <a:rPr lang="bg-BG" sz="3600" b="1" dirty="0" smtClean="0">
                <a:latin typeface="+mn-lt"/>
              </a:rPr>
              <a:t>Кога и как местната власт задължително публикува информация?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09600" y="1378634"/>
            <a:ext cx="11010900" cy="4974541"/>
          </a:xfrm>
        </p:spPr>
        <p:txBody>
          <a:bodyPr>
            <a:normAutofit/>
          </a:bodyPr>
          <a:lstStyle/>
          <a:p>
            <a:r>
              <a:rPr lang="bg-BG" dirty="0" smtClean="0"/>
              <a:t>30 дни преди внасянето в </a:t>
            </a:r>
            <a:r>
              <a:rPr lang="bg-BG" dirty="0" err="1" smtClean="0"/>
              <a:t>ОбС</a:t>
            </a:r>
            <a:r>
              <a:rPr lang="bg-BG" dirty="0" smtClean="0"/>
              <a:t> на проекти на нормативни актове същите се публикуват за обществено обсъждане заедно с мотивите;</a:t>
            </a:r>
          </a:p>
          <a:p>
            <a:r>
              <a:rPr lang="bg-BG" dirty="0" smtClean="0"/>
              <a:t>След приемането им, актовете на </a:t>
            </a:r>
            <a:r>
              <a:rPr lang="bg-BG" dirty="0" err="1" smtClean="0"/>
              <a:t>ОбС</a:t>
            </a:r>
            <a:r>
              <a:rPr lang="bg-BG" dirty="0" smtClean="0"/>
              <a:t> се разгласяват (ЗМСМА);</a:t>
            </a:r>
          </a:p>
          <a:p>
            <a:r>
              <a:rPr lang="bg-BG" dirty="0" smtClean="0"/>
              <a:t>По време на изготвянето на Плана за интегрирано развитие 2021-2027 г. се осигурява участие на гражданите и НПО чрез обсъждания, работни групи, консултации и т.н. По аналогия – и за общинските стратегически документи;</a:t>
            </a:r>
          </a:p>
          <a:p>
            <a:r>
              <a:rPr lang="bg-BG" b="1" dirty="0" smtClean="0"/>
              <a:t>7 дни преди публичното обсъждането на бюджета за следващата година се публикува покана и информация за бюджета; Покана и информация се публикуват и за отчета и прогнозата;</a:t>
            </a:r>
          </a:p>
          <a:p>
            <a:r>
              <a:rPr lang="bg-BG" dirty="0" smtClean="0"/>
              <a:t>Преди провеждането на процедури за обществени поръчки - “Профил на купувача”. Публикуват се и последващите решения, договори и плащания;</a:t>
            </a:r>
          </a:p>
          <a:p>
            <a:r>
              <a:rPr lang="bg-BG" dirty="0" smtClean="0"/>
              <a:t>Задължителна информация на сайта - в секция ”Достъп до информация” – основни данни за общината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651155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261228"/>
            <a:ext cx="9875520" cy="990797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Как да обясним на местната общност непопулярните промени?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63192" y="1364566"/>
            <a:ext cx="11435136" cy="4923219"/>
          </a:xfrm>
        </p:spPr>
        <p:txBody>
          <a:bodyPr>
            <a:noAutofit/>
          </a:bodyPr>
          <a:lstStyle/>
          <a:p>
            <a:r>
              <a:rPr lang="bg-BG" sz="2400" dirty="0" smtClean="0"/>
              <a:t>Каква е степента на прозрачност в общината?</a:t>
            </a:r>
          </a:p>
          <a:p>
            <a:r>
              <a:rPr lang="bg-BG" sz="2400" dirty="0" smtClean="0"/>
              <a:t>Може ли да се изведат конкретни причини за финансовия недостиг?</a:t>
            </a:r>
          </a:p>
          <a:p>
            <a:r>
              <a:rPr lang="bg-BG" sz="2400" dirty="0" smtClean="0"/>
              <a:t>Каква е поносимостта на местната общност към реформи? </a:t>
            </a:r>
          </a:p>
          <a:p>
            <a:r>
              <a:rPr lang="bg-BG" sz="2400" dirty="0" smtClean="0"/>
              <a:t>Разбираемо и коректно ли се представят данните? </a:t>
            </a:r>
          </a:p>
          <a:p>
            <a:r>
              <a:rPr lang="bg-BG" sz="2400" dirty="0" smtClean="0"/>
              <a:t>Може ли ясно идентифицира и определи на дела на “засегнатите” от промените лица?</a:t>
            </a:r>
          </a:p>
          <a:p>
            <a:r>
              <a:rPr lang="bg-BG" sz="2400" dirty="0" smtClean="0"/>
              <a:t>Когато се предлагат рестриктивни мерки, предвиждат ли се паралелно въвеждане на административни облекчения?</a:t>
            </a:r>
          </a:p>
          <a:p>
            <a:r>
              <a:rPr lang="bg-BG" sz="2400" dirty="0" smtClean="0"/>
              <a:t>Планира ли се, как и кога да се направи последващо отчитане на ефекта и подобрените условия за гражданите в резултат на прилагането на предлаганите нови мерки?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36800454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68836" y="271976"/>
            <a:ext cx="9875520" cy="980049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Кога и как местната власт провежда публични обсъждания?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21241" y="1434906"/>
            <a:ext cx="11370710" cy="5089184"/>
          </a:xfrm>
        </p:spPr>
        <p:txBody>
          <a:bodyPr>
            <a:normAutofit lnSpcReduction="10000"/>
          </a:bodyPr>
          <a:lstStyle/>
          <a:p>
            <a:r>
              <a:rPr lang="bg-BG" dirty="0" smtClean="0"/>
              <a:t>Преди приемането на бюджета, отчета, средносрочната прогноза – организирано обсъждане, на което участниците могат да питат и предлагат (ЗПФ)</a:t>
            </a:r>
          </a:p>
          <a:p>
            <a:r>
              <a:rPr lang="bg-BG" dirty="0" smtClean="0"/>
              <a:t>При поемане на дългосрочен дълг (ЗОД)</a:t>
            </a:r>
          </a:p>
          <a:p>
            <a:r>
              <a:rPr lang="bg-BG" dirty="0" smtClean="0"/>
              <a:t>Преди вземането на решения по някои инфраструктурни проекти (предимно по ОП)</a:t>
            </a:r>
          </a:p>
          <a:p>
            <a:r>
              <a:rPr lang="bg-BG" dirty="0" smtClean="0"/>
              <a:t>Преди заседанията на </a:t>
            </a:r>
            <a:r>
              <a:rPr lang="bg-BG" dirty="0" err="1" smtClean="0"/>
              <a:t>ОбС</a:t>
            </a:r>
            <a:r>
              <a:rPr lang="bg-BG" dirty="0" smtClean="0"/>
              <a:t> – гражданите имат право да отправят питания и предложения (ЗМСМА и </a:t>
            </a:r>
            <a:r>
              <a:rPr lang="bg-BG" dirty="0" err="1" smtClean="0"/>
              <a:t>ПОДОбС</a:t>
            </a:r>
            <a:r>
              <a:rPr lang="bg-BG" dirty="0" smtClean="0"/>
              <a:t>)</a:t>
            </a:r>
          </a:p>
          <a:p>
            <a:r>
              <a:rPr lang="bg-BG" dirty="0" smtClean="0"/>
              <a:t>По време на референдум, гражданска инициатива и общо събрание на населението (ЗПУГДВМС)</a:t>
            </a:r>
          </a:p>
          <a:p>
            <a:r>
              <a:rPr lang="bg-BG" dirty="0" smtClean="0"/>
              <a:t>При промяна предназначението на мерите и пасищата общинска собственост (ЗСПЗЗ)</a:t>
            </a:r>
          </a:p>
          <a:p>
            <a:r>
              <a:rPr lang="bg-BG" dirty="0" smtClean="0"/>
              <a:t>За проекти на плановете за действие за опазване на околната среда и за защита от шума (ЗЗШОС)</a:t>
            </a:r>
          </a:p>
          <a:p>
            <a:r>
              <a:rPr lang="bg-BG" dirty="0" smtClean="0"/>
              <a:t>При промяна в предназначението на територията и поземлени имоти, предвидени за озеленяване (ЗУТ)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16125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2999" y="271975"/>
            <a:ext cx="9875520" cy="895643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Какви са ползите от публичното обсъждане?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18172" y="1392702"/>
            <a:ext cx="10925175" cy="5189072"/>
          </a:xfrm>
        </p:spPr>
        <p:txBody>
          <a:bodyPr>
            <a:normAutofit/>
          </a:bodyPr>
          <a:lstStyle/>
          <a:p>
            <a:r>
              <a:rPr lang="bg-BG" sz="2400" dirty="0" smtClean="0"/>
              <a:t>Предоставяне на предварителна информация и задаване на писмени въпроси и предложения;  </a:t>
            </a:r>
          </a:p>
          <a:p>
            <a:r>
              <a:rPr lang="bg-BG" sz="2400" dirty="0" smtClean="0"/>
              <a:t>Приемането на общинския бюджет от </a:t>
            </a:r>
            <a:r>
              <a:rPr lang="bg-BG" sz="2400" dirty="0" err="1" smtClean="0"/>
              <a:t>ОбС</a:t>
            </a:r>
            <a:r>
              <a:rPr lang="bg-BG" sz="2400" dirty="0" smtClean="0"/>
              <a:t> е началото …</a:t>
            </a:r>
          </a:p>
          <a:p>
            <a:r>
              <a:rPr lang="bg-BG" sz="2400" dirty="0" smtClean="0"/>
              <a:t>Изготвената информация </a:t>
            </a:r>
            <a:r>
              <a:rPr lang="bg-BG" sz="2400" dirty="0"/>
              <a:t>за изпълнението на бюджета и сметките за средствата от ЕС и публикуването й на интернет- страницата на </a:t>
            </a:r>
            <a:r>
              <a:rPr lang="bg-BG" sz="2400" dirty="0" smtClean="0"/>
              <a:t>общината; </a:t>
            </a:r>
          </a:p>
          <a:p>
            <a:r>
              <a:rPr lang="bg-BG" sz="2400" dirty="0" smtClean="0"/>
              <a:t>Оценка адекватността на общинските наредби на всеки от етапите на бюджетния цикъл; </a:t>
            </a:r>
          </a:p>
          <a:p>
            <a:r>
              <a:rPr lang="bg-BG" sz="2400" dirty="0" smtClean="0"/>
              <a:t>Спазване изискванията на Закона за нормативни актове за публикуване на проектите на нормативни актове за обществена консултация</a:t>
            </a:r>
            <a:r>
              <a:rPr lang="bg-BG" sz="2400" dirty="0"/>
              <a:t>;</a:t>
            </a:r>
            <a:endParaRPr lang="bg-BG" sz="2400" dirty="0" smtClean="0"/>
          </a:p>
          <a:p>
            <a:r>
              <a:rPr lang="bg-BG" sz="2400" dirty="0" smtClean="0"/>
              <a:t>Кметът на общината осъществява текущо наблюдение, оценка и контрол на изпълнението на бюджета и сметките за средствата от ЕС</a:t>
            </a:r>
          </a:p>
        </p:txBody>
      </p:sp>
    </p:spTree>
    <p:extLst>
      <p:ext uri="{BB962C8B-B14F-4D97-AF65-F5344CB8AC3E}">
        <p14:creationId xmlns:p14="http://schemas.microsoft.com/office/powerpoint/2010/main" val="3988285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426551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bg-BG" sz="3600" b="1" dirty="0">
                <a:latin typeface="+mn-lt"/>
              </a:rPr>
              <a:t>Подтема 6.1. Балансиране на бюджета</a:t>
            </a:r>
            <a:br>
              <a:rPr lang="bg-BG" sz="3600" b="1" dirty="0">
                <a:latin typeface="+mn-lt"/>
              </a:rPr>
            </a:br>
            <a:endParaRPr lang="ru-RU" sz="1800" b="1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71716" y="1716258"/>
            <a:ext cx="9615949" cy="391762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2800" dirty="0" smtClean="0"/>
              <a:t>Равнение </a:t>
            </a:r>
            <a:r>
              <a:rPr lang="ru-RU" sz="2800" dirty="0"/>
              <a:t>на </a:t>
            </a:r>
            <a:r>
              <a:rPr lang="bg-BG" sz="2800" dirty="0" smtClean="0"/>
              <a:t>приходната и разходната </a:t>
            </a:r>
            <a:r>
              <a:rPr lang="ru-RU" sz="2800" dirty="0" smtClean="0"/>
              <a:t>част на бюджета или:</a:t>
            </a:r>
            <a:endParaRPr lang="ru-RU" sz="2800" dirty="0"/>
          </a:p>
          <a:p>
            <a:pPr marL="45720" indent="0">
              <a:buNone/>
            </a:pPr>
            <a:r>
              <a:rPr lang="ru-RU" sz="2800" dirty="0"/>
              <a:t>• Как да вместим </a:t>
            </a:r>
            <a:r>
              <a:rPr lang="bg-BG" sz="2800" dirty="0"/>
              <a:t>многообразието от потребности и </a:t>
            </a:r>
            <a:r>
              <a:rPr lang="bg-BG" sz="2800" dirty="0" smtClean="0"/>
              <a:t>очаквания </a:t>
            </a:r>
            <a:r>
              <a:rPr lang="ru-RU" sz="2800" dirty="0" smtClean="0"/>
              <a:t>в </a:t>
            </a:r>
            <a:r>
              <a:rPr lang="bg-BG" sz="2800" dirty="0" smtClean="0"/>
              <a:t>зададената отвън и приетата от общината финансова рамка</a:t>
            </a:r>
            <a:r>
              <a:rPr lang="ru-RU" sz="2800" dirty="0" smtClean="0"/>
              <a:t>?</a:t>
            </a:r>
            <a:endParaRPr lang="ru-RU" sz="2800" dirty="0"/>
          </a:p>
          <a:p>
            <a:pPr marL="45720" indent="0">
              <a:buNone/>
            </a:pPr>
            <a:r>
              <a:rPr lang="ru-RU" sz="2800" dirty="0"/>
              <a:t>• Как да </a:t>
            </a:r>
            <a:r>
              <a:rPr lang="bg-BG" sz="2800" dirty="0" smtClean="0"/>
              <a:t>насочим най-ефективно и справедливо ограничените ресурси така, че да се гарантира запазване и подобряване на общинските </a:t>
            </a:r>
            <a:r>
              <a:rPr lang="ru-RU" sz="2800" dirty="0" smtClean="0"/>
              <a:t>услуги</a:t>
            </a:r>
            <a:r>
              <a:rPr lang="ru-RU" sz="2800" dirty="0"/>
              <a:t>?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467465" y="334296"/>
            <a:ext cx="9875520" cy="1100609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Принципни изисквания на етап съставяне на общинския бюджет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32621" y="1434906"/>
            <a:ext cx="11513574" cy="5074050"/>
          </a:xfrm>
        </p:spPr>
        <p:txBody>
          <a:bodyPr>
            <a:normAutofit/>
          </a:bodyPr>
          <a:lstStyle/>
          <a:p>
            <a:r>
              <a:rPr lang="ru-RU" sz="2400" dirty="0" err="1"/>
              <a:t>Постигане</a:t>
            </a:r>
            <a:r>
              <a:rPr lang="ru-RU" sz="2400" dirty="0"/>
              <a:t> и/или </a:t>
            </a:r>
            <a:r>
              <a:rPr lang="ru-RU" sz="2400" dirty="0" err="1"/>
              <a:t>поддържане</a:t>
            </a:r>
            <a:r>
              <a:rPr lang="ru-RU" sz="2400" dirty="0"/>
              <a:t> на </a:t>
            </a:r>
            <a:r>
              <a:rPr lang="ru-RU" sz="2400" dirty="0" err="1"/>
              <a:t>нулево</a:t>
            </a:r>
            <a:r>
              <a:rPr lang="ru-RU" sz="2400" dirty="0"/>
              <a:t> или </a:t>
            </a:r>
            <a:r>
              <a:rPr lang="ru-RU" sz="2400" dirty="0" err="1"/>
              <a:t>положително</a:t>
            </a:r>
            <a:r>
              <a:rPr lang="ru-RU" sz="2400" dirty="0"/>
              <a:t> </a:t>
            </a:r>
            <a:r>
              <a:rPr lang="ru-RU" sz="2400" dirty="0" err="1"/>
              <a:t>бюджетно</a:t>
            </a:r>
            <a:r>
              <a:rPr lang="ru-RU" sz="2400" dirty="0"/>
              <a:t> </a:t>
            </a:r>
            <a:r>
              <a:rPr lang="ru-RU" sz="2400" dirty="0" err="1"/>
              <a:t>салдо</a:t>
            </a:r>
            <a:r>
              <a:rPr lang="ru-RU" sz="2400" dirty="0" smtClean="0"/>
              <a:t>;</a:t>
            </a:r>
            <a:endParaRPr lang="bg-BG" sz="2400" dirty="0" smtClean="0"/>
          </a:p>
          <a:p>
            <a:r>
              <a:rPr lang="bg-BG" sz="2400" dirty="0"/>
              <a:t>Бюджетните разходи - съобразени с годишните приоритети</a:t>
            </a:r>
          </a:p>
          <a:p>
            <a:r>
              <a:rPr lang="ru-RU" sz="2400" dirty="0" err="1" smtClean="0"/>
              <a:t>Оперативните</a:t>
            </a:r>
            <a:r>
              <a:rPr lang="ru-RU" sz="2400" dirty="0" smtClean="0"/>
              <a:t> </a:t>
            </a:r>
            <a:r>
              <a:rPr lang="ru-RU" sz="2400" dirty="0" err="1"/>
              <a:t>разходи</a:t>
            </a:r>
            <a:r>
              <a:rPr lang="ru-RU" sz="2400" dirty="0"/>
              <a:t> = </a:t>
            </a:r>
            <a:r>
              <a:rPr lang="ru-RU" sz="2400" dirty="0" err="1"/>
              <a:t>постоянните</a:t>
            </a:r>
            <a:r>
              <a:rPr lang="ru-RU" sz="2400" dirty="0"/>
              <a:t> </a:t>
            </a:r>
            <a:r>
              <a:rPr lang="ru-RU" sz="2400" dirty="0" err="1"/>
              <a:t>оперативни</a:t>
            </a:r>
            <a:r>
              <a:rPr lang="ru-RU" sz="2400" dirty="0"/>
              <a:t> приходи</a:t>
            </a:r>
          </a:p>
          <a:p>
            <a:r>
              <a:rPr lang="bg-BG" sz="2400" dirty="0" smtClean="0"/>
              <a:t>Новите разходни отговорности – нови приходоизточници или отказ от други разходи;</a:t>
            </a:r>
          </a:p>
          <a:p>
            <a:r>
              <a:rPr lang="bg-BG" sz="2400" dirty="0" smtClean="0"/>
              <a:t>Планиране на резерви – осигуряващи управлението на риска;</a:t>
            </a:r>
          </a:p>
          <a:p>
            <a:r>
              <a:rPr lang="ru-RU" sz="2400" dirty="0" err="1"/>
              <a:t>Целевите</a:t>
            </a:r>
            <a:r>
              <a:rPr lang="ru-RU" sz="2400" dirty="0"/>
              <a:t> приходи се </a:t>
            </a:r>
            <a:r>
              <a:rPr lang="ru-RU" sz="2400" dirty="0" err="1"/>
              <a:t>използват</a:t>
            </a:r>
            <a:r>
              <a:rPr lang="ru-RU" sz="2400" dirty="0"/>
              <a:t> само по предназначение;</a:t>
            </a:r>
          </a:p>
          <a:p>
            <a:r>
              <a:rPr lang="ru-RU" sz="2400" dirty="0" err="1"/>
              <a:t>Натрупването</a:t>
            </a:r>
            <a:r>
              <a:rPr lang="ru-RU" sz="2400" dirty="0"/>
              <a:t> на </a:t>
            </a:r>
            <a:r>
              <a:rPr lang="ru-RU" sz="2400" dirty="0" err="1"/>
              <a:t>задължения</a:t>
            </a:r>
            <a:r>
              <a:rPr lang="ru-RU" sz="2400" dirty="0"/>
              <a:t> не </a:t>
            </a:r>
            <a:r>
              <a:rPr lang="ru-RU" sz="2400" dirty="0" err="1"/>
              <a:t>надхвърля</a:t>
            </a:r>
            <a:r>
              <a:rPr lang="ru-RU" sz="2400" dirty="0"/>
              <a:t> </a:t>
            </a:r>
            <a:r>
              <a:rPr lang="ru-RU" sz="2400" dirty="0" err="1"/>
              <a:t>нормалните</a:t>
            </a:r>
            <a:r>
              <a:rPr lang="ru-RU" sz="2400" dirty="0"/>
              <a:t> </a:t>
            </a:r>
            <a:r>
              <a:rPr lang="ru-RU" sz="2400" dirty="0" err="1"/>
              <a:t>платежни</a:t>
            </a:r>
            <a:r>
              <a:rPr lang="ru-RU" sz="2400" dirty="0"/>
              <a:t> </a:t>
            </a:r>
            <a:r>
              <a:rPr lang="ru-RU" sz="2400" dirty="0" err="1"/>
              <a:t>периоди</a:t>
            </a:r>
            <a:r>
              <a:rPr lang="ru-RU" sz="2400" dirty="0"/>
              <a:t>;</a:t>
            </a:r>
          </a:p>
          <a:p>
            <a:r>
              <a:rPr lang="ru-RU" sz="2400" dirty="0" err="1"/>
              <a:t>Дългосрочно</a:t>
            </a:r>
            <a:r>
              <a:rPr lang="ru-RU" sz="2400" dirty="0"/>
              <a:t> </a:t>
            </a:r>
            <a:r>
              <a:rPr lang="ru-RU" sz="2400" dirty="0" err="1"/>
              <a:t>кредитиране</a:t>
            </a:r>
            <a:r>
              <a:rPr lang="ru-RU" sz="2400" dirty="0"/>
              <a:t> – само за </a:t>
            </a:r>
            <a:r>
              <a:rPr lang="ru-RU" sz="2400" dirty="0" err="1"/>
              <a:t>дълготрайни</a:t>
            </a:r>
            <a:r>
              <a:rPr lang="ru-RU" sz="2400" dirty="0"/>
              <a:t> </a:t>
            </a:r>
            <a:r>
              <a:rPr lang="ru-RU" sz="2400" dirty="0" err="1"/>
              <a:t>активи</a:t>
            </a:r>
            <a:r>
              <a:rPr lang="ru-RU" sz="2400" dirty="0" smtClean="0"/>
              <a:t>.</a:t>
            </a:r>
            <a:endParaRPr lang="bg-BG" sz="2400" dirty="0" smtClean="0"/>
          </a:p>
          <a:p>
            <a:r>
              <a:rPr lang="bg-BG" sz="2400" dirty="0" smtClean="0"/>
              <a:t>Информираност за решенията (общински съвет, администрация, местна общност)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4101314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286043"/>
            <a:ext cx="9875520" cy="1120726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Принципни изисквания на етап изпълнение на общинския бюджет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94360" y="1561514"/>
            <a:ext cx="10972800" cy="4779651"/>
          </a:xfrm>
        </p:spPr>
        <p:txBody>
          <a:bodyPr>
            <a:normAutofit/>
          </a:bodyPr>
          <a:lstStyle/>
          <a:p>
            <a:r>
              <a:rPr lang="bg-BG" sz="2800" dirty="0" smtClean="0"/>
              <a:t>Управление на паричните потоци;</a:t>
            </a:r>
          </a:p>
          <a:p>
            <a:r>
              <a:rPr lang="bg-BG" sz="2800" dirty="0" smtClean="0"/>
              <a:t>Организиране на отчетността;</a:t>
            </a:r>
          </a:p>
          <a:p>
            <a:r>
              <a:rPr lang="bg-BG" sz="2800" dirty="0"/>
              <a:t>Делегиране на правомощия и контрол;</a:t>
            </a:r>
          </a:p>
          <a:p>
            <a:r>
              <a:rPr lang="bg-BG" sz="2800" dirty="0" smtClean="0"/>
              <a:t>Текущ анализ и оценка на изпълнението;</a:t>
            </a:r>
          </a:p>
          <a:p>
            <a:r>
              <a:rPr lang="bg-BG" sz="2800" dirty="0" smtClean="0"/>
              <a:t>СФУК – финансова дисциплина , законосъобразност, целесъобразност и оценка на риска;</a:t>
            </a:r>
          </a:p>
          <a:p>
            <a:r>
              <a:rPr lang="bg-BG" sz="2800" dirty="0" smtClean="0"/>
              <a:t>Публичност на резултатите (обратна връзка)</a:t>
            </a:r>
          </a:p>
          <a:p>
            <a:r>
              <a:rPr lang="bg-BG" sz="2800" dirty="0" smtClean="0"/>
              <a:t>Своевременни промени по бюджета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2264531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267286"/>
            <a:ext cx="9875520" cy="998806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Инструменти за балансиране на бюджета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75249" y="1463040"/>
            <a:ext cx="10930597" cy="4891377"/>
          </a:xfrm>
        </p:spPr>
        <p:txBody>
          <a:bodyPr>
            <a:normAutofit/>
          </a:bodyPr>
          <a:lstStyle/>
          <a:p>
            <a:r>
              <a:rPr lang="bg-BG" sz="2800" dirty="0" smtClean="0"/>
              <a:t>Промяна в мрежата на общинските услуги – брой, вид, обхват, качество;</a:t>
            </a:r>
          </a:p>
          <a:p>
            <a:r>
              <a:rPr lang="bg-BG" sz="2800" dirty="0" smtClean="0"/>
              <a:t>Компенсирани промени в списъка с капиталовите разходи;</a:t>
            </a:r>
          </a:p>
          <a:p>
            <a:r>
              <a:rPr lang="bg-BG" sz="2800" dirty="0" smtClean="0"/>
              <a:t>Разходи – само за предвидени в бюджета програми, дейности и проекти;</a:t>
            </a:r>
          </a:p>
          <a:p>
            <a:r>
              <a:rPr lang="bg-BG" sz="2800" dirty="0" smtClean="0"/>
              <a:t>Временно свободните средства – без промяна на предназначението в края на годината;</a:t>
            </a:r>
          </a:p>
          <a:p>
            <a:r>
              <a:rPr lang="bg-BG" sz="2800" dirty="0" smtClean="0"/>
              <a:t>Нарушение на финансовата дисциплина – ограничаване финансирането</a:t>
            </a:r>
            <a:r>
              <a:rPr lang="bg-BG" sz="2400" dirty="0" smtClean="0"/>
              <a:t>.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3400897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28932" y="257908"/>
            <a:ext cx="9875520" cy="1092590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Балансиране на делегираните от държавата дейности и местните дейности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66915" y="1561514"/>
            <a:ext cx="10835149" cy="497693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400" b="1" dirty="0" smtClean="0"/>
              <a:t>Варианти при балансиране на делегираните от държавата дейности:</a:t>
            </a:r>
          </a:p>
          <a:p>
            <a:r>
              <a:rPr lang="bg-BG" sz="2400" dirty="0" smtClean="0"/>
              <a:t>средствата по стандарти да са достатъчни;</a:t>
            </a:r>
          </a:p>
          <a:p>
            <a:r>
              <a:rPr lang="bg-BG" sz="2400" dirty="0"/>
              <a:t>с</a:t>
            </a:r>
            <a:r>
              <a:rPr lang="bg-BG" sz="2400" dirty="0" smtClean="0"/>
              <a:t>редствата по стандартите не покриват текущите разходи – дофинансиране.</a:t>
            </a:r>
          </a:p>
          <a:p>
            <a:pPr marL="45720" indent="0">
              <a:buNone/>
            </a:pPr>
            <a:endParaRPr lang="bg-BG" sz="2400" b="1" dirty="0" smtClean="0"/>
          </a:p>
          <a:p>
            <a:pPr marL="45720" indent="0">
              <a:buNone/>
            </a:pPr>
            <a:r>
              <a:rPr lang="bg-BG" sz="2400" b="1" dirty="0" smtClean="0"/>
              <a:t>Варианти при балансиране на текущите разходи за местните дейности:</a:t>
            </a:r>
          </a:p>
          <a:p>
            <a:r>
              <a:rPr lang="bg-BG" sz="2400" dirty="0" smtClean="0"/>
              <a:t>планираните разходи да са по-малко от обема на собствените </a:t>
            </a:r>
            <a:r>
              <a:rPr lang="ru-RU" sz="2400" dirty="0" smtClean="0"/>
              <a:t>приходи;</a:t>
            </a:r>
            <a:endParaRPr lang="bg-BG" sz="2400" dirty="0" smtClean="0"/>
          </a:p>
          <a:p>
            <a:r>
              <a:rPr lang="bg-BG" sz="2400" dirty="0" smtClean="0"/>
              <a:t>разходите и приходите са приблизително изравнени;</a:t>
            </a:r>
          </a:p>
          <a:p>
            <a:r>
              <a:rPr lang="bg-BG" sz="2400" dirty="0" smtClean="0"/>
              <a:t>обемът на разходите надвишава очакваните местни </a:t>
            </a:r>
            <a:r>
              <a:rPr lang="ru-RU" sz="2400" dirty="0" smtClean="0"/>
              <a:t>приходи.</a:t>
            </a:r>
          </a:p>
          <a:p>
            <a:pPr marL="45720" indent="0">
              <a:buNone/>
            </a:pPr>
            <a:r>
              <a:rPr lang="bg-BG" sz="2400" b="1" dirty="0" smtClean="0"/>
              <a:t>Балансиране на капиталовия бюджет - </a:t>
            </a:r>
            <a:r>
              <a:rPr lang="bg-BG" sz="2400" dirty="0" smtClean="0"/>
              <a:t> продажби, ЦСКР, други собствени приходи, общински дълг, средства от ЕС;</a:t>
            </a:r>
            <a:endParaRPr lang="bg-BG" sz="2400" b="1" dirty="0" smtClean="0"/>
          </a:p>
          <a:p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3443107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215704"/>
            <a:ext cx="9875520" cy="1247336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Подтема 6.2. Как да обвържем потребностите с възможностите – поуките от практиката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53888" y="1463041"/>
            <a:ext cx="10653744" cy="5089670"/>
          </a:xfrm>
        </p:spPr>
        <p:txBody>
          <a:bodyPr>
            <a:noAutofit/>
          </a:bodyPr>
          <a:lstStyle/>
          <a:p>
            <a:r>
              <a:rPr lang="bg-BG" sz="2800" dirty="0" smtClean="0"/>
              <a:t>Съобразяване </a:t>
            </a:r>
            <a:r>
              <a:rPr lang="bg-BG" sz="2800" dirty="0"/>
              <a:t>с годишните цели и приоритети на </a:t>
            </a:r>
            <a:r>
              <a:rPr lang="bg-BG" sz="2800" dirty="0" smtClean="0"/>
              <a:t>общината</a:t>
            </a:r>
            <a:endParaRPr lang="bg-BG" sz="2800" dirty="0"/>
          </a:p>
          <a:p>
            <a:r>
              <a:rPr lang="bg-BG" sz="2800" dirty="0" smtClean="0"/>
              <a:t>Анализ и оценка на потребностите;</a:t>
            </a:r>
          </a:p>
          <a:p>
            <a:r>
              <a:rPr lang="bg-BG" sz="2800" dirty="0" smtClean="0"/>
              <a:t>Анализ и оценка на възможностите;</a:t>
            </a:r>
          </a:p>
          <a:p>
            <a:pPr>
              <a:buFont typeface="Times New Roman" panose="02020603050405020304" pitchFamily="18" charset="0"/>
              <a:buChar char="‾"/>
            </a:pPr>
            <a:r>
              <a:rPr lang="bg-BG" sz="2800" dirty="0" smtClean="0"/>
              <a:t>Вътрешни резерви;</a:t>
            </a:r>
          </a:p>
          <a:p>
            <a:pPr>
              <a:buFont typeface="Times New Roman" panose="02020603050405020304" pitchFamily="18" charset="0"/>
              <a:buChar char="‾"/>
            </a:pPr>
            <a:r>
              <a:rPr lang="bg-BG" sz="2800" dirty="0"/>
              <a:t>Приоритизиране на </a:t>
            </a:r>
            <a:r>
              <a:rPr lang="bg-BG" sz="2800" dirty="0" smtClean="0"/>
              <a:t>предложенията</a:t>
            </a:r>
          </a:p>
          <a:p>
            <a:r>
              <a:rPr lang="bg-BG" sz="2800" dirty="0" smtClean="0"/>
              <a:t>Многогодишно планиране – етапност на големите проекти;</a:t>
            </a:r>
          </a:p>
          <a:p>
            <a:r>
              <a:rPr lang="bg-BG" sz="2800" dirty="0" smtClean="0"/>
              <a:t>Други източници – кредити, европейски средства.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1058704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57068" y="257908"/>
            <a:ext cx="9875520" cy="698695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Поуките </a:t>
            </a:r>
            <a:r>
              <a:rPr lang="bg-BG" sz="3600" b="1" dirty="0">
                <a:latin typeface="+mn-lt"/>
              </a:rPr>
              <a:t>от практиката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40327" y="1153551"/>
            <a:ext cx="10889673" cy="5101776"/>
          </a:xfrm>
        </p:spPr>
        <p:txBody>
          <a:bodyPr>
            <a:noAutofit/>
          </a:bodyPr>
          <a:lstStyle/>
          <a:p>
            <a:r>
              <a:rPr lang="bg-BG" sz="2400" dirty="0" smtClean="0"/>
              <a:t>Бюджетните решения са идентични на миналогодишните, без да са съобразени с новите цели, приоритети и тенденции;</a:t>
            </a:r>
          </a:p>
          <a:p>
            <a:r>
              <a:rPr lang="bg-BG" sz="2400" dirty="0" smtClean="0"/>
              <a:t>Липса на своевременни структурни промени- запазване на статуквото и предоставяне на неефективни услуги;</a:t>
            </a:r>
          </a:p>
          <a:p>
            <a:r>
              <a:rPr lang="bg-BG" sz="2400" dirty="0" smtClean="0"/>
              <a:t>Поемат се нови задължения без ясни източници за финансирането им;</a:t>
            </a:r>
          </a:p>
          <a:p>
            <a:r>
              <a:rPr lang="bg-BG" sz="2400" dirty="0" smtClean="0"/>
              <a:t>Липса на адекватна промяна в стойностните показатели при промяна на натуралните показатели.</a:t>
            </a:r>
          </a:p>
          <a:p>
            <a:r>
              <a:rPr lang="bg-BG" sz="2400" dirty="0" smtClean="0"/>
              <a:t>Инвестиционната програма УСЛОВНО е “обезпечена” с нереалистични приходи от продажба на собственост;</a:t>
            </a:r>
          </a:p>
          <a:p>
            <a:r>
              <a:rPr lang="bg-BG" sz="2400" dirty="0" smtClean="0"/>
              <a:t>Не се отчитат взети решения на </a:t>
            </a:r>
            <a:r>
              <a:rPr lang="bg-BG" sz="2400" dirty="0" err="1" smtClean="0"/>
              <a:t>ОбС</a:t>
            </a:r>
            <a:r>
              <a:rPr lang="bg-BG" sz="2400" dirty="0" smtClean="0"/>
              <a:t>, ефекта от които ще се отрази през следващ период (т.н. привилегии и облекчения); </a:t>
            </a:r>
          </a:p>
          <a:p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834866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93290" y="229772"/>
            <a:ext cx="11307097" cy="1008185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Подтема 6.3. Взаимодействие кмет - общински съвет - местна общност в бюджетния процес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93290" y="1406769"/>
            <a:ext cx="10992464" cy="5288997"/>
          </a:xfrm>
        </p:spPr>
        <p:txBody>
          <a:bodyPr>
            <a:noAutofit/>
          </a:bodyPr>
          <a:lstStyle/>
          <a:p>
            <a:r>
              <a:rPr lang="bg-BG" sz="2400" dirty="0" smtClean="0"/>
              <a:t>Общинските съветници са </a:t>
            </a:r>
            <a:r>
              <a:rPr lang="bg-BG" sz="2400" b="1" u="sng" dirty="0" smtClean="0"/>
              <a:t>представители на гражданите</a:t>
            </a:r>
            <a:r>
              <a:rPr lang="bg-BG" sz="2400" dirty="0" smtClean="0"/>
              <a:t>, които са избрали кмета и са му дали власт. </a:t>
            </a:r>
          </a:p>
          <a:p>
            <a:r>
              <a:rPr lang="bg-BG" sz="2400" dirty="0" smtClean="0"/>
              <a:t>Кметът не трябва да го забравя и трябва да се съобразява с това.</a:t>
            </a:r>
          </a:p>
          <a:p>
            <a:r>
              <a:rPr lang="bg-BG" sz="2400" dirty="0" smtClean="0"/>
              <a:t>Но и общинските съветници не бива да забравят, че също са избрани от гражданите и представляват тях, а не себе си или партийните си ръководства.</a:t>
            </a:r>
          </a:p>
          <a:p>
            <a:r>
              <a:rPr lang="bg-BG" sz="2400" dirty="0" smtClean="0"/>
              <a:t>Всички трябва да са наясно с функциите, правата и задълженията си.</a:t>
            </a:r>
          </a:p>
          <a:p>
            <a:r>
              <a:rPr lang="bg-BG" sz="2400" dirty="0" smtClean="0"/>
              <a:t>Трябва да ги научат и разбират.</a:t>
            </a:r>
          </a:p>
          <a:p>
            <a:r>
              <a:rPr lang="bg-BG" sz="2400" dirty="0" smtClean="0"/>
              <a:t>Трябва да гарантират изпълнението им в общинските нормативни документи.</a:t>
            </a:r>
          </a:p>
          <a:p>
            <a:r>
              <a:rPr lang="bg-BG" sz="2400" dirty="0" smtClean="0"/>
              <a:t>Трябва да ги спазват и прилагат.</a:t>
            </a:r>
          </a:p>
        </p:txBody>
      </p:sp>
    </p:spTree>
    <p:extLst>
      <p:ext uri="{BB962C8B-B14F-4D97-AF65-F5344CB8AC3E}">
        <p14:creationId xmlns:p14="http://schemas.microsoft.com/office/powerpoint/2010/main" val="1689539076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2563</TotalTime>
  <Words>1224</Words>
  <Application>Microsoft Office PowerPoint</Application>
  <PresentationFormat>Широк екран</PresentationFormat>
  <Paragraphs>130</Paragraphs>
  <Slides>14</Slides>
  <Notes>2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14</vt:i4>
      </vt:variant>
    </vt:vector>
  </HeadingPairs>
  <TitlesOfParts>
    <vt:vector size="18" baseType="lpstr">
      <vt:lpstr>Calibri</vt:lpstr>
      <vt:lpstr>Corbel</vt:lpstr>
      <vt:lpstr>Times New Roman</vt:lpstr>
      <vt:lpstr>База</vt:lpstr>
      <vt:lpstr>Презентация на PowerPoint</vt:lpstr>
      <vt:lpstr> Подтема 6.1. Балансиране на бюджета </vt:lpstr>
      <vt:lpstr>Принципни изисквания на етап съставяне на общинския бюджет</vt:lpstr>
      <vt:lpstr>Принципни изисквания на етап изпълнение на общинския бюджет</vt:lpstr>
      <vt:lpstr>Инструменти за балансиране на бюджета</vt:lpstr>
      <vt:lpstr>Балансиране на делегираните от държавата дейности и местните дейности</vt:lpstr>
      <vt:lpstr>Подтема 6.2. Как да обвържем потребностите с възможностите – поуките от практиката</vt:lpstr>
      <vt:lpstr>Поуките от практиката</vt:lpstr>
      <vt:lpstr>Подтема 6.3. Взаимодействие кмет - общински съвет - местна общност в бюджетния процес</vt:lpstr>
      <vt:lpstr>Взаимодействия в бюджетния процес</vt:lpstr>
      <vt:lpstr>Кога и как местната власт задължително публикува информация?</vt:lpstr>
      <vt:lpstr>Как да обясним на местната общност непопулярните промени?</vt:lpstr>
      <vt:lpstr>Кога и как местната власт провежда публични обсъждания?</vt:lpstr>
      <vt:lpstr>Какви са ползите от публичното обсъждане?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N-Karatova</cp:lastModifiedBy>
  <cp:revision>96</cp:revision>
  <cp:lastPrinted>2021-03-22T13:29:21Z</cp:lastPrinted>
  <dcterms:created xsi:type="dcterms:W3CDTF">2020-11-16T15:48:02Z</dcterms:created>
  <dcterms:modified xsi:type="dcterms:W3CDTF">2021-04-24T09:59:01Z</dcterms:modified>
</cp:coreProperties>
</file>