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35"/>
  </p:notesMasterIdLst>
  <p:sldIdLst>
    <p:sldId id="290" r:id="rId2"/>
    <p:sldId id="288" r:id="rId3"/>
    <p:sldId id="262" r:id="rId4"/>
    <p:sldId id="263" r:id="rId5"/>
    <p:sldId id="291" r:id="rId6"/>
    <p:sldId id="292" r:id="rId7"/>
    <p:sldId id="264" r:id="rId8"/>
    <p:sldId id="265" r:id="rId9"/>
    <p:sldId id="266" r:id="rId10"/>
    <p:sldId id="267" r:id="rId11"/>
    <p:sldId id="271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293" r:id="rId20"/>
    <p:sldId id="277" r:id="rId21"/>
    <p:sldId id="296" r:id="rId22"/>
    <p:sldId id="295" r:id="rId23"/>
    <p:sldId id="278" r:id="rId24"/>
    <p:sldId id="279" r:id="rId25"/>
    <p:sldId id="280" r:id="rId26"/>
    <p:sldId id="282" r:id="rId27"/>
    <p:sldId id="281" r:id="rId28"/>
    <p:sldId id="283" r:id="rId29"/>
    <p:sldId id="284" r:id="rId30"/>
    <p:sldId id="285" r:id="rId31"/>
    <p:sldId id="286" r:id="rId32"/>
    <p:sldId id="294" r:id="rId33"/>
    <p:sldId id="287" r:id="rId34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EC58B6-0CB7-4BE4-9787-AAA0AB80AEED}" type="doc">
      <dgm:prSet loTypeId="urn:microsoft.com/office/officeart/2005/8/layout/radial5" loCatId="cycle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bg-BG"/>
        </a:p>
      </dgm:t>
    </dgm:pt>
    <dgm:pt modelId="{36F689F6-CD71-405A-A8ED-411D5C7D9BC0}">
      <dgm:prSet phldrT="[Text]" custT="1"/>
      <dgm:spPr/>
      <dgm:t>
        <a:bodyPr/>
        <a:lstStyle/>
        <a:p>
          <a:pPr rtl="0"/>
          <a:r>
            <a:rPr kumimoji="0" lang="bg-BG" altLang="bg-BG" sz="1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Определя общинската политика за СУ</a:t>
          </a:r>
          <a:endParaRPr lang="bg-BG" sz="1600" b="1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712AF7BD-8CC2-4319-8343-4916B2A4ECF8}" type="parTrans" cxnId="{CB875BBA-661A-4259-A191-6CD845E317B0}">
      <dgm:prSet/>
      <dgm:spPr/>
      <dgm:t>
        <a:bodyPr/>
        <a:lstStyle/>
        <a:p>
          <a:endParaRPr lang="bg-BG"/>
        </a:p>
      </dgm:t>
    </dgm:pt>
    <dgm:pt modelId="{5DB797DB-80B4-4CDD-AFD5-A3AE44F91796}" type="sibTrans" cxnId="{CB875BBA-661A-4259-A191-6CD845E317B0}">
      <dgm:prSet/>
      <dgm:spPr/>
      <dgm:t>
        <a:bodyPr/>
        <a:lstStyle/>
        <a:p>
          <a:endParaRPr lang="bg-BG"/>
        </a:p>
      </dgm:t>
    </dgm:pt>
    <dgm:pt modelId="{52A456FE-B9C7-4FFA-B54F-C3378789A733}">
      <dgm:prSet phldrT="[Text]"/>
      <dgm:spPr/>
      <dgm:t>
        <a:bodyPr/>
        <a:lstStyle/>
        <a:p>
          <a:r>
            <a:rPr lang="bg-BG" b="1" dirty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Вид СУ, капацитет, финансиране</a:t>
          </a:r>
        </a:p>
      </dgm:t>
    </dgm:pt>
    <dgm:pt modelId="{A2659454-C4D1-4D6E-BA3A-8978C9250E66}" type="parTrans" cxnId="{09DF8939-ED7F-494A-8418-5AB58DECEB59}">
      <dgm:prSet/>
      <dgm:spPr/>
      <dgm:t>
        <a:bodyPr/>
        <a:lstStyle/>
        <a:p>
          <a:endParaRPr lang="bg-BG"/>
        </a:p>
      </dgm:t>
    </dgm:pt>
    <dgm:pt modelId="{998BC38F-8018-4510-A5B5-A6371AEF8686}" type="sibTrans" cxnId="{09DF8939-ED7F-494A-8418-5AB58DECEB59}">
      <dgm:prSet/>
      <dgm:spPr/>
      <dgm:t>
        <a:bodyPr/>
        <a:lstStyle/>
        <a:p>
          <a:endParaRPr lang="bg-BG"/>
        </a:p>
      </dgm:t>
    </dgm:pt>
    <dgm:pt modelId="{9A925C4D-2830-437F-AE81-21601F9B8111}">
      <dgm:prSet phldrT="[Text]" custT="1"/>
      <dgm:spPr/>
      <dgm:t>
        <a:bodyPr/>
        <a:lstStyle/>
        <a:p>
          <a:pPr rtl="0"/>
          <a:r>
            <a:rPr kumimoji="0" lang="bg-BG" altLang="bg-BG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Определя размера на таксите за СУ, които се финансират от общинския бюджет</a:t>
          </a:r>
          <a:r>
            <a:rPr kumimoji="0" lang="en-US" altLang="bg-BG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 (</a:t>
          </a:r>
          <a:r>
            <a:rPr kumimoji="0" lang="bg-BG" altLang="bg-BG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ЗМДТ</a:t>
          </a:r>
          <a:r>
            <a:rPr kumimoji="0" lang="en-US" altLang="bg-BG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)</a:t>
          </a:r>
          <a:endParaRPr lang="bg-BG" sz="11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9553D7CD-63B2-47EE-B8F5-362490055491}" type="parTrans" cxnId="{C0428D03-E98A-4FC2-A367-32FF0EA910A2}">
      <dgm:prSet/>
      <dgm:spPr/>
      <dgm:t>
        <a:bodyPr/>
        <a:lstStyle/>
        <a:p>
          <a:endParaRPr lang="bg-BG"/>
        </a:p>
      </dgm:t>
    </dgm:pt>
    <dgm:pt modelId="{CD8CEEBF-49AD-4252-B4A0-07405A8E2514}" type="sibTrans" cxnId="{C0428D03-E98A-4FC2-A367-32FF0EA910A2}">
      <dgm:prSet/>
      <dgm:spPr/>
      <dgm:t>
        <a:bodyPr/>
        <a:lstStyle/>
        <a:p>
          <a:endParaRPr lang="bg-BG"/>
        </a:p>
      </dgm:t>
    </dgm:pt>
    <dgm:pt modelId="{3DC1A43B-28F2-4C3C-A624-A1675068B1DB}">
      <dgm:prSet phldrT="[Text]"/>
      <dgm:spPr/>
      <dgm:t>
        <a:bodyPr/>
        <a:lstStyle/>
        <a:p>
          <a:r>
            <a:rPr lang="ru-RU" b="1" dirty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Определя СУ, които се финансират от общинския бюджет </a:t>
          </a:r>
          <a:endParaRPr lang="bg-BG" b="1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59174742-D339-4D5B-97E0-4B794C14A298}" type="parTrans" cxnId="{172132B5-BE14-4BC3-AE41-1B8C493765B7}">
      <dgm:prSet/>
      <dgm:spPr/>
      <dgm:t>
        <a:bodyPr/>
        <a:lstStyle/>
        <a:p>
          <a:endParaRPr lang="bg-BG"/>
        </a:p>
      </dgm:t>
    </dgm:pt>
    <dgm:pt modelId="{E16D601C-F031-4661-8ABC-5F7B4ADE912D}" type="sibTrans" cxnId="{172132B5-BE14-4BC3-AE41-1B8C493765B7}">
      <dgm:prSet/>
      <dgm:spPr/>
      <dgm:t>
        <a:bodyPr/>
        <a:lstStyle/>
        <a:p>
          <a:endParaRPr lang="bg-BG"/>
        </a:p>
      </dgm:t>
    </dgm:pt>
    <dgm:pt modelId="{0134B2C2-FF27-4692-AE1F-6C955F9F0E75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kumimoji="0" lang="bg-BG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Одобрява  финасирането на СУ, които частично</a:t>
          </a:r>
          <a:r>
            <a:rPr kumimoji="0" lang="en-US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 </a:t>
          </a:r>
          <a:r>
            <a:rPr kumimoji="0" lang="bg-BG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се фина</a:t>
          </a:r>
          <a:r>
            <a:rPr kumimoji="0" lang="en-US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н</a:t>
          </a:r>
          <a:r>
            <a:rPr kumimoji="0" lang="bg-BG" altLang="bg-BG" sz="12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сират</a:t>
          </a:r>
          <a:r>
            <a:rPr kumimoji="0" lang="bg-BG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 от държавния бюджет </a:t>
          </a:r>
          <a:r>
            <a:rPr kumimoji="0" lang="en-US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 </a:t>
          </a:r>
          <a:r>
            <a:rPr kumimoji="0" lang="en-US" altLang="bg-BG" sz="12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по</a:t>
          </a:r>
          <a:r>
            <a:rPr kumimoji="0" lang="en-US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 НКСУ</a:t>
          </a:r>
        </a:p>
      </dgm:t>
    </dgm:pt>
    <dgm:pt modelId="{858C17B6-8864-414D-9917-5F32B1C0ED0D}" type="parTrans" cxnId="{57D909E6-35E7-4268-9CAD-FB2521F62E7F}">
      <dgm:prSet/>
      <dgm:spPr/>
      <dgm:t>
        <a:bodyPr/>
        <a:lstStyle/>
        <a:p>
          <a:endParaRPr lang="bg-BG"/>
        </a:p>
      </dgm:t>
    </dgm:pt>
    <dgm:pt modelId="{D11DB2CB-85E7-4871-AB9D-2B5D07D94F21}" type="sibTrans" cxnId="{57D909E6-35E7-4268-9CAD-FB2521F62E7F}">
      <dgm:prSet/>
      <dgm:spPr/>
      <dgm:t>
        <a:bodyPr/>
        <a:lstStyle/>
        <a:p>
          <a:endParaRPr lang="bg-BG"/>
        </a:p>
      </dgm:t>
    </dgm:pt>
    <dgm:pt modelId="{E9A65C37-8DC2-41E0-9ADC-5225FBD8B269}">
      <dgm:prSet phldrT="[Text]"/>
      <dgm:spPr/>
      <dgm:t>
        <a:bodyPr/>
        <a:lstStyle/>
        <a:p>
          <a:pPr rtl="0"/>
          <a:r>
            <a:rPr kumimoji="0" lang="bg-BG" altLang="bg-BG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Определя състава на съвета по въпросите за СУ</a:t>
          </a:r>
          <a:endParaRPr lang="bg-BG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92F0B1AC-2974-466A-ABFD-5A423D505F5C}" type="sibTrans" cxnId="{7989DFFF-DAC0-4360-A935-39A35794FD62}">
      <dgm:prSet/>
      <dgm:spPr/>
      <dgm:t>
        <a:bodyPr/>
        <a:lstStyle/>
        <a:p>
          <a:endParaRPr lang="bg-BG"/>
        </a:p>
      </dgm:t>
    </dgm:pt>
    <dgm:pt modelId="{42B92EA0-8890-4EA9-B2C9-23C4D4F5AB13}" type="parTrans" cxnId="{7989DFFF-DAC0-4360-A935-39A35794FD62}">
      <dgm:prSet/>
      <dgm:spPr/>
      <dgm:t>
        <a:bodyPr/>
        <a:lstStyle/>
        <a:p>
          <a:endParaRPr lang="bg-BG"/>
        </a:p>
      </dgm:t>
    </dgm:pt>
    <dgm:pt modelId="{126859FC-E579-4B75-8917-8FA03F10A66F}">
      <dgm:prSet custT="1"/>
      <dgm:spPr/>
      <dgm:t>
        <a:bodyPr/>
        <a:lstStyle/>
        <a:p>
          <a:pPr rtl="0"/>
          <a:r>
            <a:rPr kumimoji="0" lang="en-US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С</a:t>
          </a:r>
          <a:r>
            <a:rPr kumimoji="0" lang="ru-RU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лед </a:t>
          </a:r>
          <a:r>
            <a:rPr kumimoji="0" lang="ru-RU" altLang="bg-BG" sz="12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предварително</a:t>
          </a:r>
          <a:r>
            <a:rPr kumimoji="0" lang="ru-RU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одобрение от АСП</a:t>
          </a:r>
          <a:r>
            <a:rPr kumimoji="0" lang="en-US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</a:t>
          </a:r>
          <a:r>
            <a:rPr kumimoji="0" lang="en-US" altLang="bg-BG" sz="12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създава</a:t>
          </a:r>
          <a:r>
            <a:rPr kumimoji="0" lang="en-US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</a:t>
          </a:r>
          <a:r>
            <a:rPr kumimoji="0" lang="ru-RU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</a:t>
          </a:r>
          <a:r>
            <a:rPr kumimoji="0" lang="ru-RU" altLang="bg-BG" sz="12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услугите</a:t>
          </a:r>
          <a:r>
            <a:rPr kumimoji="0" lang="ru-RU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от </a:t>
          </a:r>
          <a:r>
            <a:rPr kumimoji="0" lang="en-US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НКСУ,</a:t>
          </a:r>
          <a:r>
            <a:rPr kumimoji="0" lang="ru-RU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приема </a:t>
          </a:r>
          <a:r>
            <a:rPr kumimoji="0" lang="ru-RU" altLang="bg-BG" sz="12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годишен</a:t>
          </a:r>
          <a:r>
            <a:rPr kumimoji="0" lang="ru-RU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план на </a:t>
          </a:r>
          <a:r>
            <a:rPr kumimoji="0" lang="ru-RU" altLang="bg-BG" sz="12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социалните</a:t>
          </a:r>
          <a:r>
            <a:rPr kumimoji="0" lang="ru-RU" altLang="bg-BG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услуги</a:t>
          </a:r>
          <a:endParaRPr kumimoji="0" lang="bg-BG" altLang="bg-BG" sz="1200" b="1" i="0" u="none" strike="noStrike" cap="none" normalizeH="0" baseline="0" dirty="0">
            <a:ln>
              <a:noFill/>
            </a:ln>
            <a:solidFill>
              <a:schemeClr val="bg1"/>
            </a:solidFill>
            <a:effectLst/>
            <a:latin typeface="Calibri" pitchFamily="34" charset="0"/>
          </a:endParaRPr>
        </a:p>
      </dgm:t>
    </dgm:pt>
    <dgm:pt modelId="{2268D784-C613-4B9B-BC65-AF79427A1B2F}" type="parTrans" cxnId="{712D0618-2811-43D6-B77C-629F164D9C5F}">
      <dgm:prSet/>
      <dgm:spPr/>
      <dgm:t>
        <a:bodyPr/>
        <a:lstStyle/>
        <a:p>
          <a:endParaRPr lang="bg-BG"/>
        </a:p>
      </dgm:t>
    </dgm:pt>
    <dgm:pt modelId="{CD41C3BD-A85F-4C72-80F6-74CF2546916E}" type="sibTrans" cxnId="{712D0618-2811-43D6-B77C-629F164D9C5F}">
      <dgm:prSet/>
      <dgm:spPr/>
      <dgm:t>
        <a:bodyPr/>
        <a:lstStyle/>
        <a:p>
          <a:endParaRPr lang="bg-BG"/>
        </a:p>
      </dgm:t>
    </dgm:pt>
    <dgm:pt modelId="{06788EE8-C5F9-4507-B613-18FF9D8F6B14}" type="pres">
      <dgm:prSet presAssocID="{44EC58B6-0CB7-4BE4-9787-AAA0AB80AEE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7E2D8046-4F95-4E1F-896B-4A9EC3BAD97C}" type="pres">
      <dgm:prSet presAssocID="{36F689F6-CD71-405A-A8ED-411D5C7D9BC0}" presName="centerShape" presStyleLbl="node0" presStyleIdx="0" presStyleCnt="1" custScaleX="166496" custScaleY="124269"/>
      <dgm:spPr/>
      <dgm:t>
        <a:bodyPr/>
        <a:lstStyle/>
        <a:p>
          <a:endParaRPr lang="bg-BG"/>
        </a:p>
      </dgm:t>
    </dgm:pt>
    <dgm:pt modelId="{CC13D406-339B-4D92-8D47-24D301A00314}" type="pres">
      <dgm:prSet presAssocID="{A2659454-C4D1-4D6E-BA3A-8978C9250E66}" presName="parTrans" presStyleLbl="sibTrans2D1" presStyleIdx="0" presStyleCnt="6"/>
      <dgm:spPr/>
      <dgm:t>
        <a:bodyPr/>
        <a:lstStyle/>
        <a:p>
          <a:endParaRPr lang="bg-BG"/>
        </a:p>
      </dgm:t>
    </dgm:pt>
    <dgm:pt modelId="{C683940F-596C-4683-B9D8-DBA0A1EE7CC8}" type="pres">
      <dgm:prSet presAssocID="{A2659454-C4D1-4D6E-BA3A-8978C9250E66}" presName="connectorText" presStyleLbl="sibTrans2D1" presStyleIdx="0" presStyleCnt="6"/>
      <dgm:spPr/>
      <dgm:t>
        <a:bodyPr/>
        <a:lstStyle/>
        <a:p>
          <a:endParaRPr lang="bg-BG"/>
        </a:p>
      </dgm:t>
    </dgm:pt>
    <dgm:pt modelId="{3B4FED95-2B52-4E18-AB2C-3B9E9A326579}" type="pres">
      <dgm:prSet presAssocID="{52A456FE-B9C7-4FFA-B54F-C3378789A733}" presName="node" presStyleLbl="node1" presStyleIdx="0" presStyleCnt="6" custScaleX="169419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0261122-50B9-4D35-B444-DD60E58F34B3}" type="pres">
      <dgm:prSet presAssocID="{9553D7CD-63B2-47EE-B8F5-362490055491}" presName="parTrans" presStyleLbl="sibTrans2D1" presStyleIdx="1" presStyleCnt="6"/>
      <dgm:spPr/>
      <dgm:t>
        <a:bodyPr/>
        <a:lstStyle/>
        <a:p>
          <a:endParaRPr lang="bg-BG"/>
        </a:p>
      </dgm:t>
    </dgm:pt>
    <dgm:pt modelId="{73FBA3D4-52D6-4877-A9AA-A9B42EBA9F3E}" type="pres">
      <dgm:prSet presAssocID="{9553D7CD-63B2-47EE-B8F5-362490055491}" presName="connectorText" presStyleLbl="sibTrans2D1" presStyleIdx="1" presStyleCnt="6"/>
      <dgm:spPr/>
      <dgm:t>
        <a:bodyPr/>
        <a:lstStyle/>
        <a:p>
          <a:endParaRPr lang="bg-BG"/>
        </a:p>
      </dgm:t>
    </dgm:pt>
    <dgm:pt modelId="{468FDA82-72B6-49F3-BB87-010D8E21B02A}" type="pres">
      <dgm:prSet presAssocID="{9A925C4D-2830-437F-AE81-21601F9B8111}" presName="node" presStyleLbl="node1" presStyleIdx="1" presStyleCnt="6" custScaleX="185058" custScaleY="94304" custRadScaleRad="157222" custRadScaleInc="3034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1E8131FF-41C1-4F6C-AD5F-9E3AFCDE8869}" type="pres">
      <dgm:prSet presAssocID="{59174742-D339-4D5B-97E0-4B794C14A298}" presName="parTrans" presStyleLbl="sibTrans2D1" presStyleIdx="2" presStyleCnt="6"/>
      <dgm:spPr/>
      <dgm:t>
        <a:bodyPr/>
        <a:lstStyle/>
        <a:p>
          <a:endParaRPr lang="bg-BG"/>
        </a:p>
      </dgm:t>
    </dgm:pt>
    <dgm:pt modelId="{8B7A9C60-EB2F-4E42-88E9-7FCFABDF2F6F}" type="pres">
      <dgm:prSet presAssocID="{59174742-D339-4D5B-97E0-4B794C14A298}" presName="connectorText" presStyleLbl="sibTrans2D1" presStyleIdx="2" presStyleCnt="6"/>
      <dgm:spPr/>
      <dgm:t>
        <a:bodyPr/>
        <a:lstStyle/>
        <a:p>
          <a:endParaRPr lang="bg-BG"/>
        </a:p>
      </dgm:t>
    </dgm:pt>
    <dgm:pt modelId="{7E39D0FC-6C34-4FD0-8063-06E2A485A7E7}" type="pres">
      <dgm:prSet presAssocID="{3DC1A43B-28F2-4C3C-A624-A1675068B1DB}" presName="node" presStyleLbl="node1" presStyleIdx="2" presStyleCnt="6" custScaleX="186909" custScaleY="128249" custRadScaleRad="170939" custRadScaleInc="-32349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8193320-C419-4816-BE2E-D5B2E71983C2}" type="pres">
      <dgm:prSet presAssocID="{42B92EA0-8890-4EA9-B2C9-23C4D4F5AB13}" presName="parTrans" presStyleLbl="sibTrans2D1" presStyleIdx="3" presStyleCnt="6"/>
      <dgm:spPr/>
      <dgm:t>
        <a:bodyPr/>
        <a:lstStyle/>
        <a:p>
          <a:endParaRPr lang="bg-BG"/>
        </a:p>
      </dgm:t>
    </dgm:pt>
    <dgm:pt modelId="{02FD6C2F-C4A8-405F-9B08-D88B41DB9BB0}" type="pres">
      <dgm:prSet presAssocID="{42B92EA0-8890-4EA9-B2C9-23C4D4F5AB13}" presName="connectorText" presStyleLbl="sibTrans2D1" presStyleIdx="3" presStyleCnt="6"/>
      <dgm:spPr/>
      <dgm:t>
        <a:bodyPr/>
        <a:lstStyle/>
        <a:p>
          <a:endParaRPr lang="bg-BG"/>
        </a:p>
      </dgm:t>
    </dgm:pt>
    <dgm:pt modelId="{D311DF42-4337-4E53-BF7C-33C6168A8BC4}" type="pres">
      <dgm:prSet presAssocID="{E9A65C37-8DC2-41E0-9ADC-5225FBD8B269}" presName="node" presStyleLbl="node1" presStyleIdx="3" presStyleCnt="6" custScaleX="153043" custRadScaleRad="100192" custRadScaleInc="-7348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7A4573F-2517-45FC-AC1D-86091888F0DE}" type="pres">
      <dgm:prSet presAssocID="{858C17B6-8864-414D-9917-5F32B1C0ED0D}" presName="parTrans" presStyleLbl="sibTrans2D1" presStyleIdx="4" presStyleCnt="6"/>
      <dgm:spPr/>
      <dgm:t>
        <a:bodyPr/>
        <a:lstStyle/>
        <a:p>
          <a:endParaRPr lang="bg-BG"/>
        </a:p>
      </dgm:t>
    </dgm:pt>
    <dgm:pt modelId="{92379E9C-E61E-4567-AD0B-F2676516C9D9}" type="pres">
      <dgm:prSet presAssocID="{858C17B6-8864-414D-9917-5F32B1C0ED0D}" presName="connectorText" presStyleLbl="sibTrans2D1" presStyleIdx="4" presStyleCnt="6"/>
      <dgm:spPr/>
      <dgm:t>
        <a:bodyPr/>
        <a:lstStyle/>
        <a:p>
          <a:endParaRPr lang="bg-BG"/>
        </a:p>
      </dgm:t>
    </dgm:pt>
    <dgm:pt modelId="{1D03C826-0E08-4082-99BA-00F0AE8F14B9}" type="pres">
      <dgm:prSet presAssocID="{0134B2C2-FF27-4692-AE1F-6C955F9F0E75}" presName="node" presStyleLbl="node1" presStyleIdx="4" presStyleCnt="6" custScaleX="199253" custScaleY="126872" custRadScaleRad="165927" custRadScaleInc="3414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8549181-4B0E-4EC1-8E46-72D62D82DB4D}" type="pres">
      <dgm:prSet presAssocID="{2268D784-C613-4B9B-BC65-AF79427A1B2F}" presName="parTrans" presStyleLbl="sibTrans2D1" presStyleIdx="5" presStyleCnt="6"/>
      <dgm:spPr/>
      <dgm:t>
        <a:bodyPr/>
        <a:lstStyle/>
        <a:p>
          <a:endParaRPr lang="bg-BG"/>
        </a:p>
      </dgm:t>
    </dgm:pt>
    <dgm:pt modelId="{E7A3D635-6D21-4C7E-9958-5B8F9980BF8B}" type="pres">
      <dgm:prSet presAssocID="{2268D784-C613-4B9B-BC65-AF79427A1B2F}" presName="connectorText" presStyleLbl="sibTrans2D1" presStyleIdx="5" presStyleCnt="6"/>
      <dgm:spPr/>
      <dgm:t>
        <a:bodyPr/>
        <a:lstStyle/>
        <a:p>
          <a:endParaRPr lang="bg-BG"/>
        </a:p>
      </dgm:t>
    </dgm:pt>
    <dgm:pt modelId="{808DA794-8508-4981-ACB7-981B0DDADA16}" type="pres">
      <dgm:prSet presAssocID="{126859FC-E579-4B75-8917-8FA03F10A66F}" presName="node" presStyleLbl="node1" presStyleIdx="5" presStyleCnt="6" custScaleX="185624" custScaleY="107688" custRadScaleRad="172141" custRadScaleInc="-36135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172132B5-BE14-4BC3-AE41-1B8C493765B7}" srcId="{36F689F6-CD71-405A-A8ED-411D5C7D9BC0}" destId="{3DC1A43B-28F2-4C3C-A624-A1675068B1DB}" srcOrd="2" destOrd="0" parTransId="{59174742-D339-4D5B-97E0-4B794C14A298}" sibTransId="{E16D601C-F031-4661-8ABC-5F7B4ADE912D}"/>
    <dgm:cxn modelId="{A81C165B-F3FD-40F3-8EAD-A48B83DF2FEA}" type="presOf" srcId="{9553D7CD-63B2-47EE-B8F5-362490055491}" destId="{F0261122-50B9-4D35-B444-DD60E58F34B3}" srcOrd="0" destOrd="0" presId="urn:microsoft.com/office/officeart/2005/8/layout/radial5"/>
    <dgm:cxn modelId="{C0428D03-E98A-4FC2-A367-32FF0EA910A2}" srcId="{36F689F6-CD71-405A-A8ED-411D5C7D9BC0}" destId="{9A925C4D-2830-437F-AE81-21601F9B8111}" srcOrd="1" destOrd="0" parTransId="{9553D7CD-63B2-47EE-B8F5-362490055491}" sibTransId="{CD8CEEBF-49AD-4252-B4A0-07405A8E2514}"/>
    <dgm:cxn modelId="{2EB196E2-397E-473A-B1DF-ED089CF3B5E6}" type="presOf" srcId="{A2659454-C4D1-4D6E-BA3A-8978C9250E66}" destId="{CC13D406-339B-4D92-8D47-24D301A00314}" srcOrd="0" destOrd="0" presId="urn:microsoft.com/office/officeart/2005/8/layout/radial5"/>
    <dgm:cxn modelId="{77FF3BA9-405C-4C4B-931D-04CB7FBBC1B9}" type="presOf" srcId="{0134B2C2-FF27-4692-AE1F-6C955F9F0E75}" destId="{1D03C826-0E08-4082-99BA-00F0AE8F14B9}" srcOrd="0" destOrd="0" presId="urn:microsoft.com/office/officeart/2005/8/layout/radial5"/>
    <dgm:cxn modelId="{330F0775-C3AA-4314-92E0-76F0357B96F7}" type="presOf" srcId="{3DC1A43B-28F2-4C3C-A624-A1675068B1DB}" destId="{7E39D0FC-6C34-4FD0-8063-06E2A485A7E7}" srcOrd="0" destOrd="0" presId="urn:microsoft.com/office/officeart/2005/8/layout/radial5"/>
    <dgm:cxn modelId="{712D0618-2811-43D6-B77C-629F164D9C5F}" srcId="{36F689F6-CD71-405A-A8ED-411D5C7D9BC0}" destId="{126859FC-E579-4B75-8917-8FA03F10A66F}" srcOrd="5" destOrd="0" parTransId="{2268D784-C613-4B9B-BC65-AF79427A1B2F}" sibTransId="{CD41C3BD-A85F-4C72-80F6-74CF2546916E}"/>
    <dgm:cxn modelId="{6841D2ED-952F-49DF-9F9B-AACE1F1FF10F}" type="presOf" srcId="{59174742-D339-4D5B-97E0-4B794C14A298}" destId="{8B7A9C60-EB2F-4E42-88E9-7FCFABDF2F6F}" srcOrd="1" destOrd="0" presId="urn:microsoft.com/office/officeart/2005/8/layout/radial5"/>
    <dgm:cxn modelId="{A0AB38F3-03BD-4AE4-B995-CBECFD46499B}" type="presOf" srcId="{59174742-D339-4D5B-97E0-4B794C14A298}" destId="{1E8131FF-41C1-4F6C-AD5F-9E3AFCDE8869}" srcOrd="0" destOrd="0" presId="urn:microsoft.com/office/officeart/2005/8/layout/radial5"/>
    <dgm:cxn modelId="{CB875BBA-661A-4259-A191-6CD845E317B0}" srcId="{44EC58B6-0CB7-4BE4-9787-AAA0AB80AEED}" destId="{36F689F6-CD71-405A-A8ED-411D5C7D9BC0}" srcOrd="0" destOrd="0" parTransId="{712AF7BD-8CC2-4319-8343-4916B2A4ECF8}" sibTransId="{5DB797DB-80B4-4CDD-AFD5-A3AE44F91796}"/>
    <dgm:cxn modelId="{7989DFFF-DAC0-4360-A935-39A35794FD62}" srcId="{36F689F6-CD71-405A-A8ED-411D5C7D9BC0}" destId="{E9A65C37-8DC2-41E0-9ADC-5225FBD8B269}" srcOrd="3" destOrd="0" parTransId="{42B92EA0-8890-4EA9-B2C9-23C4D4F5AB13}" sibTransId="{92F0B1AC-2974-466A-ABFD-5A423D505F5C}"/>
    <dgm:cxn modelId="{33133E5C-2410-4AB0-8612-4659F5B23598}" type="presOf" srcId="{44EC58B6-0CB7-4BE4-9787-AAA0AB80AEED}" destId="{06788EE8-C5F9-4507-B613-18FF9D8F6B14}" srcOrd="0" destOrd="0" presId="urn:microsoft.com/office/officeart/2005/8/layout/radial5"/>
    <dgm:cxn modelId="{A3B9F429-66B4-42E1-B5C0-9F0C784D86BB}" type="presOf" srcId="{9553D7CD-63B2-47EE-B8F5-362490055491}" destId="{73FBA3D4-52D6-4877-A9AA-A9B42EBA9F3E}" srcOrd="1" destOrd="0" presId="urn:microsoft.com/office/officeart/2005/8/layout/radial5"/>
    <dgm:cxn modelId="{2E4984C9-BF20-43FD-A27F-C230E95E8231}" type="presOf" srcId="{52A456FE-B9C7-4FFA-B54F-C3378789A733}" destId="{3B4FED95-2B52-4E18-AB2C-3B9E9A326579}" srcOrd="0" destOrd="0" presId="urn:microsoft.com/office/officeart/2005/8/layout/radial5"/>
    <dgm:cxn modelId="{1949C959-B42A-4E6B-A001-9F7AC878C025}" type="presOf" srcId="{858C17B6-8864-414D-9917-5F32B1C0ED0D}" destId="{92379E9C-E61E-4567-AD0B-F2676516C9D9}" srcOrd="1" destOrd="0" presId="urn:microsoft.com/office/officeart/2005/8/layout/radial5"/>
    <dgm:cxn modelId="{09DF8939-ED7F-494A-8418-5AB58DECEB59}" srcId="{36F689F6-CD71-405A-A8ED-411D5C7D9BC0}" destId="{52A456FE-B9C7-4FFA-B54F-C3378789A733}" srcOrd="0" destOrd="0" parTransId="{A2659454-C4D1-4D6E-BA3A-8978C9250E66}" sibTransId="{998BC38F-8018-4510-A5B5-A6371AEF8686}"/>
    <dgm:cxn modelId="{D6AC6E3C-4418-4E7C-9580-F30A4318098D}" type="presOf" srcId="{126859FC-E579-4B75-8917-8FA03F10A66F}" destId="{808DA794-8508-4981-ACB7-981B0DDADA16}" srcOrd="0" destOrd="0" presId="urn:microsoft.com/office/officeart/2005/8/layout/radial5"/>
    <dgm:cxn modelId="{4DB2125A-8D98-4B3F-A777-C91E40E7CCF7}" type="presOf" srcId="{A2659454-C4D1-4D6E-BA3A-8978C9250E66}" destId="{C683940F-596C-4683-B9D8-DBA0A1EE7CC8}" srcOrd="1" destOrd="0" presId="urn:microsoft.com/office/officeart/2005/8/layout/radial5"/>
    <dgm:cxn modelId="{62563846-BDB3-4621-9479-62CDF3245C55}" type="presOf" srcId="{858C17B6-8864-414D-9917-5F32B1C0ED0D}" destId="{F7A4573F-2517-45FC-AC1D-86091888F0DE}" srcOrd="0" destOrd="0" presId="urn:microsoft.com/office/officeart/2005/8/layout/radial5"/>
    <dgm:cxn modelId="{FCB20249-B2E3-4281-9904-F4CA9BBBFFD5}" type="presOf" srcId="{36F689F6-CD71-405A-A8ED-411D5C7D9BC0}" destId="{7E2D8046-4F95-4E1F-896B-4A9EC3BAD97C}" srcOrd="0" destOrd="0" presId="urn:microsoft.com/office/officeart/2005/8/layout/radial5"/>
    <dgm:cxn modelId="{2645AE68-120A-47B1-9F18-BB3D21B5B909}" type="presOf" srcId="{42B92EA0-8890-4EA9-B2C9-23C4D4F5AB13}" destId="{38193320-C419-4816-BE2E-D5B2E71983C2}" srcOrd="0" destOrd="0" presId="urn:microsoft.com/office/officeart/2005/8/layout/radial5"/>
    <dgm:cxn modelId="{61BE7AC2-E1A9-44C2-96AC-C3C6D3D515A4}" type="presOf" srcId="{2268D784-C613-4B9B-BC65-AF79427A1B2F}" destId="{78549181-4B0E-4EC1-8E46-72D62D82DB4D}" srcOrd="0" destOrd="0" presId="urn:microsoft.com/office/officeart/2005/8/layout/radial5"/>
    <dgm:cxn modelId="{3D045681-FA08-4ABF-AB21-AB185010A4A8}" type="presOf" srcId="{2268D784-C613-4B9B-BC65-AF79427A1B2F}" destId="{E7A3D635-6D21-4C7E-9958-5B8F9980BF8B}" srcOrd="1" destOrd="0" presId="urn:microsoft.com/office/officeart/2005/8/layout/radial5"/>
    <dgm:cxn modelId="{EC9D74E6-DCFF-4F96-A78B-22EBC534C7C3}" type="presOf" srcId="{9A925C4D-2830-437F-AE81-21601F9B8111}" destId="{468FDA82-72B6-49F3-BB87-010D8E21B02A}" srcOrd="0" destOrd="0" presId="urn:microsoft.com/office/officeart/2005/8/layout/radial5"/>
    <dgm:cxn modelId="{57D909E6-35E7-4268-9CAD-FB2521F62E7F}" srcId="{36F689F6-CD71-405A-A8ED-411D5C7D9BC0}" destId="{0134B2C2-FF27-4692-AE1F-6C955F9F0E75}" srcOrd="4" destOrd="0" parTransId="{858C17B6-8864-414D-9917-5F32B1C0ED0D}" sibTransId="{D11DB2CB-85E7-4871-AB9D-2B5D07D94F21}"/>
    <dgm:cxn modelId="{66188622-6B66-4000-B16F-705E34813DF9}" type="presOf" srcId="{42B92EA0-8890-4EA9-B2C9-23C4D4F5AB13}" destId="{02FD6C2F-C4A8-405F-9B08-D88B41DB9BB0}" srcOrd="1" destOrd="0" presId="urn:microsoft.com/office/officeart/2005/8/layout/radial5"/>
    <dgm:cxn modelId="{AFFC6E7D-6C99-46A3-AA2C-23678452A986}" type="presOf" srcId="{E9A65C37-8DC2-41E0-9ADC-5225FBD8B269}" destId="{D311DF42-4337-4E53-BF7C-33C6168A8BC4}" srcOrd="0" destOrd="0" presId="urn:microsoft.com/office/officeart/2005/8/layout/radial5"/>
    <dgm:cxn modelId="{6732C269-7E46-428E-A622-BDEA098A5C6F}" type="presParOf" srcId="{06788EE8-C5F9-4507-B613-18FF9D8F6B14}" destId="{7E2D8046-4F95-4E1F-896B-4A9EC3BAD97C}" srcOrd="0" destOrd="0" presId="urn:microsoft.com/office/officeart/2005/8/layout/radial5"/>
    <dgm:cxn modelId="{33EEDD33-16CB-4CE8-A20F-110D2403EC5D}" type="presParOf" srcId="{06788EE8-C5F9-4507-B613-18FF9D8F6B14}" destId="{CC13D406-339B-4D92-8D47-24D301A00314}" srcOrd="1" destOrd="0" presId="urn:microsoft.com/office/officeart/2005/8/layout/radial5"/>
    <dgm:cxn modelId="{5DF30746-ACA7-49F8-85BC-04C70AFD5C79}" type="presParOf" srcId="{CC13D406-339B-4D92-8D47-24D301A00314}" destId="{C683940F-596C-4683-B9D8-DBA0A1EE7CC8}" srcOrd="0" destOrd="0" presId="urn:microsoft.com/office/officeart/2005/8/layout/radial5"/>
    <dgm:cxn modelId="{47B77CC2-6B50-4654-A329-285C574E2B29}" type="presParOf" srcId="{06788EE8-C5F9-4507-B613-18FF9D8F6B14}" destId="{3B4FED95-2B52-4E18-AB2C-3B9E9A326579}" srcOrd="2" destOrd="0" presId="urn:microsoft.com/office/officeart/2005/8/layout/radial5"/>
    <dgm:cxn modelId="{9BE22C4A-5979-4B29-85D5-0AF6FBD80DDF}" type="presParOf" srcId="{06788EE8-C5F9-4507-B613-18FF9D8F6B14}" destId="{F0261122-50B9-4D35-B444-DD60E58F34B3}" srcOrd="3" destOrd="0" presId="urn:microsoft.com/office/officeart/2005/8/layout/radial5"/>
    <dgm:cxn modelId="{EA41064C-FDE9-4B90-8099-757D0521769B}" type="presParOf" srcId="{F0261122-50B9-4D35-B444-DD60E58F34B3}" destId="{73FBA3D4-52D6-4877-A9AA-A9B42EBA9F3E}" srcOrd="0" destOrd="0" presId="urn:microsoft.com/office/officeart/2005/8/layout/radial5"/>
    <dgm:cxn modelId="{341D8CAC-D60D-4D05-AA5C-8E26BFEE8E2C}" type="presParOf" srcId="{06788EE8-C5F9-4507-B613-18FF9D8F6B14}" destId="{468FDA82-72B6-49F3-BB87-010D8E21B02A}" srcOrd="4" destOrd="0" presId="urn:microsoft.com/office/officeart/2005/8/layout/radial5"/>
    <dgm:cxn modelId="{C2D2CFD6-ACCB-4053-97CD-F37652D614AC}" type="presParOf" srcId="{06788EE8-C5F9-4507-B613-18FF9D8F6B14}" destId="{1E8131FF-41C1-4F6C-AD5F-9E3AFCDE8869}" srcOrd="5" destOrd="0" presId="urn:microsoft.com/office/officeart/2005/8/layout/radial5"/>
    <dgm:cxn modelId="{50F42FD1-325D-4DAE-B802-EA55114906DE}" type="presParOf" srcId="{1E8131FF-41C1-4F6C-AD5F-9E3AFCDE8869}" destId="{8B7A9C60-EB2F-4E42-88E9-7FCFABDF2F6F}" srcOrd="0" destOrd="0" presId="urn:microsoft.com/office/officeart/2005/8/layout/radial5"/>
    <dgm:cxn modelId="{827F5A24-B4F6-49E6-9C5A-1205C096E467}" type="presParOf" srcId="{06788EE8-C5F9-4507-B613-18FF9D8F6B14}" destId="{7E39D0FC-6C34-4FD0-8063-06E2A485A7E7}" srcOrd="6" destOrd="0" presId="urn:microsoft.com/office/officeart/2005/8/layout/radial5"/>
    <dgm:cxn modelId="{3509D051-F35E-4273-8C95-50452A09E48E}" type="presParOf" srcId="{06788EE8-C5F9-4507-B613-18FF9D8F6B14}" destId="{38193320-C419-4816-BE2E-D5B2E71983C2}" srcOrd="7" destOrd="0" presId="urn:microsoft.com/office/officeart/2005/8/layout/radial5"/>
    <dgm:cxn modelId="{BA80B83D-92B4-4521-99AA-7AD5E8243F6D}" type="presParOf" srcId="{38193320-C419-4816-BE2E-D5B2E71983C2}" destId="{02FD6C2F-C4A8-405F-9B08-D88B41DB9BB0}" srcOrd="0" destOrd="0" presId="urn:microsoft.com/office/officeart/2005/8/layout/radial5"/>
    <dgm:cxn modelId="{8208F22D-21B8-494A-B10D-F42E304A7A48}" type="presParOf" srcId="{06788EE8-C5F9-4507-B613-18FF9D8F6B14}" destId="{D311DF42-4337-4E53-BF7C-33C6168A8BC4}" srcOrd="8" destOrd="0" presId="urn:microsoft.com/office/officeart/2005/8/layout/radial5"/>
    <dgm:cxn modelId="{DF55BBDB-CC21-4731-A6C0-D209757BF31E}" type="presParOf" srcId="{06788EE8-C5F9-4507-B613-18FF9D8F6B14}" destId="{F7A4573F-2517-45FC-AC1D-86091888F0DE}" srcOrd="9" destOrd="0" presId="urn:microsoft.com/office/officeart/2005/8/layout/radial5"/>
    <dgm:cxn modelId="{3B622986-41F9-4AAB-B4E7-3656089ED022}" type="presParOf" srcId="{F7A4573F-2517-45FC-AC1D-86091888F0DE}" destId="{92379E9C-E61E-4567-AD0B-F2676516C9D9}" srcOrd="0" destOrd="0" presId="urn:microsoft.com/office/officeart/2005/8/layout/radial5"/>
    <dgm:cxn modelId="{E667AFB5-711B-492E-B140-A59897503D1E}" type="presParOf" srcId="{06788EE8-C5F9-4507-B613-18FF9D8F6B14}" destId="{1D03C826-0E08-4082-99BA-00F0AE8F14B9}" srcOrd="10" destOrd="0" presId="urn:microsoft.com/office/officeart/2005/8/layout/radial5"/>
    <dgm:cxn modelId="{26132AB6-7849-4CB5-BB62-9E5CDF89F684}" type="presParOf" srcId="{06788EE8-C5F9-4507-B613-18FF9D8F6B14}" destId="{78549181-4B0E-4EC1-8E46-72D62D82DB4D}" srcOrd="11" destOrd="0" presId="urn:microsoft.com/office/officeart/2005/8/layout/radial5"/>
    <dgm:cxn modelId="{19D6FC8F-B602-409B-AD17-6F1A570385E1}" type="presParOf" srcId="{78549181-4B0E-4EC1-8E46-72D62D82DB4D}" destId="{E7A3D635-6D21-4C7E-9958-5B8F9980BF8B}" srcOrd="0" destOrd="0" presId="urn:microsoft.com/office/officeart/2005/8/layout/radial5"/>
    <dgm:cxn modelId="{7CF0D9D5-0E05-42F4-9B35-73D2E8CC5EFC}" type="presParOf" srcId="{06788EE8-C5F9-4507-B613-18FF9D8F6B14}" destId="{808DA794-8508-4981-ACB7-981B0DDADA16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2D8046-4F95-4E1F-896B-4A9EC3BAD97C}">
      <dsp:nvSpPr>
        <dsp:cNvPr id="0" name=""/>
        <dsp:cNvSpPr/>
      </dsp:nvSpPr>
      <dsp:spPr>
        <a:xfrm>
          <a:off x="4135010" y="1550885"/>
          <a:ext cx="2017548" cy="150585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bg-BG" altLang="bg-BG" sz="16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Определя общинската политика за СУ</a:t>
          </a:r>
          <a:endParaRPr lang="bg-BG" sz="1600" b="1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>
        <a:off x="4430473" y="1771412"/>
        <a:ext cx="1426622" cy="1064800"/>
      </dsp:txXfrm>
    </dsp:sp>
    <dsp:sp modelId="{CC13D406-339B-4D92-8D47-24D301A00314}">
      <dsp:nvSpPr>
        <dsp:cNvPr id="0" name=""/>
        <dsp:cNvSpPr/>
      </dsp:nvSpPr>
      <dsp:spPr>
        <a:xfrm rot="16200000">
          <a:off x="5054447" y="1181381"/>
          <a:ext cx="178674" cy="4120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400" kern="1200"/>
        </a:p>
      </dsp:txBody>
      <dsp:txXfrm>
        <a:off x="5081248" y="1290582"/>
        <a:ext cx="125072" cy="247201"/>
      </dsp:txXfrm>
    </dsp:sp>
    <dsp:sp modelId="{3B4FED95-2B52-4E18-AB2C-3B9E9A326579}">
      <dsp:nvSpPr>
        <dsp:cNvPr id="0" name=""/>
        <dsp:cNvSpPr/>
      </dsp:nvSpPr>
      <dsp:spPr>
        <a:xfrm>
          <a:off x="4117300" y="1994"/>
          <a:ext cx="2052968" cy="121177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b="1" kern="1200" dirty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Вид СУ, капацитет, финансиране</a:t>
          </a:r>
        </a:p>
      </dsp:txBody>
      <dsp:txXfrm>
        <a:off x="4417950" y="179454"/>
        <a:ext cx="1451668" cy="856850"/>
      </dsp:txXfrm>
    </dsp:sp>
    <dsp:sp modelId="{F0261122-50B9-4D35-B444-DD60E58F34B3}">
      <dsp:nvSpPr>
        <dsp:cNvPr id="0" name=""/>
        <dsp:cNvSpPr/>
      </dsp:nvSpPr>
      <dsp:spPr>
        <a:xfrm rot="20346138">
          <a:off x="6181919" y="1626098"/>
          <a:ext cx="394620" cy="4120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400" kern="1200"/>
        </a:p>
      </dsp:txBody>
      <dsp:txXfrm>
        <a:off x="6185813" y="1729612"/>
        <a:ext cx="276234" cy="247201"/>
      </dsp:txXfrm>
    </dsp:sp>
    <dsp:sp modelId="{468FDA82-72B6-49F3-BB87-010D8E21B02A}">
      <dsp:nvSpPr>
        <dsp:cNvPr id="0" name=""/>
        <dsp:cNvSpPr/>
      </dsp:nvSpPr>
      <dsp:spPr>
        <a:xfrm>
          <a:off x="6513528" y="781339"/>
          <a:ext cx="2242477" cy="114274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bg-BG" altLang="bg-BG" sz="11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Определя размера на таксите за СУ, които се финансират от общинския бюджет</a:t>
          </a:r>
          <a:r>
            <a:rPr kumimoji="0" lang="en-US" altLang="bg-BG" sz="11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 (</a:t>
          </a:r>
          <a:r>
            <a:rPr kumimoji="0" lang="bg-BG" altLang="bg-BG" sz="11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ЗМДТ</a:t>
          </a:r>
          <a:r>
            <a:rPr kumimoji="0" lang="en-US" altLang="bg-BG" sz="11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)</a:t>
          </a:r>
          <a:endParaRPr lang="bg-BG" sz="1100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>
        <a:off x="6841931" y="948690"/>
        <a:ext cx="1585671" cy="808045"/>
      </dsp:txXfrm>
    </dsp:sp>
    <dsp:sp modelId="{1E8131FF-41C1-4F6C-AD5F-9E3AFCDE8869}">
      <dsp:nvSpPr>
        <dsp:cNvPr id="0" name=""/>
        <dsp:cNvSpPr/>
      </dsp:nvSpPr>
      <dsp:spPr>
        <a:xfrm rot="1217718">
          <a:off x="6213349" y="2578854"/>
          <a:ext cx="462378" cy="4120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400" kern="1200"/>
        </a:p>
      </dsp:txBody>
      <dsp:txXfrm>
        <a:off x="6217186" y="2639818"/>
        <a:ext cx="338778" cy="247201"/>
      </dsp:txXfrm>
    </dsp:sp>
    <dsp:sp modelId="{7E39D0FC-6C34-4FD0-8063-06E2A485A7E7}">
      <dsp:nvSpPr>
        <dsp:cNvPr id="0" name=""/>
        <dsp:cNvSpPr/>
      </dsp:nvSpPr>
      <dsp:spPr>
        <a:xfrm>
          <a:off x="6730364" y="2532318"/>
          <a:ext cx="2264907" cy="155408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Определя СУ, които се финансират от общинския бюджет </a:t>
          </a:r>
          <a:endParaRPr lang="bg-BG" sz="1400" b="1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>
        <a:off x="7062052" y="2759908"/>
        <a:ext cx="1601531" cy="1098903"/>
      </dsp:txXfrm>
    </dsp:sp>
    <dsp:sp modelId="{38193320-C419-4816-BE2E-D5B2E71983C2}">
      <dsp:nvSpPr>
        <dsp:cNvPr id="0" name=""/>
        <dsp:cNvSpPr/>
      </dsp:nvSpPr>
      <dsp:spPr>
        <a:xfrm rot="5267736">
          <a:off x="5089030" y="3015143"/>
          <a:ext cx="180130" cy="4120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400" kern="1200"/>
        </a:p>
      </dsp:txBody>
      <dsp:txXfrm>
        <a:off x="5115010" y="3070543"/>
        <a:ext cx="126091" cy="247201"/>
      </dsp:txXfrm>
    </dsp:sp>
    <dsp:sp modelId="{D311DF42-4337-4E53-BF7C-33C6168A8BC4}">
      <dsp:nvSpPr>
        <dsp:cNvPr id="0" name=""/>
        <dsp:cNvSpPr/>
      </dsp:nvSpPr>
      <dsp:spPr>
        <a:xfrm>
          <a:off x="4281878" y="3395855"/>
          <a:ext cx="1854529" cy="121177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bg-BG" altLang="bg-BG" sz="14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Определя състава на съвета по въпросите за СУ</a:t>
          </a:r>
          <a:endParaRPr lang="bg-BG" sz="1400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>
        <a:off x="4553467" y="3573315"/>
        <a:ext cx="1311351" cy="856850"/>
      </dsp:txXfrm>
    </dsp:sp>
    <dsp:sp modelId="{F7A4573F-2517-45FC-AC1D-86091888F0DE}">
      <dsp:nvSpPr>
        <dsp:cNvPr id="0" name=""/>
        <dsp:cNvSpPr/>
      </dsp:nvSpPr>
      <dsp:spPr>
        <a:xfrm rot="9614574">
          <a:off x="3707479" y="2544131"/>
          <a:ext cx="387376" cy="4120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400" kern="1200"/>
        </a:p>
      </dsp:txBody>
      <dsp:txXfrm rot="10800000">
        <a:off x="3820272" y="2606889"/>
        <a:ext cx="271163" cy="247201"/>
      </dsp:txXfrm>
    </dsp:sp>
    <dsp:sp modelId="{1D03C826-0E08-4082-99BA-00F0AE8F14B9}">
      <dsp:nvSpPr>
        <dsp:cNvPr id="0" name=""/>
        <dsp:cNvSpPr/>
      </dsp:nvSpPr>
      <dsp:spPr>
        <a:xfrm>
          <a:off x="1288178" y="2486344"/>
          <a:ext cx="2414488" cy="153739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kumimoji="0" lang="bg-BG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Одобрява  финасирането на СУ, които частично</a:t>
          </a:r>
          <a:r>
            <a:rPr kumimoji="0" lang="en-US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 </a:t>
          </a:r>
          <a:r>
            <a:rPr kumimoji="0" lang="bg-BG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се фина</a:t>
          </a:r>
          <a:r>
            <a:rPr kumimoji="0" lang="en-US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н</a:t>
          </a:r>
          <a:r>
            <a:rPr kumimoji="0" lang="bg-BG" altLang="bg-BG" sz="1200" b="1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сират</a:t>
          </a:r>
          <a:r>
            <a:rPr kumimoji="0" lang="bg-BG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 от държавния бюджет </a:t>
          </a:r>
          <a:r>
            <a:rPr kumimoji="0" lang="en-US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 </a:t>
          </a:r>
          <a:r>
            <a:rPr kumimoji="0" lang="en-US" altLang="bg-BG" sz="1200" b="1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по</a:t>
          </a:r>
          <a:r>
            <a:rPr kumimoji="0" lang="en-US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 НКСУ</a:t>
          </a:r>
        </a:p>
      </dsp:txBody>
      <dsp:txXfrm>
        <a:off x="1641772" y="2711491"/>
        <a:ext cx="1707300" cy="1087103"/>
      </dsp:txXfrm>
    </dsp:sp>
    <dsp:sp modelId="{78549181-4B0E-4EC1-8E46-72D62D82DB4D}">
      <dsp:nvSpPr>
        <dsp:cNvPr id="0" name=""/>
        <dsp:cNvSpPr/>
      </dsp:nvSpPr>
      <dsp:spPr>
        <a:xfrm rot="11949570">
          <a:off x="3556884" y="1632060"/>
          <a:ext cx="492786" cy="4120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400" kern="1200"/>
        </a:p>
      </dsp:txBody>
      <dsp:txXfrm rot="10800000">
        <a:off x="3677061" y="1734743"/>
        <a:ext cx="369186" cy="247201"/>
      </dsp:txXfrm>
    </dsp:sp>
    <dsp:sp modelId="{808DA794-8508-4981-ACB7-981B0DDADA16}">
      <dsp:nvSpPr>
        <dsp:cNvPr id="0" name=""/>
        <dsp:cNvSpPr/>
      </dsp:nvSpPr>
      <dsp:spPr>
        <a:xfrm>
          <a:off x="1261429" y="693204"/>
          <a:ext cx="2249336" cy="130493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С</a:t>
          </a:r>
          <a:r>
            <a:rPr kumimoji="0" lang="ru-RU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лед </a:t>
          </a:r>
          <a:r>
            <a:rPr kumimoji="0" lang="ru-RU" altLang="bg-BG" sz="1200" b="1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предварително</a:t>
          </a:r>
          <a:r>
            <a:rPr kumimoji="0" lang="ru-RU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одобрение от АСП</a:t>
          </a:r>
          <a:r>
            <a:rPr kumimoji="0" lang="en-US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</a:t>
          </a:r>
          <a:r>
            <a:rPr kumimoji="0" lang="en-US" altLang="bg-BG" sz="1200" b="1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създава</a:t>
          </a:r>
          <a:r>
            <a:rPr kumimoji="0" lang="en-US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</a:t>
          </a:r>
          <a:r>
            <a:rPr kumimoji="0" lang="ru-RU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</a:t>
          </a:r>
          <a:r>
            <a:rPr kumimoji="0" lang="ru-RU" altLang="bg-BG" sz="1200" b="1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услугите</a:t>
          </a:r>
          <a:r>
            <a:rPr kumimoji="0" lang="ru-RU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от </a:t>
          </a:r>
          <a:r>
            <a:rPr kumimoji="0" lang="en-US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НКСУ,</a:t>
          </a:r>
          <a:r>
            <a:rPr kumimoji="0" lang="ru-RU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приема </a:t>
          </a:r>
          <a:r>
            <a:rPr kumimoji="0" lang="ru-RU" altLang="bg-BG" sz="1200" b="1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годишен</a:t>
          </a:r>
          <a:r>
            <a:rPr kumimoji="0" lang="ru-RU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план на </a:t>
          </a:r>
          <a:r>
            <a:rPr kumimoji="0" lang="ru-RU" altLang="bg-BG" sz="1200" b="1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социалните</a:t>
          </a:r>
          <a:r>
            <a:rPr kumimoji="0" lang="ru-RU" altLang="bg-BG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rPr>
            <a:t> услуги</a:t>
          </a:r>
          <a:endParaRPr kumimoji="0" lang="bg-BG" altLang="bg-BG" sz="1200" b="1" i="0" u="none" strike="noStrike" kern="1200" cap="none" normalizeH="0" baseline="0" dirty="0">
            <a:ln>
              <a:noFill/>
            </a:ln>
            <a:solidFill>
              <a:schemeClr val="bg1"/>
            </a:solidFill>
            <a:effectLst/>
            <a:latin typeface="Calibri" pitchFamily="34" charset="0"/>
          </a:endParaRPr>
        </a:p>
      </dsp:txBody>
      <dsp:txXfrm>
        <a:off x="1590837" y="884307"/>
        <a:ext cx="1590520" cy="922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78ECB-78CE-4B4F-907D-BD1CF7E2A871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5238E-F54E-4012-B7F8-620F1316661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00893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/>
              <a:t>Общините</a:t>
            </a:r>
            <a:r>
              <a:rPr lang="ru-RU" dirty="0"/>
              <a:t> </a:t>
            </a:r>
            <a:r>
              <a:rPr lang="ru-RU" dirty="0" err="1"/>
              <a:t>организират</a:t>
            </a:r>
            <a:r>
              <a:rPr lang="ru-RU" dirty="0"/>
              <a:t> </a:t>
            </a:r>
            <a:r>
              <a:rPr lang="ru-RU" dirty="0" err="1"/>
              <a:t>самостоятелно</a:t>
            </a:r>
            <a:r>
              <a:rPr lang="ru-RU" dirty="0"/>
              <a:t> </a:t>
            </a:r>
            <a:r>
              <a:rPr lang="ru-RU" dirty="0" err="1"/>
              <a:t>насочването</a:t>
            </a:r>
            <a:r>
              <a:rPr lang="ru-RU" dirty="0"/>
              <a:t> за </a:t>
            </a:r>
            <a:r>
              <a:rPr lang="ru-RU" dirty="0" err="1"/>
              <a:t>асистентска</a:t>
            </a:r>
            <a:r>
              <a:rPr lang="ru-RU" dirty="0"/>
              <a:t> </a:t>
            </a:r>
            <a:r>
              <a:rPr lang="ru-RU" dirty="0" err="1"/>
              <a:t>подкрепа</a:t>
            </a:r>
            <a:r>
              <a:rPr lang="ru-RU" dirty="0"/>
              <a:t>. АСП </a:t>
            </a:r>
            <a:r>
              <a:rPr lang="ru-RU" dirty="0" err="1"/>
              <a:t>отговаря</a:t>
            </a:r>
            <a:r>
              <a:rPr lang="ru-RU" dirty="0"/>
              <a:t> за </a:t>
            </a:r>
            <a:r>
              <a:rPr lang="ru-RU" dirty="0" err="1"/>
              <a:t>насочването</a:t>
            </a:r>
            <a:r>
              <a:rPr lang="ru-RU" dirty="0"/>
              <a:t>, </a:t>
            </a:r>
            <a:r>
              <a:rPr lang="ru-RU" dirty="0" err="1"/>
              <a:t>когато</a:t>
            </a:r>
            <a:r>
              <a:rPr lang="ru-RU" dirty="0"/>
              <a:t> </a:t>
            </a:r>
            <a:r>
              <a:rPr lang="ru-RU" dirty="0" err="1"/>
              <a:t>услугите</a:t>
            </a:r>
            <a:r>
              <a:rPr lang="ru-RU" dirty="0"/>
              <a:t> се предоставят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мярка</a:t>
            </a:r>
            <a:r>
              <a:rPr lang="ru-RU" dirty="0"/>
              <a:t> за </a:t>
            </a:r>
            <a:r>
              <a:rPr lang="ru-RU" dirty="0" err="1"/>
              <a:t>закрила</a:t>
            </a:r>
            <a:r>
              <a:rPr lang="ru-RU" dirty="0"/>
              <a:t> на </a:t>
            </a:r>
            <a:r>
              <a:rPr lang="ru-RU" dirty="0" err="1"/>
              <a:t>детето</a:t>
            </a:r>
            <a:r>
              <a:rPr lang="ru-RU" dirty="0"/>
              <a:t> по </a:t>
            </a:r>
            <a:r>
              <a:rPr lang="ru-RU" dirty="0" err="1"/>
              <a:t>реда</a:t>
            </a:r>
            <a:r>
              <a:rPr lang="ru-RU" dirty="0"/>
              <a:t> на Закона за </a:t>
            </a:r>
            <a:r>
              <a:rPr lang="ru-RU" dirty="0" err="1"/>
              <a:t>закрила</a:t>
            </a:r>
            <a:r>
              <a:rPr lang="ru-RU" dirty="0"/>
              <a:t> на </a:t>
            </a:r>
            <a:r>
              <a:rPr lang="ru-RU" dirty="0" err="1"/>
              <a:t>детето</a:t>
            </a:r>
            <a:r>
              <a:rPr lang="ru-RU" dirty="0"/>
              <a:t>; </a:t>
            </a:r>
            <a:r>
              <a:rPr lang="ru-RU" dirty="0" err="1"/>
              <a:t>са</a:t>
            </a:r>
            <a:r>
              <a:rPr lang="ru-RU" dirty="0"/>
              <a:t> за лица, </a:t>
            </a:r>
            <a:r>
              <a:rPr lang="ru-RU" dirty="0" err="1"/>
              <a:t>поставени</a:t>
            </a:r>
            <a:r>
              <a:rPr lang="ru-RU" dirty="0"/>
              <a:t> под запрещение; </a:t>
            </a:r>
            <a:r>
              <a:rPr lang="ru-RU" dirty="0" err="1"/>
              <a:t>са</a:t>
            </a:r>
            <a:r>
              <a:rPr lang="ru-RU" dirty="0"/>
              <a:t> за лица в </a:t>
            </a:r>
            <a:r>
              <a:rPr lang="ru-RU" dirty="0" err="1"/>
              <a:t>кризисна</a:t>
            </a:r>
            <a:r>
              <a:rPr lang="ru-RU" dirty="0"/>
              <a:t> ситуация, лица, пострадали от </a:t>
            </a:r>
            <a:r>
              <a:rPr lang="ru-RU" dirty="0" err="1"/>
              <a:t>домашно</a:t>
            </a:r>
            <a:r>
              <a:rPr lang="ru-RU" dirty="0"/>
              <a:t> насилие, и </a:t>
            </a:r>
            <a:r>
              <a:rPr lang="ru-RU" dirty="0" err="1"/>
              <a:t>жертви</a:t>
            </a:r>
            <a:r>
              <a:rPr lang="ru-RU" dirty="0"/>
              <a:t> на трафик и </a:t>
            </a:r>
            <a:r>
              <a:rPr lang="ru-RU" dirty="0" err="1"/>
              <a:t>когато</a:t>
            </a:r>
            <a:r>
              <a:rPr lang="ru-RU" dirty="0"/>
              <a:t> </a:t>
            </a:r>
            <a:r>
              <a:rPr lang="ru-RU" dirty="0" err="1"/>
              <a:t>услугите</a:t>
            </a:r>
            <a:r>
              <a:rPr lang="ru-RU" dirty="0"/>
              <a:t> се предоставят на </a:t>
            </a:r>
            <a:r>
              <a:rPr lang="ru-RU" dirty="0" err="1"/>
              <a:t>областно</a:t>
            </a:r>
            <a:r>
              <a:rPr lang="ru-RU" dirty="0"/>
              <a:t> </a:t>
            </a:r>
            <a:r>
              <a:rPr lang="ru-RU" dirty="0" err="1"/>
              <a:t>ниво</a:t>
            </a:r>
            <a:r>
              <a:rPr lang="ru-RU" dirty="0"/>
              <a:t> за лица от </a:t>
            </a:r>
            <a:r>
              <a:rPr lang="ru-RU" dirty="0" err="1"/>
              <a:t>цялата</a:t>
            </a:r>
            <a:r>
              <a:rPr lang="ru-RU" dirty="0"/>
              <a:t> страна.</a:t>
            </a: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5238E-F54E-4012-B7F8-620F1316661B}" type="slidenum">
              <a:rPr lang="bg-BG" smtClean="0"/>
              <a:t>16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09114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5238E-F54E-4012-B7F8-620F1316661B}" type="slidenum">
              <a:rPr lang="bg-BG" smtClean="0"/>
              <a:t>24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9648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/>
          <p:cNvSpPr>
            <a:spLocks noGrp="1"/>
          </p:cNvSpPr>
          <p:nvPr>
            <p:ph type="ctrTitle"/>
          </p:nvPr>
        </p:nvSpPr>
        <p:spPr>
          <a:xfrm>
            <a:off x="1109980" y="1930400"/>
            <a:ext cx="9966960" cy="1204686"/>
          </a:xfrm>
        </p:spPr>
        <p:txBody>
          <a:bodyPr>
            <a:normAutofit/>
          </a:bodyPr>
          <a:lstStyle/>
          <a:p>
            <a:r>
              <a:rPr lang="bg-BG" sz="4000" dirty="0"/>
              <a:t>Традиционни и нови правомощия на местната власт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type="subTitle" idx="1"/>
          </p:nvPr>
        </p:nvSpPr>
        <p:spPr>
          <a:xfrm>
            <a:off x="671499" y="3016108"/>
            <a:ext cx="10753056" cy="194777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bg-BG" sz="12800" b="1" spc="3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Обучителен модул 1</a:t>
            </a:r>
          </a:p>
          <a:p>
            <a:pPr marL="0" indent="0" algn="ctr">
              <a:buNone/>
            </a:pPr>
            <a:r>
              <a:rPr lang="ru-RU" sz="128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«Предоставяне на социални услуги от общините»</a:t>
            </a:r>
            <a:br>
              <a:rPr lang="ru-RU" sz="128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</a:br>
            <a:endParaRPr lang="bg-BG" sz="128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chemeClr val="bg1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>
                <a:solidFill>
                  <a:schemeClr val="bg1"/>
                </a:solidFill>
              </a:rPr>
              <a:t> BG05SFOP001-2.015-0001-C01</a:t>
            </a:r>
            <a:r>
              <a:rPr lang="en-US" sz="1200" i="1" dirty="0">
                <a:solidFill>
                  <a:schemeClr val="bg1"/>
                </a:solidFill>
              </a:rPr>
              <a:t>, п</a:t>
            </a:r>
            <a:r>
              <a:rPr lang="ru-RU" sz="1200" i="1" dirty="0">
                <a:solidFill>
                  <a:schemeClr val="bg1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bg-BG" sz="1200" i="1" dirty="0">
                <a:solidFill>
                  <a:schemeClr val="bg1"/>
                </a:solidFill>
              </a:rPr>
              <a:t>“ за предоставяне на безвъзмездна финансова помощ по Оперативна програма „Добро управление“, съфинансирана от Европейския съюз чрез Европейския социален фонд. </a:t>
            </a: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bg-BG" sz="1100" i="1" dirty="0">
                <a:solidFill>
                  <a:schemeClr val="bg1"/>
                </a:solidFill>
              </a:rPr>
              <a:t>www.eufunds.bg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86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412812"/>
            <a:ext cx="9875520" cy="528221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/>
              <a:t>Видове услуги в зависимост от дейностите: 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2761" y="941033"/>
            <a:ext cx="11416684" cy="5504155"/>
          </a:xfrm>
        </p:spPr>
        <p:txBody>
          <a:bodyPr>
            <a:noAutofit/>
          </a:bodyPr>
          <a:lstStyle/>
          <a:p>
            <a:pPr lvl="0" algn="just"/>
            <a:r>
              <a:rPr lang="bg-BG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дневна грижа </a:t>
            </a:r>
            <a:r>
              <a:rPr lang="bg-BG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- осигуряване в специализирана среда на подкрепа индивидуално и в групи за деца и пълнолетни лица с трайни увреждания в рамките на не по-малко от 4 часа дневно, чрез която се осигурява посрещането на техните ежедневни потребности и свързаните с тях потребности от занимания за развитие на основни умения в зависимост от възрастта и личните нужди на лицата;</a:t>
            </a:r>
          </a:p>
          <a:p>
            <a:pPr lvl="0" algn="just"/>
            <a:r>
              <a:rPr lang="bg-BG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резидентна грижа </a:t>
            </a:r>
            <a:r>
              <a:rPr lang="bg-BG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- осигуряване на място за настаняване на деца, младежи до 25-годишна възраст, лица с трайни увреждания и лица в надтрудоспособна възраст и в зависимост от индивидуалните потребности - за осигуряване на 24-часова грижа за посрещане на ежедневните потребности и потребностите от развитие на лицата или за осигуряване на подкрепа за водене на самостоятелен начин на живот;</a:t>
            </a:r>
          </a:p>
          <a:p>
            <a:pPr lvl="0" algn="just"/>
            <a:r>
              <a:rPr lang="bg-BG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осигуряване на подслон </a:t>
            </a:r>
            <a:r>
              <a:rPr lang="bg-BG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- осигуряване на временно настаняване (за определена част от денонощието) на бездомни лица и семейства и временно настаняване в безопасна среда на лица в кризисна ситуация и на лица, пострадали от домашно насилие, и лица - жертви на трафик;</a:t>
            </a:r>
          </a:p>
          <a:p>
            <a:pPr lvl="0" algn="just"/>
            <a:r>
              <a:rPr lang="bg-BG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асистентска подкрепа </a:t>
            </a:r>
            <a:r>
              <a:rPr lang="bg-BG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- предоставя се в зависимост от личните нужди на лицата, като не се ограничава само до тяхната домашна среда.</a:t>
            </a:r>
          </a:p>
          <a:p>
            <a:endParaRPr lang="bg-B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962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73626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/>
              <a:t>Видове услуги, в зависимост от начина на ползване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g-BG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почасови;</a:t>
            </a:r>
          </a:p>
          <a:p>
            <a:endParaRPr lang="bg-BG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bg-BG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полудневни;</a:t>
            </a:r>
          </a:p>
          <a:p>
            <a:endParaRPr lang="bg-BG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целодневни;</a:t>
            </a:r>
          </a:p>
          <a:p>
            <a:endParaRPr lang="bg-BG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bg-BG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денонощни.</a:t>
            </a:r>
          </a:p>
          <a:p>
            <a:endParaRPr lang="en-US" dirty="0"/>
          </a:p>
          <a:p>
            <a:endParaRPr lang="bg-BG" dirty="0"/>
          </a:p>
        </p:txBody>
      </p:sp>
      <p:pic>
        <p:nvPicPr>
          <p:cNvPr id="2050" name="Picture 2" descr="Преглед на изображението източник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6494" y="1729987"/>
            <a:ext cx="3321742" cy="4877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91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лавие 6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>Среда за </a:t>
            </a:r>
            <a:r>
              <a:rPr lang="ru-RU" sz="3600" b="1" dirty="0" err="1"/>
              <a:t>предоставяне</a:t>
            </a:r>
            <a:r>
              <a:rPr lang="ru-RU" sz="3600" b="1" dirty="0"/>
              <a:t> на </a:t>
            </a:r>
            <a:r>
              <a:rPr lang="ru-RU" sz="3600" b="1" dirty="0" err="1"/>
              <a:t>социалните</a:t>
            </a:r>
            <a:r>
              <a:rPr lang="ru-RU" sz="3600" b="1" dirty="0"/>
              <a:t> услуги </a:t>
            </a:r>
            <a:r>
              <a:rPr lang="bg-BG" sz="3600" b="1" dirty="0"/>
              <a:t/>
            </a:r>
            <a:br>
              <a:rPr lang="bg-BG" sz="3600" b="1" dirty="0"/>
            </a:br>
            <a:endParaRPr lang="bg-BG" sz="3600" b="1" dirty="0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idx="1"/>
          </p:nvPr>
        </p:nvSpPr>
        <p:spPr>
          <a:xfrm>
            <a:off x="1143000" y="1238865"/>
            <a:ext cx="9872871" cy="4857135"/>
          </a:xfrm>
        </p:spPr>
        <p:txBody>
          <a:bodyPr/>
          <a:lstStyle/>
          <a:p>
            <a:pPr lvl="0" algn="just"/>
            <a:r>
              <a:rPr lang="bg-BG" sz="24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услуги в домашна среда</a:t>
            </a:r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;</a:t>
            </a:r>
          </a:p>
          <a:p>
            <a:pPr lvl="0" algn="just"/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услуги в </a:t>
            </a:r>
            <a:r>
              <a:rPr lang="bg-BG" sz="24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специализирана среда - </a:t>
            </a:r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резидентна грижа ;</a:t>
            </a:r>
          </a:p>
          <a:p>
            <a:pPr lvl="0" algn="just"/>
            <a:r>
              <a:rPr lang="bg-BG" sz="24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мобилни услуги </a:t>
            </a:r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- лечебни заведения, институции в системата на предучилищното и училищното образование, места за подкрепа на деца с противоправно поведение, центрове за лица, търсещи и/или получили международна закрила;</a:t>
            </a:r>
          </a:p>
          <a:p>
            <a:pPr lvl="0" algn="just"/>
            <a:endParaRPr lang="bg-BG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bg-BG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!!! Всички социални услуги могат да се предоставят и мобилно, когато това не противоречи на стандартите за качество, определени в Наредбата за качеството на социалните услуги, и когато за предоставянето им не се изисква създаване на специализирана среда.</a:t>
            </a:r>
          </a:p>
        </p:txBody>
      </p:sp>
    </p:spTree>
    <p:extLst>
      <p:ext uri="{BB962C8B-B14F-4D97-AF65-F5344CB8AC3E}">
        <p14:creationId xmlns:p14="http://schemas.microsoft.com/office/powerpoint/2010/main" val="1644235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03006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/>
              <a:t>Организация на социалните услуги</a:t>
            </a:r>
          </a:p>
        </p:txBody>
      </p:sp>
      <p:sp>
        <p:nvSpPr>
          <p:cNvPr id="6" name="Текстов контейнер 5"/>
          <p:cNvSpPr>
            <a:spLocks noGrp="1"/>
          </p:cNvSpPr>
          <p:nvPr>
            <p:ph type="body" idx="1"/>
          </p:nvPr>
        </p:nvSpPr>
        <p:spPr>
          <a:xfrm>
            <a:off x="1143000" y="1312607"/>
            <a:ext cx="4754880" cy="1032388"/>
          </a:xfrm>
        </p:spPr>
        <p:txBody>
          <a:bodyPr/>
          <a:lstStyle/>
          <a:p>
            <a:r>
              <a:rPr lang="bg-BG" dirty="0">
                <a:latin typeface="Calibri" pitchFamily="34" charset="0"/>
                <a:cs typeface="Calibri" pitchFamily="34" charset="0"/>
              </a:rPr>
              <a:t>В зависимост от:</a:t>
            </a:r>
          </a:p>
          <a:p>
            <a:endParaRPr lang="bg-BG" dirty="0"/>
          </a:p>
        </p:txBody>
      </p:sp>
      <p:sp>
        <p:nvSpPr>
          <p:cNvPr id="7" name="Контейнер за съдържание 6"/>
          <p:cNvSpPr>
            <a:spLocks noGrp="1"/>
          </p:cNvSpPr>
          <p:nvPr>
            <p:ph sz="half" idx="2"/>
          </p:nvPr>
        </p:nvSpPr>
        <p:spPr>
          <a:xfrm>
            <a:off x="870155" y="2161044"/>
            <a:ext cx="4778477" cy="3383280"/>
          </a:xfrm>
        </p:spPr>
        <p:txBody>
          <a:bodyPr>
            <a:normAutofit/>
          </a:bodyPr>
          <a:lstStyle/>
          <a:p>
            <a:pPr lvl="0" algn="just"/>
            <a:r>
              <a:rPr lang="bg-BG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възрастта на потребителите;</a:t>
            </a:r>
          </a:p>
          <a:p>
            <a:pPr lvl="0" algn="just"/>
            <a:r>
              <a:rPr lang="bg-BG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специфичните потребности на потребителите;</a:t>
            </a:r>
          </a:p>
          <a:p>
            <a:pPr lvl="0" algn="just"/>
            <a:r>
              <a:rPr lang="bg-BG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начина на управление на услугата (самостоятелно или като комплекс от различни социални услуги).</a:t>
            </a:r>
          </a:p>
          <a:p>
            <a:endParaRPr lang="bg-BG" sz="2400" dirty="0"/>
          </a:p>
        </p:txBody>
      </p:sp>
      <p:sp>
        <p:nvSpPr>
          <p:cNvPr id="8" name="Текстов контейнер 7"/>
          <p:cNvSpPr>
            <a:spLocks noGrp="1"/>
          </p:cNvSpPr>
          <p:nvPr>
            <p:ph type="body" sz="quarter" idx="3"/>
          </p:nvPr>
        </p:nvSpPr>
        <p:spPr>
          <a:xfrm>
            <a:off x="6269173" y="1312606"/>
            <a:ext cx="4754880" cy="1032388"/>
          </a:xfrm>
        </p:spPr>
        <p:txBody>
          <a:bodyPr/>
          <a:lstStyle/>
          <a:p>
            <a:r>
              <a:rPr lang="bg-BG" dirty="0">
                <a:latin typeface="Calibri" pitchFamily="34" charset="0"/>
                <a:cs typeface="Calibri" pitchFamily="34" charset="0"/>
              </a:rPr>
              <a:t>Съобразно следните принципи: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4"/>
          </p:nvPr>
        </p:nvSpPr>
        <p:spPr>
          <a:xfrm>
            <a:off x="6091084" y="2015612"/>
            <a:ext cx="4932969" cy="408699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bg-BG" sz="3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лесен достъп до услугите;</a:t>
            </a:r>
          </a:p>
          <a:p>
            <a:pPr lvl="0"/>
            <a:r>
              <a:rPr lang="bg-BG" sz="3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комплексна подкрепа чрез различни дейности;</a:t>
            </a:r>
          </a:p>
          <a:p>
            <a:pPr lvl="0"/>
            <a:r>
              <a:rPr lang="bg-BG" sz="3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възможност за ефективно и ефикасно управление на услугите;</a:t>
            </a:r>
          </a:p>
          <a:p>
            <a:pPr lvl="0"/>
            <a:r>
              <a:rPr lang="bg-BG" sz="3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възможност за гъвкаво използване, насочване и управление на служителите, осъществяващи различните дейности;</a:t>
            </a:r>
          </a:p>
          <a:p>
            <a:pPr lvl="0"/>
            <a:r>
              <a:rPr lang="bg-BG" sz="3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висока ефикасност на средствата за финансиране на дейностите.</a:t>
            </a:r>
          </a:p>
          <a:p>
            <a:endParaRPr lang="bg-BG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350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g-BG" sz="3600" b="1" dirty="0"/>
              <a:t/>
            </a:r>
            <a:br>
              <a:rPr lang="bg-BG" sz="3600" b="1" dirty="0"/>
            </a:br>
            <a:r>
              <a:rPr lang="ru-RU" sz="3600" b="1" dirty="0"/>
              <a:t>Продължителност на </a:t>
            </a:r>
            <a:r>
              <a:rPr lang="ru-RU" sz="3600" b="1" dirty="0" err="1"/>
              <a:t>ползването</a:t>
            </a:r>
            <a:r>
              <a:rPr lang="ru-RU" sz="3600" b="1" dirty="0"/>
              <a:t> на социални услуги</a:t>
            </a:r>
            <a:r>
              <a:rPr lang="bg-BG" sz="3600" b="1" dirty="0"/>
              <a:t/>
            </a:r>
            <a:br>
              <a:rPr lang="bg-BG" sz="3600" b="1" dirty="0"/>
            </a:br>
            <a:r>
              <a:rPr lang="ru-RU" sz="4000" b="1" dirty="0"/>
              <a:t> </a:t>
            </a:r>
            <a:endParaRPr lang="bg-BG" sz="4000" b="1" dirty="0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/>
            <a:r>
              <a:rPr lang="bg-BG" sz="2800" dirty="0">
                <a:latin typeface="Calibri" pitchFamily="34" charset="0"/>
                <a:cs typeface="Calibri" pitchFamily="34" charset="0"/>
              </a:rPr>
              <a:t>краткосрочно - 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до </a:t>
            </a:r>
            <a:r>
              <a:rPr lang="bg-BG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6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месеца;</a:t>
            </a:r>
          </a:p>
          <a:p>
            <a:pPr lvl="0"/>
            <a:endParaRPr lang="bg-BG" sz="2800" dirty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bg-BG" sz="2800" dirty="0">
                <a:latin typeface="Calibri" pitchFamily="34" charset="0"/>
                <a:cs typeface="Calibri" pitchFamily="34" charset="0"/>
              </a:rPr>
              <a:t>средносрочно - 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до </a:t>
            </a:r>
            <a:r>
              <a:rPr lang="bg-BG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 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година;</a:t>
            </a:r>
          </a:p>
          <a:p>
            <a:pPr lvl="0"/>
            <a:endParaRPr lang="bg-BG" sz="2800" dirty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bg-BG" sz="2800" dirty="0">
                <a:latin typeface="Calibri" pitchFamily="34" charset="0"/>
                <a:cs typeface="Calibri" pitchFamily="34" charset="0"/>
              </a:rPr>
              <a:t>дългосрочно - 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за срок от </a:t>
            </a:r>
            <a:r>
              <a:rPr lang="bg-BG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 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до </a:t>
            </a:r>
            <a:r>
              <a:rPr lang="bg-BG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години.</a:t>
            </a:r>
            <a:endParaRPr lang="bg-BG" sz="2800" dirty="0">
              <a:latin typeface="Calibri" pitchFamily="34" charset="0"/>
              <a:cs typeface="Calibri" pitchFamily="34" charset="0"/>
            </a:endParaRPr>
          </a:p>
          <a:p>
            <a:endParaRPr lang="bg-BG" sz="2800" dirty="0"/>
          </a:p>
        </p:txBody>
      </p:sp>
      <p:pic>
        <p:nvPicPr>
          <p:cNvPr id="3074" name="Picture 2" descr="Преглед на изображението източник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594" y="1965960"/>
            <a:ext cx="4499512" cy="39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436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err="1"/>
              <a:t>Общините</a:t>
            </a:r>
            <a:r>
              <a:rPr lang="ru-RU" sz="3200" b="1" dirty="0"/>
              <a:t> </a:t>
            </a:r>
            <a:r>
              <a:rPr lang="ru-RU" sz="3200" b="1" dirty="0" err="1"/>
              <a:t>осигуряват</a:t>
            </a:r>
            <a:r>
              <a:rPr lang="ru-RU" sz="3200" b="1" dirty="0"/>
              <a:t> </a:t>
            </a:r>
            <a:r>
              <a:rPr lang="ru-RU" sz="3200" b="1" dirty="0" err="1"/>
              <a:t>насочване</a:t>
            </a:r>
            <a:r>
              <a:rPr lang="ru-RU" sz="3200" b="1" dirty="0"/>
              <a:t> за ползване на социални услуги, </a:t>
            </a:r>
            <a:r>
              <a:rPr lang="ru-RU" sz="3200" b="1" dirty="0" err="1"/>
              <a:t>информиране</a:t>
            </a:r>
            <a:r>
              <a:rPr lang="ru-RU" sz="3200" b="1" dirty="0"/>
              <a:t> и </a:t>
            </a:r>
            <a:r>
              <a:rPr lang="ru-RU" sz="3200" b="1" dirty="0" err="1"/>
              <a:t>консултиране</a:t>
            </a:r>
            <a:r>
              <a:rPr lang="ru-RU" sz="3200" b="1" dirty="0"/>
              <a:t> на всяко лице</a:t>
            </a:r>
            <a:r>
              <a:rPr lang="bg-BG" sz="3600" b="1" dirty="0"/>
              <a:t/>
            </a:r>
            <a:br>
              <a:rPr lang="bg-BG" sz="3600" b="1" dirty="0"/>
            </a:br>
            <a:endParaRPr lang="bg-BG" sz="36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710813"/>
            <a:ext cx="9872871" cy="4749364"/>
          </a:xfrm>
        </p:spPr>
        <p:txBody>
          <a:bodyPr>
            <a:normAutofit/>
          </a:bodyPr>
          <a:lstStyle/>
          <a:p>
            <a:r>
              <a:rPr lang="bg-BG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 изключение:</a:t>
            </a:r>
          </a:p>
          <a:p>
            <a:pPr lvl="1"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когато услугите се предоставят като мярка за закрила на детето;</a:t>
            </a:r>
          </a:p>
          <a:p>
            <a:pPr lvl="1"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лицето е поставено под запрещение;</a:t>
            </a:r>
          </a:p>
          <a:p>
            <a:pPr lvl="1"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лица в кризисна ситуация, лица, пострадали от домашно насилие и жертви на трафик;</a:t>
            </a:r>
          </a:p>
          <a:p>
            <a:pPr lvl="1"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когато услугите се предоставят на областно ниво;.</a:t>
            </a:r>
            <a:endParaRPr lang="en-US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74320" lvl="1" indent="0" algn="just">
              <a:buNone/>
            </a:pPr>
            <a:r>
              <a:rPr lang="bg-BG" sz="28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 тези случаи насочването се осъществява от АСП;</a:t>
            </a:r>
          </a:p>
          <a:p>
            <a:pPr lvl="1"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Лице, което иска да ползва социална услуга, има право да избере доставчика на услугата, ако няма свободни места е необходимо да изчака поредността на вписването му. </a:t>
            </a:r>
          </a:p>
          <a:p>
            <a:pPr lvl="1" algn="just"/>
            <a:endParaRPr lang="bg-BG" sz="2800" i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bg-BG" sz="28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699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0351" y="95865"/>
            <a:ext cx="9875520" cy="1128251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/>
              <a:t>Насочване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38130" y="1224116"/>
            <a:ext cx="10277741" cy="5102942"/>
          </a:xfrm>
        </p:spPr>
        <p:txBody>
          <a:bodyPr>
            <a:normAutofit fontScale="70000" lnSpcReduction="20000"/>
          </a:bodyPr>
          <a:lstStyle/>
          <a:p>
            <a:pPr marL="45720" indent="0" algn="just">
              <a:lnSpc>
                <a:spcPct val="120000"/>
              </a:lnSpc>
              <a:buNone/>
            </a:pPr>
            <a:r>
              <a:rPr lang="ru-RU" sz="2800" b="1" dirty="0" err="1"/>
              <a:t>информиране</a:t>
            </a:r>
            <a:r>
              <a:rPr lang="ru-RU" sz="2800" b="1" dirty="0"/>
              <a:t> на </a:t>
            </a:r>
            <a:r>
              <a:rPr lang="ru-RU" sz="2800" b="1" dirty="0" err="1"/>
              <a:t>лицата</a:t>
            </a:r>
            <a:r>
              <a:rPr lang="ru-RU" sz="2800" b="1" dirty="0"/>
              <a:t> </a:t>
            </a:r>
            <a:r>
              <a:rPr lang="ru-RU" sz="2800" b="1" dirty="0" err="1"/>
              <a:t>относно</a:t>
            </a:r>
            <a:r>
              <a:rPr lang="ru-RU" sz="2800" b="1" dirty="0"/>
              <a:t>:</a:t>
            </a:r>
            <a:endParaRPr lang="bg-BG" sz="2800" b="1" dirty="0"/>
          </a:p>
          <a:p>
            <a:pPr algn="just">
              <a:lnSpc>
                <a:spcPct val="120000"/>
              </a:lnSpc>
            </a:pP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съществуващите СУ, които имат право да ползват, условията и сроковете за тяхното ползване;</a:t>
            </a:r>
          </a:p>
          <a:p>
            <a:pPr algn="just">
              <a:lnSpc>
                <a:spcPct val="120000"/>
              </a:lnSpc>
            </a:pP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условията за заплащане - пълно и/или частично освобождаване от заплащане на такса;</a:t>
            </a:r>
          </a:p>
          <a:p>
            <a:pPr marL="45720" indent="0" algn="just">
              <a:lnSpc>
                <a:spcPct val="120000"/>
              </a:lnSpc>
              <a:buNone/>
            </a:pPr>
            <a:r>
              <a:rPr lang="bg-BG" sz="2900" b="1" dirty="0"/>
              <a:t>извършване на предварителна оценка на потребностите 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– предлагат се на лицето подходящите социални услуги, а то избира социалната услуга;</a:t>
            </a:r>
          </a:p>
          <a:p>
            <a:pPr marL="45720" indent="0" algn="just">
              <a:lnSpc>
                <a:spcPct val="120000"/>
              </a:lnSpc>
              <a:buNone/>
            </a:pPr>
            <a:r>
              <a:rPr lang="bg-BG" sz="2900" b="1" dirty="0"/>
              <a:t>съдействие и консултиране 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на лицата за избор на подходящи за тях социални услуги;</a:t>
            </a:r>
          </a:p>
          <a:p>
            <a:pPr marL="45720" indent="0" algn="just">
              <a:lnSpc>
                <a:spcPct val="120000"/>
              </a:lnSpc>
              <a:buNone/>
            </a:pPr>
            <a:r>
              <a:rPr lang="bg-BG" sz="2900" b="1" dirty="0"/>
              <a:t>Насочването се финансира по специален стандарт. </a:t>
            </a:r>
          </a:p>
          <a:p>
            <a:pPr marL="45720" indent="0" algn="just">
              <a:lnSpc>
                <a:spcPct val="120000"/>
              </a:lnSpc>
              <a:buNone/>
            </a:pPr>
            <a:r>
              <a:rPr lang="bg-BG" sz="26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Процедурата</a:t>
            </a:r>
            <a:r>
              <a:rPr lang="en-US" sz="26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по</a:t>
            </a:r>
            <a:r>
              <a:rPr lang="en-US" sz="26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насочване</a:t>
            </a:r>
            <a:r>
              <a:rPr lang="en-US" sz="26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за</a:t>
            </a:r>
            <a:r>
              <a:rPr lang="en-US" sz="26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ползване</a:t>
            </a:r>
            <a:r>
              <a:rPr lang="en-US" sz="26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en-US" sz="2600" i="1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социални</a:t>
            </a:r>
            <a:r>
              <a:rPr lang="en-US" sz="26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услуги</a:t>
            </a:r>
            <a:r>
              <a:rPr lang="bg-BG" sz="26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е регламентирана подробно в ППЗСУ.</a:t>
            </a:r>
          </a:p>
          <a:p>
            <a:pPr algn="just">
              <a:lnSpc>
                <a:spcPct val="120000"/>
              </a:lnSpc>
            </a:pPr>
            <a:endParaRPr lang="bg-BG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606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29265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/>
              <a:t>Извършване на насочването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401097"/>
            <a:ext cx="9872871" cy="4694903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bg-B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извършва се от определени от кмета на общината служители от общинската администрация, нейни структурни звена и/или от служители, които осъществяват дейности по предоставяне на социални услуги. 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До 1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януари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годината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следваща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приемането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Националната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карта на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социалните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услуги, 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насочване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ползване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социалната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услуга -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делегирана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от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държавата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дейност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bg-B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Асистентска подкрепа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”</a:t>
            </a:r>
            <a:r>
              <a:rPr lang="bg-B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се извършва само от Общините;</a:t>
            </a:r>
          </a:p>
          <a:p>
            <a:pPr lvl="0" algn="just"/>
            <a:r>
              <a:rPr lang="bg-B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насочването за ползване на социални услуги на областно ниво за лица от цялата област се извършва от всички общини от областта съгласно условията, определени в Споразумение (по чл. 55, ал. 1);</a:t>
            </a:r>
          </a:p>
          <a:p>
            <a:pPr lvl="0" algn="just"/>
            <a:r>
              <a:rPr lang="bg-B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насочването за ползване на социални услуги на общинско ниво, които се предоставят от една община за лица от други общини, се извършва от общините съгласно условията, определени в Споразумение (по чл. 56, ал. 1).</a:t>
            </a:r>
          </a:p>
          <a:p>
            <a:pPr algn="just"/>
            <a:r>
              <a:rPr lang="bg-B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!!! Лице с увреждане, което има издадено по Закона за хората с увреждания направление за предоставяне на социални услуги, има право да ползва тези услуги без насочване</a:t>
            </a:r>
          </a:p>
          <a:p>
            <a:endParaRPr lang="bg-BG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3370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86181"/>
            <a:ext cx="9875520" cy="572608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/>
              <a:t>Предварителна оценка на потребностите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32660" y="1145220"/>
            <a:ext cx="11283519" cy="5184560"/>
          </a:xfrm>
        </p:spPr>
        <p:txBody>
          <a:bodyPr>
            <a:noAutofit/>
          </a:bodyPr>
          <a:lstStyle/>
          <a:p>
            <a:pPr lvl="0" algn="just">
              <a:spcBef>
                <a:spcPts val="1500"/>
              </a:spcBef>
            </a:pPr>
            <a:r>
              <a:rPr lang="ru-RU" sz="2600" b="0" i="0" dirty="0" err="1">
                <a:solidFill>
                  <a:schemeClr val="tx2"/>
                </a:solidFill>
                <a:effectLst/>
                <a:latin typeface="Calibri 26"/>
              </a:rPr>
              <a:t>Предварителната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26"/>
              </a:rPr>
              <a:t> оценка е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26"/>
              </a:rPr>
              <a:t>писмен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26"/>
              </a:rPr>
              <a:t> документ,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26"/>
              </a:rPr>
              <a:t>удостоверяващ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26"/>
              </a:rPr>
              <a:t>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26"/>
              </a:rPr>
              <a:t>извършеното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26"/>
              </a:rPr>
              <a:t>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26"/>
              </a:rPr>
              <a:t>насочване</a:t>
            </a:r>
            <a:r>
              <a:rPr lang="en-US" sz="2600" dirty="0">
                <a:solidFill>
                  <a:schemeClr val="tx2"/>
                </a:solidFill>
                <a:latin typeface="Calibri 26"/>
              </a:rPr>
              <a:t>;</a:t>
            </a:r>
            <a:endParaRPr lang="en-US" sz="2600" dirty="0">
              <a:solidFill>
                <a:schemeClr val="tx2"/>
              </a:solidFill>
              <a:latin typeface="Calibri 26"/>
              <a:cs typeface="Calibri" pitchFamily="34" charset="0"/>
            </a:endParaRPr>
          </a:p>
          <a:p>
            <a:pPr lvl="0" algn="just">
              <a:spcBef>
                <a:spcPts val="1800"/>
              </a:spcBef>
            </a:pPr>
            <a:r>
              <a:rPr lang="bg-BG" sz="2600" dirty="0">
                <a:solidFill>
                  <a:schemeClr val="tx2"/>
                </a:solidFill>
                <a:latin typeface="Calibri 26"/>
                <a:cs typeface="Calibri" pitchFamily="34" charset="0"/>
              </a:rPr>
              <a:t>Изготвя се при насочването 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в срок до 20 дни от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заявяването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желанието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лицето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за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ползване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социална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услуга</a:t>
            </a:r>
            <a:r>
              <a:rPr lang="bg-BG" sz="2600" dirty="0">
                <a:solidFill>
                  <a:schemeClr val="tx1"/>
                </a:solidFill>
                <a:latin typeface="Calibri 26"/>
                <a:cs typeface="Calibri" pitchFamily="34" charset="0"/>
              </a:rPr>
              <a:t>;</a:t>
            </a:r>
          </a:p>
          <a:p>
            <a:pPr lvl="0" algn="just">
              <a:spcBef>
                <a:spcPts val="1800"/>
              </a:spcBef>
            </a:pPr>
            <a:r>
              <a:rPr lang="ru-RU" sz="2600" dirty="0" err="1">
                <a:solidFill>
                  <a:schemeClr val="tx2"/>
                </a:solidFill>
                <a:latin typeface="Calibri "/>
              </a:rPr>
              <a:t>И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зготвя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се в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писмен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вид по образец и се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подписва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от служители</a:t>
            </a:r>
            <a:r>
              <a:rPr lang="en-US" sz="2600" b="0" i="0" dirty="0">
                <a:solidFill>
                  <a:schemeClr val="tx2"/>
                </a:solidFill>
                <a:effectLst/>
                <a:latin typeface="Calibri "/>
              </a:rPr>
              <a:t>,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определени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със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заповед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кмета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общината</a:t>
            </a:r>
            <a:r>
              <a:rPr lang="en-US" sz="2600" dirty="0">
                <a:solidFill>
                  <a:schemeClr val="tx2"/>
                </a:solidFill>
                <a:latin typeface="Calibri "/>
              </a:rPr>
              <a:t>,</a:t>
            </a:r>
            <a:r>
              <a:rPr lang="bg-BG" sz="2600" dirty="0">
                <a:solidFill>
                  <a:schemeClr val="tx2"/>
                </a:solidFill>
                <a:latin typeface="Calibri "/>
              </a:rPr>
              <a:t> които могат да са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от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общинската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администрация,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нейни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структурни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звена и/или да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осъществяват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дейности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по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предоставяне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социални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услуги, и от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лицето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. При желание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лицето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,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подписването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предварителната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оценка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може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да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бъде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мястото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,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където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то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пребивава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в случай</a:t>
            </a:r>
            <a:r>
              <a:rPr lang="en-US" sz="2600" b="0" i="0" dirty="0">
                <a:solidFill>
                  <a:schemeClr val="tx2"/>
                </a:solidFill>
                <a:effectLst/>
                <a:latin typeface="Calibri "/>
              </a:rPr>
              <a:t>,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че</a:t>
            </a:r>
            <a:r>
              <a:rPr lang="ru-RU" sz="2600" b="0" i="0" dirty="0">
                <a:solidFill>
                  <a:srgbClr val="000000"/>
                </a:solidFill>
                <a:effectLst/>
                <a:latin typeface="Calibri "/>
              </a:rPr>
              <a:t> 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не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може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да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бъде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организирана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среща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в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общината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,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определените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от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кмета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общината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по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настоящия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адрес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лицето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структурни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звена, или в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друго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, определено от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кмета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на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общината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място</a:t>
            </a:r>
            <a:r>
              <a:rPr lang="ru-RU" sz="2600" b="0" i="0" dirty="0">
                <a:solidFill>
                  <a:schemeClr val="tx2"/>
                </a:solidFill>
                <a:effectLst/>
                <a:latin typeface="Calibri "/>
              </a:rPr>
              <a:t> за </a:t>
            </a:r>
            <a:r>
              <a:rPr lang="ru-RU" sz="2600" b="0" i="0" dirty="0" err="1">
                <a:solidFill>
                  <a:schemeClr val="tx2"/>
                </a:solidFill>
                <a:effectLst/>
                <a:latin typeface="Calibri "/>
              </a:rPr>
              <a:t>насочване</a:t>
            </a:r>
            <a:r>
              <a:rPr lang="en-US" sz="2600" dirty="0">
                <a:solidFill>
                  <a:schemeClr val="tx2"/>
                </a:solidFill>
                <a:latin typeface="Calibri "/>
              </a:rPr>
              <a:t>.</a:t>
            </a:r>
            <a:endParaRPr lang="en-US" sz="2600" b="0" i="0" dirty="0">
              <a:solidFill>
                <a:schemeClr val="tx2"/>
              </a:solidFill>
              <a:effectLst/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357478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5330A56-9919-398B-68C4-299E187BF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10827"/>
          </a:xfrm>
        </p:spPr>
        <p:txBody>
          <a:bodyPr>
            <a:normAutofit/>
          </a:bodyPr>
          <a:lstStyle/>
          <a:p>
            <a:pPr algn="ctr"/>
            <a:r>
              <a:rPr kumimoji="0" lang="bg-BG" sz="3200" b="1" i="0" u="none" strike="noStrike" kern="1200" cap="none" spc="0" normalizeH="0" baseline="0" noProof="0" dirty="0">
                <a:ln>
                  <a:noFill/>
                </a:ln>
                <a:solidFill>
                  <a:srgbClr val="549E39"/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  <a:t>Предварителна оценка на потребностите</a:t>
            </a:r>
            <a:endParaRPr lang="bg-BG" sz="32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918F6BC-C40D-77BF-E9F9-3F9C9F0D6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39" y="1340528"/>
            <a:ext cx="10981677" cy="5166804"/>
          </a:xfrm>
        </p:spPr>
        <p:txBody>
          <a:bodyPr>
            <a:normAutofit lnSpcReduction="10000"/>
          </a:bodyPr>
          <a:lstStyle/>
          <a:p>
            <a:pPr marL="45720" marR="0" lvl="0" indent="0" algn="just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549E39"/>
              </a:buClr>
              <a:buSzPct val="80000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354F12"/>
              </a:solidFill>
              <a:effectLst/>
              <a:uLnTx/>
              <a:uFillTx/>
              <a:latin typeface="Calibri 26"/>
              <a:ea typeface="+mn-ea"/>
              <a:cs typeface="Calibri" pitchFamily="34" charset="0"/>
            </a:endParaRP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Corbel" pitchFamily="34" charset="0"/>
              <a:buChar char="•"/>
              <a:tabLst/>
              <a:defRPr/>
            </a:pP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Срещата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може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да се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проведе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и в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деня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, в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който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лицето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е заявило в </a:t>
            </a:r>
            <a:r>
              <a:rPr lang="ru-RU" sz="26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общината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своето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желание да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ползва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социална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услуга,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която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се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финансира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от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държавния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и/или </a:t>
            </a:r>
            <a:r>
              <a:rPr lang="ru-RU" sz="28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общинския</a:t>
            </a:r>
            <a:r>
              <a:rPr lang="ru-RU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Calibri "/>
              </a:rPr>
              <a:t> бюджет.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Calibri "/>
              <a:cs typeface="Calibri" pitchFamily="34" charset="0"/>
            </a:endParaRP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Corbel" pitchFamily="34" charset="0"/>
              <a:buChar char="•"/>
              <a:tabLst/>
              <a:defRPr/>
            </a:pPr>
            <a:r>
              <a:rPr kumimoji="0" lang="bg-BG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 "/>
                <a:cs typeface="Calibri" pitchFamily="34" charset="0"/>
              </a:rPr>
              <a:t>Предварителната оценка съдържа предложение за подходящите социални услуги, които лицето има право да ползва, и избраните от него социални услуги;</a:t>
            </a: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Corbel" pitchFamily="34" charset="0"/>
              <a:buChar char="•"/>
              <a:tabLst/>
              <a:defRPr/>
            </a:pPr>
            <a:r>
              <a:rPr kumimoji="0" lang="bg-BG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 "/>
                <a:cs typeface="Calibri" pitchFamily="34" charset="0"/>
              </a:rPr>
              <a:t>За извършването на предварителната оценка при насочването общината може да изисква информация и становища от други органи и институции и лица;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alibri "/>
              <a:cs typeface="Calibri" pitchFamily="34" charset="0"/>
            </a:endParaRP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Corbel" pitchFamily="34" charset="0"/>
              <a:buChar char="•"/>
              <a:tabLst/>
              <a:defRPr/>
            </a:pPr>
            <a:r>
              <a:rPr kumimoji="0" lang="bg-BG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 "/>
                <a:cs typeface="Calibri" pitchFamily="34" charset="0"/>
              </a:rPr>
              <a:t>Редът и условията за изготвянето й са определени в ППЗСУ.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alibri "/>
              <a:cs typeface="Calibri" pitchFamily="34" charset="0"/>
            </a:endParaRP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Corbe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alibri "/>
              <a:cs typeface="Calibri" pitchFamily="34" charset="0"/>
            </a:endParaRP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Corbe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 "/>
              <a:cs typeface="Calibri" pitchFamily="34" charset="0"/>
            </a:endParaRP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Corbel" pitchFamily="34" charset="0"/>
              <a:buChar char="•"/>
              <a:tabLst/>
              <a:defRPr/>
            </a:pPr>
            <a:endParaRPr kumimoji="0" lang="bg-BG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 "/>
              <a:cs typeface="Calibri" pitchFamily="34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3189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240" y="378245"/>
            <a:ext cx="9875520" cy="1356360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/>
              <a:t>Ангажименти на </a:t>
            </a:r>
            <a:r>
              <a:rPr lang="bg-BG" sz="3200" b="1" dirty="0" err="1"/>
              <a:t>ОбС</a:t>
            </a:r>
            <a:r>
              <a:rPr lang="bg-BG" sz="3200" b="1" dirty="0"/>
              <a:t> по ЗСУ, по предложение на Кмет</a:t>
            </a:r>
            <a:r>
              <a:rPr lang="en-US" sz="3200" b="1" dirty="0"/>
              <a:t>а на </a:t>
            </a:r>
            <a:r>
              <a:rPr lang="en-US" sz="3200" b="1" dirty="0" err="1"/>
              <a:t>общината</a:t>
            </a:r>
            <a:endParaRPr lang="bg-BG" sz="32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63572245"/>
              </p:ext>
            </p:extLst>
          </p:nvPr>
        </p:nvGraphicFramePr>
        <p:xfrm>
          <a:off x="997527" y="1840675"/>
          <a:ext cx="10212779" cy="4607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63984"/>
            <a:ext cx="9875520" cy="7723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err="1"/>
              <a:t>Индивидуална</a:t>
            </a:r>
            <a:r>
              <a:rPr lang="ru-RU" sz="3600" b="1" dirty="0"/>
              <a:t> оценка на </a:t>
            </a:r>
            <a:r>
              <a:rPr lang="ru-RU" sz="3600" b="1" dirty="0" err="1"/>
              <a:t>потребностите</a:t>
            </a:r>
            <a:r>
              <a:rPr lang="ru-RU" sz="3600" b="1" dirty="0"/>
              <a:t> и индивидуален план за </a:t>
            </a:r>
            <a:r>
              <a:rPr lang="ru-RU" sz="3600" b="1" dirty="0" err="1"/>
              <a:t>подкрепа</a:t>
            </a:r>
            <a:r>
              <a:rPr lang="ru-RU" sz="3600" b="1" dirty="0"/>
              <a:t> на лицето </a:t>
            </a:r>
            <a:endParaRPr lang="bg-BG" sz="36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37351" y="1207363"/>
            <a:ext cx="11585360" cy="5353235"/>
          </a:xfrm>
        </p:spPr>
        <p:txBody>
          <a:bodyPr>
            <a:noAutofit/>
          </a:bodyPr>
          <a:lstStyle/>
          <a:p>
            <a:pPr lvl="0" algn="just">
              <a:spcBef>
                <a:spcPts val="1300"/>
              </a:spcBef>
            </a:pPr>
            <a:r>
              <a:rPr lang="bg-BG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Изготвят се в 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срок до 20 дни от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заявяване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желанието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лицето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да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ползва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избраната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от него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социална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услуга</a:t>
            </a:r>
            <a:r>
              <a:rPr lang="bg-BG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от мултидисциплинарен екип от служители, осъществяващи дейност по предоставяне на услугата. Служителите се определят от ръководителя на услугата.</a:t>
            </a:r>
          </a:p>
          <a:p>
            <a:pPr lvl="0" algn="just">
              <a:spcBef>
                <a:spcPts val="1300"/>
              </a:spcBef>
            </a:pP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Индивидуалната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оценка на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потребностите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е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професионално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проучване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житейската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ситуация и психо-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социалното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състояние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лицето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с цел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определяне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неговите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емоционални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и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социални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потребности и потребности от развитие и реализация,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които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да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насочат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социалната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работа.</a:t>
            </a:r>
          </a:p>
          <a:p>
            <a:pPr lvl="0" algn="just">
              <a:spcBef>
                <a:spcPts val="1300"/>
              </a:spcBef>
            </a:pP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Индивидуалната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оценка на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потребностите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включва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професионални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становища, заключения, изводи и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препоръки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основани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анализ.</a:t>
            </a:r>
            <a:endParaRPr lang="bg-BG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spcBef>
                <a:spcPts val="1300"/>
              </a:spcBef>
            </a:pPr>
            <a:r>
              <a:rPr lang="bg-BG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 индивидуалния план за подкрепа на лицето се включват целите и дейностите за удовлетворяване на потребностите на лицата, ползващи социални услуги, и резултатите, които следва да бъдат постигнати.</a:t>
            </a:r>
          </a:p>
          <a:p>
            <a:pPr lvl="0" algn="just">
              <a:spcBef>
                <a:spcPts val="1300"/>
              </a:spcBef>
            </a:pPr>
            <a:r>
              <a:rPr lang="bg-BG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Редът за изготвяне на документите е определен в ППЗСУ.</a:t>
            </a:r>
          </a:p>
        </p:txBody>
      </p:sp>
    </p:spTree>
    <p:extLst>
      <p:ext uri="{BB962C8B-B14F-4D97-AF65-F5344CB8AC3E}">
        <p14:creationId xmlns:p14="http://schemas.microsoft.com/office/powerpoint/2010/main" val="4073031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7FF823E-9F52-62FE-CA39-BF350AE6E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Всяко лице,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ползва</a:t>
            </a:r>
            <a:r>
              <a:rPr lang="ru-RU" dirty="0"/>
              <a:t> </a:t>
            </a:r>
            <a:r>
              <a:rPr lang="ru-RU" dirty="0" err="1"/>
              <a:t>социална</a:t>
            </a:r>
            <a:r>
              <a:rPr lang="ru-RU" dirty="0"/>
              <a:t> услуга, </a:t>
            </a:r>
            <a:r>
              <a:rPr lang="ru-RU" dirty="0" err="1"/>
              <a:t>може</a:t>
            </a:r>
            <a:r>
              <a:rPr lang="ru-RU" dirty="0"/>
              <a:t> да поиска </a:t>
            </a:r>
            <a:r>
              <a:rPr lang="ru-RU" dirty="0" err="1"/>
              <a:t>актуализиране</a:t>
            </a:r>
            <a:r>
              <a:rPr lang="ru-RU" dirty="0"/>
              <a:t> на </a:t>
            </a:r>
            <a:r>
              <a:rPr lang="ru-RU" dirty="0" err="1"/>
              <a:t>своите</a:t>
            </a:r>
            <a:r>
              <a:rPr lang="ru-RU" dirty="0"/>
              <a:t> </a:t>
            </a:r>
            <a:r>
              <a:rPr lang="ru-RU" dirty="0" err="1"/>
              <a:t>индивидуална</a:t>
            </a:r>
            <a:r>
              <a:rPr lang="ru-RU" dirty="0"/>
              <a:t> оценка на </a:t>
            </a:r>
            <a:r>
              <a:rPr lang="ru-RU" dirty="0" err="1"/>
              <a:t>потребностите</a:t>
            </a:r>
            <a:r>
              <a:rPr lang="ru-RU" dirty="0"/>
              <a:t> и индивидуален план за </a:t>
            </a:r>
            <a:r>
              <a:rPr lang="ru-RU" dirty="0" err="1"/>
              <a:t>подкрепа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доставчикът</a:t>
            </a:r>
            <a:r>
              <a:rPr lang="ru-RU" dirty="0"/>
              <a:t> е </a:t>
            </a:r>
            <a:r>
              <a:rPr lang="ru-RU" dirty="0" err="1"/>
              <a:t>длъжен</a:t>
            </a:r>
            <a:r>
              <a:rPr lang="ru-RU" dirty="0"/>
              <a:t> да </a:t>
            </a:r>
            <a:r>
              <a:rPr lang="ru-RU" dirty="0" err="1"/>
              <a:t>изготви</a:t>
            </a:r>
            <a:r>
              <a:rPr lang="ru-RU" dirty="0"/>
              <a:t> </a:t>
            </a:r>
            <a:r>
              <a:rPr lang="ru-RU" dirty="0" err="1"/>
              <a:t>актуализирана</a:t>
            </a:r>
            <a:r>
              <a:rPr lang="ru-RU" dirty="0"/>
              <a:t> оценка и в </a:t>
            </a:r>
            <a:r>
              <a:rPr lang="ru-RU" dirty="0" err="1"/>
              <a:t>зависимост</a:t>
            </a:r>
            <a:r>
              <a:rPr lang="ru-RU" dirty="0"/>
              <a:t> от изводите да </a:t>
            </a:r>
            <a:r>
              <a:rPr lang="ru-RU" dirty="0" err="1"/>
              <a:t>изготви</a:t>
            </a:r>
            <a:r>
              <a:rPr lang="ru-RU" dirty="0"/>
              <a:t> </a:t>
            </a:r>
            <a:r>
              <a:rPr lang="ru-RU" dirty="0" err="1"/>
              <a:t>актуализиран</a:t>
            </a:r>
            <a:r>
              <a:rPr lang="ru-RU" dirty="0"/>
              <a:t> план за </a:t>
            </a:r>
            <a:r>
              <a:rPr lang="ru-RU" dirty="0" err="1"/>
              <a:t>подкрепа</a:t>
            </a:r>
            <a:r>
              <a:rPr lang="ru-RU" dirty="0"/>
              <a:t> или да </a:t>
            </a:r>
            <a:r>
              <a:rPr lang="ru-RU" dirty="0" err="1"/>
              <a:t>потвърди</a:t>
            </a:r>
            <a:r>
              <a:rPr lang="ru-RU" dirty="0"/>
              <a:t> </a:t>
            </a:r>
            <a:r>
              <a:rPr lang="ru-RU" dirty="0" err="1"/>
              <a:t>съществуващия</a:t>
            </a:r>
            <a:r>
              <a:rPr lang="ru-RU" dirty="0"/>
              <a:t> </a:t>
            </a:r>
            <a:r>
              <a:rPr lang="ru-RU" dirty="0" err="1"/>
              <a:t>план.Искането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да </a:t>
            </a:r>
            <a:r>
              <a:rPr lang="ru-RU" dirty="0" err="1"/>
              <a:t>бъде</a:t>
            </a:r>
            <a:r>
              <a:rPr lang="ru-RU" dirty="0"/>
              <a:t> </a:t>
            </a:r>
            <a:r>
              <a:rPr lang="ru-RU" dirty="0" err="1"/>
              <a:t>направено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не </a:t>
            </a:r>
            <a:r>
              <a:rPr lang="ru-RU" dirty="0" err="1"/>
              <a:t>по-рано</a:t>
            </a:r>
            <a:r>
              <a:rPr lang="ru-RU" dirty="0"/>
              <a:t> от два </a:t>
            </a:r>
            <a:r>
              <a:rPr lang="ru-RU" dirty="0" err="1"/>
              <a:t>месеца</a:t>
            </a:r>
            <a:r>
              <a:rPr lang="ru-RU" dirty="0"/>
              <a:t> от </a:t>
            </a:r>
            <a:r>
              <a:rPr lang="ru-RU" dirty="0" err="1"/>
              <a:t>подписване</a:t>
            </a:r>
            <a:r>
              <a:rPr lang="ru-RU" dirty="0"/>
              <a:t> на договора за </a:t>
            </a:r>
            <a:r>
              <a:rPr lang="ru-RU" dirty="0" err="1"/>
              <a:t>ползване</a:t>
            </a:r>
            <a:r>
              <a:rPr lang="ru-RU" dirty="0"/>
              <a:t> на </a:t>
            </a:r>
            <a:r>
              <a:rPr lang="ru-RU" dirty="0" err="1"/>
              <a:t>социалната</a:t>
            </a:r>
            <a:r>
              <a:rPr lang="ru-RU" dirty="0"/>
              <a:t> услуга или от </a:t>
            </a:r>
            <a:r>
              <a:rPr lang="ru-RU" dirty="0" err="1"/>
              <a:t>последната</a:t>
            </a:r>
            <a:r>
              <a:rPr lang="ru-RU" dirty="0"/>
              <a:t> актуализация на </a:t>
            </a:r>
            <a:r>
              <a:rPr lang="ru-RU" dirty="0" err="1"/>
              <a:t>оценката</a:t>
            </a:r>
            <a:r>
              <a:rPr lang="ru-RU" dirty="0"/>
              <a:t> и плана - при краткосрочно и </a:t>
            </a:r>
            <a:r>
              <a:rPr lang="ru-RU" dirty="0" err="1"/>
              <a:t>средносрочно</a:t>
            </a:r>
            <a:r>
              <a:rPr lang="ru-RU" dirty="0"/>
              <a:t> </a:t>
            </a:r>
            <a:r>
              <a:rPr lang="ru-RU" dirty="0" err="1"/>
              <a:t>ползване</a:t>
            </a:r>
            <a:r>
              <a:rPr lang="ru-RU" dirty="0"/>
              <a:t> на </a:t>
            </a:r>
            <a:r>
              <a:rPr lang="ru-RU" dirty="0" err="1"/>
              <a:t>социални</a:t>
            </a:r>
            <a:r>
              <a:rPr lang="ru-RU" dirty="0"/>
              <a:t> услуги;</a:t>
            </a:r>
          </a:p>
          <a:p>
            <a:pPr algn="just"/>
            <a:r>
              <a:rPr lang="ru-RU" dirty="0"/>
              <a:t>не </a:t>
            </a:r>
            <a:r>
              <a:rPr lang="ru-RU" dirty="0" err="1"/>
              <a:t>по-рано</a:t>
            </a:r>
            <a:r>
              <a:rPr lang="ru-RU" dirty="0"/>
              <a:t> от 4 </a:t>
            </a:r>
            <a:r>
              <a:rPr lang="ru-RU" dirty="0" err="1"/>
              <a:t>месеца</a:t>
            </a:r>
            <a:r>
              <a:rPr lang="ru-RU" dirty="0"/>
              <a:t> от </a:t>
            </a:r>
            <a:r>
              <a:rPr lang="ru-RU" dirty="0" err="1"/>
              <a:t>подписване</a:t>
            </a:r>
            <a:r>
              <a:rPr lang="ru-RU" dirty="0"/>
              <a:t> на договора за </a:t>
            </a:r>
            <a:r>
              <a:rPr lang="ru-RU" dirty="0" err="1"/>
              <a:t>ползване</a:t>
            </a:r>
            <a:r>
              <a:rPr lang="ru-RU" dirty="0"/>
              <a:t> на </a:t>
            </a:r>
            <a:r>
              <a:rPr lang="ru-RU" dirty="0" err="1"/>
              <a:t>социалната</a:t>
            </a:r>
            <a:r>
              <a:rPr lang="ru-RU" dirty="0"/>
              <a:t> услуга или от </a:t>
            </a:r>
            <a:r>
              <a:rPr lang="ru-RU" dirty="0" err="1"/>
              <a:t>последната</a:t>
            </a:r>
            <a:r>
              <a:rPr lang="ru-RU" dirty="0"/>
              <a:t> актуализация на </a:t>
            </a:r>
            <a:r>
              <a:rPr lang="ru-RU" dirty="0" err="1"/>
              <a:t>оценката</a:t>
            </a:r>
            <a:r>
              <a:rPr lang="ru-RU" dirty="0"/>
              <a:t> и плана - при </a:t>
            </a:r>
            <a:r>
              <a:rPr lang="ru-RU" dirty="0" err="1"/>
              <a:t>дългосрочно</a:t>
            </a:r>
            <a:r>
              <a:rPr lang="ru-RU" dirty="0"/>
              <a:t> </a:t>
            </a:r>
            <a:r>
              <a:rPr lang="ru-RU" dirty="0" err="1"/>
              <a:t>ползване</a:t>
            </a:r>
            <a:r>
              <a:rPr lang="ru-RU" dirty="0"/>
              <a:t> на </a:t>
            </a:r>
            <a:r>
              <a:rPr lang="ru-RU" dirty="0" err="1"/>
              <a:t>социални</a:t>
            </a:r>
            <a:r>
              <a:rPr lang="ru-RU" dirty="0"/>
              <a:t> услуги.</a:t>
            </a:r>
            <a:endParaRPr lang="bg-BG" dirty="0"/>
          </a:p>
        </p:txBody>
      </p:sp>
      <p:sp>
        <p:nvSpPr>
          <p:cNvPr id="7" name="Заглавие 1">
            <a:extLst>
              <a:ext uri="{FF2B5EF4-FFF2-40B4-BE49-F238E27FC236}">
                <a16:creationId xmlns:a16="http://schemas.microsoft.com/office/drawing/2014/main" id="{A9F93CBA-3C65-A0DB-DE44-5CDDE6FA3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46230"/>
            <a:ext cx="9875838" cy="161909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/>
              <a:t>Изготвяне</a:t>
            </a:r>
            <a:r>
              <a:rPr lang="ru-RU" sz="3200" b="1" dirty="0"/>
              <a:t> на </a:t>
            </a:r>
            <a:r>
              <a:rPr lang="ru-RU" sz="3200" b="1" dirty="0" err="1"/>
              <a:t>актуализирана</a:t>
            </a:r>
            <a:r>
              <a:rPr lang="ru-RU" sz="3200" b="1" dirty="0"/>
              <a:t> </a:t>
            </a:r>
            <a:r>
              <a:rPr lang="ru-RU" sz="3200" b="1" dirty="0" err="1"/>
              <a:t>индивидуална</a:t>
            </a:r>
            <a:r>
              <a:rPr lang="ru-RU" sz="3200" b="1" dirty="0"/>
              <a:t> оценка на </a:t>
            </a:r>
            <a:r>
              <a:rPr lang="ru-RU" sz="3200" b="1" dirty="0" err="1"/>
              <a:t>потребностите</a:t>
            </a:r>
            <a:r>
              <a:rPr lang="ru-RU" sz="3200" b="1" dirty="0"/>
              <a:t> и </a:t>
            </a:r>
            <a:r>
              <a:rPr lang="ru-RU" sz="3200" b="1" dirty="0" err="1"/>
              <a:t>актуализиран</a:t>
            </a:r>
            <a:r>
              <a:rPr lang="ru-RU" sz="3200" b="1" dirty="0"/>
              <a:t> индивидуален план за </a:t>
            </a:r>
            <a:r>
              <a:rPr lang="ru-RU" sz="3200" b="1" dirty="0" err="1"/>
              <a:t>подкрепа</a:t>
            </a:r>
            <a:r>
              <a:rPr lang="ru-RU" sz="3200" b="1" dirty="0"/>
              <a:t> по </a:t>
            </a:r>
            <a:r>
              <a:rPr lang="ru-RU" sz="3200" b="1" dirty="0" err="1"/>
              <a:t>инциатива</a:t>
            </a:r>
            <a:r>
              <a:rPr lang="ru-RU" sz="3200" b="1" dirty="0"/>
              <a:t> на </a:t>
            </a:r>
            <a:r>
              <a:rPr lang="ru-RU" sz="3200" b="1" dirty="0" err="1"/>
              <a:t>лицето</a:t>
            </a:r>
            <a:r>
              <a:rPr lang="ru-RU" sz="3200" b="1" dirty="0"/>
              <a:t>, </a:t>
            </a:r>
            <a:r>
              <a:rPr lang="ru-RU" sz="3200" b="1" dirty="0" err="1"/>
              <a:t>ползващо</a:t>
            </a:r>
            <a:r>
              <a:rPr lang="ru-RU" sz="3200" b="1" dirty="0"/>
              <a:t> </a:t>
            </a:r>
            <a:r>
              <a:rPr lang="ru-RU" sz="3200" b="1" dirty="0" err="1"/>
              <a:t>социални</a:t>
            </a:r>
            <a:r>
              <a:rPr lang="ru-RU" sz="3200" b="1" dirty="0"/>
              <a:t> услуги</a:t>
            </a:r>
            <a:endParaRPr lang="bg-BG" sz="3200" b="1" dirty="0"/>
          </a:p>
        </p:txBody>
      </p:sp>
    </p:spTree>
    <p:extLst>
      <p:ext uri="{BB962C8B-B14F-4D97-AF65-F5344CB8AC3E}">
        <p14:creationId xmlns:p14="http://schemas.microsoft.com/office/powerpoint/2010/main" val="2542547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5257B7F-F471-85CD-23EF-71D7437A0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48322"/>
            <a:ext cx="9875520" cy="172670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/>
              <a:t>Изготвяне</a:t>
            </a:r>
            <a:r>
              <a:rPr lang="ru-RU" sz="3200" b="1" dirty="0"/>
              <a:t> на </a:t>
            </a:r>
            <a:r>
              <a:rPr lang="ru-RU" sz="3200" b="1" dirty="0" err="1"/>
              <a:t>актуализирана</a:t>
            </a:r>
            <a:r>
              <a:rPr lang="ru-RU" sz="3200" b="1" dirty="0"/>
              <a:t> </a:t>
            </a:r>
            <a:r>
              <a:rPr lang="ru-RU" sz="3200" b="1" dirty="0" err="1"/>
              <a:t>индивидуална</a:t>
            </a:r>
            <a:r>
              <a:rPr lang="ru-RU" sz="3200" b="1" dirty="0"/>
              <a:t> оценка на </a:t>
            </a:r>
            <a:r>
              <a:rPr lang="ru-RU" sz="3200" b="1" dirty="0" err="1"/>
              <a:t>потребностите</a:t>
            </a:r>
            <a:r>
              <a:rPr lang="ru-RU" sz="3200" b="1" dirty="0"/>
              <a:t> и </a:t>
            </a:r>
            <a:r>
              <a:rPr lang="ru-RU" sz="3200" b="1" dirty="0" err="1"/>
              <a:t>актуализиран</a:t>
            </a:r>
            <a:r>
              <a:rPr lang="ru-RU" sz="3200" b="1" dirty="0"/>
              <a:t> индивидуален план за </a:t>
            </a:r>
            <a:r>
              <a:rPr lang="ru-RU" sz="3200" b="1" dirty="0" err="1"/>
              <a:t>подкрепа</a:t>
            </a:r>
            <a:r>
              <a:rPr lang="ru-RU" sz="3200" b="1" dirty="0"/>
              <a:t> по </a:t>
            </a:r>
            <a:r>
              <a:rPr lang="ru-RU" sz="3200" b="1" dirty="0" err="1"/>
              <a:t>инциатива</a:t>
            </a:r>
            <a:r>
              <a:rPr lang="ru-RU" sz="3200" b="1" dirty="0"/>
              <a:t> на </a:t>
            </a:r>
            <a:r>
              <a:rPr lang="ru-RU" sz="3200" b="1" dirty="0" err="1"/>
              <a:t>доставчика</a:t>
            </a:r>
            <a:r>
              <a:rPr lang="ru-RU" sz="3200" b="1" dirty="0"/>
              <a:t> на </a:t>
            </a:r>
            <a:r>
              <a:rPr lang="ru-RU" sz="3200" b="1" dirty="0" err="1"/>
              <a:t>социални</a:t>
            </a:r>
            <a:r>
              <a:rPr lang="ru-RU" sz="3200" b="1" dirty="0"/>
              <a:t> услуги</a:t>
            </a:r>
            <a:endParaRPr lang="bg-BG" sz="3200" b="1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59E6C34-6360-BA9C-05B4-18FE06BED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17" y="2175028"/>
            <a:ext cx="11239129" cy="423465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В случай че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лицето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което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ползва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социална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услуга, не е поискало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актуализиране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на индивидуалната оценка на потребностите и на индивидуалния план за подкрепа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доставчикът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социалната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услуга е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длъжен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да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ги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актуализира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както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следва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не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по-късно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от 3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месеца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от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подписване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договора за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ползване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социалната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услуга - при краткосрочно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ползване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социална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услуга;</a:t>
            </a:r>
          </a:p>
          <a:p>
            <a:pPr algn="just"/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не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по-късно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от 4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месеца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от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подписване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договора за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ползване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социалната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услуга - при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средносрочно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ползване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социална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услуга;</a:t>
            </a:r>
          </a:p>
          <a:p>
            <a:pPr algn="just"/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не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по-късно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от 6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месеца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от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подписване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договора за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ползване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социалната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услуга или от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последната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актуализация на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оценката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и плана - при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дългосрочно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ползване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социална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услуга;</a:t>
            </a:r>
          </a:p>
          <a:p>
            <a:pPr algn="just"/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не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по-късно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от 12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месеца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от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подписване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договора за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ползване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социалната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услуга или от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последната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актуализация на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оценката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и плана - при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ползване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социална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услуга за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резидентна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грижа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за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пълнолетни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лица.</a:t>
            </a:r>
            <a:endParaRPr lang="bg-BG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5088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sz="3200" b="1" dirty="0"/>
              <a:t>Списък на чакащи з</a:t>
            </a:r>
            <a:r>
              <a:rPr lang="ru-RU" sz="3200" b="1" dirty="0"/>
              <a:t>а ползване на социални услуги</a:t>
            </a:r>
            <a:r>
              <a:rPr lang="ru-RU" dirty="0"/>
              <a:t> 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Лицето има право да бъде включено в списък на чакащите за ползването на съответната социална услуга, когато избрания доставчик няма възможност да предостави услугата поради достигнат максимален брой на потребителите.</a:t>
            </a:r>
          </a:p>
          <a:p>
            <a:pPr lvl="0" algn="just"/>
            <a:r>
              <a:rPr lang="bg-B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Списъкът на чакащите се поддържа от всеки доставчик. Няма задължение за поддържането на такъв на ниво община.</a:t>
            </a:r>
          </a:p>
          <a:p>
            <a:pPr lvl="0" algn="just"/>
            <a:r>
              <a:rPr lang="bg-B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Осигуряването на социални услуги за лицата, включени в списъка на чакащите, става съгласно поредността на вписване.</a:t>
            </a:r>
          </a:p>
          <a:p>
            <a:pPr algn="just"/>
            <a:r>
              <a:rPr lang="bg-B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!!! Поредността на вписване не се прилага в случаите на нужда от спешна подкрепа на лица в кризисна ситуация, на лица, пострадали от домашно насилие, и на лица - жертви на трафик, т.е. когато насочването е направено от АСП на тези основания.</a:t>
            </a:r>
          </a:p>
          <a:p>
            <a:endParaRPr lang="bg-BG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1462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err="1"/>
              <a:t>Общините</a:t>
            </a:r>
            <a:r>
              <a:rPr lang="ru-RU" sz="3200" b="1" dirty="0"/>
              <a:t> </a:t>
            </a:r>
            <a:r>
              <a:rPr lang="ru-RU" sz="3200" b="1" dirty="0" err="1"/>
              <a:t>осигуряват</a:t>
            </a:r>
            <a:r>
              <a:rPr lang="ru-RU" sz="3200" b="1" dirty="0"/>
              <a:t> </a:t>
            </a:r>
            <a:r>
              <a:rPr lang="ru-RU" sz="3200" b="1" dirty="0" err="1"/>
              <a:t>предоставянето</a:t>
            </a:r>
            <a:r>
              <a:rPr lang="ru-RU" sz="3200" b="1" dirty="0"/>
              <a:t> на </a:t>
            </a:r>
            <a:r>
              <a:rPr lang="ru-RU" sz="3200" b="1" dirty="0" err="1"/>
              <a:t>социалните</a:t>
            </a:r>
            <a:r>
              <a:rPr lang="ru-RU" sz="3200" b="1" dirty="0"/>
              <a:t> услуги, чрез:</a:t>
            </a:r>
            <a:r>
              <a:rPr lang="bg-BG" sz="3200" b="1" dirty="0"/>
              <a:t/>
            </a:r>
            <a:br>
              <a:rPr lang="bg-BG" sz="3200" b="1" dirty="0"/>
            </a:br>
            <a:endParaRPr lang="bg-BG" sz="32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233780" y="1626918"/>
            <a:ext cx="5394664" cy="4836025"/>
          </a:xfrm>
        </p:spPr>
        <p:txBody>
          <a:bodyPr>
            <a:normAutofit fontScale="70000" lnSpcReduction="20000"/>
          </a:bodyPr>
          <a:lstStyle/>
          <a:p>
            <a:pPr lvl="0" algn="just">
              <a:spcBef>
                <a:spcPts val="900"/>
              </a:spcBef>
            </a:pPr>
            <a:r>
              <a:rPr lang="bg-BG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самостоятелно организиране 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 изпълнение на всички дейности, свързани с прякото предоставяне на социалните услуги;</a:t>
            </a:r>
            <a:endParaRPr lang="en-US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spcBef>
                <a:spcPts val="900"/>
              </a:spcBef>
            </a:pPr>
            <a:endParaRPr lang="bg-BG" sz="12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spcBef>
                <a:spcPts val="900"/>
              </a:spcBef>
            </a:pP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специално създадени от общината </a:t>
            </a:r>
            <a:r>
              <a:rPr lang="bg-BG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юридически лица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за предоставяне на социалните услуги. (Тези лица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могат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да предоставят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социални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услуги на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територията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Република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България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след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издаването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лиценз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от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изпълнителния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директор на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Агенцията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за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качеството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социалните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услуги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);</a:t>
            </a:r>
            <a:endParaRPr lang="en-US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spcBef>
                <a:spcPts val="900"/>
              </a:spcBef>
            </a:pPr>
            <a:endParaRPr lang="bg-BG" sz="12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spcBef>
                <a:spcPts val="900"/>
              </a:spcBef>
            </a:pPr>
            <a:r>
              <a:rPr lang="bg-BG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възлагане</a:t>
            </a:r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предоставянето на социалните услуги на частни доставчици на социални услуги.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Тези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лица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могат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да предоставят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социални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услуги на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територията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Република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България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след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издаването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лиценз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от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изпълнителния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директор на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Агенцията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за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качеството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социалните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услуги).</a:t>
            </a:r>
            <a:endParaRPr lang="bg-BG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Контейнер за съдържание 4"/>
          <p:cNvSpPr>
            <a:spLocks noGrp="1"/>
          </p:cNvSpPr>
          <p:nvPr>
            <p:ph sz="half" idx="2"/>
          </p:nvPr>
        </p:nvSpPr>
        <p:spPr>
          <a:xfrm>
            <a:off x="5708342" y="1500325"/>
            <a:ext cx="6081205" cy="505139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Националната карта на социалните услуги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Социални услуги на общинско и областно ниво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Годишно планиране </a:t>
            </a:r>
            <a:r>
              <a:rPr lang="bg-BG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на социалните услуги - общински годишни планове на социалните услуги в съответствие с приоритетите на държавната политика в областта на социалните услуги по реда на Закона за публичните финанси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Стандарти за делегирана от държавата дейност </a:t>
            </a:r>
            <a:r>
              <a:rPr lang="bg-BG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– социална услуга, предназначен за финансиране на разходи за нейното предоставяне и разходи за насочване от общината за ползване на услугата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Допълващи стандарти за дневна или резидентна </a:t>
            </a:r>
            <a:r>
              <a:rPr lang="bg-BG" sz="20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грижа за лица</a:t>
            </a:r>
            <a:r>
              <a:rPr lang="bg-BG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в невъзможност за самообслужване, за лица с агресивно и проблемно поведение, за лица с потребност от постоянно медицинско наблюдение и медицинска грижа</a:t>
            </a:r>
          </a:p>
        </p:txBody>
      </p:sp>
    </p:spTree>
    <p:extLst>
      <p:ext uri="{BB962C8B-B14F-4D97-AF65-F5344CB8AC3E}">
        <p14:creationId xmlns:p14="http://schemas.microsoft.com/office/powerpoint/2010/main" val="27032827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лавие 4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20994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/>
              <a:t>Наредба за планирането на социални услуги 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idx="1"/>
          </p:nvPr>
        </p:nvSpPr>
        <p:spPr>
          <a:xfrm>
            <a:off x="1143000" y="1668093"/>
            <a:ext cx="9872871" cy="494070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bg-BG" sz="2400" b="1" dirty="0">
                <a:latin typeface="Calibri" pitchFamily="34" charset="0"/>
                <a:cs typeface="Calibri" pitchFamily="34" charset="0"/>
              </a:rPr>
              <a:t>ОПРЕДЕЛЯ</a:t>
            </a:r>
            <a:r>
              <a:rPr lang="bg-BG" b="1" dirty="0">
                <a:latin typeface="Calibri" pitchFamily="34" charset="0"/>
                <a:cs typeface="Calibri" pitchFamily="34" charset="0"/>
              </a:rPr>
              <a:t>:</a:t>
            </a:r>
          </a:p>
          <a:p>
            <a:pPr algn="just"/>
            <a:r>
              <a:rPr lang="bg-BG" sz="2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критериите за определяне на социалните </a:t>
            </a:r>
            <a:r>
              <a:rPr lang="bg-BG" sz="2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 интегрираните здравно-социални </a:t>
            </a:r>
            <a:r>
              <a:rPr lang="bg-BG" sz="2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услуги на общинско и областно ниво и на максималния брой потребители на тези услуги</a:t>
            </a:r>
            <a:r>
              <a:rPr lang="bg-BG" sz="2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за които се осигурява изцяло или частично финансиране от държавния бюджет чрез включването им в НКСУ</a:t>
            </a:r>
            <a:r>
              <a:rPr lang="en-US" sz="2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;</a:t>
            </a:r>
            <a:endParaRPr lang="bg-BG" sz="2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bg-BG" sz="2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критериите, редът и условията за разработване от общините на анализа на потребностите </a:t>
            </a:r>
            <a:r>
              <a:rPr lang="bg-BG" sz="2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 предложенията им в резултат на анализа за планирането на социалните услуги на общинско и областно ниво, които се финансират изцяло или частично от държавния бюджет</a:t>
            </a:r>
            <a:r>
              <a:rPr lang="en-US" sz="2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;</a:t>
            </a:r>
            <a:endParaRPr lang="bg-BG" sz="2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bg-BG" sz="2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редът за осъществяване на координация, сътрудничество и съгласуване на национално, областно и общинско ниво при разработването на НКСУ и </a:t>
            </a:r>
            <a:r>
              <a:rPr lang="bg-BG" sz="2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редът за разработване, приемане и актуализация на НКСУ</a:t>
            </a:r>
            <a:r>
              <a:rPr lang="en-US" sz="2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;</a:t>
            </a:r>
            <a:endParaRPr lang="bg-BG" sz="26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bg-BG" sz="2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съдържанието и редът за разработване, координация и съгласуване на </a:t>
            </a:r>
            <a:r>
              <a:rPr lang="bg-BG" sz="2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общинските годишни планове за социалните услуги</a:t>
            </a:r>
            <a:r>
              <a:rPr lang="bg-BG" sz="2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– приети от ОбС по предложение на кмета на общината и включващи планирането на социалните услуги съгласно НКСУ и планирането на социалните услуги, които се финансират от общинския бюджет.</a:t>
            </a:r>
          </a:p>
          <a:p>
            <a:endParaRPr lang="bg-BG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9968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200" b="1" dirty="0"/>
              <a:t>Нови моменти при планирането, включени в проекта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254910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Услуги на </a:t>
            </a:r>
            <a:r>
              <a:rPr lang="bg-BG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общинско ниво </a:t>
            </a:r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– информиране и консултиране;  застъпничество и посредничество; терапия и рехабилитация; обучение за придобиване на умения; подкрепа за придобиване на трудови умения; дневна грижа; осигуряване на подслон за бездомни лица и асистентска подкрепа.</a:t>
            </a:r>
            <a:endParaRPr lang="bg-BG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Услуги на </a:t>
            </a:r>
            <a:r>
              <a:rPr lang="bg-BG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областно ниво</a:t>
            </a:r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bg-BG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1" algn="just"/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всички резидентни услуги</a:t>
            </a:r>
            <a:r>
              <a:rPr lang="bg-BG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което не означава, че на територията на една област тези услуги трябва да бъдат на територията само на една или две общини;</a:t>
            </a:r>
            <a:endParaRPr lang="bg-BG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1" algn="just"/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интегрираните здравно-социални услуги за резидентна грижа за деца и пълнолетни лица с трайни увреждания с потребност от постоянни медицински грижи и възрастни хора в невъзможност за самообслужване с потребност от постоянни медицински грижи;</a:t>
            </a:r>
          </a:p>
          <a:p>
            <a:pPr lvl="1" algn="just"/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специализираните социални услуги за осигуряване на подслон на лица в кризисна ситуация, на лица, пострадали от домашно насилие и на лица – жертви на трафик.</a:t>
            </a:r>
          </a:p>
          <a:p>
            <a:pPr algn="just"/>
            <a:endParaRPr lang="bg-BG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1556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781664"/>
            <a:ext cx="9875520" cy="604683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/>
              <a:t>Процедура за подготовка по НКСУ и годишните планове на общините</a:t>
            </a:r>
            <a:r>
              <a:rPr lang="bg-BG" sz="4000" b="1" dirty="0"/>
              <a:t/>
            </a:r>
            <a:br>
              <a:rPr lang="bg-BG" sz="4000" b="1" dirty="0"/>
            </a:b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87830" y="1386348"/>
            <a:ext cx="11142616" cy="4805446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1000"/>
              </a:spcBef>
            </a:pPr>
            <a:r>
              <a:rPr lang="bg-B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Общините анализират</a:t>
            </a:r>
          </a:p>
          <a:p>
            <a:pPr algn="just">
              <a:spcBef>
                <a:spcPts val="1000"/>
              </a:spcBef>
            </a:pPr>
            <a:r>
              <a:rPr lang="bg-B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Обсъждат мин. 30 дни предложенията и представят резултатите от анализа, които впоследствие с приемат от ОбС и се изпращат на АСП</a:t>
            </a:r>
          </a:p>
          <a:p>
            <a:pPr algn="just">
              <a:spcBef>
                <a:spcPts val="1000"/>
              </a:spcBef>
            </a:pPr>
            <a:r>
              <a:rPr lang="bg-BG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АСП изготвя анализ на потребностите на национално ниво от социални и интегрирани здравно-социални услуги на общинско и областно ниво и предложение за Картата</a:t>
            </a:r>
          </a:p>
          <a:p>
            <a:pPr algn="just">
              <a:spcBef>
                <a:spcPts val="1000"/>
              </a:spcBef>
            </a:pPr>
            <a:r>
              <a:rPr lang="bg-BG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АСП изготвя анализ на потребностите на национално ниво от социални и интегрирани здравно-социални услуги на общинско и областно ниво и провежда обсъждане (мин. за 30 дни)</a:t>
            </a:r>
          </a:p>
          <a:p>
            <a:pPr algn="just">
              <a:spcBef>
                <a:spcPts val="1000"/>
              </a:spcBef>
            </a:pPr>
            <a:r>
              <a:rPr lang="bg-BG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МТСП организира провеждането на обществени консултации по проекта на НКСУ по ЗНА</a:t>
            </a:r>
          </a:p>
          <a:p>
            <a:pPr algn="just">
              <a:spcBef>
                <a:spcPts val="1000"/>
              </a:spcBef>
            </a:pPr>
            <a:r>
              <a:rPr lang="bg-BG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МС приема с РМС НКСУ, а след обнародването му тя се публикува на интернет страниците на МТСП, МЗ, АСП, АКСУ, областните и общинските администрации. </a:t>
            </a:r>
          </a:p>
          <a:p>
            <a:pPr algn="just">
              <a:spcBef>
                <a:spcPts val="1000"/>
              </a:spcBef>
            </a:pPr>
            <a:r>
              <a:rPr lang="bg-BG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Всяка година кметът на общината организира разработването на годишен план за социалните услуги за следващата календарна година, който включва планирането на социалните услуги съгласно Картата и тези, които се финансират от общинския бюджет. Предложението се обсъжда мин. 30 дни.</a:t>
            </a:r>
          </a:p>
          <a:p>
            <a:pPr algn="just">
              <a:spcBef>
                <a:spcPts val="1000"/>
              </a:spcBef>
            </a:pPr>
            <a:r>
              <a:rPr lang="bg-BG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Общинският годишен план за социалните услуги се приема от ОбС и се изпраща до 31 август по електронен път на АСП.</a:t>
            </a:r>
          </a:p>
        </p:txBody>
      </p:sp>
    </p:spTree>
    <p:extLst>
      <p:ext uri="{BB962C8B-B14F-4D97-AF65-F5344CB8AC3E}">
        <p14:creationId xmlns:p14="http://schemas.microsoft.com/office/powerpoint/2010/main" val="449349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086465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/>
              <a:t>Очаквано отлагане на предварителните срокове</a:t>
            </a:r>
            <a:br>
              <a:rPr lang="bg-BG" sz="3600" b="1" dirty="0"/>
            </a:br>
            <a:endParaRPr lang="bg-BG" sz="36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94912" y="1401097"/>
            <a:ext cx="10420960" cy="4922585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до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шест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месеца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от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публикуването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резултатите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от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преброяването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населението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и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жилищния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фонд в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Република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България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през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2021 г. </a:t>
            </a:r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кметовете на общини изпращат по електронен път на изпълнителния директор на АСП разработените, обсъдени и одобрени от общинския съвет анализи на потребностите и предложения за планиране на социални услуги на общинско и областно ниво в общината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bg-BG" sz="2400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до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10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месеца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от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публикуването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резултатите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от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преброяването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изпълнителният директор на АСП изпраща на МТСП разработеното и обсъдено предложение за Национална карта на социалните услуги. </a:t>
            </a:r>
          </a:p>
          <a:p>
            <a:pPr lvl="0" algn="just"/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първите общински годишни планове за социалните услуги (разработени, обсъдени и приети) се изпращат на АСП до </a:t>
            </a:r>
            <a:r>
              <a:rPr lang="bg-BG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31 август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годината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следваща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годината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приемането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Националната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карта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социалните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услуги</a:t>
            </a:r>
            <a:r>
              <a:rPr lang="bg-BG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</a:p>
          <a:p>
            <a:pPr lvl="0" algn="just"/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Максималният брой на потребителите на всички социални услуги, за които се осигурява изцяло или частично финансиране от държавния бюджет, определен в първата Национална карта на социалните услуги, </a:t>
            </a:r>
            <a:r>
              <a:rPr lang="bg-BG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не може да бъде по-малък от достигнатия брой потребители на тези социални услуги, делегирани от държавата дейности към 31 декември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годината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предхождаща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годината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приемането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картата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bg-BG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8253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832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>Договор за ползване на социални услуги</a:t>
            </a:r>
            <a:r>
              <a:rPr lang="bg-BG" sz="3600" b="1" dirty="0"/>
              <a:t/>
            </a:r>
            <a:br>
              <a:rPr lang="bg-BG" sz="3600" b="1" dirty="0"/>
            </a:br>
            <a:endParaRPr lang="bg-BG" sz="36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401097"/>
            <a:ext cx="9872871" cy="4694903"/>
          </a:xfrm>
        </p:spPr>
        <p:txBody>
          <a:bodyPr>
            <a:normAutofit lnSpcReduction="10000"/>
          </a:bodyPr>
          <a:lstStyle/>
          <a:p>
            <a:pPr lvl="0" algn="just">
              <a:spcBef>
                <a:spcPts val="1800"/>
              </a:spcBef>
            </a:pPr>
            <a:r>
              <a:rPr lang="bg-BG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Социалните услуги се предоставят след сключване на договор между лицето и доставчика на социалната услуга, след изготвянето на индивидуалната оценка на потребностите на лицето;</a:t>
            </a:r>
          </a:p>
          <a:p>
            <a:pPr lvl="0" algn="just">
              <a:spcBef>
                <a:spcPts val="1800"/>
              </a:spcBef>
            </a:pPr>
            <a:r>
              <a:rPr lang="bg-BG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Индивидуалният план за подкрепа е неразделна част от договора;</a:t>
            </a:r>
          </a:p>
          <a:p>
            <a:pPr lvl="0" algn="just">
              <a:spcBef>
                <a:spcPts val="1800"/>
              </a:spcBef>
            </a:pPr>
            <a:r>
              <a:rPr lang="bg-BG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За ползване на общодостъпни социални услуги не се сключва договор!</a:t>
            </a:r>
          </a:p>
          <a:p>
            <a:pPr lvl="0" algn="just">
              <a:spcBef>
                <a:spcPts val="1800"/>
              </a:spcBef>
            </a:pPr>
            <a:r>
              <a:rPr lang="bg-BG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В ППЗСУ са определени минималното съдържание на договора за ползване на социални услуги и условията за неговото прекратяване и продължаване.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34855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58761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/>
              <a:t>Ангажименти на кмета на общината</a:t>
            </a:r>
            <a:r>
              <a:rPr lang="bg-BG" dirty="0"/>
              <a:t/>
            </a:r>
            <a:br>
              <a:rPr lang="bg-BG" dirty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46427" y="1120878"/>
            <a:ext cx="11068665" cy="4616244"/>
          </a:xfrm>
        </p:spPr>
        <p:txBody>
          <a:bodyPr>
            <a:noAutofit/>
          </a:bodyPr>
          <a:lstStyle/>
          <a:p>
            <a:pPr lvl="0" algn="just"/>
            <a:r>
              <a:rPr lang="bg-BG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Провежда общинската политика в областта на социалните услуги в съответствие с решенията на ОбС;</a:t>
            </a:r>
          </a:p>
          <a:p>
            <a:pPr lvl="0" algn="just"/>
            <a:r>
              <a:rPr lang="bg-BG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Извършва анализ на потребностите от социални услуги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предлага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ОбС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годишен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план</a:t>
            </a:r>
            <a:r>
              <a:rPr lang="bg-BG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; </a:t>
            </a:r>
          </a:p>
          <a:p>
            <a:pPr lvl="0" algn="just"/>
            <a:r>
              <a:rPr lang="bg-BG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Предлага на ОбС организацията и начина на управление на социалните услуги; </a:t>
            </a:r>
          </a:p>
          <a:p>
            <a:pPr lvl="0" algn="just"/>
            <a:r>
              <a:rPr lang="bg-BG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Предлага на общинския съвет създаване, прекратяване, промяна на броя на потребителите и промяна на мястото на предоставяне на социалните услуги;</a:t>
            </a:r>
          </a:p>
          <a:p>
            <a:pPr lvl="0" algn="just"/>
            <a:r>
              <a:rPr lang="bg-BG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Управлява предоставянето на социалните услуги; </a:t>
            </a:r>
          </a:p>
          <a:p>
            <a:pPr lvl="0" algn="just"/>
            <a:r>
              <a:rPr lang="bg-BG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Възлага предоставянето на социални услуги на частни доставчици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bg-BG" sz="28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endParaRPr lang="bg-BG" sz="1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7666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24232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/>
              <a:t>Управление на случай</a:t>
            </a:r>
            <a:br>
              <a:rPr lang="bg-BG" sz="3600" b="1" dirty="0"/>
            </a:br>
            <a:endParaRPr lang="bg-BG" sz="36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401097"/>
            <a:ext cx="9872871" cy="514718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Управлението на случай при предоставяне на специализирани социални услуги включва:</a:t>
            </a:r>
          </a:p>
          <a:p>
            <a:pPr lvl="0"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изготвяне и актуализиране на индивидуалната оценка на потребностите и на индивидуалния план за подкрепа на лицето;</a:t>
            </a:r>
          </a:p>
          <a:p>
            <a:pPr lvl="0"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ръководство и координация на всички дейности за осигуряване на подкрепата за лицето при предоставянето на социалната услуга;</a:t>
            </a:r>
          </a:p>
          <a:p>
            <a:pPr lvl="0"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координация с други доставчици на социални услуги, които лицето ползва;</a:t>
            </a:r>
          </a:p>
          <a:p>
            <a:pPr lvl="0"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координация с ДСП, общината и с други институции;</a:t>
            </a:r>
          </a:p>
          <a:p>
            <a:pPr lvl="0"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проследяване на постигнатите резултати.</a:t>
            </a:r>
          </a:p>
          <a:p>
            <a:pPr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За всяко лице, което ползва специализирана социална услуга, доставчикът на социалната услуга определя служителите, които отговарят за управлението на случая.</a:t>
            </a:r>
          </a:p>
          <a:p>
            <a:pPr algn="just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Общината подпомага координацията и взаимодействието между доставчиците на специализирани социални услуги, които лицето ползва след насочване от нея.</a:t>
            </a:r>
            <a:endParaRPr lang="bg-BG" sz="2600" dirty="0">
              <a:latin typeface="Calibri" pitchFamily="34" charset="0"/>
              <a:cs typeface="Calibri" pitchFamily="34" charset="0"/>
            </a:endParaRPr>
          </a:p>
          <a:p>
            <a:endParaRPr lang="bg-BG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2020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02747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/>
              <a:t>Отчитане на дейността по предоставяне на социални услуги</a:t>
            </a:r>
            <a:br>
              <a:rPr lang="bg-BG" sz="3200" b="1" dirty="0"/>
            </a:br>
            <a:endParaRPr lang="bg-BG" sz="32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59106" y="1637071"/>
            <a:ext cx="11118774" cy="4823106"/>
          </a:xfrm>
        </p:spPr>
        <p:txBody>
          <a:bodyPr>
            <a:normAutofit/>
          </a:bodyPr>
          <a:lstStyle/>
          <a:p>
            <a:pPr lvl="0" algn="just">
              <a:spcBef>
                <a:spcPts val="1200"/>
              </a:spcBef>
            </a:pPr>
            <a:r>
              <a:rPr lang="bg-BG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Предоставянето на социални услуги, финансирани от държавния бюджет, се отчита чрез въведената информация от доставчиците на социални услуги в интегрираната информационна система на АСП.</a:t>
            </a: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spcBef>
                <a:spcPts val="1200"/>
              </a:spcBef>
            </a:pPr>
            <a:endParaRPr lang="bg-BG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spcBef>
                <a:spcPts val="1200"/>
              </a:spcBef>
            </a:pPr>
            <a:r>
              <a:rPr lang="bg-BG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Въвеждането на информация относно дължимите и събрани такси от определени от кмета на общината длъжностни лица от общинската администрация.</a:t>
            </a: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spcBef>
                <a:spcPts val="1200"/>
              </a:spcBef>
            </a:pPr>
            <a:endParaRPr lang="bg-BG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spcBef>
                <a:spcPts val="1200"/>
              </a:spcBef>
            </a:pPr>
            <a:r>
              <a:rPr lang="bg-BG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Ежегодно</a:t>
            </a:r>
            <a:r>
              <a:rPr lang="bg-BG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до </a:t>
            </a:r>
            <a:r>
              <a:rPr lang="bg-BG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30 април </a:t>
            </a:r>
            <a:r>
              <a:rPr lang="bg-BG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кметът на общината представя в електронен формат на АКСУ анализ на състоянието и ефективността на социалните услуги, които се предоставят на територията на общината. </a:t>
            </a:r>
          </a:p>
        </p:txBody>
      </p:sp>
    </p:spTree>
    <p:extLst>
      <p:ext uri="{BB962C8B-B14F-4D97-AF65-F5344CB8AC3E}">
        <p14:creationId xmlns:p14="http://schemas.microsoft.com/office/powerpoint/2010/main" val="20641546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6E8BB88-8119-BC26-DA6E-DEA0ECE68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108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>Анализ за </a:t>
            </a:r>
            <a:r>
              <a:rPr lang="ru-RU" sz="3600" b="1" dirty="0" err="1"/>
              <a:t>състоянието</a:t>
            </a:r>
            <a:r>
              <a:rPr lang="ru-RU" sz="3600" b="1" dirty="0"/>
              <a:t> и </a:t>
            </a:r>
            <a:r>
              <a:rPr lang="ru-RU" sz="3600" b="1" dirty="0" err="1"/>
              <a:t>ефективността</a:t>
            </a:r>
            <a:r>
              <a:rPr lang="ru-RU" sz="3600" b="1" dirty="0"/>
              <a:t> за </a:t>
            </a:r>
            <a:r>
              <a:rPr lang="ru-RU" sz="3600" b="1" dirty="0" err="1"/>
              <a:t>социалните</a:t>
            </a:r>
            <a:r>
              <a:rPr lang="ru-RU" sz="3600" b="1" dirty="0"/>
              <a:t> услуги по чл. 113, ал. 2 от ЗСУ.</a:t>
            </a:r>
            <a:endParaRPr lang="bg-BG" sz="3600" b="1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DBAC9C6-9C4A-25CB-9A71-B9A63FB7E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049" y="1606858"/>
            <a:ext cx="11052699" cy="4489142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Анализът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състоянието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ефективността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социалните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услуги,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които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се предоставят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територията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общината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се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изготвя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писмена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форма по образец,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утвърден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със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заповед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Изпълнителния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директор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Агенция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за качество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социалните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услуги и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съдържа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algn="just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обобщена информация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относно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постигнатите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резултати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при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предоставянето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социалните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услуги от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общината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през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предходната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година;</a:t>
            </a:r>
          </a:p>
          <a:p>
            <a:pPr algn="just"/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резултати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от проведения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контрол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и мониторинг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качеството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ефективноста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при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предоставянето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социалните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услуги от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общината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през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предходната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година;</a:t>
            </a:r>
          </a:p>
          <a:p>
            <a:pPr algn="just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отчет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разходваните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средства от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държавния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бюджет, а в случай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възлагане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предоставянето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социални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услуги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частни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доставчици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- и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годишна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оценка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изпълнението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на договорите за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възлагане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algn="just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оценка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общината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ефективността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социалните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услуги,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които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предоставя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bg-B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3319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200" b="1" dirty="0"/>
              <a:t>Междуобщинско сътрудничество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Споразумение между общини за услуги на областно ниво;</a:t>
            </a:r>
          </a:p>
          <a:p>
            <a:pPr lvl="0"/>
            <a:endParaRPr lang="bg-BG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Споразумение между общини за услуги на общинско ниво;</a:t>
            </a:r>
          </a:p>
          <a:p>
            <a:pPr lvl="0"/>
            <a:endParaRPr lang="bg-BG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bg-BG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Създаване на социални услуги от частни доставчици и ПЧП.</a:t>
            </a:r>
          </a:p>
        </p:txBody>
      </p:sp>
    </p:spTree>
    <p:extLst>
      <p:ext uri="{BB962C8B-B14F-4D97-AF65-F5344CB8AC3E}">
        <p14:creationId xmlns:p14="http://schemas.microsoft.com/office/powerpoint/2010/main" val="3908425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sz="3200" b="1" dirty="0"/>
              <a:t>Ангажименти на кмета на общината</a:t>
            </a:r>
            <a:r>
              <a:rPr lang="bg-BG" dirty="0"/>
              <a:t/>
            </a:r>
            <a:br>
              <a:rPr lang="bg-BG" dirty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6024" y="1430593"/>
            <a:ext cx="10580914" cy="5100835"/>
          </a:xfrm>
        </p:spPr>
        <p:txBody>
          <a:bodyPr>
            <a:normAutofit/>
          </a:bodyPr>
          <a:lstStyle/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Отговаря за спазване на стандартите за качество;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Осъществява контрол и следи за законосъобразното разходване на средствата от държавния и общинския бюджет; 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Извършва анализ на състоянието и ефективността на социалните услуги и предлага на общинския съвет мерки за подобряване на качеството и ефективността на услугите;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Поддържа актуална информация за всички социални услуги, които се предоставят на територията на общината, и за техните доставчици;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Осъществява контрол</a:t>
            </a:r>
            <a:r>
              <a:rPr lang="en-US" sz="2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и </a:t>
            </a:r>
            <a:r>
              <a:rPr lang="en-US" sz="26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мониторинг</a:t>
            </a:r>
            <a:r>
              <a:rPr lang="en-US" sz="2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 </a:t>
            </a:r>
            <a:r>
              <a:rPr lang="en-US" sz="26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услугите</a:t>
            </a:r>
            <a:r>
              <a:rPr lang="en-US" sz="2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6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контролира</a:t>
            </a:r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своевременното събиране на таксите.</a:t>
            </a:r>
          </a:p>
        </p:txBody>
      </p:sp>
    </p:spTree>
    <p:extLst>
      <p:ext uri="{BB962C8B-B14F-4D97-AF65-F5344CB8AC3E}">
        <p14:creationId xmlns:p14="http://schemas.microsoft.com/office/powerpoint/2010/main" val="2882563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52697"/>
            <a:ext cx="9875520" cy="653143"/>
          </a:xfrm>
        </p:spPr>
        <p:txBody>
          <a:bodyPr>
            <a:normAutofit/>
          </a:bodyPr>
          <a:lstStyle/>
          <a:p>
            <a:pPr algn="ctr"/>
            <a:r>
              <a:rPr lang="bg-BG" sz="2900" b="1" dirty="0">
                <a:solidFill>
                  <a:srgbClr val="549E39"/>
                </a:solidFill>
              </a:rPr>
              <a:t>Ангажименти на кмета на общината</a:t>
            </a:r>
            <a:endParaRPr lang="bg-BG" sz="29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05394" y="1005841"/>
            <a:ext cx="10985863" cy="5538650"/>
          </a:xfrm>
        </p:spPr>
        <p:txBody>
          <a:bodyPr>
            <a:normAutofit/>
          </a:bodyPr>
          <a:lstStyle/>
          <a:p>
            <a:pPr algn="just"/>
            <a:r>
              <a:rPr lang="bg-BG" dirty="0"/>
              <a:t> </a:t>
            </a:r>
            <a:r>
              <a:rPr lang="bg-BG" sz="2600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опредля</a:t>
            </a:r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длъжностни лица от общинската администрация, които да въвеждат в Интегрираната информационна система на Агенцията за социално подпомагане, информация за: броя и видовете социални услуги на територията на общината, които се финансират от държавния бюджет; максималния брой на лицата, за които е осигурено финансиране за ползване на социални услуги, и броя на лицата, които ползват социални услуги, финансирани от държавния бюджет, по отделни услуги; лицата, които дължат такси за социални услуги, финансирани от държавния бюджет, и размер на дължимите такси; общия размер на дължимите такси; размера на събраните такси за социални услуги, които се финансират от държавни</a:t>
            </a:r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 бюджет и размера на несъбраните такси и лицата, които ги дължат;</a:t>
            </a:r>
            <a:endParaRPr lang="en-US" sz="26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допуска прекъсване в предоставянето на създадени социални услуги, включени в Националната карта на социалните услуги;</a:t>
            </a:r>
            <a:endParaRPr lang="bg-BG" sz="2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504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00743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49E39"/>
                </a:solidFill>
              </a:rPr>
              <a:t>Ангажименти на кмета на общината</a:t>
            </a:r>
            <a:endParaRPr lang="bg-BG" sz="3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45724" y="1642369"/>
            <a:ext cx="10520039" cy="3915052"/>
          </a:xfrm>
        </p:spPr>
        <p:txBody>
          <a:bodyPr>
            <a:normAutofit/>
          </a:bodyPr>
          <a:lstStyle/>
          <a:p>
            <a:pPr algn="just"/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 служители от общинска администрация, нейни структурни звена и/или  служители, осъществяващи дейности по предоставяне на социални услуги, които да извършват насочване за ползване на социални услуги</a:t>
            </a:r>
            <a:r>
              <a:rPr lang="en-US" sz="2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bg-BG" sz="2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осигурява редовна супервизия, въвеждащо и надграждащи обучения на определените от него служители в общинска администрация, които ще извършват насочване за ползване на социални услуги.</a:t>
            </a:r>
            <a:endParaRPr lang="en-US" sz="26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4219436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200" b="1" dirty="0"/>
              <a:t>Ново разбиране за услугите ≠ сега съществуващите видове услуги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965960"/>
            <a:ext cx="9872871" cy="4541718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Услугите като </a:t>
            </a:r>
            <a:r>
              <a:rPr lang="bg-BG" sz="24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набор от дейности </a:t>
            </a:r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във всяка група услуги: </a:t>
            </a:r>
          </a:p>
          <a:p>
            <a:pPr lvl="1" algn="just"/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общодостъпни и специализирани услуги; </a:t>
            </a:r>
          </a:p>
          <a:p>
            <a:pPr lvl="1" algn="just"/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с превантивни, подкрепящи и възстановителни функции.</a:t>
            </a:r>
          </a:p>
          <a:p>
            <a:pPr lvl="0" algn="just"/>
            <a:r>
              <a:rPr lang="bg-BG" sz="24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Профилиране</a:t>
            </a:r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- за деца и възрастни, в зависимост от специфичните им нужди. Подкрепа и за семействата и близките на потребителите.</a:t>
            </a:r>
          </a:p>
          <a:p>
            <a:pPr lvl="0" algn="just"/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Асистентска подкрепа, ползвана от възрастни и хора с трайни увреждания.</a:t>
            </a:r>
          </a:p>
          <a:p>
            <a:pPr lvl="0" algn="just"/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Заместваща грижа</a:t>
            </a:r>
            <a:r>
              <a:rPr lang="en-US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bg-BG" sz="24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bg-BG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!!! Доставчиците могат самостоятелно да организират извършването на тези дейности, да избират формата на организация и начина на управление на услугите. </a:t>
            </a:r>
          </a:p>
          <a:p>
            <a:pPr algn="just"/>
            <a:endParaRPr lang="bg-BG" sz="2400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bg-BG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995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200" b="1" dirty="0"/>
              <a:t>Видове услуги в зависимост от дейностите:</a:t>
            </a:r>
            <a:br>
              <a:rPr lang="bg-BG" sz="3200" b="1" dirty="0"/>
            </a:br>
            <a:endParaRPr lang="bg-BG" sz="32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371600"/>
            <a:ext cx="9872871" cy="4645742"/>
          </a:xfrm>
        </p:spPr>
        <p:txBody>
          <a:bodyPr>
            <a:normAutofit/>
          </a:bodyPr>
          <a:lstStyle/>
          <a:p>
            <a:pPr lvl="0" algn="just"/>
            <a:r>
              <a:rPr lang="bg-BG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информиране и консултиране </a:t>
            </a:r>
            <a:r>
              <a:rPr lang="bg-BG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– изследване и разбиране заедно с лицето на трудностите, които то среща за постигане на целите в неговия живот, намиране на възможности и решения за действия за преодоляването им (не се заплащат от лицата)</a:t>
            </a:r>
          </a:p>
          <a:p>
            <a:pPr lvl="0" algn="just"/>
            <a:r>
              <a:rPr lang="bg-BG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застъпничество</a:t>
            </a:r>
            <a:r>
              <a:rPr lang="bg-BG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– подкрепа на лицето да защити своите права в рамките на налични правни и административни процедури;</a:t>
            </a:r>
          </a:p>
          <a:p>
            <a:pPr lvl="0" algn="just"/>
            <a:r>
              <a:rPr lang="bg-BG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посредничество</a:t>
            </a:r>
            <a:r>
              <a:rPr lang="bg-BG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– междуинституционално взаимодействие и координация между служител, осъществяващ дейности по предоставяне на социални услуги и друг служител/служители от други  административни органи в интерес на заинтересовано лице;</a:t>
            </a:r>
          </a:p>
          <a:p>
            <a:pPr lvl="0"/>
            <a:r>
              <a:rPr lang="bg-BG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общностна работа </a:t>
            </a:r>
            <a:r>
              <a:rPr lang="bg-BG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– съвкупност от дейности, които се осъществяват в уязвими общности или групи, насочена към превенция и защита, както и към стимулиране на общностното развитие;</a:t>
            </a:r>
          </a:p>
          <a:p>
            <a:endParaRPr lang="bg-BG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704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47252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/>
              <a:t>Видове услуги в зависимост от дейностите 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356851"/>
            <a:ext cx="9872871" cy="4984571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ru-RU" sz="31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терапия</a:t>
            </a:r>
            <a:r>
              <a:rPr lang="ru-RU" sz="31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– съвкупност от различни дейности за развиване, възстановяване, поддържане или </a:t>
            </a:r>
            <a:r>
              <a:rPr lang="bg-BG" sz="31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подобряване на социални умения, умения за самообслужване, комуникация, разрешаване на емоционални конфликти, овладяване на поведението, понижаване на тревожността, подобряване на самооценката, възможностите за труд и други, както и социализиращи дейности за лица във висок риск от социално изключване;</a:t>
            </a:r>
          </a:p>
          <a:p>
            <a:pPr lvl="0" algn="just"/>
            <a:r>
              <a:rPr lang="bg-BG" sz="31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рехабилитация</a:t>
            </a:r>
            <a:r>
              <a:rPr lang="bg-BG" sz="31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– има за цел да подобри физическата сила и функционалното здраве на лица с увреждания и лица с проблеми в опорно-двигателния апарат и ставите, както и възстановяване и развитие на сензорните умения на лица с увреждания, извън обхвата на медицинската рехабилитация;</a:t>
            </a:r>
          </a:p>
          <a:p>
            <a:pPr lvl="0" algn="just"/>
            <a:r>
              <a:rPr lang="bg-BG" sz="31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обучение за придобиване на умения </a:t>
            </a:r>
            <a:r>
              <a:rPr lang="bg-BG" sz="31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– осъществява се в специализирана среда или мобилно, за подготовка на деца и пълнолетни лица за придобиване на умения за самостоятелност, независим живот, самостоятелно справяне с проблеми и затруднения, както и умения за грижа и подкрепа за деца и за зависими от грижа членове на семейството;</a:t>
            </a:r>
          </a:p>
          <a:p>
            <a:pPr lvl="0" algn="just"/>
            <a:r>
              <a:rPr lang="bg-BG" sz="31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подкрепа за придобиване на трудови умения</a:t>
            </a:r>
            <a:r>
              <a:rPr lang="bg-BG" sz="31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– осъществява се в специализирана среда или мобилно, за подготовка и придружаване на лица с трайни увреждания за придобиване на умения за участие в трудови дейности.</a:t>
            </a:r>
          </a:p>
          <a:p>
            <a:pPr algn="just">
              <a:buNone/>
            </a:pPr>
            <a:endParaRPr lang="bg-BG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962201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5205</TotalTime>
  <Words>3842</Words>
  <Application>Microsoft Office PowerPoint</Application>
  <PresentationFormat>Широк екран</PresentationFormat>
  <Paragraphs>216</Paragraphs>
  <Slides>33</Slides>
  <Notes>2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33</vt:i4>
      </vt:variant>
    </vt:vector>
  </HeadingPairs>
  <TitlesOfParts>
    <vt:vector size="40" baseType="lpstr">
      <vt:lpstr>Arial</vt:lpstr>
      <vt:lpstr>Calibri</vt:lpstr>
      <vt:lpstr>Calibri </vt:lpstr>
      <vt:lpstr>Calibri 26</vt:lpstr>
      <vt:lpstr>Corbel</vt:lpstr>
      <vt:lpstr>Times New Roman</vt:lpstr>
      <vt:lpstr>База</vt:lpstr>
      <vt:lpstr>Традиционни и нови правомощия на местната власт</vt:lpstr>
      <vt:lpstr>Ангажименти на ОбС по ЗСУ, по предложение на Кмета на общината</vt:lpstr>
      <vt:lpstr>Ангажименти на кмета на общината </vt:lpstr>
      <vt:lpstr>Ангажименти на кмета на общината </vt:lpstr>
      <vt:lpstr>Ангажименти на кмета на общината</vt:lpstr>
      <vt:lpstr>Ангажименти на кмета на общината</vt:lpstr>
      <vt:lpstr>Ново разбиране за услугите ≠ сега съществуващите видове услуги</vt:lpstr>
      <vt:lpstr>Видове услуги в зависимост от дейностите: </vt:lpstr>
      <vt:lpstr>Видове услуги в зависимост от дейностите </vt:lpstr>
      <vt:lpstr>Видове услуги в зависимост от дейностите: </vt:lpstr>
      <vt:lpstr>Видове услуги, в зависимост от начина на ползване</vt:lpstr>
      <vt:lpstr>Среда за предоставяне на социалните услуги  </vt:lpstr>
      <vt:lpstr>Организация на социалните услуги</vt:lpstr>
      <vt:lpstr> Продължителност на ползването на социални услуги  </vt:lpstr>
      <vt:lpstr>Общините осигуряват насочване за ползване на социални услуги, информиране и консултиране на всяко лице </vt:lpstr>
      <vt:lpstr>Насочване</vt:lpstr>
      <vt:lpstr>Извършване на насочването</vt:lpstr>
      <vt:lpstr>Предварителна оценка на потребностите</vt:lpstr>
      <vt:lpstr>Предварителна оценка на потребностите</vt:lpstr>
      <vt:lpstr>Индивидуална оценка на потребностите и индивидуален план за подкрепа на лицето </vt:lpstr>
      <vt:lpstr>Изготвяне на актуализирана индивидуална оценка на потребностите и актуализиран индивидуален план за подкрепа по инциатива на лицето, ползващо социални услуги</vt:lpstr>
      <vt:lpstr>Изготвяне на актуализирана индивидуална оценка на потребностите и актуализиран индивидуален план за подкрепа по инциатива на доставчика на социални услуги</vt:lpstr>
      <vt:lpstr>Списък на чакащи за ползване на социални услуги </vt:lpstr>
      <vt:lpstr>Общините осигуряват предоставянето на социалните услуги, чрез: </vt:lpstr>
      <vt:lpstr>Наредба за планирането на социални услуги </vt:lpstr>
      <vt:lpstr>Нови моменти при планирането, включени в проекта</vt:lpstr>
      <vt:lpstr>Процедура за подготовка по НКСУ и годишните планове на общините </vt:lpstr>
      <vt:lpstr>Очаквано отлагане на предварителните срокове </vt:lpstr>
      <vt:lpstr>Договор за ползване на социални услуги </vt:lpstr>
      <vt:lpstr>Управление на случай </vt:lpstr>
      <vt:lpstr>Отчитане на дейността по предоставяне на социални услуги </vt:lpstr>
      <vt:lpstr>Анализ за състоянието и ефективността за социалните услуги по чл. 113, ал. 2 от ЗСУ.</vt:lpstr>
      <vt:lpstr>Междуобщинско сътрудничество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USER</cp:lastModifiedBy>
  <cp:revision>149</cp:revision>
  <dcterms:created xsi:type="dcterms:W3CDTF">2020-11-16T15:48:02Z</dcterms:created>
  <dcterms:modified xsi:type="dcterms:W3CDTF">2022-05-22T16:11:38Z</dcterms:modified>
</cp:coreProperties>
</file>