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5"/>
    <a:srgbClr val="040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5" autoAdjust="0"/>
    <p:restoredTop sz="94717" autoAdjust="0"/>
  </p:normalViewPr>
  <p:slideViewPr>
    <p:cSldViewPr snapToGrid="0" showGuides="1">
      <p:cViewPr varScale="1">
        <p:scale>
          <a:sx n="70" d="100"/>
          <a:sy n="70" d="100"/>
        </p:scale>
        <p:origin x="8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3200" b="1" i="1" dirty="0" smtClean="0">
                <a:cs typeface="Arial" pitchFamily="34" charset="0"/>
              </a:rPr>
              <a:t>Обучителен модул 3</a:t>
            </a:r>
            <a:r>
              <a:rPr lang="bg-BG" sz="3200" b="1" smtClean="0">
                <a:cs typeface="Arial" pitchFamily="34" charset="0"/>
              </a:rPr>
              <a:t/>
            </a:r>
            <a:br>
              <a:rPr lang="bg-BG" sz="3200" b="1" smtClean="0">
                <a:cs typeface="Arial" pitchFamily="34" charset="0"/>
              </a:rPr>
            </a:br>
            <a:r>
              <a:rPr lang="ru-RU" sz="3200" b="1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bg-BG" sz="3200" b="1" dirty="0" smtClean="0">
                <a:cs typeface="Arial" pitchFamily="34" charset="0"/>
              </a:rPr>
              <a:t>Контролни функции на общините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bg-BG" sz="3200" b="1" dirty="0" smtClean="0">
              <a:cs typeface="Arial" pitchFamily="34" charset="0"/>
            </a:endParaRPr>
          </a:p>
          <a:p>
            <a:pPr marL="0" indent="0" algn="ctr">
              <a:buNone/>
            </a:pPr>
            <a:endParaRPr lang="bg-BG" sz="3200" dirty="0" smtClean="0"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Тема </a:t>
            </a:r>
            <a:r>
              <a:rPr lang="bg-BG" sz="32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bg-BG" sz="3200" dirty="0">
                <a:solidFill>
                  <a:schemeClr val="accent1">
                    <a:lumMod val="50000"/>
                  </a:schemeClr>
                </a:solidFill>
              </a:rPr>
              <a:t>Обезпечаване на контролните функции. Възможности в рамките на законодателството – звена, инспекторат, експерти и служители с контролни функции и служители, осъществяващи </a:t>
            </a:r>
            <a:r>
              <a:rPr lang="bg-BG" sz="3200" dirty="0" smtClean="0">
                <a:solidFill>
                  <a:schemeClr val="accent1">
                    <a:lumMod val="50000"/>
                  </a:schemeClr>
                </a:solidFill>
              </a:rPr>
              <a:t>контрол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41912"/>
            <a:ext cx="9872871" cy="4754088"/>
          </a:xfrm>
        </p:spPr>
        <p:txBody>
          <a:bodyPr/>
          <a:lstStyle/>
          <a:p>
            <a:pPr>
              <a:buNone/>
            </a:pPr>
            <a:r>
              <a:rPr lang="bg-BG" sz="2400" b="1" i="1" dirty="0" smtClean="0">
                <a:solidFill>
                  <a:srgbClr val="333335"/>
                </a:solidFill>
              </a:rPr>
              <a:t>   </a:t>
            </a:r>
            <a:endParaRPr lang="bg-BG" dirty="0">
              <a:solidFill>
                <a:srgbClr val="333335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7797" y="327545"/>
            <a:ext cx="10918209" cy="124249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+mn-lt"/>
              </a:rPr>
              <a:t>Подтема </a:t>
            </a:r>
            <a:r>
              <a:rPr lang="bg-BG" sz="3200" b="1" dirty="0" smtClean="0">
                <a:solidFill>
                  <a:srgbClr val="333335"/>
                </a:solidFill>
                <a:latin typeface="+mn-lt"/>
              </a:rPr>
              <a:t>2.3. </a:t>
            </a:r>
            <a:r>
              <a:rPr lang="bg-BG" sz="3200" b="1" dirty="0">
                <a:solidFill>
                  <a:srgbClr val="333335"/>
                </a:solidFill>
                <a:latin typeface="+mn-lt"/>
              </a:rPr>
              <a:t>Общинска полиция – законодателна рамка и възможности за изпълнение на контролна дейност</a:t>
            </a:r>
            <a:endParaRPr lang="bg-BG" sz="1600" dirty="0">
              <a:latin typeface="+mn-lt"/>
            </a:endParaRPr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341194" y="1719618"/>
            <a:ext cx="11436823" cy="469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Общинска полиция – принципи, функции и дейности – Закон за МВР и Наредба № 8121з-422 / 16.04.2015г. За организация дейността на звената “Общинска полиция” в Република България.</a:t>
            </a: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Договор между общината и съответната ОД на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МВР.</a:t>
            </a:r>
            <a:endParaRPr kumimoji="0" lang="bg-BG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Звено “Общинска полиция” – София, Пловдив, Варна, Бургас, Стара Загора, Габрово, Велико Търново, Ловеч, Хасково, Кюстендил, Ямбол и др. </a:t>
            </a:r>
            <a:endParaRPr kumimoji="0" lang="bg-BG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36728" y="1705970"/>
            <a:ext cx="11409529" cy="494049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Функции – контролна и административно-наказателна дейност по закони и общински наредби.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Съдействие на длъжностни лица от общинска администрация при изпълнение на служебните им задължения.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Взаимодействие с други общински структури 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bg-BG" sz="2800" i="1" dirty="0" smtClean="0">
                <a:solidFill>
                  <a:schemeClr val="tx1"/>
                </a:solidFill>
              </a:rPr>
              <a:t>общински фирми и предприятия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</a:p>
          <a:p>
            <a:pPr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 </a:t>
            </a:r>
            <a:endParaRPr lang="bg-BG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bg-BG" sz="2800" i="1" dirty="0" smtClean="0">
                <a:solidFill>
                  <a:schemeClr val="tx1"/>
                </a:solidFill>
              </a:rPr>
              <a:t>Пример</a:t>
            </a:r>
            <a:r>
              <a:rPr lang="bg-BG" sz="2800" i="1" dirty="0" smtClean="0">
                <a:solidFill>
                  <a:schemeClr val="tx1"/>
                </a:solidFill>
              </a:rPr>
              <a:t>: Извънредната обстановка в България във връзка с пандемията от </a:t>
            </a:r>
            <a:r>
              <a:rPr lang="en-US" sz="2800" i="1" dirty="0" smtClean="0">
                <a:solidFill>
                  <a:schemeClr val="tx1"/>
                </a:solidFill>
              </a:rPr>
              <a:t>COVID-   </a:t>
            </a:r>
            <a:r>
              <a:rPr lang="en-US" sz="2800" i="1" dirty="0" smtClean="0">
                <a:solidFill>
                  <a:schemeClr val="tx1"/>
                </a:solidFill>
              </a:rPr>
              <a:t>19</a:t>
            </a:r>
            <a:r>
              <a:rPr lang="bg-BG" sz="2800" i="1" dirty="0" smtClean="0">
                <a:solidFill>
                  <a:schemeClr val="tx1"/>
                </a:solidFill>
              </a:rPr>
              <a:t> - </a:t>
            </a:r>
            <a:r>
              <a:rPr lang="bg-BG" sz="2800" i="1" dirty="0" smtClean="0">
                <a:solidFill>
                  <a:schemeClr val="tx1"/>
                </a:solidFill>
              </a:rPr>
              <a:t>Взаимодействие с РУ на МВР/РЗИ/ОДБХ/ и др.</a:t>
            </a:r>
            <a:endParaRPr lang="bg-BG" sz="2800" i="1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4274" y="354841"/>
            <a:ext cx="10795379" cy="1132765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2.3.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Общинска полиция – законодателна рамка и възможности за изпълнение на контролна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дейност (2)</a:t>
            </a:r>
            <a:endParaRPr lang="bg-BG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0593213"/>
              </p:ext>
            </p:extLst>
          </p:nvPr>
        </p:nvGraphicFramePr>
        <p:xfrm>
          <a:off x="170939" y="1294842"/>
          <a:ext cx="11819642" cy="53412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82744"/>
                <a:gridCol w="5663171"/>
                <a:gridCol w="3373727"/>
              </a:tblGrid>
              <a:tr h="982638"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Форми за обезпечаване </a:t>
                      </a:r>
                      <a:r>
                        <a:rPr lang="bg-BG" sz="1800" dirty="0" smtClean="0"/>
                        <a:t>на контролните</a:t>
                      </a:r>
                      <a:r>
                        <a:rPr lang="bg-BG" sz="1800" baseline="0" dirty="0" smtClean="0"/>
                        <a:t> функции на кмета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Силни</a:t>
                      </a:r>
                      <a:r>
                        <a:rPr lang="bg-BG" sz="1800" baseline="0" dirty="0" smtClean="0"/>
                        <a:t> страни 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Слаби</a:t>
                      </a:r>
                      <a:r>
                        <a:rPr lang="bg-BG" sz="1800" baseline="0" dirty="0" smtClean="0"/>
                        <a:t> страни</a:t>
                      </a:r>
                      <a:endParaRPr lang="bg-BG" sz="1800" dirty="0"/>
                    </a:p>
                  </a:txBody>
                  <a:tcPr/>
                </a:tc>
              </a:tr>
              <a:tr h="1187435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Общински инспекторат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bg-BG" sz="1600" dirty="0" smtClean="0"/>
                        <a:t>В едно</a:t>
                      </a:r>
                      <a:r>
                        <a:rPr lang="bg-BG" sz="1600" baseline="0" dirty="0" smtClean="0"/>
                        <a:t> звено са устроени всички </a:t>
                      </a:r>
                      <a:r>
                        <a:rPr lang="bg-BG" sz="1600" baseline="0" dirty="0" smtClean="0"/>
                        <a:t>или повечето от направленията </a:t>
                      </a:r>
                      <a:r>
                        <a:rPr lang="bg-BG" sz="1600" baseline="0" dirty="0" smtClean="0"/>
                        <a:t>на контролната дейност на общината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600" baseline="0" dirty="0" smtClean="0"/>
                        <a:t> Ефективна комуникация с кмета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600" baseline="0" dirty="0" smtClean="0"/>
                        <a:t>Добра координация между контролните органи и други ведомства</a:t>
                      </a:r>
                      <a:endParaRPr lang="bg-B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 Изисква</a:t>
                      </a:r>
                      <a:r>
                        <a:rPr lang="bg-BG" sz="1600" baseline="0" dirty="0" smtClean="0"/>
                        <a:t> достатъчен административен капацитет и периодичен мониторинг и контрол за резултатите от контролната дейност</a:t>
                      </a:r>
                      <a:endParaRPr lang="bg-BG" sz="1600" dirty="0"/>
                    </a:p>
                  </a:txBody>
                  <a:tcPr/>
                </a:tc>
              </a:tr>
              <a:tr h="75260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Звена,</a:t>
                      </a:r>
                      <a:r>
                        <a:rPr lang="bg-BG" sz="1800" baseline="0" dirty="0" smtClean="0"/>
                        <a:t> отдели, сектори, общински предприятия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 Структурна единица, която</a:t>
                      </a:r>
                      <a:r>
                        <a:rPr lang="bg-BG" sz="1600" baseline="0" dirty="0" smtClean="0"/>
                        <a:t> е част от администрацията и контролните органи, имат по-добра компетентност </a:t>
                      </a:r>
                      <a:endParaRPr lang="bg-B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 По-слаба</a:t>
                      </a:r>
                      <a:r>
                        <a:rPr lang="bg-BG" sz="1600" baseline="0" dirty="0" smtClean="0"/>
                        <a:t> координация и комуникация между видовете контролна дейност </a:t>
                      </a:r>
                      <a:endParaRPr lang="bg-BG" sz="1600" dirty="0"/>
                    </a:p>
                  </a:txBody>
                  <a:tcPr/>
                </a:tc>
              </a:tr>
              <a:tr h="75260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Специалисти,</a:t>
                      </a:r>
                      <a:r>
                        <a:rPr lang="bg-BG" sz="1800" baseline="0" dirty="0" smtClean="0"/>
                        <a:t> </a:t>
                      </a:r>
                      <a:r>
                        <a:rPr lang="bg-BG" sz="1800" baseline="0" dirty="0" smtClean="0"/>
                        <a:t>експерти, инспектори/служители </a:t>
                      </a:r>
                      <a:r>
                        <a:rPr lang="bg-BG" sz="1800" baseline="0" dirty="0" smtClean="0"/>
                        <a:t>на администрацията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 Предимно</a:t>
                      </a:r>
                      <a:r>
                        <a:rPr lang="bg-BG" sz="1600" baseline="0" dirty="0" smtClean="0"/>
                        <a:t> в малки и средни общини, където човешкия и финансов ресурс са ограничени </a:t>
                      </a:r>
                      <a:endParaRPr lang="bg-B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-По-трудно</a:t>
                      </a:r>
                      <a:r>
                        <a:rPr lang="bg-BG" sz="1600" baseline="0" dirty="0" smtClean="0"/>
                        <a:t> анализиране и отчитане дейността на контролните органи. Неефективен в дадени направления</a:t>
                      </a:r>
                      <a:endParaRPr lang="bg-BG" sz="1600" dirty="0"/>
                    </a:p>
                  </a:txBody>
                  <a:tcPr/>
                </a:tc>
              </a:tr>
              <a:tr h="1189294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Общинска полиция</a:t>
                      </a:r>
                      <a:r>
                        <a:rPr lang="bg-BG" sz="1800" baseline="0" dirty="0" smtClean="0"/>
                        <a:t> 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-Звено с по-големи правомощия</a:t>
                      </a:r>
                      <a:r>
                        <a:rPr lang="bg-BG" sz="1600" baseline="0" dirty="0" smtClean="0"/>
                        <a:t> при изпълняване на контролни функции</a:t>
                      </a:r>
                      <a:r>
                        <a:rPr lang="en-US" sz="1600" baseline="0" dirty="0" smtClean="0"/>
                        <a:t>;</a:t>
                      </a:r>
                      <a:r>
                        <a:rPr lang="bg-BG" sz="1600" baseline="0" dirty="0" smtClean="0"/>
                        <a:t> взаимодействие/подпомагане на </a:t>
                      </a:r>
                      <a:r>
                        <a:rPr lang="bg-BG" sz="1600" dirty="0" smtClean="0"/>
                        <a:t> общински инспекторат, общински служители,</a:t>
                      </a:r>
                      <a:r>
                        <a:rPr lang="bg-BG" sz="1600" baseline="0" dirty="0" smtClean="0"/>
                        <a:t> общински предприятия</a:t>
                      </a:r>
                      <a:r>
                        <a:rPr lang="bg-BG" sz="1600" dirty="0" smtClean="0"/>
                        <a:t> </a:t>
                      </a:r>
                      <a:endParaRPr lang="bg-B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dirty="0" smtClean="0"/>
                        <a:t>- Отнема</a:t>
                      </a:r>
                      <a:r>
                        <a:rPr lang="bg-BG" sz="1600" baseline="0" dirty="0" smtClean="0"/>
                        <a:t> значителен финансов ресурс от собствените приходи на общината.Служителите на общинска полиция са служители на РУ на МВР</a:t>
                      </a:r>
                      <a:endParaRPr lang="bg-BG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143000" y="193975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3773" y="328910"/>
            <a:ext cx="113552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b="1" dirty="0">
                <a:solidFill>
                  <a:srgbClr val="040701"/>
                </a:solidFill>
              </a:rPr>
              <a:t>Подтема </a:t>
            </a:r>
            <a:r>
              <a:rPr lang="bg-BG" sz="2400" b="1" dirty="0" smtClean="0">
                <a:solidFill>
                  <a:srgbClr val="040701"/>
                </a:solidFill>
              </a:rPr>
              <a:t>2.4. </a:t>
            </a:r>
            <a:r>
              <a:rPr lang="bg-BG" sz="2400" b="1" dirty="0">
                <a:solidFill>
                  <a:srgbClr val="040701"/>
                </a:solidFill>
              </a:rPr>
              <a:t>Силни и слаби страни на различните възможности за обезпечаване на контролните функции на кметове на общини, райони и кметства</a:t>
            </a:r>
            <a:endParaRPr lang="bg-BG" sz="2400" dirty="0">
              <a:solidFill>
                <a:srgbClr val="04070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682387" y="313898"/>
            <a:ext cx="10781731" cy="12828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defRPr/>
            </a:pPr>
            <a:r>
              <a:rPr lang="bg-BG" sz="2800" b="1" dirty="0">
                <a:solidFill>
                  <a:srgbClr val="333335"/>
                </a:solidFill>
                <a:latin typeface="+mn-lt"/>
              </a:rPr>
              <a:t>Подтема </a:t>
            </a:r>
            <a:r>
              <a:rPr lang="bg-BG" sz="2800" b="1" dirty="0" smtClean="0">
                <a:solidFill>
                  <a:srgbClr val="333335"/>
                </a:solidFill>
                <a:latin typeface="+mn-lt"/>
              </a:rPr>
              <a:t>2.5. </a:t>
            </a:r>
            <a:r>
              <a:rPr lang="bg-BG" sz="2800" b="1" dirty="0">
                <a:solidFill>
                  <a:srgbClr val="333335"/>
                </a:solidFill>
                <a:latin typeface="+mn-lt"/>
              </a:rPr>
              <a:t>Взаимодействие на контролните органи с други държавни структури, областни служби. Самоконтрол и ролята на НПО, граждански инициативи и добри </a:t>
            </a:r>
            <a:r>
              <a:rPr lang="bg-BG" sz="2800" b="1" dirty="0" smtClean="0">
                <a:solidFill>
                  <a:srgbClr val="333335"/>
                </a:solidFill>
                <a:latin typeface="+mn-lt"/>
              </a:rPr>
              <a:t>практики</a:t>
            </a:r>
            <a:endParaRPr kumimoji="0" lang="bg-BG" sz="2800" b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02376" y="1353787"/>
            <a:ext cx="9872871" cy="4742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bg-BG" sz="2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204716" y="1897039"/>
            <a:ext cx="11750723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Взаимодействие на общински инспекторат, експерти, отдели, звена с органите на МВР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РУ на МВР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);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РЗИ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РИОСВ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ОДБХ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РДНСК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Басейнова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дирекция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НПО и др.</a:t>
            </a: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Административно-наказателни функции: глоби, фишове, АУН, наказателни постановления, източник за приходи за общината.</a:t>
            </a: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Насърчаване на самоконтрола: работа с НПО, граждански инициативи, “горещ телефон”.</a:t>
            </a:r>
            <a:endParaRPr kumimoji="0" lang="bg-BG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641445" y="277100"/>
            <a:ext cx="10836322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defRPr/>
            </a:pPr>
            <a:r>
              <a:rPr lang="bg-BG" sz="28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bg-BG" sz="2800" b="1" dirty="0" smtClean="0">
                <a:solidFill>
                  <a:srgbClr val="333335"/>
                </a:solidFill>
                <a:latin typeface="Times New Roman"/>
              </a:rPr>
              <a:t>2.5. </a:t>
            </a:r>
            <a:r>
              <a:rPr lang="bg-BG" sz="2800" b="1" dirty="0">
                <a:solidFill>
                  <a:srgbClr val="333335"/>
                </a:solidFill>
                <a:latin typeface="Times New Roman"/>
              </a:rPr>
              <a:t>Взаимодействие на контролните органи с други държавни структури, областни служби. Самоконтрол и ролята на НПО, граждански инициативи и добри </a:t>
            </a:r>
            <a:r>
              <a:rPr lang="bg-BG" sz="2800" b="1" dirty="0" smtClean="0">
                <a:solidFill>
                  <a:srgbClr val="333335"/>
                </a:solidFill>
                <a:latin typeface="Times New Roman"/>
              </a:rPr>
              <a:t>практики (2)</a:t>
            </a:r>
            <a:endParaRPr kumimoji="0" lang="bg-BG" sz="1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4842" y="1828800"/>
            <a:ext cx="11518710" cy="454470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bg-BG" sz="3200" dirty="0" smtClean="0">
                <a:solidFill>
                  <a:schemeClr val="tx1"/>
                </a:solidFill>
              </a:rPr>
              <a:t>Ефективност и прозрачност при осъществяване на контролна дейност</a:t>
            </a:r>
          </a:p>
          <a:p>
            <a:pPr algn="just">
              <a:buFont typeface="Wingdings" pitchFamily="2" charset="2"/>
              <a:buChar char="§"/>
            </a:pPr>
            <a:r>
              <a:rPr lang="bg-BG" sz="3200" dirty="0" smtClean="0">
                <a:solidFill>
                  <a:schemeClr val="tx1"/>
                </a:solidFill>
              </a:rPr>
              <a:t>Междуобщинско сътрудничество </a:t>
            </a:r>
            <a:r>
              <a:rPr lang="bg-BG" sz="3200" dirty="0" smtClean="0">
                <a:solidFill>
                  <a:schemeClr val="tx1"/>
                </a:solidFill>
              </a:rPr>
              <a:t>по реда на ЗМСМА </a:t>
            </a:r>
            <a:r>
              <a:rPr lang="bg-BG" sz="3200" dirty="0" smtClean="0">
                <a:solidFill>
                  <a:schemeClr val="tx1"/>
                </a:solidFill>
              </a:rPr>
              <a:t>– решаване на проблеми от общ интерес и ефективно използване на човешки и финансов </a:t>
            </a:r>
            <a:r>
              <a:rPr lang="bg-BG" sz="3200" dirty="0" smtClean="0">
                <a:solidFill>
                  <a:schemeClr val="tx1"/>
                </a:solidFill>
              </a:rPr>
              <a:t>ресурс</a:t>
            </a:r>
            <a:endParaRPr lang="bg-BG" sz="32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bg-BG" sz="3200" dirty="0" smtClean="0">
                <a:solidFill>
                  <a:schemeClr val="tx1"/>
                </a:solidFill>
              </a:rPr>
              <a:t>Добрата експертиза и познаване на нормативната база, както и добрите примери - 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bg-BG" sz="3200" dirty="0" smtClean="0">
                <a:solidFill>
                  <a:schemeClr val="tx1"/>
                </a:solidFill>
              </a:rPr>
              <a:t>подпомагат кметовете на общини, райони и кметства да вземат </a:t>
            </a:r>
            <a:r>
              <a:rPr lang="bg-BG" sz="3200" dirty="0" smtClean="0">
                <a:solidFill>
                  <a:schemeClr val="tx1"/>
                </a:solidFill>
              </a:rPr>
              <a:t>аргументирани политически </a:t>
            </a:r>
            <a:r>
              <a:rPr lang="bg-BG" sz="3200" dirty="0" smtClean="0">
                <a:solidFill>
                  <a:schemeClr val="tx1"/>
                </a:solidFill>
              </a:rPr>
              <a:t>решения в полза на гражданите и бизнеса.</a:t>
            </a:r>
            <a:endParaRPr lang="bg-BG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+mn-lt"/>
              </a:rPr>
              <a:t>Подтема </a:t>
            </a:r>
            <a:r>
              <a:rPr lang="bg-BG" sz="3200" b="1" dirty="0" smtClean="0">
                <a:solidFill>
                  <a:srgbClr val="333335"/>
                </a:solidFill>
                <a:latin typeface="+mn-lt"/>
              </a:rPr>
              <a:t>2.1. </a:t>
            </a:r>
            <a:r>
              <a:rPr lang="bg-BG" sz="3200" b="1" dirty="0">
                <a:solidFill>
                  <a:srgbClr val="333335"/>
                </a:solidFill>
                <a:latin typeface="+mn-lt"/>
              </a:rPr>
              <a:t>Контролни функции на кметове на </a:t>
            </a:r>
            <a:r>
              <a:rPr lang="bg-BG" sz="3200" b="1" dirty="0" smtClean="0">
                <a:solidFill>
                  <a:srgbClr val="333335"/>
                </a:solidFill>
                <a:latin typeface="+mn-lt"/>
              </a:rPr>
              <a:t>общини. </a:t>
            </a:r>
            <a:r>
              <a:rPr lang="bg-BG" sz="3200" b="1" dirty="0">
                <a:solidFill>
                  <a:srgbClr val="333335"/>
                </a:solidFill>
                <a:latin typeface="+mn-lt"/>
              </a:rPr>
              <a:t>Нормативна база. Законодателна рамка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374572" y="1415143"/>
            <a:ext cx="11512627" cy="50331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" lvl="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Контролни функции на кметове на общини, райони и кметства-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–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чл.44, ал.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1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,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т.4 и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 </a:t>
            </a:r>
            <a:r>
              <a:rPr lang="bg-BG" sz="2800" dirty="0" smtClean="0">
                <a:solidFill>
                  <a:srgbClr val="333335"/>
                </a:solidFill>
              </a:rPr>
              <a:t>ал.4 от ЗМСМА</a:t>
            </a:r>
            <a:r>
              <a:rPr lang="bg-BG" sz="2800" dirty="0">
                <a:solidFill>
                  <a:srgbClr val="333335"/>
                </a:solidFill>
              </a:rPr>
              <a:t>–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кметът в случаите, определени от закона, изпълнява функции, възложени от централни държавни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органи,</a:t>
            </a:r>
            <a:r>
              <a:rPr kumimoji="0" lang="bg-BG" sz="2800" b="0" i="0" u="none" strike="noStrike" kern="1200" cap="none" spc="0" normalizeH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включително контролни.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333335"/>
              </a:solidFill>
              <a:effectLst/>
              <a:uLnTx/>
              <a:uFillTx/>
            </a:endParaRPr>
          </a:p>
          <a:p>
            <a:pPr marL="45720" marR="0" lvl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Закони, наредби и правилници за прилагането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5"/>
                </a:solidFill>
                <a:effectLst/>
                <a:uLnTx/>
                <a:uFillTx/>
              </a:rPr>
              <a:t>им : </a:t>
            </a: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solidFill>
                <a:srgbClr val="333335"/>
              </a:solidFill>
              <a:effectLst/>
              <a:uLnTx/>
              <a:uFillTx/>
            </a:endParaRP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Конституцията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на Република България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ЗМСМА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(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Закон за местното самоуправление и местната администрация)</a:t>
            </a:r>
            <a:endParaRPr kumimoji="0" lang="bg-BG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ЗАНН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(Закон за административни наказания и нарушения)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Закон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 администрацията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Закон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 МВР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Закон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 околната среда /ЗУО/ </a:t>
            </a:r>
            <a:endParaRPr kumimoji="0" lang="bg-BG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Закон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 </a:t>
            </a:r>
            <a:r>
              <a:rPr kumimoji="0" lang="bg-BG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биоразнообразието и др.</a:t>
            </a:r>
            <a:r>
              <a:rPr lang="bg-BG" sz="2600" dirty="0" smtClean="0"/>
              <a:t> </a:t>
            </a:r>
            <a:endParaRPr kumimoji="0" lang="bg-BG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bg-BG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164" y="382138"/>
            <a:ext cx="11219206" cy="968990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2.1.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Контролни функции на кметове на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общини.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Нормативна база. Законодателна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рамка (2)</a:t>
            </a:r>
            <a:endParaRPr lang="bg-BG" sz="32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23082" y="1501254"/>
            <a:ext cx="10592582" cy="491537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защитени територии; </a:t>
            </a:r>
            <a:endParaRPr lang="bg-BG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защита от шума в околна среда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ветеринарномедицинската дейност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движение по пътищата  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общинската собственост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устройство на територията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управление на етажната собственост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Закон </a:t>
            </a:r>
            <a:r>
              <a:rPr lang="bg-BG" sz="2400" dirty="0" smtClean="0">
                <a:solidFill>
                  <a:schemeClr val="tx1"/>
                </a:solidFill>
              </a:rPr>
              <a:t>за собствеността и ползването на земеделски земи </a:t>
            </a:r>
          </a:p>
          <a:p>
            <a:pPr algn="just">
              <a:buNone/>
            </a:pPr>
            <a:r>
              <a:rPr lang="bg-BG" sz="2800" dirty="0" smtClean="0">
                <a:solidFill>
                  <a:srgbClr val="333335"/>
                </a:solidFill>
              </a:rPr>
              <a:t>Местна </a:t>
            </a:r>
            <a:r>
              <a:rPr lang="bg-BG" sz="2800" dirty="0" smtClean="0">
                <a:solidFill>
                  <a:srgbClr val="333335"/>
                </a:solidFill>
              </a:rPr>
              <a:t>нормативна база: Наредби на Общински </a:t>
            </a:r>
            <a:r>
              <a:rPr lang="bg-BG" sz="2800" dirty="0" smtClean="0">
                <a:solidFill>
                  <a:srgbClr val="333335"/>
                </a:solidFill>
              </a:rPr>
              <a:t>съвет</a:t>
            </a:r>
            <a:endParaRPr lang="bg-BG" sz="2800" dirty="0" smtClean="0">
              <a:solidFill>
                <a:srgbClr val="33333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18616" y="245660"/>
            <a:ext cx="11259402" cy="941873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2.1.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Контролни функции на кметове на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общини.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Нормативна база. Законодателна </a:t>
            </a:r>
            <a:r>
              <a:rPr lang="bg-BG" sz="3200" b="1" dirty="0" smtClean="0">
                <a:solidFill>
                  <a:srgbClr val="333335"/>
                </a:solidFill>
                <a:latin typeface="Times New Roman"/>
              </a:rPr>
              <a:t>рамка (3)</a:t>
            </a:r>
            <a:endParaRPr lang="bg-BG" sz="16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18616" y="1337480"/>
            <a:ext cx="11354936" cy="50906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bg-BG" sz="2400" b="1" i="1" dirty="0" smtClean="0">
                <a:solidFill>
                  <a:srgbClr val="333335"/>
                </a:solidFill>
              </a:rPr>
              <a:t>Видове контролна дейност: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по опазване на обществения ред, здравето и сигурността на гражданите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по опазване на околната среда – води, въздух, отпадъци, замърсяване от строителна дейност и др.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Инвестиционен контрол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по безопасността на общинската инфраструктура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на търговската и рекламна дейност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по ЗУТ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bg-BG" sz="2400" dirty="0" smtClean="0">
                <a:solidFill>
                  <a:schemeClr val="tx1"/>
                </a:solidFill>
              </a:rPr>
              <a:t>Закон за устройство на територията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bg-BG" sz="24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bg-BG" sz="2400" dirty="0" smtClean="0">
                <a:solidFill>
                  <a:schemeClr val="tx1"/>
                </a:solidFill>
              </a:rPr>
              <a:t>Контрол по закона за авторските права и др.</a:t>
            </a:r>
            <a:endParaRPr lang="bg-BG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77671" y="313899"/>
            <a:ext cx="11232107" cy="94169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333335"/>
                </a:solidFill>
                <a:latin typeface="+mn-lt"/>
              </a:rPr>
              <a:t> </a:t>
            </a:r>
            <a:r>
              <a:rPr lang="bg-BG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Подтема </a:t>
            </a:r>
            <a:r>
              <a:rPr lang="bg-BG" sz="28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2.2. </a:t>
            </a:r>
            <a:r>
              <a:rPr lang="bg-BG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Организиране на контролната дейност чрез звена, инспекторат, отдели, експерти и служители с контролни функции</a:t>
            </a:r>
            <a:endParaRPr lang="bg-BG" sz="16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218364" y="1364776"/>
            <a:ext cx="11764370" cy="51315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" lvl="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defRPr/>
            </a:pPr>
            <a:r>
              <a:rPr lang="bg-BG" sz="2800" dirty="0"/>
              <a:t>К</a:t>
            </a:r>
            <a:r>
              <a:rPr lang="bg-BG" sz="2800" dirty="0" smtClean="0"/>
              <a:t>онтролните </a:t>
            </a:r>
            <a:r>
              <a:rPr lang="bg-BG" sz="2800" dirty="0"/>
              <a:t>функции на кмета се разпределят между различни структурни </a:t>
            </a:r>
            <a:r>
              <a:rPr lang="bg-BG" sz="2800" dirty="0" smtClean="0"/>
              <a:t>звена: </a:t>
            </a:r>
          </a:p>
          <a:p>
            <a:pPr marL="502920" lvl="0" indent="-45720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bg-BG" sz="2800" dirty="0" smtClean="0"/>
              <a:t>самостоятелни звена - инспекторати </a:t>
            </a:r>
            <a:r>
              <a:rPr lang="bg-BG" sz="2800" dirty="0"/>
              <a:t>на бюджетна </a:t>
            </a:r>
            <a:r>
              <a:rPr lang="bg-BG" sz="2800" dirty="0" smtClean="0"/>
              <a:t>издръжка / общински </a:t>
            </a:r>
            <a:r>
              <a:rPr lang="bg-BG" sz="2800" dirty="0" smtClean="0"/>
              <a:t>предприятия; </a:t>
            </a:r>
            <a:endParaRPr lang="bg-BG" sz="2800" dirty="0" smtClean="0"/>
          </a:p>
          <a:p>
            <a:pPr marL="502920" lvl="0" indent="-45720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bg-BG" sz="2800" dirty="0" smtClean="0"/>
              <a:t>дирекции/отдели </a:t>
            </a:r>
            <a:r>
              <a:rPr lang="en-US" sz="2800" dirty="0"/>
              <a:t>(</a:t>
            </a:r>
            <a:r>
              <a:rPr lang="bg-BG" sz="2800" dirty="0"/>
              <a:t>изпълняващи контролни </a:t>
            </a:r>
            <a:r>
              <a:rPr lang="bg-BG" sz="2800" dirty="0" smtClean="0"/>
              <a:t>функции</a:t>
            </a:r>
            <a:r>
              <a:rPr lang="en-US" sz="2800" dirty="0"/>
              <a:t>)</a:t>
            </a:r>
            <a:r>
              <a:rPr lang="bg-BG" sz="2800" dirty="0"/>
              <a:t> в структурата на общинска </a:t>
            </a:r>
            <a:r>
              <a:rPr lang="bg-BG" sz="2800" dirty="0" smtClean="0"/>
              <a:t>администрация; </a:t>
            </a:r>
            <a:endParaRPr lang="bg-BG" sz="2800" dirty="0" smtClean="0"/>
          </a:p>
          <a:p>
            <a:pPr marL="502920" lvl="0" indent="-45720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bg-BG" sz="2800" dirty="0" smtClean="0"/>
              <a:t>експерти </a:t>
            </a:r>
            <a:r>
              <a:rPr lang="bg-BG" sz="2800" dirty="0"/>
              <a:t>от специализираната администрация и служители чрез изрично оправомощаване със </a:t>
            </a:r>
            <a:r>
              <a:rPr lang="bg-BG" sz="2800" dirty="0" smtClean="0"/>
              <a:t>заповед.</a:t>
            </a:r>
            <a:endParaRPr lang="bg-BG" sz="2800" dirty="0"/>
          </a:p>
          <a:p>
            <a:pPr marL="45720" lvl="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defRPr/>
            </a:pP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Общинският инспекторат е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звено на бюджетна издръжка, упражняващо контролни функции, възложени от кмета на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Общината.</a:t>
            </a:r>
          </a:p>
          <a:p>
            <a:pPr marL="45720" lvl="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defRPr/>
            </a:pPr>
            <a:r>
              <a:rPr lang="bg-BG" sz="2800" i="1" dirty="0" smtClean="0"/>
              <a:t>Извършва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превантивен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, текущ,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последващ контрол.</a:t>
            </a:r>
            <a:endParaRPr lang="bg-BG" sz="2800" i="1" dirty="0"/>
          </a:p>
          <a:p>
            <a:pPr marL="45720" lvl="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defRPr/>
            </a:pPr>
            <a:r>
              <a:rPr lang="bg-BG" sz="2800" i="1" noProof="0" dirty="0" smtClean="0"/>
              <a:t>Изпълнва а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дминистративно-наказателна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дейност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по</a:t>
            </a:r>
            <a:r>
              <a:rPr kumimoji="0" lang="bg-BG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реда на 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ЗАНН.</a:t>
            </a:r>
            <a:endParaRPr kumimoji="0" lang="bg-BG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3205" y="272955"/>
            <a:ext cx="11232107" cy="118735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333335"/>
                </a:solidFill>
              </a:rPr>
              <a:t> </a:t>
            </a:r>
            <a:r>
              <a:rPr lang="bg-BG" sz="24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Подтема 2.2. Организиране на контролната дейност чрез звена, инспекторат, отдели, експерти и служители с контролни </a:t>
            </a:r>
            <a:r>
              <a:rPr lang="bg-BG" sz="24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функции (2)</a:t>
            </a:r>
            <a:endParaRPr lang="bg-BG" sz="1400" dirty="0">
              <a:latin typeface="+mn-lt"/>
            </a:endParaRPr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32012" y="1665026"/>
            <a:ext cx="11723427" cy="4844956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Документи, регулиращи функциите и дейността на общинския инспекторат:</a:t>
            </a:r>
          </a:p>
          <a:p>
            <a:pPr algn="just"/>
            <a:r>
              <a:rPr lang="bg-BG" sz="2400" dirty="0" smtClean="0">
                <a:solidFill>
                  <a:schemeClr val="tx1"/>
                </a:solidFill>
              </a:rPr>
              <a:t>Правилник </a:t>
            </a:r>
            <a:r>
              <a:rPr lang="bg-BG" sz="2400" dirty="0" smtClean="0">
                <a:solidFill>
                  <a:schemeClr val="tx1"/>
                </a:solidFill>
              </a:rPr>
              <a:t>за дейността и организация на </a:t>
            </a:r>
            <a:r>
              <a:rPr lang="bg-BG" sz="2400" dirty="0" smtClean="0">
                <a:solidFill>
                  <a:schemeClr val="tx1"/>
                </a:solidFill>
              </a:rPr>
              <a:t>инспектората – приема се от Общинския съвет и определя структурата, управлението, направленията </a:t>
            </a:r>
            <a:r>
              <a:rPr lang="bg-BG" sz="2400" dirty="0" smtClean="0">
                <a:solidFill>
                  <a:schemeClr val="tx1"/>
                </a:solidFill>
              </a:rPr>
              <a:t>на контрол, </a:t>
            </a:r>
            <a:r>
              <a:rPr lang="bg-BG" sz="2400" dirty="0" smtClean="0">
                <a:solidFill>
                  <a:schemeClr val="tx1"/>
                </a:solidFill>
              </a:rPr>
              <a:t>правата </a:t>
            </a:r>
            <a:r>
              <a:rPr lang="bg-BG" sz="2400" dirty="0" smtClean="0">
                <a:solidFill>
                  <a:schemeClr val="tx1"/>
                </a:solidFill>
              </a:rPr>
              <a:t>и задължения на инспекторите.</a:t>
            </a:r>
          </a:p>
          <a:p>
            <a:pPr algn="just"/>
            <a:r>
              <a:rPr lang="bg-BG" sz="2400" dirty="0" smtClean="0">
                <a:solidFill>
                  <a:schemeClr val="tx1"/>
                </a:solidFill>
              </a:rPr>
              <a:t>Заповеди, правила и процедури за работа на инспектората – определят реализирането на контролните дейности в съотвествие със Закона и Правилника. Инспекторатът е на </a:t>
            </a:r>
            <a:r>
              <a:rPr lang="bg-BG" sz="2400" dirty="0" smtClean="0">
                <a:solidFill>
                  <a:schemeClr val="tx1"/>
                </a:solidFill>
              </a:rPr>
              <a:t>пряко подчинение на кмета или упълномощено от него </a:t>
            </a:r>
            <a:r>
              <a:rPr lang="bg-BG" sz="2400" dirty="0" smtClean="0">
                <a:solidFill>
                  <a:schemeClr val="tx1"/>
                </a:solidFill>
              </a:rPr>
              <a:t>лице и е помощен </a:t>
            </a:r>
            <a:r>
              <a:rPr lang="bg-BG" sz="2400" dirty="0" smtClean="0">
                <a:solidFill>
                  <a:schemeClr val="tx1"/>
                </a:solidFill>
              </a:rPr>
              <a:t>орган при упражняване на контролните функции на кмета.</a:t>
            </a:r>
          </a:p>
          <a:p>
            <a:pPr algn="just"/>
            <a:r>
              <a:rPr lang="bg-BG" sz="2400" dirty="0" smtClean="0">
                <a:solidFill>
                  <a:schemeClr val="tx1"/>
                </a:solidFill>
              </a:rPr>
              <a:t>Вътрешни документи на инспектората, осигурямащи законосъоразното му функциониране като структурно звено.</a:t>
            </a:r>
          </a:p>
          <a:p>
            <a:pPr algn="just"/>
            <a:r>
              <a:rPr lang="bg-BG" sz="2400" dirty="0" smtClean="0">
                <a:solidFill>
                  <a:schemeClr val="tx1"/>
                </a:solidFill>
              </a:rPr>
              <a:t>Документи за осигуряване на мониторинг и контрол върху дейността му – Периодични от</a:t>
            </a:r>
            <a:r>
              <a:rPr lang="bg-BG" sz="2400" dirty="0" smtClean="0">
                <a:solidFill>
                  <a:schemeClr val="tx1"/>
                </a:solidFill>
              </a:rPr>
              <a:t>чети </a:t>
            </a:r>
            <a:r>
              <a:rPr lang="bg-BG" sz="2400" dirty="0" smtClean="0">
                <a:solidFill>
                  <a:schemeClr val="tx1"/>
                </a:solidFill>
              </a:rPr>
              <a:t>за дейността на </a:t>
            </a:r>
            <a:r>
              <a:rPr lang="bg-BG" sz="2400" dirty="0" smtClean="0">
                <a:solidFill>
                  <a:schemeClr val="tx1"/>
                </a:solidFill>
              </a:rPr>
              <a:t>инспектората, подпомагащи </a:t>
            </a:r>
            <a:r>
              <a:rPr lang="bg-BG" sz="2400" dirty="0" smtClean="0">
                <a:solidFill>
                  <a:schemeClr val="tx1"/>
                </a:solidFill>
              </a:rPr>
              <a:t>кмета на община, район или кметство да взема ефективни управленски решения.</a:t>
            </a:r>
          </a:p>
          <a:p>
            <a:pPr algn="just"/>
            <a:r>
              <a:rPr lang="bg-BG" sz="2400" dirty="0" smtClean="0">
                <a:solidFill>
                  <a:schemeClr val="tx1"/>
                </a:solidFill>
              </a:rPr>
              <a:t>Документи осигуряващи пълноценно изпълнение на възложените </a:t>
            </a:r>
            <a:r>
              <a:rPr lang="bg-BG" sz="2400" dirty="0">
                <a:solidFill>
                  <a:schemeClr val="tx1"/>
                </a:solidFill>
              </a:rPr>
              <a:t>контролни </a:t>
            </a:r>
            <a:r>
              <a:rPr lang="bg-BG" sz="2400" dirty="0" smtClean="0">
                <a:solidFill>
                  <a:schemeClr val="tx1"/>
                </a:solidFill>
              </a:rPr>
              <a:t>дейности и </a:t>
            </a:r>
            <a:r>
              <a:rPr lang="bg-BG" sz="2400" dirty="0">
                <a:solidFill>
                  <a:schemeClr val="tx1"/>
                </a:solidFill>
              </a:rPr>
              <a:t>административно-наказателна </a:t>
            </a:r>
            <a:r>
              <a:rPr lang="bg-BG" sz="2400" dirty="0" smtClean="0">
                <a:solidFill>
                  <a:schemeClr val="tx1"/>
                </a:solidFill>
              </a:rPr>
              <a:t>отговорност - </a:t>
            </a:r>
            <a:r>
              <a:rPr lang="bg-BG" sz="2400" dirty="0" smtClean="0">
                <a:solidFill>
                  <a:schemeClr val="tx1"/>
                </a:solidFill>
              </a:rPr>
              <a:t>съобразно </a:t>
            </a:r>
            <a:r>
              <a:rPr lang="bg-BG" sz="2400" dirty="0" smtClean="0">
                <a:solidFill>
                  <a:schemeClr val="tx1"/>
                </a:solidFill>
              </a:rPr>
              <a:t>структурата на </a:t>
            </a:r>
            <a:r>
              <a:rPr lang="bg-BG" sz="2400" dirty="0" smtClean="0">
                <a:solidFill>
                  <a:schemeClr val="tx1"/>
                </a:solidFill>
              </a:rPr>
              <a:t>общината и функционалното разпределение на ангажиментите на всички структурни звена и/или експерти с контролни функции в общината. </a:t>
            </a:r>
            <a:endParaRPr lang="bg-BG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4149" y="341193"/>
            <a:ext cx="11013744" cy="121465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333335"/>
                </a:solidFill>
              </a:rPr>
              <a:t> </a:t>
            </a:r>
            <a:r>
              <a:rPr lang="bg-BG" sz="24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Подтема 2.2. Организиране на контролната дейност чрез звена, инспекторат, отдели, експерти и служители с контролни </a:t>
            </a:r>
            <a:r>
              <a:rPr lang="bg-BG" sz="24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функции (3)</a:t>
            </a:r>
            <a:endParaRPr lang="bg-BG" sz="1400" dirty="0">
              <a:latin typeface="+mn-lt"/>
            </a:endParaRPr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00251" y="1746914"/>
            <a:ext cx="11532357" cy="4503761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Предпочитана форма на контролна дейност 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bg-BG" sz="2800" dirty="0" smtClean="0">
                <a:solidFill>
                  <a:schemeClr val="tx1"/>
                </a:solidFill>
              </a:rPr>
              <a:t>общински инспекторат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bg-BG" sz="2800" dirty="0" smtClean="0">
                <a:solidFill>
                  <a:schemeClr val="tx1"/>
                </a:solidFill>
              </a:rPr>
              <a:t>в големи градове: София, Пловдив, Варна, Плевен, Стара Загора, Габрово и др.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Общински </a:t>
            </a:r>
            <a:r>
              <a:rPr lang="bg-BG" sz="2800" dirty="0" smtClean="0">
                <a:solidFill>
                  <a:schemeClr val="tx1"/>
                </a:solidFill>
              </a:rPr>
              <a:t>инспекторати 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bg-BG" sz="2800" dirty="0" smtClean="0">
                <a:solidFill>
                  <a:schemeClr val="tx1"/>
                </a:solidFill>
              </a:rPr>
              <a:t>контролни функции</a:t>
            </a:r>
            <a:r>
              <a:rPr lang="en-US" sz="2800" dirty="0" smtClean="0">
                <a:solidFill>
                  <a:schemeClr val="tx1"/>
                </a:solidFill>
              </a:rPr>
              <a:t>) – </a:t>
            </a:r>
            <a:r>
              <a:rPr lang="bg-BG" sz="2800" dirty="0" smtClean="0">
                <a:solidFill>
                  <a:schemeClr val="tx1"/>
                </a:solidFill>
              </a:rPr>
              <a:t>средни и малки общини: Карлово, Червен бряг, Сандански, Божурище, Луковит, Две могили и др.</a:t>
            </a:r>
          </a:p>
          <a:p>
            <a:pPr algn="just">
              <a:buFont typeface="Wingdings" pitchFamily="2" charset="2"/>
              <a:buChar char="§"/>
            </a:pPr>
            <a:r>
              <a:rPr lang="bg-BG" sz="2800" dirty="0" smtClean="0">
                <a:solidFill>
                  <a:schemeClr val="tx1"/>
                </a:solidFill>
              </a:rPr>
              <a:t>Предимства при възлагането на упражняването на контролни функции на </a:t>
            </a:r>
            <a:r>
              <a:rPr lang="bg-BG" sz="2800" dirty="0" smtClean="0">
                <a:solidFill>
                  <a:schemeClr val="tx1"/>
                </a:solidFill>
              </a:rPr>
              <a:t>Общински </a:t>
            </a:r>
            <a:r>
              <a:rPr lang="bg-BG" sz="2800" dirty="0" smtClean="0">
                <a:solidFill>
                  <a:schemeClr val="tx1"/>
                </a:solidFill>
              </a:rPr>
              <a:t>инспекторат.</a:t>
            </a:r>
            <a:endParaRPr lang="bg-BG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86853" y="259307"/>
            <a:ext cx="11013743" cy="137842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333335"/>
                </a:solidFill>
                <a:latin typeface="+mn-lt"/>
              </a:rPr>
              <a:t> </a:t>
            </a:r>
            <a:r>
              <a:rPr lang="bg-BG" sz="24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Подтема 2.2. Организиране на контролната дейност чрез звена, инспекторат, отдели, експерти и служители с контролни </a:t>
            </a:r>
            <a:r>
              <a:rPr lang="bg-BG" sz="24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функции (4)</a:t>
            </a:r>
            <a:endParaRPr lang="bg-BG" sz="1400" dirty="0">
              <a:latin typeface="+mn-lt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395785" y="1528549"/>
            <a:ext cx="11450471" cy="5090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Контролните функции на кмета на общината – възложени на отделни структурни единици в администрацията: отдели, звена, сектори.</a:t>
            </a: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bg-BG" sz="28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Примери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отдел “Паркинги и гаражи”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гр.Несебър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отдел “Инвестиционен контрол на строителството”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отдел “Контрол по опазване на наредбите на Общински съвет и заповедите на кмета”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гр.Кюстендил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0292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отдел “Екология и транспорт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” - гр.Велико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Търново”</a:t>
            </a:r>
            <a:endParaRPr kumimoji="0" lang="bg-BG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259308" y="1555845"/>
            <a:ext cx="11095630" cy="4940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Контролни функции на кмета на община, възложени на общински предприятия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 областни градове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на отделни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служители – експерти и инспектори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bg-BG" sz="2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 по-голяма част от малките общини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lvl="1" indent="-18288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Със Заповед на Кмета се вменяват административно-наказателни функции на служители към отдели, звена от структурата на </a:t>
            </a: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администрацията;</a:t>
            </a: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lvl="1" indent="-182880" algn="just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Със Заповед на Кмета на общината, административно-наказателни функции се вменяват на кметовете на кметства и кметски наместници</a:t>
            </a:r>
            <a:endParaRPr kumimoji="0" lang="bg-BG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41445" y="327546"/>
            <a:ext cx="10945504" cy="14466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333335"/>
                </a:solidFill>
                <a:latin typeface="Times New Roman"/>
              </a:rPr>
              <a:t> </a:t>
            </a:r>
            <a:r>
              <a:rPr lang="bg-BG" sz="2400" b="1" dirty="0">
                <a:solidFill>
                  <a:srgbClr val="E3DED1">
                    <a:lumMod val="10000"/>
                  </a:srgbClr>
                </a:solidFill>
                <a:latin typeface="Times New Roman"/>
              </a:rPr>
              <a:t>Подтема 2.2. Организиране на контролната дейност чрез звена, инспекторат, отдели, експерти и служители с контролни </a:t>
            </a:r>
            <a:r>
              <a:rPr lang="bg-BG" sz="2400" b="1" dirty="0" smtClean="0">
                <a:solidFill>
                  <a:srgbClr val="E3DED1">
                    <a:lumMod val="10000"/>
                  </a:srgbClr>
                </a:solidFill>
                <a:latin typeface="Times New Roman"/>
              </a:rPr>
              <a:t>функции (5)</a:t>
            </a:r>
            <a:endParaRPr lang="bg-BG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</TotalTime>
  <Words>1369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Corbel</vt:lpstr>
      <vt:lpstr>Times New Roman</vt:lpstr>
      <vt:lpstr>Wingdings</vt:lpstr>
      <vt:lpstr>База</vt:lpstr>
      <vt:lpstr>PowerPoint Presentation</vt:lpstr>
      <vt:lpstr>Подтема 2.1. Контролни функции на кметове на общини. Нормативна база. Законодателна рамка  </vt:lpstr>
      <vt:lpstr>Подтема 2.1. Контролни функции на кметове на общини. Нормативна база. Законодателна рамка (2)</vt:lpstr>
      <vt:lpstr>Подтема 2.1. Контролни функции на кметове на общини. Нормативна база. Законодателна рамка (3)</vt:lpstr>
      <vt:lpstr> Подтема 2.2. Организиране на контролната дейност чрез звена, инспекторат, отдели, експерти и служители с контролни функции</vt:lpstr>
      <vt:lpstr> Подтема 2.2. Организиране на контролната дейност чрез звена, инспекторат, отдели, експерти и служители с контролни функции (2)</vt:lpstr>
      <vt:lpstr> Подтема 2.2. Организиране на контролната дейност чрез звена, инспекторат, отдели, експерти и служители с контролни функции (3)</vt:lpstr>
      <vt:lpstr> Подтема 2.2. Организиране на контролната дейност чрез звена, инспекторат, отдели, експерти и служители с контролни функции (4)</vt:lpstr>
      <vt:lpstr> Подтема 2.2. Организиране на контролната дейност чрез звена, инспекторат, отдели, експерти и служители с контролни функции (5)</vt:lpstr>
      <vt:lpstr>Подтема 2.3. Общинска полиция – законодателна рамка и възможности за изпълнение на контролна дейност</vt:lpstr>
      <vt:lpstr>Подтема 2.3. Общинска полиция – законодателна рамка и възможности за изпълнение на контролна дейност (2)</vt:lpstr>
      <vt:lpstr>PowerPoint Presentation</vt:lpstr>
      <vt:lpstr>Подтема 2.5. Взаимодействие на контролните органи с други държавни структури, областни служби. Самоконтрол и ролята на НПО, граждански инициативи и добри практики</vt:lpstr>
      <vt:lpstr>Подтема 2.5. Взаимодействие на контролните органи с други държавни структури, областни служби. Самоконтрол и ролята на НПО, граждански инициативи и добри практики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90</cp:revision>
  <dcterms:created xsi:type="dcterms:W3CDTF">2020-11-16T15:48:02Z</dcterms:created>
  <dcterms:modified xsi:type="dcterms:W3CDTF">2021-07-30T16:55:20Z</dcterms:modified>
</cp:coreProperties>
</file>