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2" r:id="rId3"/>
    <p:sldId id="263" r:id="rId4"/>
    <p:sldId id="305" r:id="rId5"/>
    <p:sldId id="306" r:id="rId6"/>
    <p:sldId id="307" r:id="rId7"/>
    <p:sldId id="308" r:id="rId8"/>
    <p:sldId id="309" r:id="rId9"/>
    <p:sldId id="310" r:id="rId10"/>
    <p:sldId id="311" r:id="rId11"/>
    <p:sldId id="312" r:id="rId12"/>
    <p:sldId id="313" r:id="rId13"/>
    <p:sldId id="314" r:id="rId14"/>
    <p:sldId id="315" r:id="rId15"/>
    <p:sldId id="316" r:id="rId16"/>
    <p:sldId id="317" r:id="rId17"/>
    <p:sldId id="342" r:id="rId18"/>
    <p:sldId id="341" r:id="rId19"/>
    <p:sldId id="343" r:id="rId20"/>
    <p:sldId id="344" r:id="rId21"/>
    <p:sldId id="345" r:id="rId22"/>
    <p:sldId id="346" r:id="rId23"/>
    <p:sldId id="319" r:id="rId24"/>
    <p:sldId id="321" r:id="rId25"/>
    <p:sldId id="322" r:id="rId26"/>
    <p:sldId id="323" r:id="rId27"/>
    <p:sldId id="330" r:id="rId28"/>
    <p:sldId id="332" r:id="rId29"/>
    <p:sldId id="347" r:id="rId30"/>
    <p:sldId id="348" r:id="rId31"/>
    <p:sldId id="350" r:id="rId32"/>
    <p:sldId id="326" r:id="rId33"/>
    <p:sldId id="328" r:id="rId34"/>
    <p:sldId id="336" r:id="rId35"/>
    <p:sldId id="337" r:id="rId36"/>
    <p:sldId id="338" r:id="rId37"/>
    <p:sldId id="339" r:id="rId38"/>
    <p:sldId id="340" r:id="rId39"/>
    <p:sldId id="351" r:id="rId40"/>
    <p:sldId id="352" r:id="rId41"/>
    <p:sldId id="353" r:id="rId42"/>
    <p:sldId id="354" r:id="rId43"/>
    <p:sldId id="355" r:id="rId44"/>
    <p:sldId id="356" r:id="rId45"/>
    <p:sldId id="357" r:id="rId46"/>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ya" initials="K" lastIdx="3" clrIdx="0">
    <p:extLst>
      <p:ext uri="{19B8F6BF-5375-455C-9EA6-DF929625EA0E}">
        <p15:presenceInfo xmlns:p15="http://schemas.microsoft.com/office/powerpoint/2012/main" userId="Katy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1" d="100"/>
          <a:sy n="41" d="100"/>
        </p:scale>
        <p:origin x="54" y="10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84737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87983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endParaRPr kumimoji="0" lang="en-US" sz="1800" b="0" i="0" u="none" strike="noStrike" kern="1200" cap="none" spc="0" normalizeH="0" baseline="0" noProof="0" dirty="0">
              <a:ln>
                <a:noFill/>
              </a:ln>
              <a:solidFill>
                <a:srgbClr val="90C226">
                  <a:lumMod val="60000"/>
                  <a:lumOff val="40000"/>
                </a:srgbClr>
              </a:solidFill>
              <a:effectLst/>
              <a:uLnTx/>
              <a:uFillTx/>
              <a:latin typeface="Arial"/>
              <a:ea typeface="+mn-ea"/>
              <a:cs typeface="+mn-cs"/>
            </a:endParaRPr>
          </a:p>
        </p:txBody>
      </p:sp>
    </p:spTree>
    <p:extLst>
      <p:ext uri="{BB962C8B-B14F-4D97-AF65-F5344CB8AC3E}">
        <p14:creationId xmlns:p14="http://schemas.microsoft.com/office/powerpoint/2010/main" val="1712478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5342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p>
        </p:txBody>
      </p:sp>
    </p:spTree>
    <p:extLst>
      <p:ext uri="{BB962C8B-B14F-4D97-AF65-F5344CB8AC3E}">
        <p14:creationId xmlns:p14="http://schemas.microsoft.com/office/powerpoint/2010/main" val="6782029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729774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9064783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91850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031986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022009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448936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896693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232005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738440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451119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114366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9329913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legislation.apis.bg/doc/559413/0/"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www.balbok.com/upload/document/20220318-%D0%93%D0%A0%D0%90%D0%A4%D0%98%D0%9A%20%D0%9D%D0%90%20%D0%9C%D0%9E%D0%91%D0%98%D0%9B%D0%9D%D0%98%D0%AF%20%D0%A1%D0%AA%D0%91%D0%98%D0%A0%D0%90%D0%A2%D0%95%D0%9B%D0%95%D0%9D%20%D0%9F%D0%A3%D0%9D%D0%9A%D0%A2%20%D0%97%D0%90%202022-%D0%9D%D0%B0%D1%86%D0%B8%D0%BE%D0%BD%D0%B0%D0%BB%D0%BD%D0%B0%20%D1%81%D0%B8%D1%81%D1%82%D0%B5%D0%BC%D0%B0-18032022.pdf"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hyperlink" Target="https://eea.government.bg/bg/nsmos/waste" TargetMode="Externa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web2.apis.bg/sofiacouncil/p.php?i=559413"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6886" y="18604"/>
            <a:ext cx="8596312" cy="1181992"/>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52857"/>
            <a:ext cx="10281420" cy="1005143"/>
          </a:xfrm>
          <a:prstGeom prst="rect">
            <a:avLst/>
          </a:prstGeom>
        </p:spPr>
      </p:pic>
      <p:sp>
        <p:nvSpPr>
          <p:cNvPr id="6" name="Rectangle 5"/>
          <p:cNvSpPr/>
          <p:nvPr/>
        </p:nvSpPr>
        <p:spPr>
          <a:xfrm>
            <a:off x="869244" y="1456265"/>
            <a:ext cx="8703734" cy="3108543"/>
          </a:xfrm>
          <a:prstGeom prst="rect">
            <a:avLst/>
          </a:prstGeom>
        </p:spPr>
        <p:txBody>
          <a:bodyPr wrap="square">
            <a:spAutoFit/>
          </a:bodyPr>
          <a:lstStyle/>
          <a:p>
            <a:pPr algn="ctr"/>
            <a:endParaRPr lang="bg-BG" sz="2800" b="1" dirty="0" smtClean="0">
              <a:solidFill>
                <a:schemeClr val="accent2"/>
              </a:solidFill>
              <a:latin typeface="Calibri" panose="020F0502020204030204" pitchFamily="34" charset="0"/>
              <a:cs typeface="Calibri" panose="020F0502020204030204" pitchFamily="34" charset="0"/>
            </a:endParaRPr>
          </a:p>
          <a:p>
            <a:pPr algn="ctr"/>
            <a:r>
              <a:rPr lang="bg-BG" sz="2800" b="1" dirty="0" smtClean="0">
                <a:solidFill>
                  <a:schemeClr val="accent2"/>
                </a:solidFill>
                <a:latin typeface="Calibri" panose="020F0502020204030204" pitchFamily="34" charset="0"/>
                <a:cs typeface="Calibri" panose="020F0502020204030204" pitchFamily="34" charset="0"/>
              </a:rPr>
              <a:t>Тема </a:t>
            </a:r>
            <a:r>
              <a:rPr lang="bg-BG" sz="2800" b="1" dirty="0">
                <a:solidFill>
                  <a:schemeClr val="accent2"/>
                </a:solidFill>
                <a:latin typeface="Calibri" panose="020F0502020204030204" pitchFamily="34" charset="0"/>
                <a:cs typeface="Calibri" panose="020F0502020204030204" pitchFamily="34" charset="0"/>
              </a:rPr>
              <a:t>4:</a:t>
            </a:r>
            <a:endParaRPr lang="bg-BG" sz="2800" dirty="0">
              <a:solidFill>
                <a:schemeClr val="accent2"/>
              </a:solidFill>
              <a:latin typeface="Calibri" panose="020F0502020204030204" pitchFamily="34" charset="0"/>
              <a:cs typeface="Calibri" panose="020F0502020204030204" pitchFamily="34" charset="0"/>
            </a:endParaRPr>
          </a:p>
          <a:p>
            <a:pPr algn="ctr"/>
            <a:r>
              <a:rPr lang="bg-BG" sz="2800" b="1" dirty="0">
                <a:solidFill>
                  <a:schemeClr val="accent2"/>
                </a:solidFill>
                <a:latin typeface="Calibri" panose="020F0502020204030204" pitchFamily="34" charset="0"/>
                <a:cs typeface="Calibri" panose="020F0502020204030204" pitchFamily="34" charset="0"/>
              </a:rPr>
              <a:t> </a:t>
            </a:r>
            <a:r>
              <a:rPr lang="bg-BG" sz="2800" b="1" dirty="0">
                <a:solidFill>
                  <a:schemeClr val="accent2"/>
                </a:solidFill>
                <a:cs typeface="Calibri" panose="020F0502020204030204" pitchFamily="34" charset="0"/>
              </a:rPr>
              <a:t>Общински ангажименти свързани със строителните, биоразградимите и други специфични потоци отпадъци. Взаимодействие с организациите по оползотворяване на масово </a:t>
            </a:r>
            <a:r>
              <a:rPr lang="bg-BG" sz="2800" b="1" dirty="0" smtClean="0">
                <a:solidFill>
                  <a:schemeClr val="accent2"/>
                </a:solidFill>
                <a:cs typeface="Calibri" panose="020F0502020204030204" pitchFamily="34" charset="0"/>
              </a:rPr>
              <a:t>разпространени </a:t>
            </a:r>
            <a:r>
              <a:rPr lang="bg-BG" sz="2800" b="1" dirty="0">
                <a:solidFill>
                  <a:schemeClr val="accent2"/>
                </a:solidFill>
                <a:cs typeface="Calibri" panose="020F0502020204030204" pitchFamily="34" charset="0"/>
              </a:rPr>
              <a:t>отпадъци</a:t>
            </a:r>
            <a:endParaRPr lang="ru-RU" sz="2800" dirty="0">
              <a:solidFill>
                <a:schemeClr val="accent2"/>
              </a:solidFill>
              <a:cs typeface="Calibri" panose="020F0502020204030204" pitchFamily="34" charset="0"/>
            </a:endParaRPr>
          </a:p>
        </p:txBody>
      </p:sp>
    </p:spTree>
    <p:extLst>
      <p:ext uri="{BB962C8B-B14F-4D97-AF65-F5344CB8AC3E}">
        <p14:creationId xmlns:p14="http://schemas.microsoft.com/office/powerpoint/2010/main" val="3255940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66044" y="1194911"/>
            <a:ext cx="9889067" cy="4031873"/>
          </a:xfrm>
          <a:prstGeom prst="rect">
            <a:avLst/>
          </a:prstGeom>
        </p:spPr>
        <p:txBody>
          <a:bodyPr wrap="square">
            <a:spAutoFit/>
          </a:bodyPr>
          <a:lstStyle/>
          <a:p>
            <a:pPr lvl="0"/>
            <a:r>
              <a:rPr lang="ru-RU" b="1" dirty="0" smtClean="0">
                <a:cs typeface="Calibri" panose="020F0502020204030204" pitchFamily="34" charset="0"/>
              </a:rPr>
              <a:t>Ангажименти </a:t>
            </a:r>
            <a:r>
              <a:rPr lang="ru-RU" b="1" dirty="0">
                <a:cs typeface="Calibri" panose="020F0502020204030204" pitchFamily="34" charset="0"/>
              </a:rPr>
              <a:t>на общината съгласно Наредбата за разделно събиране на </a:t>
            </a:r>
            <a:endParaRPr lang="ru-RU" b="1" dirty="0" smtClean="0">
              <a:cs typeface="Calibri" panose="020F0502020204030204" pitchFamily="34" charset="0"/>
            </a:endParaRPr>
          </a:p>
          <a:p>
            <a:pPr lvl="0"/>
            <a:r>
              <a:rPr lang="ru-RU" b="1" dirty="0" smtClean="0">
                <a:cs typeface="Calibri" panose="020F0502020204030204" pitchFamily="34" charset="0"/>
              </a:rPr>
              <a:t>биоотпадъци </a:t>
            </a:r>
            <a:r>
              <a:rPr lang="ru-RU" b="1" dirty="0">
                <a:cs typeface="Calibri" panose="020F0502020204030204" pitchFamily="34" charset="0"/>
              </a:rPr>
              <a:t>и третирането на биоразградимите </a:t>
            </a:r>
            <a:r>
              <a:rPr lang="ru-RU" b="1" dirty="0" smtClean="0">
                <a:cs typeface="Calibri" panose="020F0502020204030204" pitchFamily="34" charset="0"/>
              </a:rPr>
              <a:t>отпадъци</a:t>
            </a:r>
          </a:p>
          <a:p>
            <a:pPr lvl="0"/>
            <a:endParaRPr lang="bg-BG" sz="2000" b="1" dirty="0">
              <a:cs typeface="Calibri" panose="020F0502020204030204" pitchFamily="34" charset="0"/>
            </a:endParaRPr>
          </a:p>
          <a:p>
            <a:pPr marL="285750" indent="-285750">
              <a:buFont typeface="Wingdings" panose="05000000000000000000" pitchFamily="2" charset="2"/>
              <a:buChar char="Ø"/>
            </a:pPr>
            <a:r>
              <a:rPr lang="bg-BG" dirty="0">
                <a:cs typeface="Calibri" panose="020F0502020204030204" pitchFamily="34" charset="0"/>
              </a:rPr>
              <a:t>Управлението на  биоотпадъци, в съответствие с изискванията на Наредбата за разделно събиране на биоотпадъци и третиране на биоразградими отпадъци (изм. и доп. ДВ бр. 2 от 8 Януари 2021 г.)е свързано с ангажиментите на  кмета на общината да осигури разделното събиране и оползотворяване на биоотпадъците </a:t>
            </a:r>
            <a:endParaRPr lang="bg-BG" dirty="0" smtClean="0">
              <a:cs typeface="Calibri" panose="020F0502020204030204" pitchFamily="34" charset="0"/>
            </a:endParaRPr>
          </a:p>
          <a:p>
            <a:pPr marL="285750" indent="-285750">
              <a:buFont typeface="Wingdings" panose="05000000000000000000" pitchFamily="2" charset="2"/>
              <a:buChar char="Ø"/>
            </a:pPr>
            <a:endParaRPr lang="bg-BG" dirty="0">
              <a:cs typeface="Calibri" panose="020F0502020204030204" pitchFamily="34" charset="0"/>
            </a:endParaRPr>
          </a:p>
          <a:p>
            <a:pPr marL="285750" indent="-285750">
              <a:buFont typeface="Wingdings" panose="05000000000000000000" pitchFamily="2" charset="2"/>
              <a:buChar char="Ø"/>
            </a:pPr>
            <a:r>
              <a:rPr lang="bg-BG" dirty="0">
                <a:cs typeface="Calibri" panose="020F0502020204030204" pitchFamily="34" charset="0"/>
              </a:rPr>
              <a:t>Като неразделна част от програмата за управление на околната среда по чл. 52 от ЗУО, кметовете на общините следва да включват </a:t>
            </a:r>
            <a:r>
              <a:rPr lang="bg-BG" b="1" dirty="0">
                <a:cs typeface="Calibri" panose="020F0502020204030204" pitchFamily="34" charset="0"/>
              </a:rPr>
              <a:t>мерки</a:t>
            </a:r>
            <a:r>
              <a:rPr lang="bg-BG" dirty="0">
                <a:cs typeface="Calibri" panose="020F0502020204030204" pitchFamily="34" charset="0"/>
              </a:rPr>
              <a:t> за предотвратяване образуването на биоотпадъци, разделно събиране и оползотворяване на биоотпадъци на територията на всяка община, отчитайки специфичните условия на отделните населени места (големина, тип, брой жители и др.) </a:t>
            </a:r>
          </a:p>
          <a:p>
            <a:endParaRPr lang="bg-BG" sz="1600" dirty="0">
              <a:solidFill>
                <a:schemeClr val="accent2"/>
              </a:solidFill>
              <a:latin typeface="Calibri" panose="020F0502020204030204" pitchFamily="34" charset="0"/>
              <a:cs typeface="Calibri" panose="020F0502020204030204" pitchFamily="34" charset="0"/>
            </a:endParaRPr>
          </a:p>
        </p:txBody>
      </p:sp>
      <p:sp>
        <p:nvSpPr>
          <p:cNvPr id="5" name="Title 1"/>
          <p:cNvSpPr txBox="1">
            <a:spLocks/>
          </p:cNvSpPr>
          <p:nvPr/>
        </p:nvSpPr>
        <p:spPr>
          <a:xfrm>
            <a:off x="474133" y="215003"/>
            <a:ext cx="9324624" cy="823576"/>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000" b="1" dirty="0" smtClean="0">
                <a:latin typeface="+mn-lt"/>
                <a:cs typeface="Calibri" panose="020F0502020204030204" pitchFamily="34" charset="0"/>
              </a:rPr>
              <a:t>Общински ангажименти свързани с управлението на </a:t>
            </a:r>
            <a:br>
              <a:rPr lang="ru-RU" sz="2000" b="1" dirty="0" smtClean="0">
                <a:latin typeface="+mn-lt"/>
                <a:cs typeface="Calibri" panose="020F0502020204030204" pitchFamily="34" charset="0"/>
              </a:rPr>
            </a:br>
            <a:r>
              <a:rPr lang="ru-RU" sz="2000" b="1" dirty="0" smtClean="0">
                <a:latin typeface="+mn-lt"/>
                <a:cs typeface="Calibri" panose="020F0502020204030204" pitchFamily="34" charset="0"/>
              </a:rPr>
              <a:t>Биоразградимите отпадъци съгласно ЗУО, (изм. и доп. от 05.03.2021 г)</a:t>
            </a:r>
            <a:endParaRPr lang="bg-BG" sz="2000" dirty="0">
              <a:latin typeface="+mn-lt"/>
              <a:cs typeface="Calibri" panose="020F0502020204030204" pitchFamily="34" charset="0"/>
            </a:endParaRPr>
          </a:p>
        </p:txBody>
      </p:sp>
    </p:spTree>
    <p:extLst>
      <p:ext uri="{BB962C8B-B14F-4D97-AF65-F5344CB8AC3E}">
        <p14:creationId xmlns:p14="http://schemas.microsoft.com/office/powerpoint/2010/main" val="21438288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5421" y="146755"/>
            <a:ext cx="9414935" cy="810576"/>
          </a:xfrm>
        </p:spPr>
        <p:txBody>
          <a:bodyPr/>
          <a:lstStyle/>
          <a:p>
            <a:pPr lvl="0" algn="ctr"/>
            <a:r>
              <a:rPr lang="ru-RU" sz="2000" b="1" dirty="0">
                <a:latin typeface="+mn-lt"/>
                <a:cs typeface="Calibri" panose="020F0502020204030204" pitchFamily="34" charset="0"/>
              </a:rPr>
              <a:t>Общински ангажименти свързани с управлението на </a:t>
            </a:r>
            <a:br>
              <a:rPr lang="ru-RU" sz="2000" b="1" dirty="0">
                <a:latin typeface="+mn-lt"/>
                <a:cs typeface="Calibri" panose="020F0502020204030204" pitchFamily="34" charset="0"/>
              </a:rPr>
            </a:br>
            <a:r>
              <a:rPr lang="ru-RU" sz="2000" b="1" dirty="0">
                <a:latin typeface="+mn-lt"/>
                <a:cs typeface="Calibri" panose="020F0502020204030204" pitchFamily="34" charset="0"/>
              </a:rPr>
              <a:t>Биоразградимите отпадъци съгласно ЗУО, (изм. и доп. от 05.03.2021 </a:t>
            </a:r>
            <a:r>
              <a:rPr lang="ru-RU" sz="2000" b="1" dirty="0" smtClean="0">
                <a:latin typeface="+mn-lt"/>
                <a:cs typeface="Calibri" panose="020F0502020204030204" pitchFamily="34" charset="0"/>
              </a:rPr>
              <a:t>г)</a:t>
            </a:r>
            <a:endParaRPr lang="bg-BG" sz="2000" dirty="0">
              <a:latin typeface="+mn-lt"/>
              <a:cs typeface="Calibri" panose="020F0502020204030204" pitchFamily="34" charset="0"/>
            </a:endParaRPr>
          </a:p>
        </p:txBody>
      </p:sp>
      <p:sp>
        <p:nvSpPr>
          <p:cNvPr id="3" name="Rectangle 2"/>
          <p:cNvSpPr/>
          <p:nvPr/>
        </p:nvSpPr>
        <p:spPr>
          <a:xfrm>
            <a:off x="699910" y="1194911"/>
            <a:ext cx="10148711" cy="5570756"/>
          </a:xfrm>
          <a:prstGeom prst="rect">
            <a:avLst/>
          </a:prstGeom>
        </p:spPr>
        <p:txBody>
          <a:bodyPr wrap="square">
            <a:spAutoFit/>
          </a:bodyPr>
          <a:lstStyle/>
          <a:p>
            <a:r>
              <a:rPr lang="bg-BG" b="1" u="sng" dirty="0" smtClean="0">
                <a:solidFill>
                  <a:schemeClr val="accent2"/>
                </a:solidFill>
                <a:cs typeface="Calibri" panose="020F0502020204030204" pitchFamily="34" charset="0"/>
              </a:rPr>
              <a:t>Мерките </a:t>
            </a:r>
            <a:r>
              <a:rPr lang="bg-BG" b="1" u="sng" dirty="0">
                <a:solidFill>
                  <a:schemeClr val="accent2"/>
                </a:solidFill>
                <a:cs typeface="Calibri" panose="020F0502020204030204" pitchFamily="34" charset="0"/>
              </a:rPr>
              <a:t>към програмите за управление на отпадъците ПУО, които трябва да се включат произтичат от  последните изменения на законодателството в областта: </a:t>
            </a:r>
          </a:p>
          <a:p>
            <a:pPr marL="285750" lvl="0" indent="-285750">
              <a:buFont typeface="Wingdings" panose="05000000000000000000" pitchFamily="2" charset="2"/>
              <a:buChar char="§"/>
            </a:pPr>
            <a:r>
              <a:rPr lang="bg-BG" sz="1600" dirty="0">
                <a:cs typeface="Calibri" panose="020F0502020204030204" pitchFamily="34" charset="0"/>
              </a:rPr>
              <a:t>поетапно въвеждане на разделно събиране и оползотворяване на биоотпадъците, събирани чрез общинските системи за разделно събиране, както и изчисляване на </a:t>
            </a:r>
            <a:r>
              <a:rPr lang="bg-BG" sz="1600" dirty="0" smtClean="0">
                <a:cs typeface="Calibri" panose="020F0502020204030204" pitchFamily="34" charset="0"/>
              </a:rPr>
              <a:t>броя </a:t>
            </a:r>
            <a:r>
              <a:rPr lang="bg-BG" sz="1600" dirty="0">
                <a:cs typeface="Calibri" panose="020F0502020204030204" pitchFamily="34" charset="0"/>
              </a:rPr>
              <a:t>на домакинствата и на населението на всяка община, обслужвани от общинската система за разделно събиране;</a:t>
            </a:r>
          </a:p>
          <a:p>
            <a:pPr marL="285750" lvl="0" indent="-285750">
              <a:buFont typeface="Arial" panose="020B0604020202020204" pitchFamily="34" charset="0"/>
              <a:buChar char="•"/>
            </a:pPr>
            <a:r>
              <a:rPr lang="bg-BG" sz="1600" dirty="0">
                <a:cs typeface="Calibri" panose="020F0502020204030204" pitchFamily="34" charset="0"/>
              </a:rPr>
              <a:t>разделно събиране и оползотворяване на биоотпадъците от обществени зелени площи, паркове и градини;</a:t>
            </a:r>
          </a:p>
          <a:p>
            <a:pPr marL="285750" lvl="0" indent="-285750">
              <a:buFont typeface="Arial" panose="020B0604020202020204" pitchFamily="34" charset="0"/>
              <a:buChar char="•"/>
            </a:pPr>
            <a:r>
              <a:rPr lang="bg-BG" sz="1600" dirty="0">
                <a:cs typeface="Calibri" panose="020F0502020204030204" pitchFamily="34" charset="0"/>
              </a:rPr>
              <a:t>план за изграждане на съоръженията за оползотворяване на биоотпадъците, когато такива са предвидени на територията на общината, съгласно решението по чл. 26, ал. 1, т. 4 ЗУО, в т.ч. определяне на местоположението, необходимия капацитет и технология за третиране;</a:t>
            </a:r>
          </a:p>
          <a:p>
            <a:pPr marL="285750" lvl="0" indent="-285750">
              <a:buFont typeface="Wingdings" panose="05000000000000000000" pitchFamily="2" charset="2"/>
              <a:buChar char="§"/>
            </a:pPr>
            <a:r>
              <a:rPr lang="bg-BG" sz="1600" b="1" u="sng" dirty="0">
                <a:solidFill>
                  <a:schemeClr val="accent2"/>
                </a:solidFill>
                <a:cs typeface="Calibri" panose="020F0502020204030204" pitchFamily="34" charset="0"/>
              </a:rPr>
              <a:t>насърчаване </a:t>
            </a:r>
            <a:r>
              <a:rPr lang="bg-BG" sz="1600" b="1" u="sng" dirty="0" err="1">
                <a:solidFill>
                  <a:schemeClr val="accent2"/>
                </a:solidFill>
                <a:cs typeface="Calibri" panose="020F0502020204030204" pitchFamily="34" charset="0"/>
              </a:rPr>
              <a:t>компостирането</a:t>
            </a:r>
            <a:r>
              <a:rPr lang="bg-BG" sz="1600" b="1" u="sng" dirty="0">
                <a:solidFill>
                  <a:schemeClr val="accent2"/>
                </a:solidFill>
                <a:cs typeface="Calibri" panose="020F0502020204030204" pitchFamily="34" charset="0"/>
              </a:rPr>
              <a:t> на място, в т.ч. домашното компостиране</a:t>
            </a:r>
            <a:r>
              <a:rPr lang="bg-BG" sz="1600" dirty="0">
                <a:solidFill>
                  <a:schemeClr val="accent2"/>
                </a:solidFill>
                <a:cs typeface="Calibri" panose="020F0502020204030204" pitchFamily="34" charset="0"/>
              </a:rPr>
              <a:t> </a:t>
            </a:r>
            <a:r>
              <a:rPr lang="bg-BG" sz="1600" dirty="0">
                <a:cs typeface="Calibri" panose="020F0502020204030204" pitchFamily="34" charset="0"/>
              </a:rPr>
              <a:t>(доп. </a:t>
            </a:r>
            <a:r>
              <a:rPr lang="bg-BG" sz="1600" dirty="0" smtClean="0">
                <a:cs typeface="Calibri" panose="020F0502020204030204" pitchFamily="34" charset="0"/>
              </a:rPr>
              <a:t>ДВ</a:t>
            </a:r>
            <a:r>
              <a:rPr lang="bg-BG" sz="1600" dirty="0">
                <a:cs typeface="Calibri" panose="020F0502020204030204" pitchFamily="34" charset="0"/>
              </a:rPr>
              <a:t>, </a:t>
            </a:r>
            <a:r>
              <a:rPr lang="bg-BG" sz="1600" dirty="0" smtClean="0">
                <a:cs typeface="Calibri" panose="020F0502020204030204" pitchFamily="34" charset="0"/>
              </a:rPr>
              <a:t>бр.2 </a:t>
            </a:r>
            <a:r>
              <a:rPr lang="bg-BG" sz="1600" dirty="0">
                <a:cs typeface="Calibri" panose="020F0502020204030204" pitchFamily="34" charset="0"/>
              </a:rPr>
              <a:t>от </a:t>
            </a:r>
            <a:r>
              <a:rPr lang="bg-BG" sz="1600" dirty="0" smtClean="0">
                <a:cs typeface="Calibri" panose="020F0502020204030204" pitchFamily="34" charset="0"/>
              </a:rPr>
              <a:t>2021г</a:t>
            </a:r>
            <a:r>
              <a:rPr lang="bg-BG" sz="1600" dirty="0">
                <a:cs typeface="Calibri" panose="020F0502020204030204" pitchFamily="34" charset="0"/>
              </a:rPr>
              <a:t>.);</a:t>
            </a:r>
          </a:p>
          <a:p>
            <a:pPr lvl="0"/>
            <a:r>
              <a:rPr lang="bg-BG" sz="1600" dirty="0">
                <a:cs typeface="Calibri" panose="020F0502020204030204" pitchFamily="34" charset="0"/>
              </a:rPr>
              <a:t>повишаване информираността на населението за ползите и изискванията за разделното събиране и третиране на биоотпадъците; </a:t>
            </a:r>
          </a:p>
          <a:p>
            <a:pPr marL="285750" lvl="0" indent="-285750">
              <a:buFont typeface="Arial" panose="020B0604020202020204" pitchFamily="34" charset="0"/>
              <a:buChar char="•"/>
            </a:pPr>
            <a:r>
              <a:rPr lang="bg-BG" sz="1600" b="1" u="sng" dirty="0">
                <a:solidFill>
                  <a:schemeClr val="accent2"/>
                </a:solidFill>
                <a:cs typeface="Calibri" panose="020F0502020204030204" pitchFamily="34" charset="0"/>
              </a:rPr>
              <a:t>насърчаване на рециклирането, включително </a:t>
            </a:r>
            <a:r>
              <a:rPr lang="bg-BG" sz="1600" b="1" u="sng" dirty="0" err="1">
                <a:solidFill>
                  <a:schemeClr val="accent2"/>
                </a:solidFill>
                <a:cs typeface="Calibri" panose="020F0502020204030204" pitchFamily="34" charset="0"/>
              </a:rPr>
              <a:t>компостиране</a:t>
            </a:r>
            <a:r>
              <a:rPr lang="bg-BG" sz="1600" b="1" u="sng" dirty="0">
                <a:solidFill>
                  <a:schemeClr val="accent2"/>
                </a:solidFill>
                <a:cs typeface="Calibri" panose="020F0502020204030204" pitchFamily="34" charset="0"/>
              </a:rPr>
              <a:t>, и разграждането на биологичните отпадъци по начин, който осигурява високо равнище на опазване на околната среда и води до резултати, отговарящи на съответните стандарти за високо качество</a:t>
            </a:r>
            <a:r>
              <a:rPr lang="bg-BG" sz="1600" u="sng" dirty="0">
                <a:solidFill>
                  <a:schemeClr val="accent2"/>
                </a:solidFill>
                <a:cs typeface="Calibri" panose="020F0502020204030204" pitchFamily="34" charset="0"/>
              </a:rPr>
              <a:t> (доп. - ДВ, бр. 2 от </a:t>
            </a:r>
            <a:r>
              <a:rPr lang="bg-BG" sz="1600" u="sng" dirty="0" smtClean="0">
                <a:solidFill>
                  <a:schemeClr val="accent2"/>
                </a:solidFill>
                <a:cs typeface="Calibri" panose="020F0502020204030204" pitchFamily="34" charset="0"/>
              </a:rPr>
              <a:t>2021г</a:t>
            </a:r>
            <a:r>
              <a:rPr lang="bg-BG" sz="1600" u="sng" dirty="0">
                <a:solidFill>
                  <a:schemeClr val="accent2"/>
                </a:solidFill>
                <a:cs typeface="Calibri" panose="020F0502020204030204" pitchFamily="34" charset="0"/>
              </a:rPr>
              <a:t>.) ; </a:t>
            </a:r>
            <a:endParaRPr lang="bg-BG" sz="1600" dirty="0">
              <a:solidFill>
                <a:schemeClr val="accent2"/>
              </a:solidFill>
              <a:cs typeface="Calibri" panose="020F0502020204030204" pitchFamily="34" charset="0"/>
            </a:endParaRPr>
          </a:p>
          <a:p>
            <a:pPr lvl="0"/>
            <a:r>
              <a:rPr lang="bg-BG" sz="1600" b="1" u="sng" dirty="0">
                <a:solidFill>
                  <a:schemeClr val="accent2"/>
                </a:solidFill>
                <a:cs typeface="Calibri" panose="020F0502020204030204" pitchFamily="34" charset="0"/>
              </a:rPr>
              <a:t>насърчаване използването на безопасни материали, произведени от биологични отпадъци</a:t>
            </a:r>
            <a:r>
              <a:rPr lang="bg-BG" sz="1600" u="sng" dirty="0">
                <a:solidFill>
                  <a:schemeClr val="accent2"/>
                </a:solidFill>
                <a:cs typeface="Calibri" panose="020F0502020204030204" pitchFamily="34" charset="0"/>
              </a:rPr>
              <a:t> (доп. - ДВ, бр. 2 от 2021 г.)</a:t>
            </a:r>
            <a:endParaRPr lang="bg-BG" sz="1600" dirty="0">
              <a:solidFill>
                <a:schemeClr val="accent2"/>
              </a:solidFill>
              <a:cs typeface="Calibri" panose="020F0502020204030204" pitchFamily="34" charset="0"/>
            </a:endParaRPr>
          </a:p>
          <a:p>
            <a:r>
              <a:rPr lang="bg-BG" sz="1600" dirty="0" smtClean="0">
                <a:cs typeface="Calibri" panose="020F0502020204030204" pitchFamily="34" charset="0"/>
              </a:rPr>
              <a:t>*С </a:t>
            </a:r>
            <a:r>
              <a:rPr lang="bg-BG" sz="1600" dirty="0">
                <a:cs typeface="Calibri" panose="020F0502020204030204" pitchFamily="34" charset="0"/>
              </a:rPr>
              <a:t>приетите законодателни промени от 05.03.2021 г, предстои  изменение и допълнение на действащата към момента </a:t>
            </a:r>
            <a:r>
              <a:rPr lang="bg-BG" sz="1600" dirty="0" smtClean="0">
                <a:cs typeface="Calibri" panose="020F0502020204030204" pitchFamily="34" charset="0"/>
              </a:rPr>
              <a:t>Наредба </a:t>
            </a:r>
            <a:r>
              <a:rPr lang="bg-BG" sz="1600" dirty="0">
                <a:cs typeface="Calibri" panose="020F0502020204030204" pitchFamily="34" charset="0"/>
              </a:rPr>
              <a:t>за разделно събиране на </a:t>
            </a:r>
            <a:r>
              <a:rPr lang="bg-BG" sz="1600" dirty="0" err="1">
                <a:cs typeface="Calibri" panose="020F0502020204030204" pitchFamily="34" charset="0"/>
              </a:rPr>
              <a:t>биотпадъците</a:t>
            </a:r>
            <a:r>
              <a:rPr lang="bg-BG" sz="1600" dirty="0">
                <a:cs typeface="Calibri" panose="020F0502020204030204" pitchFamily="34" charset="0"/>
              </a:rPr>
              <a:t> и третиране на биоразградимите отпадъци.</a:t>
            </a:r>
          </a:p>
          <a:p>
            <a:endParaRPr lang="bg-BG" sz="1600" dirty="0">
              <a:solidFill>
                <a:schemeClr val="accent2"/>
              </a:solidFill>
              <a:cs typeface="Calibri" panose="020F0502020204030204" pitchFamily="34" charset="0"/>
            </a:endParaRPr>
          </a:p>
        </p:txBody>
      </p:sp>
    </p:spTree>
    <p:extLst>
      <p:ext uri="{BB962C8B-B14F-4D97-AF65-F5344CB8AC3E}">
        <p14:creationId xmlns:p14="http://schemas.microsoft.com/office/powerpoint/2010/main" val="40077659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98311" y="979909"/>
            <a:ext cx="9855200" cy="5632311"/>
          </a:xfrm>
          <a:prstGeom prst="rect">
            <a:avLst/>
          </a:prstGeom>
        </p:spPr>
        <p:txBody>
          <a:bodyPr wrap="square">
            <a:spAutoFit/>
          </a:bodyPr>
          <a:lstStyle/>
          <a:p>
            <a:r>
              <a:rPr lang="bg-BG" u="sng" dirty="0" smtClean="0">
                <a:cs typeface="Calibri" panose="020F0502020204030204" pitchFamily="34" charset="0"/>
              </a:rPr>
              <a:t>Организиране </a:t>
            </a:r>
            <a:r>
              <a:rPr lang="bg-BG" u="sng" dirty="0">
                <a:cs typeface="Calibri" panose="020F0502020204030204" pitchFamily="34" charset="0"/>
              </a:rPr>
              <a:t>на дейностите по разделно събиране на биоотпадъците се уреждат с  </a:t>
            </a:r>
            <a:r>
              <a:rPr lang="bg-BG" u="sng" dirty="0" err="1" smtClean="0">
                <a:cs typeface="Calibri" panose="020F0502020204030204" pitchFamily="34" charset="0"/>
              </a:rPr>
              <a:t>Наредбатапо</a:t>
            </a:r>
            <a:r>
              <a:rPr lang="bg-BG" u="sng" dirty="0" smtClean="0">
                <a:cs typeface="Calibri" panose="020F0502020204030204" pitchFamily="34" charset="0"/>
              </a:rPr>
              <a:t> </a:t>
            </a:r>
            <a:r>
              <a:rPr lang="bg-BG" u="sng" dirty="0">
                <a:cs typeface="Calibri" panose="020F0502020204030204" pitchFamily="34" charset="0"/>
              </a:rPr>
              <a:t>чл.22 от ЗУО на кмета на всяка община:</a:t>
            </a:r>
          </a:p>
          <a:p>
            <a:r>
              <a:rPr lang="bg-BG" dirty="0">
                <a:cs typeface="Calibri" panose="020F0502020204030204" pitchFamily="34" charset="0"/>
              </a:rPr>
              <a:t> </a:t>
            </a:r>
          </a:p>
          <a:p>
            <a:pPr marL="285750" lvl="0" indent="-285750">
              <a:buFont typeface="Wingdings" panose="05000000000000000000" pitchFamily="2" charset="2"/>
              <a:buChar char="Ø"/>
            </a:pPr>
            <a:r>
              <a:rPr lang="en-US" dirty="0">
                <a:cs typeface="Calibri" panose="020F0502020204030204" pitchFamily="34" charset="0"/>
              </a:rPr>
              <a:t>Кметът на общината </a:t>
            </a:r>
            <a:r>
              <a:rPr lang="en-US" dirty="0" err="1">
                <a:cs typeface="Calibri" panose="020F0502020204030204" pitchFamily="34" charset="0"/>
              </a:rPr>
              <a:t>осигурява</a:t>
            </a:r>
            <a:r>
              <a:rPr lang="en-US" dirty="0">
                <a:cs typeface="Calibri" panose="020F0502020204030204" pitchFamily="34" charset="0"/>
              </a:rPr>
              <a:t> разделно </a:t>
            </a:r>
            <a:r>
              <a:rPr lang="en-US" dirty="0" err="1">
                <a:cs typeface="Calibri" panose="020F0502020204030204" pitchFamily="34" charset="0"/>
              </a:rPr>
              <a:t>събиране</a:t>
            </a:r>
            <a:r>
              <a:rPr lang="en-US" dirty="0">
                <a:cs typeface="Calibri" panose="020F0502020204030204" pitchFamily="34" charset="0"/>
              </a:rPr>
              <a:t> и оползотворяване на биоотпадъците </a:t>
            </a:r>
            <a:r>
              <a:rPr lang="en-US" dirty="0" err="1">
                <a:cs typeface="Calibri" panose="020F0502020204030204" pitchFamily="34" charset="0"/>
              </a:rPr>
              <a:t>от</a:t>
            </a:r>
            <a:r>
              <a:rPr lang="en-US" dirty="0">
                <a:cs typeface="Calibri" panose="020F0502020204030204" pitchFamily="34" charset="0"/>
              </a:rPr>
              <a:t> </a:t>
            </a:r>
            <a:r>
              <a:rPr lang="en-US" dirty="0" err="1">
                <a:cs typeface="Calibri" panose="020F0502020204030204" pitchFamily="34" charset="0"/>
              </a:rPr>
              <a:t>поддържането</a:t>
            </a:r>
            <a:r>
              <a:rPr lang="en-US" dirty="0">
                <a:cs typeface="Calibri" panose="020F0502020204030204" pitchFamily="34" charset="0"/>
              </a:rPr>
              <a:t> на обществени площи, </a:t>
            </a:r>
            <a:r>
              <a:rPr lang="en-US" dirty="0" err="1">
                <a:cs typeface="Calibri" panose="020F0502020204030204" pitchFamily="34" charset="0"/>
              </a:rPr>
              <a:t>паркове</a:t>
            </a:r>
            <a:r>
              <a:rPr lang="en-US" dirty="0">
                <a:cs typeface="Calibri" panose="020F0502020204030204" pitchFamily="34" charset="0"/>
              </a:rPr>
              <a:t> и градини на </a:t>
            </a:r>
            <a:r>
              <a:rPr lang="en-US" dirty="0" err="1">
                <a:cs typeface="Calibri" panose="020F0502020204030204" pitchFamily="34" charset="0"/>
              </a:rPr>
              <a:t>територията</a:t>
            </a:r>
            <a:r>
              <a:rPr lang="en-US" dirty="0">
                <a:cs typeface="Calibri" panose="020F0502020204030204" pitchFamily="34" charset="0"/>
              </a:rPr>
              <a:t> на </a:t>
            </a:r>
            <a:r>
              <a:rPr lang="en-US" dirty="0" err="1">
                <a:cs typeface="Calibri" panose="020F0502020204030204" pitchFamily="34" charset="0"/>
              </a:rPr>
              <a:t>съответната</a:t>
            </a:r>
            <a:r>
              <a:rPr lang="en-US" dirty="0">
                <a:cs typeface="Calibri" panose="020F0502020204030204" pitchFamily="34" charset="0"/>
              </a:rPr>
              <a:t> </a:t>
            </a:r>
            <a:r>
              <a:rPr lang="en-US" dirty="0" err="1">
                <a:cs typeface="Calibri" panose="020F0502020204030204" pitchFamily="34" charset="0"/>
              </a:rPr>
              <a:t>община</a:t>
            </a:r>
            <a:r>
              <a:rPr lang="bg-BG" dirty="0" smtClean="0">
                <a:cs typeface="Calibri" panose="020F0502020204030204" pitchFamily="34" charset="0"/>
              </a:rPr>
              <a:t>;</a:t>
            </a:r>
          </a:p>
          <a:p>
            <a:pPr lvl="0"/>
            <a:endParaRPr lang="bg-BG" dirty="0">
              <a:cs typeface="Calibri" panose="020F0502020204030204" pitchFamily="34" charset="0"/>
            </a:endParaRPr>
          </a:p>
          <a:p>
            <a:pPr marL="285750" lvl="0" indent="-285750">
              <a:buFont typeface="Wingdings" panose="05000000000000000000" pitchFamily="2" charset="2"/>
              <a:buChar char="Ø"/>
            </a:pPr>
            <a:r>
              <a:rPr lang="bg-BG" dirty="0">
                <a:cs typeface="Calibri" panose="020F0502020204030204" pitchFamily="34" charset="0"/>
              </a:rPr>
              <a:t>О</a:t>
            </a:r>
            <a:r>
              <a:rPr lang="bg-BG" dirty="0" smtClean="0">
                <a:cs typeface="Calibri" panose="020F0502020204030204" pitchFamily="34" charset="0"/>
              </a:rPr>
              <a:t>сигурява </a:t>
            </a:r>
            <a:r>
              <a:rPr lang="bg-BG" dirty="0">
                <a:cs typeface="Calibri" panose="020F0502020204030204" pitchFamily="34" charset="0"/>
              </a:rPr>
              <a:t>условията, при които притежателите на битови биоотпадъци, включени в СРСБИОО се обслужват от лица, на които е предоставено право да извършват дейности по тяхното събиране, транспортиране и предаването им за оползотворяване и/или обезвреждане</a:t>
            </a:r>
            <a:r>
              <a:rPr lang="bg-BG" dirty="0" smtClean="0">
                <a:cs typeface="Calibri" panose="020F0502020204030204" pitchFamily="34" charset="0"/>
              </a:rPr>
              <a:t>.</a:t>
            </a:r>
          </a:p>
          <a:p>
            <a:pPr lvl="0"/>
            <a:endParaRPr lang="bg-BG" dirty="0">
              <a:cs typeface="Calibri" panose="020F0502020204030204" pitchFamily="34" charset="0"/>
            </a:endParaRPr>
          </a:p>
          <a:p>
            <a:pPr marL="285750" lvl="0" indent="-285750">
              <a:buFont typeface="Wingdings" panose="05000000000000000000" pitchFamily="2" charset="2"/>
              <a:buChar char="Ø"/>
            </a:pPr>
            <a:r>
              <a:rPr lang="en-US" dirty="0" err="1">
                <a:cs typeface="Calibri" panose="020F0502020204030204" pitchFamily="34" charset="0"/>
              </a:rPr>
              <a:t>Кметовете</a:t>
            </a:r>
            <a:r>
              <a:rPr lang="en-US" dirty="0">
                <a:cs typeface="Calibri" panose="020F0502020204030204" pitchFamily="34" charset="0"/>
              </a:rPr>
              <a:t> </a:t>
            </a:r>
            <a:r>
              <a:rPr lang="en-US" dirty="0" err="1">
                <a:cs typeface="Calibri" panose="020F0502020204030204" pitchFamily="34" charset="0"/>
              </a:rPr>
              <a:t>на</a:t>
            </a:r>
            <a:r>
              <a:rPr lang="en-US" dirty="0">
                <a:cs typeface="Calibri" panose="020F0502020204030204" pitchFamily="34" charset="0"/>
              </a:rPr>
              <a:t> </a:t>
            </a:r>
            <a:r>
              <a:rPr lang="en-US" dirty="0" err="1">
                <a:cs typeface="Calibri" panose="020F0502020204030204" pitchFamily="34" charset="0"/>
              </a:rPr>
              <a:t>общините</a:t>
            </a:r>
            <a:r>
              <a:rPr lang="en-US" dirty="0">
                <a:cs typeface="Calibri" panose="020F0502020204030204" pitchFamily="34" charset="0"/>
              </a:rPr>
              <a:t> </a:t>
            </a:r>
            <a:r>
              <a:rPr lang="en-US" dirty="0" err="1">
                <a:cs typeface="Calibri" panose="020F0502020204030204" pitchFamily="34" charset="0"/>
              </a:rPr>
              <a:t>разработват</a:t>
            </a:r>
            <a:r>
              <a:rPr lang="en-US" dirty="0">
                <a:cs typeface="Calibri" panose="020F0502020204030204" pitchFamily="34" charset="0"/>
              </a:rPr>
              <a:t> </a:t>
            </a:r>
            <a:r>
              <a:rPr lang="en-US" dirty="0" err="1">
                <a:cs typeface="Calibri" panose="020F0502020204030204" pitchFamily="34" charset="0"/>
              </a:rPr>
              <a:t>подробен</a:t>
            </a:r>
            <a:r>
              <a:rPr lang="en-US" dirty="0">
                <a:cs typeface="Calibri" panose="020F0502020204030204" pitchFamily="34" charset="0"/>
              </a:rPr>
              <a:t> </a:t>
            </a:r>
            <a:r>
              <a:rPr lang="en-US" dirty="0" err="1">
                <a:cs typeface="Calibri" panose="020F0502020204030204" pitchFamily="34" charset="0"/>
              </a:rPr>
              <a:t>график</a:t>
            </a:r>
            <a:r>
              <a:rPr lang="en-US" dirty="0">
                <a:cs typeface="Calibri" panose="020F0502020204030204" pitchFamily="34" charset="0"/>
              </a:rPr>
              <a:t> </a:t>
            </a:r>
            <a:r>
              <a:rPr lang="en-US" dirty="0" err="1">
                <a:cs typeface="Calibri" panose="020F0502020204030204" pitchFamily="34" charset="0"/>
              </a:rPr>
              <a:t>за</a:t>
            </a:r>
            <a:r>
              <a:rPr lang="en-US" dirty="0">
                <a:cs typeface="Calibri" panose="020F0502020204030204" pitchFamily="34" charset="0"/>
              </a:rPr>
              <a:t> </a:t>
            </a:r>
            <a:r>
              <a:rPr lang="en-US" dirty="0" err="1">
                <a:cs typeface="Calibri" panose="020F0502020204030204" pitchFamily="34" charset="0"/>
              </a:rPr>
              <a:t>обслужване</a:t>
            </a:r>
            <a:r>
              <a:rPr lang="en-US" dirty="0">
                <a:cs typeface="Calibri" panose="020F0502020204030204" pitchFamily="34" charset="0"/>
              </a:rPr>
              <a:t> </a:t>
            </a:r>
            <a:r>
              <a:rPr lang="en-US" dirty="0" err="1">
                <a:cs typeface="Calibri" panose="020F0502020204030204" pitchFamily="34" charset="0"/>
              </a:rPr>
              <a:t>на</a:t>
            </a:r>
            <a:r>
              <a:rPr lang="en-US" dirty="0">
                <a:cs typeface="Calibri" panose="020F0502020204030204" pitchFamily="34" charset="0"/>
              </a:rPr>
              <a:t> </a:t>
            </a:r>
            <a:r>
              <a:rPr lang="en-US" dirty="0" err="1">
                <a:cs typeface="Calibri" panose="020F0502020204030204" pitchFamily="34" charset="0"/>
              </a:rPr>
              <a:t>съдовете</a:t>
            </a:r>
            <a:r>
              <a:rPr lang="en-US" dirty="0">
                <a:cs typeface="Calibri" panose="020F0502020204030204" pitchFamily="34" charset="0"/>
              </a:rPr>
              <a:t> </a:t>
            </a:r>
            <a:r>
              <a:rPr lang="en-US" dirty="0" err="1">
                <a:cs typeface="Calibri" panose="020F0502020204030204" pitchFamily="34" charset="0"/>
              </a:rPr>
              <a:t>за</a:t>
            </a:r>
            <a:r>
              <a:rPr lang="en-US" dirty="0">
                <a:cs typeface="Calibri" panose="020F0502020204030204" pitchFamily="34" charset="0"/>
              </a:rPr>
              <a:t> </a:t>
            </a:r>
            <a:r>
              <a:rPr lang="en-US" dirty="0" err="1">
                <a:cs typeface="Calibri" panose="020F0502020204030204" pitchFamily="34" charset="0"/>
              </a:rPr>
              <a:t>разделно</a:t>
            </a:r>
            <a:r>
              <a:rPr lang="en-US" dirty="0">
                <a:cs typeface="Calibri" panose="020F0502020204030204" pitchFamily="34" charset="0"/>
              </a:rPr>
              <a:t> </a:t>
            </a:r>
            <a:r>
              <a:rPr lang="en-US" dirty="0" err="1">
                <a:cs typeface="Calibri" panose="020F0502020204030204" pitchFamily="34" charset="0"/>
              </a:rPr>
              <a:t>събиране</a:t>
            </a:r>
            <a:r>
              <a:rPr lang="en-US" dirty="0">
                <a:cs typeface="Calibri" panose="020F0502020204030204" pitchFamily="34" charset="0"/>
              </a:rPr>
              <a:t> </a:t>
            </a:r>
            <a:r>
              <a:rPr lang="en-US" dirty="0" err="1">
                <a:cs typeface="Calibri" panose="020F0502020204030204" pitchFamily="34" charset="0"/>
              </a:rPr>
              <a:t>на</a:t>
            </a:r>
            <a:r>
              <a:rPr lang="en-US" dirty="0">
                <a:cs typeface="Calibri" panose="020F0502020204030204" pitchFamily="34" charset="0"/>
              </a:rPr>
              <a:t> </a:t>
            </a:r>
            <a:r>
              <a:rPr lang="en-US" dirty="0" err="1">
                <a:cs typeface="Calibri" panose="020F0502020204030204" pitchFamily="34" charset="0"/>
              </a:rPr>
              <a:t>биоотпадъци</a:t>
            </a:r>
            <a:r>
              <a:rPr lang="en-US" dirty="0">
                <a:cs typeface="Calibri" panose="020F0502020204030204" pitchFamily="34" charset="0"/>
              </a:rPr>
              <a:t> и </a:t>
            </a:r>
            <a:r>
              <a:rPr lang="en-US" dirty="0" err="1">
                <a:cs typeface="Calibri" panose="020F0502020204030204" pitchFamily="34" charset="0"/>
              </a:rPr>
              <a:t>го</a:t>
            </a:r>
            <a:r>
              <a:rPr lang="en-US" dirty="0">
                <a:cs typeface="Calibri" panose="020F0502020204030204" pitchFamily="34" charset="0"/>
              </a:rPr>
              <a:t> </a:t>
            </a:r>
            <a:r>
              <a:rPr lang="en-US" dirty="0" err="1">
                <a:cs typeface="Calibri" panose="020F0502020204030204" pitchFamily="34" charset="0"/>
              </a:rPr>
              <a:t>оповестяват</a:t>
            </a:r>
            <a:r>
              <a:rPr lang="en-US" dirty="0">
                <a:cs typeface="Calibri" panose="020F0502020204030204" pitchFamily="34" charset="0"/>
              </a:rPr>
              <a:t> </a:t>
            </a:r>
            <a:r>
              <a:rPr lang="en-US" dirty="0" err="1">
                <a:cs typeface="Calibri" panose="020F0502020204030204" pitchFamily="34" charset="0"/>
              </a:rPr>
              <a:t>на</a:t>
            </a:r>
            <a:r>
              <a:rPr lang="en-US" dirty="0">
                <a:cs typeface="Calibri" panose="020F0502020204030204" pitchFamily="34" charset="0"/>
              </a:rPr>
              <a:t> </a:t>
            </a:r>
            <a:r>
              <a:rPr lang="en-US" dirty="0" err="1">
                <a:cs typeface="Calibri" panose="020F0502020204030204" pitchFamily="34" charset="0"/>
              </a:rPr>
              <a:t>интернет</a:t>
            </a:r>
            <a:r>
              <a:rPr lang="en-US" dirty="0">
                <a:cs typeface="Calibri" panose="020F0502020204030204" pitchFamily="34" charset="0"/>
              </a:rPr>
              <a:t> </a:t>
            </a:r>
            <a:r>
              <a:rPr lang="en-US" dirty="0" err="1">
                <a:cs typeface="Calibri" panose="020F0502020204030204" pitchFamily="34" charset="0"/>
              </a:rPr>
              <a:t>страницата</a:t>
            </a:r>
            <a:r>
              <a:rPr lang="en-US" dirty="0">
                <a:cs typeface="Calibri" panose="020F0502020204030204" pitchFamily="34" charset="0"/>
              </a:rPr>
              <a:t> </a:t>
            </a:r>
            <a:r>
              <a:rPr lang="en-US" dirty="0" err="1">
                <a:cs typeface="Calibri" panose="020F0502020204030204" pitchFamily="34" charset="0"/>
              </a:rPr>
              <a:t>на</a:t>
            </a:r>
            <a:r>
              <a:rPr lang="en-US" dirty="0">
                <a:cs typeface="Calibri" panose="020F0502020204030204" pitchFamily="34" charset="0"/>
              </a:rPr>
              <a:t> </a:t>
            </a:r>
            <a:r>
              <a:rPr lang="en-US" dirty="0" err="1">
                <a:cs typeface="Calibri" panose="020F0502020204030204" pitchFamily="34" charset="0"/>
              </a:rPr>
              <a:t>съответната</a:t>
            </a:r>
            <a:r>
              <a:rPr lang="en-US" dirty="0">
                <a:cs typeface="Calibri" panose="020F0502020204030204" pitchFamily="34" charset="0"/>
              </a:rPr>
              <a:t> </a:t>
            </a:r>
            <a:r>
              <a:rPr lang="en-US" dirty="0" err="1">
                <a:cs typeface="Calibri" panose="020F0502020204030204" pitchFamily="34" charset="0"/>
              </a:rPr>
              <a:t>община</a:t>
            </a:r>
            <a:r>
              <a:rPr lang="en-US" dirty="0">
                <a:cs typeface="Calibri" panose="020F0502020204030204" pitchFamily="34" charset="0"/>
              </a:rPr>
              <a:t> и/</a:t>
            </a:r>
            <a:r>
              <a:rPr lang="en-US" dirty="0" err="1">
                <a:cs typeface="Calibri" panose="020F0502020204030204" pitchFamily="34" charset="0"/>
              </a:rPr>
              <a:t>или</a:t>
            </a:r>
            <a:r>
              <a:rPr lang="en-US" dirty="0">
                <a:cs typeface="Calibri" panose="020F0502020204030204" pitchFamily="34" charset="0"/>
              </a:rPr>
              <a:t> </a:t>
            </a:r>
            <a:r>
              <a:rPr lang="en-US" dirty="0" err="1">
                <a:cs typeface="Calibri" panose="020F0502020204030204" pitchFamily="34" charset="0"/>
              </a:rPr>
              <a:t>информират</a:t>
            </a:r>
            <a:r>
              <a:rPr lang="en-US" dirty="0">
                <a:cs typeface="Calibri" panose="020F0502020204030204" pitchFamily="34" charset="0"/>
              </a:rPr>
              <a:t> </a:t>
            </a:r>
            <a:r>
              <a:rPr lang="en-US" dirty="0" err="1">
                <a:cs typeface="Calibri" panose="020F0502020204030204" pitchFamily="34" charset="0"/>
              </a:rPr>
              <a:t>населението</a:t>
            </a:r>
            <a:r>
              <a:rPr lang="en-US" dirty="0">
                <a:cs typeface="Calibri" panose="020F0502020204030204" pitchFamily="34" charset="0"/>
              </a:rPr>
              <a:t> </a:t>
            </a:r>
            <a:r>
              <a:rPr lang="en-US" dirty="0" err="1">
                <a:cs typeface="Calibri" panose="020F0502020204030204" pitchFamily="34" charset="0"/>
              </a:rPr>
              <a:t>по</a:t>
            </a:r>
            <a:r>
              <a:rPr lang="en-US" dirty="0">
                <a:cs typeface="Calibri" panose="020F0502020204030204" pitchFamily="34" charset="0"/>
              </a:rPr>
              <a:t> </a:t>
            </a:r>
            <a:r>
              <a:rPr lang="en-US" dirty="0" err="1">
                <a:cs typeface="Calibri" panose="020F0502020204030204" pitchFamily="34" charset="0"/>
              </a:rPr>
              <a:t>друг</a:t>
            </a:r>
            <a:r>
              <a:rPr lang="en-US" dirty="0">
                <a:cs typeface="Calibri" panose="020F0502020204030204" pitchFamily="34" charset="0"/>
              </a:rPr>
              <a:t> </a:t>
            </a:r>
            <a:r>
              <a:rPr lang="en-US" dirty="0" err="1">
                <a:cs typeface="Calibri" panose="020F0502020204030204" pitchFamily="34" charset="0"/>
              </a:rPr>
              <a:t>подходящ</a:t>
            </a:r>
            <a:r>
              <a:rPr lang="en-US" dirty="0">
                <a:cs typeface="Calibri" panose="020F0502020204030204" pitchFamily="34" charset="0"/>
              </a:rPr>
              <a:t> </a:t>
            </a:r>
            <a:r>
              <a:rPr lang="en-US" dirty="0" err="1" smtClean="0">
                <a:cs typeface="Calibri" panose="020F0502020204030204" pitchFamily="34" charset="0"/>
              </a:rPr>
              <a:t>начин</a:t>
            </a:r>
            <a:r>
              <a:rPr lang="bg-BG" dirty="0">
                <a:cs typeface="Calibri" panose="020F0502020204030204" pitchFamily="34" charset="0"/>
              </a:rPr>
              <a:t> </a:t>
            </a:r>
            <a:endParaRPr lang="bg-BG" dirty="0" smtClean="0">
              <a:cs typeface="Calibri" panose="020F0502020204030204" pitchFamily="34" charset="0"/>
            </a:endParaRPr>
          </a:p>
          <a:p>
            <a:pPr lvl="0"/>
            <a:endParaRPr lang="bg-BG" dirty="0">
              <a:cs typeface="Calibri" panose="020F0502020204030204" pitchFamily="34" charset="0"/>
            </a:endParaRPr>
          </a:p>
          <a:p>
            <a:pPr marL="285750" lvl="0" indent="-285750">
              <a:buFont typeface="Wingdings" panose="05000000000000000000" pitchFamily="2" charset="2"/>
              <a:buChar char="Ø"/>
            </a:pPr>
            <a:r>
              <a:rPr lang="en-US" dirty="0" err="1">
                <a:cs typeface="Calibri" panose="020F0502020204030204" pitchFamily="34" charset="0"/>
              </a:rPr>
              <a:t>Биоотпадъците</a:t>
            </a:r>
            <a:r>
              <a:rPr lang="en-US" dirty="0">
                <a:cs typeface="Calibri" panose="020F0502020204030204" pitchFamily="34" charset="0"/>
              </a:rPr>
              <a:t> </a:t>
            </a:r>
            <a:r>
              <a:rPr lang="en-US" dirty="0" err="1">
                <a:cs typeface="Calibri" panose="020F0502020204030204" pitchFamily="34" charset="0"/>
              </a:rPr>
              <a:t>от</a:t>
            </a:r>
            <a:r>
              <a:rPr lang="en-US" dirty="0">
                <a:cs typeface="Calibri" panose="020F0502020204030204" pitchFamily="34" charset="0"/>
              </a:rPr>
              <a:t> </a:t>
            </a:r>
            <a:r>
              <a:rPr lang="en-US" dirty="0" err="1">
                <a:cs typeface="Calibri" panose="020F0502020204030204" pitchFamily="34" charset="0"/>
              </a:rPr>
              <a:t>поддържане</a:t>
            </a:r>
            <a:r>
              <a:rPr lang="en-US" dirty="0">
                <a:cs typeface="Calibri" panose="020F0502020204030204" pitchFamily="34" charset="0"/>
              </a:rPr>
              <a:t> </a:t>
            </a:r>
            <a:r>
              <a:rPr lang="en-US" dirty="0" err="1">
                <a:cs typeface="Calibri" panose="020F0502020204030204" pitchFamily="34" charset="0"/>
              </a:rPr>
              <a:t>на</a:t>
            </a:r>
            <a:r>
              <a:rPr lang="en-US" dirty="0">
                <a:cs typeface="Calibri" panose="020F0502020204030204" pitchFamily="34" charset="0"/>
              </a:rPr>
              <a:t> </a:t>
            </a:r>
            <a:r>
              <a:rPr lang="en-US" dirty="0" err="1">
                <a:cs typeface="Calibri" panose="020F0502020204030204" pitchFamily="34" charset="0"/>
              </a:rPr>
              <a:t>обществени</a:t>
            </a:r>
            <a:r>
              <a:rPr lang="en-US" dirty="0">
                <a:cs typeface="Calibri" panose="020F0502020204030204" pitchFamily="34" charset="0"/>
              </a:rPr>
              <a:t> </a:t>
            </a:r>
            <a:r>
              <a:rPr lang="en-US" dirty="0" err="1">
                <a:cs typeface="Calibri" panose="020F0502020204030204" pitchFamily="34" charset="0"/>
              </a:rPr>
              <a:t>площи</a:t>
            </a:r>
            <a:r>
              <a:rPr lang="en-US" dirty="0">
                <a:cs typeface="Calibri" panose="020F0502020204030204" pitchFamily="34" charset="0"/>
              </a:rPr>
              <a:t>, </a:t>
            </a:r>
            <a:r>
              <a:rPr lang="en-US" dirty="0" err="1">
                <a:cs typeface="Calibri" panose="020F0502020204030204" pitchFamily="34" charset="0"/>
              </a:rPr>
              <a:t>паркове</a:t>
            </a:r>
            <a:r>
              <a:rPr lang="en-US" dirty="0">
                <a:cs typeface="Calibri" panose="020F0502020204030204" pitchFamily="34" charset="0"/>
              </a:rPr>
              <a:t>, </a:t>
            </a:r>
            <a:r>
              <a:rPr lang="en-US" dirty="0" err="1">
                <a:cs typeface="Calibri" panose="020F0502020204030204" pitchFamily="34" charset="0"/>
              </a:rPr>
              <a:t>градини</a:t>
            </a:r>
            <a:r>
              <a:rPr lang="en-US" dirty="0">
                <a:cs typeface="Calibri" panose="020F0502020204030204" pitchFamily="34" charset="0"/>
              </a:rPr>
              <a:t>, </a:t>
            </a:r>
            <a:r>
              <a:rPr lang="en-US" dirty="0" err="1">
                <a:cs typeface="Calibri" panose="020F0502020204030204" pitchFamily="34" charset="0"/>
              </a:rPr>
              <a:t>междублокови</a:t>
            </a:r>
            <a:r>
              <a:rPr lang="en-US" dirty="0">
                <a:cs typeface="Calibri" panose="020F0502020204030204" pitchFamily="34" charset="0"/>
              </a:rPr>
              <a:t> </a:t>
            </a:r>
            <a:r>
              <a:rPr lang="en-US" dirty="0" err="1">
                <a:cs typeface="Calibri" panose="020F0502020204030204" pitchFamily="34" charset="0"/>
              </a:rPr>
              <a:t>пространства</a:t>
            </a:r>
            <a:r>
              <a:rPr lang="en-US" dirty="0">
                <a:cs typeface="Calibri" panose="020F0502020204030204" pitchFamily="34" charset="0"/>
              </a:rPr>
              <a:t> </a:t>
            </a:r>
            <a:r>
              <a:rPr lang="en-US" dirty="0" err="1">
                <a:cs typeface="Calibri" panose="020F0502020204030204" pitchFamily="34" charset="0"/>
              </a:rPr>
              <a:t>се</a:t>
            </a:r>
            <a:r>
              <a:rPr lang="en-US" dirty="0">
                <a:cs typeface="Calibri" panose="020F0502020204030204" pitchFamily="34" charset="0"/>
              </a:rPr>
              <a:t> </a:t>
            </a:r>
            <a:r>
              <a:rPr lang="en-US" dirty="0" err="1">
                <a:cs typeface="Calibri" panose="020F0502020204030204" pitchFamily="34" charset="0"/>
              </a:rPr>
              <a:t>събират</a:t>
            </a:r>
            <a:r>
              <a:rPr lang="en-US" dirty="0">
                <a:cs typeface="Calibri" panose="020F0502020204030204" pitchFamily="34" charset="0"/>
              </a:rPr>
              <a:t> </a:t>
            </a:r>
            <a:r>
              <a:rPr lang="en-US" dirty="0" err="1">
                <a:cs typeface="Calibri" panose="020F0502020204030204" pitchFamily="34" charset="0"/>
              </a:rPr>
              <a:t>разделно</a:t>
            </a:r>
            <a:r>
              <a:rPr lang="en-US" dirty="0">
                <a:cs typeface="Calibri" panose="020F0502020204030204" pitchFamily="34" charset="0"/>
              </a:rPr>
              <a:t> </a:t>
            </a:r>
            <a:r>
              <a:rPr lang="en-US" dirty="0" err="1">
                <a:cs typeface="Calibri" panose="020F0502020204030204" pitchFamily="34" charset="0"/>
              </a:rPr>
              <a:t>на</a:t>
            </a:r>
            <a:r>
              <a:rPr lang="en-US" dirty="0">
                <a:cs typeface="Calibri" panose="020F0502020204030204" pitchFamily="34" charset="0"/>
              </a:rPr>
              <a:t> </a:t>
            </a:r>
            <a:r>
              <a:rPr lang="en-US" dirty="0" err="1">
                <a:cs typeface="Calibri" panose="020F0502020204030204" pitchFamily="34" charset="0"/>
              </a:rPr>
              <a:t>места</a:t>
            </a:r>
            <a:r>
              <a:rPr lang="en-US" dirty="0">
                <a:cs typeface="Calibri" panose="020F0502020204030204" pitchFamily="34" charset="0"/>
              </a:rPr>
              <a:t>, </a:t>
            </a:r>
            <a:r>
              <a:rPr lang="en-US" dirty="0" err="1">
                <a:cs typeface="Calibri" panose="020F0502020204030204" pitchFamily="34" charset="0"/>
              </a:rPr>
              <a:t>определени</a:t>
            </a:r>
            <a:r>
              <a:rPr lang="en-US" dirty="0">
                <a:cs typeface="Calibri" panose="020F0502020204030204" pitchFamily="34" charset="0"/>
              </a:rPr>
              <a:t> </a:t>
            </a:r>
            <a:r>
              <a:rPr lang="en-US" dirty="0" err="1">
                <a:cs typeface="Calibri" panose="020F0502020204030204" pitchFamily="34" charset="0"/>
              </a:rPr>
              <a:t>от</a:t>
            </a:r>
            <a:r>
              <a:rPr lang="en-US" dirty="0">
                <a:cs typeface="Calibri" panose="020F0502020204030204" pitchFamily="34" charset="0"/>
              </a:rPr>
              <a:t> </a:t>
            </a:r>
            <a:r>
              <a:rPr lang="en-US" dirty="0" err="1">
                <a:cs typeface="Calibri" panose="020F0502020204030204" pitchFamily="34" charset="0"/>
              </a:rPr>
              <a:t>кмета</a:t>
            </a:r>
            <a:r>
              <a:rPr lang="en-US" dirty="0">
                <a:cs typeface="Calibri" panose="020F0502020204030204" pitchFamily="34" charset="0"/>
              </a:rPr>
              <a:t> </a:t>
            </a:r>
            <a:r>
              <a:rPr lang="en-US" dirty="0" err="1">
                <a:cs typeface="Calibri" panose="020F0502020204030204" pitchFamily="34" charset="0"/>
              </a:rPr>
              <a:t>на</a:t>
            </a:r>
            <a:r>
              <a:rPr lang="en-US" dirty="0">
                <a:cs typeface="Calibri" panose="020F0502020204030204" pitchFamily="34" charset="0"/>
              </a:rPr>
              <a:t> </a:t>
            </a:r>
            <a:r>
              <a:rPr lang="en-US" dirty="0" err="1">
                <a:cs typeface="Calibri" panose="020F0502020204030204" pitchFamily="34" charset="0"/>
              </a:rPr>
              <a:t>община</a:t>
            </a:r>
            <a:r>
              <a:rPr lang="bg-BG" dirty="0">
                <a:cs typeface="Calibri" panose="020F0502020204030204" pitchFamily="34" charset="0"/>
              </a:rPr>
              <a:t>та</a:t>
            </a:r>
            <a:r>
              <a:rPr lang="en-US" dirty="0">
                <a:cs typeface="Calibri" panose="020F0502020204030204" pitchFamily="34" charset="0"/>
              </a:rPr>
              <a:t> </a:t>
            </a:r>
            <a:r>
              <a:rPr lang="en-US" dirty="0" err="1">
                <a:cs typeface="Calibri" panose="020F0502020204030204" pitchFamily="34" charset="0"/>
              </a:rPr>
              <a:t>или</a:t>
            </a:r>
            <a:r>
              <a:rPr lang="en-US" dirty="0">
                <a:cs typeface="Calibri" panose="020F0502020204030204" pitchFamily="34" charset="0"/>
              </a:rPr>
              <a:t> </a:t>
            </a:r>
            <a:r>
              <a:rPr lang="en-US" dirty="0" err="1">
                <a:cs typeface="Calibri" panose="020F0502020204030204" pitchFamily="34" charset="0"/>
              </a:rPr>
              <a:t>упълномощени</a:t>
            </a:r>
            <a:r>
              <a:rPr lang="en-US" dirty="0">
                <a:cs typeface="Calibri" panose="020F0502020204030204" pitchFamily="34" charset="0"/>
              </a:rPr>
              <a:t> </a:t>
            </a:r>
            <a:r>
              <a:rPr lang="en-US" dirty="0" err="1">
                <a:cs typeface="Calibri" panose="020F0502020204030204" pitchFamily="34" charset="0"/>
              </a:rPr>
              <a:t>от</a:t>
            </a:r>
            <a:r>
              <a:rPr lang="en-US" dirty="0">
                <a:cs typeface="Calibri" panose="020F0502020204030204" pitchFamily="34" charset="0"/>
              </a:rPr>
              <a:t> </a:t>
            </a:r>
            <a:r>
              <a:rPr lang="en-US" dirty="0" err="1">
                <a:cs typeface="Calibri" panose="020F0502020204030204" pitchFamily="34" charset="0"/>
              </a:rPr>
              <a:t>него</a:t>
            </a:r>
            <a:r>
              <a:rPr lang="en-US" dirty="0">
                <a:cs typeface="Calibri" panose="020F0502020204030204" pitchFamily="34" charset="0"/>
              </a:rPr>
              <a:t> </a:t>
            </a:r>
            <a:r>
              <a:rPr lang="en-US" dirty="0" err="1">
                <a:cs typeface="Calibri" panose="020F0502020204030204" pitchFamily="34" charset="0"/>
              </a:rPr>
              <a:t>длъжностни</a:t>
            </a:r>
            <a:r>
              <a:rPr lang="en-US" dirty="0">
                <a:cs typeface="Calibri" panose="020F0502020204030204" pitchFamily="34" charset="0"/>
              </a:rPr>
              <a:t> </a:t>
            </a:r>
            <a:r>
              <a:rPr lang="en-US" dirty="0" err="1">
                <a:cs typeface="Calibri" panose="020F0502020204030204" pitchFamily="34" charset="0"/>
              </a:rPr>
              <a:t>лица</a:t>
            </a:r>
            <a:r>
              <a:rPr lang="en-US" dirty="0">
                <a:cs typeface="Calibri" panose="020F0502020204030204" pitchFamily="34" charset="0"/>
              </a:rPr>
              <a:t> и </a:t>
            </a:r>
            <a:r>
              <a:rPr lang="en-US" dirty="0" err="1">
                <a:cs typeface="Calibri" panose="020F0502020204030204" pitchFamily="34" charset="0"/>
              </a:rPr>
              <a:t>се</a:t>
            </a:r>
            <a:r>
              <a:rPr lang="en-US" dirty="0">
                <a:cs typeface="Calibri" panose="020F0502020204030204" pitchFamily="34" charset="0"/>
              </a:rPr>
              <a:t> </a:t>
            </a:r>
            <a:r>
              <a:rPr lang="en-US" dirty="0" err="1">
                <a:cs typeface="Calibri" panose="020F0502020204030204" pitchFamily="34" charset="0"/>
              </a:rPr>
              <a:t>транспортират</a:t>
            </a:r>
            <a:r>
              <a:rPr lang="en-US" dirty="0">
                <a:cs typeface="Calibri" panose="020F0502020204030204" pitchFamily="34" charset="0"/>
              </a:rPr>
              <a:t> </a:t>
            </a:r>
            <a:r>
              <a:rPr lang="en-US" dirty="0" err="1">
                <a:cs typeface="Calibri" panose="020F0502020204030204" pitchFamily="34" charset="0"/>
              </a:rPr>
              <a:t>до</a:t>
            </a:r>
            <a:r>
              <a:rPr lang="en-US" dirty="0">
                <a:cs typeface="Calibri" panose="020F0502020204030204" pitchFamily="34" charset="0"/>
              </a:rPr>
              <a:t> </a:t>
            </a:r>
            <a:r>
              <a:rPr lang="en-US" dirty="0" err="1">
                <a:cs typeface="Calibri" panose="020F0502020204030204" pitchFamily="34" charset="0"/>
              </a:rPr>
              <a:t>съоръжения</a:t>
            </a:r>
            <a:r>
              <a:rPr lang="en-US" dirty="0">
                <a:cs typeface="Calibri" panose="020F0502020204030204" pitchFamily="34" charset="0"/>
              </a:rPr>
              <a:t> </a:t>
            </a:r>
            <a:r>
              <a:rPr lang="en-US" dirty="0" err="1">
                <a:cs typeface="Calibri" panose="020F0502020204030204" pitchFamily="34" charset="0"/>
              </a:rPr>
              <a:t>за</a:t>
            </a:r>
            <a:r>
              <a:rPr lang="en-US" dirty="0">
                <a:cs typeface="Calibri" panose="020F0502020204030204" pitchFamily="34" charset="0"/>
              </a:rPr>
              <a:t> </a:t>
            </a:r>
            <a:r>
              <a:rPr lang="en-US" dirty="0" err="1">
                <a:cs typeface="Calibri" panose="020F0502020204030204" pitchFamily="34" charset="0"/>
              </a:rPr>
              <a:t>третиране</a:t>
            </a:r>
            <a:r>
              <a:rPr lang="en-US" dirty="0">
                <a:cs typeface="Calibri" panose="020F0502020204030204" pitchFamily="34" charset="0"/>
              </a:rPr>
              <a:t>. </a:t>
            </a:r>
            <a:endParaRPr lang="bg-BG" dirty="0">
              <a:cs typeface="Calibri" panose="020F0502020204030204" pitchFamily="34" charset="0"/>
            </a:endParaRPr>
          </a:p>
        </p:txBody>
      </p:sp>
      <p:sp>
        <p:nvSpPr>
          <p:cNvPr id="5" name="Title 1"/>
          <p:cNvSpPr txBox="1">
            <a:spLocks/>
          </p:cNvSpPr>
          <p:nvPr/>
        </p:nvSpPr>
        <p:spPr>
          <a:xfrm>
            <a:off x="598311" y="156333"/>
            <a:ext cx="10216445" cy="823576"/>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mn-lt"/>
                <a:cs typeface="Calibri" panose="020F0502020204030204" pitchFamily="34" charset="0"/>
              </a:rPr>
              <a:t>Общински ангажименти свързани с управлението на </a:t>
            </a:r>
            <a:br>
              <a:rPr lang="ru-RU" sz="2400" b="1" dirty="0" smtClean="0">
                <a:latin typeface="+mn-lt"/>
                <a:cs typeface="Calibri" panose="020F0502020204030204" pitchFamily="34" charset="0"/>
              </a:rPr>
            </a:br>
            <a:r>
              <a:rPr lang="ru-RU" sz="2400" b="1" dirty="0" smtClean="0">
                <a:latin typeface="+mn-lt"/>
                <a:cs typeface="Calibri" panose="020F0502020204030204" pitchFamily="34" charset="0"/>
              </a:rPr>
              <a:t>Биоразградимите отпадъци съгласно ЗУО, </a:t>
            </a:r>
            <a:r>
              <a:rPr lang="ru-RU" sz="2000" b="1" dirty="0" smtClean="0">
                <a:latin typeface="+mn-lt"/>
                <a:cs typeface="Calibri" panose="020F0502020204030204" pitchFamily="34" charset="0"/>
              </a:rPr>
              <a:t>(изм. и доп. от 05.03.2021 г)</a:t>
            </a:r>
            <a:endParaRPr lang="bg-BG" sz="2000" dirty="0">
              <a:latin typeface="+mn-lt"/>
              <a:cs typeface="Calibri" panose="020F0502020204030204" pitchFamily="34" charset="0"/>
            </a:endParaRPr>
          </a:p>
        </p:txBody>
      </p:sp>
    </p:spTree>
    <p:extLst>
      <p:ext uri="{BB962C8B-B14F-4D97-AF65-F5344CB8AC3E}">
        <p14:creationId xmlns:p14="http://schemas.microsoft.com/office/powerpoint/2010/main" val="40776176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8310" y="112890"/>
            <a:ext cx="10092268" cy="765420"/>
          </a:xfrm>
        </p:spPr>
        <p:txBody>
          <a:bodyPr/>
          <a:lstStyle/>
          <a:p>
            <a:pPr lvl="0" algn="ctr"/>
            <a:r>
              <a:rPr lang="ru-RU" sz="2200" b="1" dirty="0">
                <a:latin typeface="+mn-lt"/>
                <a:cs typeface="Calibri" panose="020F0502020204030204" pitchFamily="34" charset="0"/>
              </a:rPr>
              <a:t>Общински ангажименти свързани с управлението на </a:t>
            </a:r>
            <a:br>
              <a:rPr lang="ru-RU" sz="2200" b="1" dirty="0">
                <a:latin typeface="+mn-lt"/>
                <a:cs typeface="Calibri" panose="020F0502020204030204" pitchFamily="34" charset="0"/>
              </a:rPr>
            </a:br>
            <a:r>
              <a:rPr lang="ru-RU" sz="2200" b="1" dirty="0">
                <a:latin typeface="+mn-lt"/>
                <a:cs typeface="Calibri" panose="020F0502020204030204" pitchFamily="34" charset="0"/>
              </a:rPr>
              <a:t>Биоразградимите отпадъци съгласно ЗУО,(изм. и доп. от 05.03.2021 г)</a:t>
            </a:r>
            <a:endParaRPr lang="bg-BG" sz="2200" dirty="0">
              <a:latin typeface="+mn-lt"/>
              <a:cs typeface="Calibri" panose="020F0502020204030204" pitchFamily="34" charset="0"/>
            </a:endParaRPr>
          </a:p>
        </p:txBody>
      </p:sp>
      <p:sp>
        <p:nvSpPr>
          <p:cNvPr id="3" name="Rectangle 2"/>
          <p:cNvSpPr/>
          <p:nvPr/>
        </p:nvSpPr>
        <p:spPr>
          <a:xfrm>
            <a:off x="316092" y="878310"/>
            <a:ext cx="10701864" cy="5632311"/>
          </a:xfrm>
          <a:prstGeom prst="rect">
            <a:avLst/>
          </a:prstGeom>
        </p:spPr>
        <p:txBody>
          <a:bodyPr wrap="square">
            <a:spAutoFit/>
          </a:bodyPr>
          <a:lstStyle/>
          <a:p>
            <a:r>
              <a:rPr lang="bg-BG" u="sng" dirty="0" smtClean="0">
                <a:cs typeface="Calibri" panose="020F0502020204030204" pitchFamily="34" charset="0"/>
              </a:rPr>
              <a:t>Организиране </a:t>
            </a:r>
            <a:r>
              <a:rPr lang="bg-BG" u="sng" dirty="0">
                <a:cs typeface="Calibri" panose="020F0502020204030204" pitchFamily="34" charset="0"/>
              </a:rPr>
              <a:t>на дейностите по разделно събиране на биоотпадъците се уреждат с  Наредбата </a:t>
            </a:r>
            <a:endParaRPr lang="bg-BG" u="sng" dirty="0" smtClean="0">
              <a:cs typeface="Calibri" panose="020F0502020204030204" pitchFamily="34" charset="0"/>
            </a:endParaRPr>
          </a:p>
          <a:p>
            <a:r>
              <a:rPr lang="bg-BG" u="sng" dirty="0" smtClean="0">
                <a:cs typeface="Calibri" panose="020F0502020204030204" pitchFamily="34" charset="0"/>
              </a:rPr>
              <a:t>по </a:t>
            </a:r>
            <a:r>
              <a:rPr lang="bg-BG" u="sng" dirty="0">
                <a:cs typeface="Calibri" panose="020F0502020204030204" pitchFamily="34" charset="0"/>
              </a:rPr>
              <a:t>чл.22 от ЗУО на кмета на всяка община:</a:t>
            </a:r>
          </a:p>
          <a:p>
            <a:r>
              <a:rPr lang="bg-BG" dirty="0">
                <a:cs typeface="Calibri" panose="020F0502020204030204" pitchFamily="34" charset="0"/>
              </a:rPr>
              <a:t> </a:t>
            </a:r>
          </a:p>
          <a:p>
            <a:pPr marL="285750" lvl="0" indent="-285750">
              <a:buFont typeface="Wingdings" panose="05000000000000000000" pitchFamily="2" charset="2"/>
              <a:buChar char="Ø"/>
            </a:pPr>
            <a:r>
              <a:rPr lang="en-US" dirty="0">
                <a:cs typeface="Calibri" panose="020F0502020204030204" pitchFamily="34" charset="0"/>
              </a:rPr>
              <a:t>Биоотпадъците </a:t>
            </a:r>
            <a:r>
              <a:rPr lang="en-US" dirty="0" err="1">
                <a:cs typeface="Calibri" panose="020F0502020204030204" pitchFamily="34" charset="0"/>
              </a:rPr>
              <a:t>се</a:t>
            </a:r>
            <a:r>
              <a:rPr lang="en-US" dirty="0">
                <a:cs typeface="Calibri" panose="020F0502020204030204" pitchFamily="34" charset="0"/>
              </a:rPr>
              <a:t> </a:t>
            </a:r>
            <a:r>
              <a:rPr lang="en-US" dirty="0" err="1">
                <a:cs typeface="Calibri" panose="020F0502020204030204" pitchFamily="34" charset="0"/>
              </a:rPr>
              <a:t>събират</a:t>
            </a:r>
            <a:r>
              <a:rPr lang="en-US" dirty="0">
                <a:cs typeface="Calibri" panose="020F0502020204030204" pitchFamily="34" charset="0"/>
              </a:rPr>
              <a:t> </a:t>
            </a:r>
            <a:r>
              <a:rPr lang="en-US" dirty="0" err="1">
                <a:cs typeface="Calibri" panose="020F0502020204030204" pitchFamily="34" charset="0"/>
              </a:rPr>
              <a:t>разделно</a:t>
            </a:r>
            <a:r>
              <a:rPr lang="en-US" dirty="0">
                <a:cs typeface="Calibri" panose="020F0502020204030204" pitchFamily="34" charset="0"/>
              </a:rPr>
              <a:t> </a:t>
            </a:r>
            <a:r>
              <a:rPr lang="en-US" dirty="0" err="1">
                <a:cs typeface="Calibri" panose="020F0502020204030204" pitchFamily="34" charset="0"/>
              </a:rPr>
              <a:t>при</a:t>
            </a:r>
            <a:r>
              <a:rPr lang="en-US" dirty="0">
                <a:cs typeface="Calibri" panose="020F0502020204030204" pitchFamily="34" charset="0"/>
              </a:rPr>
              <a:t> </a:t>
            </a:r>
            <a:r>
              <a:rPr lang="en-US" dirty="0" err="1">
                <a:cs typeface="Calibri" panose="020F0502020204030204" pitchFamily="34" charset="0"/>
              </a:rPr>
              <a:t>източника</a:t>
            </a:r>
            <a:r>
              <a:rPr lang="en-US" dirty="0">
                <a:cs typeface="Calibri" panose="020F0502020204030204" pitchFamily="34" charset="0"/>
              </a:rPr>
              <a:t> </a:t>
            </a:r>
            <a:r>
              <a:rPr lang="en-US" dirty="0" err="1">
                <a:cs typeface="Calibri" panose="020F0502020204030204" pitchFamily="34" charset="0"/>
              </a:rPr>
              <a:t>на</a:t>
            </a:r>
            <a:r>
              <a:rPr lang="en-US" dirty="0">
                <a:cs typeface="Calibri" panose="020F0502020204030204" pitchFamily="34" charset="0"/>
              </a:rPr>
              <a:t> </a:t>
            </a:r>
            <a:r>
              <a:rPr lang="en-US" dirty="0" err="1">
                <a:cs typeface="Calibri" panose="020F0502020204030204" pitchFamily="34" charset="0"/>
              </a:rPr>
              <a:t>образуване</a:t>
            </a:r>
            <a:r>
              <a:rPr lang="bg-BG" dirty="0" smtClean="0">
                <a:cs typeface="Calibri" panose="020F0502020204030204" pitchFamily="34" charset="0"/>
              </a:rPr>
              <a:t>.</a:t>
            </a:r>
          </a:p>
          <a:p>
            <a:pPr marL="285750" lvl="0" indent="-285750">
              <a:buFont typeface="Wingdings" panose="05000000000000000000" pitchFamily="2" charset="2"/>
              <a:buChar char="Ø"/>
            </a:pPr>
            <a:endParaRPr lang="bg-BG" dirty="0">
              <a:cs typeface="Calibri" panose="020F0502020204030204" pitchFamily="34" charset="0"/>
            </a:endParaRPr>
          </a:p>
          <a:p>
            <a:pPr marL="285750" lvl="0" indent="-285750">
              <a:buFont typeface="Wingdings" panose="05000000000000000000" pitchFamily="2" charset="2"/>
              <a:buChar char="Ø"/>
            </a:pPr>
            <a:r>
              <a:rPr lang="en-US" dirty="0" err="1" smtClean="0">
                <a:cs typeface="Calibri" panose="020F0502020204030204" pitchFamily="34" charset="0"/>
              </a:rPr>
              <a:t>Събирането</a:t>
            </a:r>
            <a:r>
              <a:rPr lang="en-US" dirty="0">
                <a:cs typeface="Calibri" panose="020F0502020204030204" pitchFamily="34" charset="0"/>
              </a:rPr>
              <a:t>, </a:t>
            </a:r>
            <a:r>
              <a:rPr lang="en-US" dirty="0" err="1">
                <a:cs typeface="Calibri" panose="020F0502020204030204" pitchFamily="34" charset="0"/>
              </a:rPr>
              <a:t>съхраняването</a:t>
            </a:r>
            <a:r>
              <a:rPr lang="en-US" dirty="0">
                <a:cs typeface="Calibri" panose="020F0502020204030204" pitchFamily="34" charset="0"/>
              </a:rPr>
              <a:t> и </a:t>
            </a:r>
            <a:r>
              <a:rPr lang="en-US" dirty="0" err="1">
                <a:cs typeface="Calibri" panose="020F0502020204030204" pitchFamily="34" charset="0"/>
              </a:rPr>
              <a:t>графикът</a:t>
            </a:r>
            <a:r>
              <a:rPr lang="en-US" dirty="0">
                <a:cs typeface="Calibri" panose="020F0502020204030204" pitchFamily="34" charset="0"/>
              </a:rPr>
              <a:t> </a:t>
            </a:r>
            <a:r>
              <a:rPr lang="en-US" dirty="0" err="1">
                <a:cs typeface="Calibri" panose="020F0502020204030204" pitchFamily="34" charset="0"/>
              </a:rPr>
              <a:t>за</a:t>
            </a:r>
            <a:r>
              <a:rPr lang="en-US" dirty="0">
                <a:cs typeface="Calibri" panose="020F0502020204030204" pitchFamily="34" charset="0"/>
              </a:rPr>
              <a:t> </a:t>
            </a:r>
            <a:r>
              <a:rPr lang="en-US" dirty="0" err="1">
                <a:cs typeface="Calibri" panose="020F0502020204030204" pitchFamily="34" charset="0"/>
              </a:rPr>
              <a:t>транспортиране</a:t>
            </a:r>
            <a:r>
              <a:rPr lang="en-US" dirty="0">
                <a:cs typeface="Calibri" panose="020F0502020204030204" pitchFamily="34" charset="0"/>
              </a:rPr>
              <a:t> </a:t>
            </a:r>
            <a:r>
              <a:rPr lang="en-US" dirty="0" err="1">
                <a:cs typeface="Calibri" panose="020F0502020204030204" pitchFamily="34" charset="0"/>
              </a:rPr>
              <a:t>на</a:t>
            </a:r>
            <a:r>
              <a:rPr lang="en-US" dirty="0">
                <a:cs typeface="Calibri" panose="020F0502020204030204" pitchFamily="34" charset="0"/>
              </a:rPr>
              <a:t> </a:t>
            </a:r>
            <a:r>
              <a:rPr lang="en-US" dirty="0" err="1">
                <a:cs typeface="Calibri" panose="020F0502020204030204" pitchFamily="34" charset="0"/>
              </a:rPr>
              <a:t>биоотпадъците</a:t>
            </a:r>
            <a:r>
              <a:rPr lang="en-US" dirty="0">
                <a:cs typeface="Calibri" panose="020F0502020204030204" pitchFamily="34" charset="0"/>
              </a:rPr>
              <a:t> </a:t>
            </a:r>
            <a:r>
              <a:rPr lang="en-US" dirty="0" err="1">
                <a:cs typeface="Calibri" panose="020F0502020204030204" pitchFamily="34" charset="0"/>
              </a:rPr>
              <a:t>трябва</a:t>
            </a:r>
            <a:r>
              <a:rPr lang="en-US" dirty="0">
                <a:cs typeface="Calibri" panose="020F0502020204030204" pitchFamily="34" charset="0"/>
              </a:rPr>
              <a:t> </a:t>
            </a:r>
            <a:r>
              <a:rPr lang="en-US" dirty="0" err="1">
                <a:cs typeface="Calibri" panose="020F0502020204030204" pitchFamily="34" charset="0"/>
              </a:rPr>
              <a:t>да</a:t>
            </a:r>
            <a:r>
              <a:rPr lang="en-US" dirty="0">
                <a:cs typeface="Calibri" panose="020F0502020204030204" pitchFamily="34" charset="0"/>
              </a:rPr>
              <a:t> </a:t>
            </a:r>
            <a:r>
              <a:rPr lang="en-US" dirty="0" err="1">
                <a:cs typeface="Calibri" panose="020F0502020204030204" pitchFamily="34" charset="0"/>
              </a:rPr>
              <a:t>са</a:t>
            </a:r>
            <a:r>
              <a:rPr lang="en-US" dirty="0">
                <a:cs typeface="Calibri" panose="020F0502020204030204" pitchFamily="34" charset="0"/>
              </a:rPr>
              <a:t> </a:t>
            </a:r>
            <a:r>
              <a:rPr lang="en-US" dirty="0" err="1">
                <a:cs typeface="Calibri" panose="020F0502020204030204" pitchFamily="34" charset="0"/>
              </a:rPr>
              <a:t>съобразени</a:t>
            </a:r>
            <a:r>
              <a:rPr lang="en-US" dirty="0">
                <a:cs typeface="Calibri" panose="020F0502020204030204" pitchFamily="34" charset="0"/>
              </a:rPr>
              <a:t> с </a:t>
            </a:r>
            <a:r>
              <a:rPr lang="en-US" dirty="0" err="1">
                <a:cs typeface="Calibri" panose="020F0502020204030204" pitchFamily="34" charset="0"/>
              </a:rPr>
              <a:t>техния</a:t>
            </a:r>
            <a:r>
              <a:rPr lang="en-US" dirty="0">
                <a:cs typeface="Calibri" panose="020F0502020204030204" pitchFamily="34" charset="0"/>
              </a:rPr>
              <a:t> </a:t>
            </a:r>
            <a:r>
              <a:rPr lang="en-US" dirty="0" err="1">
                <a:cs typeface="Calibri" panose="020F0502020204030204" pitchFamily="34" charset="0"/>
              </a:rPr>
              <a:t>произход</a:t>
            </a:r>
            <a:r>
              <a:rPr lang="en-US" dirty="0">
                <a:cs typeface="Calibri" panose="020F0502020204030204" pitchFamily="34" charset="0"/>
              </a:rPr>
              <a:t> и </a:t>
            </a:r>
            <a:r>
              <a:rPr lang="en-US" dirty="0" err="1" smtClean="0">
                <a:cs typeface="Calibri" panose="020F0502020204030204" pitchFamily="34" charset="0"/>
              </a:rPr>
              <a:t>вид</a:t>
            </a:r>
            <a:r>
              <a:rPr lang="en-US" dirty="0" smtClean="0">
                <a:cs typeface="Calibri" panose="020F0502020204030204" pitchFamily="34" charset="0"/>
              </a:rPr>
              <a:t>.</a:t>
            </a:r>
            <a:endParaRPr lang="bg-BG" dirty="0" smtClean="0">
              <a:cs typeface="Calibri" panose="020F0502020204030204" pitchFamily="34" charset="0"/>
            </a:endParaRPr>
          </a:p>
          <a:p>
            <a:pPr lvl="0"/>
            <a:endParaRPr lang="bg-BG" dirty="0">
              <a:cs typeface="Calibri" panose="020F0502020204030204" pitchFamily="34" charset="0"/>
            </a:endParaRPr>
          </a:p>
          <a:p>
            <a:pPr marL="285750" lvl="0" indent="-285750">
              <a:buFont typeface="Wingdings" panose="05000000000000000000" pitchFamily="2" charset="2"/>
              <a:buChar char="Ø"/>
            </a:pPr>
            <a:r>
              <a:rPr lang="en-US" dirty="0" err="1" smtClean="0">
                <a:cs typeface="Calibri" panose="020F0502020204030204" pitchFamily="34" charset="0"/>
              </a:rPr>
              <a:t>Системите</a:t>
            </a:r>
            <a:r>
              <a:rPr lang="en-US" dirty="0" smtClean="0">
                <a:cs typeface="Calibri" panose="020F0502020204030204" pitchFamily="34" charset="0"/>
              </a:rPr>
              <a:t> </a:t>
            </a:r>
            <a:r>
              <a:rPr lang="en-US" dirty="0" err="1">
                <a:cs typeface="Calibri" panose="020F0502020204030204" pitchFamily="34" charset="0"/>
              </a:rPr>
              <a:t>за</a:t>
            </a:r>
            <a:r>
              <a:rPr lang="en-US" dirty="0">
                <a:cs typeface="Calibri" panose="020F0502020204030204" pitchFamily="34" charset="0"/>
              </a:rPr>
              <a:t> </a:t>
            </a:r>
            <a:r>
              <a:rPr lang="en-US" dirty="0" err="1">
                <a:cs typeface="Calibri" panose="020F0502020204030204" pitchFamily="34" charset="0"/>
              </a:rPr>
              <a:t>разделно</a:t>
            </a:r>
            <a:r>
              <a:rPr lang="en-US" dirty="0">
                <a:cs typeface="Calibri" panose="020F0502020204030204" pitchFamily="34" charset="0"/>
              </a:rPr>
              <a:t> </a:t>
            </a:r>
            <a:r>
              <a:rPr lang="en-US" dirty="0" err="1">
                <a:cs typeface="Calibri" panose="020F0502020204030204" pitchFamily="34" charset="0"/>
              </a:rPr>
              <a:t>събиране</a:t>
            </a:r>
            <a:r>
              <a:rPr lang="en-US" dirty="0">
                <a:cs typeface="Calibri" panose="020F0502020204030204" pitchFamily="34" charset="0"/>
              </a:rPr>
              <a:t> </a:t>
            </a:r>
            <a:r>
              <a:rPr lang="en-US" dirty="0" err="1">
                <a:cs typeface="Calibri" panose="020F0502020204030204" pitchFamily="34" charset="0"/>
              </a:rPr>
              <a:t>включват</a:t>
            </a:r>
            <a:r>
              <a:rPr lang="en-US" dirty="0">
                <a:cs typeface="Calibri" panose="020F0502020204030204" pitchFamily="34" charset="0"/>
              </a:rPr>
              <a:t>: </a:t>
            </a:r>
            <a:endParaRPr lang="bg-BG" dirty="0">
              <a:cs typeface="Calibri" panose="020F0502020204030204" pitchFamily="34" charset="0"/>
            </a:endParaRPr>
          </a:p>
          <a:p>
            <a:pPr marL="285750" lvl="0" indent="-285750">
              <a:buFont typeface="Wingdings" panose="05000000000000000000" pitchFamily="2" charset="2"/>
              <a:buChar char="§"/>
            </a:pPr>
            <a:r>
              <a:rPr lang="en-US" dirty="0" err="1">
                <a:cs typeface="Calibri" panose="020F0502020204030204" pitchFamily="34" charset="0"/>
              </a:rPr>
              <a:t>съдове</a:t>
            </a:r>
            <a:r>
              <a:rPr lang="en-US" dirty="0">
                <a:cs typeface="Calibri" panose="020F0502020204030204" pitchFamily="34" charset="0"/>
              </a:rPr>
              <a:t> </a:t>
            </a:r>
            <a:r>
              <a:rPr lang="en-US" dirty="0" err="1">
                <a:cs typeface="Calibri" panose="020F0502020204030204" pitchFamily="34" charset="0"/>
              </a:rPr>
              <a:t>за</a:t>
            </a:r>
            <a:r>
              <a:rPr lang="en-US" dirty="0">
                <a:cs typeface="Calibri" panose="020F0502020204030204" pitchFamily="34" charset="0"/>
              </a:rPr>
              <a:t> </a:t>
            </a:r>
            <a:r>
              <a:rPr lang="en-US" dirty="0" err="1">
                <a:cs typeface="Calibri" panose="020F0502020204030204" pitchFamily="34" charset="0"/>
              </a:rPr>
              <a:t>събиране</a:t>
            </a:r>
            <a:r>
              <a:rPr lang="en-US" dirty="0">
                <a:cs typeface="Calibri" panose="020F0502020204030204" pitchFamily="34" charset="0"/>
              </a:rPr>
              <a:t> </a:t>
            </a:r>
            <a:r>
              <a:rPr lang="en-US" dirty="0" err="1">
                <a:cs typeface="Calibri" panose="020F0502020204030204" pitchFamily="34" charset="0"/>
              </a:rPr>
              <a:t>на</a:t>
            </a:r>
            <a:r>
              <a:rPr lang="en-US" dirty="0">
                <a:cs typeface="Calibri" panose="020F0502020204030204" pitchFamily="34" charset="0"/>
              </a:rPr>
              <a:t> </a:t>
            </a:r>
            <a:r>
              <a:rPr lang="en-US" dirty="0" err="1">
                <a:cs typeface="Calibri" panose="020F0502020204030204" pitchFamily="34" charset="0"/>
              </a:rPr>
              <a:t>биоотпадъците</a:t>
            </a:r>
            <a:r>
              <a:rPr lang="en-US" dirty="0">
                <a:cs typeface="Calibri" panose="020F0502020204030204" pitchFamily="34" charset="0"/>
              </a:rPr>
              <a:t> </a:t>
            </a:r>
            <a:r>
              <a:rPr lang="en-US" dirty="0" err="1">
                <a:cs typeface="Calibri" panose="020F0502020204030204" pitchFamily="34" charset="0"/>
              </a:rPr>
              <a:t>при</a:t>
            </a:r>
            <a:r>
              <a:rPr lang="en-US" dirty="0">
                <a:cs typeface="Calibri" panose="020F0502020204030204" pitchFamily="34" charset="0"/>
              </a:rPr>
              <a:t> </a:t>
            </a:r>
            <a:r>
              <a:rPr lang="en-US" dirty="0" err="1">
                <a:cs typeface="Calibri" panose="020F0502020204030204" pitchFamily="34" charset="0"/>
              </a:rPr>
              <a:t>източника</a:t>
            </a:r>
            <a:r>
              <a:rPr lang="en-US" dirty="0">
                <a:cs typeface="Calibri" panose="020F0502020204030204" pitchFamily="34" charset="0"/>
              </a:rPr>
              <a:t> </a:t>
            </a:r>
            <a:r>
              <a:rPr lang="en-US" dirty="0" err="1">
                <a:cs typeface="Calibri" panose="020F0502020204030204" pitchFamily="34" charset="0"/>
              </a:rPr>
              <a:t>на</a:t>
            </a:r>
            <a:r>
              <a:rPr lang="en-US" dirty="0">
                <a:cs typeface="Calibri" panose="020F0502020204030204" pitchFamily="34" charset="0"/>
              </a:rPr>
              <a:t> </a:t>
            </a:r>
            <a:r>
              <a:rPr lang="en-US" dirty="0" err="1">
                <a:cs typeface="Calibri" panose="020F0502020204030204" pitchFamily="34" charset="0"/>
              </a:rPr>
              <a:t>образуване</a:t>
            </a:r>
            <a:r>
              <a:rPr lang="en-US" dirty="0">
                <a:cs typeface="Calibri" panose="020F0502020204030204" pitchFamily="34" charset="0"/>
              </a:rPr>
              <a:t>; </a:t>
            </a:r>
            <a:endParaRPr lang="bg-BG" dirty="0">
              <a:cs typeface="Calibri" panose="020F0502020204030204" pitchFamily="34" charset="0"/>
            </a:endParaRPr>
          </a:p>
          <a:p>
            <a:pPr marL="285750" lvl="0" indent="-285750">
              <a:buFont typeface="Wingdings" panose="05000000000000000000" pitchFamily="2" charset="2"/>
              <a:buChar char="§"/>
            </a:pPr>
            <a:r>
              <a:rPr lang="en-US" dirty="0" err="1">
                <a:cs typeface="Calibri" panose="020F0502020204030204" pitchFamily="34" charset="0"/>
              </a:rPr>
              <a:t>специализирани</a:t>
            </a:r>
            <a:r>
              <a:rPr lang="en-US" dirty="0">
                <a:cs typeface="Calibri" panose="020F0502020204030204" pitchFamily="34" charset="0"/>
              </a:rPr>
              <a:t> </a:t>
            </a:r>
            <a:r>
              <a:rPr lang="en-US" dirty="0" err="1">
                <a:cs typeface="Calibri" panose="020F0502020204030204" pitchFamily="34" charset="0"/>
              </a:rPr>
              <a:t>транспортни</a:t>
            </a:r>
            <a:r>
              <a:rPr lang="en-US" dirty="0">
                <a:cs typeface="Calibri" panose="020F0502020204030204" pitchFamily="34" charset="0"/>
              </a:rPr>
              <a:t> </a:t>
            </a:r>
            <a:r>
              <a:rPr lang="en-US" dirty="0" err="1">
                <a:cs typeface="Calibri" panose="020F0502020204030204" pitchFamily="34" charset="0"/>
              </a:rPr>
              <a:t>средства</a:t>
            </a:r>
            <a:r>
              <a:rPr lang="en-US" dirty="0">
                <a:cs typeface="Calibri" panose="020F0502020204030204" pitchFamily="34" charset="0"/>
              </a:rPr>
              <a:t>, </a:t>
            </a:r>
            <a:r>
              <a:rPr lang="en-US" dirty="0" err="1">
                <a:cs typeface="Calibri" panose="020F0502020204030204" pitchFamily="34" charset="0"/>
              </a:rPr>
              <a:t>необходими</a:t>
            </a:r>
            <a:r>
              <a:rPr lang="en-US" dirty="0">
                <a:cs typeface="Calibri" panose="020F0502020204030204" pitchFamily="34" charset="0"/>
              </a:rPr>
              <a:t> </a:t>
            </a:r>
            <a:r>
              <a:rPr lang="en-US" dirty="0" err="1">
                <a:cs typeface="Calibri" panose="020F0502020204030204" pitchFamily="34" charset="0"/>
              </a:rPr>
              <a:t>за</a:t>
            </a:r>
            <a:r>
              <a:rPr lang="en-US" dirty="0">
                <a:cs typeface="Calibri" panose="020F0502020204030204" pitchFamily="34" charset="0"/>
              </a:rPr>
              <a:t> </a:t>
            </a:r>
            <a:r>
              <a:rPr lang="en-US" dirty="0" err="1">
                <a:cs typeface="Calibri" panose="020F0502020204030204" pitchFamily="34" charset="0"/>
              </a:rPr>
              <a:t>тяхното</a:t>
            </a:r>
            <a:r>
              <a:rPr lang="en-US" dirty="0">
                <a:cs typeface="Calibri" panose="020F0502020204030204" pitchFamily="34" charset="0"/>
              </a:rPr>
              <a:t> </a:t>
            </a:r>
            <a:r>
              <a:rPr lang="en-US" dirty="0" err="1">
                <a:cs typeface="Calibri" panose="020F0502020204030204" pitchFamily="34" charset="0"/>
              </a:rPr>
              <a:t>обслужване</a:t>
            </a:r>
            <a:r>
              <a:rPr lang="en-US" dirty="0">
                <a:cs typeface="Calibri" panose="020F0502020204030204" pitchFamily="34" charset="0"/>
              </a:rPr>
              <a:t>; </a:t>
            </a:r>
            <a:endParaRPr lang="bg-BG" dirty="0">
              <a:cs typeface="Calibri" panose="020F0502020204030204" pitchFamily="34" charset="0"/>
            </a:endParaRPr>
          </a:p>
          <a:p>
            <a:pPr marL="285750" lvl="0" indent="-285750">
              <a:buFont typeface="Wingdings" panose="05000000000000000000" pitchFamily="2" charset="2"/>
              <a:buChar char="§"/>
            </a:pPr>
            <a:r>
              <a:rPr lang="en-US" dirty="0" err="1" smtClean="0">
                <a:cs typeface="Calibri" panose="020F0502020204030204" pitchFamily="34" charset="0"/>
              </a:rPr>
              <a:t>специализирана</a:t>
            </a:r>
            <a:r>
              <a:rPr lang="en-US" dirty="0" smtClean="0">
                <a:cs typeface="Calibri" panose="020F0502020204030204" pitchFamily="34" charset="0"/>
              </a:rPr>
              <a:t> </a:t>
            </a:r>
            <a:r>
              <a:rPr lang="en-US" dirty="0" err="1">
                <a:cs typeface="Calibri" panose="020F0502020204030204" pitchFamily="34" charset="0"/>
              </a:rPr>
              <a:t>техника</a:t>
            </a:r>
            <a:r>
              <a:rPr lang="en-US" dirty="0">
                <a:cs typeface="Calibri" panose="020F0502020204030204" pitchFamily="34" charset="0"/>
              </a:rPr>
              <a:t> </a:t>
            </a:r>
            <a:r>
              <a:rPr lang="en-US" dirty="0" err="1">
                <a:cs typeface="Calibri" panose="020F0502020204030204" pitchFamily="34" charset="0"/>
              </a:rPr>
              <a:t>за</a:t>
            </a:r>
            <a:r>
              <a:rPr lang="en-US" dirty="0">
                <a:cs typeface="Calibri" panose="020F0502020204030204" pitchFamily="34" charset="0"/>
              </a:rPr>
              <a:t> </a:t>
            </a:r>
            <a:r>
              <a:rPr lang="en-US" dirty="0" err="1">
                <a:cs typeface="Calibri" panose="020F0502020204030204" pitchFamily="34" charset="0"/>
              </a:rPr>
              <a:t>раздробяване</a:t>
            </a:r>
            <a:r>
              <a:rPr lang="en-US" dirty="0">
                <a:cs typeface="Calibri" panose="020F0502020204030204" pitchFamily="34" charset="0"/>
              </a:rPr>
              <a:t> и </a:t>
            </a:r>
            <a:r>
              <a:rPr lang="en-US" dirty="0" err="1">
                <a:cs typeface="Calibri" panose="020F0502020204030204" pitchFamily="34" charset="0"/>
              </a:rPr>
              <a:t>нарязване</a:t>
            </a:r>
            <a:r>
              <a:rPr lang="en-US" dirty="0">
                <a:cs typeface="Calibri" panose="020F0502020204030204" pitchFamily="34" charset="0"/>
              </a:rPr>
              <a:t> </a:t>
            </a:r>
            <a:r>
              <a:rPr lang="en-US" dirty="0" err="1">
                <a:cs typeface="Calibri" panose="020F0502020204030204" pitchFamily="34" charset="0"/>
              </a:rPr>
              <a:t>на</a:t>
            </a:r>
            <a:r>
              <a:rPr lang="en-US" dirty="0">
                <a:cs typeface="Calibri" panose="020F0502020204030204" pitchFamily="34" charset="0"/>
              </a:rPr>
              <a:t> </a:t>
            </a:r>
            <a:r>
              <a:rPr lang="en-US" dirty="0" err="1">
                <a:cs typeface="Calibri" panose="020F0502020204030204" pitchFamily="34" charset="0"/>
              </a:rPr>
              <a:t>биоотпадъците</a:t>
            </a:r>
            <a:r>
              <a:rPr lang="en-US" dirty="0">
                <a:cs typeface="Calibri" panose="020F0502020204030204" pitchFamily="34" charset="0"/>
              </a:rPr>
              <a:t>; </a:t>
            </a:r>
            <a:endParaRPr lang="bg-BG" dirty="0">
              <a:cs typeface="Calibri" panose="020F0502020204030204" pitchFamily="34" charset="0"/>
            </a:endParaRPr>
          </a:p>
          <a:p>
            <a:pPr marL="285750" lvl="0" indent="-285750">
              <a:buFont typeface="Wingdings" panose="05000000000000000000" pitchFamily="2" charset="2"/>
              <a:buChar char="§"/>
            </a:pPr>
            <a:r>
              <a:rPr lang="en-US" dirty="0" err="1" smtClean="0">
                <a:cs typeface="Calibri" panose="020F0502020204030204" pitchFamily="34" charset="0"/>
              </a:rPr>
              <a:t>площадки</a:t>
            </a:r>
            <a:r>
              <a:rPr lang="en-US" dirty="0" smtClean="0">
                <a:cs typeface="Calibri" panose="020F0502020204030204" pitchFamily="34" charset="0"/>
              </a:rPr>
              <a:t> </a:t>
            </a:r>
            <a:r>
              <a:rPr lang="en-US" dirty="0" err="1">
                <a:cs typeface="Calibri" panose="020F0502020204030204" pitchFamily="34" charset="0"/>
              </a:rPr>
              <a:t>за</a:t>
            </a:r>
            <a:r>
              <a:rPr lang="en-US" dirty="0">
                <a:cs typeface="Calibri" panose="020F0502020204030204" pitchFamily="34" charset="0"/>
              </a:rPr>
              <a:t> </a:t>
            </a:r>
            <a:r>
              <a:rPr lang="en-US" dirty="0" err="1">
                <a:cs typeface="Calibri" panose="020F0502020204030204" pitchFamily="34" charset="0"/>
              </a:rPr>
              <a:t>събиране</a:t>
            </a:r>
            <a:r>
              <a:rPr lang="en-US" dirty="0">
                <a:cs typeface="Calibri" panose="020F0502020204030204" pitchFamily="34" charset="0"/>
              </a:rPr>
              <a:t> и </a:t>
            </a:r>
            <a:r>
              <a:rPr lang="en-US" dirty="0" err="1">
                <a:cs typeface="Calibri" panose="020F0502020204030204" pitchFamily="34" charset="0"/>
              </a:rPr>
              <a:t>временно</a:t>
            </a:r>
            <a:r>
              <a:rPr lang="en-US" dirty="0">
                <a:cs typeface="Calibri" panose="020F0502020204030204" pitchFamily="34" charset="0"/>
              </a:rPr>
              <a:t> </a:t>
            </a:r>
            <a:r>
              <a:rPr lang="en-US" dirty="0" err="1">
                <a:cs typeface="Calibri" panose="020F0502020204030204" pitchFamily="34" charset="0"/>
              </a:rPr>
              <a:t>съхраняване</a:t>
            </a:r>
            <a:r>
              <a:rPr lang="en-US" dirty="0">
                <a:cs typeface="Calibri" panose="020F0502020204030204" pitchFamily="34" charset="0"/>
              </a:rPr>
              <a:t> </a:t>
            </a:r>
            <a:r>
              <a:rPr lang="en-US" dirty="0" err="1">
                <a:cs typeface="Calibri" panose="020F0502020204030204" pitchFamily="34" charset="0"/>
              </a:rPr>
              <a:t>на</a:t>
            </a:r>
            <a:r>
              <a:rPr lang="en-US" dirty="0">
                <a:cs typeface="Calibri" panose="020F0502020204030204" pitchFamily="34" charset="0"/>
              </a:rPr>
              <a:t> </a:t>
            </a:r>
            <a:r>
              <a:rPr lang="en-US" dirty="0" err="1">
                <a:cs typeface="Calibri" panose="020F0502020204030204" pitchFamily="34" charset="0"/>
              </a:rPr>
              <a:t>биоотпадъците</a:t>
            </a:r>
            <a:r>
              <a:rPr lang="en-US" dirty="0">
                <a:cs typeface="Calibri" panose="020F0502020204030204" pitchFamily="34" charset="0"/>
              </a:rPr>
              <a:t>, и/</a:t>
            </a:r>
            <a:r>
              <a:rPr lang="en-US" dirty="0" err="1">
                <a:cs typeface="Calibri" panose="020F0502020204030204" pitchFamily="34" charset="0"/>
              </a:rPr>
              <a:t>или</a:t>
            </a:r>
            <a:r>
              <a:rPr lang="en-US" dirty="0">
                <a:cs typeface="Calibri" panose="020F0502020204030204" pitchFamily="34" charset="0"/>
              </a:rPr>
              <a:t> </a:t>
            </a:r>
            <a:r>
              <a:rPr lang="bg-BG" dirty="0" smtClean="0">
                <a:cs typeface="Calibri" panose="020F0502020204030204" pitchFamily="34" charset="0"/>
              </a:rPr>
              <a:t>др.</a:t>
            </a:r>
            <a:r>
              <a:rPr lang="en-US" dirty="0" err="1" smtClean="0">
                <a:cs typeface="Calibri" panose="020F0502020204030204" pitchFamily="34" charset="0"/>
              </a:rPr>
              <a:t>елементи</a:t>
            </a:r>
            <a:r>
              <a:rPr lang="en-US" dirty="0" smtClean="0">
                <a:cs typeface="Calibri" panose="020F0502020204030204" pitchFamily="34" charset="0"/>
              </a:rPr>
              <a:t> </a:t>
            </a:r>
            <a:r>
              <a:rPr lang="en-US" dirty="0">
                <a:cs typeface="Calibri" panose="020F0502020204030204" pitchFamily="34" charset="0"/>
              </a:rPr>
              <a:t>в </a:t>
            </a:r>
            <a:r>
              <a:rPr lang="en-US" dirty="0" err="1">
                <a:cs typeface="Calibri" panose="020F0502020204030204" pitchFamily="34" charset="0"/>
              </a:rPr>
              <a:t>зависимост</a:t>
            </a:r>
            <a:r>
              <a:rPr lang="en-US" dirty="0">
                <a:cs typeface="Calibri" panose="020F0502020204030204" pitchFamily="34" charset="0"/>
              </a:rPr>
              <a:t> </a:t>
            </a:r>
            <a:r>
              <a:rPr lang="en-US" dirty="0" err="1">
                <a:cs typeface="Calibri" panose="020F0502020204030204" pitchFamily="34" charset="0"/>
              </a:rPr>
              <a:t>от</a:t>
            </a:r>
            <a:r>
              <a:rPr lang="en-US" dirty="0">
                <a:cs typeface="Calibri" panose="020F0502020204030204" pitchFamily="34" charset="0"/>
              </a:rPr>
              <a:t> </a:t>
            </a:r>
            <a:r>
              <a:rPr lang="en-US" dirty="0" err="1">
                <a:cs typeface="Calibri" panose="020F0502020204030204" pitchFamily="34" charset="0"/>
              </a:rPr>
              <a:t>вида</a:t>
            </a:r>
            <a:r>
              <a:rPr lang="en-US" dirty="0">
                <a:cs typeface="Calibri" panose="020F0502020204030204" pitchFamily="34" charset="0"/>
              </a:rPr>
              <a:t> </a:t>
            </a:r>
            <a:r>
              <a:rPr lang="en-US" dirty="0" err="1">
                <a:cs typeface="Calibri" panose="020F0502020204030204" pitchFamily="34" charset="0"/>
              </a:rPr>
              <a:t>на</a:t>
            </a:r>
            <a:r>
              <a:rPr lang="en-US" dirty="0">
                <a:cs typeface="Calibri" panose="020F0502020204030204" pitchFamily="34" charset="0"/>
              </a:rPr>
              <a:t> </a:t>
            </a:r>
            <a:r>
              <a:rPr lang="en-US" dirty="0" err="1">
                <a:cs typeface="Calibri" panose="020F0502020204030204" pitchFamily="34" charset="0"/>
              </a:rPr>
              <a:t>системата</a:t>
            </a:r>
            <a:r>
              <a:rPr lang="bg-BG" dirty="0" smtClean="0">
                <a:cs typeface="Calibri" panose="020F0502020204030204" pitchFamily="34" charset="0"/>
              </a:rPr>
              <a:t>;</a:t>
            </a:r>
          </a:p>
          <a:p>
            <a:pPr lvl="0"/>
            <a:endParaRPr lang="bg-BG" dirty="0">
              <a:cs typeface="Calibri" panose="020F0502020204030204" pitchFamily="34" charset="0"/>
            </a:endParaRPr>
          </a:p>
          <a:p>
            <a:pPr marL="285750" indent="-285750">
              <a:buFont typeface="Wingdings" panose="05000000000000000000" pitchFamily="2" charset="2"/>
              <a:buChar char="Ø"/>
            </a:pPr>
            <a:r>
              <a:rPr lang="en-US" dirty="0">
                <a:cs typeface="Calibri" panose="020F0502020204030204" pitchFamily="34" charset="0"/>
              </a:rPr>
              <a:t> </a:t>
            </a:r>
            <a:r>
              <a:rPr lang="en-US" dirty="0" err="1" smtClean="0">
                <a:cs typeface="Calibri" panose="020F0502020204030204" pitchFamily="34" charset="0"/>
              </a:rPr>
              <a:t>Съдовете</a:t>
            </a:r>
            <a:r>
              <a:rPr lang="en-US" dirty="0" smtClean="0">
                <a:cs typeface="Calibri" panose="020F0502020204030204" pitchFamily="34" charset="0"/>
              </a:rPr>
              <a:t> </a:t>
            </a:r>
            <a:r>
              <a:rPr lang="en-US" dirty="0" err="1">
                <a:cs typeface="Calibri" panose="020F0502020204030204" pitchFamily="34" charset="0"/>
              </a:rPr>
              <a:t>за</a:t>
            </a:r>
            <a:r>
              <a:rPr lang="en-US" dirty="0">
                <a:cs typeface="Calibri" panose="020F0502020204030204" pitchFamily="34" charset="0"/>
              </a:rPr>
              <a:t> </a:t>
            </a:r>
            <a:r>
              <a:rPr lang="en-US" dirty="0" err="1">
                <a:cs typeface="Calibri" panose="020F0502020204030204" pitchFamily="34" charset="0"/>
              </a:rPr>
              <a:t>многократно</a:t>
            </a:r>
            <a:r>
              <a:rPr lang="en-US" dirty="0">
                <a:cs typeface="Calibri" panose="020F0502020204030204" pitchFamily="34" charset="0"/>
              </a:rPr>
              <a:t> </a:t>
            </a:r>
            <a:r>
              <a:rPr lang="en-US" dirty="0" err="1">
                <a:cs typeface="Calibri" panose="020F0502020204030204" pitchFamily="34" charset="0"/>
              </a:rPr>
              <a:t>използване</a:t>
            </a:r>
            <a:r>
              <a:rPr lang="en-US" dirty="0">
                <a:cs typeface="Calibri" panose="020F0502020204030204" pitchFamily="34" charset="0"/>
              </a:rPr>
              <a:t> </a:t>
            </a:r>
            <a:r>
              <a:rPr lang="en-US" dirty="0" err="1">
                <a:cs typeface="Calibri" panose="020F0502020204030204" pitchFamily="34" charset="0"/>
              </a:rPr>
              <a:t>трябва</a:t>
            </a:r>
            <a:r>
              <a:rPr lang="en-US" dirty="0">
                <a:cs typeface="Calibri" panose="020F0502020204030204" pitchFamily="34" charset="0"/>
              </a:rPr>
              <a:t> </a:t>
            </a:r>
            <a:r>
              <a:rPr lang="en-US" dirty="0" err="1">
                <a:cs typeface="Calibri" panose="020F0502020204030204" pitchFamily="34" charset="0"/>
              </a:rPr>
              <a:t>да</a:t>
            </a:r>
            <a:r>
              <a:rPr lang="en-US" dirty="0">
                <a:cs typeface="Calibri" panose="020F0502020204030204" pitchFamily="34" charset="0"/>
              </a:rPr>
              <a:t> </a:t>
            </a:r>
            <a:r>
              <a:rPr lang="en-US" dirty="0" err="1">
                <a:cs typeface="Calibri" panose="020F0502020204030204" pitchFamily="34" charset="0"/>
              </a:rPr>
              <a:t>са</a:t>
            </a:r>
            <a:r>
              <a:rPr lang="en-US" dirty="0">
                <a:cs typeface="Calibri" panose="020F0502020204030204" pitchFamily="34" charset="0"/>
              </a:rPr>
              <a:t> </a:t>
            </a:r>
            <a:r>
              <a:rPr lang="en-US" dirty="0" err="1">
                <a:cs typeface="Calibri" panose="020F0502020204030204" pitchFamily="34" charset="0"/>
              </a:rPr>
              <a:t>кафяви</a:t>
            </a:r>
            <a:r>
              <a:rPr lang="en-US" dirty="0">
                <a:cs typeface="Calibri" panose="020F0502020204030204" pitchFamily="34" charset="0"/>
              </a:rPr>
              <a:t> </a:t>
            </a:r>
            <a:r>
              <a:rPr lang="en-US" dirty="0" err="1">
                <a:cs typeface="Calibri" panose="020F0502020204030204" pitchFamily="34" charset="0"/>
              </a:rPr>
              <a:t>на</a:t>
            </a:r>
            <a:r>
              <a:rPr lang="en-US" dirty="0">
                <a:cs typeface="Calibri" panose="020F0502020204030204" pitchFamily="34" charset="0"/>
              </a:rPr>
              <a:t> </a:t>
            </a:r>
            <a:r>
              <a:rPr lang="en-US" dirty="0" err="1">
                <a:cs typeface="Calibri" panose="020F0502020204030204" pitchFamily="34" charset="0"/>
              </a:rPr>
              <a:t>цвят</a:t>
            </a:r>
            <a:r>
              <a:rPr lang="en-US" dirty="0">
                <a:cs typeface="Calibri" panose="020F0502020204030204" pitchFamily="34" charset="0"/>
              </a:rPr>
              <a:t>, </a:t>
            </a:r>
            <a:r>
              <a:rPr lang="en-US" dirty="0" err="1">
                <a:cs typeface="Calibri" panose="020F0502020204030204" pitchFamily="34" charset="0"/>
              </a:rPr>
              <a:t>да</a:t>
            </a:r>
            <a:r>
              <a:rPr lang="en-US" dirty="0">
                <a:cs typeface="Calibri" panose="020F0502020204030204" pitchFamily="34" charset="0"/>
              </a:rPr>
              <a:t> </a:t>
            </a:r>
            <a:r>
              <a:rPr lang="en-US" dirty="0" err="1">
                <a:cs typeface="Calibri" panose="020F0502020204030204" pitchFamily="34" charset="0"/>
              </a:rPr>
              <a:t>са</a:t>
            </a:r>
            <a:r>
              <a:rPr lang="en-US" dirty="0">
                <a:cs typeface="Calibri" panose="020F0502020204030204" pitchFamily="34" charset="0"/>
              </a:rPr>
              <a:t> </a:t>
            </a:r>
            <a:r>
              <a:rPr lang="en-US" dirty="0" err="1">
                <a:cs typeface="Calibri" panose="020F0502020204030204" pitchFamily="34" charset="0"/>
              </a:rPr>
              <a:t>водоустойчиви</a:t>
            </a:r>
            <a:r>
              <a:rPr lang="en-US" dirty="0">
                <a:cs typeface="Calibri" panose="020F0502020204030204" pitchFamily="34" charset="0"/>
              </a:rPr>
              <a:t>, </a:t>
            </a:r>
            <a:r>
              <a:rPr lang="en-US" dirty="0" err="1">
                <a:cs typeface="Calibri" panose="020F0502020204030204" pitchFamily="34" charset="0"/>
              </a:rPr>
              <a:t>достатъчно</a:t>
            </a:r>
            <a:r>
              <a:rPr lang="en-US" dirty="0">
                <a:cs typeface="Calibri" panose="020F0502020204030204" pitchFamily="34" charset="0"/>
              </a:rPr>
              <a:t> </a:t>
            </a:r>
            <a:r>
              <a:rPr lang="en-US" dirty="0" err="1">
                <a:cs typeface="Calibri" panose="020F0502020204030204" pitchFamily="34" charset="0"/>
              </a:rPr>
              <a:t>здрави</a:t>
            </a:r>
            <a:r>
              <a:rPr lang="en-US" dirty="0">
                <a:cs typeface="Calibri" panose="020F0502020204030204" pitchFamily="34" charset="0"/>
              </a:rPr>
              <a:t> и </a:t>
            </a:r>
            <a:r>
              <a:rPr lang="en-US" dirty="0" err="1">
                <a:cs typeface="Calibri" panose="020F0502020204030204" pitchFamily="34" charset="0"/>
              </a:rPr>
              <a:t>устойчиви</a:t>
            </a:r>
            <a:r>
              <a:rPr lang="en-US" dirty="0">
                <a:cs typeface="Calibri" panose="020F0502020204030204" pitchFamily="34" charset="0"/>
              </a:rPr>
              <a:t> </a:t>
            </a:r>
            <a:r>
              <a:rPr lang="en-US" dirty="0" err="1">
                <a:cs typeface="Calibri" panose="020F0502020204030204" pitchFamily="34" charset="0"/>
              </a:rPr>
              <a:t>на</a:t>
            </a:r>
            <a:r>
              <a:rPr lang="en-US" dirty="0">
                <a:cs typeface="Calibri" panose="020F0502020204030204" pitchFamily="34" charset="0"/>
              </a:rPr>
              <a:t> </a:t>
            </a:r>
            <a:r>
              <a:rPr lang="en-US" dirty="0" err="1">
                <a:cs typeface="Calibri" panose="020F0502020204030204" pitchFamily="34" charset="0"/>
              </a:rPr>
              <a:t>скъсване</a:t>
            </a:r>
            <a:r>
              <a:rPr lang="en-US" dirty="0">
                <a:cs typeface="Calibri" panose="020F0502020204030204" pitchFamily="34" charset="0"/>
              </a:rPr>
              <a:t> </a:t>
            </a:r>
            <a:r>
              <a:rPr lang="en-US" dirty="0" err="1">
                <a:cs typeface="Calibri" panose="020F0502020204030204" pitchFamily="34" charset="0"/>
              </a:rPr>
              <a:t>или</a:t>
            </a:r>
            <a:r>
              <a:rPr lang="en-US" dirty="0">
                <a:cs typeface="Calibri" panose="020F0502020204030204" pitchFamily="34" charset="0"/>
              </a:rPr>
              <a:t> </a:t>
            </a:r>
            <a:r>
              <a:rPr lang="en-US" dirty="0" err="1">
                <a:cs typeface="Calibri" panose="020F0502020204030204" pitchFamily="34" charset="0"/>
              </a:rPr>
              <a:t>напукване</a:t>
            </a:r>
            <a:r>
              <a:rPr lang="en-US" dirty="0">
                <a:cs typeface="Calibri" panose="020F0502020204030204" pitchFamily="34" charset="0"/>
              </a:rPr>
              <a:t>, </a:t>
            </a:r>
            <a:r>
              <a:rPr lang="en-US" dirty="0" err="1">
                <a:cs typeface="Calibri" panose="020F0502020204030204" pitchFamily="34" charset="0"/>
              </a:rPr>
              <a:t>при</a:t>
            </a:r>
            <a:r>
              <a:rPr lang="en-US" dirty="0">
                <a:cs typeface="Calibri" panose="020F0502020204030204" pitchFamily="34" charset="0"/>
              </a:rPr>
              <a:t> </a:t>
            </a:r>
            <a:r>
              <a:rPr lang="en-US" dirty="0" err="1">
                <a:cs typeface="Calibri" panose="020F0502020204030204" pitchFamily="34" charset="0"/>
              </a:rPr>
              <a:t>нормални</a:t>
            </a:r>
            <a:r>
              <a:rPr lang="en-US" dirty="0">
                <a:cs typeface="Calibri" panose="020F0502020204030204" pitchFamily="34" charset="0"/>
              </a:rPr>
              <a:t> </a:t>
            </a:r>
            <a:r>
              <a:rPr lang="en-US" dirty="0" err="1">
                <a:cs typeface="Calibri" panose="020F0502020204030204" pitchFamily="34" charset="0"/>
              </a:rPr>
              <a:t>условия</a:t>
            </a:r>
            <a:r>
              <a:rPr lang="en-US" dirty="0">
                <a:cs typeface="Calibri" panose="020F0502020204030204" pitchFamily="34" charset="0"/>
              </a:rPr>
              <a:t> </a:t>
            </a:r>
            <a:r>
              <a:rPr lang="en-US" dirty="0" err="1">
                <a:cs typeface="Calibri" panose="020F0502020204030204" pitchFamily="34" charset="0"/>
              </a:rPr>
              <a:t>на</a:t>
            </a:r>
            <a:r>
              <a:rPr lang="en-US" dirty="0">
                <a:cs typeface="Calibri" panose="020F0502020204030204" pitchFamily="34" charset="0"/>
              </a:rPr>
              <a:t> </a:t>
            </a:r>
            <a:r>
              <a:rPr lang="en-US" dirty="0" err="1">
                <a:cs typeface="Calibri" panose="020F0502020204030204" pitchFamily="34" charset="0"/>
              </a:rPr>
              <a:t>ползване</a:t>
            </a:r>
            <a:r>
              <a:rPr lang="en-US" dirty="0">
                <a:cs typeface="Calibri" panose="020F0502020204030204" pitchFamily="34" charset="0"/>
              </a:rPr>
              <a:t> </a:t>
            </a:r>
            <a:r>
              <a:rPr lang="en-US" dirty="0" err="1">
                <a:cs typeface="Calibri" panose="020F0502020204030204" pitchFamily="34" charset="0"/>
              </a:rPr>
              <a:t>да</a:t>
            </a:r>
            <a:r>
              <a:rPr lang="en-US" dirty="0">
                <a:cs typeface="Calibri" panose="020F0502020204030204" pitchFamily="34" charset="0"/>
              </a:rPr>
              <a:t> </a:t>
            </a:r>
            <a:r>
              <a:rPr lang="en-US" dirty="0" err="1">
                <a:cs typeface="Calibri" panose="020F0502020204030204" pitchFamily="34" charset="0"/>
              </a:rPr>
              <a:t>се</a:t>
            </a:r>
            <a:r>
              <a:rPr lang="en-US" dirty="0">
                <a:cs typeface="Calibri" panose="020F0502020204030204" pitchFamily="34" charset="0"/>
              </a:rPr>
              <a:t> </a:t>
            </a:r>
            <a:r>
              <a:rPr lang="en-US" dirty="0" err="1">
                <a:cs typeface="Calibri" panose="020F0502020204030204" pitchFamily="34" charset="0"/>
              </a:rPr>
              <a:t>затварят</a:t>
            </a:r>
            <a:r>
              <a:rPr lang="en-US" dirty="0">
                <a:cs typeface="Calibri" panose="020F0502020204030204" pitchFamily="34" charset="0"/>
              </a:rPr>
              <a:t> </a:t>
            </a:r>
            <a:r>
              <a:rPr lang="en-US" dirty="0" err="1">
                <a:cs typeface="Calibri" panose="020F0502020204030204" pitchFamily="34" charset="0"/>
              </a:rPr>
              <a:t>плътно</a:t>
            </a:r>
            <a:r>
              <a:rPr lang="en-US" dirty="0">
                <a:cs typeface="Calibri" panose="020F0502020204030204" pitchFamily="34" charset="0"/>
              </a:rPr>
              <a:t> и </a:t>
            </a:r>
            <a:r>
              <a:rPr lang="en-US" dirty="0" err="1">
                <a:cs typeface="Calibri" panose="020F0502020204030204" pitchFamily="34" charset="0"/>
              </a:rPr>
              <a:t>да</a:t>
            </a:r>
            <a:r>
              <a:rPr lang="en-US" dirty="0">
                <a:cs typeface="Calibri" panose="020F0502020204030204" pitchFamily="34" charset="0"/>
              </a:rPr>
              <a:t> </a:t>
            </a:r>
            <a:r>
              <a:rPr lang="en-US" dirty="0" err="1">
                <a:cs typeface="Calibri" panose="020F0502020204030204" pitchFamily="34" charset="0"/>
              </a:rPr>
              <a:t>се</a:t>
            </a:r>
            <a:r>
              <a:rPr lang="en-US" dirty="0">
                <a:cs typeface="Calibri" panose="020F0502020204030204" pitchFamily="34" charset="0"/>
              </a:rPr>
              <a:t> </a:t>
            </a:r>
            <a:r>
              <a:rPr lang="en-US" dirty="0" err="1">
                <a:cs typeface="Calibri" panose="020F0502020204030204" pitchFamily="34" charset="0"/>
              </a:rPr>
              <a:t>почистват</a:t>
            </a:r>
            <a:r>
              <a:rPr lang="en-US" dirty="0">
                <a:cs typeface="Calibri" panose="020F0502020204030204" pitchFamily="34" charset="0"/>
              </a:rPr>
              <a:t> и </a:t>
            </a:r>
            <a:r>
              <a:rPr lang="en-US" dirty="0" err="1">
                <a:cs typeface="Calibri" panose="020F0502020204030204" pitchFamily="34" charset="0"/>
              </a:rPr>
              <a:t>дезинфекцират</a:t>
            </a:r>
            <a:r>
              <a:rPr lang="en-US" dirty="0">
                <a:cs typeface="Calibri" panose="020F0502020204030204" pitchFamily="34" charset="0"/>
              </a:rPr>
              <a:t> </a:t>
            </a:r>
            <a:r>
              <a:rPr lang="en-US" dirty="0" err="1">
                <a:cs typeface="Calibri" panose="020F0502020204030204" pitchFamily="34" charset="0"/>
              </a:rPr>
              <a:t>лесно</a:t>
            </a:r>
            <a:r>
              <a:rPr lang="en-US" dirty="0">
                <a:cs typeface="Calibri" panose="020F0502020204030204" pitchFamily="34" charset="0"/>
              </a:rPr>
              <a:t>.  </a:t>
            </a:r>
            <a:r>
              <a:rPr lang="en-US" dirty="0" err="1">
                <a:cs typeface="Calibri" panose="020F0502020204030204" pitchFamily="34" charset="0"/>
              </a:rPr>
              <a:t>Съдовете</a:t>
            </a:r>
            <a:r>
              <a:rPr lang="en-US" dirty="0">
                <a:cs typeface="Calibri" panose="020F0502020204030204" pitchFamily="34" charset="0"/>
              </a:rPr>
              <a:t> </a:t>
            </a:r>
            <a:r>
              <a:rPr lang="en-US" dirty="0" err="1">
                <a:cs typeface="Calibri" panose="020F0502020204030204" pitchFamily="34" charset="0"/>
              </a:rPr>
              <a:t>трябва</a:t>
            </a:r>
            <a:r>
              <a:rPr lang="en-US" dirty="0">
                <a:cs typeface="Calibri" panose="020F0502020204030204" pitchFamily="34" charset="0"/>
              </a:rPr>
              <a:t> </a:t>
            </a:r>
            <a:r>
              <a:rPr lang="en-US" dirty="0" err="1">
                <a:cs typeface="Calibri" panose="020F0502020204030204" pitchFamily="34" charset="0"/>
              </a:rPr>
              <a:t>да</a:t>
            </a:r>
            <a:r>
              <a:rPr lang="en-US" dirty="0">
                <a:cs typeface="Calibri" panose="020F0502020204030204" pitchFamily="34" charset="0"/>
              </a:rPr>
              <a:t> </a:t>
            </a:r>
            <a:r>
              <a:rPr lang="en-US" dirty="0" err="1">
                <a:cs typeface="Calibri" panose="020F0502020204030204" pitchFamily="34" charset="0"/>
              </a:rPr>
              <a:t>са</a:t>
            </a:r>
            <a:r>
              <a:rPr lang="en-US" dirty="0">
                <a:cs typeface="Calibri" panose="020F0502020204030204" pitchFamily="34" charset="0"/>
              </a:rPr>
              <a:t> </a:t>
            </a:r>
            <a:r>
              <a:rPr lang="en-US" dirty="0" err="1">
                <a:cs typeface="Calibri" panose="020F0502020204030204" pitchFamily="34" charset="0"/>
              </a:rPr>
              <a:t>обозначени</a:t>
            </a:r>
            <a:r>
              <a:rPr lang="en-US" dirty="0">
                <a:cs typeface="Calibri" panose="020F0502020204030204" pitchFamily="34" charset="0"/>
              </a:rPr>
              <a:t> с </a:t>
            </a:r>
            <a:r>
              <a:rPr lang="en-US" dirty="0" err="1">
                <a:cs typeface="Calibri" panose="020F0502020204030204" pitchFamily="34" charset="0"/>
              </a:rPr>
              <a:t>ясно</a:t>
            </a:r>
            <a:r>
              <a:rPr lang="en-US" dirty="0">
                <a:cs typeface="Calibri" panose="020F0502020204030204" pitchFamily="34" charset="0"/>
              </a:rPr>
              <a:t> </a:t>
            </a:r>
            <a:r>
              <a:rPr lang="en-US" dirty="0" err="1">
                <a:cs typeface="Calibri" panose="020F0502020204030204" pitchFamily="34" charset="0"/>
              </a:rPr>
              <a:t>видим</a:t>
            </a:r>
            <a:r>
              <a:rPr lang="en-US" dirty="0">
                <a:cs typeface="Calibri" panose="020F0502020204030204" pitchFamily="34" charset="0"/>
              </a:rPr>
              <a:t> </a:t>
            </a:r>
            <a:r>
              <a:rPr lang="en-US" dirty="0" err="1">
                <a:cs typeface="Calibri" panose="020F0502020204030204" pitchFamily="34" charset="0"/>
              </a:rPr>
              <a:t>надпис</a:t>
            </a:r>
            <a:r>
              <a:rPr lang="en-US" dirty="0">
                <a:cs typeface="Calibri" panose="020F0502020204030204" pitchFamily="34" charset="0"/>
              </a:rPr>
              <a:t>, </a:t>
            </a:r>
            <a:r>
              <a:rPr lang="en-US" dirty="0" err="1">
                <a:cs typeface="Calibri" panose="020F0502020204030204" pitchFamily="34" charset="0"/>
              </a:rPr>
              <a:t>съдържащ</a:t>
            </a:r>
            <a:r>
              <a:rPr lang="en-US" dirty="0">
                <a:cs typeface="Calibri" panose="020F0502020204030204" pitchFamily="34" charset="0"/>
              </a:rPr>
              <a:t> </a:t>
            </a:r>
            <a:r>
              <a:rPr lang="en-US" dirty="0" err="1">
                <a:cs typeface="Calibri" panose="020F0502020204030204" pitchFamily="34" charset="0"/>
              </a:rPr>
              <a:t>информация</a:t>
            </a:r>
            <a:r>
              <a:rPr lang="en-US" dirty="0">
                <a:cs typeface="Calibri" panose="020F0502020204030204" pitchFamily="34" charset="0"/>
              </a:rPr>
              <a:t> </a:t>
            </a:r>
            <a:r>
              <a:rPr lang="en-US" dirty="0" err="1">
                <a:cs typeface="Calibri" panose="020F0502020204030204" pitchFamily="34" charset="0"/>
              </a:rPr>
              <a:t>за</a:t>
            </a:r>
            <a:r>
              <a:rPr lang="en-US" dirty="0">
                <a:cs typeface="Calibri" panose="020F0502020204030204" pitchFamily="34" charset="0"/>
              </a:rPr>
              <a:t> </a:t>
            </a:r>
            <a:r>
              <a:rPr lang="en-US" dirty="0" err="1">
                <a:cs typeface="Calibri" panose="020F0502020204030204" pitchFamily="34" charset="0"/>
              </a:rPr>
              <a:t>вида</a:t>
            </a:r>
            <a:r>
              <a:rPr lang="en-US" dirty="0">
                <a:cs typeface="Calibri" panose="020F0502020204030204" pitchFamily="34" charset="0"/>
              </a:rPr>
              <a:t> </a:t>
            </a:r>
            <a:r>
              <a:rPr lang="en-US" dirty="0" err="1">
                <a:cs typeface="Calibri" panose="020F0502020204030204" pitchFamily="34" charset="0"/>
              </a:rPr>
              <a:t>на</a:t>
            </a:r>
            <a:r>
              <a:rPr lang="en-US" dirty="0">
                <a:cs typeface="Calibri" panose="020F0502020204030204" pitchFamily="34" charset="0"/>
              </a:rPr>
              <a:t> </a:t>
            </a:r>
            <a:r>
              <a:rPr lang="en-US" dirty="0" err="1">
                <a:cs typeface="Calibri" panose="020F0502020204030204" pitchFamily="34" charset="0"/>
              </a:rPr>
              <a:t>събираните</a:t>
            </a:r>
            <a:r>
              <a:rPr lang="en-US" dirty="0">
                <a:cs typeface="Calibri" panose="020F0502020204030204" pitchFamily="34" charset="0"/>
              </a:rPr>
              <a:t> в </a:t>
            </a:r>
            <a:r>
              <a:rPr lang="en-US" dirty="0" err="1">
                <a:cs typeface="Calibri" panose="020F0502020204030204" pitchFamily="34" charset="0"/>
              </a:rPr>
              <a:t>тях</a:t>
            </a:r>
            <a:r>
              <a:rPr lang="en-US" dirty="0">
                <a:cs typeface="Calibri" panose="020F0502020204030204" pitchFamily="34" charset="0"/>
              </a:rPr>
              <a:t> </a:t>
            </a:r>
            <a:r>
              <a:rPr lang="en-US" dirty="0" err="1">
                <a:cs typeface="Calibri" panose="020F0502020204030204" pitchFamily="34" charset="0"/>
              </a:rPr>
              <a:t>биоотпадъци</a:t>
            </a:r>
            <a:r>
              <a:rPr lang="en-US" dirty="0">
                <a:cs typeface="Calibri" panose="020F0502020204030204" pitchFamily="34" charset="0"/>
              </a:rPr>
              <a:t>.</a:t>
            </a:r>
            <a:endParaRPr lang="bg-BG" dirty="0">
              <a:cs typeface="Calibri" panose="020F0502020204030204" pitchFamily="34" charset="0"/>
            </a:endParaRPr>
          </a:p>
        </p:txBody>
      </p:sp>
    </p:spTree>
    <p:extLst>
      <p:ext uri="{BB962C8B-B14F-4D97-AF65-F5344CB8AC3E}">
        <p14:creationId xmlns:p14="http://schemas.microsoft.com/office/powerpoint/2010/main" val="26106303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00940" y="1022726"/>
            <a:ext cx="10701864" cy="4801314"/>
          </a:xfrm>
          <a:prstGeom prst="rect">
            <a:avLst/>
          </a:prstGeom>
        </p:spPr>
        <p:txBody>
          <a:bodyPr wrap="square">
            <a:spAutoFit/>
          </a:bodyPr>
          <a:lstStyle/>
          <a:p>
            <a:pPr lvl="0"/>
            <a:r>
              <a:rPr lang="bg-BG" b="1" dirty="0">
                <a:cs typeface="Calibri" panose="020F0502020204030204" pitchFamily="34" charset="0"/>
              </a:rPr>
              <a:t>Общински ангажименти свързани с разделното събиране на опасните битови отпадъци от </a:t>
            </a:r>
            <a:r>
              <a:rPr lang="bg-BG" b="1" dirty="0" smtClean="0">
                <a:cs typeface="Calibri" panose="020F0502020204030204" pitchFamily="34" charset="0"/>
              </a:rPr>
              <a:t>домакинствата</a:t>
            </a:r>
          </a:p>
          <a:p>
            <a:pPr lvl="0"/>
            <a:endParaRPr lang="bg-BG" dirty="0">
              <a:cs typeface="Calibri" panose="020F0502020204030204" pitchFamily="34" charset="0"/>
            </a:endParaRPr>
          </a:p>
          <a:p>
            <a:pPr marL="285750" indent="-285750">
              <a:buFont typeface="Wingdings" panose="05000000000000000000" pitchFamily="2" charset="2"/>
              <a:buChar char="q"/>
            </a:pPr>
            <a:r>
              <a:rPr lang="bg-BG" dirty="0">
                <a:cs typeface="Calibri" panose="020F0502020204030204" pitchFamily="34" charset="0"/>
              </a:rPr>
              <a:t>Задължение на всеки </a:t>
            </a:r>
            <a:r>
              <a:rPr lang="bg-BG" dirty="0" smtClean="0">
                <a:cs typeface="Calibri" panose="020F0502020204030204" pitchFamily="34" charset="0"/>
              </a:rPr>
              <a:t>кмет </a:t>
            </a:r>
            <a:r>
              <a:rPr lang="bg-BG" dirty="0">
                <a:cs typeface="Calibri" panose="020F0502020204030204" pitchFamily="34" charset="0"/>
              </a:rPr>
              <a:t>на </a:t>
            </a:r>
            <a:r>
              <a:rPr lang="en-US" dirty="0" err="1">
                <a:cs typeface="Calibri" panose="020F0502020204030204" pitchFamily="34" charset="0"/>
              </a:rPr>
              <a:t>община</a:t>
            </a:r>
            <a:r>
              <a:rPr lang="en-US" dirty="0">
                <a:cs typeface="Calibri" panose="020F0502020204030204" pitchFamily="34" charset="0"/>
              </a:rPr>
              <a:t> </a:t>
            </a:r>
            <a:r>
              <a:rPr lang="en-US" dirty="0" err="1">
                <a:cs typeface="Calibri" panose="020F0502020204030204" pitchFamily="34" charset="0"/>
              </a:rPr>
              <a:t>съгласно</a:t>
            </a:r>
            <a:r>
              <a:rPr lang="en-US" dirty="0">
                <a:cs typeface="Calibri" panose="020F0502020204030204" pitchFamily="34" charset="0"/>
              </a:rPr>
              <a:t> </a:t>
            </a:r>
            <a:r>
              <a:rPr lang="en-US" dirty="0" err="1">
                <a:cs typeface="Calibri" panose="020F0502020204030204" pitchFamily="34" charset="0"/>
              </a:rPr>
              <a:t>чл</a:t>
            </a:r>
            <a:r>
              <a:rPr lang="en-US" dirty="0">
                <a:cs typeface="Calibri" panose="020F0502020204030204" pitchFamily="34" charset="0"/>
              </a:rPr>
              <a:t>. 19, </a:t>
            </a:r>
            <a:r>
              <a:rPr lang="en-US" dirty="0" err="1">
                <a:cs typeface="Calibri" panose="020F0502020204030204" pitchFamily="34" charset="0"/>
              </a:rPr>
              <a:t>ал</a:t>
            </a:r>
            <a:r>
              <a:rPr lang="en-US" dirty="0">
                <a:cs typeface="Calibri" panose="020F0502020204030204" pitchFamily="34" charset="0"/>
              </a:rPr>
              <a:t>. 3, т. 9 </a:t>
            </a:r>
            <a:r>
              <a:rPr lang="en-US" dirty="0" err="1">
                <a:cs typeface="Calibri" panose="020F0502020204030204" pitchFamily="34" charset="0"/>
              </a:rPr>
              <a:t>от</a:t>
            </a:r>
            <a:r>
              <a:rPr lang="en-US" dirty="0">
                <a:cs typeface="Calibri" panose="020F0502020204030204" pitchFamily="34" charset="0"/>
              </a:rPr>
              <a:t> ЗУО</a:t>
            </a:r>
            <a:r>
              <a:rPr lang="bg-BG" dirty="0">
                <a:cs typeface="Calibri" panose="020F0502020204030204" pitchFamily="34" charset="0"/>
              </a:rPr>
              <a:t> е да </a:t>
            </a:r>
            <a:r>
              <a:rPr lang="en-US" dirty="0">
                <a:cs typeface="Calibri" panose="020F0502020204030204" pitchFamily="34" charset="0"/>
              </a:rPr>
              <a:t>организира система за разделно </a:t>
            </a:r>
            <a:r>
              <a:rPr lang="en-US" dirty="0" err="1">
                <a:cs typeface="Calibri" panose="020F0502020204030204" pitchFamily="34" charset="0"/>
              </a:rPr>
              <a:t>събиране</a:t>
            </a:r>
            <a:r>
              <a:rPr lang="en-US" dirty="0">
                <a:cs typeface="Calibri" panose="020F0502020204030204" pitchFamily="34" charset="0"/>
              </a:rPr>
              <a:t> на опасни отпадъци </a:t>
            </a:r>
            <a:r>
              <a:rPr lang="en-US" dirty="0" err="1">
                <a:cs typeface="Calibri" panose="020F0502020204030204" pitchFamily="34" charset="0"/>
              </a:rPr>
              <a:t>от</a:t>
            </a:r>
            <a:r>
              <a:rPr lang="en-US" dirty="0">
                <a:cs typeface="Calibri" panose="020F0502020204030204" pitchFamily="34" charset="0"/>
              </a:rPr>
              <a:t> </a:t>
            </a:r>
            <a:r>
              <a:rPr lang="en-US" dirty="0" err="1">
                <a:cs typeface="Calibri" panose="020F0502020204030204" pitchFamily="34" charset="0"/>
              </a:rPr>
              <a:t>домакинствата</a:t>
            </a:r>
            <a:r>
              <a:rPr lang="en-US" dirty="0">
                <a:cs typeface="Calibri" panose="020F0502020204030204" pitchFamily="34" charset="0"/>
              </a:rPr>
              <a:t>, </a:t>
            </a:r>
            <a:r>
              <a:rPr lang="en-US" dirty="0" err="1">
                <a:cs typeface="Calibri" panose="020F0502020204030204" pitchFamily="34" charset="0"/>
              </a:rPr>
              <a:t>като</a:t>
            </a:r>
            <a:r>
              <a:rPr lang="en-US" dirty="0">
                <a:cs typeface="Calibri" panose="020F0502020204030204" pitchFamily="34" charset="0"/>
              </a:rPr>
              <a:t> </a:t>
            </a:r>
            <a:r>
              <a:rPr lang="en-US" dirty="0" err="1">
                <a:cs typeface="Calibri" panose="020F0502020204030204" pitchFamily="34" charset="0"/>
              </a:rPr>
              <a:t>сключва</a:t>
            </a:r>
            <a:r>
              <a:rPr lang="en-US" dirty="0">
                <a:cs typeface="Calibri" panose="020F0502020204030204" pitchFamily="34" charset="0"/>
              </a:rPr>
              <a:t> договор с </a:t>
            </a:r>
            <a:r>
              <a:rPr lang="en-US" dirty="0" err="1">
                <a:cs typeface="Calibri" panose="020F0502020204030204" pitchFamily="34" charset="0"/>
              </a:rPr>
              <a:t>лица</a:t>
            </a:r>
            <a:r>
              <a:rPr lang="en-US" dirty="0">
                <a:cs typeface="Calibri" panose="020F0502020204030204" pitchFamily="34" charset="0"/>
              </a:rPr>
              <a:t> </a:t>
            </a:r>
            <a:r>
              <a:rPr lang="en-US" dirty="0" err="1">
                <a:cs typeface="Calibri" panose="020F0502020204030204" pitchFamily="34" charset="0"/>
              </a:rPr>
              <a:t>притежаващи</a:t>
            </a:r>
            <a:r>
              <a:rPr lang="en-US" dirty="0">
                <a:cs typeface="Calibri" panose="020F0502020204030204" pitchFamily="34" charset="0"/>
              </a:rPr>
              <a:t> </a:t>
            </a:r>
            <a:r>
              <a:rPr lang="en-US" dirty="0" err="1">
                <a:cs typeface="Calibri" panose="020F0502020204030204" pitchFamily="34" charset="0"/>
              </a:rPr>
              <a:t>разрешение</a:t>
            </a:r>
            <a:r>
              <a:rPr lang="en-US" dirty="0">
                <a:cs typeface="Calibri" panose="020F0502020204030204" pitchFamily="34" charset="0"/>
              </a:rPr>
              <a:t> и </a:t>
            </a:r>
            <a:r>
              <a:rPr lang="en-US" dirty="0" err="1">
                <a:cs typeface="Calibri" panose="020F0502020204030204" pitchFamily="34" charset="0"/>
              </a:rPr>
              <a:t>регистрационен</a:t>
            </a:r>
            <a:r>
              <a:rPr lang="en-US" dirty="0">
                <a:cs typeface="Calibri" panose="020F0502020204030204" pitchFamily="34" charset="0"/>
              </a:rPr>
              <a:t> </a:t>
            </a:r>
            <a:r>
              <a:rPr lang="en-US" dirty="0" err="1">
                <a:cs typeface="Calibri" panose="020F0502020204030204" pitchFamily="34" charset="0"/>
              </a:rPr>
              <a:t>документ</a:t>
            </a:r>
            <a:r>
              <a:rPr lang="en-US" dirty="0">
                <a:cs typeface="Calibri" panose="020F0502020204030204" pitchFamily="34" charset="0"/>
              </a:rPr>
              <a:t>, </a:t>
            </a:r>
            <a:r>
              <a:rPr lang="en-US" dirty="0" err="1">
                <a:cs typeface="Calibri" panose="020F0502020204030204" pitchFamily="34" charset="0"/>
              </a:rPr>
              <a:t>издадени</a:t>
            </a:r>
            <a:r>
              <a:rPr lang="en-US" dirty="0">
                <a:cs typeface="Calibri" panose="020F0502020204030204" pitchFamily="34" charset="0"/>
              </a:rPr>
              <a:t> по </a:t>
            </a:r>
            <a:r>
              <a:rPr lang="en-US" dirty="0" err="1">
                <a:cs typeface="Calibri" panose="020F0502020204030204" pitchFamily="34" charset="0"/>
              </a:rPr>
              <a:t>реда</a:t>
            </a:r>
            <a:r>
              <a:rPr lang="en-US" dirty="0">
                <a:cs typeface="Calibri" panose="020F0502020204030204" pitchFamily="34" charset="0"/>
              </a:rPr>
              <a:t> на </a:t>
            </a:r>
            <a:r>
              <a:rPr lang="en-US" dirty="0">
                <a:cs typeface="Calibri" panose="020F0502020204030204" pitchFamily="34" charset="0"/>
                <a:hlinkClick r:id="rId2"/>
              </a:rPr>
              <a:t>ЗУО</a:t>
            </a:r>
            <a:r>
              <a:rPr lang="en-US" dirty="0">
                <a:cs typeface="Calibri" panose="020F0502020204030204" pitchFamily="34" charset="0"/>
              </a:rPr>
              <a:t>, за извършване на дейности по </a:t>
            </a:r>
            <a:r>
              <a:rPr lang="en-US" dirty="0" err="1">
                <a:cs typeface="Calibri" panose="020F0502020204030204" pitchFamily="34" charset="0"/>
              </a:rPr>
              <a:t>събиране</a:t>
            </a:r>
            <a:r>
              <a:rPr lang="en-US" dirty="0">
                <a:cs typeface="Calibri" panose="020F0502020204030204" pitchFamily="34" charset="0"/>
              </a:rPr>
              <a:t>, </a:t>
            </a:r>
            <a:r>
              <a:rPr lang="en-US" dirty="0" err="1">
                <a:cs typeface="Calibri" panose="020F0502020204030204" pitchFamily="34" charset="0"/>
              </a:rPr>
              <a:t>транспортиране</a:t>
            </a:r>
            <a:r>
              <a:rPr lang="en-US" dirty="0">
                <a:cs typeface="Calibri" panose="020F0502020204030204" pitchFamily="34" charset="0"/>
              </a:rPr>
              <a:t> и третиране на опасни отпадъци</a:t>
            </a:r>
            <a:r>
              <a:rPr lang="en-US" dirty="0" smtClean="0">
                <a:cs typeface="Calibri" panose="020F0502020204030204" pitchFamily="34" charset="0"/>
              </a:rPr>
              <a:t>.</a:t>
            </a:r>
            <a:endParaRPr lang="bg-BG" dirty="0" smtClean="0">
              <a:cs typeface="Calibri" panose="020F0502020204030204" pitchFamily="34" charset="0"/>
            </a:endParaRPr>
          </a:p>
          <a:p>
            <a:endParaRPr lang="bg-BG" dirty="0" smtClean="0">
              <a:cs typeface="Calibri" panose="020F0502020204030204" pitchFamily="34" charset="0"/>
            </a:endParaRPr>
          </a:p>
          <a:p>
            <a:pPr marL="285750" indent="-285750" fontAlgn="base">
              <a:buFont typeface="Wingdings" panose="05000000000000000000" pitchFamily="2" charset="2"/>
              <a:buChar char="q"/>
            </a:pPr>
            <a:r>
              <a:rPr lang="bg-BG" dirty="0">
                <a:cs typeface="Calibri" panose="020F0502020204030204" pitchFamily="34" charset="0"/>
              </a:rPr>
              <a:t>У нас е създадена Националната Система за разделно събиране на опасни отпадъци от домакинствата, която успешно функционира в страната от 2014 г. насам и към настоящия момент покрива над 2.5 млн. жители. Тя обхваща не само разделното събиране, но и всички дейности по окончателно обезвреждане на събраните опасни битови отпадъци</a:t>
            </a:r>
            <a:r>
              <a:rPr lang="bg-BG" dirty="0" smtClean="0">
                <a:cs typeface="Calibri" panose="020F0502020204030204" pitchFamily="34" charset="0"/>
              </a:rPr>
              <a:t>.</a:t>
            </a:r>
          </a:p>
          <a:p>
            <a:pPr fontAlgn="base"/>
            <a:endParaRPr lang="bg-BG" dirty="0">
              <a:cs typeface="Calibri" panose="020F0502020204030204" pitchFamily="34" charset="0"/>
            </a:endParaRPr>
          </a:p>
          <a:p>
            <a:pPr marL="285750" indent="-285750" fontAlgn="base">
              <a:buFont typeface="Wingdings" panose="05000000000000000000" pitchFamily="2" charset="2"/>
              <a:buChar char="q"/>
            </a:pPr>
            <a:r>
              <a:rPr lang="bg-BG" dirty="0">
                <a:cs typeface="Calibri" panose="020F0502020204030204" pitchFamily="34" charset="0"/>
              </a:rPr>
              <a:t>Чрез включването на общините в Системата те изпълняват задължението на кмета на общината по /ЗУО/ за организиране на разделно събиране на опасни битови отпадъци и предаването им за оползотворяване или обезвреждане.</a:t>
            </a:r>
          </a:p>
          <a:p>
            <a:endParaRPr lang="bg-BG" dirty="0">
              <a:cs typeface="Calibri" panose="020F0502020204030204" pitchFamily="34" charset="0"/>
            </a:endParaRPr>
          </a:p>
        </p:txBody>
      </p:sp>
      <p:sp>
        <p:nvSpPr>
          <p:cNvPr id="5" name="Title 1"/>
          <p:cNvSpPr txBox="1">
            <a:spLocks/>
          </p:cNvSpPr>
          <p:nvPr/>
        </p:nvSpPr>
        <p:spPr>
          <a:xfrm>
            <a:off x="700940" y="149323"/>
            <a:ext cx="10013757" cy="76542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400" b="1" dirty="0">
                <a:latin typeface="+mn-lt"/>
                <a:cs typeface="Calibri" panose="020F0502020204030204" pitchFamily="34" charset="0"/>
              </a:rPr>
              <a:t>Общински ангажименти свързани с управлението на </a:t>
            </a:r>
            <a:br>
              <a:rPr lang="ru-RU" sz="2400" b="1" dirty="0">
                <a:latin typeface="+mn-lt"/>
                <a:cs typeface="Calibri" panose="020F0502020204030204" pitchFamily="34" charset="0"/>
              </a:rPr>
            </a:br>
            <a:r>
              <a:rPr lang="ru-RU" sz="2400" b="1" dirty="0">
                <a:latin typeface="+mn-lt"/>
                <a:cs typeface="Calibri" panose="020F0502020204030204" pitchFamily="34" charset="0"/>
              </a:rPr>
              <a:t>опасните битови отпадъци съгласно </a:t>
            </a:r>
            <a:r>
              <a:rPr lang="ru-RU" sz="2400" b="1" dirty="0" smtClean="0">
                <a:latin typeface="+mn-lt"/>
                <a:cs typeface="Calibri" panose="020F0502020204030204" pitchFamily="34" charset="0"/>
              </a:rPr>
              <a:t>ЗУО</a:t>
            </a:r>
            <a:r>
              <a:rPr lang="ru-RU" sz="2000" b="1" dirty="0" smtClean="0">
                <a:latin typeface="+mn-lt"/>
                <a:cs typeface="Calibri" panose="020F0502020204030204" pitchFamily="34" charset="0"/>
              </a:rPr>
              <a:t>,(изм. и доп. от 05.03.2021 г)</a:t>
            </a:r>
            <a:endParaRPr lang="bg-BG" sz="2000" dirty="0">
              <a:latin typeface="+mn-lt"/>
              <a:cs typeface="Calibri" panose="020F0502020204030204" pitchFamily="34" charset="0"/>
            </a:endParaRPr>
          </a:p>
        </p:txBody>
      </p:sp>
    </p:spTree>
    <p:extLst>
      <p:ext uri="{BB962C8B-B14F-4D97-AF65-F5344CB8AC3E}">
        <p14:creationId xmlns:p14="http://schemas.microsoft.com/office/powerpoint/2010/main" val="33040727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1558" y="191911"/>
            <a:ext cx="9968086" cy="869246"/>
          </a:xfrm>
        </p:spPr>
        <p:txBody>
          <a:bodyPr/>
          <a:lstStyle/>
          <a:p>
            <a:pPr algn="ctr"/>
            <a:r>
              <a:rPr lang="ru-RU" sz="2400" b="1" dirty="0">
                <a:latin typeface="+mn-lt"/>
                <a:cs typeface="Calibri" panose="020F0502020204030204" pitchFamily="34" charset="0"/>
              </a:rPr>
              <a:t>Общински ангажименти свързани с управлението на </a:t>
            </a:r>
            <a:br>
              <a:rPr lang="ru-RU" sz="2400" b="1" dirty="0">
                <a:latin typeface="+mn-lt"/>
                <a:cs typeface="Calibri" panose="020F0502020204030204" pitchFamily="34" charset="0"/>
              </a:rPr>
            </a:br>
            <a:r>
              <a:rPr lang="ru-RU" sz="2400" b="1" dirty="0">
                <a:latin typeface="+mn-lt"/>
                <a:cs typeface="Calibri" panose="020F0502020204030204" pitchFamily="34" charset="0"/>
              </a:rPr>
              <a:t>опасните битови отпадъци съгласно ЗУО</a:t>
            </a:r>
            <a:r>
              <a:rPr lang="ru-RU" sz="2000" b="1" dirty="0">
                <a:latin typeface="+mn-lt"/>
                <a:cs typeface="Calibri" panose="020F0502020204030204" pitchFamily="34" charset="0"/>
              </a:rPr>
              <a:t>,(изм. и доп. от 05.03.2021 г)</a:t>
            </a:r>
            <a:endParaRPr lang="bg-BG" sz="2000" dirty="0">
              <a:latin typeface="+mn-lt"/>
              <a:cs typeface="Calibri" panose="020F0502020204030204" pitchFamily="34" charset="0"/>
            </a:endParaRPr>
          </a:p>
        </p:txBody>
      </p:sp>
      <p:sp>
        <p:nvSpPr>
          <p:cNvPr id="3" name="Rectangle 2"/>
          <p:cNvSpPr/>
          <p:nvPr/>
        </p:nvSpPr>
        <p:spPr>
          <a:xfrm>
            <a:off x="451558" y="982134"/>
            <a:ext cx="10701864" cy="5863144"/>
          </a:xfrm>
          <a:prstGeom prst="rect">
            <a:avLst/>
          </a:prstGeom>
        </p:spPr>
        <p:txBody>
          <a:bodyPr wrap="square">
            <a:spAutoFit/>
          </a:bodyPr>
          <a:lstStyle/>
          <a:p>
            <a:pPr lvl="0"/>
            <a:r>
              <a:rPr lang="bg-BG" b="1" dirty="0">
                <a:cs typeface="Calibri" panose="020F0502020204030204" pitchFamily="34" charset="0"/>
              </a:rPr>
              <a:t>Общински ангажименти свързани с разделното събиране на опасните битови отпадъци от </a:t>
            </a:r>
            <a:r>
              <a:rPr lang="bg-BG" b="1" dirty="0" smtClean="0">
                <a:cs typeface="Calibri" panose="020F0502020204030204" pitchFamily="34" charset="0"/>
              </a:rPr>
              <a:t>домакинствата</a:t>
            </a:r>
          </a:p>
          <a:p>
            <a:pPr lvl="0"/>
            <a:endParaRPr lang="bg-BG" b="1" dirty="0" smtClean="0">
              <a:cs typeface="Calibri" panose="020F0502020204030204" pitchFamily="34" charset="0"/>
            </a:endParaRPr>
          </a:p>
          <a:p>
            <a:pPr marL="285750" indent="-285750">
              <a:buFont typeface="Wingdings" panose="05000000000000000000" pitchFamily="2" charset="2"/>
              <a:buChar char="q"/>
            </a:pPr>
            <a:r>
              <a:rPr lang="ru-RU" b="1" u="sng" dirty="0" smtClean="0">
                <a:cs typeface="Calibri" panose="020F0502020204030204" pitchFamily="34" charset="0"/>
              </a:rPr>
              <a:t>Лекарствата </a:t>
            </a:r>
            <a:r>
              <a:rPr lang="ru-RU" b="1" u="sng" dirty="0">
                <a:cs typeface="Calibri" panose="020F0502020204030204" pitchFamily="34" charset="0"/>
              </a:rPr>
              <a:t>с изтекъл срок на годност се събират само в Мобилен събирателен пункт</a:t>
            </a:r>
            <a:r>
              <a:rPr lang="ru-RU" dirty="0">
                <a:cs typeface="Calibri" panose="020F0502020204030204" pitchFamily="34" charset="0"/>
              </a:rPr>
              <a:t>.</a:t>
            </a:r>
          </a:p>
          <a:p>
            <a:r>
              <a:rPr lang="ru-RU" dirty="0">
                <a:cs typeface="Calibri" panose="020F0502020204030204" pitchFamily="34" charset="0"/>
              </a:rPr>
              <a:t>Разположението на Мобилния събирателен пункт е съгласно Графика, утвърден от общината.</a:t>
            </a:r>
          </a:p>
          <a:p>
            <a:r>
              <a:rPr lang="ru-RU" dirty="0">
                <a:cs typeface="Calibri" panose="020F0502020204030204" pitchFamily="34" charset="0"/>
              </a:rPr>
              <a:t>За информация и заявки за предаване на опасните отпадъци от всяко домакинство се позвънява  на телефона, оповестен на сайта на общината. Предаването е безплатно. </a:t>
            </a:r>
          </a:p>
          <a:p>
            <a:pPr marL="285750" indent="-285750">
              <a:buFont typeface="Wingdings" panose="05000000000000000000" pitchFamily="2" charset="2"/>
              <a:buChar char="q"/>
            </a:pPr>
            <a:endParaRPr lang="ru-RU" dirty="0">
              <a:cs typeface="Calibri" panose="020F0502020204030204" pitchFamily="34" charset="0"/>
            </a:endParaRPr>
          </a:p>
          <a:p>
            <a:pPr marL="285750" indent="-285750">
              <a:buFont typeface="Wingdings" panose="05000000000000000000" pitchFamily="2" charset="2"/>
              <a:buChar char="q"/>
            </a:pPr>
            <a:r>
              <a:rPr lang="ru-RU" b="1" u="sng" dirty="0">
                <a:cs typeface="Calibri" panose="020F0502020204030204" pitchFamily="34" charset="0"/>
              </a:rPr>
              <a:t>Най-често срещаните опасни отпадъци от дома са:</a:t>
            </a:r>
          </a:p>
          <a:p>
            <a:pPr marL="285750" indent="-285750">
              <a:buFont typeface="Wingdings" panose="05000000000000000000" pitchFamily="2" charset="2"/>
              <a:buChar char="§"/>
            </a:pPr>
            <a:r>
              <a:rPr lang="ru-RU" dirty="0" smtClean="0">
                <a:cs typeface="Calibri" panose="020F0502020204030204" pitchFamily="34" charset="0"/>
              </a:rPr>
              <a:t>Живак </a:t>
            </a:r>
            <a:r>
              <a:rPr lang="ru-RU" dirty="0">
                <a:cs typeface="Calibri" panose="020F0502020204030204" pitchFamily="34" charset="0"/>
              </a:rPr>
              <a:t>и живаксъдържащи уреди</a:t>
            </a:r>
          </a:p>
          <a:p>
            <a:pPr marL="285750" indent="-285750">
              <a:buFont typeface="Wingdings" panose="05000000000000000000" pitchFamily="2" charset="2"/>
              <a:buChar char="§"/>
            </a:pPr>
            <a:r>
              <a:rPr lang="ru-RU" dirty="0" smtClean="0">
                <a:cs typeface="Calibri" panose="020F0502020204030204" pitchFamily="34" charset="0"/>
              </a:rPr>
              <a:t> </a:t>
            </a:r>
            <a:r>
              <a:rPr lang="ru-RU" dirty="0">
                <a:cs typeface="Calibri" panose="020F0502020204030204" pitchFamily="34" charset="0"/>
              </a:rPr>
              <a:t>Лакове и бояджийски материали</a:t>
            </a:r>
          </a:p>
          <a:p>
            <a:pPr marL="285750" indent="-285750">
              <a:buFont typeface="Wingdings" panose="05000000000000000000" pitchFamily="2" charset="2"/>
              <a:buChar char="§"/>
            </a:pPr>
            <a:r>
              <a:rPr lang="ru-RU" dirty="0" smtClean="0">
                <a:cs typeface="Calibri" panose="020F0502020204030204" pitchFamily="34" charset="0"/>
              </a:rPr>
              <a:t> </a:t>
            </a:r>
            <a:r>
              <a:rPr lang="ru-RU" dirty="0">
                <a:cs typeface="Calibri" panose="020F0502020204030204" pitchFamily="34" charset="0"/>
              </a:rPr>
              <a:t>Домакински препарати и химикали</a:t>
            </a:r>
          </a:p>
          <a:p>
            <a:pPr marL="285750" indent="-285750">
              <a:buFont typeface="Wingdings" panose="05000000000000000000" pitchFamily="2" charset="2"/>
              <a:buChar char="§"/>
            </a:pPr>
            <a:r>
              <a:rPr lang="ru-RU" dirty="0" smtClean="0">
                <a:cs typeface="Calibri" panose="020F0502020204030204" pitchFamily="34" charset="0"/>
              </a:rPr>
              <a:t> </a:t>
            </a:r>
            <a:r>
              <a:rPr lang="ru-RU" dirty="0">
                <a:cs typeface="Calibri" panose="020F0502020204030204" pitchFamily="34" charset="0"/>
              </a:rPr>
              <a:t>Мастила и замърсени опаковки</a:t>
            </a:r>
          </a:p>
          <a:p>
            <a:pPr marL="285750" indent="-285750">
              <a:buFont typeface="Wingdings" panose="05000000000000000000" pitchFamily="2" charset="2"/>
              <a:buChar char="§"/>
            </a:pPr>
            <a:r>
              <a:rPr lang="ru-RU" dirty="0" smtClean="0">
                <a:cs typeface="Calibri" panose="020F0502020204030204" pitchFamily="34" charset="0"/>
              </a:rPr>
              <a:t> </a:t>
            </a:r>
            <a:r>
              <a:rPr lang="ru-RU" dirty="0">
                <a:cs typeface="Calibri" panose="020F0502020204030204" pitchFamily="34" charset="0"/>
              </a:rPr>
              <a:t>Фармацевтични продукти (лекарства с изтекъл срок на </a:t>
            </a:r>
            <a:r>
              <a:rPr lang="ru-RU" dirty="0" smtClean="0">
                <a:cs typeface="Calibri" panose="020F0502020204030204" pitchFamily="34" charset="0"/>
              </a:rPr>
              <a:t>годност</a:t>
            </a:r>
          </a:p>
          <a:p>
            <a:pPr marL="285750" indent="-285750">
              <a:buFont typeface="Wingdings" panose="05000000000000000000" pitchFamily="2" charset="2"/>
              <a:buChar char="§"/>
            </a:pPr>
            <a:endParaRPr lang="ru-RU" dirty="0">
              <a:cs typeface="Calibri" panose="020F0502020204030204" pitchFamily="34" charset="0"/>
            </a:endParaRPr>
          </a:p>
          <a:p>
            <a:r>
              <a:rPr lang="bg-BG" sz="1500" dirty="0"/>
              <a:t>Следвайки линка може да се проследи</a:t>
            </a:r>
            <a:r>
              <a:rPr lang="bg-BG" sz="1500" b="1" dirty="0"/>
              <a:t> График на Мобилния събирателен пункт за 2022 г. - Национална система</a:t>
            </a:r>
            <a:r>
              <a:rPr lang="bg-BG" sz="1500" dirty="0"/>
              <a:t> </a:t>
            </a:r>
            <a:r>
              <a:rPr lang="bg-BG" sz="1500" u="sng" dirty="0">
                <a:hlinkClick r:id="rId2"/>
              </a:rPr>
              <a:t>https://www.balbok.com/upload/document/20220318-%D0%93%D0%A0%D0%90%D0%A4%D0%98%D0%9A%20%D0%9D%D0%90%20%D0%9C%D0%9E%D0%91%D0%98%D0%9B%D0%9D%D0%98%D0%AF%20%D0%A1%D0%AA%D0%91%D0%98%D0%A0%D0%90%D0%A2%D0%95%D0%9B%D0%95%D0%9D%20%D0%9F%D0%A3%D0%9D%D0%9A%D0%A2%20%D0%97%D0%90%202022-%</a:t>
            </a:r>
            <a:r>
              <a:rPr lang="bg-BG" sz="1500" u="sng" dirty="0" smtClean="0">
                <a:hlinkClick r:id="rId2"/>
              </a:rPr>
              <a:t>D0%9D%D0%B0%D1%86%D0%B8%D0%BE%D0%BD%D0%B0%D0%BB%D0%BD%D0%B0%20%D1%81%D0%B8%D1%81%D1%82%D0%B5%D0%BC%D0%B0-18032022.pdf</a:t>
            </a:r>
            <a:endParaRPr lang="ru-RU" sz="1500" dirty="0">
              <a:cs typeface="Calibri" panose="020F0502020204030204" pitchFamily="34" charset="0"/>
            </a:endParaRPr>
          </a:p>
        </p:txBody>
      </p:sp>
    </p:spTree>
    <p:extLst>
      <p:ext uri="{BB962C8B-B14F-4D97-AF65-F5344CB8AC3E}">
        <p14:creationId xmlns:p14="http://schemas.microsoft.com/office/powerpoint/2010/main" val="41578049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1243" y="169333"/>
            <a:ext cx="9414935" cy="810576"/>
          </a:xfrm>
        </p:spPr>
        <p:txBody>
          <a:bodyPr/>
          <a:lstStyle/>
          <a:p>
            <a:pPr lvl="0" algn="ctr"/>
            <a:r>
              <a:rPr lang="ru-RU" sz="2200" b="1" dirty="0">
                <a:latin typeface="+mn-lt"/>
                <a:cs typeface="Calibri" panose="020F0502020204030204" pitchFamily="34" charset="0"/>
              </a:rPr>
              <a:t>Общински ангажименти свързани с управлението на </a:t>
            </a:r>
            <a:br>
              <a:rPr lang="ru-RU" sz="2200" b="1" dirty="0">
                <a:latin typeface="+mn-lt"/>
                <a:cs typeface="Calibri" panose="020F0502020204030204" pitchFamily="34" charset="0"/>
              </a:rPr>
            </a:br>
            <a:r>
              <a:rPr lang="ru-RU" sz="2200" b="1" dirty="0" smtClean="0">
                <a:latin typeface="+mn-lt"/>
                <a:cs typeface="Calibri" panose="020F0502020204030204" pitchFamily="34" charset="0"/>
              </a:rPr>
              <a:t>текстилните отпадъци </a:t>
            </a:r>
            <a:r>
              <a:rPr lang="ru-RU" sz="2200" b="1" dirty="0">
                <a:latin typeface="+mn-lt"/>
                <a:cs typeface="Calibri" panose="020F0502020204030204" pitchFamily="34" charset="0"/>
              </a:rPr>
              <a:t>съгласно </a:t>
            </a:r>
            <a:r>
              <a:rPr lang="ru-RU" sz="2200" b="1" dirty="0" smtClean="0">
                <a:latin typeface="+mn-lt"/>
                <a:cs typeface="Calibri" panose="020F0502020204030204" pitchFamily="34" charset="0"/>
              </a:rPr>
              <a:t>ЗУО</a:t>
            </a:r>
            <a:r>
              <a:rPr lang="ru-RU" sz="2200" b="1" dirty="0">
                <a:latin typeface="+mn-lt"/>
                <a:cs typeface="Calibri" panose="020F0502020204030204" pitchFamily="34" charset="0"/>
              </a:rPr>
              <a:t>,(изм. и доп. от 05.03.2021 г)</a:t>
            </a:r>
            <a:endParaRPr lang="bg-BG" sz="2200" dirty="0">
              <a:latin typeface="+mn-lt"/>
              <a:cs typeface="Calibri" panose="020F0502020204030204" pitchFamily="34" charset="0"/>
            </a:endParaRPr>
          </a:p>
        </p:txBody>
      </p:sp>
      <p:sp>
        <p:nvSpPr>
          <p:cNvPr id="3" name="Rectangle 2"/>
          <p:cNvSpPr/>
          <p:nvPr/>
        </p:nvSpPr>
        <p:spPr>
          <a:xfrm>
            <a:off x="462847" y="1149242"/>
            <a:ext cx="10701864" cy="5909310"/>
          </a:xfrm>
          <a:prstGeom prst="rect">
            <a:avLst/>
          </a:prstGeom>
        </p:spPr>
        <p:txBody>
          <a:bodyPr wrap="square">
            <a:spAutoFit/>
          </a:bodyPr>
          <a:lstStyle/>
          <a:p>
            <a:pPr lvl="0"/>
            <a:r>
              <a:rPr lang="bg-BG" b="1" dirty="0">
                <a:cs typeface="Calibri" panose="020F0502020204030204" pitchFamily="34" charset="0"/>
              </a:rPr>
              <a:t>Общински ангажименти свързани с текстилните отпадъци събрани от домакинствата</a:t>
            </a:r>
            <a:endParaRPr lang="bg-BG" dirty="0">
              <a:cs typeface="Calibri" panose="020F0502020204030204" pitchFamily="34" charset="0"/>
            </a:endParaRPr>
          </a:p>
          <a:p>
            <a:pPr lvl="0"/>
            <a:endParaRPr lang="bg-BG" dirty="0">
              <a:cs typeface="Calibri" panose="020F0502020204030204" pitchFamily="34" charset="0"/>
            </a:endParaRPr>
          </a:p>
          <a:p>
            <a:pPr marL="285750" indent="-285750">
              <a:buFont typeface="Wingdings" panose="05000000000000000000" pitchFamily="2" charset="2"/>
              <a:buChar char="q"/>
            </a:pPr>
            <a:r>
              <a:rPr lang="ru-RU" dirty="0">
                <a:cs typeface="Calibri" panose="020F0502020204030204" pitchFamily="34" charset="0"/>
              </a:rPr>
              <a:t>В последните години количеството на текстилните отпадъци (дрехи и обувки) вкл. по-едри такива като дюшеци, шалтета, юргани </a:t>
            </a:r>
            <a:r>
              <a:rPr lang="ru-RU" dirty="0" smtClean="0">
                <a:cs typeface="Calibri" panose="020F0502020204030204" pitchFamily="34" charset="0"/>
              </a:rPr>
              <a:t>нараства </a:t>
            </a:r>
            <a:r>
              <a:rPr lang="ru-RU" dirty="0">
                <a:cs typeface="Calibri" panose="020F0502020204030204" pitchFamily="34" charset="0"/>
              </a:rPr>
              <a:t>и създава сериозни затруднения на общините свързани с тяхното събиране, транспортиране и </a:t>
            </a:r>
            <a:r>
              <a:rPr lang="ru-RU" dirty="0" smtClean="0">
                <a:cs typeface="Calibri" panose="020F0502020204030204" pitchFamily="34" charset="0"/>
              </a:rPr>
              <a:t>обезвреждане.</a:t>
            </a:r>
            <a:endParaRPr lang="ru-RU" dirty="0">
              <a:cs typeface="Calibri" panose="020F0502020204030204" pitchFamily="34" charset="0"/>
            </a:endParaRPr>
          </a:p>
          <a:p>
            <a:pPr marL="285750" indent="-285750">
              <a:buFont typeface="Wingdings" panose="05000000000000000000" pitchFamily="2" charset="2"/>
              <a:buChar char="q"/>
            </a:pPr>
            <a:r>
              <a:rPr lang="ru-RU" dirty="0" smtClean="0">
                <a:cs typeface="Calibri" panose="020F0502020204030204" pitchFamily="34" charset="0"/>
              </a:rPr>
              <a:t>Наличието на текстилни </a:t>
            </a:r>
            <a:r>
              <a:rPr lang="ru-RU" dirty="0">
                <a:cs typeface="Calibri" panose="020F0502020204030204" pitchFamily="34" charset="0"/>
              </a:rPr>
              <a:t>отпадъци в смесените </a:t>
            </a:r>
            <a:r>
              <a:rPr lang="ru-RU" dirty="0" smtClean="0">
                <a:cs typeface="Calibri" panose="020F0502020204030204" pitchFamily="34" charset="0"/>
              </a:rPr>
              <a:t>битови отпадъци, </a:t>
            </a:r>
            <a:r>
              <a:rPr lang="ru-RU" dirty="0">
                <a:cs typeface="Calibri" panose="020F0502020204030204" pitchFamily="34" charset="0"/>
              </a:rPr>
              <a:t>води до затруднения на инсталациите за предварително третиране и до запълване на депата за неопасни </a:t>
            </a:r>
            <a:r>
              <a:rPr lang="ru-RU" dirty="0" smtClean="0">
                <a:cs typeface="Calibri" panose="020F0502020204030204" pitchFamily="34" charset="0"/>
              </a:rPr>
              <a:t>отпадъци, </a:t>
            </a:r>
            <a:r>
              <a:rPr lang="ru-RU" dirty="0">
                <a:cs typeface="Calibri" panose="020F0502020204030204" pitchFamily="34" charset="0"/>
              </a:rPr>
              <a:t>част от регионалната </a:t>
            </a:r>
            <a:r>
              <a:rPr lang="ru-RU" dirty="0" smtClean="0">
                <a:cs typeface="Calibri" panose="020F0502020204030204" pitchFamily="34" charset="0"/>
              </a:rPr>
              <a:t>система.Към </a:t>
            </a:r>
            <a:r>
              <a:rPr lang="ru-RU" dirty="0">
                <a:cs typeface="Calibri" panose="020F0502020204030204" pitchFamily="34" charset="0"/>
              </a:rPr>
              <a:t>момента Общините не разполагат с инфраструктура за </a:t>
            </a:r>
            <a:r>
              <a:rPr lang="ru-RU" dirty="0" smtClean="0">
                <a:cs typeface="Calibri" panose="020F0502020204030204" pitchFamily="34" charset="0"/>
              </a:rPr>
              <a:t>оползотворяването на тези </a:t>
            </a:r>
            <a:r>
              <a:rPr lang="ru-RU" dirty="0">
                <a:cs typeface="Calibri" panose="020F0502020204030204" pitchFamily="34" charset="0"/>
              </a:rPr>
              <a:t>отпадъци, за разделно събиране, а транспортирането им до малкото на брой инсталации в страната е икономически неизгодно</a:t>
            </a:r>
            <a:r>
              <a:rPr lang="ru-RU" dirty="0" smtClean="0">
                <a:cs typeface="Calibri" panose="020F0502020204030204" pitchFamily="34" charset="0"/>
              </a:rPr>
              <a:t>.</a:t>
            </a:r>
            <a:endParaRPr lang="ru-RU" dirty="0">
              <a:cs typeface="Calibri" panose="020F0502020204030204" pitchFamily="34" charset="0"/>
            </a:endParaRPr>
          </a:p>
          <a:p>
            <a:pPr marL="285750" indent="-285750">
              <a:buFont typeface="Wingdings" panose="05000000000000000000" pitchFamily="2" charset="2"/>
              <a:buChar char="q"/>
            </a:pPr>
            <a:r>
              <a:rPr lang="ru-RU" b="1" u="sng" dirty="0">
                <a:cs typeface="Calibri" panose="020F0502020204030204" pitchFamily="34" charset="0"/>
              </a:rPr>
              <a:t>Все още основният метод за третиране на текстилните отпадъци е депонирането. </a:t>
            </a:r>
          </a:p>
          <a:p>
            <a:pPr marL="285750" indent="-285750">
              <a:buFont typeface="Wingdings" panose="05000000000000000000" pitchFamily="2" charset="2"/>
              <a:buChar char="q"/>
            </a:pPr>
            <a:r>
              <a:rPr lang="ru-RU" dirty="0">
                <a:cs typeface="Calibri" panose="020F0502020204030204" pitchFamily="34" charset="0"/>
              </a:rPr>
              <a:t>Решение има и то е регламентирано в закона от 05.03.2021г. Добавя се още един поток към масово разпространените отпадъци, а именно отпадъци от дрехи и обувки</a:t>
            </a:r>
            <a:r>
              <a:rPr lang="ru-RU" dirty="0" smtClean="0">
                <a:cs typeface="Calibri" panose="020F0502020204030204" pitchFamily="34" charset="0"/>
              </a:rPr>
              <a:t>. </a:t>
            </a:r>
            <a:r>
              <a:rPr lang="bg-BG" dirty="0"/>
              <a:t>С промяната се вменява  ангажимент на кметовете на общините по задължително организиране на система за разделно събиране на обувки и текстил </a:t>
            </a:r>
            <a:r>
              <a:rPr lang="ru-RU" dirty="0" smtClean="0">
                <a:cs typeface="Calibri" panose="020F0502020204030204" pitchFamily="34" charset="0"/>
              </a:rPr>
              <a:t>като </a:t>
            </a:r>
            <a:r>
              <a:rPr lang="ru-RU" dirty="0">
                <a:cs typeface="Calibri" panose="020F0502020204030204" pitchFamily="34" charset="0"/>
              </a:rPr>
              <a:t>сключат договори с Организация по оползотворяване</a:t>
            </a:r>
            <a:r>
              <a:rPr lang="ru-RU" dirty="0" smtClean="0">
                <a:cs typeface="Calibri" panose="020F0502020204030204" pitchFamily="34" charset="0"/>
              </a:rPr>
              <a:t>.</a:t>
            </a:r>
          </a:p>
          <a:p>
            <a:pPr marL="285750" indent="-285750">
              <a:buFont typeface="Wingdings" panose="05000000000000000000" pitchFamily="2" charset="2"/>
              <a:buChar char="q"/>
            </a:pPr>
            <a:r>
              <a:rPr lang="bg-BG" dirty="0">
                <a:cs typeface="Calibri" panose="020F0502020204030204" pitchFamily="34" charset="0"/>
              </a:rPr>
              <a:t>От 01.06.2021 г Кметовете на общините имат право да сключат предварителни договори само с една Организация по оползотворяване на отпадъци от обувки и текстил. </a:t>
            </a:r>
          </a:p>
          <a:p>
            <a:pPr marL="285750" indent="-285750">
              <a:buFont typeface="Wingdings" panose="05000000000000000000" pitchFamily="2" charset="2"/>
              <a:buChar char="q"/>
            </a:pPr>
            <a:r>
              <a:rPr lang="bg-BG" dirty="0">
                <a:cs typeface="Calibri" panose="020F0502020204030204" pitchFamily="34" charset="0"/>
              </a:rPr>
              <a:t>Общините с районно деление имат право да сключат с повече от една организация за развиване на система за разделно събиране на отпадъци от обувки и текстил. </a:t>
            </a:r>
          </a:p>
          <a:p>
            <a:endParaRPr lang="ru-RU" dirty="0" smtClean="0">
              <a:cs typeface="Calibri" panose="020F0502020204030204" pitchFamily="34" charset="0"/>
            </a:endParaRPr>
          </a:p>
        </p:txBody>
      </p:sp>
    </p:spTree>
    <p:extLst>
      <p:ext uri="{BB962C8B-B14F-4D97-AF65-F5344CB8AC3E}">
        <p14:creationId xmlns:p14="http://schemas.microsoft.com/office/powerpoint/2010/main" val="33049276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1243" y="169333"/>
            <a:ext cx="9414935" cy="810576"/>
          </a:xfrm>
        </p:spPr>
        <p:txBody>
          <a:bodyPr/>
          <a:lstStyle/>
          <a:p>
            <a:pPr lvl="0" algn="ctr"/>
            <a:r>
              <a:rPr lang="ru-RU" sz="2200" b="1" dirty="0">
                <a:latin typeface="+mn-lt"/>
                <a:cs typeface="Calibri" panose="020F0502020204030204" pitchFamily="34" charset="0"/>
              </a:rPr>
              <a:t>Общински ангажименти свързани с управлението на </a:t>
            </a:r>
            <a:br>
              <a:rPr lang="ru-RU" sz="2200" b="1" dirty="0">
                <a:latin typeface="+mn-lt"/>
                <a:cs typeface="Calibri" panose="020F0502020204030204" pitchFamily="34" charset="0"/>
              </a:rPr>
            </a:br>
            <a:r>
              <a:rPr lang="ru-RU" sz="2200" b="1" dirty="0" smtClean="0">
                <a:latin typeface="+mn-lt"/>
                <a:cs typeface="Calibri" panose="020F0502020204030204" pitchFamily="34" charset="0"/>
              </a:rPr>
              <a:t>текстилните отпадъци </a:t>
            </a:r>
            <a:r>
              <a:rPr lang="ru-RU" sz="2200" b="1" dirty="0">
                <a:latin typeface="+mn-lt"/>
                <a:cs typeface="Calibri" panose="020F0502020204030204" pitchFamily="34" charset="0"/>
              </a:rPr>
              <a:t>съгласно </a:t>
            </a:r>
            <a:r>
              <a:rPr lang="ru-RU" sz="2200" b="1" dirty="0" smtClean="0">
                <a:latin typeface="+mn-lt"/>
                <a:cs typeface="Calibri" panose="020F0502020204030204" pitchFamily="34" charset="0"/>
              </a:rPr>
              <a:t>ЗУО</a:t>
            </a:r>
            <a:r>
              <a:rPr lang="ru-RU" sz="2200" b="1" dirty="0">
                <a:latin typeface="+mn-lt"/>
                <a:cs typeface="Calibri" panose="020F0502020204030204" pitchFamily="34" charset="0"/>
              </a:rPr>
              <a:t>,(изм. и доп. от 05.03.2021 г)</a:t>
            </a:r>
            <a:endParaRPr lang="bg-BG" sz="2200" dirty="0">
              <a:latin typeface="+mn-lt"/>
              <a:cs typeface="Calibri" panose="020F0502020204030204" pitchFamily="34" charset="0"/>
            </a:endParaRPr>
          </a:p>
        </p:txBody>
      </p:sp>
      <p:sp>
        <p:nvSpPr>
          <p:cNvPr id="3" name="Rectangle 2"/>
          <p:cNvSpPr/>
          <p:nvPr/>
        </p:nvSpPr>
        <p:spPr>
          <a:xfrm>
            <a:off x="462847" y="1149242"/>
            <a:ext cx="10701864" cy="5078313"/>
          </a:xfrm>
          <a:prstGeom prst="rect">
            <a:avLst/>
          </a:prstGeom>
        </p:spPr>
        <p:txBody>
          <a:bodyPr wrap="square">
            <a:spAutoFit/>
          </a:bodyPr>
          <a:lstStyle/>
          <a:p>
            <a:pPr lvl="0"/>
            <a:r>
              <a:rPr lang="bg-BG" b="1" dirty="0">
                <a:cs typeface="Calibri" panose="020F0502020204030204" pitchFamily="34" charset="0"/>
              </a:rPr>
              <a:t>Общински ангажименти свързани с текстилните отпадъци събрани от домакинствата</a:t>
            </a:r>
            <a:endParaRPr lang="bg-BG" dirty="0">
              <a:cs typeface="Calibri" panose="020F0502020204030204" pitchFamily="34" charset="0"/>
            </a:endParaRPr>
          </a:p>
          <a:p>
            <a:pPr lvl="0"/>
            <a:endParaRPr lang="bg-BG" dirty="0">
              <a:cs typeface="Calibri" panose="020F0502020204030204" pitchFamily="34" charset="0"/>
            </a:endParaRPr>
          </a:p>
          <a:p>
            <a:pPr marL="285750" indent="-285750">
              <a:buFont typeface="Wingdings" panose="05000000000000000000" pitchFamily="2" charset="2"/>
              <a:buChar char="q"/>
            </a:pPr>
            <a:r>
              <a:rPr lang="bg-BG" dirty="0"/>
              <a:t>Към момента текат обществени обсъждания на Наредба за отпадъците от обувки и текстил. Наредбата е правната рамка, която обединява дейностите свързани с управлението на  отпадъците от обувки и текстил</a:t>
            </a:r>
            <a:r>
              <a:rPr lang="bg-BG" dirty="0" smtClean="0"/>
              <a:t>.</a:t>
            </a:r>
          </a:p>
          <a:p>
            <a:pPr marL="285750" indent="-285750">
              <a:buFont typeface="Wingdings" panose="05000000000000000000" pitchFamily="2" charset="2"/>
              <a:buChar char="q"/>
            </a:pPr>
            <a:r>
              <a:rPr lang="bg-BG" dirty="0" smtClean="0"/>
              <a:t>С </a:t>
            </a:r>
            <a:r>
              <a:rPr lang="bg-BG" dirty="0"/>
              <a:t>приемането на наредбата се цели да се постигне: </a:t>
            </a:r>
          </a:p>
          <a:p>
            <a:pPr marL="285750" lvl="0" indent="-285750">
              <a:buFont typeface="Wingdings" panose="05000000000000000000" pitchFamily="2" charset="2"/>
              <a:buChar char="Ø"/>
            </a:pPr>
            <a:r>
              <a:rPr lang="bg-BG" dirty="0"/>
              <a:t>предотвратяване образуването на отпадъци от текстил като част от потока на битовите отпадъци, и увеличаване на количеството повторно употребени, рециклирани  и оползотворени чрез други операции отпадъци от обувки и </a:t>
            </a:r>
            <a:r>
              <a:rPr lang="bg-BG" dirty="0" smtClean="0"/>
              <a:t>текстил;</a:t>
            </a:r>
          </a:p>
          <a:p>
            <a:pPr marL="285750" lvl="0" indent="-285750">
              <a:buFont typeface="Wingdings" panose="05000000000000000000" pitchFamily="2" charset="2"/>
              <a:buChar char="Ø"/>
            </a:pPr>
            <a:r>
              <a:rPr lang="bg-BG" b="1" dirty="0" smtClean="0"/>
              <a:t>въвеждане </a:t>
            </a:r>
            <a:r>
              <a:rPr lang="bg-BG" b="1" dirty="0"/>
              <a:t>на задължително разделно събиране на отпадъците от обувки и </a:t>
            </a:r>
            <a:r>
              <a:rPr lang="bg-BG" b="1" dirty="0" smtClean="0"/>
              <a:t>текстил</a:t>
            </a:r>
            <a:r>
              <a:rPr lang="bg-BG" dirty="0" smtClean="0"/>
              <a:t>;</a:t>
            </a:r>
          </a:p>
          <a:p>
            <a:pPr marL="285750" lvl="0" indent="-285750">
              <a:buFont typeface="Wingdings" panose="05000000000000000000" pitchFamily="2" charset="2"/>
              <a:buChar char="Ø"/>
            </a:pPr>
            <a:r>
              <a:rPr lang="bg-BG" dirty="0" smtClean="0"/>
              <a:t>прекратяване </a:t>
            </a:r>
            <a:r>
              <a:rPr lang="bg-BG" dirty="0"/>
              <a:t>на нерегламентираните практики по изгаряне на отпадъци от обувки и текстил с цел отопление от определени групи граждани с нисък социален </a:t>
            </a:r>
            <a:r>
              <a:rPr lang="bg-BG" dirty="0" smtClean="0"/>
              <a:t>статус;</a:t>
            </a:r>
          </a:p>
          <a:p>
            <a:pPr marL="285750" lvl="0" indent="-285750">
              <a:buFont typeface="Wingdings" panose="05000000000000000000" pitchFamily="2" charset="2"/>
              <a:buChar char="Ø"/>
            </a:pPr>
            <a:r>
              <a:rPr lang="bg-BG" dirty="0" smtClean="0"/>
              <a:t>предприемане </a:t>
            </a:r>
            <a:r>
              <a:rPr lang="bg-BG" dirty="0"/>
              <a:t>на мерки от лицата, които извършват дейности с отпадъци от обувки и текстил, за ограничаване на вредното въздействие на обувките и текстила през целия им жизнен цикъл и на образуваните от тях отпадъци върху човешкото здраве и околната среда;</a:t>
            </a:r>
          </a:p>
          <a:p>
            <a:pPr marL="285750" indent="-285750">
              <a:buFont typeface="Wingdings" panose="05000000000000000000" pitchFamily="2" charset="2"/>
              <a:buChar char="q"/>
            </a:pPr>
            <a:r>
              <a:rPr lang="bg-BG" dirty="0"/>
              <a:t>Наредбата също така цели изпълнение на целите съгласно Рамковата директива за отпадъците 2008/98/ЕО - увеличаване на количествата рециклирани битови отпадъци и намаляване на количеството депонирани битови отпадъци.</a:t>
            </a:r>
          </a:p>
        </p:txBody>
      </p:sp>
    </p:spTree>
    <p:extLst>
      <p:ext uri="{BB962C8B-B14F-4D97-AF65-F5344CB8AC3E}">
        <p14:creationId xmlns:p14="http://schemas.microsoft.com/office/powerpoint/2010/main" val="33503511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1243" y="169333"/>
            <a:ext cx="9414935" cy="810576"/>
          </a:xfrm>
        </p:spPr>
        <p:txBody>
          <a:bodyPr/>
          <a:lstStyle/>
          <a:p>
            <a:pPr lvl="0" algn="ctr"/>
            <a:r>
              <a:rPr lang="ru-RU" sz="2200" b="1" dirty="0">
                <a:latin typeface="+mn-lt"/>
                <a:cs typeface="Calibri" panose="020F0502020204030204" pitchFamily="34" charset="0"/>
              </a:rPr>
              <a:t>Общински ангажименти свързани с управлението на </a:t>
            </a:r>
            <a:br>
              <a:rPr lang="ru-RU" sz="2200" b="1" dirty="0">
                <a:latin typeface="+mn-lt"/>
                <a:cs typeface="Calibri" panose="020F0502020204030204" pitchFamily="34" charset="0"/>
              </a:rPr>
            </a:br>
            <a:r>
              <a:rPr lang="ru-RU" sz="2200" b="1" dirty="0" smtClean="0">
                <a:latin typeface="+mn-lt"/>
                <a:cs typeface="Calibri" panose="020F0502020204030204" pitchFamily="34" charset="0"/>
              </a:rPr>
              <a:t>текстилните отпадъци </a:t>
            </a:r>
            <a:r>
              <a:rPr lang="ru-RU" sz="2200" b="1" dirty="0">
                <a:latin typeface="+mn-lt"/>
                <a:cs typeface="Calibri" panose="020F0502020204030204" pitchFamily="34" charset="0"/>
              </a:rPr>
              <a:t>съгласно </a:t>
            </a:r>
            <a:r>
              <a:rPr lang="ru-RU" sz="2200" b="1" dirty="0" smtClean="0">
                <a:latin typeface="+mn-lt"/>
                <a:cs typeface="Calibri" panose="020F0502020204030204" pitchFamily="34" charset="0"/>
              </a:rPr>
              <a:t>ЗУО</a:t>
            </a:r>
            <a:r>
              <a:rPr lang="ru-RU" sz="2200" b="1" dirty="0">
                <a:latin typeface="+mn-lt"/>
                <a:cs typeface="Calibri" panose="020F0502020204030204" pitchFamily="34" charset="0"/>
              </a:rPr>
              <a:t>,(изм. и доп. от 05.03.2021 г)</a:t>
            </a:r>
            <a:endParaRPr lang="bg-BG" sz="2200" dirty="0">
              <a:latin typeface="+mn-lt"/>
              <a:cs typeface="Calibri" panose="020F0502020204030204" pitchFamily="34" charset="0"/>
            </a:endParaRPr>
          </a:p>
        </p:txBody>
      </p:sp>
      <p:sp>
        <p:nvSpPr>
          <p:cNvPr id="3" name="Rectangle 2"/>
          <p:cNvSpPr/>
          <p:nvPr/>
        </p:nvSpPr>
        <p:spPr>
          <a:xfrm>
            <a:off x="462847" y="1149242"/>
            <a:ext cx="10701864" cy="5262979"/>
          </a:xfrm>
          <a:prstGeom prst="rect">
            <a:avLst/>
          </a:prstGeom>
        </p:spPr>
        <p:txBody>
          <a:bodyPr wrap="square">
            <a:spAutoFit/>
          </a:bodyPr>
          <a:lstStyle/>
          <a:p>
            <a:pPr lvl="0"/>
            <a:r>
              <a:rPr lang="bg-BG" b="1" dirty="0">
                <a:cs typeface="Calibri" panose="020F0502020204030204" pitchFamily="34" charset="0"/>
              </a:rPr>
              <a:t>Общински ангажименти свързани с текстилните отпадъци събрани от домакинствата</a:t>
            </a:r>
            <a:endParaRPr lang="bg-BG" dirty="0">
              <a:cs typeface="Calibri" panose="020F0502020204030204" pitchFamily="34" charset="0"/>
            </a:endParaRPr>
          </a:p>
          <a:p>
            <a:pPr lvl="0"/>
            <a:endParaRPr lang="bg-BG" dirty="0">
              <a:cs typeface="Calibri" panose="020F0502020204030204" pitchFamily="34" charset="0"/>
            </a:endParaRPr>
          </a:p>
          <a:p>
            <a:r>
              <a:rPr lang="bg-BG" b="1" u="sng" dirty="0"/>
              <a:t>Задължения и отговорности на участниците в процеса</a:t>
            </a:r>
            <a:r>
              <a:rPr lang="bg-BG" b="1" u="sng" dirty="0" smtClean="0"/>
              <a:t>:</a:t>
            </a:r>
          </a:p>
          <a:p>
            <a:endParaRPr lang="bg-BG" dirty="0"/>
          </a:p>
          <a:p>
            <a:pPr marL="285750" lvl="0" indent="-285750">
              <a:buFont typeface="Wingdings" panose="05000000000000000000" pitchFamily="2" charset="2"/>
              <a:buChar char="Ø"/>
            </a:pPr>
            <a:r>
              <a:rPr lang="bg-BG" dirty="0"/>
              <a:t>Лицата, които пускат на пазара обувки и текстил:</a:t>
            </a:r>
          </a:p>
          <a:p>
            <a:pPr lvl="0"/>
            <a:r>
              <a:rPr lang="bg-BG" dirty="0" smtClean="0"/>
              <a:t> - </a:t>
            </a:r>
            <a:r>
              <a:rPr lang="bg-BG" sz="1600" dirty="0" smtClean="0"/>
              <a:t>отговарят </a:t>
            </a:r>
            <a:r>
              <a:rPr lang="bg-BG" sz="1600" dirty="0"/>
              <a:t>за разделното събиране транспортирането, съхраняването, подготовката за повторна употреба, рециклирането, оползотворяването и обезвреждането на ООТ, образувани от пуснатите от тях на пазара продукти;</a:t>
            </a:r>
          </a:p>
          <a:p>
            <a:pPr lvl="0"/>
            <a:r>
              <a:rPr lang="bg-BG" sz="1600" dirty="0" smtClean="0"/>
              <a:t> - отговарят </a:t>
            </a:r>
            <a:r>
              <a:rPr lang="bg-BG" sz="1600" dirty="0"/>
              <a:t>за постигането на целите: оползотворяване на не по-малко от 70 на сто от събраното количество ООТ и подготовка за повторна употреба и/или рециклиране на не по-малко от 50 на сто от събраното количество ООТ.</a:t>
            </a:r>
          </a:p>
          <a:p>
            <a:pPr lvl="0"/>
            <a:r>
              <a:rPr lang="bg-BG" sz="1600" dirty="0" smtClean="0"/>
              <a:t> - осигуряват </a:t>
            </a:r>
            <a:r>
              <a:rPr lang="bg-BG" sz="1600" dirty="0"/>
              <a:t>разделно събиране на ООТ в общо количество, което се равнява на 4 кг. на жител годишно;</a:t>
            </a:r>
          </a:p>
          <a:p>
            <a:pPr lvl="0"/>
            <a:r>
              <a:rPr lang="bg-BG" sz="1600" dirty="0" smtClean="0"/>
              <a:t> - носят </a:t>
            </a:r>
            <a:r>
              <a:rPr lang="bg-BG" sz="1600" dirty="0"/>
              <a:t>отговорност и изпълняват задълженията си индивидуално или чрез колективни системи (организации по оползотворяване)</a:t>
            </a:r>
          </a:p>
          <a:p>
            <a:pPr lvl="0"/>
            <a:r>
              <a:rPr lang="bg-BG" sz="1600" dirty="0" smtClean="0"/>
              <a:t> - заплащат </a:t>
            </a:r>
            <a:r>
              <a:rPr lang="bg-BG" sz="1600" dirty="0"/>
              <a:t>продуктова такса, за пуснатото на пазара количество (бройки) обувки и текстил, която се определя по цени от Наредбата за определяне на реда и размера за заплащане на продуктова такса за съответния отчетен период; </a:t>
            </a:r>
            <a:endParaRPr lang="bg-BG" sz="1600" dirty="0" smtClean="0"/>
          </a:p>
          <a:p>
            <a:pPr lvl="0"/>
            <a:endParaRPr lang="bg-BG" sz="1600" dirty="0"/>
          </a:p>
          <a:p>
            <a:pPr marL="285750" lvl="0" indent="-285750">
              <a:buFont typeface="Wingdings" panose="05000000000000000000" pitchFamily="2" charset="2"/>
              <a:buChar char="Ø"/>
            </a:pPr>
            <a:r>
              <a:rPr lang="bg-BG" dirty="0"/>
              <a:t>Лицата, при чиято дейност се образуват ООТ, отговарят за предаването им в местата, определени за разделно събиране</a:t>
            </a:r>
            <a:r>
              <a:rPr lang="bg-BG" dirty="0" smtClean="0"/>
              <a:t>.</a:t>
            </a:r>
            <a:endParaRPr lang="bg-BG" dirty="0"/>
          </a:p>
        </p:txBody>
      </p:sp>
    </p:spTree>
    <p:extLst>
      <p:ext uri="{BB962C8B-B14F-4D97-AF65-F5344CB8AC3E}">
        <p14:creationId xmlns:p14="http://schemas.microsoft.com/office/powerpoint/2010/main" val="30746380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1243" y="169333"/>
            <a:ext cx="9414935" cy="810576"/>
          </a:xfrm>
        </p:spPr>
        <p:txBody>
          <a:bodyPr/>
          <a:lstStyle/>
          <a:p>
            <a:pPr lvl="0" algn="ctr"/>
            <a:r>
              <a:rPr lang="ru-RU" sz="2200" b="1" dirty="0">
                <a:latin typeface="+mn-lt"/>
                <a:cs typeface="Calibri" panose="020F0502020204030204" pitchFamily="34" charset="0"/>
              </a:rPr>
              <a:t>Общински ангажименти свързани с управлението на </a:t>
            </a:r>
            <a:br>
              <a:rPr lang="ru-RU" sz="2200" b="1" dirty="0">
                <a:latin typeface="+mn-lt"/>
                <a:cs typeface="Calibri" panose="020F0502020204030204" pitchFamily="34" charset="0"/>
              </a:rPr>
            </a:br>
            <a:r>
              <a:rPr lang="ru-RU" sz="2200" b="1" dirty="0" smtClean="0">
                <a:latin typeface="+mn-lt"/>
                <a:cs typeface="Calibri" panose="020F0502020204030204" pitchFamily="34" charset="0"/>
              </a:rPr>
              <a:t>текстилните отпадъци </a:t>
            </a:r>
            <a:r>
              <a:rPr lang="ru-RU" sz="2200" b="1" dirty="0">
                <a:latin typeface="+mn-lt"/>
                <a:cs typeface="Calibri" panose="020F0502020204030204" pitchFamily="34" charset="0"/>
              </a:rPr>
              <a:t>съгласно </a:t>
            </a:r>
            <a:r>
              <a:rPr lang="ru-RU" sz="2200" b="1" dirty="0" smtClean="0">
                <a:latin typeface="+mn-lt"/>
                <a:cs typeface="Calibri" panose="020F0502020204030204" pitchFamily="34" charset="0"/>
              </a:rPr>
              <a:t>ЗУО</a:t>
            </a:r>
            <a:r>
              <a:rPr lang="ru-RU" sz="2200" b="1" dirty="0">
                <a:latin typeface="+mn-lt"/>
                <a:cs typeface="Calibri" panose="020F0502020204030204" pitchFamily="34" charset="0"/>
              </a:rPr>
              <a:t>,(изм. и доп. от 05.03.2021 г)</a:t>
            </a:r>
            <a:endParaRPr lang="bg-BG" sz="2200" dirty="0">
              <a:latin typeface="+mn-lt"/>
              <a:cs typeface="Calibri" panose="020F0502020204030204" pitchFamily="34" charset="0"/>
            </a:endParaRPr>
          </a:p>
        </p:txBody>
      </p:sp>
      <p:sp>
        <p:nvSpPr>
          <p:cNvPr id="3" name="Rectangle 2"/>
          <p:cNvSpPr/>
          <p:nvPr/>
        </p:nvSpPr>
        <p:spPr>
          <a:xfrm>
            <a:off x="462847" y="1149242"/>
            <a:ext cx="10701864" cy="4031873"/>
          </a:xfrm>
          <a:prstGeom prst="rect">
            <a:avLst/>
          </a:prstGeom>
        </p:spPr>
        <p:txBody>
          <a:bodyPr wrap="square">
            <a:spAutoFit/>
          </a:bodyPr>
          <a:lstStyle/>
          <a:p>
            <a:pPr lvl="0"/>
            <a:r>
              <a:rPr lang="bg-BG" b="1" dirty="0">
                <a:cs typeface="Calibri" panose="020F0502020204030204" pitchFamily="34" charset="0"/>
              </a:rPr>
              <a:t>Общински ангажименти свързани с текстилните отпадъци събрани от домакинствата</a:t>
            </a:r>
            <a:endParaRPr lang="bg-BG" dirty="0">
              <a:cs typeface="Calibri" panose="020F0502020204030204" pitchFamily="34" charset="0"/>
            </a:endParaRPr>
          </a:p>
          <a:p>
            <a:pPr lvl="0"/>
            <a:endParaRPr lang="bg-BG" dirty="0">
              <a:cs typeface="Calibri" panose="020F0502020204030204" pitchFamily="34" charset="0"/>
            </a:endParaRPr>
          </a:p>
          <a:p>
            <a:r>
              <a:rPr lang="bg-BG" b="1" u="sng" dirty="0"/>
              <a:t>Задължения и отговорности на участниците в процеса</a:t>
            </a:r>
            <a:r>
              <a:rPr lang="bg-BG" b="1" u="sng" dirty="0" smtClean="0"/>
              <a:t>:</a:t>
            </a:r>
          </a:p>
          <a:p>
            <a:endParaRPr lang="bg-BG" dirty="0"/>
          </a:p>
          <a:p>
            <a:pPr marL="285750" lvl="0" indent="-285750">
              <a:buFont typeface="Wingdings" panose="05000000000000000000" pitchFamily="2" charset="2"/>
              <a:buChar char="Ø"/>
            </a:pPr>
            <a:r>
              <a:rPr lang="bg-BG" dirty="0" smtClean="0"/>
              <a:t>Лицата</a:t>
            </a:r>
            <a:r>
              <a:rPr lang="bg-BG" dirty="0"/>
              <a:t>, извършващи, дейностите по събиране, съхраняване, транспортиране, рециклиране, оползотворяване и/или обезвреждане на ООТ</a:t>
            </a:r>
            <a:r>
              <a:rPr lang="bg-BG" dirty="0" smtClean="0"/>
              <a:t>:</a:t>
            </a:r>
          </a:p>
          <a:p>
            <a:pPr lvl="0"/>
            <a:endParaRPr lang="bg-BG" dirty="0"/>
          </a:p>
          <a:p>
            <a:pPr lvl="0"/>
            <a:r>
              <a:rPr lang="bg-BG" dirty="0" smtClean="0"/>
              <a:t> </a:t>
            </a:r>
            <a:r>
              <a:rPr lang="bg-BG" sz="1500" dirty="0" smtClean="0"/>
              <a:t>- </a:t>
            </a:r>
            <a:r>
              <a:rPr lang="bg-BG" sz="1600" dirty="0" smtClean="0"/>
              <a:t>трябва </a:t>
            </a:r>
            <a:r>
              <a:rPr lang="bg-BG" sz="1600" dirty="0"/>
              <a:t>да притежават съответния документ по чл. 35 ЗУО;</a:t>
            </a:r>
          </a:p>
          <a:p>
            <a:pPr lvl="0"/>
            <a:r>
              <a:rPr lang="bg-BG" sz="1600" dirty="0" smtClean="0"/>
              <a:t> - извършват </a:t>
            </a:r>
            <a:r>
              <a:rPr lang="bg-BG" sz="1600" dirty="0"/>
              <a:t>дейностите си на специализирани площадки за събиране, третиране, в т.ч. рециклиране или оползотворяване на ООТ;</a:t>
            </a:r>
          </a:p>
          <a:p>
            <a:pPr lvl="0"/>
            <a:r>
              <a:rPr lang="bg-BG" sz="1600" dirty="0" smtClean="0"/>
              <a:t> - определят  </a:t>
            </a:r>
            <a:r>
              <a:rPr lang="bg-BG" sz="1600" dirty="0"/>
              <a:t>броя и разположението на местата за разделно събиране на ООТ, като се отчита броят на жителите в населеното място (трябва да осигуряват най-малко едно място на 5000 жители)</a:t>
            </a:r>
          </a:p>
          <a:p>
            <a:pPr lvl="0"/>
            <a:r>
              <a:rPr lang="bg-BG" sz="1600" dirty="0" smtClean="0"/>
              <a:t> - водят </a:t>
            </a:r>
            <a:r>
              <a:rPr lang="bg-BG" sz="1600" dirty="0"/>
              <a:t>отчетни книги и предоставят информация и отчети съгласно изискванията на Наредба № 1 от 04.06.2014 г. за реда и образците, по които се предоставя информация за дейностите по отпадъците, както и реда за водене на публични </a:t>
            </a:r>
            <a:r>
              <a:rPr lang="bg-BG" sz="1600" dirty="0" smtClean="0"/>
              <a:t>регистри</a:t>
            </a:r>
            <a:endParaRPr lang="bg-BG" sz="1600" dirty="0"/>
          </a:p>
        </p:txBody>
      </p:sp>
    </p:spTree>
    <p:extLst>
      <p:ext uri="{BB962C8B-B14F-4D97-AF65-F5344CB8AC3E}">
        <p14:creationId xmlns:p14="http://schemas.microsoft.com/office/powerpoint/2010/main" val="33686045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11646" y="316251"/>
            <a:ext cx="8059157" cy="600892"/>
          </a:xfrm>
        </p:spPr>
        <p:txBody>
          <a:bodyPr/>
          <a:lstStyle/>
          <a:p>
            <a:pPr algn="ctr"/>
            <a:r>
              <a:rPr lang="bg-BG" sz="3000" dirty="0" smtClean="0">
                <a:latin typeface="+mn-lt"/>
                <a:cs typeface="Calibri" panose="020F0502020204030204" pitchFamily="34" charset="0"/>
              </a:rPr>
              <a:t>Цели на занятието</a:t>
            </a:r>
            <a:endParaRPr lang="bg-BG" sz="3000" dirty="0">
              <a:latin typeface="+mn-lt"/>
              <a:cs typeface="Calibri" panose="020F0502020204030204" pitchFamily="34" charset="0"/>
            </a:endParaRPr>
          </a:p>
        </p:txBody>
      </p:sp>
      <p:sp>
        <p:nvSpPr>
          <p:cNvPr id="3" name="Subtitle 2"/>
          <p:cNvSpPr>
            <a:spLocks noGrp="1"/>
          </p:cNvSpPr>
          <p:nvPr>
            <p:ph type="subTitle" idx="1"/>
          </p:nvPr>
        </p:nvSpPr>
        <p:spPr>
          <a:xfrm>
            <a:off x="694267" y="1636889"/>
            <a:ext cx="9601200" cy="4605866"/>
          </a:xfrm>
        </p:spPr>
        <p:txBody>
          <a:bodyPr>
            <a:normAutofit/>
          </a:bodyPr>
          <a:lstStyle/>
          <a:p>
            <a:pPr algn="l"/>
            <a:r>
              <a:rPr lang="bg-BG" sz="2400" b="1" dirty="0">
                <a:solidFill>
                  <a:schemeClr val="tx1"/>
                </a:solidFill>
                <a:cs typeface="Calibri" panose="020F0502020204030204" pitchFamily="34" charset="0"/>
              </a:rPr>
              <a:t>Целта  на обучението по тема 4</a:t>
            </a:r>
            <a:r>
              <a:rPr lang="bg-BG" sz="2400" b="1" dirty="0" smtClean="0">
                <a:solidFill>
                  <a:schemeClr val="tx1"/>
                </a:solidFill>
                <a:cs typeface="Calibri" panose="020F0502020204030204" pitchFamily="34" charset="0"/>
              </a:rPr>
              <a:t> </a:t>
            </a:r>
            <a:r>
              <a:rPr lang="bg-BG" sz="2400" b="1" dirty="0">
                <a:solidFill>
                  <a:schemeClr val="tx1"/>
                </a:solidFill>
                <a:cs typeface="Calibri" panose="020F0502020204030204" pitchFamily="34" charset="0"/>
              </a:rPr>
              <a:t>е участниците в обучението да се </a:t>
            </a:r>
            <a:r>
              <a:rPr lang="bg-BG" sz="2400" b="1" dirty="0" smtClean="0">
                <a:solidFill>
                  <a:schemeClr val="tx1"/>
                </a:solidFill>
                <a:cs typeface="Calibri" panose="020F0502020204030204" pitchFamily="34" charset="0"/>
              </a:rPr>
              <a:t>запознаят с :</a:t>
            </a:r>
            <a:endParaRPr lang="en-US" sz="2400" b="1" dirty="0" smtClean="0">
              <a:solidFill>
                <a:schemeClr val="tx1"/>
              </a:solidFill>
              <a:cs typeface="Calibri" panose="020F0502020204030204" pitchFamily="34" charset="0"/>
            </a:endParaRPr>
          </a:p>
          <a:p>
            <a:pPr marL="285750" lvl="0" indent="-285750" algn="l">
              <a:buFont typeface="Wingdings" panose="05000000000000000000" pitchFamily="2" charset="2"/>
              <a:buChar char="Ø"/>
            </a:pPr>
            <a:r>
              <a:rPr lang="bg-BG" dirty="0" smtClean="0">
                <a:solidFill>
                  <a:schemeClr val="tx1"/>
                </a:solidFill>
                <a:cs typeface="Calibri" panose="020F0502020204030204" pitchFamily="34" charset="0"/>
              </a:rPr>
              <a:t>Общинските </a:t>
            </a:r>
            <a:r>
              <a:rPr lang="bg-BG" dirty="0">
                <a:solidFill>
                  <a:schemeClr val="tx1"/>
                </a:solidFill>
                <a:cs typeface="Calibri" panose="020F0502020204030204" pitchFamily="34" charset="0"/>
              </a:rPr>
              <a:t>ангажименти свързани с управлението на строителните, биоразградимите и специфичните потоци </a:t>
            </a:r>
            <a:r>
              <a:rPr lang="bg-BG" dirty="0" smtClean="0">
                <a:solidFill>
                  <a:schemeClr val="tx1"/>
                </a:solidFill>
                <a:cs typeface="Calibri" panose="020F0502020204030204" pitchFamily="34" charset="0"/>
              </a:rPr>
              <a:t>отпадъци;</a:t>
            </a:r>
          </a:p>
          <a:p>
            <a:pPr marL="285750" lvl="0" indent="-285750" algn="l">
              <a:buFont typeface="Wingdings" panose="05000000000000000000" pitchFamily="2" charset="2"/>
              <a:buChar char="Ø"/>
            </a:pPr>
            <a:r>
              <a:rPr lang="bg-BG" dirty="0" smtClean="0">
                <a:solidFill>
                  <a:schemeClr val="tx1"/>
                </a:solidFill>
                <a:cs typeface="Calibri" panose="020F0502020204030204" pitchFamily="34" charset="0"/>
              </a:rPr>
              <a:t>Взаимодействие </a:t>
            </a:r>
            <a:r>
              <a:rPr lang="bg-BG" dirty="0">
                <a:solidFill>
                  <a:schemeClr val="tx1"/>
                </a:solidFill>
                <a:cs typeface="Calibri" panose="020F0502020204030204" pitchFamily="34" charset="0"/>
              </a:rPr>
              <a:t>между общините и организациите по оползотворяване на масово разпространени отпадъци;</a:t>
            </a:r>
          </a:p>
          <a:p>
            <a:pPr algn="l"/>
            <a:r>
              <a:rPr lang="bg-BG" dirty="0">
                <a:solidFill>
                  <a:schemeClr val="tx1"/>
                </a:solidFill>
                <a:cs typeface="Calibri" panose="020F0502020204030204" pitchFamily="34" charset="0"/>
              </a:rPr>
              <a:t> </a:t>
            </a:r>
          </a:p>
          <a:p>
            <a:pPr algn="l"/>
            <a:endParaRPr lang="bg-BG" sz="2400" b="1" u="sng" dirty="0" smtClean="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920913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1243" y="169333"/>
            <a:ext cx="9414935" cy="810576"/>
          </a:xfrm>
        </p:spPr>
        <p:txBody>
          <a:bodyPr/>
          <a:lstStyle/>
          <a:p>
            <a:pPr lvl="0" algn="ctr"/>
            <a:r>
              <a:rPr lang="ru-RU" sz="2200" b="1" dirty="0">
                <a:latin typeface="+mn-lt"/>
                <a:cs typeface="Calibri" panose="020F0502020204030204" pitchFamily="34" charset="0"/>
              </a:rPr>
              <a:t>Общински ангажименти свързани с управлението на </a:t>
            </a:r>
            <a:br>
              <a:rPr lang="ru-RU" sz="2200" b="1" dirty="0">
                <a:latin typeface="+mn-lt"/>
                <a:cs typeface="Calibri" panose="020F0502020204030204" pitchFamily="34" charset="0"/>
              </a:rPr>
            </a:br>
            <a:r>
              <a:rPr lang="ru-RU" sz="2200" b="1" dirty="0" smtClean="0">
                <a:latin typeface="+mn-lt"/>
                <a:cs typeface="Calibri" panose="020F0502020204030204" pitchFamily="34" charset="0"/>
              </a:rPr>
              <a:t>текстилните отпадъци </a:t>
            </a:r>
            <a:r>
              <a:rPr lang="ru-RU" sz="2200" b="1" dirty="0">
                <a:latin typeface="+mn-lt"/>
                <a:cs typeface="Calibri" panose="020F0502020204030204" pitchFamily="34" charset="0"/>
              </a:rPr>
              <a:t>съгласно </a:t>
            </a:r>
            <a:r>
              <a:rPr lang="ru-RU" sz="2200" b="1" dirty="0" smtClean="0">
                <a:latin typeface="+mn-lt"/>
                <a:cs typeface="Calibri" panose="020F0502020204030204" pitchFamily="34" charset="0"/>
              </a:rPr>
              <a:t>ЗУО</a:t>
            </a:r>
            <a:r>
              <a:rPr lang="ru-RU" sz="2200" b="1" dirty="0">
                <a:latin typeface="+mn-lt"/>
                <a:cs typeface="Calibri" panose="020F0502020204030204" pitchFamily="34" charset="0"/>
              </a:rPr>
              <a:t>,(изм. и доп. от 05.03.2021 г)</a:t>
            </a:r>
            <a:endParaRPr lang="bg-BG" sz="2200" dirty="0">
              <a:latin typeface="+mn-lt"/>
              <a:cs typeface="Calibri" panose="020F0502020204030204" pitchFamily="34" charset="0"/>
            </a:endParaRPr>
          </a:p>
        </p:txBody>
      </p:sp>
      <p:sp>
        <p:nvSpPr>
          <p:cNvPr id="3" name="Rectangle 2"/>
          <p:cNvSpPr/>
          <p:nvPr/>
        </p:nvSpPr>
        <p:spPr>
          <a:xfrm>
            <a:off x="462847" y="1149242"/>
            <a:ext cx="10701864" cy="5201424"/>
          </a:xfrm>
          <a:prstGeom prst="rect">
            <a:avLst/>
          </a:prstGeom>
        </p:spPr>
        <p:txBody>
          <a:bodyPr wrap="square">
            <a:spAutoFit/>
          </a:bodyPr>
          <a:lstStyle/>
          <a:p>
            <a:pPr lvl="0"/>
            <a:r>
              <a:rPr lang="bg-BG" b="1" dirty="0">
                <a:cs typeface="Calibri" panose="020F0502020204030204" pitchFamily="34" charset="0"/>
              </a:rPr>
              <a:t>Общински ангажименти свързани с текстилните отпадъци събрани от домакинствата</a:t>
            </a:r>
            <a:endParaRPr lang="bg-BG" dirty="0">
              <a:cs typeface="Calibri" panose="020F0502020204030204" pitchFamily="34" charset="0"/>
            </a:endParaRPr>
          </a:p>
          <a:p>
            <a:pPr lvl="0"/>
            <a:endParaRPr lang="bg-BG" dirty="0">
              <a:cs typeface="Calibri" panose="020F0502020204030204" pitchFamily="34" charset="0"/>
            </a:endParaRPr>
          </a:p>
          <a:p>
            <a:r>
              <a:rPr lang="bg-BG" b="1" u="sng" dirty="0"/>
              <a:t>Задължения и отговорности на участниците в процеса</a:t>
            </a:r>
            <a:r>
              <a:rPr lang="bg-BG" b="1" u="sng" dirty="0" smtClean="0"/>
              <a:t>:</a:t>
            </a:r>
          </a:p>
          <a:p>
            <a:endParaRPr lang="bg-BG" dirty="0"/>
          </a:p>
          <a:p>
            <a:pPr marL="285750" lvl="0" indent="-285750">
              <a:buFont typeface="Wingdings" panose="05000000000000000000" pitchFamily="2" charset="2"/>
              <a:buChar char="Ø"/>
            </a:pPr>
            <a:r>
              <a:rPr lang="bg-BG" dirty="0" smtClean="0"/>
              <a:t>Организациите </a:t>
            </a:r>
            <a:r>
              <a:rPr lang="bg-BG" dirty="0"/>
              <a:t>по оползотворяване:</a:t>
            </a:r>
          </a:p>
          <a:p>
            <a:pPr lvl="0"/>
            <a:r>
              <a:rPr lang="bg-BG" dirty="0" smtClean="0"/>
              <a:t> </a:t>
            </a:r>
            <a:r>
              <a:rPr lang="bg-BG" sz="1500" dirty="0" smtClean="0"/>
              <a:t>- </a:t>
            </a:r>
            <a:r>
              <a:rPr lang="bg-BG" sz="1600" dirty="0" smtClean="0"/>
              <a:t>организират </a:t>
            </a:r>
            <a:r>
              <a:rPr lang="bg-BG" sz="1600" dirty="0"/>
              <a:t>системи за разделно събиране на ООТ, които включват съдове за разделно събиране на ООТ от домакинствата, търговски, производствени и административни обекти;</a:t>
            </a:r>
          </a:p>
          <a:p>
            <a:pPr lvl="0"/>
            <a:r>
              <a:rPr lang="bg-BG" sz="1600" dirty="0"/>
              <a:t>организират мобилни пунктове за събиране на ООТ;</a:t>
            </a:r>
          </a:p>
          <a:p>
            <a:pPr lvl="0"/>
            <a:r>
              <a:rPr lang="bg-BG" sz="1600" dirty="0" smtClean="0"/>
              <a:t> - организират </a:t>
            </a:r>
            <a:r>
              <a:rPr lang="bg-BG" sz="1600" dirty="0"/>
              <a:t>площадка за извършване на дейностите по събиране и съхраняване и площадка за предварително третиране на разделно събраните ООТ;</a:t>
            </a:r>
          </a:p>
          <a:p>
            <a:pPr lvl="0"/>
            <a:r>
              <a:rPr lang="bg-BG" sz="1600" dirty="0" smtClean="0"/>
              <a:t> - подсигуряват </a:t>
            </a:r>
            <a:r>
              <a:rPr lang="bg-BG" sz="1600" dirty="0"/>
              <a:t>съоръжения за предварително третиране на ООТ, разположени на площадката</a:t>
            </a:r>
          </a:p>
          <a:p>
            <a:pPr lvl="0"/>
            <a:r>
              <a:rPr lang="bg-BG" sz="1600" dirty="0"/>
              <a:t>организациите по оползотворяване определят възнаграждение, което се заплаща от сключилите договори с нея лица, които пускат на пазара обувки и текстил;</a:t>
            </a:r>
          </a:p>
          <a:p>
            <a:pPr lvl="0"/>
            <a:r>
              <a:rPr lang="bg-BG" sz="1600" dirty="0" smtClean="0"/>
              <a:t> - до </a:t>
            </a:r>
            <a:r>
              <a:rPr lang="bg-BG" sz="1600" dirty="0"/>
              <a:t>1 март организациите предоставят на МОСВ списък на лицата, участващи в тях, които не са заплатили уговореното им възнаграждение и/или които не са им докладвали количеството обувки и текстил, пуснато от тях на пазара за предходната година</a:t>
            </a:r>
          </a:p>
          <a:p>
            <a:pPr lvl="0"/>
            <a:r>
              <a:rPr lang="bg-BG" sz="1600" dirty="0" smtClean="0"/>
              <a:t> - до </a:t>
            </a:r>
            <a:r>
              <a:rPr lang="bg-BG" sz="1600" dirty="0"/>
              <a:t>31 март предоставят информация относно изпълнението на целите по чл.10 и чл.11, събраното количество ООТ от домакинствата, административните, социалните и обществените сгради, търговските и други обекти, както и информация за изпълнението на плана за увеличаване на количеството разделно събрано, оползотворено, рециклирано и повторно употребено ООТ;</a:t>
            </a:r>
          </a:p>
        </p:txBody>
      </p:sp>
    </p:spTree>
    <p:extLst>
      <p:ext uri="{BB962C8B-B14F-4D97-AF65-F5344CB8AC3E}">
        <p14:creationId xmlns:p14="http://schemas.microsoft.com/office/powerpoint/2010/main" val="39649032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1243" y="169333"/>
            <a:ext cx="9414935" cy="810576"/>
          </a:xfrm>
        </p:spPr>
        <p:txBody>
          <a:bodyPr/>
          <a:lstStyle/>
          <a:p>
            <a:pPr lvl="0" algn="ctr"/>
            <a:r>
              <a:rPr lang="ru-RU" sz="2200" b="1" dirty="0">
                <a:latin typeface="+mn-lt"/>
                <a:cs typeface="Calibri" panose="020F0502020204030204" pitchFamily="34" charset="0"/>
              </a:rPr>
              <a:t>Общински ангажименти свързани с управлението на </a:t>
            </a:r>
            <a:br>
              <a:rPr lang="ru-RU" sz="2200" b="1" dirty="0">
                <a:latin typeface="+mn-lt"/>
                <a:cs typeface="Calibri" panose="020F0502020204030204" pitchFamily="34" charset="0"/>
              </a:rPr>
            </a:br>
            <a:r>
              <a:rPr lang="ru-RU" sz="2200" b="1" dirty="0" smtClean="0">
                <a:latin typeface="+mn-lt"/>
                <a:cs typeface="Calibri" panose="020F0502020204030204" pitchFamily="34" charset="0"/>
              </a:rPr>
              <a:t>текстилните отпадъци </a:t>
            </a:r>
            <a:r>
              <a:rPr lang="ru-RU" sz="2200" b="1" dirty="0">
                <a:latin typeface="+mn-lt"/>
                <a:cs typeface="Calibri" panose="020F0502020204030204" pitchFamily="34" charset="0"/>
              </a:rPr>
              <a:t>съгласно </a:t>
            </a:r>
            <a:r>
              <a:rPr lang="ru-RU" sz="2200" b="1" dirty="0" smtClean="0">
                <a:latin typeface="+mn-lt"/>
                <a:cs typeface="Calibri" panose="020F0502020204030204" pitchFamily="34" charset="0"/>
              </a:rPr>
              <a:t>ЗУО</a:t>
            </a:r>
            <a:r>
              <a:rPr lang="ru-RU" sz="2200" b="1" dirty="0">
                <a:latin typeface="+mn-lt"/>
                <a:cs typeface="Calibri" panose="020F0502020204030204" pitchFamily="34" charset="0"/>
              </a:rPr>
              <a:t>,(изм. и доп. от 05.03.2021 г)</a:t>
            </a:r>
            <a:endParaRPr lang="bg-BG" sz="2200" dirty="0">
              <a:latin typeface="+mn-lt"/>
              <a:cs typeface="Calibri" panose="020F0502020204030204" pitchFamily="34" charset="0"/>
            </a:endParaRPr>
          </a:p>
        </p:txBody>
      </p:sp>
      <p:sp>
        <p:nvSpPr>
          <p:cNvPr id="3" name="Rectangle 2"/>
          <p:cNvSpPr/>
          <p:nvPr/>
        </p:nvSpPr>
        <p:spPr>
          <a:xfrm>
            <a:off x="462847" y="1149242"/>
            <a:ext cx="10701864" cy="5201424"/>
          </a:xfrm>
          <a:prstGeom prst="rect">
            <a:avLst/>
          </a:prstGeom>
        </p:spPr>
        <p:txBody>
          <a:bodyPr wrap="square">
            <a:spAutoFit/>
          </a:bodyPr>
          <a:lstStyle/>
          <a:p>
            <a:pPr lvl="0"/>
            <a:r>
              <a:rPr lang="bg-BG" b="1" dirty="0">
                <a:cs typeface="Calibri" panose="020F0502020204030204" pitchFamily="34" charset="0"/>
              </a:rPr>
              <a:t>Общински ангажименти свързани с текстилните отпадъци събрани от домакинствата</a:t>
            </a:r>
            <a:endParaRPr lang="bg-BG" dirty="0">
              <a:cs typeface="Calibri" panose="020F0502020204030204" pitchFamily="34" charset="0"/>
            </a:endParaRPr>
          </a:p>
          <a:p>
            <a:pPr lvl="0"/>
            <a:endParaRPr lang="bg-BG" dirty="0">
              <a:cs typeface="Calibri" panose="020F0502020204030204" pitchFamily="34" charset="0"/>
            </a:endParaRPr>
          </a:p>
          <a:p>
            <a:r>
              <a:rPr lang="bg-BG" b="1" u="sng" dirty="0"/>
              <a:t>Задължения и отговорности на участниците в процеса</a:t>
            </a:r>
            <a:r>
              <a:rPr lang="bg-BG" b="1" u="sng" dirty="0" smtClean="0"/>
              <a:t>:</a:t>
            </a:r>
          </a:p>
          <a:p>
            <a:endParaRPr lang="bg-BG" dirty="0"/>
          </a:p>
          <a:p>
            <a:pPr marL="285750" lvl="0" indent="-285750">
              <a:buFont typeface="Wingdings" panose="05000000000000000000" pitchFamily="2" charset="2"/>
              <a:buChar char="Ø"/>
            </a:pPr>
            <a:r>
              <a:rPr lang="bg-BG" dirty="0"/>
              <a:t>Кметовете на общини:</a:t>
            </a:r>
          </a:p>
          <a:p>
            <a:pPr lvl="0"/>
            <a:r>
              <a:rPr lang="bg-BG" dirty="0" smtClean="0"/>
              <a:t> - </a:t>
            </a:r>
            <a:r>
              <a:rPr lang="bg-BG" sz="1600" dirty="0" smtClean="0"/>
              <a:t>определят </a:t>
            </a:r>
            <a:r>
              <a:rPr lang="bg-BG" sz="1600" dirty="0"/>
              <a:t>местата  за разполагане на необходимите елементи на системите за разделно събиране и места за предаване на ООТ;</a:t>
            </a:r>
          </a:p>
          <a:p>
            <a:pPr lvl="0"/>
            <a:r>
              <a:rPr lang="bg-BG" sz="1600" dirty="0" smtClean="0"/>
              <a:t> - оказват </a:t>
            </a:r>
            <a:r>
              <a:rPr lang="bg-BG" sz="1600" dirty="0"/>
              <a:t>съдействие на организациите по оползотворяване  и на лицата, които изпълняват задълженията си индивидуално;</a:t>
            </a:r>
          </a:p>
          <a:p>
            <a:pPr lvl="0"/>
            <a:r>
              <a:rPr lang="bg-BG" sz="1600" dirty="0" smtClean="0"/>
              <a:t> - сключват </a:t>
            </a:r>
            <a:r>
              <a:rPr lang="bg-BG" sz="1600" dirty="0"/>
              <a:t>договори за изграждане на система за разделно събиране на ООТ на територията на общината, при минимални параметри съгласно чл.18 и чл.19  на ЗУО</a:t>
            </a:r>
          </a:p>
          <a:p>
            <a:pPr lvl="0"/>
            <a:r>
              <a:rPr lang="bg-BG" sz="1600" dirty="0" smtClean="0"/>
              <a:t> - съдействат </a:t>
            </a:r>
            <a:r>
              <a:rPr lang="bg-BG" sz="1600" dirty="0"/>
              <a:t>при  подготовката и провеждането на разяснителни кампании на организациите по оползотворяване, информират и привличат жителите на общината за прилагане на разделно събиране на ООТ;</a:t>
            </a:r>
          </a:p>
          <a:p>
            <a:pPr lvl="0"/>
            <a:r>
              <a:rPr lang="bg-BG" sz="1600" dirty="0" smtClean="0"/>
              <a:t> - представят </a:t>
            </a:r>
            <a:r>
              <a:rPr lang="bg-BG" sz="1600" dirty="0"/>
              <a:t>изготвена и утвърдена от общински съвет програма за управление на ООТ на територията на общината за период не по-кратък от 3 години;</a:t>
            </a:r>
          </a:p>
          <a:p>
            <a:pPr lvl="0"/>
            <a:r>
              <a:rPr lang="bg-BG" sz="1600" dirty="0" smtClean="0"/>
              <a:t> - кметът </a:t>
            </a:r>
            <a:r>
              <a:rPr lang="bg-BG" sz="1600" dirty="0"/>
              <a:t>на общината представя ежегодно до 31 март на министъра на околната среда и водите доклад относно изпълнението на изискванията към системите за разделно събиране;</a:t>
            </a:r>
          </a:p>
          <a:p>
            <a:pPr lvl="0"/>
            <a:r>
              <a:rPr lang="bg-BG" sz="1600" dirty="0" smtClean="0"/>
              <a:t> - до </a:t>
            </a:r>
            <a:r>
              <a:rPr lang="bg-BG" sz="1600" dirty="0"/>
              <a:t>31 март кметът на общината, сключил договори по чл. 33, ал. 1, т. 2, б. “б“ представя на изпълнителния директор на ИАОС информация за предходната година съгласно приложение № </a:t>
            </a:r>
            <a:r>
              <a:rPr lang="bg-BG" sz="1600" dirty="0" smtClean="0"/>
              <a:t>9</a:t>
            </a:r>
            <a:endParaRPr lang="bg-BG" sz="1600" dirty="0"/>
          </a:p>
        </p:txBody>
      </p:sp>
    </p:spTree>
    <p:extLst>
      <p:ext uri="{BB962C8B-B14F-4D97-AF65-F5344CB8AC3E}">
        <p14:creationId xmlns:p14="http://schemas.microsoft.com/office/powerpoint/2010/main" val="18769728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1243" y="169333"/>
            <a:ext cx="9414935" cy="810576"/>
          </a:xfrm>
        </p:spPr>
        <p:txBody>
          <a:bodyPr/>
          <a:lstStyle/>
          <a:p>
            <a:pPr lvl="0" algn="ctr"/>
            <a:r>
              <a:rPr lang="ru-RU" sz="2200" b="1" dirty="0">
                <a:latin typeface="+mn-lt"/>
                <a:cs typeface="Calibri" panose="020F0502020204030204" pitchFamily="34" charset="0"/>
              </a:rPr>
              <a:t>Общински ангажименти свързани с управлението на </a:t>
            </a:r>
            <a:br>
              <a:rPr lang="ru-RU" sz="2200" b="1" dirty="0">
                <a:latin typeface="+mn-lt"/>
                <a:cs typeface="Calibri" panose="020F0502020204030204" pitchFamily="34" charset="0"/>
              </a:rPr>
            </a:br>
            <a:r>
              <a:rPr lang="ru-RU" sz="2200" b="1" dirty="0" smtClean="0">
                <a:latin typeface="+mn-lt"/>
                <a:cs typeface="Calibri" panose="020F0502020204030204" pitchFamily="34" charset="0"/>
              </a:rPr>
              <a:t>текстилните отпадъци </a:t>
            </a:r>
            <a:r>
              <a:rPr lang="ru-RU" sz="2200" b="1" dirty="0">
                <a:latin typeface="+mn-lt"/>
                <a:cs typeface="Calibri" panose="020F0502020204030204" pitchFamily="34" charset="0"/>
              </a:rPr>
              <a:t>съгласно </a:t>
            </a:r>
            <a:r>
              <a:rPr lang="ru-RU" sz="2200" b="1" dirty="0" smtClean="0">
                <a:latin typeface="+mn-lt"/>
                <a:cs typeface="Calibri" panose="020F0502020204030204" pitchFamily="34" charset="0"/>
              </a:rPr>
              <a:t>ЗУО</a:t>
            </a:r>
            <a:r>
              <a:rPr lang="ru-RU" sz="2200" b="1" dirty="0">
                <a:latin typeface="+mn-lt"/>
                <a:cs typeface="Calibri" panose="020F0502020204030204" pitchFamily="34" charset="0"/>
              </a:rPr>
              <a:t>,(изм. и доп. от 05.03.2021 г)</a:t>
            </a:r>
            <a:endParaRPr lang="bg-BG" sz="2200" dirty="0">
              <a:latin typeface="+mn-lt"/>
              <a:cs typeface="Calibri" panose="020F0502020204030204" pitchFamily="34" charset="0"/>
            </a:endParaRPr>
          </a:p>
        </p:txBody>
      </p:sp>
      <p:sp>
        <p:nvSpPr>
          <p:cNvPr id="3" name="Rectangle 2"/>
          <p:cNvSpPr/>
          <p:nvPr/>
        </p:nvSpPr>
        <p:spPr>
          <a:xfrm>
            <a:off x="462847" y="1149242"/>
            <a:ext cx="10701864" cy="5632311"/>
          </a:xfrm>
          <a:prstGeom prst="rect">
            <a:avLst/>
          </a:prstGeom>
        </p:spPr>
        <p:txBody>
          <a:bodyPr wrap="square">
            <a:spAutoFit/>
          </a:bodyPr>
          <a:lstStyle/>
          <a:p>
            <a:pPr lvl="0"/>
            <a:r>
              <a:rPr lang="bg-BG" b="1" dirty="0">
                <a:cs typeface="Calibri" panose="020F0502020204030204" pitchFamily="34" charset="0"/>
              </a:rPr>
              <a:t>Общински ангажименти свързани с текстилните отпадъци събрани от домакинствата</a:t>
            </a:r>
            <a:endParaRPr lang="bg-BG" dirty="0">
              <a:cs typeface="Calibri" panose="020F0502020204030204" pitchFamily="34" charset="0"/>
            </a:endParaRPr>
          </a:p>
          <a:p>
            <a:pPr lvl="0"/>
            <a:endParaRPr lang="bg-BG" dirty="0">
              <a:cs typeface="Calibri" panose="020F0502020204030204" pitchFamily="34" charset="0"/>
            </a:endParaRPr>
          </a:p>
          <a:p>
            <a:r>
              <a:rPr lang="bg-BG" u="sng" dirty="0" smtClean="0"/>
              <a:t>Ползи за общините от организирането </a:t>
            </a:r>
            <a:r>
              <a:rPr lang="bg-BG" u="sng" dirty="0"/>
              <a:t>на  системи за разделно събиране на ООТ</a:t>
            </a:r>
            <a:r>
              <a:rPr lang="bg-BG" u="sng" dirty="0" smtClean="0"/>
              <a:t>:</a:t>
            </a:r>
          </a:p>
          <a:p>
            <a:endParaRPr lang="bg-BG" u="sng" dirty="0"/>
          </a:p>
          <a:p>
            <a:pPr marL="285750" lvl="0" indent="-285750">
              <a:buFont typeface="Arial" panose="020B0604020202020204" pitchFamily="34" charset="0"/>
              <a:buChar char="•"/>
            </a:pPr>
            <a:r>
              <a:rPr lang="bg-BG" dirty="0"/>
              <a:t>намаляване на количествата отпадъци за депониране, в резултат на което се намалява честотата на сметосъбиране и сметоизвозване</a:t>
            </a:r>
          </a:p>
          <a:p>
            <a:pPr marL="285750" lvl="0" indent="-285750">
              <a:buFont typeface="Arial" panose="020B0604020202020204" pitchFamily="34" charset="0"/>
              <a:buChar char="•"/>
            </a:pPr>
            <a:r>
              <a:rPr lang="bg-BG" dirty="0"/>
              <a:t>постигане на целите за повторна употреба и рециклиране ( чл.31, ал.1 от ЗУО)</a:t>
            </a:r>
          </a:p>
          <a:p>
            <a:pPr marL="285750" lvl="0" indent="-285750">
              <a:buFont typeface="Arial" panose="020B0604020202020204" pitchFamily="34" charset="0"/>
              <a:buChar char="•"/>
            </a:pPr>
            <a:r>
              <a:rPr lang="bg-BG" dirty="0"/>
              <a:t>намаляване на разходите по чл.66, ал.1 от ЗМДТ</a:t>
            </a:r>
          </a:p>
          <a:p>
            <a:pPr marL="285750" lvl="0" indent="-285750">
              <a:buFont typeface="Arial" panose="020B0604020202020204" pitchFamily="34" charset="0"/>
              <a:buChar char="•"/>
            </a:pPr>
            <a:r>
              <a:rPr lang="bg-BG" dirty="0"/>
              <a:t>възможност ТБО да бъде намалена</a:t>
            </a:r>
          </a:p>
          <a:p>
            <a:pPr marL="285750" lvl="0" indent="-285750">
              <a:buFont typeface="Arial" panose="020B0604020202020204" pitchFamily="34" charset="0"/>
              <a:buChar char="•"/>
            </a:pPr>
            <a:r>
              <a:rPr lang="bg-BG" dirty="0"/>
              <a:t>предотвратяване затрудненията и технически проблеми в инсталациите за предварително третиране/сепариране на смесените битови отпадъци</a:t>
            </a:r>
          </a:p>
          <a:p>
            <a:pPr marL="285750" lvl="0" indent="-285750">
              <a:buFont typeface="Arial" panose="020B0604020202020204" pitchFamily="34" charset="0"/>
              <a:buChar char="•"/>
            </a:pPr>
            <a:r>
              <a:rPr lang="bg-BG" dirty="0"/>
              <a:t>намаляване на нерегламентираните изгаряния на отпадъци от обувки и текстил</a:t>
            </a:r>
          </a:p>
          <a:p>
            <a:pPr marL="285750" lvl="0" indent="-285750">
              <a:buFont typeface="Arial" panose="020B0604020202020204" pitchFamily="34" charset="0"/>
              <a:buChar char="•"/>
            </a:pPr>
            <a:r>
              <a:rPr lang="bg-BG" dirty="0"/>
              <a:t>разкриване на нови работни места</a:t>
            </a:r>
          </a:p>
          <a:p>
            <a:pPr marL="285750" lvl="0" indent="-285750">
              <a:buFont typeface="Arial" panose="020B0604020202020204" pitchFamily="34" charset="0"/>
              <a:buChar char="•"/>
            </a:pPr>
            <a:r>
              <a:rPr lang="bg-BG" dirty="0"/>
              <a:t>организиране на кампании за насърчаване на разделно събиране и оползотворяване на отпадъци от текстил, въвличане на населението в процеса по разделно събиране текстилни отпадъци</a:t>
            </a:r>
          </a:p>
          <a:p>
            <a:pPr marL="285750" lvl="0" indent="-285750">
              <a:buFont typeface="Arial" panose="020B0604020202020204" pitchFamily="34" charset="0"/>
              <a:buChar char="•"/>
            </a:pPr>
            <a:r>
              <a:rPr lang="bg-BG" dirty="0"/>
              <a:t>повишаване на информираността и ангажираността на населението и екологичната му култура</a:t>
            </a:r>
          </a:p>
          <a:p>
            <a:pPr marL="285750" lvl="0" indent="-285750">
              <a:buFont typeface="Arial" panose="020B0604020202020204" pitchFamily="34" charset="0"/>
              <a:buChar char="•"/>
            </a:pPr>
            <a:r>
              <a:rPr lang="bg-BG" dirty="0"/>
              <a:t>поддържане и запазване на чистотата в населените места и в пространството около контейнерите за смесени битови отпадъци, тъй като изхвърления текстил много често се разпилява около тях</a:t>
            </a:r>
          </a:p>
        </p:txBody>
      </p:sp>
    </p:spTree>
    <p:extLst>
      <p:ext uri="{BB962C8B-B14F-4D97-AF65-F5344CB8AC3E}">
        <p14:creationId xmlns:p14="http://schemas.microsoft.com/office/powerpoint/2010/main" val="28477793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005" y="0"/>
            <a:ext cx="9403646" cy="855731"/>
          </a:xfrm>
        </p:spPr>
        <p:txBody>
          <a:bodyPr/>
          <a:lstStyle/>
          <a:p>
            <a:pPr lvl="0" algn="ctr"/>
            <a:r>
              <a:rPr lang="ru-RU" sz="2200" b="1" dirty="0">
                <a:latin typeface="+mn-lt"/>
                <a:cs typeface="Calibri" panose="020F0502020204030204" pitchFamily="34" charset="0"/>
              </a:rPr>
              <a:t>Взаимодействие с Организациите по оползотворяване на масово разпространените </a:t>
            </a:r>
            <a:r>
              <a:rPr lang="ru-RU" sz="2200" b="1" dirty="0" smtClean="0">
                <a:latin typeface="+mn-lt"/>
                <a:cs typeface="Calibri" panose="020F0502020204030204" pitchFamily="34" charset="0"/>
              </a:rPr>
              <a:t>отпадъци</a:t>
            </a:r>
            <a:endParaRPr lang="bg-BG" sz="2200" dirty="0">
              <a:latin typeface="+mn-lt"/>
              <a:cs typeface="Calibri" panose="020F0502020204030204" pitchFamily="34" charset="0"/>
            </a:endParaRPr>
          </a:p>
        </p:txBody>
      </p:sp>
      <p:sp>
        <p:nvSpPr>
          <p:cNvPr id="3" name="Rectangle 2"/>
          <p:cNvSpPr/>
          <p:nvPr/>
        </p:nvSpPr>
        <p:spPr>
          <a:xfrm>
            <a:off x="451557" y="1070221"/>
            <a:ext cx="11006151" cy="5355312"/>
          </a:xfrm>
          <a:prstGeom prst="rect">
            <a:avLst/>
          </a:prstGeom>
        </p:spPr>
        <p:txBody>
          <a:bodyPr wrap="square">
            <a:spAutoFit/>
          </a:bodyPr>
          <a:lstStyle/>
          <a:p>
            <a:pPr lvl="0"/>
            <a:endParaRPr lang="bg-BG" b="1" u="sng" dirty="0" smtClean="0">
              <a:latin typeface="Calibri" panose="020F0502020204030204" pitchFamily="34" charset="0"/>
              <a:cs typeface="Calibri" panose="020F0502020204030204" pitchFamily="34" charset="0"/>
            </a:endParaRPr>
          </a:p>
          <a:p>
            <a:pPr lvl="0"/>
            <a:r>
              <a:rPr lang="bg-BG" b="1" u="sng" dirty="0" smtClean="0">
                <a:cs typeface="Calibri" panose="020F0502020204030204" pitchFamily="34" charset="0"/>
              </a:rPr>
              <a:t>Взаимодействие </a:t>
            </a:r>
            <a:r>
              <a:rPr lang="bg-BG" b="1" u="sng" dirty="0">
                <a:cs typeface="Calibri" panose="020F0502020204030204" pitchFamily="34" charset="0"/>
              </a:rPr>
              <a:t>с Организациите по оползотворяване на масово разпространените отпадъци</a:t>
            </a:r>
          </a:p>
          <a:p>
            <a:pPr lvl="0"/>
            <a:endParaRPr lang="bg-BG" dirty="0">
              <a:cs typeface="Calibri" panose="020F0502020204030204" pitchFamily="34" charset="0"/>
            </a:endParaRPr>
          </a:p>
          <a:p>
            <a:r>
              <a:rPr lang="en-US" dirty="0" err="1">
                <a:cs typeface="Calibri" panose="020F0502020204030204" pitchFamily="34" charset="0"/>
              </a:rPr>
              <a:t>Масово</a:t>
            </a:r>
            <a:r>
              <a:rPr lang="en-US" dirty="0">
                <a:cs typeface="Calibri" panose="020F0502020204030204" pitchFamily="34" charset="0"/>
              </a:rPr>
              <a:t> </a:t>
            </a:r>
            <a:r>
              <a:rPr lang="en-US" dirty="0" err="1" smtClean="0">
                <a:cs typeface="Calibri" panose="020F0502020204030204" pitchFamily="34" charset="0"/>
              </a:rPr>
              <a:t>разпр</a:t>
            </a:r>
            <a:r>
              <a:rPr lang="bg-BG" dirty="0" smtClean="0">
                <a:cs typeface="Calibri" panose="020F0502020204030204" pitchFamily="34" charset="0"/>
              </a:rPr>
              <a:t>о</a:t>
            </a:r>
            <a:r>
              <a:rPr lang="en-US" dirty="0" err="1" smtClean="0">
                <a:cs typeface="Calibri" panose="020F0502020204030204" pitchFamily="34" charset="0"/>
              </a:rPr>
              <a:t>странените</a:t>
            </a:r>
            <a:r>
              <a:rPr lang="en-US" dirty="0" smtClean="0">
                <a:cs typeface="Calibri" panose="020F0502020204030204" pitchFamily="34" charset="0"/>
              </a:rPr>
              <a:t> </a:t>
            </a:r>
            <a:r>
              <a:rPr lang="en-US" dirty="0" err="1">
                <a:cs typeface="Calibri" panose="020F0502020204030204" pitchFamily="34" charset="0"/>
              </a:rPr>
              <a:t>отпадъци</a:t>
            </a:r>
            <a:r>
              <a:rPr lang="en-US" dirty="0">
                <a:cs typeface="Calibri" panose="020F0502020204030204" pitchFamily="34" charset="0"/>
              </a:rPr>
              <a:t> </a:t>
            </a:r>
            <a:r>
              <a:rPr lang="en-US" dirty="0" err="1">
                <a:cs typeface="Calibri" panose="020F0502020204030204" pitchFamily="34" charset="0"/>
              </a:rPr>
              <a:t>са</a:t>
            </a:r>
            <a:r>
              <a:rPr lang="en-US" dirty="0">
                <a:cs typeface="Calibri" panose="020F0502020204030204" pitchFamily="34" charset="0"/>
              </a:rPr>
              <a:t> </a:t>
            </a:r>
            <a:r>
              <a:rPr lang="en-US" dirty="0" err="1">
                <a:cs typeface="Calibri" panose="020F0502020204030204" pitchFamily="34" charset="0"/>
              </a:rPr>
              <a:t>отпадъци</a:t>
            </a:r>
            <a:r>
              <a:rPr lang="bg-BG" dirty="0">
                <a:cs typeface="Calibri" panose="020F0502020204030204" pitchFamily="34" charset="0"/>
              </a:rPr>
              <a:t>те</a:t>
            </a:r>
            <a:r>
              <a:rPr lang="en-US" dirty="0">
                <a:cs typeface="Calibri" panose="020F0502020204030204" pitchFamily="34" charset="0"/>
              </a:rPr>
              <a:t>, които </a:t>
            </a:r>
            <a:r>
              <a:rPr lang="en-US" dirty="0" err="1">
                <a:cs typeface="Calibri" panose="020F0502020204030204" pitchFamily="34" charset="0"/>
              </a:rPr>
              <a:t>се</a:t>
            </a:r>
            <a:r>
              <a:rPr lang="en-US" dirty="0">
                <a:cs typeface="Calibri" panose="020F0502020204030204" pitchFamily="34" charset="0"/>
              </a:rPr>
              <a:t> </a:t>
            </a:r>
            <a:r>
              <a:rPr lang="en-US" dirty="0" err="1">
                <a:cs typeface="Calibri" panose="020F0502020204030204" pitchFamily="34" charset="0"/>
              </a:rPr>
              <a:t>образуват</a:t>
            </a:r>
            <a:r>
              <a:rPr lang="en-US" dirty="0">
                <a:cs typeface="Calibri" panose="020F0502020204030204" pitchFamily="34" charset="0"/>
              </a:rPr>
              <a:t> </a:t>
            </a:r>
            <a:r>
              <a:rPr lang="en-US" dirty="0" err="1">
                <a:cs typeface="Calibri" panose="020F0502020204030204" pitchFamily="34" charset="0"/>
              </a:rPr>
              <a:t>след</a:t>
            </a:r>
            <a:r>
              <a:rPr lang="en-US" dirty="0">
                <a:cs typeface="Calibri" panose="020F0502020204030204" pitchFamily="34" charset="0"/>
              </a:rPr>
              <a:t> употреба на </a:t>
            </a:r>
            <a:r>
              <a:rPr lang="en-US" dirty="0" err="1">
                <a:cs typeface="Calibri" panose="020F0502020204030204" pitchFamily="34" charset="0"/>
              </a:rPr>
              <a:t>продукти</a:t>
            </a:r>
            <a:r>
              <a:rPr lang="en-US" dirty="0">
                <a:cs typeface="Calibri" panose="020F0502020204030204" pitchFamily="34" charset="0"/>
              </a:rPr>
              <a:t> </a:t>
            </a:r>
            <a:r>
              <a:rPr lang="en-US" dirty="0" err="1">
                <a:cs typeface="Calibri" panose="020F0502020204030204" pitchFamily="34" charset="0"/>
              </a:rPr>
              <a:t>от</a:t>
            </a:r>
            <a:r>
              <a:rPr lang="en-US" dirty="0">
                <a:cs typeface="Calibri" panose="020F0502020204030204" pitchFamily="34" charset="0"/>
              </a:rPr>
              <a:t> </a:t>
            </a:r>
            <a:r>
              <a:rPr lang="en-US" dirty="0" err="1">
                <a:cs typeface="Calibri" panose="020F0502020204030204" pitchFamily="34" charset="0"/>
              </a:rPr>
              <a:t>многобройни</a:t>
            </a:r>
            <a:r>
              <a:rPr lang="en-US" dirty="0">
                <a:cs typeface="Calibri" panose="020F0502020204030204" pitchFamily="34" charset="0"/>
              </a:rPr>
              <a:t> </a:t>
            </a:r>
            <a:r>
              <a:rPr lang="en-US" dirty="0" err="1">
                <a:cs typeface="Calibri" panose="020F0502020204030204" pitchFamily="34" charset="0"/>
              </a:rPr>
              <a:t>източници</a:t>
            </a:r>
            <a:r>
              <a:rPr lang="en-US" dirty="0">
                <a:cs typeface="Calibri" panose="020F0502020204030204" pitchFamily="34" charset="0"/>
              </a:rPr>
              <a:t> на </a:t>
            </a:r>
            <a:r>
              <a:rPr lang="en-US" dirty="0" err="1">
                <a:cs typeface="Calibri" panose="020F0502020204030204" pitchFamily="34" charset="0"/>
              </a:rPr>
              <a:t>територията</a:t>
            </a:r>
            <a:r>
              <a:rPr lang="en-US" dirty="0">
                <a:cs typeface="Calibri" panose="020F0502020204030204" pitchFamily="34" charset="0"/>
              </a:rPr>
              <a:t> на </a:t>
            </a:r>
            <a:r>
              <a:rPr lang="en-US" dirty="0" err="1">
                <a:cs typeface="Calibri" panose="020F0502020204030204" pitchFamily="34" charset="0"/>
              </a:rPr>
              <a:t>цялата</a:t>
            </a:r>
            <a:r>
              <a:rPr lang="en-US" dirty="0">
                <a:cs typeface="Calibri" panose="020F0502020204030204" pitchFamily="34" charset="0"/>
              </a:rPr>
              <a:t> </a:t>
            </a:r>
            <a:r>
              <a:rPr lang="en-US" dirty="0" err="1">
                <a:cs typeface="Calibri" panose="020F0502020204030204" pitchFamily="34" charset="0"/>
              </a:rPr>
              <a:t>страна</a:t>
            </a:r>
            <a:r>
              <a:rPr lang="en-US" dirty="0">
                <a:cs typeface="Calibri" panose="020F0502020204030204" pitchFamily="34" charset="0"/>
              </a:rPr>
              <a:t> и </a:t>
            </a:r>
            <a:r>
              <a:rPr lang="en-US" dirty="0" err="1">
                <a:cs typeface="Calibri" panose="020F0502020204030204" pitchFamily="34" charset="0"/>
              </a:rPr>
              <a:t>поради</a:t>
            </a:r>
            <a:r>
              <a:rPr lang="en-US" dirty="0">
                <a:cs typeface="Calibri" panose="020F0502020204030204" pitchFamily="34" charset="0"/>
              </a:rPr>
              <a:t> </a:t>
            </a:r>
            <a:r>
              <a:rPr lang="en-US" dirty="0" err="1">
                <a:cs typeface="Calibri" panose="020F0502020204030204" pitchFamily="34" charset="0"/>
              </a:rPr>
              <a:t>своите</a:t>
            </a:r>
            <a:r>
              <a:rPr lang="en-US" dirty="0">
                <a:cs typeface="Calibri" panose="020F0502020204030204" pitchFamily="34" charset="0"/>
              </a:rPr>
              <a:t> </a:t>
            </a:r>
            <a:r>
              <a:rPr lang="en-US" dirty="0" err="1">
                <a:cs typeface="Calibri" panose="020F0502020204030204" pitchFamily="34" charset="0"/>
              </a:rPr>
              <a:t>характеристики</a:t>
            </a:r>
            <a:r>
              <a:rPr lang="en-US" dirty="0">
                <a:cs typeface="Calibri" panose="020F0502020204030204" pitchFamily="34" charset="0"/>
              </a:rPr>
              <a:t> </a:t>
            </a:r>
            <a:r>
              <a:rPr lang="en-US" dirty="0" err="1">
                <a:cs typeface="Calibri" panose="020F0502020204030204" pitchFamily="34" charset="0"/>
              </a:rPr>
              <a:t>изискват</a:t>
            </a:r>
            <a:r>
              <a:rPr lang="en-US" dirty="0">
                <a:cs typeface="Calibri" panose="020F0502020204030204" pitchFamily="34" charset="0"/>
              </a:rPr>
              <a:t> </a:t>
            </a:r>
            <a:r>
              <a:rPr lang="en-US" dirty="0" err="1">
                <a:cs typeface="Calibri" panose="020F0502020204030204" pitchFamily="34" charset="0"/>
              </a:rPr>
              <a:t>специално</a:t>
            </a:r>
            <a:r>
              <a:rPr lang="en-US" dirty="0">
                <a:cs typeface="Calibri" panose="020F0502020204030204" pitchFamily="34" charset="0"/>
              </a:rPr>
              <a:t> управление</a:t>
            </a:r>
            <a:r>
              <a:rPr lang="en-US" dirty="0" smtClean="0">
                <a:cs typeface="Calibri" panose="020F0502020204030204" pitchFamily="34" charset="0"/>
              </a:rPr>
              <a:t>.</a:t>
            </a:r>
            <a:endParaRPr lang="bg-BG" dirty="0" smtClean="0">
              <a:cs typeface="Calibri" panose="020F0502020204030204" pitchFamily="34" charset="0"/>
            </a:endParaRPr>
          </a:p>
          <a:p>
            <a:r>
              <a:rPr lang="en-US" dirty="0" smtClean="0">
                <a:cs typeface="Calibri" panose="020F0502020204030204" pitchFamily="34" charset="0"/>
              </a:rPr>
              <a:t> </a:t>
            </a:r>
            <a:r>
              <a:rPr lang="bg-BG" dirty="0">
                <a:cs typeface="Calibri" panose="020F0502020204030204" pitchFamily="34" charset="0"/>
              </a:rPr>
              <a:t>В Българското законодателство са регламентирани 6 вида масово </a:t>
            </a:r>
            <a:r>
              <a:rPr lang="bg-BG" dirty="0" smtClean="0">
                <a:cs typeface="Calibri" panose="020F0502020204030204" pitchFamily="34" charset="0"/>
              </a:rPr>
              <a:t>разпространени </a:t>
            </a:r>
            <a:r>
              <a:rPr lang="bg-BG" dirty="0">
                <a:cs typeface="Calibri" panose="020F0502020204030204" pitchFamily="34" charset="0"/>
              </a:rPr>
              <a:t>отпадъци, а </a:t>
            </a:r>
            <a:r>
              <a:rPr lang="bg-BG" dirty="0" smtClean="0">
                <a:cs typeface="Calibri" panose="020F0502020204030204" pitchFamily="34" charset="0"/>
              </a:rPr>
              <a:t>именно:</a:t>
            </a:r>
            <a:endParaRPr lang="bg-BG" dirty="0">
              <a:cs typeface="Calibri" panose="020F0502020204030204" pitchFamily="34" charset="0"/>
            </a:endParaRPr>
          </a:p>
          <a:p>
            <a:pPr marL="285750" lvl="0" indent="-285750">
              <a:buFont typeface="Wingdings" panose="05000000000000000000" pitchFamily="2" charset="2"/>
              <a:buChar char="Ø"/>
            </a:pPr>
            <a:r>
              <a:rPr lang="en-US" dirty="0" err="1">
                <a:cs typeface="Calibri" panose="020F0502020204030204" pitchFamily="34" charset="0"/>
              </a:rPr>
              <a:t>Отпадъци</a:t>
            </a:r>
            <a:r>
              <a:rPr lang="en-US" dirty="0">
                <a:cs typeface="Calibri" panose="020F0502020204030204" pitchFamily="34" charset="0"/>
              </a:rPr>
              <a:t> </a:t>
            </a:r>
            <a:r>
              <a:rPr lang="en-US" dirty="0" err="1">
                <a:cs typeface="Calibri" panose="020F0502020204030204" pitchFamily="34" charset="0"/>
              </a:rPr>
              <a:t>от</a:t>
            </a:r>
            <a:r>
              <a:rPr lang="en-US" dirty="0">
                <a:cs typeface="Calibri" panose="020F0502020204030204" pitchFamily="34" charset="0"/>
              </a:rPr>
              <a:t> </a:t>
            </a:r>
            <a:r>
              <a:rPr lang="en-US" dirty="0" err="1">
                <a:cs typeface="Calibri" panose="020F0502020204030204" pitchFamily="34" charset="0"/>
              </a:rPr>
              <a:t>опаковки</a:t>
            </a:r>
            <a:r>
              <a:rPr lang="en-US" dirty="0">
                <a:cs typeface="Calibri" panose="020F0502020204030204" pitchFamily="34" charset="0"/>
              </a:rPr>
              <a:t> и </a:t>
            </a:r>
            <a:r>
              <a:rPr lang="en-US" dirty="0" err="1">
                <a:cs typeface="Calibri" panose="020F0502020204030204" pitchFamily="34" charset="0"/>
              </a:rPr>
              <a:t>опаковъчни</a:t>
            </a:r>
            <a:r>
              <a:rPr lang="en-US" dirty="0">
                <a:cs typeface="Calibri" panose="020F0502020204030204" pitchFamily="34" charset="0"/>
              </a:rPr>
              <a:t> </a:t>
            </a:r>
            <a:r>
              <a:rPr lang="en-US" dirty="0" err="1">
                <a:cs typeface="Calibri" panose="020F0502020204030204" pitchFamily="34" charset="0"/>
              </a:rPr>
              <a:t>материали</a:t>
            </a:r>
            <a:r>
              <a:rPr lang="en-US" dirty="0">
                <a:cs typeface="Calibri" panose="020F0502020204030204" pitchFamily="34" charset="0"/>
              </a:rPr>
              <a:t> </a:t>
            </a:r>
            <a:r>
              <a:rPr lang="en-US" dirty="0" err="1">
                <a:cs typeface="Calibri" panose="020F0502020204030204" pitchFamily="34" charset="0"/>
              </a:rPr>
              <a:t>годни</a:t>
            </a:r>
            <a:r>
              <a:rPr lang="en-US" dirty="0">
                <a:cs typeface="Calibri" panose="020F0502020204030204" pitchFamily="34" charset="0"/>
              </a:rPr>
              <a:t> </a:t>
            </a:r>
            <a:r>
              <a:rPr lang="en-US" dirty="0" err="1">
                <a:cs typeface="Calibri" panose="020F0502020204030204" pitchFamily="34" charset="0"/>
              </a:rPr>
              <a:t>за</a:t>
            </a:r>
            <a:r>
              <a:rPr lang="en-US" dirty="0">
                <a:cs typeface="Calibri" panose="020F0502020204030204" pitchFamily="34" charset="0"/>
              </a:rPr>
              <a:t> </a:t>
            </a:r>
            <a:r>
              <a:rPr lang="en-US" dirty="0" err="1">
                <a:cs typeface="Calibri" panose="020F0502020204030204" pitchFamily="34" charset="0"/>
              </a:rPr>
              <a:t>многократна</a:t>
            </a:r>
            <a:r>
              <a:rPr lang="en-US" dirty="0">
                <a:cs typeface="Calibri" panose="020F0502020204030204" pitchFamily="34" charset="0"/>
              </a:rPr>
              <a:t> </a:t>
            </a:r>
            <a:r>
              <a:rPr lang="en-US" dirty="0" err="1">
                <a:cs typeface="Calibri" panose="020F0502020204030204" pitchFamily="34" charset="0"/>
              </a:rPr>
              <a:t>употреба</a:t>
            </a:r>
            <a:r>
              <a:rPr lang="en-US" dirty="0">
                <a:cs typeface="Calibri" panose="020F0502020204030204" pitchFamily="34" charset="0"/>
              </a:rPr>
              <a:t>, </a:t>
            </a:r>
            <a:r>
              <a:rPr lang="en-US" dirty="0" err="1">
                <a:cs typeface="Calibri" panose="020F0502020204030204" pitchFamily="34" charset="0"/>
              </a:rPr>
              <a:t>рециклиране</a:t>
            </a:r>
            <a:r>
              <a:rPr lang="en-US" dirty="0">
                <a:cs typeface="Calibri" panose="020F0502020204030204" pitchFamily="34" charset="0"/>
              </a:rPr>
              <a:t>, </a:t>
            </a:r>
            <a:r>
              <a:rPr lang="en-US" dirty="0" err="1">
                <a:cs typeface="Calibri" panose="020F0502020204030204" pitchFamily="34" charset="0"/>
              </a:rPr>
              <a:t>оползотворяване</a:t>
            </a:r>
            <a:r>
              <a:rPr lang="en-US" dirty="0">
                <a:cs typeface="Calibri" panose="020F0502020204030204" pitchFamily="34" charset="0"/>
              </a:rPr>
              <a:t> и/</a:t>
            </a:r>
            <a:r>
              <a:rPr lang="en-US" dirty="0" err="1">
                <a:cs typeface="Calibri" panose="020F0502020204030204" pitchFamily="34" charset="0"/>
              </a:rPr>
              <a:t>или</a:t>
            </a:r>
            <a:r>
              <a:rPr lang="en-US" dirty="0">
                <a:cs typeface="Calibri" panose="020F0502020204030204" pitchFamily="34" charset="0"/>
              </a:rPr>
              <a:t> </a:t>
            </a:r>
            <a:r>
              <a:rPr lang="en-US" dirty="0" err="1">
                <a:cs typeface="Calibri" panose="020F0502020204030204" pitchFamily="34" charset="0"/>
              </a:rPr>
              <a:t>обезвреждане</a:t>
            </a:r>
            <a:r>
              <a:rPr lang="bg-BG" dirty="0">
                <a:cs typeface="Calibri" panose="020F0502020204030204" pitchFamily="34" charset="0"/>
              </a:rPr>
              <a:t>, </a:t>
            </a:r>
          </a:p>
          <a:p>
            <a:pPr marL="285750" lvl="0" indent="-285750">
              <a:buFont typeface="Wingdings" panose="05000000000000000000" pitchFamily="2" charset="2"/>
              <a:buChar char="Ø"/>
            </a:pPr>
            <a:r>
              <a:rPr lang="en-US" dirty="0" err="1">
                <a:cs typeface="Calibri" panose="020F0502020204030204" pitchFamily="34" charset="0"/>
              </a:rPr>
              <a:t>Негодни</a:t>
            </a:r>
            <a:r>
              <a:rPr lang="en-US" dirty="0">
                <a:cs typeface="Calibri" panose="020F0502020204030204" pitchFamily="34" charset="0"/>
              </a:rPr>
              <a:t> </a:t>
            </a:r>
            <a:r>
              <a:rPr lang="en-US" dirty="0" err="1">
                <a:cs typeface="Calibri" panose="020F0502020204030204" pitchFamily="34" charset="0"/>
              </a:rPr>
              <a:t>за</a:t>
            </a:r>
            <a:r>
              <a:rPr lang="en-US" dirty="0">
                <a:cs typeface="Calibri" panose="020F0502020204030204" pitchFamily="34" charset="0"/>
              </a:rPr>
              <a:t> </a:t>
            </a:r>
            <a:r>
              <a:rPr lang="en-US" dirty="0" err="1">
                <a:cs typeface="Calibri" panose="020F0502020204030204" pitchFamily="34" charset="0"/>
              </a:rPr>
              <a:t>употреба</a:t>
            </a:r>
            <a:r>
              <a:rPr lang="en-US" dirty="0">
                <a:cs typeface="Calibri" panose="020F0502020204030204" pitchFamily="34" charset="0"/>
              </a:rPr>
              <a:t> </a:t>
            </a:r>
            <a:r>
              <a:rPr lang="en-US" dirty="0" err="1">
                <a:cs typeface="Calibri" panose="020F0502020204030204" pitchFamily="34" charset="0"/>
              </a:rPr>
              <a:t>батерии</a:t>
            </a:r>
            <a:r>
              <a:rPr lang="en-US" dirty="0">
                <a:cs typeface="Calibri" panose="020F0502020204030204" pitchFamily="34" charset="0"/>
              </a:rPr>
              <a:t> и </a:t>
            </a:r>
            <a:r>
              <a:rPr lang="en-US" dirty="0" err="1">
                <a:cs typeface="Calibri" panose="020F0502020204030204" pitchFamily="34" charset="0"/>
              </a:rPr>
              <a:t>акумулатори</a:t>
            </a:r>
            <a:r>
              <a:rPr lang="en-US" dirty="0">
                <a:cs typeface="Calibri" panose="020F0502020204030204" pitchFamily="34" charset="0"/>
              </a:rPr>
              <a:t> (НУБА), </a:t>
            </a:r>
            <a:endParaRPr lang="bg-BG" dirty="0">
              <a:cs typeface="Calibri" panose="020F0502020204030204" pitchFamily="34" charset="0"/>
            </a:endParaRPr>
          </a:p>
          <a:p>
            <a:pPr marL="285750" lvl="0" indent="-285750">
              <a:buFont typeface="Wingdings" panose="05000000000000000000" pitchFamily="2" charset="2"/>
              <a:buChar char="Ø"/>
            </a:pPr>
            <a:r>
              <a:rPr lang="en-US" dirty="0" err="1" smtClean="0">
                <a:cs typeface="Calibri" panose="020F0502020204030204" pitchFamily="34" charset="0"/>
              </a:rPr>
              <a:t>Излязло</a:t>
            </a:r>
            <a:r>
              <a:rPr lang="en-US" dirty="0" smtClean="0">
                <a:cs typeface="Calibri" panose="020F0502020204030204" pitchFamily="34" charset="0"/>
              </a:rPr>
              <a:t> </a:t>
            </a:r>
            <a:r>
              <a:rPr lang="en-US" dirty="0" err="1">
                <a:cs typeface="Calibri" panose="020F0502020204030204" pitchFamily="34" charset="0"/>
              </a:rPr>
              <a:t>от</a:t>
            </a:r>
            <a:r>
              <a:rPr lang="en-US" dirty="0">
                <a:cs typeface="Calibri" panose="020F0502020204030204" pitchFamily="34" charset="0"/>
              </a:rPr>
              <a:t> </a:t>
            </a:r>
            <a:r>
              <a:rPr lang="en-US" dirty="0" err="1">
                <a:cs typeface="Calibri" panose="020F0502020204030204" pitchFamily="34" charset="0"/>
              </a:rPr>
              <a:t>употреба</a:t>
            </a:r>
            <a:r>
              <a:rPr lang="en-US" dirty="0">
                <a:cs typeface="Calibri" panose="020F0502020204030204" pitchFamily="34" charset="0"/>
              </a:rPr>
              <a:t> </a:t>
            </a:r>
            <a:r>
              <a:rPr lang="en-US" dirty="0" err="1">
                <a:cs typeface="Calibri" panose="020F0502020204030204" pitchFamily="34" charset="0"/>
              </a:rPr>
              <a:t>електрическо</a:t>
            </a:r>
            <a:r>
              <a:rPr lang="en-US" dirty="0">
                <a:cs typeface="Calibri" panose="020F0502020204030204" pitchFamily="34" charset="0"/>
              </a:rPr>
              <a:t> и </a:t>
            </a:r>
            <a:r>
              <a:rPr lang="en-US" dirty="0" err="1">
                <a:cs typeface="Calibri" panose="020F0502020204030204" pitchFamily="34" charset="0"/>
              </a:rPr>
              <a:t>електронно</a:t>
            </a:r>
            <a:r>
              <a:rPr lang="en-US" dirty="0">
                <a:cs typeface="Calibri" panose="020F0502020204030204" pitchFamily="34" charset="0"/>
              </a:rPr>
              <a:t> </a:t>
            </a:r>
            <a:r>
              <a:rPr lang="en-US" dirty="0" err="1">
                <a:cs typeface="Calibri" panose="020F0502020204030204" pitchFamily="34" charset="0"/>
              </a:rPr>
              <a:t>оборудване</a:t>
            </a:r>
            <a:r>
              <a:rPr lang="en-US" dirty="0">
                <a:cs typeface="Calibri" panose="020F0502020204030204" pitchFamily="34" charset="0"/>
              </a:rPr>
              <a:t> (ИУЕЕО</a:t>
            </a:r>
            <a:r>
              <a:rPr lang="en-US" dirty="0" smtClean="0">
                <a:cs typeface="Calibri" panose="020F0502020204030204" pitchFamily="34" charset="0"/>
              </a:rPr>
              <a:t>),</a:t>
            </a:r>
            <a:endParaRPr lang="bg-BG" dirty="0">
              <a:cs typeface="Calibri" panose="020F0502020204030204" pitchFamily="34" charset="0"/>
            </a:endParaRPr>
          </a:p>
          <a:p>
            <a:pPr marL="285750" lvl="0" indent="-285750">
              <a:buFont typeface="Wingdings" panose="05000000000000000000" pitchFamily="2" charset="2"/>
              <a:buChar char="Ø"/>
            </a:pPr>
            <a:r>
              <a:rPr lang="en-US" dirty="0" err="1" smtClean="0">
                <a:cs typeface="Calibri" panose="020F0502020204030204" pitchFamily="34" charset="0"/>
              </a:rPr>
              <a:t>Отработени</a:t>
            </a:r>
            <a:r>
              <a:rPr lang="en-US" dirty="0" smtClean="0">
                <a:cs typeface="Calibri" panose="020F0502020204030204" pitchFamily="34" charset="0"/>
              </a:rPr>
              <a:t>  </a:t>
            </a:r>
            <a:r>
              <a:rPr lang="en-US" dirty="0" err="1">
                <a:cs typeface="Calibri" panose="020F0502020204030204" pitchFamily="34" charset="0"/>
              </a:rPr>
              <a:t>масла</a:t>
            </a:r>
            <a:r>
              <a:rPr lang="bg-BG" dirty="0">
                <a:cs typeface="Calibri" panose="020F0502020204030204" pitchFamily="34" charset="0"/>
              </a:rPr>
              <a:t> и отпадъчни нефтопродукти</a:t>
            </a:r>
            <a:r>
              <a:rPr lang="en-US" dirty="0">
                <a:cs typeface="Calibri" panose="020F0502020204030204" pitchFamily="34" charset="0"/>
              </a:rPr>
              <a:t>, </a:t>
            </a:r>
            <a:endParaRPr lang="bg-BG" dirty="0">
              <a:cs typeface="Calibri" panose="020F0502020204030204" pitchFamily="34" charset="0"/>
            </a:endParaRPr>
          </a:p>
          <a:p>
            <a:pPr marL="285750" lvl="0" indent="-285750">
              <a:buFont typeface="Wingdings" panose="05000000000000000000" pitchFamily="2" charset="2"/>
              <a:buChar char="Ø"/>
            </a:pPr>
            <a:r>
              <a:rPr lang="en-US" dirty="0" err="1" smtClean="0">
                <a:cs typeface="Calibri" panose="020F0502020204030204" pitchFamily="34" charset="0"/>
              </a:rPr>
              <a:t>Излезли</a:t>
            </a:r>
            <a:r>
              <a:rPr lang="en-US" dirty="0" smtClean="0">
                <a:cs typeface="Calibri" panose="020F0502020204030204" pitchFamily="34" charset="0"/>
              </a:rPr>
              <a:t> </a:t>
            </a:r>
            <a:r>
              <a:rPr lang="en-US" dirty="0" err="1">
                <a:cs typeface="Calibri" panose="020F0502020204030204" pitchFamily="34" charset="0"/>
              </a:rPr>
              <a:t>от</a:t>
            </a:r>
            <a:r>
              <a:rPr lang="en-US" dirty="0">
                <a:cs typeface="Calibri" panose="020F0502020204030204" pitchFamily="34" charset="0"/>
              </a:rPr>
              <a:t> </a:t>
            </a:r>
            <a:r>
              <a:rPr lang="en-US" dirty="0" err="1">
                <a:cs typeface="Calibri" panose="020F0502020204030204" pitchFamily="34" charset="0"/>
              </a:rPr>
              <a:t>употреба</a:t>
            </a:r>
            <a:r>
              <a:rPr lang="en-US" dirty="0">
                <a:cs typeface="Calibri" panose="020F0502020204030204" pitchFamily="34" charset="0"/>
              </a:rPr>
              <a:t> </a:t>
            </a:r>
            <a:r>
              <a:rPr lang="en-US" dirty="0" err="1">
                <a:cs typeface="Calibri" panose="020F0502020204030204" pitchFamily="34" charset="0"/>
              </a:rPr>
              <a:t>гуми</a:t>
            </a:r>
            <a:r>
              <a:rPr lang="en-US" dirty="0">
                <a:cs typeface="Calibri" panose="020F0502020204030204" pitchFamily="34" charset="0"/>
              </a:rPr>
              <a:t> (ИУГ)</a:t>
            </a:r>
            <a:r>
              <a:rPr lang="bg-BG" dirty="0" smtClean="0">
                <a:cs typeface="Calibri" panose="020F0502020204030204" pitchFamily="34" charset="0"/>
              </a:rPr>
              <a:t>,</a:t>
            </a:r>
          </a:p>
          <a:p>
            <a:pPr marL="285750" lvl="0" indent="-285750">
              <a:buFont typeface="Wingdings" panose="05000000000000000000" pitchFamily="2" charset="2"/>
              <a:buChar char="Ø"/>
            </a:pPr>
            <a:r>
              <a:rPr lang="bg-BG" dirty="0" smtClean="0">
                <a:cs typeface="Calibri" panose="020F0502020204030204" pitchFamily="34" charset="0"/>
              </a:rPr>
              <a:t>Излезли </a:t>
            </a:r>
            <a:r>
              <a:rPr lang="bg-BG" dirty="0">
                <a:cs typeface="Calibri" panose="020F0502020204030204" pitchFamily="34" charset="0"/>
              </a:rPr>
              <a:t>от употреба моторни превозни средства </a:t>
            </a:r>
            <a:r>
              <a:rPr lang="en-US" dirty="0">
                <a:cs typeface="Calibri" panose="020F0502020204030204" pitchFamily="34" charset="0"/>
              </a:rPr>
              <a:t>(ИУМПС</a:t>
            </a:r>
            <a:r>
              <a:rPr lang="en-US" dirty="0" smtClean="0">
                <a:cs typeface="Calibri" panose="020F0502020204030204" pitchFamily="34" charset="0"/>
              </a:rPr>
              <a:t>)</a:t>
            </a:r>
            <a:endParaRPr lang="bg-BG" dirty="0" smtClean="0">
              <a:cs typeface="Calibri" panose="020F0502020204030204" pitchFamily="34" charset="0"/>
            </a:endParaRPr>
          </a:p>
          <a:p>
            <a:pPr lvl="0"/>
            <a:endParaRPr lang="bg-BG" dirty="0">
              <a:cs typeface="Calibri" panose="020F0502020204030204" pitchFamily="34" charset="0"/>
            </a:endParaRPr>
          </a:p>
          <a:p>
            <a:r>
              <a:rPr lang="bg-BG" b="1" dirty="0">
                <a:solidFill>
                  <a:schemeClr val="accent2"/>
                </a:solidFill>
                <a:cs typeface="Calibri" panose="020F0502020204030204" pitchFamily="34" charset="0"/>
              </a:rPr>
              <a:t>За всеки един вид отпадък е приета Наредба, с която се определят изискванията към дейностите по управление, спазвайки йерархията на </a:t>
            </a:r>
            <a:r>
              <a:rPr lang="bg-BG" b="1" dirty="0" smtClean="0">
                <a:solidFill>
                  <a:schemeClr val="accent2"/>
                </a:solidFill>
                <a:cs typeface="Calibri" panose="020F0502020204030204" pitchFamily="34" charset="0"/>
              </a:rPr>
              <a:t>отпадъците </a:t>
            </a:r>
            <a:r>
              <a:rPr lang="bg-BG" b="1" dirty="0">
                <a:solidFill>
                  <a:schemeClr val="accent2"/>
                </a:solidFill>
                <a:cs typeface="Calibri" panose="020F0502020204030204" pitchFamily="34" charset="0"/>
              </a:rPr>
              <a:t>като се опазва човешкото здраве и околната среда.</a:t>
            </a:r>
          </a:p>
        </p:txBody>
      </p:sp>
    </p:spTree>
    <p:extLst>
      <p:ext uri="{BB962C8B-B14F-4D97-AF65-F5344CB8AC3E}">
        <p14:creationId xmlns:p14="http://schemas.microsoft.com/office/powerpoint/2010/main" val="36161846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1557" y="135467"/>
            <a:ext cx="9324621" cy="844442"/>
          </a:xfrm>
        </p:spPr>
        <p:txBody>
          <a:bodyPr/>
          <a:lstStyle/>
          <a:p>
            <a:pPr lvl="0" algn="ctr"/>
            <a:r>
              <a:rPr lang="bg-BG" sz="2400" b="1" dirty="0" smtClean="0">
                <a:latin typeface="Calibri" panose="020F0502020204030204" pitchFamily="34" charset="0"/>
                <a:cs typeface="Calibri" panose="020F0502020204030204" pitchFamily="34" charset="0"/>
              </a:rPr>
              <a:t>    </a:t>
            </a:r>
            <a:r>
              <a:rPr lang="bg-BG" sz="2200" b="1" dirty="0" smtClean="0">
                <a:latin typeface="+mn-lt"/>
                <a:cs typeface="Calibri" panose="020F0502020204030204" pitchFamily="34" charset="0"/>
              </a:rPr>
              <a:t>Управлението </a:t>
            </a:r>
            <a:r>
              <a:rPr lang="bg-BG" sz="2200" b="1" dirty="0">
                <a:latin typeface="+mn-lt"/>
                <a:cs typeface="Calibri" panose="020F0502020204030204" pitchFamily="34" charset="0"/>
              </a:rPr>
              <a:t>на </a:t>
            </a:r>
            <a:r>
              <a:rPr lang="bg-BG" sz="2200" b="1" dirty="0" smtClean="0">
                <a:latin typeface="+mn-lt"/>
                <a:cs typeface="Calibri" panose="020F0502020204030204" pitchFamily="34" charset="0"/>
              </a:rPr>
              <a:t>масово разпространение </a:t>
            </a:r>
            <a:r>
              <a:rPr lang="bg-BG" sz="2200" b="1" dirty="0">
                <a:latin typeface="+mn-lt"/>
                <a:cs typeface="Calibri" panose="020F0502020204030204" pitchFamily="34" charset="0"/>
              </a:rPr>
              <a:t>отпадъци съгласно ЗУО, </a:t>
            </a:r>
            <a:r>
              <a:rPr lang="bg-BG" sz="2200" b="1" dirty="0" smtClean="0">
                <a:latin typeface="+mn-lt"/>
                <a:cs typeface="Calibri" panose="020F0502020204030204" pitchFamily="34" charset="0"/>
              </a:rPr>
              <a:t>(изменение </a:t>
            </a:r>
            <a:r>
              <a:rPr lang="bg-BG" sz="2200" b="1" dirty="0">
                <a:latin typeface="+mn-lt"/>
                <a:cs typeface="Calibri" panose="020F0502020204030204" pitchFamily="34" charset="0"/>
              </a:rPr>
              <a:t>и допълнение от 05.03.2021 </a:t>
            </a:r>
            <a:r>
              <a:rPr lang="bg-BG" sz="2200" b="1" dirty="0" smtClean="0">
                <a:latin typeface="+mn-lt"/>
                <a:cs typeface="Calibri" panose="020F0502020204030204" pitchFamily="34" charset="0"/>
              </a:rPr>
              <a:t>г)</a:t>
            </a:r>
            <a:endParaRPr lang="bg-BG" sz="2200" dirty="0">
              <a:latin typeface="+mn-lt"/>
              <a:cs typeface="Calibri" panose="020F0502020204030204" pitchFamily="34" charset="0"/>
            </a:endParaRPr>
          </a:p>
        </p:txBody>
      </p:sp>
      <p:sp>
        <p:nvSpPr>
          <p:cNvPr id="3" name="Rectangle 2"/>
          <p:cNvSpPr/>
          <p:nvPr/>
        </p:nvSpPr>
        <p:spPr>
          <a:xfrm>
            <a:off x="451558" y="1070221"/>
            <a:ext cx="11130842" cy="4801314"/>
          </a:xfrm>
          <a:prstGeom prst="rect">
            <a:avLst/>
          </a:prstGeom>
        </p:spPr>
        <p:txBody>
          <a:bodyPr wrap="square">
            <a:spAutoFit/>
          </a:bodyPr>
          <a:lstStyle/>
          <a:p>
            <a:pPr lvl="0"/>
            <a:r>
              <a:rPr lang="bg-BG" b="1" dirty="0" smtClean="0">
                <a:cs typeface="Calibri" panose="020F0502020204030204" pitchFamily="34" charset="0"/>
              </a:rPr>
              <a:t>Законодателна </a:t>
            </a:r>
            <a:r>
              <a:rPr lang="bg-BG" b="1" dirty="0">
                <a:cs typeface="Calibri" panose="020F0502020204030204" pitchFamily="34" charset="0"/>
              </a:rPr>
              <a:t>рамка </a:t>
            </a:r>
            <a:r>
              <a:rPr lang="bg-BG" b="1" dirty="0" smtClean="0">
                <a:cs typeface="Calibri" panose="020F0502020204030204" pitchFamily="34" charset="0"/>
              </a:rPr>
              <a:t>свързана с </a:t>
            </a:r>
            <a:r>
              <a:rPr lang="bg-BG" b="1" dirty="0">
                <a:cs typeface="Calibri" panose="020F0502020204030204" pitchFamily="34" charset="0"/>
              </a:rPr>
              <a:t>управлението на Масово разпространените отпадъци съгласно </a:t>
            </a:r>
            <a:r>
              <a:rPr lang="bg-BG" b="1" dirty="0" smtClean="0">
                <a:cs typeface="Calibri" panose="020F0502020204030204" pitchFamily="34" charset="0"/>
              </a:rPr>
              <a:t>ЗУО</a:t>
            </a:r>
          </a:p>
          <a:p>
            <a:pPr lvl="0"/>
            <a:r>
              <a:rPr lang="bg-BG" dirty="0" smtClean="0">
                <a:cs typeface="Calibri" panose="020F0502020204030204" pitchFamily="34" charset="0"/>
              </a:rPr>
              <a:t>Последните </a:t>
            </a:r>
            <a:r>
              <a:rPr lang="bg-BG" dirty="0">
                <a:cs typeface="Calibri" panose="020F0502020204030204" pitchFamily="34" charset="0"/>
              </a:rPr>
              <a:t>промени в </a:t>
            </a:r>
            <a:r>
              <a:rPr lang="bg-BG" dirty="0" smtClean="0">
                <a:cs typeface="Calibri" panose="020F0502020204030204" pitchFamily="34" charset="0"/>
              </a:rPr>
              <a:t>ЗУО </a:t>
            </a:r>
            <a:r>
              <a:rPr lang="bg-BG" dirty="0">
                <a:cs typeface="Calibri" panose="020F0502020204030204" pitchFamily="34" charset="0"/>
              </a:rPr>
              <a:t>от 05.03.2021 </a:t>
            </a:r>
            <a:r>
              <a:rPr lang="bg-BG" dirty="0" smtClean="0">
                <a:cs typeface="Calibri" panose="020F0502020204030204" pitchFamily="34" charset="0"/>
              </a:rPr>
              <a:t>определят по-високи </a:t>
            </a:r>
            <a:r>
              <a:rPr lang="bg-BG" dirty="0">
                <a:cs typeface="Calibri" panose="020F0502020204030204" pitchFamily="34" charset="0"/>
              </a:rPr>
              <a:t>изисквания за управление на масово разпространените отпадъци насочени към всички лица като участници във веригата</a:t>
            </a:r>
            <a:r>
              <a:rPr lang="bg-BG" dirty="0" smtClean="0">
                <a:cs typeface="Calibri" panose="020F0502020204030204" pitchFamily="34" charset="0"/>
              </a:rPr>
              <a:t>:</a:t>
            </a:r>
          </a:p>
          <a:p>
            <a:endParaRPr lang="bg-BG" dirty="0">
              <a:cs typeface="Calibri" panose="020F0502020204030204" pitchFamily="34" charset="0"/>
            </a:endParaRPr>
          </a:p>
          <a:p>
            <a:pPr marL="285750" indent="-285750">
              <a:buFont typeface="Wingdings" panose="05000000000000000000" pitchFamily="2" charset="2"/>
              <a:buChar char="Ø"/>
            </a:pPr>
            <a:r>
              <a:rPr lang="en-US" dirty="0" err="1">
                <a:cs typeface="Calibri" panose="020F0502020204030204" pitchFamily="34" charset="0"/>
              </a:rPr>
              <a:t>Лицата</a:t>
            </a:r>
            <a:r>
              <a:rPr lang="en-US" dirty="0">
                <a:cs typeface="Calibri" panose="020F0502020204030204" pitchFamily="34" charset="0"/>
              </a:rPr>
              <a:t> пускащи на </a:t>
            </a:r>
            <a:r>
              <a:rPr lang="en-US" dirty="0" err="1">
                <a:cs typeface="Calibri" panose="020F0502020204030204" pitchFamily="34" charset="0"/>
              </a:rPr>
              <a:t>пазара</a:t>
            </a:r>
            <a:r>
              <a:rPr lang="en-US" dirty="0">
                <a:cs typeface="Calibri" panose="020F0502020204030204" pitchFamily="34" charset="0"/>
              </a:rPr>
              <a:t> </a:t>
            </a:r>
            <a:r>
              <a:rPr lang="en-US" dirty="0" err="1">
                <a:cs typeface="Calibri" panose="020F0502020204030204" pitchFamily="34" charset="0"/>
              </a:rPr>
              <a:t>продукти</a:t>
            </a:r>
            <a:r>
              <a:rPr lang="en-US" dirty="0">
                <a:cs typeface="Calibri" panose="020F0502020204030204" pitchFamily="34" charset="0"/>
              </a:rPr>
              <a:t>, </a:t>
            </a:r>
            <a:r>
              <a:rPr lang="en-US" dirty="0" err="1">
                <a:cs typeface="Calibri" panose="020F0502020204030204" pitchFamily="34" charset="0"/>
              </a:rPr>
              <a:t>след</a:t>
            </a:r>
            <a:r>
              <a:rPr lang="en-US" dirty="0">
                <a:cs typeface="Calibri" panose="020F0502020204030204" pitchFamily="34" charset="0"/>
              </a:rPr>
              <a:t> </a:t>
            </a:r>
            <a:r>
              <a:rPr lang="en-US" dirty="0" err="1">
                <a:cs typeface="Calibri" panose="020F0502020204030204" pitchFamily="34" charset="0"/>
              </a:rPr>
              <a:t>употребата</a:t>
            </a:r>
            <a:r>
              <a:rPr lang="en-US" dirty="0">
                <a:cs typeface="Calibri" panose="020F0502020204030204" pitchFamily="34" charset="0"/>
              </a:rPr>
              <a:t> на които </a:t>
            </a:r>
            <a:r>
              <a:rPr lang="en-US" dirty="0" err="1">
                <a:cs typeface="Calibri" panose="020F0502020204030204" pitchFamily="34" charset="0"/>
              </a:rPr>
              <a:t>се</a:t>
            </a:r>
            <a:r>
              <a:rPr lang="en-US" dirty="0">
                <a:cs typeface="Calibri" panose="020F0502020204030204" pitchFamily="34" charset="0"/>
              </a:rPr>
              <a:t> </a:t>
            </a:r>
            <a:r>
              <a:rPr lang="en-US" dirty="0" err="1">
                <a:cs typeface="Calibri" panose="020F0502020204030204" pitchFamily="34" charset="0"/>
              </a:rPr>
              <a:t>образуват</a:t>
            </a:r>
            <a:r>
              <a:rPr lang="en-US" dirty="0">
                <a:cs typeface="Calibri" panose="020F0502020204030204" pitchFamily="34" charset="0"/>
              </a:rPr>
              <a:t> масово </a:t>
            </a:r>
            <a:r>
              <a:rPr lang="en-US" dirty="0" err="1">
                <a:cs typeface="Calibri" panose="020F0502020204030204" pitchFamily="34" charset="0"/>
              </a:rPr>
              <a:t>разпространени</a:t>
            </a:r>
            <a:r>
              <a:rPr lang="en-US" dirty="0">
                <a:cs typeface="Calibri" panose="020F0502020204030204" pitchFamily="34" charset="0"/>
              </a:rPr>
              <a:t> отпадъци са </a:t>
            </a:r>
            <a:r>
              <a:rPr lang="en-US" dirty="0" err="1">
                <a:cs typeface="Calibri" panose="020F0502020204030204" pitchFamily="34" charset="0"/>
              </a:rPr>
              <a:t>отговорни</a:t>
            </a:r>
            <a:r>
              <a:rPr lang="en-US" dirty="0">
                <a:cs typeface="Calibri" panose="020F0502020204030204" pitchFamily="34" charset="0"/>
              </a:rPr>
              <a:t> за </a:t>
            </a:r>
            <a:r>
              <a:rPr lang="en-US" dirty="0" err="1">
                <a:cs typeface="Calibri" panose="020F0502020204030204" pitchFamily="34" charset="0"/>
              </a:rPr>
              <a:t>разделното</a:t>
            </a:r>
            <a:r>
              <a:rPr lang="en-US" dirty="0">
                <a:cs typeface="Calibri" panose="020F0502020204030204" pitchFamily="34" charset="0"/>
              </a:rPr>
              <a:t> </a:t>
            </a:r>
            <a:r>
              <a:rPr lang="en-US" dirty="0" err="1">
                <a:cs typeface="Calibri" panose="020F0502020204030204" pitchFamily="34" charset="0"/>
              </a:rPr>
              <a:t>им</a:t>
            </a:r>
            <a:r>
              <a:rPr lang="en-US" dirty="0">
                <a:cs typeface="Calibri" panose="020F0502020204030204" pitchFamily="34" charset="0"/>
              </a:rPr>
              <a:t> </a:t>
            </a:r>
            <a:r>
              <a:rPr lang="en-US" dirty="0" err="1">
                <a:cs typeface="Calibri" panose="020F0502020204030204" pitchFamily="34" charset="0"/>
              </a:rPr>
              <a:t>събиране</a:t>
            </a:r>
            <a:r>
              <a:rPr lang="en-US" dirty="0">
                <a:cs typeface="Calibri" panose="020F0502020204030204" pitchFamily="34" charset="0"/>
              </a:rPr>
              <a:t> и третиране, </a:t>
            </a:r>
            <a:r>
              <a:rPr lang="en-US" dirty="0" err="1">
                <a:cs typeface="Calibri" panose="020F0502020204030204" pitchFamily="34" charset="0"/>
              </a:rPr>
              <a:t>както</a:t>
            </a:r>
            <a:r>
              <a:rPr lang="en-US" dirty="0">
                <a:cs typeface="Calibri" panose="020F0502020204030204" pitchFamily="34" charset="0"/>
              </a:rPr>
              <a:t> и за </a:t>
            </a:r>
            <a:r>
              <a:rPr lang="en-US" dirty="0" err="1">
                <a:cs typeface="Calibri" panose="020F0502020204030204" pitchFamily="34" charset="0"/>
              </a:rPr>
              <a:t>постигане</a:t>
            </a:r>
            <a:r>
              <a:rPr lang="en-US" dirty="0">
                <a:cs typeface="Calibri" panose="020F0502020204030204" pitchFamily="34" charset="0"/>
              </a:rPr>
              <a:t> на </a:t>
            </a:r>
            <a:r>
              <a:rPr lang="en-US" dirty="0" err="1">
                <a:cs typeface="Calibri" panose="020F0502020204030204" pitchFamily="34" charset="0"/>
              </a:rPr>
              <a:t>съответните</a:t>
            </a:r>
            <a:r>
              <a:rPr lang="en-US" dirty="0">
                <a:cs typeface="Calibri" panose="020F0502020204030204" pitchFamily="34" charset="0"/>
              </a:rPr>
              <a:t> </a:t>
            </a:r>
            <a:r>
              <a:rPr lang="en-US" dirty="0" err="1">
                <a:cs typeface="Calibri" panose="020F0502020204030204" pitchFamily="34" charset="0"/>
              </a:rPr>
              <a:t>цели</a:t>
            </a:r>
            <a:r>
              <a:rPr lang="en-US" dirty="0">
                <a:cs typeface="Calibri" panose="020F0502020204030204" pitchFamily="34" charset="0"/>
              </a:rPr>
              <a:t> за разделно </a:t>
            </a:r>
            <a:r>
              <a:rPr lang="en-US" dirty="0" err="1">
                <a:cs typeface="Calibri" panose="020F0502020204030204" pitchFamily="34" charset="0"/>
              </a:rPr>
              <a:t>събиране</a:t>
            </a:r>
            <a:r>
              <a:rPr lang="en-US" dirty="0">
                <a:cs typeface="Calibri" panose="020F0502020204030204" pitchFamily="34" charset="0"/>
              </a:rPr>
              <a:t>, </a:t>
            </a:r>
            <a:r>
              <a:rPr lang="en-US" dirty="0" err="1">
                <a:cs typeface="Calibri" panose="020F0502020204030204" pitchFamily="34" charset="0"/>
              </a:rPr>
              <a:t>повторна</a:t>
            </a:r>
            <a:r>
              <a:rPr lang="en-US" dirty="0">
                <a:cs typeface="Calibri" panose="020F0502020204030204" pitchFamily="34" charset="0"/>
              </a:rPr>
              <a:t> употреба, рециклиране и/или оползотворяване, определени с Наредбите по </a:t>
            </a:r>
            <a:r>
              <a:rPr lang="en-US" dirty="0" err="1">
                <a:cs typeface="Calibri" panose="020F0502020204030204" pitchFamily="34" charset="0"/>
              </a:rPr>
              <a:t>чл</a:t>
            </a:r>
            <a:r>
              <a:rPr lang="en-US" dirty="0">
                <a:cs typeface="Calibri" panose="020F0502020204030204" pitchFamily="34" charset="0"/>
              </a:rPr>
              <a:t>. 13 </a:t>
            </a:r>
            <a:r>
              <a:rPr lang="en-US" dirty="0" err="1">
                <a:cs typeface="Calibri" panose="020F0502020204030204" pitchFamily="34" charset="0"/>
              </a:rPr>
              <a:t>от</a:t>
            </a:r>
            <a:r>
              <a:rPr lang="en-US" dirty="0">
                <a:cs typeface="Calibri" panose="020F0502020204030204" pitchFamily="34" charset="0"/>
              </a:rPr>
              <a:t> ЗУО </a:t>
            </a:r>
            <a:r>
              <a:rPr lang="en-US" dirty="0" err="1">
                <a:cs typeface="Calibri" panose="020F0502020204030204" pitchFamily="34" charset="0"/>
              </a:rPr>
              <a:t>описващи</a:t>
            </a:r>
            <a:r>
              <a:rPr lang="en-US" dirty="0">
                <a:cs typeface="Calibri" panose="020F0502020204030204" pitchFamily="34" charset="0"/>
              </a:rPr>
              <a:t> </a:t>
            </a:r>
            <a:r>
              <a:rPr lang="en-US" dirty="0" err="1">
                <a:cs typeface="Calibri" panose="020F0502020204030204" pitchFamily="34" charset="0"/>
              </a:rPr>
              <a:t>изискванията</a:t>
            </a:r>
            <a:r>
              <a:rPr lang="en-US" dirty="0">
                <a:cs typeface="Calibri" panose="020F0502020204030204" pitchFamily="34" charset="0"/>
              </a:rPr>
              <a:t> </a:t>
            </a:r>
            <a:r>
              <a:rPr lang="en-US" dirty="0" err="1">
                <a:cs typeface="Calibri" panose="020F0502020204030204" pitchFamily="34" charset="0"/>
              </a:rPr>
              <a:t>към</a:t>
            </a:r>
            <a:r>
              <a:rPr lang="en-US" dirty="0">
                <a:cs typeface="Calibri" panose="020F0502020204030204" pitchFamily="34" charset="0"/>
              </a:rPr>
              <a:t> </a:t>
            </a:r>
            <a:r>
              <a:rPr lang="en-US" dirty="0" err="1">
                <a:cs typeface="Calibri" panose="020F0502020204030204" pitchFamily="34" charset="0"/>
              </a:rPr>
              <a:t>продуктите</a:t>
            </a:r>
            <a:r>
              <a:rPr lang="en-US" dirty="0">
                <a:cs typeface="Calibri" panose="020F0502020204030204" pitchFamily="34" charset="0"/>
              </a:rPr>
              <a:t>, </a:t>
            </a:r>
            <a:r>
              <a:rPr lang="en-US" dirty="0" err="1">
                <a:cs typeface="Calibri" panose="020F0502020204030204" pitchFamily="34" charset="0"/>
              </a:rPr>
              <a:t>след</a:t>
            </a:r>
            <a:r>
              <a:rPr lang="en-US" dirty="0">
                <a:cs typeface="Calibri" panose="020F0502020204030204" pitchFamily="34" charset="0"/>
              </a:rPr>
              <a:t> </a:t>
            </a:r>
            <a:r>
              <a:rPr lang="en-US" dirty="0" err="1">
                <a:cs typeface="Calibri" panose="020F0502020204030204" pitchFamily="34" charset="0"/>
              </a:rPr>
              <a:t>чиято</a:t>
            </a:r>
            <a:r>
              <a:rPr lang="en-US" dirty="0">
                <a:cs typeface="Calibri" panose="020F0502020204030204" pitchFamily="34" charset="0"/>
              </a:rPr>
              <a:t> </a:t>
            </a:r>
            <a:r>
              <a:rPr lang="en-US" dirty="0" err="1">
                <a:cs typeface="Calibri" panose="020F0502020204030204" pitchFamily="34" charset="0"/>
              </a:rPr>
              <a:t>употреба</a:t>
            </a:r>
            <a:r>
              <a:rPr lang="en-US" dirty="0">
                <a:cs typeface="Calibri" panose="020F0502020204030204" pitchFamily="34" charset="0"/>
              </a:rPr>
              <a:t> </a:t>
            </a:r>
            <a:r>
              <a:rPr lang="en-US" dirty="0" err="1">
                <a:cs typeface="Calibri" panose="020F0502020204030204" pitchFamily="34" charset="0"/>
              </a:rPr>
              <a:t>се</a:t>
            </a:r>
            <a:r>
              <a:rPr lang="en-US" dirty="0">
                <a:cs typeface="Calibri" panose="020F0502020204030204" pitchFamily="34" charset="0"/>
              </a:rPr>
              <a:t> </a:t>
            </a:r>
            <a:r>
              <a:rPr lang="en-US" dirty="0" err="1">
                <a:cs typeface="Calibri" panose="020F0502020204030204" pitchFamily="34" charset="0"/>
              </a:rPr>
              <a:t>образуват</a:t>
            </a:r>
            <a:r>
              <a:rPr lang="en-US" dirty="0">
                <a:cs typeface="Calibri" panose="020F0502020204030204" pitchFamily="34" charset="0"/>
              </a:rPr>
              <a:t> </a:t>
            </a:r>
            <a:r>
              <a:rPr lang="en-US" dirty="0" smtClean="0">
                <a:cs typeface="Calibri" panose="020F0502020204030204" pitchFamily="34" charset="0"/>
              </a:rPr>
              <a:t>МРО</a:t>
            </a:r>
            <a:endParaRPr lang="bg-BG" dirty="0" smtClean="0">
              <a:cs typeface="Calibri" panose="020F0502020204030204" pitchFamily="34" charset="0"/>
            </a:endParaRPr>
          </a:p>
          <a:p>
            <a:endParaRPr lang="bg-BG" dirty="0" smtClean="0">
              <a:cs typeface="Calibri" panose="020F0502020204030204" pitchFamily="34" charset="0"/>
            </a:endParaRPr>
          </a:p>
          <a:p>
            <a:pPr marL="285750" indent="-285750">
              <a:buFont typeface="Wingdings" panose="05000000000000000000" pitchFamily="2" charset="2"/>
              <a:buChar char="Ø"/>
            </a:pPr>
            <a:r>
              <a:rPr lang="en-US" dirty="0">
                <a:cs typeface="Calibri" panose="020F0502020204030204" pitchFamily="34" charset="0"/>
              </a:rPr>
              <a:t>С </a:t>
            </a:r>
            <a:r>
              <a:rPr lang="en-US" dirty="0" err="1">
                <a:cs typeface="Calibri" panose="020F0502020204030204" pitchFamily="34" charset="0"/>
              </a:rPr>
              <a:t>наредбите</a:t>
            </a:r>
            <a:r>
              <a:rPr lang="en-US" dirty="0">
                <a:cs typeface="Calibri" panose="020F0502020204030204" pitchFamily="34" charset="0"/>
              </a:rPr>
              <a:t> </a:t>
            </a:r>
            <a:r>
              <a:rPr lang="en-US" dirty="0" err="1">
                <a:cs typeface="Calibri" panose="020F0502020204030204" pitchFamily="34" charset="0"/>
              </a:rPr>
              <a:t>по</a:t>
            </a:r>
            <a:r>
              <a:rPr lang="en-US" dirty="0">
                <a:cs typeface="Calibri" panose="020F0502020204030204" pitchFamily="34" charset="0"/>
              </a:rPr>
              <a:t> </a:t>
            </a:r>
            <a:r>
              <a:rPr lang="en-US" dirty="0" err="1">
                <a:cs typeface="Calibri" panose="020F0502020204030204" pitchFamily="34" charset="0"/>
              </a:rPr>
              <a:t>чл</a:t>
            </a:r>
            <a:r>
              <a:rPr lang="en-US" dirty="0">
                <a:cs typeface="Calibri" panose="020F0502020204030204" pitchFamily="34" charset="0"/>
              </a:rPr>
              <a:t>. 13,  </a:t>
            </a:r>
            <a:r>
              <a:rPr lang="en-US" dirty="0" err="1">
                <a:cs typeface="Calibri" panose="020F0502020204030204" pitchFamily="34" charset="0"/>
              </a:rPr>
              <a:t>се</a:t>
            </a:r>
            <a:r>
              <a:rPr lang="en-US" dirty="0">
                <a:cs typeface="Calibri" panose="020F0502020204030204" pitchFamily="34" charset="0"/>
              </a:rPr>
              <a:t> </a:t>
            </a:r>
            <a:r>
              <a:rPr lang="en-US" dirty="0" err="1">
                <a:cs typeface="Calibri" panose="020F0502020204030204" pitchFamily="34" charset="0"/>
              </a:rPr>
              <a:t>определят</a:t>
            </a:r>
            <a:r>
              <a:rPr lang="en-US" dirty="0">
                <a:cs typeface="Calibri" panose="020F0502020204030204" pitchFamily="34" charset="0"/>
              </a:rPr>
              <a:t> и </a:t>
            </a:r>
            <a:r>
              <a:rPr lang="en-US" dirty="0" err="1">
                <a:cs typeface="Calibri" panose="020F0502020204030204" pitchFamily="34" charset="0"/>
              </a:rPr>
              <a:t>случаите</a:t>
            </a:r>
            <a:r>
              <a:rPr lang="en-US" dirty="0">
                <a:cs typeface="Calibri" panose="020F0502020204030204" pitchFamily="34" charset="0"/>
              </a:rPr>
              <a:t>, в които </a:t>
            </a:r>
            <a:r>
              <a:rPr lang="en-US" dirty="0" err="1">
                <a:cs typeface="Calibri" panose="020F0502020204030204" pitchFamily="34" charset="0"/>
              </a:rPr>
              <a:t>възнагражденията</a:t>
            </a:r>
            <a:r>
              <a:rPr lang="en-US" dirty="0">
                <a:cs typeface="Calibri" panose="020F0502020204030204" pitchFamily="34" charset="0"/>
              </a:rPr>
              <a:t>, които </a:t>
            </a:r>
            <a:r>
              <a:rPr lang="en-US" dirty="0" err="1">
                <a:cs typeface="Calibri" panose="020F0502020204030204" pitchFamily="34" charset="0"/>
              </a:rPr>
              <a:t>лицата</a:t>
            </a:r>
            <a:r>
              <a:rPr lang="en-US" dirty="0">
                <a:cs typeface="Calibri" panose="020F0502020204030204" pitchFamily="34" charset="0"/>
              </a:rPr>
              <a:t> пускащи на </a:t>
            </a:r>
            <a:r>
              <a:rPr lang="en-US" dirty="0" err="1">
                <a:cs typeface="Calibri" panose="020F0502020204030204" pitchFamily="34" charset="0"/>
              </a:rPr>
              <a:t>пазара</a:t>
            </a:r>
            <a:r>
              <a:rPr lang="en-US" dirty="0">
                <a:cs typeface="Calibri" panose="020F0502020204030204" pitchFamily="34" charset="0"/>
              </a:rPr>
              <a:t> </a:t>
            </a:r>
            <a:r>
              <a:rPr lang="en-US" dirty="0" err="1">
                <a:cs typeface="Calibri" panose="020F0502020204030204" pitchFamily="34" charset="0"/>
              </a:rPr>
              <a:t>продукти</a:t>
            </a:r>
            <a:r>
              <a:rPr lang="en-US" dirty="0">
                <a:cs typeface="Calibri" panose="020F0502020204030204" pitchFamily="34" charset="0"/>
              </a:rPr>
              <a:t> </a:t>
            </a:r>
            <a:r>
              <a:rPr lang="bg-BG" dirty="0" smtClean="0">
                <a:cs typeface="Calibri" panose="020F0502020204030204" pitchFamily="34" charset="0"/>
              </a:rPr>
              <a:t>,</a:t>
            </a:r>
            <a:r>
              <a:rPr lang="en-US" dirty="0" err="1" smtClean="0">
                <a:cs typeface="Calibri" panose="020F0502020204030204" pitchFamily="34" charset="0"/>
              </a:rPr>
              <a:t>заплащат</a:t>
            </a:r>
            <a:r>
              <a:rPr lang="en-US" dirty="0" smtClean="0">
                <a:cs typeface="Calibri" panose="020F0502020204030204" pitchFamily="34" charset="0"/>
              </a:rPr>
              <a:t> </a:t>
            </a:r>
            <a:r>
              <a:rPr lang="en-US" dirty="0">
                <a:cs typeface="Calibri" panose="020F0502020204030204" pitchFamily="34" charset="0"/>
              </a:rPr>
              <a:t>на организацията по оползотворяване, </a:t>
            </a:r>
            <a:r>
              <a:rPr lang="en-US" dirty="0" err="1">
                <a:cs typeface="Calibri" panose="020F0502020204030204" pitchFamily="34" charset="0"/>
              </a:rPr>
              <a:t>се</a:t>
            </a:r>
            <a:r>
              <a:rPr lang="en-US" dirty="0">
                <a:cs typeface="Calibri" panose="020F0502020204030204" pitchFamily="34" charset="0"/>
              </a:rPr>
              <a:t> </a:t>
            </a:r>
            <a:r>
              <a:rPr lang="en-US" dirty="0" err="1">
                <a:cs typeface="Calibri" panose="020F0502020204030204" pitchFamily="34" charset="0"/>
              </a:rPr>
              <a:t>диференцират</a:t>
            </a:r>
            <a:r>
              <a:rPr lang="en-US" dirty="0">
                <a:cs typeface="Calibri" panose="020F0502020204030204" pitchFamily="34" charset="0"/>
              </a:rPr>
              <a:t> по отношение на отделните </a:t>
            </a:r>
            <a:r>
              <a:rPr lang="en-US" dirty="0" err="1">
                <a:cs typeface="Calibri" panose="020F0502020204030204" pitchFamily="34" charset="0"/>
              </a:rPr>
              <a:t>продукти</a:t>
            </a:r>
            <a:r>
              <a:rPr lang="en-US" dirty="0">
                <a:cs typeface="Calibri" panose="020F0502020204030204" pitchFamily="34" charset="0"/>
              </a:rPr>
              <a:t> или </a:t>
            </a:r>
            <a:r>
              <a:rPr lang="en-US" dirty="0" err="1">
                <a:cs typeface="Calibri" panose="020F0502020204030204" pitchFamily="34" charset="0"/>
              </a:rPr>
              <a:t>групи</a:t>
            </a:r>
            <a:r>
              <a:rPr lang="en-US" dirty="0">
                <a:cs typeface="Calibri" panose="020F0502020204030204" pitchFamily="34" charset="0"/>
              </a:rPr>
              <a:t> </a:t>
            </a:r>
            <a:r>
              <a:rPr lang="en-US" dirty="0" err="1">
                <a:cs typeface="Calibri" panose="020F0502020204030204" pitchFamily="34" charset="0"/>
              </a:rPr>
              <a:t>от</a:t>
            </a:r>
            <a:r>
              <a:rPr lang="en-US" dirty="0">
                <a:cs typeface="Calibri" panose="020F0502020204030204" pitchFamily="34" charset="0"/>
              </a:rPr>
              <a:t> </a:t>
            </a:r>
            <a:r>
              <a:rPr lang="en-US" dirty="0" err="1">
                <a:cs typeface="Calibri" panose="020F0502020204030204" pitchFamily="34" charset="0"/>
              </a:rPr>
              <a:t>сходни</a:t>
            </a:r>
            <a:r>
              <a:rPr lang="en-US" dirty="0">
                <a:cs typeface="Calibri" panose="020F0502020204030204" pitchFamily="34" charset="0"/>
              </a:rPr>
              <a:t> </a:t>
            </a:r>
            <a:r>
              <a:rPr lang="en-US" dirty="0" err="1">
                <a:cs typeface="Calibri" panose="020F0502020204030204" pitchFamily="34" charset="0"/>
              </a:rPr>
              <a:t>продукти</a:t>
            </a:r>
            <a:r>
              <a:rPr lang="en-US" dirty="0">
                <a:cs typeface="Calibri" panose="020F0502020204030204" pitchFamily="34" charset="0"/>
              </a:rPr>
              <a:t>, </a:t>
            </a:r>
            <a:r>
              <a:rPr lang="en-US" dirty="0" err="1">
                <a:cs typeface="Calibri" panose="020F0502020204030204" pitchFamily="34" charset="0"/>
              </a:rPr>
              <a:t>отчитайки</a:t>
            </a:r>
            <a:r>
              <a:rPr lang="en-US" dirty="0">
                <a:cs typeface="Calibri" panose="020F0502020204030204" pitchFamily="34" charset="0"/>
              </a:rPr>
              <a:t> </a:t>
            </a:r>
            <a:r>
              <a:rPr lang="en-US" dirty="0" err="1">
                <a:cs typeface="Calibri" panose="020F0502020204030204" pitchFamily="34" charset="0"/>
              </a:rPr>
              <a:t>тяхната</a:t>
            </a:r>
            <a:r>
              <a:rPr lang="en-US" dirty="0">
                <a:cs typeface="Calibri" panose="020F0502020204030204" pitchFamily="34" charset="0"/>
              </a:rPr>
              <a:t> </a:t>
            </a:r>
            <a:r>
              <a:rPr lang="en-US" dirty="0" err="1">
                <a:cs typeface="Calibri" panose="020F0502020204030204" pitchFamily="34" charset="0"/>
              </a:rPr>
              <a:t>устойчивост</a:t>
            </a:r>
            <a:r>
              <a:rPr lang="en-US" dirty="0">
                <a:cs typeface="Calibri" panose="020F0502020204030204" pitchFamily="34" charset="0"/>
              </a:rPr>
              <a:t>, </a:t>
            </a:r>
            <a:r>
              <a:rPr lang="en-US" dirty="0" err="1">
                <a:cs typeface="Calibri" panose="020F0502020204030204" pitchFamily="34" charset="0"/>
              </a:rPr>
              <a:t>пригодност</a:t>
            </a:r>
            <a:r>
              <a:rPr lang="en-US" dirty="0">
                <a:cs typeface="Calibri" panose="020F0502020204030204" pitchFamily="34" charset="0"/>
              </a:rPr>
              <a:t> за </a:t>
            </a:r>
            <a:r>
              <a:rPr lang="en-US" dirty="0" err="1">
                <a:cs typeface="Calibri" panose="020F0502020204030204" pitchFamily="34" charset="0"/>
              </a:rPr>
              <a:t>ремонтиране</a:t>
            </a:r>
            <a:r>
              <a:rPr lang="en-US" dirty="0">
                <a:cs typeface="Calibri" panose="020F0502020204030204" pitchFamily="34" charset="0"/>
              </a:rPr>
              <a:t>, </a:t>
            </a:r>
            <a:r>
              <a:rPr lang="en-US" dirty="0" err="1">
                <a:cs typeface="Calibri" panose="020F0502020204030204" pitchFamily="34" charset="0"/>
              </a:rPr>
              <a:t>пригодност</a:t>
            </a:r>
            <a:r>
              <a:rPr lang="en-US" dirty="0">
                <a:cs typeface="Calibri" panose="020F0502020204030204" pitchFamily="34" charset="0"/>
              </a:rPr>
              <a:t> за </a:t>
            </a:r>
            <a:r>
              <a:rPr lang="en-US" dirty="0" err="1">
                <a:cs typeface="Calibri" panose="020F0502020204030204" pitchFamily="34" charset="0"/>
              </a:rPr>
              <a:t>повторна</a:t>
            </a:r>
            <a:r>
              <a:rPr lang="en-US" dirty="0">
                <a:cs typeface="Calibri" panose="020F0502020204030204" pitchFamily="34" charset="0"/>
              </a:rPr>
              <a:t> употреба и рециклиране, </a:t>
            </a:r>
            <a:r>
              <a:rPr lang="en-US" dirty="0" err="1">
                <a:cs typeface="Calibri" panose="020F0502020204030204" pitchFamily="34" charset="0"/>
              </a:rPr>
              <a:t>както</a:t>
            </a:r>
            <a:r>
              <a:rPr lang="en-US" dirty="0">
                <a:cs typeface="Calibri" panose="020F0502020204030204" pitchFamily="34" charset="0"/>
              </a:rPr>
              <a:t> и </a:t>
            </a:r>
            <a:r>
              <a:rPr lang="en-US" dirty="0" err="1">
                <a:cs typeface="Calibri" panose="020F0502020204030204" pitchFamily="34" charset="0"/>
              </a:rPr>
              <a:t>наличието</a:t>
            </a:r>
            <a:r>
              <a:rPr lang="en-US" dirty="0">
                <a:cs typeface="Calibri" panose="020F0502020204030204" pitchFamily="34" charset="0"/>
              </a:rPr>
              <a:t> на опасни </a:t>
            </a:r>
            <a:r>
              <a:rPr lang="bg-BG" dirty="0" smtClean="0">
                <a:cs typeface="Calibri" panose="020F0502020204030204" pitchFamily="34" charset="0"/>
              </a:rPr>
              <a:t>вещества</a:t>
            </a:r>
            <a:endParaRPr lang="bg-BG" dirty="0">
              <a:cs typeface="Calibri" panose="020F0502020204030204" pitchFamily="34" charset="0"/>
            </a:endParaRPr>
          </a:p>
          <a:p>
            <a:endParaRPr lang="bg-BG" b="1"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993598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1557" y="135467"/>
            <a:ext cx="9324621" cy="844442"/>
          </a:xfrm>
        </p:spPr>
        <p:txBody>
          <a:bodyPr/>
          <a:lstStyle/>
          <a:p>
            <a:pPr lvl="0" algn="ctr"/>
            <a:r>
              <a:rPr lang="bg-BG" sz="2400" b="1" dirty="0" smtClean="0">
                <a:latin typeface="+mn-lt"/>
                <a:cs typeface="Calibri" panose="020F0502020204030204" pitchFamily="34" charset="0"/>
              </a:rPr>
              <a:t>    </a:t>
            </a:r>
            <a:r>
              <a:rPr lang="bg-BG" sz="2200" b="1" dirty="0" smtClean="0">
                <a:latin typeface="+mn-lt"/>
                <a:cs typeface="Calibri" panose="020F0502020204030204" pitchFamily="34" charset="0"/>
              </a:rPr>
              <a:t>Управлението </a:t>
            </a:r>
            <a:r>
              <a:rPr lang="bg-BG" sz="2200" b="1" dirty="0">
                <a:latin typeface="+mn-lt"/>
                <a:cs typeface="Calibri" panose="020F0502020204030204" pitchFamily="34" charset="0"/>
              </a:rPr>
              <a:t>на </a:t>
            </a:r>
            <a:r>
              <a:rPr lang="bg-BG" sz="2200" b="1" dirty="0" smtClean="0">
                <a:latin typeface="+mn-lt"/>
                <a:cs typeface="Calibri" panose="020F0502020204030204" pitchFamily="34" charset="0"/>
              </a:rPr>
              <a:t>масово разпространение </a:t>
            </a:r>
            <a:r>
              <a:rPr lang="bg-BG" sz="2200" b="1" dirty="0">
                <a:latin typeface="+mn-lt"/>
                <a:cs typeface="Calibri" panose="020F0502020204030204" pitchFamily="34" charset="0"/>
              </a:rPr>
              <a:t>отпадъци съгласно ЗУО, </a:t>
            </a:r>
            <a:r>
              <a:rPr lang="bg-BG" sz="2200" b="1" dirty="0" smtClean="0">
                <a:latin typeface="+mn-lt"/>
                <a:cs typeface="Calibri" panose="020F0502020204030204" pitchFamily="34" charset="0"/>
              </a:rPr>
              <a:t>(изменение </a:t>
            </a:r>
            <a:r>
              <a:rPr lang="bg-BG" sz="2200" b="1" dirty="0">
                <a:latin typeface="+mn-lt"/>
                <a:cs typeface="Calibri" panose="020F0502020204030204" pitchFamily="34" charset="0"/>
              </a:rPr>
              <a:t>и допълнение от 05.03.2021 </a:t>
            </a:r>
            <a:r>
              <a:rPr lang="bg-BG" sz="2200" b="1" dirty="0" smtClean="0">
                <a:latin typeface="+mn-lt"/>
                <a:cs typeface="Calibri" panose="020F0502020204030204" pitchFamily="34" charset="0"/>
              </a:rPr>
              <a:t>г)</a:t>
            </a:r>
            <a:endParaRPr lang="bg-BG" sz="2200" dirty="0">
              <a:latin typeface="+mn-lt"/>
              <a:cs typeface="Calibri" panose="020F0502020204030204" pitchFamily="34" charset="0"/>
            </a:endParaRPr>
          </a:p>
        </p:txBody>
      </p:sp>
      <p:sp>
        <p:nvSpPr>
          <p:cNvPr id="3" name="Rectangle 2"/>
          <p:cNvSpPr/>
          <p:nvPr/>
        </p:nvSpPr>
        <p:spPr>
          <a:xfrm>
            <a:off x="349958" y="933301"/>
            <a:ext cx="10701864" cy="5924699"/>
          </a:xfrm>
          <a:prstGeom prst="rect">
            <a:avLst/>
          </a:prstGeom>
        </p:spPr>
        <p:txBody>
          <a:bodyPr wrap="square">
            <a:spAutoFit/>
          </a:bodyPr>
          <a:lstStyle/>
          <a:p>
            <a:pPr lvl="1"/>
            <a:r>
              <a:rPr lang="bg-BG" sz="1600" b="1" dirty="0" smtClean="0">
                <a:cs typeface="Calibri" panose="020F0502020204030204" pitchFamily="34" charset="0"/>
              </a:rPr>
              <a:t>Наредби описващи управлението на масово разпространените отпадъци и взаимодействие на общините  с организациите по оползотворяване</a:t>
            </a:r>
            <a:endParaRPr lang="bg-BG" sz="1600" dirty="0" smtClean="0">
              <a:cs typeface="Calibri" panose="020F0502020204030204" pitchFamily="34" charset="0"/>
            </a:endParaRPr>
          </a:p>
          <a:p>
            <a:endParaRPr lang="bg-BG"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bg-BG" sz="1600" dirty="0">
                <a:cs typeface="Calibri" panose="020F0502020204030204" pitchFamily="34" charset="0"/>
              </a:rPr>
              <a:t>Организациите по оползотворяване са юридически лица, регистрирани по ТЗ или съгласно националното му законодателство, което не разпределя печалба и което управлява и/или самостоятелно извършва дейностите по разделно събиране, рециклиране и оползотворяване на масово разпространени отпадъци. </a:t>
            </a:r>
            <a:endParaRPr lang="bg-BG" sz="1600" dirty="0" smtClean="0">
              <a:cs typeface="Calibri" panose="020F0502020204030204" pitchFamily="34" charset="0"/>
            </a:endParaRPr>
          </a:p>
          <a:p>
            <a:endParaRPr lang="bg-BG" sz="1600" dirty="0" smtClean="0">
              <a:cs typeface="Calibri" panose="020F0502020204030204" pitchFamily="34" charset="0"/>
            </a:endParaRPr>
          </a:p>
          <a:p>
            <a:pPr marL="285750" indent="-285750">
              <a:buFont typeface="Wingdings" panose="05000000000000000000" pitchFamily="2" charset="2"/>
              <a:buChar char="Ø"/>
            </a:pPr>
            <a:r>
              <a:rPr lang="bg-BG" sz="1600" dirty="0" smtClean="0">
                <a:cs typeface="Calibri" panose="020F0502020204030204" pitchFamily="34" charset="0"/>
              </a:rPr>
              <a:t>Изискванията </a:t>
            </a:r>
            <a:r>
              <a:rPr lang="bg-BG" sz="1600" dirty="0">
                <a:cs typeface="Calibri" panose="020F0502020204030204" pitchFamily="34" charset="0"/>
              </a:rPr>
              <a:t>към продуктите, след чиято употреба се образуват масово разпространени отпадъци, редът и начините за тяхното разделно събиране, повторна употреба, рециклиране и/или оползотворяване, включително целите за разделно събиране, повторна употреба, рециклиране и/или оползотворяване, се определят с наредби на Министерския съвет</a:t>
            </a:r>
            <a:r>
              <a:rPr lang="bg-BG" sz="1600" dirty="0" smtClean="0">
                <a:cs typeface="Calibri" panose="020F0502020204030204" pitchFamily="34" charset="0"/>
              </a:rPr>
              <a:t>.</a:t>
            </a:r>
          </a:p>
          <a:p>
            <a:endParaRPr lang="bg-BG" sz="1600" dirty="0">
              <a:cs typeface="Calibri" panose="020F0502020204030204" pitchFamily="34" charset="0"/>
            </a:endParaRPr>
          </a:p>
          <a:p>
            <a:pPr marL="285750" indent="-285750">
              <a:buFont typeface="Wingdings" panose="05000000000000000000" pitchFamily="2" charset="2"/>
              <a:buChar char="Ø"/>
            </a:pPr>
            <a:r>
              <a:rPr lang="bg-BG" sz="1600" dirty="0">
                <a:cs typeface="Calibri" panose="020F0502020204030204" pitchFamily="34" charset="0"/>
              </a:rPr>
              <a:t>С Наредбите се определят мерките, които определят носенето на разширена отговорност от производителите, в т.ч. лицата, пускащи на пазара в Република България продукти, след чиято употреба се образуват масово разпространени отпадъци, чиято  цел е  насърчаването  на повторната употреба, предотвратяването, рециклирането и друго оползотворяване на тези отпадъци (чл.13 от ЗУО)</a:t>
            </a:r>
            <a:r>
              <a:rPr lang="en-US" sz="1600" dirty="0">
                <a:cs typeface="Calibri" panose="020F0502020204030204" pitchFamily="34" charset="0"/>
              </a:rPr>
              <a:t>. </a:t>
            </a:r>
            <a:endParaRPr lang="bg-BG" sz="1600" dirty="0" smtClean="0">
              <a:cs typeface="Calibri" panose="020F0502020204030204" pitchFamily="34" charset="0"/>
            </a:endParaRPr>
          </a:p>
          <a:p>
            <a:pPr marL="285750" indent="-285750">
              <a:buFont typeface="Wingdings" panose="05000000000000000000" pitchFamily="2" charset="2"/>
              <a:buChar char="Ø"/>
            </a:pPr>
            <a:endParaRPr lang="bg-BG" sz="1600" dirty="0" smtClean="0">
              <a:cs typeface="Calibri" panose="020F0502020204030204" pitchFamily="34" charset="0"/>
            </a:endParaRPr>
          </a:p>
          <a:p>
            <a:pPr marL="285750" lvl="0" indent="-285750">
              <a:buFont typeface="Courier New" panose="02070309020205020404" pitchFamily="49" charset="0"/>
              <a:buChar char="o"/>
            </a:pPr>
            <a:r>
              <a:rPr lang="bg-BG" sz="1500" dirty="0" smtClean="0">
                <a:cs typeface="Calibri" panose="020F0502020204030204" pitchFamily="34" charset="0"/>
              </a:rPr>
              <a:t>Наредба </a:t>
            </a:r>
            <a:r>
              <a:rPr lang="bg-BG" sz="1500" dirty="0">
                <a:cs typeface="Calibri" panose="020F0502020204030204" pitchFamily="34" charset="0"/>
              </a:rPr>
              <a:t>за опаковките и отпадъците от опаковки;</a:t>
            </a:r>
          </a:p>
          <a:p>
            <a:pPr marL="285750" lvl="0" indent="-285750">
              <a:buFont typeface="Courier New" panose="02070309020205020404" pitchFamily="49" charset="0"/>
              <a:buChar char="o"/>
            </a:pPr>
            <a:r>
              <a:rPr lang="bg-BG" sz="1500" dirty="0">
                <a:cs typeface="Calibri" panose="020F0502020204030204" pitchFamily="34" charset="0"/>
              </a:rPr>
              <a:t>Наредба за батерии и акумулатори и за негодни за употреба батерии и акумулатори</a:t>
            </a:r>
            <a:r>
              <a:rPr lang="en-US" sz="1500" dirty="0">
                <a:cs typeface="Calibri" panose="020F0502020204030204" pitchFamily="34" charset="0"/>
              </a:rPr>
              <a:t>;</a:t>
            </a:r>
            <a:endParaRPr lang="bg-BG" sz="1500" dirty="0">
              <a:cs typeface="Calibri" panose="020F0502020204030204" pitchFamily="34" charset="0"/>
            </a:endParaRPr>
          </a:p>
          <a:p>
            <a:pPr marL="285750" lvl="0" indent="-285750">
              <a:buFont typeface="Courier New" panose="02070309020205020404" pitchFamily="49" charset="0"/>
              <a:buChar char="o"/>
            </a:pPr>
            <a:r>
              <a:rPr lang="bg-BG" sz="1500" dirty="0">
                <a:cs typeface="Calibri" panose="020F0502020204030204" pitchFamily="34" charset="0"/>
              </a:rPr>
              <a:t>Наредба за излезлите от употреба моторни превозни средства</a:t>
            </a:r>
            <a:r>
              <a:rPr lang="en-US" sz="1500" dirty="0">
                <a:cs typeface="Calibri" panose="020F0502020204030204" pitchFamily="34" charset="0"/>
              </a:rPr>
              <a:t>;</a:t>
            </a:r>
            <a:endParaRPr lang="bg-BG" sz="1500" dirty="0">
              <a:cs typeface="Calibri" panose="020F0502020204030204" pitchFamily="34" charset="0"/>
            </a:endParaRPr>
          </a:p>
          <a:p>
            <a:pPr marL="285750" lvl="0" indent="-285750">
              <a:buFont typeface="Courier New" panose="02070309020205020404" pitchFamily="49" charset="0"/>
              <a:buChar char="o"/>
            </a:pPr>
            <a:r>
              <a:rPr lang="bg-BG" sz="1500" dirty="0">
                <a:cs typeface="Calibri" panose="020F0502020204030204" pitchFamily="34" charset="0"/>
              </a:rPr>
              <a:t>Наредба за отработените масла и отпадъчните нефтопродукти</a:t>
            </a:r>
            <a:r>
              <a:rPr lang="en-US" sz="1500" dirty="0">
                <a:cs typeface="Calibri" panose="020F0502020204030204" pitchFamily="34" charset="0"/>
              </a:rPr>
              <a:t>;</a:t>
            </a:r>
            <a:endParaRPr lang="bg-BG" sz="1500" dirty="0">
              <a:cs typeface="Calibri" panose="020F0502020204030204" pitchFamily="34" charset="0"/>
            </a:endParaRPr>
          </a:p>
          <a:p>
            <a:pPr marL="285750" lvl="0" indent="-285750">
              <a:buFont typeface="Courier New" panose="02070309020205020404" pitchFamily="49" charset="0"/>
              <a:buChar char="o"/>
            </a:pPr>
            <a:r>
              <a:rPr lang="bg-BG" sz="1500" dirty="0">
                <a:cs typeface="Calibri" panose="020F0502020204030204" pitchFamily="34" charset="0"/>
              </a:rPr>
              <a:t>Наредба за излязлото от употреба електрическо и електронно оборудване</a:t>
            </a:r>
            <a:r>
              <a:rPr lang="en-US" sz="1500" dirty="0">
                <a:cs typeface="Calibri" panose="020F0502020204030204" pitchFamily="34" charset="0"/>
              </a:rPr>
              <a:t>;</a:t>
            </a:r>
            <a:endParaRPr lang="bg-BG" sz="1500" dirty="0">
              <a:cs typeface="Calibri" panose="020F0502020204030204" pitchFamily="34" charset="0"/>
            </a:endParaRPr>
          </a:p>
          <a:p>
            <a:pPr marL="285750" lvl="0" indent="-285750">
              <a:buFont typeface="Courier New" panose="02070309020205020404" pitchFamily="49" charset="0"/>
              <a:buChar char="o"/>
            </a:pPr>
            <a:r>
              <a:rPr lang="bg-BG" sz="1500" dirty="0">
                <a:cs typeface="Calibri" panose="020F0502020204030204" pitchFamily="34" charset="0"/>
              </a:rPr>
              <a:t>Наредба за изискванията за третиране на излезли от употреба </a:t>
            </a:r>
            <a:r>
              <a:rPr lang="bg-BG" sz="1500" dirty="0" smtClean="0">
                <a:cs typeface="Calibri" panose="020F0502020204030204" pitchFamily="34" charset="0"/>
              </a:rPr>
              <a:t>гуми</a:t>
            </a:r>
          </a:p>
          <a:p>
            <a:pPr marL="285750" indent="-285750">
              <a:buFont typeface="Courier New" panose="02070309020205020404" pitchFamily="49" charset="0"/>
              <a:buChar char="o"/>
            </a:pPr>
            <a:r>
              <a:rPr lang="bg-BG" sz="1500" dirty="0"/>
              <a:t>Наредба за намаляване на въздействието на определени пластмасови продукти върху околната </a:t>
            </a:r>
            <a:r>
              <a:rPr lang="bg-BG" sz="1500" dirty="0" smtClean="0"/>
              <a:t>среда</a:t>
            </a:r>
            <a:endParaRPr lang="bg-BG" sz="1500" dirty="0"/>
          </a:p>
        </p:txBody>
      </p:sp>
    </p:spTree>
    <p:extLst>
      <p:ext uri="{BB962C8B-B14F-4D97-AF65-F5344CB8AC3E}">
        <p14:creationId xmlns:p14="http://schemas.microsoft.com/office/powerpoint/2010/main" val="41368968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1557" y="135467"/>
            <a:ext cx="9324621" cy="844442"/>
          </a:xfrm>
        </p:spPr>
        <p:txBody>
          <a:bodyPr/>
          <a:lstStyle/>
          <a:p>
            <a:pPr lvl="0" algn="ctr"/>
            <a:r>
              <a:rPr lang="bg-BG" sz="2400" b="1" dirty="0" smtClean="0">
                <a:latin typeface="Calibri" panose="020F0502020204030204" pitchFamily="34" charset="0"/>
                <a:cs typeface="Calibri" panose="020F0502020204030204" pitchFamily="34" charset="0"/>
              </a:rPr>
              <a:t>    </a:t>
            </a:r>
            <a:r>
              <a:rPr lang="bg-BG" sz="2200" b="1" dirty="0" smtClean="0">
                <a:latin typeface="+mn-lt"/>
                <a:cs typeface="Calibri" panose="020F0502020204030204" pitchFamily="34" charset="0"/>
              </a:rPr>
              <a:t>Управлението </a:t>
            </a:r>
            <a:r>
              <a:rPr lang="bg-BG" sz="2200" b="1" dirty="0">
                <a:latin typeface="+mn-lt"/>
                <a:cs typeface="Calibri" panose="020F0502020204030204" pitchFamily="34" charset="0"/>
              </a:rPr>
              <a:t>на </a:t>
            </a:r>
            <a:r>
              <a:rPr lang="bg-BG" sz="2200" b="1" dirty="0" smtClean="0">
                <a:latin typeface="+mn-lt"/>
                <a:cs typeface="Calibri" panose="020F0502020204030204" pitchFamily="34" charset="0"/>
              </a:rPr>
              <a:t>масово разпространение </a:t>
            </a:r>
            <a:r>
              <a:rPr lang="bg-BG" sz="2200" b="1" dirty="0">
                <a:latin typeface="+mn-lt"/>
                <a:cs typeface="Calibri" panose="020F0502020204030204" pitchFamily="34" charset="0"/>
              </a:rPr>
              <a:t>отпадъци съгласно ЗУО, </a:t>
            </a:r>
            <a:r>
              <a:rPr lang="bg-BG" sz="2200" b="1" dirty="0" smtClean="0">
                <a:latin typeface="+mn-lt"/>
                <a:cs typeface="Calibri" panose="020F0502020204030204" pitchFamily="34" charset="0"/>
              </a:rPr>
              <a:t>(изменение </a:t>
            </a:r>
            <a:r>
              <a:rPr lang="bg-BG" sz="2200" b="1" dirty="0">
                <a:latin typeface="+mn-lt"/>
                <a:cs typeface="Calibri" panose="020F0502020204030204" pitchFamily="34" charset="0"/>
              </a:rPr>
              <a:t>и допълнение от 05.03.2021 </a:t>
            </a:r>
            <a:r>
              <a:rPr lang="bg-BG" sz="2200" b="1" dirty="0" smtClean="0">
                <a:latin typeface="+mn-lt"/>
                <a:cs typeface="Calibri" panose="020F0502020204030204" pitchFamily="34" charset="0"/>
              </a:rPr>
              <a:t>г)</a:t>
            </a:r>
            <a:endParaRPr lang="bg-BG" sz="2200" dirty="0">
              <a:latin typeface="+mn-lt"/>
              <a:cs typeface="Calibri" panose="020F0502020204030204" pitchFamily="34" charset="0"/>
            </a:endParaRPr>
          </a:p>
        </p:txBody>
      </p:sp>
      <p:sp>
        <p:nvSpPr>
          <p:cNvPr id="3" name="Rectangle 2"/>
          <p:cNvSpPr/>
          <p:nvPr/>
        </p:nvSpPr>
        <p:spPr>
          <a:xfrm>
            <a:off x="451557" y="979909"/>
            <a:ext cx="10812188" cy="5632311"/>
          </a:xfrm>
          <a:prstGeom prst="rect">
            <a:avLst/>
          </a:prstGeom>
        </p:spPr>
        <p:txBody>
          <a:bodyPr wrap="square">
            <a:spAutoFit/>
          </a:bodyPr>
          <a:lstStyle/>
          <a:p>
            <a:pPr lvl="1"/>
            <a:r>
              <a:rPr lang="bg-BG" b="1" dirty="0">
                <a:cs typeface="Calibri" panose="020F0502020204030204" pitchFamily="34" charset="0"/>
              </a:rPr>
              <a:t>Взаимодействие между общините и организациите по оползотворяване на опаковки и отпадъци от опаковки</a:t>
            </a:r>
            <a:endParaRPr lang="bg-BG" dirty="0">
              <a:cs typeface="Calibri" panose="020F0502020204030204" pitchFamily="34" charset="0"/>
            </a:endParaRPr>
          </a:p>
          <a:p>
            <a:endParaRPr lang="bg-BG"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US" dirty="0" err="1">
                <a:cs typeface="Calibri" panose="020F0502020204030204" pitchFamily="34" charset="0"/>
              </a:rPr>
              <a:t>Отпадъците</a:t>
            </a:r>
            <a:r>
              <a:rPr lang="en-US" dirty="0">
                <a:cs typeface="Calibri" panose="020F0502020204030204" pitchFamily="34" charset="0"/>
              </a:rPr>
              <a:t> </a:t>
            </a:r>
            <a:r>
              <a:rPr lang="en-US" dirty="0" err="1">
                <a:cs typeface="Calibri" panose="020F0502020204030204" pitchFamily="34" charset="0"/>
              </a:rPr>
              <a:t>от</a:t>
            </a:r>
            <a:r>
              <a:rPr lang="en-US" dirty="0">
                <a:cs typeface="Calibri" panose="020F0502020204030204" pitchFamily="34" charset="0"/>
              </a:rPr>
              <a:t> </a:t>
            </a:r>
            <a:r>
              <a:rPr lang="en-US" dirty="0" err="1">
                <a:cs typeface="Calibri" panose="020F0502020204030204" pitchFamily="34" charset="0"/>
              </a:rPr>
              <a:t>опаковки</a:t>
            </a:r>
            <a:r>
              <a:rPr lang="en-US" dirty="0">
                <a:cs typeface="Calibri" panose="020F0502020204030204" pitchFamily="34" charset="0"/>
              </a:rPr>
              <a:t> </a:t>
            </a:r>
            <a:r>
              <a:rPr lang="en-US" dirty="0" err="1">
                <a:cs typeface="Calibri" panose="020F0502020204030204" pitchFamily="34" charset="0"/>
              </a:rPr>
              <a:t>са</a:t>
            </a:r>
            <a:r>
              <a:rPr lang="en-US" dirty="0">
                <a:cs typeface="Calibri" panose="020F0502020204030204" pitchFamily="34" charset="0"/>
              </a:rPr>
              <a:t> </a:t>
            </a:r>
            <a:r>
              <a:rPr lang="en-US" dirty="0" err="1">
                <a:cs typeface="Calibri" panose="020F0502020204030204" pitchFamily="34" charset="0"/>
              </a:rPr>
              <a:t>всякакъв</a:t>
            </a:r>
            <a:r>
              <a:rPr lang="en-US" dirty="0">
                <a:cs typeface="Calibri" panose="020F0502020204030204" pitchFamily="34" charset="0"/>
              </a:rPr>
              <a:t> </a:t>
            </a:r>
            <a:r>
              <a:rPr lang="en-US" dirty="0" err="1">
                <a:cs typeface="Calibri" panose="020F0502020204030204" pitchFamily="34" charset="0"/>
              </a:rPr>
              <a:t>вид</a:t>
            </a:r>
            <a:r>
              <a:rPr lang="en-US" dirty="0">
                <a:cs typeface="Calibri" panose="020F0502020204030204" pitchFamily="34" charset="0"/>
              </a:rPr>
              <a:t> </a:t>
            </a:r>
            <a:r>
              <a:rPr lang="en-US" dirty="0" err="1">
                <a:cs typeface="Calibri" panose="020F0502020204030204" pitchFamily="34" charset="0"/>
              </a:rPr>
              <a:t>опаковки</a:t>
            </a:r>
            <a:r>
              <a:rPr lang="en-US" dirty="0">
                <a:cs typeface="Calibri" panose="020F0502020204030204" pitchFamily="34" charset="0"/>
              </a:rPr>
              <a:t> и </a:t>
            </a:r>
            <a:r>
              <a:rPr lang="en-US" dirty="0" err="1">
                <a:cs typeface="Calibri" panose="020F0502020204030204" pitchFamily="34" charset="0"/>
              </a:rPr>
              <a:t>опаковъчни</a:t>
            </a:r>
            <a:r>
              <a:rPr lang="en-US" dirty="0">
                <a:cs typeface="Calibri" panose="020F0502020204030204" pitchFamily="34" charset="0"/>
              </a:rPr>
              <a:t> </a:t>
            </a:r>
            <a:r>
              <a:rPr lang="en-US" dirty="0" err="1">
                <a:cs typeface="Calibri" panose="020F0502020204030204" pitchFamily="34" charset="0"/>
              </a:rPr>
              <a:t>материали</a:t>
            </a:r>
            <a:r>
              <a:rPr lang="en-US" dirty="0">
                <a:cs typeface="Calibri" panose="020F0502020204030204" pitchFamily="34" charset="0"/>
              </a:rPr>
              <a:t>, </a:t>
            </a:r>
            <a:r>
              <a:rPr lang="en-US" dirty="0" err="1">
                <a:cs typeface="Calibri" panose="020F0502020204030204" pitchFamily="34" charset="0"/>
              </a:rPr>
              <a:t>които</a:t>
            </a:r>
            <a:r>
              <a:rPr lang="en-US" dirty="0">
                <a:cs typeface="Calibri" panose="020F0502020204030204" pitchFamily="34" charset="0"/>
              </a:rPr>
              <a:t> </a:t>
            </a:r>
            <a:r>
              <a:rPr lang="en-US" dirty="0" err="1">
                <a:cs typeface="Calibri" panose="020F0502020204030204" pitchFamily="34" charset="0"/>
              </a:rPr>
              <a:t>попадат</a:t>
            </a:r>
            <a:r>
              <a:rPr lang="en-US" dirty="0">
                <a:cs typeface="Calibri" panose="020F0502020204030204" pitchFamily="34" charset="0"/>
              </a:rPr>
              <a:t> в </a:t>
            </a:r>
            <a:r>
              <a:rPr lang="en-US" dirty="0" err="1">
                <a:cs typeface="Calibri" panose="020F0502020204030204" pitchFamily="34" charset="0"/>
              </a:rPr>
              <a:t>обхвата</a:t>
            </a:r>
            <a:r>
              <a:rPr lang="en-US" dirty="0">
                <a:cs typeface="Calibri" panose="020F0502020204030204" pitchFamily="34" charset="0"/>
              </a:rPr>
              <a:t> </a:t>
            </a:r>
            <a:r>
              <a:rPr lang="en-US" dirty="0" err="1">
                <a:cs typeface="Calibri" panose="020F0502020204030204" pitchFamily="34" charset="0"/>
              </a:rPr>
              <a:t>на</a:t>
            </a:r>
            <a:r>
              <a:rPr lang="en-US" dirty="0">
                <a:cs typeface="Calibri" panose="020F0502020204030204" pitchFamily="34" charset="0"/>
              </a:rPr>
              <a:t> </a:t>
            </a:r>
            <a:r>
              <a:rPr lang="en-US" dirty="0" err="1">
                <a:cs typeface="Calibri" panose="020F0502020204030204" pitchFamily="34" charset="0"/>
              </a:rPr>
              <a:t>определението</a:t>
            </a:r>
            <a:r>
              <a:rPr lang="en-US" dirty="0">
                <a:cs typeface="Calibri" panose="020F0502020204030204" pitchFamily="34" charset="0"/>
              </a:rPr>
              <a:t> </a:t>
            </a:r>
            <a:r>
              <a:rPr lang="en-US" dirty="0" err="1">
                <a:cs typeface="Calibri" panose="020F0502020204030204" pitchFamily="34" charset="0"/>
              </a:rPr>
              <a:t>за</a:t>
            </a:r>
            <a:r>
              <a:rPr lang="en-US" dirty="0">
                <a:cs typeface="Calibri" panose="020F0502020204030204" pitchFamily="34" charset="0"/>
              </a:rPr>
              <a:t> „</a:t>
            </a:r>
            <a:r>
              <a:rPr lang="en-US" dirty="0" err="1">
                <a:cs typeface="Calibri" panose="020F0502020204030204" pitchFamily="34" charset="0"/>
              </a:rPr>
              <a:t>отпадък</a:t>
            </a:r>
            <a:r>
              <a:rPr lang="en-US" dirty="0">
                <a:cs typeface="Calibri" panose="020F0502020204030204" pitchFamily="34" charset="0"/>
              </a:rPr>
              <a:t>“ </a:t>
            </a:r>
            <a:r>
              <a:rPr lang="en-US" dirty="0" err="1">
                <a:cs typeface="Calibri" panose="020F0502020204030204" pitchFamily="34" charset="0"/>
              </a:rPr>
              <a:t>по</a:t>
            </a:r>
            <a:r>
              <a:rPr lang="en-US" dirty="0">
                <a:cs typeface="Calibri" panose="020F0502020204030204" pitchFamily="34" charset="0"/>
              </a:rPr>
              <a:t> </a:t>
            </a:r>
            <a:r>
              <a:rPr lang="en-US" dirty="0" err="1">
                <a:cs typeface="Calibri" panose="020F0502020204030204" pitchFamily="34" charset="0"/>
              </a:rPr>
              <a:t>смисъла</a:t>
            </a:r>
            <a:r>
              <a:rPr lang="en-US" dirty="0">
                <a:cs typeface="Calibri" panose="020F0502020204030204" pitchFamily="34" charset="0"/>
              </a:rPr>
              <a:t> </a:t>
            </a:r>
            <a:r>
              <a:rPr lang="en-US" dirty="0" err="1">
                <a:cs typeface="Calibri" panose="020F0502020204030204" pitchFamily="34" charset="0"/>
              </a:rPr>
              <a:t>на</a:t>
            </a:r>
            <a:r>
              <a:rPr lang="en-US" dirty="0">
                <a:cs typeface="Calibri" panose="020F0502020204030204" pitchFamily="34" charset="0"/>
              </a:rPr>
              <a:t> </a:t>
            </a:r>
            <a:r>
              <a:rPr lang="en-US" dirty="0" err="1">
                <a:cs typeface="Calibri" panose="020F0502020204030204" pitchFamily="34" charset="0"/>
              </a:rPr>
              <a:t>Параграф</a:t>
            </a:r>
            <a:r>
              <a:rPr lang="en-US" dirty="0">
                <a:cs typeface="Calibri" panose="020F0502020204030204" pitchFamily="34" charset="0"/>
              </a:rPr>
              <a:t> 1 </a:t>
            </a:r>
            <a:r>
              <a:rPr lang="en-US" dirty="0" err="1">
                <a:cs typeface="Calibri" panose="020F0502020204030204" pitchFamily="34" charset="0"/>
              </a:rPr>
              <a:t>от</a:t>
            </a:r>
            <a:r>
              <a:rPr lang="en-US" dirty="0">
                <a:cs typeface="Calibri" panose="020F0502020204030204" pitchFamily="34" charset="0"/>
              </a:rPr>
              <a:t> ДР </a:t>
            </a:r>
            <a:r>
              <a:rPr lang="en-US" dirty="0" err="1">
                <a:cs typeface="Calibri" panose="020F0502020204030204" pitchFamily="34" charset="0"/>
              </a:rPr>
              <a:t>на</a:t>
            </a:r>
            <a:r>
              <a:rPr lang="en-US" dirty="0">
                <a:cs typeface="Calibri" panose="020F0502020204030204" pitchFamily="34" charset="0"/>
              </a:rPr>
              <a:t> ЗУО, с </a:t>
            </a:r>
            <a:r>
              <a:rPr lang="en-US" dirty="0" err="1">
                <a:cs typeface="Calibri" panose="020F0502020204030204" pitchFamily="34" charset="0"/>
              </a:rPr>
              <a:t>изключение</a:t>
            </a:r>
            <a:r>
              <a:rPr lang="en-US" dirty="0">
                <a:cs typeface="Calibri" panose="020F0502020204030204" pitchFamily="34" charset="0"/>
              </a:rPr>
              <a:t> </a:t>
            </a:r>
            <a:r>
              <a:rPr lang="en-US" dirty="0" err="1">
                <a:cs typeface="Calibri" panose="020F0502020204030204" pitchFamily="34" charset="0"/>
              </a:rPr>
              <a:t>на</a:t>
            </a:r>
            <a:r>
              <a:rPr lang="en-US" dirty="0">
                <a:cs typeface="Calibri" panose="020F0502020204030204" pitchFamily="34" charset="0"/>
              </a:rPr>
              <a:t> </a:t>
            </a:r>
            <a:r>
              <a:rPr lang="en-US" dirty="0" err="1">
                <a:cs typeface="Calibri" panose="020F0502020204030204" pitchFamily="34" charset="0"/>
              </a:rPr>
              <a:t>остатъците</a:t>
            </a:r>
            <a:r>
              <a:rPr lang="en-US" dirty="0">
                <a:cs typeface="Calibri" panose="020F0502020204030204" pitchFamily="34" charset="0"/>
              </a:rPr>
              <a:t>, </a:t>
            </a:r>
            <a:r>
              <a:rPr lang="en-US" dirty="0" err="1">
                <a:cs typeface="Calibri" panose="020F0502020204030204" pitchFamily="34" charset="0"/>
              </a:rPr>
              <a:t>получени</a:t>
            </a:r>
            <a:r>
              <a:rPr lang="en-US" dirty="0">
                <a:cs typeface="Calibri" panose="020F0502020204030204" pitchFamily="34" charset="0"/>
              </a:rPr>
              <a:t> </a:t>
            </a:r>
            <a:r>
              <a:rPr lang="en-US" dirty="0" err="1">
                <a:cs typeface="Calibri" panose="020F0502020204030204" pitchFamily="34" charset="0"/>
              </a:rPr>
              <a:t>от</a:t>
            </a:r>
            <a:r>
              <a:rPr lang="en-US" dirty="0">
                <a:cs typeface="Calibri" panose="020F0502020204030204" pitchFamily="34" charset="0"/>
              </a:rPr>
              <a:t> </a:t>
            </a:r>
            <a:r>
              <a:rPr lang="en-US" dirty="0" err="1">
                <a:cs typeface="Calibri" panose="020F0502020204030204" pitchFamily="34" charset="0"/>
              </a:rPr>
              <a:t>производствените</a:t>
            </a:r>
            <a:r>
              <a:rPr lang="en-US" dirty="0">
                <a:cs typeface="Calibri" panose="020F0502020204030204" pitchFamily="34" charset="0"/>
              </a:rPr>
              <a:t> </a:t>
            </a:r>
            <a:r>
              <a:rPr lang="en-US" dirty="0" err="1" smtClean="0">
                <a:cs typeface="Calibri" panose="020F0502020204030204" pitchFamily="34" charset="0"/>
              </a:rPr>
              <a:t>процеси</a:t>
            </a:r>
            <a:r>
              <a:rPr lang="en-US" dirty="0" smtClean="0">
                <a:cs typeface="Calibri" panose="020F0502020204030204" pitchFamily="34" charset="0"/>
              </a:rPr>
              <a:t>.</a:t>
            </a:r>
            <a:endParaRPr lang="bg-BG" dirty="0">
              <a:cs typeface="Calibri" panose="020F0502020204030204" pitchFamily="34" charset="0"/>
            </a:endParaRPr>
          </a:p>
          <a:p>
            <a:pPr marL="285750" indent="-285750">
              <a:buFont typeface="Wingdings" panose="05000000000000000000" pitchFamily="2" charset="2"/>
              <a:buChar char="q"/>
            </a:pPr>
            <a:r>
              <a:rPr lang="bg-BG" b="1" u="sng" dirty="0" smtClean="0">
                <a:solidFill>
                  <a:schemeClr val="accent2"/>
                </a:solidFill>
                <a:cs typeface="Calibri" panose="020F0502020204030204" pitchFamily="34" charset="0"/>
              </a:rPr>
              <a:t>С </a:t>
            </a:r>
            <a:r>
              <a:rPr lang="bg-BG" b="1" u="sng" dirty="0">
                <a:solidFill>
                  <a:schemeClr val="accent2"/>
                </a:solidFill>
                <a:cs typeface="Calibri" panose="020F0502020204030204" pitchFamily="34" charset="0"/>
              </a:rPr>
              <a:t>Наредба за опаковките и отпадъците от опаковки </a:t>
            </a:r>
            <a:r>
              <a:rPr lang="bg-BG" b="1" u="sng" dirty="0" err="1">
                <a:solidFill>
                  <a:schemeClr val="accent2"/>
                </a:solidFill>
                <a:cs typeface="Calibri" panose="020F0502020204030204" pitchFamily="34" charset="0"/>
              </a:rPr>
              <a:t>изм</a:t>
            </a:r>
            <a:r>
              <a:rPr lang="bg-BG" b="1" u="sng" dirty="0">
                <a:solidFill>
                  <a:schemeClr val="accent2"/>
                </a:solidFill>
                <a:cs typeface="Calibri" panose="020F0502020204030204" pitchFamily="34" charset="0"/>
              </a:rPr>
              <a:t> и доп. ДВ. Бр.2 от 8 Януари 2021 г </a:t>
            </a:r>
            <a:r>
              <a:rPr lang="en-US" dirty="0" err="1">
                <a:cs typeface="Calibri" panose="020F0502020204030204" pitchFamily="34" charset="0"/>
              </a:rPr>
              <a:t>се</a:t>
            </a:r>
            <a:r>
              <a:rPr lang="en-US" dirty="0">
                <a:cs typeface="Calibri" panose="020F0502020204030204" pitchFamily="34" charset="0"/>
              </a:rPr>
              <a:t> </a:t>
            </a:r>
            <a:r>
              <a:rPr lang="en-US" dirty="0" err="1">
                <a:cs typeface="Calibri" panose="020F0502020204030204" pitchFamily="34" charset="0"/>
              </a:rPr>
              <a:t>определят</a:t>
            </a:r>
            <a:r>
              <a:rPr lang="en-US" dirty="0">
                <a:cs typeface="Calibri" panose="020F0502020204030204" pitchFamily="34" charset="0"/>
              </a:rPr>
              <a:t> изискванията за </a:t>
            </a:r>
            <a:r>
              <a:rPr lang="en-US" dirty="0" err="1">
                <a:cs typeface="Calibri" panose="020F0502020204030204" pitchFamily="34" charset="0"/>
              </a:rPr>
              <a:t>пусканите</a:t>
            </a:r>
            <a:r>
              <a:rPr lang="en-US" dirty="0">
                <a:cs typeface="Calibri" panose="020F0502020204030204" pitchFamily="34" charset="0"/>
              </a:rPr>
              <a:t> на </a:t>
            </a:r>
            <a:r>
              <a:rPr lang="en-US" dirty="0" err="1">
                <a:cs typeface="Calibri" panose="020F0502020204030204" pitchFamily="34" charset="0"/>
              </a:rPr>
              <a:t>пазара</a:t>
            </a:r>
            <a:r>
              <a:rPr lang="en-US" dirty="0">
                <a:cs typeface="Calibri" panose="020F0502020204030204" pitchFamily="34" charset="0"/>
              </a:rPr>
              <a:t> опаковки и </a:t>
            </a:r>
            <a:r>
              <a:rPr lang="en-US" dirty="0" err="1">
                <a:cs typeface="Calibri" panose="020F0502020204030204" pitchFamily="34" charset="0"/>
              </a:rPr>
              <a:t>опаковъчни</a:t>
            </a:r>
            <a:r>
              <a:rPr lang="en-US" dirty="0">
                <a:cs typeface="Calibri" panose="020F0502020204030204" pitchFamily="34" charset="0"/>
              </a:rPr>
              <a:t> материали, </a:t>
            </a:r>
            <a:r>
              <a:rPr lang="en-US" dirty="0" err="1">
                <a:cs typeface="Calibri" panose="020F0502020204030204" pitchFamily="34" charset="0"/>
              </a:rPr>
              <a:t>както</a:t>
            </a:r>
            <a:r>
              <a:rPr lang="en-US" dirty="0">
                <a:cs typeface="Calibri" panose="020F0502020204030204" pitchFamily="34" charset="0"/>
              </a:rPr>
              <a:t> и за </a:t>
            </a:r>
            <a:r>
              <a:rPr lang="en-US" dirty="0" err="1">
                <a:cs typeface="Calibri" panose="020F0502020204030204" pitchFamily="34" charset="0"/>
              </a:rPr>
              <a:t>разделното</a:t>
            </a:r>
            <a:r>
              <a:rPr lang="en-US" dirty="0">
                <a:cs typeface="Calibri" panose="020F0502020204030204" pitchFamily="34" charset="0"/>
              </a:rPr>
              <a:t> </a:t>
            </a:r>
            <a:r>
              <a:rPr lang="en-US" dirty="0" err="1">
                <a:cs typeface="Calibri" panose="020F0502020204030204" pitchFamily="34" charset="0"/>
              </a:rPr>
              <a:t>събиране</a:t>
            </a:r>
            <a:r>
              <a:rPr lang="en-US" dirty="0">
                <a:cs typeface="Calibri" panose="020F0502020204030204" pitchFamily="34" charset="0"/>
              </a:rPr>
              <a:t>, </a:t>
            </a:r>
            <a:r>
              <a:rPr lang="en-US" dirty="0" err="1">
                <a:cs typeface="Calibri" panose="020F0502020204030204" pitchFamily="34" charset="0"/>
              </a:rPr>
              <a:t>многократна</a:t>
            </a:r>
            <a:r>
              <a:rPr lang="en-US" dirty="0">
                <a:cs typeface="Calibri" panose="020F0502020204030204" pitchFamily="34" charset="0"/>
              </a:rPr>
              <a:t> употреба, рециклиране, оползотворяване и/или </a:t>
            </a:r>
            <a:r>
              <a:rPr lang="en-US" dirty="0" err="1">
                <a:cs typeface="Calibri" panose="020F0502020204030204" pitchFamily="34" charset="0"/>
              </a:rPr>
              <a:t>обезвреждане</a:t>
            </a:r>
            <a:r>
              <a:rPr lang="en-US" dirty="0">
                <a:cs typeface="Calibri" panose="020F0502020204030204" pitchFamily="34" charset="0"/>
              </a:rPr>
              <a:t> на отпадъци </a:t>
            </a:r>
            <a:r>
              <a:rPr lang="en-US" dirty="0" err="1">
                <a:cs typeface="Calibri" panose="020F0502020204030204" pitchFamily="34" charset="0"/>
              </a:rPr>
              <a:t>от</a:t>
            </a:r>
            <a:r>
              <a:rPr lang="en-US" dirty="0">
                <a:cs typeface="Calibri" panose="020F0502020204030204" pitchFamily="34" charset="0"/>
              </a:rPr>
              <a:t> опаковки, </a:t>
            </a:r>
            <a:r>
              <a:rPr lang="en-US" dirty="0" err="1">
                <a:cs typeface="Calibri" panose="020F0502020204030204" pitchFamily="34" charset="0"/>
              </a:rPr>
              <a:t>включително</a:t>
            </a:r>
            <a:r>
              <a:rPr lang="en-US" dirty="0">
                <a:cs typeface="Calibri" panose="020F0502020204030204" pitchFamily="34" charset="0"/>
              </a:rPr>
              <a:t> </a:t>
            </a:r>
            <a:r>
              <a:rPr lang="en-US" dirty="0" err="1">
                <a:cs typeface="Calibri" panose="020F0502020204030204" pitchFamily="34" charset="0"/>
              </a:rPr>
              <a:t>постигането</a:t>
            </a:r>
            <a:r>
              <a:rPr lang="en-US" dirty="0">
                <a:cs typeface="Calibri" panose="020F0502020204030204" pitchFamily="34" charset="0"/>
              </a:rPr>
              <a:t> на </a:t>
            </a:r>
            <a:r>
              <a:rPr lang="en-US" dirty="0" err="1">
                <a:cs typeface="Calibri" panose="020F0502020204030204" pitchFamily="34" charset="0"/>
              </a:rPr>
              <a:t>цели</a:t>
            </a:r>
            <a:r>
              <a:rPr lang="en-US" dirty="0">
                <a:cs typeface="Calibri" panose="020F0502020204030204" pitchFamily="34" charset="0"/>
              </a:rPr>
              <a:t> за рециклиране и/или оползотворяване</a:t>
            </a:r>
            <a:r>
              <a:rPr lang="en-US" dirty="0" smtClean="0">
                <a:cs typeface="Calibri" panose="020F0502020204030204" pitchFamily="34" charset="0"/>
              </a:rPr>
              <a:t>.</a:t>
            </a:r>
            <a:endParaRPr lang="bg-BG" dirty="0" smtClean="0">
              <a:cs typeface="Calibri" panose="020F0502020204030204" pitchFamily="34" charset="0"/>
            </a:endParaRPr>
          </a:p>
          <a:p>
            <a:pPr marL="285750" indent="-285750">
              <a:buFont typeface="Wingdings" panose="05000000000000000000" pitchFamily="2" charset="2"/>
              <a:buChar char="q"/>
            </a:pPr>
            <a:r>
              <a:rPr lang="bg-BG" b="1" u="sng" dirty="0">
                <a:cs typeface="Calibri" panose="020F0502020204030204" pitchFamily="34" charset="0"/>
              </a:rPr>
              <a:t>С наредбата се регламентират основните задължения и изисквания за:</a:t>
            </a:r>
          </a:p>
          <a:p>
            <a:pPr marL="285750" lvl="0" indent="-285750">
              <a:buFont typeface="Arial" panose="020B0604020202020204" pitchFamily="34" charset="0"/>
              <a:buChar char="•"/>
            </a:pPr>
            <a:r>
              <a:rPr lang="bg-BG" dirty="0">
                <a:cs typeface="Calibri" panose="020F0502020204030204" pitchFamily="34" charset="0"/>
              </a:rPr>
              <a:t>всички пуснати на пазара опаковани стоки , като задължително се прилага схемата на разширена отговорност на производителя </a:t>
            </a:r>
            <a:r>
              <a:rPr lang="bg-BG" dirty="0" smtClean="0">
                <a:cs typeface="Calibri" panose="020F0502020204030204" pitchFamily="34" charset="0"/>
              </a:rPr>
              <a:t>,</a:t>
            </a:r>
          </a:p>
          <a:p>
            <a:pPr marL="285750" lvl="0" indent="-285750">
              <a:buFont typeface="Arial" panose="020B0604020202020204" pitchFamily="34" charset="0"/>
              <a:buChar char="•"/>
            </a:pPr>
            <a:r>
              <a:rPr lang="bg-BG" dirty="0" smtClean="0">
                <a:cs typeface="Calibri" panose="020F0502020204030204" pitchFamily="34" charset="0"/>
              </a:rPr>
              <a:t>лицата</a:t>
            </a:r>
            <a:r>
              <a:rPr lang="bg-BG" dirty="0">
                <a:cs typeface="Calibri" panose="020F0502020204030204" pitchFamily="34" charset="0"/>
              </a:rPr>
              <a:t>, които пускат на пазара опаковани </a:t>
            </a:r>
            <a:r>
              <a:rPr lang="bg-BG" dirty="0" smtClean="0">
                <a:cs typeface="Calibri" panose="020F0502020204030204" pitchFamily="34" charset="0"/>
              </a:rPr>
              <a:t>стоки,  операторите </a:t>
            </a:r>
            <a:r>
              <a:rPr lang="bg-BG" dirty="0">
                <a:cs typeface="Calibri" panose="020F0502020204030204" pitchFamily="34" charset="0"/>
              </a:rPr>
              <a:t>на инсталации и съоръжения , в които се извършват третиране, рециклиране, оползотворяване </a:t>
            </a:r>
            <a:r>
              <a:rPr lang="bg-BG" dirty="0" smtClean="0">
                <a:cs typeface="Calibri" panose="020F0502020204030204" pitchFamily="34" charset="0"/>
              </a:rPr>
              <a:t>и/или </a:t>
            </a:r>
            <a:r>
              <a:rPr lang="bg-BG" dirty="0">
                <a:cs typeface="Calibri" panose="020F0502020204030204" pitchFamily="34" charset="0"/>
              </a:rPr>
              <a:t>обезвреждане на отпадъци от опаковки с прилагане на най- добри налични техники по отношение на опазване на човешкото здраве и околна </a:t>
            </a:r>
            <a:r>
              <a:rPr lang="bg-BG" dirty="0" smtClean="0">
                <a:cs typeface="Calibri" panose="020F0502020204030204" pitchFamily="34" charset="0"/>
              </a:rPr>
              <a:t>среда,</a:t>
            </a:r>
          </a:p>
          <a:p>
            <a:pPr marL="285750" lvl="0" indent="-285750">
              <a:buFont typeface="Arial" panose="020B0604020202020204" pitchFamily="34" charset="0"/>
              <a:buChar char="•"/>
            </a:pPr>
            <a:r>
              <a:rPr lang="bg-BG" dirty="0" smtClean="0">
                <a:cs typeface="Calibri" panose="020F0502020204030204" pitchFamily="34" charset="0"/>
              </a:rPr>
              <a:t> както и заинтересованите лица – ползватели на обекти, кмета на общината и организациите по оползотворяване</a:t>
            </a:r>
            <a:endParaRPr lang="bg-BG" dirty="0">
              <a:cs typeface="Calibri" panose="020F0502020204030204" pitchFamily="34" charset="0"/>
            </a:endParaRPr>
          </a:p>
        </p:txBody>
      </p:sp>
    </p:spTree>
    <p:extLst>
      <p:ext uri="{BB962C8B-B14F-4D97-AF65-F5344CB8AC3E}">
        <p14:creationId xmlns:p14="http://schemas.microsoft.com/office/powerpoint/2010/main" val="22510968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1557" y="135467"/>
            <a:ext cx="9324621" cy="844442"/>
          </a:xfrm>
        </p:spPr>
        <p:txBody>
          <a:bodyPr/>
          <a:lstStyle/>
          <a:p>
            <a:pPr lvl="0" algn="ctr"/>
            <a:r>
              <a:rPr lang="bg-BG" sz="2200" b="1" dirty="0" smtClean="0">
                <a:latin typeface="+mn-lt"/>
                <a:cs typeface="Calibri" panose="020F0502020204030204" pitchFamily="34" charset="0"/>
              </a:rPr>
              <a:t>    Управлението </a:t>
            </a:r>
            <a:r>
              <a:rPr lang="bg-BG" sz="2200" b="1" dirty="0">
                <a:latin typeface="+mn-lt"/>
                <a:cs typeface="Calibri" panose="020F0502020204030204" pitchFamily="34" charset="0"/>
              </a:rPr>
              <a:t>на </a:t>
            </a:r>
            <a:r>
              <a:rPr lang="bg-BG" sz="2200" b="1" dirty="0" smtClean="0">
                <a:latin typeface="+mn-lt"/>
                <a:cs typeface="Calibri" panose="020F0502020204030204" pitchFamily="34" charset="0"/>
              </a:rPr>
              <a:t>масово разпространение </a:t>
            </a:r>
            <a:r>
              <a:rPr lang="bg-BG" sz="2200" b="1" dirty="0">
                <a:latin typeface="+mn-lt"/>
                <a:cs typeface="Calibri" panose="020F0502020204030204" pitchFamily="34" charset="0"/>
              </a:rPr>
              <a:t>отпадъци съгласно ЗУО, </a:t>
            </a:r>
            <a:r>
              <a:rPr lang="bg-BG" sz="2200" b="1" dirty="0" smtClean="0">
                <a:latin typeface="+mn-lt"/>
                <a:cs typeface="Calibri" panose="020F0502020204030204" pitchFamily="34" charset="0"/>
              </a:rPr>
              <a:t>(изменение </a:t>
            </a:r>
            <a:r>
              <a:rPr lang="bg-BG" sz="2200" b="1" dirty="0">
                <a:latin typeface="+mn-lt"/>
                <a:cs typeface="Calibri" panose="020F0502020204030204" pitchFamily="34" charset="0"/>
              </a:rPr>
              <a:t>и допълнение от 05.03.2021 </a:t>
            </a:r>
            <a:r>
              <a:rPr lang="bg-BG" sz="2200" b="1" dirty="0" smtClean="0">
                <a:latin typeface="+mn-lt"/>
                <a:cs typeface="Calibri" panose="020F0502020204030204" pitchFamily="34" charset="0"/>
              </a:rPr>
              <a:t>г)</a:t>
            </a:r>
            <a:endParaRPr lang="bg-BG" sz="2200" dirty="0">
              <a:latin typeface="+mn-lt"/>
              <a:cs typeface="Calibri" panose="020F0502020204030204" pitchFamily="34" charset="0"/>
            </a:endParaRPr>
          </a:p>
        </p:txBody>
      </p:sp>
      <p:sp>
        <p:nvSpPr>
          <p:cNvPr id="3" name="Rectangle 2"/>
          <p:cNvSpPr/>
          <p:nvPr/>
        </p:nvSpPr>
        <p:spPr>
          <a:xfrm>
            <a:off x="404350" y="1041023"/>
            <a:ext cx="10701864" cy="5816977"/>
          </a:xfrm>
          <a:prstGeom prst="rect">
            <a:avLst/>
          </a:prstGeom>
        </p:spPr>
        <p:txBody>
          <a:bodyPr wrap="square">
            <a:spAutoFit/>
          </a:bodyPr>
          <a:lstStyle/>
          <a:p>
            <a:r>
              <a:rPr lang="ru-RU" b="1" u="sng" dirty="0" smtClean="0">
                <a:solidFill>
                  <a:schemeClr val="accent2"/>
                </a:solidFill>
                <a:cs typeface="Calibri" panose="020F0502020204030204" pitchFamily="34" charset="0"/>
              </a:rPr>
              <a:t>Отговорностите </a:t>
            </a:r>
            <a:r>
              <a:rPr lang="ru-RU" b="1" u="sng" dirty="0">
                <a:solidFill>
                  <a:schemeClr val="accent2"/>
                </a:solidFill>
                <a:cs typeface="Calibri" panose="020F0502020204030204" pitchFamily="34" charset="0"/>
              </a:rPr>
              <a:t>на общината в лицето на Кмета </a:t>
            </a:r>
            <a:r>
              <a:rPr lang="ru-RU" b="1" u="sng" dirty="0" smtClean="0">
                <a:solidFill>
                  <a:schemeClr val="accent2"/>
                </a:solidFill>
                <a:cs typeface="Calibri" panose="020F0502020204030204" pitchFamily="34" charset="0"/>
              </a:rPr>
              <a:t>(извадка)</a:t>
            </a:r>
            <a:endParaRPr lang="bg-BG" b="1" u="sng" dirty="0">
              <a:solidFill>
                <a:schemeClr val="accent2"/>
              </a:solidFill>
              <a:cs typeface="Calibri" panose="020F0502020204030204" pitchFamily="34" charset="0"/>
            </a:endParaRPr>
          </a:p>
          <a:p>
            <a:endParaRPr lang="bg-BG" b="1" u="sng" dirty="0">
              <a:cs typeface="Calibri" panose="020F0502020204030204" pitchFamily="34" charset="0"/>
            </a:endParaRPr>
          </a:p>
          <a:p>
            <a:pPr marL="285750" lvl="0" indent="-285750">
              <a:buFont typeface="Wingdings" panose="05000000000000000000" pitchFamily="2" charset="2"/>
              <a:buChar char="§"/>
            </a:pPr>
            <a:r>
              <a:rPr lang="ru-RU" sz="1600" dirty="0" smtClean="0">
                <a:cs typeface="Calibri" panose="020F0502020204030204" pitchFamily="34" charset="0"/>
              </a:rPr>
              <a:t>кметът </a:t>
            </a:r>
            <a:r>
              <a:rPr lang="ru-RU" sz="1600" dirty="0">
                <a:cs typeface="Calibri" panose="020F0502020204030204" pitchFamily="34" charset="0"/>
              </a:rPr>
              <a:t>на Общината определя местата за разполагане на необходимите елементи/ цветните контейнери/  от системата за разделно събиране и сортиране на отпадъците от опаковки, като осигулава мнимален общ обем на съдовете, съгласно чл.24 от Наредбата ;</a:t>
            </a:r>
          </a:p>
          <a:p>
            <a:pPr marL="285750" lvl="0" indent="-285750">
              <a:buFont typeface="Wingdings" panose="05000000000000000000" pitchFamily="2" charset="2"/>
              <a:buChar char="§"/>
            </a:pPr>
            <a:r>
              <a:rPr lang="ru-RU" sz="1600" dirty="0" smtClean="0">
                <a:cs typeface="Calibri" panose="020F0502020204030204" pitchFamily="34" charset="0"/>
              </a:rPr>
              <a:t>предварително </a:t>
            </a:r>
            <a:r>
              <a:rPr lang="ru-RU" sz="1600" dirty="0">
                <a:cs typeface="Calibri" panose="020F0502020204030204" pitchFamily="34" charset="0"/>
              </a:rPr>
              <a:t>изготвен  списък  с разположението на елементите на събирателната инфраструктура, който   подлежи на промени, съобразно ефективността на определените в началото места.</a:t>
            </a:r>
          </a:p>
          <a:p>
            <a:pPr marL="285750" lvl="0" indent="-285750">
              <a:buFont typeface="Wingdings" panose="05000000000000000000" pitchFamily="2" charset="2"/>
              <a:buChar char="§"/>
            </a:pPr>
            <a:r>
              <a:rPr lang="ru-RU" sz="1600" dirty="0" smtClean="0">
                <a:cs typeface="Calibri" panose="020F0502020204030204" pitchFamily="34" charset="0"/>
              </a:rPr>
              <a:t>с </a:t>
            </a:r>
            <a:r>
              <a:rPr lang="ru-RU" sz="1600" dirty="0">
                <a:cs typeface="Calibri" panose="020F0502020204030204" pitchFamily="34" charset="0"/>
              </a:rPr>
              <a:t>договора се уговорят  задълженията по изпълнението и отчитането на целите за разделно събиране, рециклиране и </a:t>
            </a:r>
            <a:r>
              <a:rPr lang="ru-RU" sz="1600" dirty="0" smtClean="0">
                <a:cs typeface="Calibri" panose="020F0502020204030204" pitchFamily="34" charset="0"/>
              </a:rPr>
              <a:t>оползотворяван</a:t>
            </a:r>
            <a:endParaRPr lang="ru-RU" sz="1600" dirty="0">
              <a:cs typeface="Calibri" panose="020F0502020204030204" pitchFamily="34" charset="0"/>
            </a:endParaRPr>
          </a:p>
          <a:p>
            <a:pPr marL="285750" lvl="0" indent="-285750">
              <a:buFont typeface="Wingdings" panose="05000000000000000000" pitchFamily="2" charset="2"/>
              <a:buChar char="§"/>
            </a:pPr>
            <a:r>
              <a:rPr lang="ru-RU" sz="1600" dirty="0" smtClean="0">
                <a:cs typeface="Calibri" panose="020F0502020204030204" pitchFamily="34" charset="0"/>
              </a:rPr>
              <a:t>общината </a:t>
            </a:r>
            <a:r>
              <a:rPr lang="ru-RU" sz="1600" dirty="0">
                <a:cs typeface="Calibri" panose="020F0502020204030204" pitchFamily="34" charset="0"/>
              </a:rPr>
              <a:t>се ангажира с контрола и подходящи мерки за недопускането на посегателства и кражби на отпадъците от съдовете за разделно събиране и мотивира поведението и отношението на гражданите в проявата на „добър стопанин” към цветните </a:t>
            </a:r>
            <a:r>
              <a:rPr lang="ru-RU" sz="1600" dirty="0" smtClean="0">
                <a:cs typeface="Calibri" panose="020F0502020204030204" pitchFamily="34" charset="0"/>
              </a:rPr>
              <a:t>контейнери</a:t>
            </a:r>
          </a:p>
          <a:p>
            <a:pPr marL="285750" lvl="0" indent="-285750">
              <a:buFont typeface="Wingdings" panose="05000000000000000000" pitchFamily="2" charset="2"/>
              <a:buChar char="§"/>
            </a:pPr>
            <a:r>
              <a:rPr lang="ru-RU" sz="1600" dirty="0" smtClean="0">
                <a:cs typeface="Calibri" panose="020F0502020204030204" pitchFamily="34" charset="0"/>
              </a:rPr>
              <a:t>общината </a:t>
            </a:r>
            <a:r>
              <a:rPr lang="ru-RU" sz="1600" dirty="0">
                <a:cs typeface="Calibri" panose="020F0502020204030204" pitchFamily="34" charset="0"/>
              </a:rPr>
              <a:t>съдейства  при подготовката и провеждането на разяснителни кампании на организациите по оползотворяване; </a:t>
            </a:r>
            <a:endParaRPr lang="ru-RU" sz="1600" dirty="0" smtClean="0">
              <a:cs typeface="Calibri" panose="020F0502020204030204" pitchFamily="34" charset="0"/>
            </a:endParaRPr>
          </a:p>
          <a:p>
            <a:pPr marL="285750" lvl="0" indent="-285750">
              <a:buFont typeface="Wingdings" panose="05000000000000000000" pitchFamily="2" charset="2"/>
              <a:buChar char="§"/>
            </a:pPr>
            <a:r>
              <a:rPr lang="bg-BG" sz="1600" dirty="0" smtClean="0">
                <a:cs typeface="Calibri" panose="020F0502020204030204" pitchFamily="34" charset="0"/>
              </a:rPr>
              <a:t>регламентира </a:t>
            </a:r>
            <a:r>
              <a:rPr lang="bg-BG" sz="1600" dirty="0">
                <a:cs typeface="Calibri" panose="020F0502020204030204" pitchFamily="34" charset="0"/>
              </a:rPr>
              <a:t>системата за разделно събиране с цветни съдове за събиране на отпадъци от търговски, производствени и административни обекти; </a:t>
            </a:r>
            <a:endParaRPr lang="bg-BG" sz="1600" dirty="0" smtClean="0">
              <a:cs typeface="Calibri" panose="020F0502020204030204" pitchFamily="34" charset="0"/>
            </a:endParaRPr>
          </a:p>
          <a:p>
            <a:pPr marL="285750" lvl="0" indent="-285750">
              <a:buFont typeface="Wingdings" panose="05000000000000000000" pitchFamily="2" charset="2"/>
              <a:buChar char="§"/>
            </a:pPr>
            <a:r>
              <a:rPr lang="ru-RU" sz="1600" dirty="0" smtClean="0">
                <a:cs typeface="Calibri" panose="020F0502020204030204" pitchFamily="34" charset="0"/>
              </a:rPr>
              <a:t>определя </a:t>
            </a:r>
            <a:r>
              <a:rPr lang="ru-RU" sz="1600" dirty="0">
                <a:cs typeface="Calibri" panose="020F0502020204030204" pitchFamily="34" charset="0"/>
              </a:rPr>
              <a:t>площадка за извършване на дейностите по предварително третиране на разделно събраните отпадъци от опаковки, отговарящи на всички изисквания съгласно наредбата по чл.43, ал. 1 от ЗУО, като една площадка може да обслужва няколко системи за разделно събиране; </a:t>
            </a:r>
          </a:p>
          <a:p>
            <a:pPr marL="285750" lvl="0" indent="-285750">
              <a:buFont typeface="Wingdings" panose="05000000000000000000" pitchFamily="2" charset="2"/>
              <a:buChar char="§"/>
            </a:pPr>
            <a:r>
              <a:rPr lang="en-US" sz="1600" dirty="0" err="1" smtClean="0">
                <a:cs typeface="Calibri" panose="020F0502020204030204" pitchFamily="34" charset="0"/>
              </a:rPr>
              <a:t>да</a:t>
            </a:r>
            <a:r>
              <a:rPr lang="en-US" sz="1600" dirty="0" smtClean="0">
                <a:cs typeface="Calibri" panose="020F0502020204030204" pitchFamily="34" charset="0"/>
              </a:rPr>
              <a:t> </a:t>
            </a:r>
            <a:r>
              <a:rPr lang="en-US" sz="1600" dirty="0" err="1">
                <a:cs typeface="Calibri" panose="020F0502020204030204" pitchFamily="34" charset="0"/>
              </a:rPr>
              <a:t>издава</a:t>
            </a:r>
            <a:r>
              <a:rPr lang="en-US" sz="1600" dirty="0">
                <a:cs typeface="Calibri" panose="020F0502020204030204" pitchFamily="34" charset="0"/>
              </a:rPr>
              <a:t> </a:t>
            </a:r>
            <a:r>
              <a:rPr lang="en-US" sz="1600" dirty="0" err="1">
                <a:cs typeface="Calibri" panose="020F0502020204030204" pitchFamily="34" charset="0"/>
              </a:rPr>
              <a:t>предписания</a:t>
            </a:r>
            <a:r>
              <a:rPr lang="en-US" sz="1600" dirty="0">
                <a:cs typeface="Calibri" panose="020F0502020204030204" pitchFamily="34" charset="0"/>
              </a:rPr>
              <a:t>, за </a:t>
            </a:r>
            <a:r>
              <a:rPr lang="en-US" sz="1600" dirty="0" err="1">
                <a:cs typeface="Calibri" panose="020F0502020204030204" pitchFamily="34" charset="0"/>
              </a:rPr>
              <a:t>оптимизиране</a:t>
            </a:r>
            <a:r>
              <a:rPr lang="en-US" sz="1600" dirty="0">
                <a:cs typeface="Calibri" panose="020F0502020204030204" pitchFamily="34" charset="0"/>
              </a:rPr>
              <a:t> на </a:t>
            </a:r>
            <a:r>
              <a:rPr lang="en-US" sz="1600" dirty="0" err="1">
                <a:cs typeface="Calibri" panose="020F0502020204030204" pitchFamily="34" charset="0"/>
              </a:rPr>
              <a:t>системата</a:t>
            </a:r>
            <a:r>
              <a:rPr lang="en-US" sz="1600" dirty="0">
                <a:cs typeface="Calibri" panose="020F0502020204030204" pitchFamily="34" charset="0"/>
              </a:rPr>
              <a:t> за разделно на отпадъци.</a:t>
            </a:r>
            <a:endParaRPr lang="bg-BG" sz="1600" dirty="0">
              <a:cs typeface="Calibri" panose="020F0502020204030204" pitchFamily="34" charset="0"/>
            </a:endParaRPr>
          </a:p>
          <a:p>
            <a:pPr marL="285750" lvl="0" indent="-285750">
              <a:buFont typeface="Wingdings" panose="05000000000000000000" pitchFamily="2" charset="2"/>
              <a:buChar char="§"/>
            </a:pPr>
            <a:r>
              <a:rPr lang="bg-BG" sz="1600" dirty="0" smtClean="0">
                <a:cs typeface="Calibri" panose="020F0502020204030204" pitchFamily="34" charset="0"/>
              </a:rPr>
              <a:t>вменяване </a:t>
            </a:r>
            <a:r>
              <a:rPr lang="bg-BG" sz="1600" dirty="0">
                <a:cs typeface="Calibri" panose="020F0502020204030204" pitchFamily="34" charset="0"/>
              </a:rPr>
              <a:t>на задължение за въвеждане: GPS система на обслужващата техника и видеонаблюдение на площадката с предоставяне на директен достъп на общината</a:t>
            </a:r>
            <a:endParaRPr lang="bg-BG" sz="1600" dirty="0"/>
          </a:p>
          <a:p>
            <a:pPr lvl="0"/>
            <a:endParaRPr lang="ru-RU"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604869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1557" y="135467"/>
            <a:ext cx="9324621" cy="844442"/>
          </a:xfrm>
        </p:spPr>
        <p:txBody>
          <a:bodyPr/>
          <a:lstStyle/>
          <a:p>
            <a:pPr lvl="0" algn="ctr"/>
            <a:r>
              <a:rPr lang="bg-BG" sz="2400" b="1" dirty="0" smtClean="0">
                <a:latin typeface="Calibri" panose="020F0502020204030204" pitchFamily="34" charset="0"/>
                <a:cs typeface="Calibri" panose="020F0502020204030204" pitchFamily="34" charset="0"/>
              </a:rPr>
              <a:t>    </a:t>
            </a:r>
            <a:r>
              <a:rPr lang="bg-BG" sz="2000" b="1" dirty="0" smtClean="0">
                <a:latin typeface="+mn-lt"/>
                <a:cs typeface="Calibri" panose="020F0502020204030204" pitchFamily="34" charset="0"/>
              </a:rPr>
              <a:t>Управлението </a:t>
            </a:r>
            <a:r>
              <a:rPr lang="bg-BG" sz="2000" b="1" dirty="0">
                <a:latin typeface="+mn-lt"/>
                <a:cs typeface="Calibri" panose="020F0502020204030204" pitchFamily="34" charset="0"/>
              </a:rPr>
              <a:t>на </a:t>
            </a:r>
            <a:r>
              <a:rPr lang="bg-BG" sz="2000" b="1" dirty="0" smtClean="0">
                <a:latin typeface="+mn-lt"/>
                <a:cs typeface="Calibri" panose="020F0502020204030204" pitchFamily="34" charset="0"/>
              </a:rPr>
              <a:t>масово разпространение </a:t>
            </a:r>
            <a:r>
              <a:rPr lang="bg-BG" sz="2000" b="1" dirty="0">
                <a:latin typeface="+mn-lt"/>
                <a:cs typeface="Calibri" panose="020F0502020204030204" pitchFamily="34" charset="0"/>
              </a:rPr>
              <a:t>отпадъци съгласно ЗУО, </a:t>
            </a:r>
            <a:r>
              <a:rPr lang="bg-BG" sz="2000" b="1" dirty="0" smtClean="0">
                <a:latin typeface="+mn-lt"/>
                <a:cs typeface="Calibri" panose="020F0502020204030204" pitchFamily="34" charset="0"/>
              </a:rPr>
              <a:t>(изменение </a:t>
            </a:r>
            <a:r>
              <a:rPr lang="bg-BG" sz="2000" b="1" dirty="0">
                <a:latin typeface="+mn-lt"/>
                <a:cs typeface="Calibri" panose="020F0502020204030204" pitchFamily="34" charset="0"/>
              </a:rPr>
              <a:t>и допълнение от 05.03.2021 </a:t>
            </a:r>
            <a:r>
              <a:rPr lang="bg-BG" sz="2000" b="1" dirty="0" smtClean="0">
                <a:latin typeface="+mn-lt"/>
                <a:cs typeface="Calibri" panose="020F0502020204030204" pitchFamily="34" charset="0"/>
              </a:rPr>
              <a:t>г)</a:t>
            </a:r>
            <a:endParaRPr lang="bg-BG" sz="2000" dirty="0">
              <a:latin typeface="+mn-lt"/>
              <a:cs typeface="Calibri" panose="020F0502020204030204" pitchFamily="34" charset="0"/>
            </a:endParaRPr>
          </a:p>
        </p:txBody>
      </p:sp>
      <p:sp>
        <p:nvSpPr>
          <p:cNvPr id="3" name="Rectangle 2"/>
          <p:cNvSpPr/>
          <p:nvPr/>
        </p:nvSpPr>
        <p:spPr>
          <a:xfrm>
            <a:off x="451557" y="979909"/>
            <a:ext cx="10701864" cy="5570756"/>
          </a:xfrm>
          <a:prstGeom prst="rect">
            <a:avLst/>
          </a:prstGeom>
        </p:spPr>
        <p:txBody>
          <a:bodyPr wrap="square">
            <a:spAutoFit/>
          </a:bodyPr>
          <a:lstStyle/>
          <a:p>
            <a:r>
              <a:rPr lang="ru-RU" b="1" u="sng" dirty="0" smtClean="0">
                <a:latin typeface="Calibri" panose="020F0502020204030204" pitchFamily="34" charset="0"/>
                <a:cs typeface="Calibri" panose="020F0502020204030204" pitchFamily="34" charset="0"/>
              </a:rPr>
              <a:t>Отговорности на организациите по оползотворяване на опаковки и отпадъци от опаковки (извадка)</a:t>
            </a:r>
          </a:p>
          <a:p>
            <a:endParaRPr lang="ru-RU" b="1" u="sng" dirty="0" smtClean="0">
              <a:solidFill>
                <a:schemeClr val="accent2"/>
              </a:solidFill>
              <a:latin typeface="Calibri" panose="020F0502020204030204" pitchFamily="34" charset="0"/>
              <a:cs typeface="Calibri" panose="020F0502020204030204" pitchFamily="34" charset="0"/>
            </a:endParaRPr>
          </a:p>
          <a:p>
            <a:pPr marL="285750" lvl="0" indent="-285750">
              <a:buFont typeface="Wingdings" panose="05000000000000000000" pitchFamily="2" charset="2"/>
              <a:buChar char="§"/>
            </a:pPr>
            <a:r>
              <a:rPr lang="en-US" sz="1600" dirty="0" err="1">
                <a:cs typeface="Calibri" panose="020F0502020204030204" pitchFamily="34" charset="0"/>
              </a:rPr>
              <a:t>Закупува</a:t>
            </a:r>
            <a:r>
              <a:rPr lang="en-US" sz="1600" dirty="0">
                <a:cs typeface="Calibri" panose="020F0502020204030204" pitchFamily="34" charset="0"/>
              </a:rPr>
              <a:t> и </a:t>
            </a:r>
            <a:r>
              <a:rPr lang="en-US" sz="1600" dirty="0" err="1">
                <a:cs typeface="Calibri" panose="020F0502020204030204" pitchFamily="34" charset="0"/>
              </a:rPr>
              <a:t>разполага</a:t>
            </a:r>
            <a:r>
              <a:rPr lang="en-US" sz="1600" dirty="0">
                <a:cs typeface="Calibri" panose="020F0502020204030204" pitchFamily="34" charset="0"/>
              </a:rPr>
              <a:t> </a:t>
            </a:r>
            <a:r>
              <a:rPr lang="en-US" sz="1600" dirty="0" err="1">
                <a:cs typeface="Calibri" panose="020F0502020204030204" pitchFamily="34" charset="0"/>
              </a:rPr>
              <a:t>за</a:t>
            </a:r>
            <a:r>
              <a:rPr lang="en-US" sz="1600" dirty="0">
                <a:cs typeface="Calibri" panose="020F0502020204030204" pitchFamily="34" charset="0"/>
              </a:rPr>
              <a:t> </a:t>
            </a:r>
            <a:r>
              <a:rPr lang="en-US" sz="1600" dirty="0" err="1">
                <a:cs typeface="Calibri" panose="020F0502020204030204" pitchFamily="34" charset="0"/>
              </a:rPr>
              <a:t>собствена</a:t>
            </a:r>
            <a:r>
              <a:rPr lang="en-US" sz="1600" dirty="0">
                <a:cs typeface="Calibri" panose="020F0502020204030204" pitchFamily="34" charset="0"/>
              </a:rPr>
              <a:t> </a:t>
            </a:r>
            <a:r>
              <a:rPr lang="en-US" sz="1600" dirty="0" err="1">
                <a:cs typeface="Calibri" panose="020F0502020204030204" pitchFamily="34" charset="0"/>
              </a:rPr>
              <a:t>сметка</a:t>
            </a:r>
            <a:r>
              <a:rPr lang="en-US" sz="1600" dirty="0">
                <a:cs typeface="Calibri" panose="020F0502020204030204" pitchFamily="34" charset="0"/>
              </a:rPr>
              <a:t> </a:t>
            </a:r>
            <a:r>
              <a:rPr lang="en-US" sz="1600" dirty="0" err="1">
                <a:cs typeface="Calibri" panose="020F0502020204030204" pitchFamily="34" charset="0"/>
              </a:rPr>
              <a:t>трицветните</a:t>
            </a:r>
            <a:r>
              <a:rPr lang="en-US" sz="1600" dirty="0">
                <a:cs typeface="Calibri" panose="020F0502020204030204" pitchFamily="34" charset="0"/>
              </a:rPr>
              <a:t> </a:t>
            </a:r>
            <a:r>
              <a:rPr lang="en-US" sz="1600" dirty="0" err="1">
                <a:cs typeface="Calibri" panose="020F0502020204030204" pitchFamily="34" charset="0"/>
              </a:rPr>
              <a:t>контейнери</a:t>
            </a:r>
            <a:r>
              <a:rPr lang="en-US" sz="1600" dirty="0">
                <a:cs typeface="Calibri" panose="020F0502020204030204" pitchFamily="34" charset="0"/>
              </a:rPr>
              <a:t> </a:t>
            </a:r>
            <a:r>
              <a:rPr lang="en-US" sz="1600" dirty="0" err="1">
                <a:cs typeface="Calibri" panose="020F0502020204030204" pitchFamily="34" charset="0"/>
              </a:rPr>
              <a:t>на</a:t>
            </a:r>
            <a:r>
              <a:rPr lang="en-US" sz="1600" dirty="0">
                <a:cs typeface="Calibri" panose="020F0502020204030204" pitchFamily="34" charset="0"/>
              </a:rPr>
              <a:t> </a:t>
            </a:r>
            <a:r>
              <a:rPr lang="en-US" sz="1600" dirty="0" err="1">
                <a:cs typeface="Calibri" panose="020F0502020204030204" pitchFamily="34" charset="0"/>
              </a:rPr>
              <a:t>територията</a:t>
            </a:r>
            <a:r>
              <a:rPr lang="en-US" sz="1600" dirty="0">
                <a:cs typeface="Calibri" panose="020F0502020204030204" pitchFamily="34" charset="0"/>
              </a:rPr>
              <a:t> </a:t>
            </a:r>
            <a:r>
              <a:rPr lang="en-US" sz="1600" dirty="0" err="1">
                <a:cs typeface="Calibri" panose="020F0502020204030204" pitchFamily="34" charset="0"/>
              </a:rPr>
              <a:t>на</a:t>
            </a:r>
            <a:r>
              <a:rPr lang="en-US" sz="1600" dirty="0">
                <a:cs typeface="Calibri" panose="020F0502020204030204" pitchFamily="34" charset="0"/>
              </a:rPr>
              <a:t> </a:t>
            </a:r>
            <a:r>
              <a:rPr lang="en-US" sz="1600" dirty="0" err="1">
                <a:cs typeface="Calibri" panose="020F0502020204030204" pitchFamily="34" charset="0"/>
              </a:rPr>
              <a:t>общината</a:t>
            </a:r>
            <a:r>
              <a:rPr lang="en-US" sz="1600" dirty="0">
                <a:cs typeface="Calibri" panose="020F0502020204030204" pitchFamily="34" charset="0"/>
              </a:rPr>
              <a:t>. </a:t>
            </a:r>
            <a:r>
              <a:rPr lang="en-US" sz="1600" dirty="0" err="1">
                <a:cs typeface="Calibri" panose="020F0502020204030204" pitchFamily="34" charset="0"/>
              </a:rPr>
              <a:t>Грижи</a:t>
            </a:r>
            <a:r>
              <a:rPr lang="en-US" sz="1600" dirty="0">
                <a:cs typeface="Calibri" panose="020F0502020204030204" pitchFamily="34" charset="0"/>
              </a:rPr>
              <a:t> </a:t>
            </a:r>
            <a:r>
              <a:rPr lang="en-US" sz="1600" dirty="0" err="1">
                <a:cs typeface="Calibri" panose="020F0502020204030204" pitchFamily="34" charset="0"/>
              </a:rPr>
              <a:t>се</a:t>
            </a:r>
            <a:r>
              <a:rPr lang="en-US" sz="1600" dirty="0">
                <a:cs typeface="Calibri" panose="020F0502020204030204" pitchFamily="34" charset="0"/>
              </a:rPr>
              <a:t> </a:t>
            </a:r>
            <a:r>
              <a:rPr lang="en-US" sz="1600" dirty="0" err="1">
                <a:cs typeface="Calibri" panose="020F0502020204030204" pitchFamily="34" charset="0"/>
              </a:rPr>
              <a:t>за</a:t>
            </a:r>
            <a:r>
              <a:rPr lang="en-US" sz="1600" dirty="0">
                <a:cs typeface="Calibri" panose="020F0502020204030204" pitchFamily="34" charset="0"/>
              </a:rPr>
              <a:t> </a:t>
            </a:r>
            <a:r>
              <a:rPr lang="en-US" sz="1600" dirty="0" err="1">
                <a:cs typeface="Calibri" panose="020F0502020204030204" pitchFamily="34" charset="0"/>
              </a:rPr>
              <a:t>поддържане</a:t>
            </a:r>
            <a:r>
              <a:rPr lang="en-US" sz="1600" dirty="0">
                <a:cs typeface="Calibri" panose="020F0502020204030204" pitchFamily="34" charset="0"/>
              </a:rPr>
              <a:t> </a:t>
            </a:r>
            <a:r>
              <a:rPr lang="en-US" sz="1600" dirty="0" err="1">
                <a:cs typeface="Calibri" panose="020F0502020204030204" pitchFamily="34" charset="0"/>
              </a:rPr>
              <a:t>доброто</a:t>
            </a:r>
            <a:r>
              <a:rPr lang="en-US" sz="1600" dirty="0">
                <a:cs typeface="Calibri" panose="020F0502020204030204" pitchFamily="34" charset="0"/>
              </a:rPr>
              <a:t> </a:t>
            </a:r>
            <a:r>
              <a:rPr lang="en-US" sz="1600" dirty="0" err="1">
                <a:cs typeface="Calibri" panose="020F0502020204030204" pitchFamily="34" charset="0"/>
              </a:rPr>
              <a:t>им</a:t>
            </a:r>
            <a:r>
              <a:rPr lang="en-US" sz="1600" dirty="0">
                <a:cs typeface="Calibri" panose="020F0502020204030204" pitchFamily="34" charset="0"/>
              </a:rPr>
              <a:t> </a:t>
            </a:r>
            <a:r>
              <a:rPr lang="en-US" sz="1600" dirty="0" err="1">
                <a:cs typeface="Calibri" panose="020F0502020204030204" pitchFamily="34" charset="0"/>
              </a:rPr>
              <a:t>състояние</a:t>
            </a:r>
            <a:r>
              <a:rPr lang="en-US" sz="1600" dirty="0">
                <a:cs typeface="Calibri" panose="020F0502020204030204" pitchFamily="34" charset="0"/>
              </a:rPr>
              <a:t>.</a:t>
            </a:r>
            <a:endParaRPr lang="bg-BG" sz="1600" dirty="0">
              <a:cs typeface="Calibri" panose="020F0502020204030204" pitchFamily="34" charset="0"/>
            </a:endParaRPr>
          </a:p>
          <a:p>
            <a:pPr marL="285750" lvl="0" indent="-285750">
              <a:buFont typeface="Wingdings" panose="05000000000000000000" pitchFamily="2" charset="2"/>
              <a:buChar char="§"/>
            </a:pPr>
            <a:r>
              <a:rPr lang="en-US" sz="1600" dirty="0" err="1">
                <a:cs typeface="Calibri" panose="020F0502020204030204" pitchFamily="34" charset="0"/>
              </a:rPr>
              <a:t>Осигурява</a:t>
            </a:r>
            <a:r>
              <a:rPr lang="en-US" sz="1600" dirty="0">
                <a:cs typeface="Calibri" panose="020F0502020204030204" pitchFamily="34" charset="0"/>
              </a:rPr>
              <a:t> </a:t>
            </a:r>
            <a:r>
              <a:rPr lang="en-US" sz="1600" dirty="0" err="1">
                <a:cs typeface="Calibri" panose="020F0502020204030204" pitchFamily="34" charset="0"/>
              </a:rPr>
              <a:t>специализирана</a:t>
            </a:r>
            <a:r>
              <a:rPr lang="en-US" sz="1600" dirty="0">
                <a:cs typeface="Calibri" panose="020F0502020204030204" pitchFamily="34" charset="0"/>
              </a:rPr>
              <a:t> </a:t>
            </a:r>
            <a:r>
              <a:rPr lang="en-US" sz="1600" dirty="0" err="1">
                <a:cs typeface="Calibri" panose="020F0502020204030204" pitchFamily="34" charset="0"/>
              </a:rPr>
              <a:t>обслужваща</a:t>
            </a:r>
            <a:r>
              <a:rPr lang="en-US" sz="1600" dirty="0">
                <a:cs typeface="Calibri" panose="020F0502020204030204" pitchFamily="34" charset="0"/>
              </a:rPr>
              <a:t> </a:t>
            </a:r>
            <a:r>
              <a:rPr lang="en-US" sz="1600" dirty="0" err="1">
                <a:cs typeface="Calibri" panose="020F0502020204030204" pitchFamily="34" charset="0"/>
              </a:rPr>
              <a:t>техника</a:t>
            </a:r>
            <a:r>
              <a:rPr lang="en-US" sz="1600" dirty="0">
                <a:cs typeface="Calibri" panose="020F0502020204030204" pitchFamily="34" charset="0"/>
              </a:rPr>
              <a:t>; </a:t>
            </a:r>
            <a:r>
              <a:rPr lang="en-US" sz="1600" dirty="0" err="1">
                <a:cs typeface="Calibri" panose="020F0502020204030204" pitchFamily="34" charset="0"/>
              </a:rPr>
              <a:t>Предвижда</a:t>
            </a:r>
            <a:r>
              <a:rPr lang="en-US" sz="1600" dirty="0">
                <a:cs typeface="Calibri" panose="020F0502020204030204" pitchFamily="34" charset="0"/>
              </a:rPr>
              <a:t> </a:t>
            </a:r>
            <a:r>
              <a:rPr lang="en-US" sz="1600" dirty="0" err="1">
                <a:cs typeface="Calibri" panose="020F0502020204030204" pitchFamily="34" charset="0"/>
              </a:rPr>
              <a:t>поставяне</a:t>
            </a:r>
            <a:r>
              <a:rPr lang="en-US" sz="1600" dirty="0">
                <a:cs typeface="Calibri" panose="020F0502020204030204" pitchFamily="34" charset="0"/>
              </a:rPr>
              <a:t> </a:t>
            </a:r>
            <a:r>
              <a:rPr lang="en-US" sz="1600" dirty="0" err="1">
                <a:cs typeface="Calibri" panose="020F0502020204030204" pitchFamily="34" charset="0"/>
              </a:rPr>
              <a:t>на</a:t>
            </a:r>
            <a:r>
              <a:rPr lang="en-US" sz="1600" dirty="0">
                <a:cs typeface="Calibri" panose="020F0502020204030204" pitchFamily="34" charset="0"/>
              </a:rPr>
              <a:t> </a:t>
            </a:r>
            <a:r>
              <a:rPr lang="en-US" sz="1600" dirty="0" err="1">
                <a:cs typeface="Calibri" panose="020F0502020204030204" pitchFamily="34" charset="0"/>
              </a:rPr>
              <a:t>тегловно</a:t>
            </a:r>
            <a:r>
              <a:rPr lang="en-US" sz="1600" dirty="0">
                <a:cs typeface="Calibri" panose="020F0502020204030204" pitchFamily="34" charset="0"/>
              </a:rPr>
              <a:t> </a:t>
            </a:r>
            <a:r>
              <a:rPr lang="en-US" sz="1600" dirty="0" err="1">
                <a:cs typeface="Calibri" panose="020F0502020204030204" pitchFamily="34" charset="0"/>
              </a:rPr>
              <a:t>устройство</a:t>
            </a:r>
            <a:r>
              <a:rPr lang="bg-BG" sz="1600" dirty="0">
                <a:cs typeface="Calibri" panose="020F0502020204030204" pitchFamily="34" charset="0"/>
              </a:rPr>
              <a:t> на специализираната техника</a:t>
            </a:r>
            <a:r>
              <a:rPr lang="en-US" sz="1600" dirty="0">
                <a:cs typeface="Calibri" panose="020F0502020204030204" pitchFamily="34" charset="0"/>
              </a:rPr>
              <a:t> и </a:t>
            </a:r>
            <a:r>
              <a:rPr lang="en-US" sz="1600" dirty="0" err="1">
                <a:cs typeface="Calibri" panose="020F0502020204030204" pitchFamily="34" charset="0"/>
              </a:rPr>
              <a:t>отчитане</a:t>
            </a:r>
            <a:r>
              <a:rPr lang="en-US" sz="1600" dirty="0">
                <a:cs typeface="Calibri" panose="020F0502020204030204" pitchFamily="34" charset="0"/>
              </a:rPr>
              <a:t> </a:t>
            </a:r>
            <a:r>
              <a:rPr lang="en-US" sz="1600" dirty="0" err="1">
                <a:cs typeface="Calibri" panose="020F0502020204030204" pitchFamily="34" charset="0"/>
              </a:rPr>
              <a:t>теглото</a:t>
            </a:r>
            <a:r>
              <a:rPr lang="bg-BG" sz="1600" dirty="0">
                <a:cs typeface="Calibri" panose="020F0502020204030204" pitchFamily="34" charset="0"/>
              </a:rPr>
              <a:t> на отпадъка</a:t>
            </a:r>
            <a:r>
              <a:rPr lang="en-US" sz="1600" dirty="0">
                <a:cs typeface="Calibri" panose="020F0502020204030204" pitchFamily="34" charset="0"/>
              </a:rPr>
              <a:t> </a:t>
            </a:r>
            <a:r>
              <a:rPr lang="en-US" sz="1600" dirty="0" err="1">
                <a:cs typeface="Calibri" panose="020F0502020204030204" pitchFamily="34" charset="0"/>
              </a:rPr>
              <a:t>във</a:t>
            </a:r>
            <a:r>
              <a:rPr lang="en-US" sz="1600" dirty="0">
                <a:cs typeface="Calibri" panose="020F0502020204030204" pitchFamily="34" charset="0"/>
              </a:rPr>
              <a:t> </a:t>
            </a:r>
            <a:r>
              <a:rPr lang="en-US" sz="1600" dirty="0" err="1">
                <a:cs typeface="Calibri" panose="020F0502020204030204" pitchFamily="34" charset="0"/>
              </a:rPr>
              <a:t>всеки</a:t>
            </a:r>
            <a:r>
              <a:rPr lang="en-US" sz="1600" dirty="0">
                <a:cs typeface="Calibri" panose="020F0502020204030204" pitchFamily="34" charset="0"/>
              </a:rPr>
              <a:t> </a:t>
            </a:r>
            <a:r>
              <a:rPr lang="en-US" sz="1600" dirty="0" err="1">
                <a:cs typeface="Calibri" panose="020F0502020204030204" pitchFamily="34" charset="0"/>
              </a:rPr>
              <a:t>обслужен</a:t>
            </a:r>
            <a:r>
              <a:rPr lang="en-US" sz="1600" dirty="0">
                <a:cs typeface="Calibri" panose="020F0502020204030204" pitchFamily="34" charset="0"/>
              </a:rPr>
              <a:t> </a:t>
            </a:r>
            <a:r>
              <a:rPr lang="en-US" sz="1600" dirty="0" err="1">
                <a:cs typeface="Calibri" panose="020F0502020204030204" pitchFamily="34" charset="0"/>
              </a:rPr>
              <a:t>контейнер</a:t>
            </a:r>
            <a:r>
              <a:rPr lang="en-US" sz="1600" dirty="0">
                <a:cs typeface="Calibri" panose="020F0502020204030204" pitchFamily="34" charset="0"/>
              </a:rPr>
              <a:t>. </a:t>
            </a:r>
            <a:endParaRPr lang="bg-BG" sz="1600" dirty="0">
              <a:cs typeface="Calibri" panose="020F0502020204030204" pitchFamily="34" charset="0"/>
            </a:endParaRPr>
          </a:p>
          <a:p>
            <a:pPr marL="285750" lvl="0" indent="-285750">
              <a:buFont typeface="Wingdings" panose="05000000000000000000" pitchFamily="2" charset="2"/>
              <a:buChar char="§"/>
            </a:pPr>
            <a:r>
              <a:rPr lang="en-US" sz="1600" dirty="0" err="1">
                <a:cs typeface="Calibri" panose="020F0502020204030204" pitchFamily="34" charset="0"/>
              </a:rPr>
              <a:t>Изгражда</a:t>
            </a:r>
            <a:r>
              <a:rPr lang="en-US" sz="1600" dirty="0">
                <a:cs typeface="Calibri" panose="020F0502020204030204" pitchFamily="34" charset="0"/>
              </a:rPr>
              <a:t> и </a:t>
            </a:r>
            <a:r>
              <a:rPr lang="en-US" sz="1600" dirty="0" err="1">
                <a:cs typeface="Calibri" panose="020F0502020204030204" pitchFamily="34" charset="0"/>
              </a:rPr>
              <a:t>управлява</a:t>
            </a:r>
            <a:r>
              <a:rPr lang="en-US" sz="1600" dirty="0">
                <a:cs typeface="Calibri" panose="020F0502020204030204" pitchFamily="34" charset="0"/>
              </a:rPr>
              <a:t> </a:t>
            </a:r>
            <a:r>
              <a:rPr lang="en-US" sz="1600" dirty="0" err="1">
                <a:cs typeface="Calibri" panose="020F0502020204030204" pitchFamily="34" charset="0"/>
              </a:rPr>
              <a:t>сортираща</a:t>
            </a:r>
            <a:r>
              <a:rPr lang="en-US" sz="1600" dirty="0">
                <a:cs typeface="Calibri" panose="020F0502020204030204" pitchFamily="34" charset="0"/>
              </a:rPr>
              <a:t> </a:t>
            </a:r>
            <a:r>
              <a:rPr lang="en-US" sz="1600" dirty="0" err="1">
                <a:cs typeface="Calibri" panose="020F0502020204030204" pitchFamily="34" charset="0"/>
              </a:rPr>
              <a:t>инсталация</a:t>
            </a:r>
            <a:r>
              <a:rPr lang="en-US" sz="1600" dirty="0">
                <a:cs typeface="Calibri" panose="020F0502020204030204" pitchFamily="34" charset="0"/>
              </a:rPr>
              <a:t> </a:t>
            </a:r>
            <a:r>
              <a:rPr lang="en-US" sz="1600" dirty="0" err="1">
                <a:cs typeface="Calibri" panose="020F0502020204030204" pitchFamily="34" charset="0"/>
              </a:rPr>
              <a:t>за</a:t>
            </a:r>
            <a:r>
              <a:rPr lang="en-US" sz="1600" dirty="0">
                <a:cs typeface="Calibri" panose="020F0502020204030204" pitchFamily="34" charset="0"/>
              </a:rPr>
              <a:t> </a:t>
            </a:r>
            <a:r>
              <a:rPr lang="en-US" sz="1600" dirty="0" err="1">
                <a:cs typeface="Calibri" panose="020F0502020204030204" pitchFamily="34" charset="0"/>
              </a:rPr>
              <a:t>обработка</a:t>
            </a:r>
            <a:r>
              <a:rPr lang="en-US" sz="1600" dirty="0">
                <a:cs typeface="Calibri" panose="020F0502020204030204" pitchFamily="34" charset="0"/>
              </a:rPr>
              <a:t> </a:t>
            </a:r>
            <a:r>
              <a:rPr lang="en-US" sz="1600" dirty="0" err="1">
                <a:cs typeface="Calibri" panose="020F0502020204030204" pitchFamily="34" charset="0"/>
              </a:rPr>
              <a:t>на</a:t>
            </a:r>
            <a:r>
              <a:rPr lang="en-US" sz="1600" dirty="0">
                <a:cs typeface="Calibri" panose="020F0502020204030204" pitchFamily="34" charset="0"/>
              </a:rPr>
              <a:t> </a:t>
            </a:r>
            <a:r>
              <a:rPr lang="en-US" sz="1600" dirty="0" err="1">
                <a:cs typeface="Calibri" panose="020F0502020204030204" pitchFamily="34" charset="0"/>
              </a:rPr>
              <a:t>събраните</a:t>
            </a:r>
            <a:r>
              <a:rPr lang="en-US" sz="1600" dirty="0">
                <a:cs typeface="Calibri" panose="020F0502020204030204" pitchFamily="34" charset="0"/>
              </a:rPr>
              <a:t> </a:t>
            </a:r>
            <a:r>
              <a:rPr lang="en-US" sz="1600" dirty="0" err="1">
                <a:cs typeface="Calibri" panose="020F0502020204030204" pitchFamily="34" charset="0"/>
              </a:rPr>
              <a:t>отпадъци</a:t>
            </a:r>
            <a:r>
              <a:rPr lang="en-US" sz="1600" dirty="0">
                <a:cs typeface="Calibri" panose="020F0502020204030204" pitchFamily="34" charset="0"/>
              </a:rPr>
              <a:t> </a:t>
            </a:r>
            <a:r>
              <a:rPr lang="en-US" sz="1600" dirty="0" err="1">
                <a:cs typeface="Calibri" panose="020F0502020204030204" pitchFamily="34" charset="0"/>
              </a:rPr>
              <a:t>от</a:t>
            </a:r>
            <a:r>
              <a:rPr lang="en-US" sz="1600" dirty="0">
                <a:cs typeface="Calibri" panose="020F0502020204030204" pitchFamily="34" charset="0"/>
              </a:rPr>
              <a:t> </a:t>
            </a:r>
            <a:r>
              <a:rPr lang="en-US" sz="1600" dirty="0" err="1">
                <a:cs typeface="Calibri" panose="020F0502020204030204" pitchFamily="34" charset="0"/>
              </a:rPr>
              <a:t>опаковки</a:t>
            </a:r>
            <a:r>
              <a:rPr lang="en-US" sz="1600" dirty="0">
                <a:cs typeface="Calibri" panose="020F0502020204030204" pitchFamily="34" charset="0"/>
              </a:rPr>
              <a:t>;</a:t>
            </a:r>
            <a:endParaRPr lang="bg-BG" sz="1600" dirty="0">
              <a:cs typeface="Calibri" panose="020F0502020204030204" pitchFamily="34" charset="0"/>
            </a:endParaRPr>
          </a:p>
          <a:p>
            <a:pPr marL="285750" lvl="0" indent="-285750">
              <a:buFont typeface="Wingdings" panose="05000000000000000000" pitchFamily="2" charset="2"/>
              <a:buChar char="§"/>
            </a:pPr>
            <a:r>
              <a:rPr lang="en-US" sz="1600" dirty="0" err="1">
                <a:cs typeface="Calibri" panose="020F0502020204030204" pitchFamily="34" charset="0"/>
              </a:rPr>
              <a:t>Възстановява</a:t>
            </a:r>
            <a:r>
              <a:rPr lang="en-US" sz="1600" dirty="0">
                <a:cs typeface="Calibri" panose="020F0502020204030204" pitchFamily="34" charset="0"/>
              </a:rPr>
              <a:t>  </a:t>
            </a:r>
            <a:r>
              <a:rPr lang="en-US" sz="1600" dirty="0" err="1">
                <a:cs typeface="Calibri" panose="020F0502020204030204" pitchFamily="34" charset="0"/>
              </a:rPr>
              <a:t>за</a:t>
            </a:r>
            <a:r>
              <a:rPr lang="en-US" sz="1600" dirty="0">
                <a:cs typeface="Calibri" panose="020F0502020204030204" pitchFamily="34" charset="0"/>
              </a:rPr>
              <a:t> </a:t>
            </a:r>
            <a:r>
              <a:rPr lang="en-US" sz="1600" dirty="0" err="1">
                <a:cs typeface="Calibri" panose="020F0502020204030204" pitchFamily="34" charset="0"/>
              </a:rPr>
              <a:t>собствена</a:t>
            </a:r>
            <a:r>
              <a:rPr lang="en-US" sz="1600" dirty="0">
                <a:cs typeface="Calibri" panose="020F0502020204030204" pitchFamily="34" charset="0"/>
              </a:rPr>
              <a:t> </a:t>
            </a:r>
            <a:r>
              <a:rPr lang="en-US" sz="1600" dirty="0" err="1">
                <a:cs typeface="Calibri" panose="020F0502020204030204" pitchFamily="34" charset="0"/>
              </a:rPr>
              <a:t>сметка</a:t>
            </a:r>
            <a:r>
              <a:rPr lang="en-US" sz="1600" dirty="0">
                <a:cs typeface="Calibri" panose="020F0502020204030204" pitchFamily="34" charset="0"/>
              </a:rPr>
              <a:t> </a:t>
            </a:r>
            <a:r>
              <a:rPr lang="en-US" sz="1600" dirty="0" err="1">
                <a:cs typeface="Calibri" panose="020F0502020204030204" pitchFamily="34" charset="0"/>
              </a:rPr>
              <a:t>счупени</a:t>
            </a:r>
            <a:r>
              <a:rPr lang="en-US" sz="1600" dirty="0">
                <a:cs typeface="Calibri" panose="020F0502020204030204" pitchFamily="34" charset="0"/>
              </a:rPr>
              <a:t> </a:t>
            </a:r>
            <a:r>
              <a:rPr lang="en-US" sz="1600" dirty="0" err="1">
                <a:cs typeface="Calibri" panose="020F0502020204030204" pitchFamily="34" charset="0"/>
              </a:rPr>
              <a:t>или</a:t>
            </a:r>
            <a:r>
              <a:rPr lang="en-US" sz="1600" dirty="0">
                <a:cs typeface="Calibri" panose="020F0502020204030204" pitchFamily="34" charset="0"/>
              </a:rPr>
              <a:t> </a:t>
            </a:r>
            <a:r>
              <a:rPr lang="en-US" sz="1600" dirty="0" err="1">
                <a:cs typeface="Calibri" panose="020F0502020204030204" pitchFamily="34" charset="0"/>
              </a:rPr>
              <a:t>изгорели</a:t>
            </a:r>
            <a:r>
              <a:rPr lang="en-US" sz="1600" dirty="0">
                <a:cs typeface="Calibri" panose="020F0502020204030204" pitchFamily="34" charset="0"/>
              </a:rPr>
              <a:t> </a:t>
            </a:r>
            <a:r>
              <a:rPr lang="en-US" sz="1600" dirty="0" err="1">
                <a:cs typeface="Calibri" panose="020F0502020204030204" pitchFamily="34" charset="0"/>
              </a:rPr>
              <a:t>контейнери</a:t>
            </a:r>
            <a:r>
              <a:rPr lang="en-US" sz="1600" dirty="0">
                <a:cs typeface="Calibri" panose="020F0502020204030204" pitchFamily="34" charset="0"/>
              </a:rPr>
              <a:t>.</a:t>
            </a:r>
            <a:endParaRPr lang="bg-BG" sz="1600" dirty="0">
              <a:cs typeface="Calibri" panose="020F0502020204030204" pitchFamily="34" charset="0"/>
            </a:endParaRPr>
          </a:p>
          <a:p>
            <a:pPr marL="285750" lvl="0" indent="-285750">
              <a:buFont typeface="Wingdings" panose="05000000000000000000" pitchFamily="2" charset="2"/>
              <a:buChar char="§"/>
            </a:pPr>
            <a:r>
              <a:rPr lang="en-US" sz="1600" dirty="0" err="1">
                <a:cs typeface="Calibri" panose="020F0502020204030204" pitchFamily="34" charset="0"/>
              </a:rPr>
              <a:t>Контролира</a:t>
            </a:r>
            <a:r>
              <a:rPr lang="en-US" sz="1600" dirty="0">
                <a:cs typeface="Calibri" panose="020F0502020204030204" pitchFamily="34" charset="0"/>
              </a:rPr>
              <a:t> </a:t>
            </a:r>
            <a:r>
              <a:rPr lang="en-US" sz="1600" dirty="0" err="1">
                <a:cs typeface="Calibri" panose="020F0502020204030204" pitchFamily="34" charset="0"/>
              </a:rPr>
              <a:t>транспортирането</a:t>
            </a:r>
            <a:r>
              <a:rPr lang="en-US" sz="1600" dirty="0">
                <a:cs typeface="Calibri" panose="020F0502020204030204" pitchFamily="34" charset="0"/>
              </a:rPr>
              <a:t> </a:t>
            </a:r>
            <a:r>
              <a:rPr lang="en-US" sz="1600" dirty="0" err="1">
                <a:cs typeface="Calibri" panose="020F0502020204030204" pitchFamily="34" charset="0"/>
              </a:rPr>
              <a:t>на</a:t>
            </a:r>
            <a:r>
              <a:rPr lang="en-US" sz="1600" dirty="0">
                <a:cs typeface="Calibri" panose="020F0502020204030204" pitchFamily="34" charset="0"/>
              </a:rPr>
              <a:t>  </a:t>
            </a:r>
            <a:r>
              <a:rPr lang="en-US" sz="1600" dirty="0" err="1">
                <a:cs typeface="Calibri" panose="020F0502020204030204" pitchFamily="34" charset="0"/>
              </a:rPr>
              <a:t>разделно</a:t>
            </a:r>
            <a:r>
              <a:rPr lang="en-US" sz="1600" dirty="0">
                <a:cs typeface="Calibri" panose="020F0502020204030204" pitchFamily="34" charset="0"/>
              </a:rPr>
              <a:t> </a:t>
            </a:r>
            <a:r>
              <a:rPr lang="en-US" sz="1600" dirty="0" err="1">
                <a:cs typeface="Calibri" panose="020F0502020204030204" pitchFamily="34" charset="0"/>
              </a:rPr>
              <a:t>събраните</a:t>
            </a:r>
            <a:r>
              <a:rPr lang="en-US" sz="1600" dirty="0">
                <a:cs typeface="Calibri" panose="020F0502020204030204" pitchFamily="34" charset="0"/>
              </a:rPr>
              <a:t> </a:t>
            </a:r>
            <a:r>
              <a:rPr lang="en-US" sz="1600" dirty="0" err="1">
                <a:cs typeface="Calibri" panose="020F0502020204030204" pitchFamily="34" charset="0"/>
              </a:rPr>
              <a:t>отпадъци</a:t>
            </a:r>
            <a:r>
              <a:rPr lang="en-US" sz="1600" dirty="0">
                <a:cs typeface="Calibri" panose="020F0502020204030204" pitchFamily="34" charset="0"/>
              </a:rPr>
              <a:t> </a:t>
            </a:r>
            <a:r>
              <a:rPr lang="en-US" sz="1600" dirty="0" err="1">
                <a:cs typeface="Calibri" panose="020F0502020204030204" pitchFamily="34" charset="0"/>
              </a:rPr>
              <a:t>от</a:t>
            </a:r>
            <a:r>
              <a:rPr lang="en-US" sz="1600" dirty="0">
                <a:cs typeface="Calibri" panose="020F0502020204030204" pitchFamily="34" charset="0"/>
              </a:rPr>
              <a:t> </a:t>
            </a:r>
            <a:r>
              <a:rPr lang="en-US" sz="1600" dirty="0" err="1">
                <a:cs typeface="Calibri" panose="020F0502020204030204" pitchFamily="34" charset="0"/>
              </a:rPr>
              <a:t>контейнерите</a:t>
            </a:r>
            <a:r>
              <a:rPr lang="en-US" sz="1600" dirty="0">
                <a:cs typeface="Calibri" panose="020F0502020204030204" pitchFamily="34" charset="0"/>
              </a:rPr>
              <a:t> </a:t>
            </a:r>
            <a:r>
              <a:rPr lang="en-US" sz="1600" dirty="0" err="1">
                <a:cs typeface="Calibri" panose="020F0502020204030204" pitchFamily="34" charset="0"/>
              </a:rPr>
              <a:t>по</a:t>
            </a:r>
            <a:r>
              <a:rPr lang="en-US" sz="1600" dirty="0">
                <a:cs typeface="Calibri" panose="020F0502020204030204" pitchFamily="34" charset="0"/>
              </a:rPr>
              <a:t> </a:t>
            </a:r>
            <a:r>
              <a:rPr lang="en-US" sz="1600" dirty="0" err="1">
                <a:cs typeface="Calibri" panose="020F0502020204030204" pitchFamily="34" charset="0"/>
              </a:rPr>
              <a:t>утвърден</a:t>
            </a:r>
            <a:r>
              <a:rPr lang="en-US" sz="1600" dirty="0">
                <a:cs typeface="Calibri" panose="020F0502020204030204" pitchFamily="34" charset="0"/>
              </a:rPr>
              <a:t> </a:t>
            </a:r>
            <a:r>
              <a:rPr lang="en-US" sz="1600" dirty="0" err="1">
                <a:cs typeface="Calibri" panose="020F0502020204030204" pitchFamily="34" charset="0"/>
              </a:rPr>
              <a:t>график</a:t>
            </a:r>
            <a:r>
              <a:rPr lang="en-US" sz="1600" dirty="0">
                <a:cs typeface="Calibri" panose="020F0502020204030204" pitchFamily="34" charset="0"/>
              </a:rPr>
              <a:t> .</a:t>
            </a:r>
            <a:endParaRPr lang="bg-BG" sz="1600" dirty="0">
              <a:cs typeface="Calibri" panose="020F0502020204030204" pitchFamily="34" charset="0"/>
            </a:endParaRPr>
          </a:p>
          <a:p>
            <a:pPr marL="285750" lvl="0" indent="-285750">
              <a:buFont typeface="Wingdings" panose="05000000000000000000" pitchFamily="2" charset="2"/>
              <a:buChar char="§"/>
            </a:pPr>
            <a:r>
              <a:rPr lang="en-US" sz="1600" dirty="0" err="1">
                <a:cs typeface="Calibri" panose="020F0502020204030204" pitchFamily="34" charset="0"/>
              </a:rPr>
              <a:t>Отговаря</a:t>
            </a:r>
            <a:r>
              <a:rPr lang="en-US" sz="1600" dirty="0">
                <a:cs typeface="Calibri" panose="020F0502020204030204" pitchFamily="34" charset="0"/>
              </a:rPr>
              <a:t> за </a:t>
            </a:r>
            <a:r>
              <a:rPr lang="en-US" sz="1600" dirty="0" err="1">
                <a:cs typeface="Calibri" panose="020F0502020204030204" pitchFamily="34" charset="0"/>
              </a:rPr>
              <a:t>транспортирането</a:t>
            </a:r>
            <a:r>
              <a:rPr lang="en-US" sz="1600" dirty="0">
                <a:cs typeface="Calibri" panose="020F0502020204030204" pitchFamily="34" charset="0"/>
              </a:rPr>
              <a:t> и </a:t>
            </a:r>
            <a:r>
              <a:rPr lang="en-US" sz="1600" dirty="0" err="1">
                <a:cs typeface="Calibri" panose="020F0502020204030204" pitchFamily="34" charset="0"/>
              </a:rPr>
              <a:t>предаване</a:t>
            </a:r>
            <a:r>
              <a:rPr lang="en-US" sz="1600" dirty="0">
                <a:cs typeface="Calibri" panose="020F0502020204030204" pitchFamily="34" charset="0"/>
              </a:rPr>
              <a:t> за рециклиране на </a:t>
            </a:r>
            <a:r>
              <a:rPr lang="en-US" sz="1600" dirty="0" err="1">
                <a:cs typeface="Calibri" panose="020F0502020204030204" pitchFamily="34" charset="0"/>
              </a:rPr>
              <a:t>обработените</a:t>
            </a:r>
            <a:r>
              <a:rPr lang="en-US" sz="1600" dirty="0">
                <a:cs typeface="Calibri" panose="020F0502020204030204" pitchFamily="34" charset="0"/>
              </a:rPr>
              <a:t> отпадъци </a:t>
            </a:r>
            <a:r>
              <a:rPr lang="en-US" sz="1600" dirty="0" err="1">
                <a:cs typeface="Calibri" panose="020F0502020204030204" pitchFamily="34" charset="0"/>
              </a:rPr>
              <a:t>до</a:t>
            </a:r>
            <a:r>
              <a:rPr lang="en-US" sz="1600" dirty="0">
                <a:cs typeface="Calibri" panose="020F0502020204030204" pitchFamily="34" charset="0"/>
              </a:rPr>
              <a:t> </a:t>
            </a:r>
            <a:r>
              <a:rPr lang="en-US" sz="1600" dirty="0" err="1">
                <a:cs typeface="Calibri" panose="020F0502020204030204" pitchFamily="34" charset="0"/>
              </a:rPr>
              <a:t>рециклиращи</a:t>
            </a:r>
            <a:r>
              <a:rPr lang="en-US" sz="1600" dirty="0">
                <a:cs typeface="Calibri" panose="020F0502020204030204" pitchFamily="34" charset="0"/>
              </a:rPr>
              <a:t> </a:t>
            </a:r>
            <a:r>
              <a:rPr lang="en-US" sz="1600" dirty="0" err="1">
                <a:cs typeface="Calibri" panose="020F0502020204030204" pitchFamily="34" charset="0"/>
              </a:rPr>
              <a:t>заводи</a:t>
            </a:r>
            <a:r>
              <a:rPr lang="en-US" sz="1600" dirty="0" smtClean="0">
                <a:cs typeface="Calibri" panose="020F0502020204030204" pitchFamily="34" charset="0"/>
              </a:rPr>
              <a:t>;</a:t>
            </a:r>
            <a:endParaRPr lang="bg-BG" sz="1600" dirty="0">
              <a:cs typeface="Calibri" panose="020F0502020204030204" pitchFamily="34" charset="0"/>
            </a:endParaRPr>
          </a:p>
          <a:p>
            <a:pPr marL="285750" lvl="0" indent="-285750">
              <a:buFont typeface="Wingdings" panose="05000000000000000000" pitchFamily="2" charset="2"/>
              <a:buChar char="§"/>
            </a:pPr>
            <a:r>
              <a:rPr lang="en-US" sz="1600" dirty="0" err="1">
                <a:cs typeface="Calibri" panose="020F0502020204030204" pitchFamily="34" charset="0"/>
              </a:rPr>
              <a:t>Обработва</a:t>
            </a:r>
            <a:r>
              <a:rPr lang="en-US" sz="1600" dirty="0">
                <a:cs typeface="Calibri" panose="020F0502020204030204" pitchFamily="34" charset="0"/>
              </a:rPr>
              <a:t> </a:t>
            </a:r>
            <a:r>
              <a:rPr lang="en-US" sz="1600" dirty="0" err="1">
                <a:cs typeface="Calibri" panose="020F0502020204030204" pitchFamily="34" charset="0"/>
              </a:rPr>
              <a:t>информацията</a:t>
            </a:r>
            <a:r>
              <a:rPr lang="en-US" sz="1600" dirty="0">
                <a:cs typeface="Calibri" panose="020F0502020204030204" pitchFamily="34" charset="0"/>
              </a:rPr>
              <a:t> и </a:t>
            </a:r>
            <a:r>
              <a:rPr lang="en-US" sz="1600" dirty="0" err="1">
                <a:cs typeface="Calibri" panose="020F0502020204030204" pitchFamily="34" charset="0"/>
              </a:rPr>
              <a:t>предоставя</a:t>
            </a:r>
            <a:r>
              <a:rPr lang="en-US" sz="1600" dirty="0">
                <a:cs typeface="Calibri" panose="020F0502020204030204" pitchFamily="34" charset="0"/>
              </a:rPr>
              <a:t> </a:t>
            </a:r>
            <a:r>
              <a:rPr lang="en-US" sz="1600" dirty="0" err="1">
                <a:cs typeface="Calibri" panose="020F0502020204030204" pitchFamily="34" charset="0"/>
              </a:rPr>
              <a:t>на</a:t>
            </a:r>
            <a:r>
              <a:rPr lang="en-US" sz="1600" dirty="0">
                <a:cs typeface="Calibri" panose="020F0502020204030204" pitchFamily="34" charset="0"/>
              </a:rPr>
              <a:t> </a:t>
            </a:r>
            <a:r>
              <a:rPr lang="en-US" sz="1600" dirty="0" err="1">
                <a:cs typeface="Calibri" panose="020F0502020204030204" pitchFamily="34" charset="0"/>
              </a:rPr>
              <a:t>Общината</a:t>
            </a:r>
            <a:r>
              <a:rPr lang="en-US" sz="1600" dirty="0">
                <a:cs typeface="Calibri" panose="020F0502020204030204" pitchFamily="34" charset="0"/>
              </a:rPr>
              <a:t> </a:t>
            </a:r>
            <a:r>
              <a:rPr lang="bg-BG" sz="1600" dirty="0">
                <a:cs typeface="Calibri" panose="020F0502020204030204" pitchFamily="34" charset="0"/>
              </a:rPr>
              <a:t>месечни, тримесечни и</a:t>
            </a:r>
            <a:r>
              <a:rPr lang="en-US" sz="1600" dirty="0">
                <a:cs typeface="Calibri" panose="020F0502020204030204" pitchFamily="34" charset="0"/>
              </a:rPr>
              <a:t> </a:t>
            </a:r>
            <a:r>
              <a:rPr lang="en-US" sz="1600" dirty="0" err="1">
                <a:cs typeface="Calibri" panose="020F0502020204030204" pitchFamily="34" charset="0"/>
              </a:rPr>
              <a:t>годишни</a:t>
            </a:r>
            <a:r>
              <a:rPr lang="en-US" sz="1600" dirty="0">
                <a:cs typeface="Calibri" panose="020F0502020204030204" pitchFamily="34" charset="0"/>
              </a:rPr>
              <a:t> </a:t>
            </a:r>
            <a:r>
              <a:rPr lang="en-US" sz="1600" dirty="0" err="1">
                <a:cs typeface="Calibri" panose="020F0502020204030204" pitchFamily="34" charset="0"/>
              </a:rPr>
              <a:t>данни</a:t>
            </a:r>
            <a:r>
              <a:rPr lang="en-US" sz="1600" dirty="0">
                <a:cs typeface="Calibri" panose="020F0502020204030204" pitchFamily="34" charset="0"/>
              </a:rPr>
              <a:t> за </a:t>
            </a:r>
            <a:r>
              <a:rPr lang="en-US" sz="1600" dirty="0" err="1">
                <a:cs typeface="Calibri" panose="020F0502020204030204" pitchFamily="34" charset="0"/>
              </a:rPr>
              <a:t>количествата</a:t>
            </a:r>
            <a:r>
              <a:rPr lang="en-US" sz="1600" dirty="0">
                <a:cs typeface="Calibri" panose="020F0502020204030204" pitchFamily="34" charset="0"/>
              </a:rPr>
              <a:t> </a:t>
            </a:r>
            <a:r>
              <a:rPr lang="en-US" sz="1600" dirty="0" smtClean="0">
                <a:cs typeface="Calibri" panose="020F0502020204030204" pitchFamily="34" charset="0"/>
              </a:rPr>
              <a:t>отпадъци </a:t>
            </a:r>
            <a:r>
              <a:rPr lang="en-US" sz="1600" dirty="0" err="1">
                <a:cs typeface="Calibri" panose="020F0502020204030204" pitchFamily="34" charset="0"/>
              </a:rPr>
              <a:t>от</a:t>
            </a:r>
            <a:r>
              <a:rPr lang="en-US" sz="1600" dirty="0">
                <a:cs typeface="Calibri" panose="020F0502020204030204" pitchFamily="34" charset="0"/>
              </a:rPr>
              <a:t> </a:t>
            </a:r>
            <a:r>
              <a:rPr lang="en-US" sz="1600" dirty="0" err="1" smtClean="0">
                <a:cs typeface="Calibri" panose="020F0502020204030204" pitchFamily="34" charset="0"/>
              </a:rPr>
              <a:t>опаковк</a:t>
            </a:r>
            <a:r>
              <a:rPr lang="bg-BG" sz="1600" dirty="0" smtClean="0">
                <a:cs typeface="Calibri" panose="020F0502020204030204" pitchFamily="34" charset="0"/>
              </a:rPr>
              <a:t>и</a:t>
            </a:r>
          </a:p>
          <a:p>
            <a:pPr marL="285750" lvl="0" indent="-285750">
              <a:buFont typeface="Wingdings" panose="05000000000000000000" pitchFamily="2" charset="2"/>
              <a:buChar char="§"/>
            </a:pPr>
            <a:r>
              <a:rPr lang="bg-BG" sz="1600" dirty="0" smtClean="0">
                <a:cs typeface="Calibri" panose="020F0502020204030204" pitchFamily="34" charset="0"/>
              </a:rPr>
              <a:t>Предлага </a:t>
            </a:r>
            <a:r>
              <a:rPr lang="bg-BG" sz="1600" dirty="0">
                <a:cs typeface="Calibri" panose="020F0502020204030204" pitchFamily="34" charset="0"/>
              </a:rPr>
              <a:t>ефективни мерки за подобряване системата за разделно събиране, събираемостта на отпадъците от опаковки и следи за постигането на целите за рециклиране на общината</a:t>
            </a:r>
            <a:r>
              <a:rPr lang="bg-BG" sz="1600" dirty="0" smtClean="0">
                <a:cs typeface="Calibri" panose="020F0502020204030204" pitchFamily="34" charset="0"/>
              </a:rPr>
              <a:t>;</a:t>
            </a:r>
          </a:p>
          <a:p>
            <a:pPr marL="285750" lvl="0" indent="-285750">
              <a:buFont typeface="Wingdings" panose="05000000000000000000" pitchFamily="2" charset="2"/>
              <a:buChar char="§"/>
            </a:pPr>
            <a:r>
              <a:rPr lang="en-US" sz="1600" dirty="0" err="1">
                <a:cs typeface="Calibri" panose="020F0502020204030204" pitchFamily="34" charset="0"/>
              </a:rPr>
              <a:t>Осигурява</a:t>
            </a:r>
            <a:r>
              <a:rPr lang="en-US" sz="1600" dirty="0">
                <a:cs typeface="Calibri" panose="020F0502020204030204" pitchFamily="34" charset="0"/>
              </a:rPr>
              <a:t> </a:t>
            </a:r>
            <a:r>
              <a:rPr lang="en-US" sz="1600" dirty="0" err="1">
                <a:cs typeface="Calibri" panose="020F0502020204030204" pitchFamily="34" charset="0"/>
              </a:rPr>
              <a:t>съоръженията</a:t>
            </a:r>
            <a:r>
              <a:rPr lang="en-US" sz="1600" dirty="0">
                <a:cs typeface="Calibri" panose="020F0502020204030204" pitchFamily="34" charset="0"/>
              </a:rPr>
              <a:t> за </a:t>
            </a:r>
            <a:r>
              <a:rPr lang="en-US" sz="1600" dirty="0" err="1">
                <a:cs typeface="Calibri" panose="020F0502020204030204" pitchFamily="34" charset="0"/>
              </a:rPr>
              <a:t>предварително</a:t>
            </a:r>
            <a:r>
              <a:rPr lang="en-US" sz="1600" dirty="0">
                <a:cs typeface="Calibri" panose="020F0502020204030204" pitchFamily="34" charset="0"/>
              </a:rPr>
              <a:t> третиране на отпадъци, </a:t>
            </a:r>
            <a:r>
              <a:rPr lang="en-US" sz="1600" dirty="0" err="1">
                <a:cs typeface="Calibri" panose="020F0502020204030204" pitchFamily="34" charset="0"/>
              </a:rPr>
              <a:t>разположени</a:t>
            </a:r>
            <a:r>
              <a:rPr lang="en-US" sz="1600" dirty="0">
                <a:cs typeface="Calibri" panose="020F0502020204030204" pitchFamily="34" charset="0"/>
              </a:rPr>
              <a:t> на </a:t>
            </a:r>
            <a:r>
              <a:rPr lang="en-US" sz="1600" dirty="0" err="1">
                <a:cs typeface="Calibri" panose="020F0502020204030204" pitchFamily="34" charset="0"/>
              </a:rPr>
              <a:t>площадката</a:t>
            </a:r>
            <a:r>
              <a:rPr lang="en-US" sz="1600" dirty="0">
                <a:cs typeface="Calibri" panose="020F0502020204030204" pitchFamily="34" charset="0"/>
              </a:rPr>
              <a:t> в    </a:t>
            </a:r>
            <a:r>
              <a:rPr lang="en-US" sz="1600" dirty="0" err="1">
                <a:cs typeface="Calibri" panose="020F0502020204030204" pitchFamily="34" charset="0"/>
              </a:rPr>
              <a:t>т.ч</a:t>
            </a:r>
            <a:r>
              <a:rPr lang="en-US" sz="1600" dirty="0">
                <a:cs typeface="Calibri" panose="020F0502020204030204" pitchFamily="34" charset="0"/>
              </a:rPr>
              <a:t>.    </a:t>
            </a:r>
            <a:r>
              <a:rPr lang="en-US" sz="1600" dirty="0" err="1">
                <a:cs typeface="Calibri" panose="020F0502020204030204" pitchFamily="34" charset="0"/>
              </a:rPr>
              <a:t>инсталации</a:t>
            </a:r>
            <a:r>
              <a:rPr lang="en-US" sz="1600" dirty="0">
                <a:cs typeface="Calibri" panose="020F0502020204030204" pitchFamily="34" charset="0"/>
              </a:rPr>
              <a:t>    за    </a:t>
            </a:r>
            <a:r>
              <a:rPr lang="en-US" sz="1600" dirty="0" err="1">
                <a:cs typeface="Calibri" panose="020F0502020204030204" pitchFamily="34" charset="0"/>
              </a:rPr>
              <a:t>сепариране</a:t>
            </a:r>
            <a:r>
              <a:rPr lang="en-US" sz="1600" dirty="0">
                <a:cs typeface="Calibri" panose="020F0502020204030204" pitchFamily="34" charset="0"/>
              </a:rPr>
              <a:t>    на    отпадъци, </a:t>
            </a:r>
            <a:r>
              <a:rPr lang="en-US" sz="1600" dirty="0" err="1">
                <a:cs typeface="Calibri" panose="020F0502020204030204" pitchFamily="34" charset="0"/>
              </a:rPr>
              <a:t>специализирана</a:t>
            </a:r>
            <a:r>
              <a:rPr lang="en-US" sz="1600" dirty="0">
                <a:cs typeface="Calibri" panose="020F0502020204030204" pitchFamily="34" charset="0"/>
              </a:rPr>
              <a:t> и </a:t>
            </a:r>
            <a:r>
              <a:rPr lang="en-US" sz="1600" dirty="0" err="1">
                <a:cs typeface="Calibri" panose="020F0502020204030204" pitchFamily="34" charset="0"/>
              </a:rPr>
              <a:t>транспортна</a:t>
            </a:r>
            <a:r>
              <a:rPr lang="en-US" sz="1600" dirty="0">
                <a:cs typeface="Calibri" panose="020F0502020204030204" pitchFamily="34" charset="0"/>
              </a:rPr>
              <a:t> </a:t>
            </a:r>
            <a:r>
              <a:rPr lang="en-US" sz="1600" dirty="0" err="1">
                <a:cs typeface="Calibri" panose="020F0502020204030204" pitchFamily="34" charset="0"/>
              </a:rPr>
              <a:t>техника</a:t>
            </a:r>
            <a:r>
              <a:rPr lang="en-US" sz="1600" dirty="0">
                <a:cs typeface="Calibri" panose="020F0502020204030204" pitchFamily="34" charset="0"/>
              </a:rPr>
              <a:t>, </a:t>
            </a:r>
            <a:r>
              <a:rPr lang="en-US" sz="1600" dirty="0" err="1">
                <a:cs typeface="Calibri" panose="020F0502020204030204" pitchFamily="34" charset="0"/>
              </a:rPr>
              <a:t>обезпечаваща</a:t>
            </a:r>
            <a:r>
              <a:rPr lang="en-US" sz="1600" dirty="0">
                <a:cs typeface="Calibri" panose="020F0502020204030204" pitchFamily="34" charset="0"/>
              </a:rPr>
              <a:t> </a:t>
            </a:r>
            <a:r>
              <a:rPr lang="en-US" sz="1600" dirty="0" err="1">
                <a:cs typeface="Calibri" panose="020F0502020204030204" pitchFamily="34" charset="0"/>
              </a:rPr>
              <a:t>функционирането</a:t>
            </a:r>
            <a:r>
              <a:rPr lang="en-US" sz="1600" dirty="0">
                <a:cs typeface="Calibri" panose="020F0502020204030204" pitchFamily="34" charset="0"/>
              </a:rPr>
              <a:t> на </a:t>
            </a:r>
            <a:r>
              <a:rPr lang="en-US" sz="1600" dirty="0" err="1">
                <a:cs typeface="Calibri" panose="020F0502020204030204" pitchFamily="34" charset="0"/>
              </a:rPr>
              <a:t>съоръженията</a:t>
            </a:r>
            <a:r>
              <a:rPr lang="en-US" sz="1600" dirty="0">
                <a:cs typeface="Calibri" panose="020F0502020204030204" pitchFamily="34" charset="0"/>
              </a:rPr>
              <a:t> за </a:t>
            </a:r>
            <a:r>
              <a:rPr lang="en-US" sz="1600" dirty="0" err="1">
                <a:cs typeface="Calibri" panose="020F0502020204030204" pitchFamily="34" charset="0"/>
              </a:rPr>
              <a:t>предварително</a:t>
            </a:r>
            <a:r>
              <a:rPr lang="en-US" sz="1600" dirty="0">
                <a:cs typeface="Calibri" panose="020F0502020204030204" pitchFamily="34" charset="0"/>
              </a:rPr>
              <a:t> третиране; </a:t>
            </a:r>
            <a:r>
              <a:rPr lang="en-US" sz="1600" dirty="0" err="1">
                <a:cs typeface="Calibri" panose="020F0502020204030204" pitchFamily="34" charset="0"/>
              </a:rPr>
              <a:t>едно</a:t>
            </a:r>
            <a:r>
              <a:rPr lang="en-US" sz="1600" dirty="0">
                <a:cs typeface="Calibri" panose="020F0502020204030204" pitchFamily="34" charset="0"/>
              </a:rPr>
              <a:t> </a:t>
            </a:r>
            <a:r>
              <a:rPr lang="en-US" sz="1600" dirty="0" err="1">
                <a:cs typeface="Calibri" panose="020F0502020204030204" pitchFamily="34" charset="0"/>
              </a:rPr>
              <a:t>съоръжение</a:t>
            </a:r>
            <a:r>
              <a:rPr lang="en-US" sz="1600" dirty="0">
                <a:cs typeface="Calibri" panose="020F0502020204030204" pitchFamily="34" charset="0"/>
              </a:rPr>
              <a:t> </a:t>
            </a:r>
            <a:r>
              <a:rPr lang="en-US" sz="1600" dirty="0" err="1">
                <a:cs typeface="Calibri" panose="020F0502020204030204" pitchFamily="34" charset="0"/>
              </a:rPr>
              <a:t>може</a:t>
            </a:r>
            <a:r>
              <a:rPr lang="en-US" sz="1600" dirty="0">
                <a:cs typeface="Calibri" panose="020F0502020204030204" pitchFamily="34" charset="0"/>
              </a:rPr>
              <a:t> </a:t>
            </a:r>
            <a:r>
              <a:rPr lang="en-US" sz="1600" dirty="0" err="1">
                <a:cs typeface="Calibri" panose="020F0502020204030204" pitchFamily="34" charset="0"/>
              </a:rPr>
              <a:t>да</a:t>
            </a:r>
            <a:r>
              <a:rPr lang="en-US" sz="1600" dirty="0">
                <a:cs typeface="Calibri" panose="020F0502020204030204" pitchFamily="34" charset="0"/>
              </a:rPr>
              <a:t> </a:t>
            </a:r>
            <a:r>
              <a:rPr lang="en-US" sz="1600" dirty="0" err="1">
                <a:cs typeface="Calibri" panose="020F0502020204030204" pitchFamily="34" charset="0"/>
              </a:rPr>
              <a:t>обслужва</a:t>
            </a:r>
            <a:r>
              <a:rPr lang="en-US" sz="1600" dirty="0">
                <a:cs typeface="Calibri" panose="020F0502020204030204" pitchFamily="34" charset="0"/>
              </a:rPr>
              <a:t> </a:t>
            </a:r>
            <a:r>
              <a:rPr lang="en-US" sz="1600" dirty="0" err="1">
                <a:cs typeface="Calibri" panose="020F0502020204030204" pitchFamily="34" charset="0"/>
              </a:rPr>
              <a:t>няколко</a:t>
            </a:r>
            <a:r>
              <a:rPr lang="en-US" sz="1600" dirty="0">
                <a:cs typeface="Calibri" panose="020F0502020204030204" pitchFamily="34" charset="0"/>
              </a:rPr>
              <a:t> </a:t>
            </a:r>
            <a:r>
              <a:rPr lang="en-US" sz="1600" dirty="0" err="1">
                <a:cs typeface="Calibri" panose="020F0502020204030204" pitchFamily="34" charset="0"/>
              </a:rPr>
              <a:t>системи</a:t>
            </a:r>
            <a:r>
              <a:rPr lang="en-US" sz="1600" dirty="0">
                <a:cs typeface="Calibri" panose="020F0502020204030204" pitchFamily="34" charset="0"/>
              </a:rPr>
              <a:t> за разделно </a:t>
            </a:r>
            <a:r>
              <a:rPr lang="en-US" sz="1600" dirty="0" err="1">
                <a:cs typeface="Calibri" panose="020F0502020204030204" pitchFamily="34" charset="0"/>
              </a:rPr>
              <a:t>събиране</a:t>
            </a:r>
            <a:r>
              <a:rPr lang="en-US" sz="1600" dirty="0">
                <a:cs typeface="Calibri" panose="020F0502020204030204" pitchFamily="34" charset="0"/>
              </a:rPr>
              <a:t>; </a:t>
            </a:r>
            <a:r>
              <a:rPr lang="en-US" sz="1600" dirty="0" err="1">
                <a:cs typeface="Calibri" panose="020F0502020204030204" pitchFamily="34" charset="0"/>
              </a:rPr>
              <a:t>всяко</a:t>
            </a:r>
            <a:r>
              <a:rPr lang="en-US" sz="1600" dirty="0">
                <a:cs typeface="Calibri" panose="020F0502020204030204" pitchFamily="34" charset="0"/>
              </a:rPr>
              <a:t> </a:t>
            </a:r>
            <a:r>
              <a:rPr lang="en-US" sz="1600" dirty="0" err="1">
                <a:cs typeface="Calibri" panose="020F0502020204030204" pitchFamily="34" charset="0"/>
              </a:rPr>
              <a:t>съоръжение</a:t>
            </a:r>
            <a:r>
              <a:rPr lang="en-US" sz="1600" dirty="0">
                <a:cs typeface="Calibri" panose="020F0502020204030204" pitchFamily="34" charset="0"/>
              </a:rPr>
              <a:t> за </a:t>
            </a:r>
            <a:r>
              <a:rPr lang="en-US" sz="1600" dirty="0" err="1">
                <a:cs typeface="Calibri" panose="020F0502020204030204" pitchFamily="34" charset="0"/>
              </a:rPr>
              <a:t>предварително</a:t>
            </a:r>
            <a:r>
              <a:rPr lang="en-US" sz="1600" dirty="0">
                <a:cs typeface="Calibri" panose="020F0502020204030204" pitchFamily="34" charset="0"/>
              </a:rPr>
              <a:t> третиране на отпадъци </a:t>
            </a:r>
            <a:r>
              <a:rPr lang="en-US" sz="1600" dirty="0" err="1">
                <a:cs typeface="Calibri" panose="020F0502020204030204" pitchFamily="34" charset="0"/>
              </a:rPr>
              <a:t>от</a:t>
            </a:r>
            <a:r>
              <a:rPr lang="en-US" sz="1600" dirty="0">
                <a:cs typeface="Calibri" panose="020F0502020204030204" pitchFamily="34" charset="0"/>
              </a:rPr>
              <a:t> опаковки </a:t>
            </a:r>
            <a:r>
              <a:rPr lang="en-US" sz="1600" dirty="0" err="1">
                <a:cs typeface="Calibri" panose="020F0502020204030204" pitchFamily="34" charset="0"/>
              </a:rPr>
              <a:t>трябва</a:t>
            </a:r>
            <a:r>
              <a:rPr lang="en-US" sz="1600" dirty="0">
                <a:cs typeface="Calibri" panose="020F0502020204030204" pitchFamily="34" charset="0"/>
              </a:rPr>
              <a:t> </a:t>
            </a:r>
            <a:r>
              <a:rPr lang="en-US" sz="1600" dirty="0" err="1">
                <a:cs typeface="Calibri" panose="020F0502020204030204" pitchFamily="34" charset="0"/>
              </a:rPr>
              <a:t>да</a:t>
            </a:r>
            <a:r>
              <a:rPr lang="en-US" sz="1600" dirty="0">
                <a:cs typeface="Calibri" panose="020F0502020204030204" pitchFamily="34" charset="0"/>
              </a:rPr>
              <a:t> </a:t>
            </a:r>
            <a:r>
              <a:rPr lang="en-US" sz="1600" dirty="0" err="1">
                <a:cs typeface="Calibri" panose="020F0502020204030204" pitchFamily="34" charset="0"/>
              </a:rPr>
              <a:t>отговаря</a:t>
            </a:r>
            <a:r>
              <a:rPr lang="en-US" sz="1600" dirty="0">
                <a:cs typeface="Calibri" panose="020F0502020204030204" pitchFamily="34" charset="0"/>
              </a:rPr>
              <a:t> на изискванията на чл.24, т.4, </a:t>
            </a:r>
            <a:endParaRPr lang="bg-BG" sz="1600" dirty="0">
              <a:cs typeface="Calibri" panose="020F0502020204030204" pitchFamily="34" charset="0"/>
            </a:endParaRPr>
          </a:p>
          <a:p>
            <a:pPr marL="285750" lvl="0" indent="-285750">
              <a:buFont typeface="Wingdings" panose="05000000000000000000" pitchFamily="2" charset="2"/>
              <a:buChar char="§"/>
            </a:pPr>
            <a:r>
              <a:rPr lang="en-US" sz="1600" dirty="0">
                <a:cs typeface="Calibri" panose="020F0502020204030204" pitchFamily="34" charset="0"/>
              </a:rPr>
              <a:t>GPS  система  на  </a:t>
            </a:r>
            <a:r>
              <a:rPr lang="en-US" sz="1600" dirty="0" err="1">
                <a:cs typeface="Calibri" panose="020F0502020204030204" pitchFamily="34" charset="0"/>
              </a:rPr>
              <a:t>обслужващата</a:t>
            </a:r>
            <a:r>
              <a:rPr lang="en-US" sz="1600" dirty="0">
                <a:cs typeface="Calibri" panose="020F0502020204030204" pitchFamily="34" charset="0"/>
              </a:rPr>
              <a:t>  </a:t>
            </a:r>
            <a:r>
              <a:rPr lang="en-US" sz="1600" dirty="0" err="1">
                <a:cs typeface="Calibri" panose="020F0502020204030204" pitchFamily="34" charset="0"/>
              </a:rPr>
              <a:t>техника</a:t>
            </a:r>
            <a:r>
              <a:rPr lang="en-US" sz="1600" dirty="0">
                <a:cs typeface="Calibri" panose="020F0502020204030204" pitchFamily="34" charset="0"/>
              </a:rPr>
              <a:t>,  с  </a:t>
            </a:r>
            <a:r>
              <a:rPr lang="en-US" sz="1600" dirty="0" err="1">
                <a:cs typeface="Calibri" panose="020F0502020204030204" pitchFamily="34" charset="0"/>
              </a:rPr>
              <a:t>която</a:t>
            </a:r>
            <a:r>
              <a:rPr lang="en-US" sz="1600" dirty="0">
                <a:cs typeface="Calibri" panose="020F0502020204030204" pitchFamily="34" charset="0"/>
              </a:rPr>
              <a:t>  </a:t>
            </a:r>
            <a:r>
              <a:rPr lang="en-US" sz="1600" dirty="0" err="1">
                <a:cs typeface="Calibri" panose="020F0502020204030204" pitchFamily="34" charset="0"/>
              </a:rPr>
              <a:t>да</a:t>
            </a:r>
            <a:r>
              <a:rPr lang="en-US" sz="1600" dirty="0">
                <a:cs typeface="Calibri" panose="020F0502020204030204" pitchFamily="34" charset="0"/>
              </a:rPr>
              <a:t>  </a:t>
            </a:r>
            <a:r>
              <a:rPr lang="en-US" sz="1600" dirty="0" err="1">
                <a:cs typeface="Calibri" panose="020F0502020204030204" pitchFamily="34" charset="0"/>
              </a:rPr>
              <a:t>се</a:t>
            </a:r>
            <a:r>
              <a:rPr lang="en-US" sz="1600" dirty="0">
                <a:cs typeface="Calibri" panose="020F0502020204030204" pitchFamily="34" charset="0"/>
              </a:rPr>
              <a:t>  наблюдава </a:t>
            </a:r>
            <a:r>
              <a:rPr lang="en-US" sz="1600" dirty="0" err="1">
                <a:cs typeface="Calibri" panose="020F0502020204030204" pitchFamily="34" charset="0"/>
              </a:rPr>
              <a:t>маршрута</a:t>
            </a:r>
            <a:r>
              <a:rPr lang="en-US" sz="1600" dirty="0">
                <a:cs typeface="Calibri" panose="020F0502020204030204" pitchFamily="34" charset="0"/>
              </a:rPr>
              <a:t> на </a:t>
            </a:r>
            <a:r>
              <a:rPr lang="en-US" sz="1600" dirty="0" err="1">
                <a:cs typeface="Calibri" panose="020F0502020204030204" pitchFamily="34" charset="0"/>
              </a:rPr>
              <a:t>обслужване</a:t>
            </a:r>
            <a:r>
              <a:rPr lang="en-US" sz="1600" dirty="0">
                <a:cs typeface="Calibri" panose="020F0502020204030204" pitchFamily="34" charset="0"/>
              </a:rPr>
              <a:t> на </a:t>
            </a:r>
            <a:r>
              <a:rPr lang="en-US" sz="1600" dirty="0" err="1">
                <a:cs typeface="Calibri" panose="020F0502020204030204" pitchFamily="34" charset="0"/>
              </a:rPr>
              <a:t>контейнерите</a:t>
            </a:r>
            <a:r>
              <a:rPr lang="en-US" sz="1600" dirty="0">
                <a:cs typeface="Calibri" panose="020F0502020204030204" pitchFamily="34" charset="0"/>
              </a:rPr>
              <a:t> и </a:t>
            </a:r>
            <a:r>
              <a:rPr lang="en-US" sz="1600" dirty="0" err="1">
                <a:cs typeface="Calibri" panose="020F0502020204030204" pitchFamily="34" charset="0"/>
              </a:rPr>
              <a:t>осъществяване</a:t>
            </a:r>
            <a:r>
              <a:rPr lang="en-US" sz="1600" dirty="0">
                <a:cs typeface="Calibri" panose="020F0502020204030204" pitchFamily="34" charset="0"/>
              </a:rPr>
              <a:t> на </a:t>
            </a:r>
            <a:r>
              <a:rPr lang="en-US" sz="1600" dirty="0" err="1">
                <a:cs typeface="Calibri" panose="020F0502020204030204" pitchFamily="34" charset="0"/>
              </a:rPr>
              <a:t>мониторинг</a:t>
            </a:r>
            <a:r>
              <a:rPr lang="en-US" sz="1600" dirty="0">
                <a:cs typeface="Calibri" panose="020F0502020204030204" pitchFamily="34" charset="0"/>
              </a:rPr>
              <a:t> в </a:t>
            </a:r>
            <a:r>
              <a:rPr lang="en-US" sz="1600" dirty="0" err="1">
                <a:cs typeface="Calibri" panose="020F0502020204030204" pitchFamily="34" charset="0"/>
              </a:rPr>
              <a:t>реално</a:t>
            </a:r>
            <a:r>
              <a:rPr lang="en-US" sz="1600" dirty="0">
                <a:cs typeface="Calibri" panose="020F0502020204030204" pitchFamily="34" charset="0"/>
              </a:rPr>
              <a:t> </a:t>
            </a:r>
            <a:r>
              <a:rPr lang="en-US" sz="1600" dirty="0" err="1">
                <a:cs typeface="Calibri" panose="020F0502020204030204" pitchFamily="34" charset="0"/>
              </a:rPr>
              <a:t>време</a:t>
            </a:r>
            <a:r>
              <a:rPr lang="en-US" sz="1600" dirty="0" smtClean="0">
                <a:cs typeface="Calibri" panose="020F0502020204030204" pitchFamily="34" charset="0"/>
              </a:rPr>
              <a:t>.</a:t>
            </a:r>
            <a:endParaRPr lang="bg-BG" sz="1600" dirty="0">
              <a:cs typeface="Calibri" panose="020F0502020204030204" pitchFamily="34" charset="0"/>
            </a:endParaRPr>
          </a:p>
        </p:txBody>
      </p:sp>
    </p:spTree>
    <p:extLst>
      <p:ext uri="{BB962C8B-B14F-4D97-AF65-F5344CB8AC3E}">
        <p14:creationId xmlns:p14="http://schemas.microsoft.com/office/powerpoint/2010/main" val="836216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1557" y="135467"/>
            <a:ext cx="9324621" cy="844442"/>
          </a:xfrm>
        </p:spPr>
        <p:txBody>
          <a:bodyPr/>
          <a:lstStyle/>
          <a:p>
            <a:pPr lvl="0" algn="ctr"/>
            <a:r>
              <a:rPr lang="bg-BG" sz="2400" b="1" dirty="0" smtClean="0">
                <a:latin typeface="Calibri" panose="020F0502020204030204" pitchFamily="34" charset="0"/>
                <a:cs typeface="Calibri" panose="020F0502020204030204" pitchFamily="34" charset="0"/>
              </a:rPr>
              <a:t>    </a:t>
            </a:r>
            <a:r>
              <a:rPr lang="bg-BG" sz="2000" b="1" dirty="0" smtClean="0">
                <a:latin typeface="+mn-lt"/>
                <a:cs typeface="Calibri" panose="020F0502020204030204" pitchFamily="34" charset="0"/>
              </a:rPr>
              <a:t>Управлението </a:t>
            </a:r>
            <a:r>
              <a:rPr lang="bg-BG" sz="2000" b="1" dirty="0">
                <a:latin typeface="+mn-lt"/>
                <a:cs typeface="Calibri" panose="020F0502020204030204" pitchFamily="34" charset="0"/>
              </a:rPr>
              <a:t>на </a:t>
            </a:r>
            <a:r>
              <a:rPr lang="bg-BG" sz="2000" b="1" dirty="0" smtClean="0">
                <a:latin typeface="+mn-lt"/>
                <a:cs typeface="Calibri" panose="020F0502020204030204" pitchFamily="34" charset="0"/>
              </a:rPr>
              <a:t>масово разпространение </a:t>
            </a:r>
            <a:r>
              <a:rPr lang="bg-BG" sz="2000" b="1" dirty="0">
                <a:latin typeface="+mn-lt"/>
                <a:cs typeface="Calibri" panose="020F0502020204030204" pitchFamily="34" charset="0"/>
              </a:rPr>
              <a:t>отпадъци съгласно ЗУО, </a:t>
            </a:r>
            <a:r>
              <a:rPr lang="bg-BG" sz="2000" b="1" dirty="0" smtClean="0">
                <a:latin typeface="+mn-lt"/>
                <a:cs typeface="Calibri" panose="020F0502020204030204" pitchFamily="34" charset="0"/>
              </a:rPr>
              <a:t>(изменение </a:t>
            </a:r>
            <a:r>
              <a:rPr lang="bg-BG" sz="2000" b="1" dirty="0">
                <a:latin typeface="+mn-lt"/>
                <a:cs typeface="Calibri" panose="020F0502020204030204" pitchFamily="34" charset="0"/>
              </a:rPr>
              <a:t>и допълнение от 05.03.2021 </a:t>
            </a:r>
            <a:r>
              <a:rPr lang="bg-BG" sz="2000" b="1" dirty="0" smtClean="0">
                <a:latin typeface="+mn-lt"/>
                <a:cs typeface="Calibri" panose="020F0502020204030204" pitchFamily="34" charset="0"/>
              </a:rPr>
              <a:t>г)</a:t>
            </a:r>
            <a:endParaRPr lang="bg-BG" sz="2000" dirty="0">
              <a:latin typeface="+mn-lt"/>
              <a:cs typeface="Calibri" panose="020F0502020204030204" pitchFamily="34" charset="0"/>
            </a:endParaRPr>
          </a:p>
        </p:txBody>
      </p:sp>
      <p:sp>
        <p:nvSpPr>
          <p:cNvPr id="3" name="Rectangle 2"/>
          <p:cNvSpPr/>
          <p:nvPr/>
        </p:nvSpPr>
        <p:spPr>
          <a:xfrm>
            <a:off x="451557" y="979909"/>
            <a:ext cx="10701864" cy="5386090"/>
          </a:xfrm>
          <a:prstGeom prst="rect">
            <a:avLst/>
          </a:prstGeom>
        </p:spPr>
        <p:txBody>
          <a:bodyPr wrap="square">
            <a:spAutoFit/>
          </a:bodyPr>
          <a:lstStyle/>
          <a:p>
            <a:pPr lvl="0"/>
            <a:r>
              <a:rPr lang="bg-BG" b="1" u="sng" dirty="0"/>
              <a:t>Наредба за намаляване на въздействието на определени пластмасови продукти върху околната среда</a:t>
            </a:r>
            <a:endParaRPr lang="bg-BG" dirty="0"/>
          </a:p>
          <a:p>
            <a:endParaRPr lang="ru-RU" b="1" u="sng" dirty="0" smtClean="0">
              <a:solidFill>
                <a:schemeClr val="accent2"/>
              </a:solidFill>
              <a:latin typeface="Calibri" panose="020F0502020204030204" pitchFamily="34" charset="0"/>
              <a:cs typeface="Calibri" panose="020F0502020204030204" pitchFamily="34" charset="0"/>
            </a:endParaRPr>
          </a:p>
          <a:p>
            <a:r>
              <a:rPr lang="bg-BG" dirty="0"/>
              <a:t>Съгласно новите </a:t>
            </a:r>
            <a:r>
              <a:rPr lang="bg-BG" dirty="0" smtClean="0"/>
              <a:t>правила на ЕП </a:t>
            </a:r>
            <a:r>
              <a:rPr lang="bg-BG" dirty="0"/>
              <a:t>от 2021 г. са забранени пластмасовите чаши, чинии, прибори, сламки и др</a:t>
            </a:r>
            <a:r>
              <a:rPr lang="bg-BG" dirty="0" smtClean="0"/>
              <a:t>.</a:t>
            </a:r>
          </a:p>
          <a:p>
            <a:pPr marL="285750" indent="-285750">
              <a:buFont typeface="Wingdings" panose="05000000000000000000" pitchFamily="2" charset="2"/>
              <a:buChar char="§"/>
            </a:pPr>
            <a:r>
              <a:rPr lang="bg-BG" dirty="0" smtClean="0"/>
              <a:t>До 2029г</a:t>
            </a:r>
            <a:r>
              <a:rPr lang="bg-BG" dirty="0"/>
              <a:t>. целта е за 90% разделно събиране на пластмасови бутилки, както и целта за рециклирано съдържание на пластмасовите бутилки от най-малко 25% до 2025 г. и 30% до </a:t>
            </a:r>
            <a:r>
              <a:rPr lang="bg-BG" dirty="0" smtClean="0"/>
              <a:t>2030г.</a:t>
            </a:r>
          </a:p>
          <a:p>
            <a:pPr marL="285750" indent="-285750">
              <a:buFont typeface="Wingdings" panose="05000000000000000000" pitchFamily="2" charset="2"/>
              <a:buChar char="§"/>
            </a:pPr>
            <a:r>
              <a:rPr lang="bg-BG" dirty="0" smtClean="0"/>
              <a:t>С </a:t>
            </a:r>
            <a:r>
              <a:rPr lang="bg-BG" dirty="0"/>
              <a:t>постановление на МС № 354 от 26.10.2021 г., </a:t>
            </a:r>
            <a:r>
              <a:rPr lang="bg-BG" dirty="0" err="1"/>
              <a:t>обн</a:t>
            </a:r>
            <a:r>
              <a:rPr lang="bg-BG" dirty="0"/>
              <a:t>. ДВ бр.91 от 02.11.2021 г. е приета за първи  път в българското законодателство, </a:t>
            </a:r>
            <a:r>
              <a:rPr lang="bg-BG" dirty="0">
                <a:solidFill>
                  <a:schemeClr val="accent2"/>
                </a:solidFill>
              </a:rPr>
              <a:t>Наредба за намаляване на въздействието на определени пластмасови продукти върху околната среда. </a:t>
            </a:r>
            <a:endParaRPr lang="bg-BG" dirty="0" smtClean="0">
              <a:solidFill>
                <a:schemeClr val="accent2"/>
              </a:solidFill>
            </a:endParaRPr>
          </a:p>
          <a:p>
            <a:r>
              <a:rPr lang="bg-BG" u="sng" dirty="0" smtClean="0"/>
              <a:t>С </a:t>
            </a:r>
            <a:r>
              <a:rPr lang="bg-BG" u="sng" dirty="0"/>
              <a:t>наредбата се определят мерки </a:t>
            </a:r>
            <a:r>
              <a:rPr lang="bg-BG" u="sng" dirty="0" smtClean="0"/>
              <a:t>за:</a:t>
            </a:r>
          </a:p>
          <a:p>
            <a:pPr marL="285750" indent="-285750">
              <a:buFont typeface="Arial" panose="020B0604020202020204" pitchFamily="34" charset="0"/>
              <a:buChar char="•"/>
            </a:pPr>
            <a:r>
              <a:rPr lang="bg-BG" sz="1600" dirty="0" smtClean="0"/>
              <a:t>постигане </a:t>
            </a:r>
            <a:r>
              <a:rPr lang="bg-BG" sz="1600" dirty="0"/>
              <a:t>на устойчиво намаляване на употребата на определени пластмасови продукти за еднократна употреба (ППЕУ), изискванията към определени ППЕУ, изискванията за маркировка към определени ППЕУ. </a:t>
            </a:r>
            <a:endParaRPr lang="bg-BG" sz="1600" dirty="0" smtClean="0"/>
          </a:p>
          <a:p>
            <a:pPr marL="285750" indent="-285750">
              <a:buFont typeface="Arial" panose="020B0604020202020204" pitchFamily="34" charset="0"/>
              <a:buChar char="•"/>
            </a:pPr>
            <a:r>
              <a:rPr lang="bg-BG" sz="1600" dirty="0" smtClean="0"/>
              <a:t>Регламентират </a:t>
            </a:r>
            <a:r>
              <a:rPr lang="bg-BG" sz="1600" dirty="0"/>
              <a:t>се  мерките за носене на разширена отговорност от производители на ППЕУ и риболовни съоръжения, съдържащи пластмаса, както и задълженията им за разделно събиране и рециклиране на ППЕУ. </a:t>
            </a:r>
            <a:endParaRPr lang="bg-BG" sz="1600" dirty="0" smtClean="0"/>
          </a:p>
          <a:p>
            <a:pPr marL="285750" indent="-285750">
              <a:buFont typeface="Arial" panose="020B0604020202020204" pitchFamily="34" charset="0"/>
              <a:buChar char="•"/>
            </a:pPr>
            <a:r>
              <a:rPr lang="bg-BG" sz="1600" dirty="0" smtClean="0"/>
              <a:t>определя се </a:t>
            </a:r>
            <a:r>
              <a:rPr lang="bg-BG" sz="1600" dirty="0"/>
              <a:t>отговорността за почистване на замърсяване с отпадъци от ППЕУ и риболовни съоръжения, съдържащи пластмаси, както и регламентира мерки за повишаване на осведомеността на потребителите на ППЕУ.</a:t>
            </a:r>
          </a:p>
        </p:txBody>
      </p:sp>
    </p:spTree>
    <p:extLst>
      <p:ext uri="{BB962C8B-B14F-4D97-AF65-F5344CB8AC3E}">
        <p14:creationId xmlns:p14="http://schemas.microsoft.com/office/powerpoint/2010/main" val="808408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7023" y="124178"/>
            <a:ext cx="10295465" cy="855731"/>
          </a:xfrm>
        </p:spPr>
        <p:txBody>
          <a:bodyPr/>
          <a:lstStyle/>
          <a:p>
            <a:pPr lvl="0" algn="ctr"/>
            <a:r>
              <a:rPr lang="bg-BG" sz="2400" b="1" dirty="0">
                <a:latin typeface="+mn-lt"/>
                <a:cs typeface="Calibri" panose="020F0502020204030204" pitchFamily="34" charset="0"/>
              </a:rPr>
              <a:t>Общински ангажименти свързани с управлението на </a:t>
            </a:r>
            <a:r>
              <a:rPr lang="bg-BG" sz="2400" b="1" dirty="0" smtClean="0">
                <a:latin typeface="+mn-lt"/>
                <a:cs typeface="Calibri" panose="020F0502020204030204" pitchFamily="34" charset="0"/>
              </a:rPr>
              <a:t>строителните </a:t>
            </a:r>
            <a:r>
              <a:rPr lang="bg-BG" sz="2400" b="1" dirty="0">
                <a:latin typeface="+mn-lt"/>
                <a:cs typeface="Calibri" panose="020F0502020204030204" pitchFamily="34" charset="0"/>
              </a:rPr>
              <a:t>отпадъци съгласно ЗУО</a:t>
            </a:r>
            <a:r>
              <a:rPr lang="bg-BG" sz="2000" b="1" dirty="0" smtClean="0">
                <a:latin typeface="+mn-lt"/>
                <a:cs typeface="Calibri" panose="020F0502020204030204" pitchFamily="34" charset="0"/>
              </a:rPr>
              <a:t>,(изменение </a:t>
            </a:r>
            <a:r>
              <a:rPr lang="bg-BG" sz="2000" b="1" dirty="0">
                <a:latin typeface="+mn-lt"/>
                <a:cs typeface="Calibri" panose="020F0502020204030204" pitchFamily="34" charset="0"/>
              </a:rPr>
              <a:t>и допълнение от 05.03.2021 </a:t>
            </a:r>
            <a:r>
              <a:rPr lang="bg-BG" sz="2000" b="1" dirty="0" smtClean="0">
                <a:latin typeface="+mn-lt"/>
                <a:cs typeface="Calibri" panose="020F0502020204030204" pitchFamily="34" charset="0"/>
              </a:rPr>
              <a:t>г)</a:t>
            </a:r>
            <a:endParaRPr lang="bg-BG" sz="2000" dirty="0">
              <a:latin typeface="+mn-lt"/>
              <a:cs typeface="Calibri" panose="020F0502020204030204" pitchFamily="34" charset="0"/>
            </a:endParaRPr>
          </a:p>
        </p:txBody>
      </p:sp>
      <p:sp>
        <p:nvSpPr>
          <p:cNvPr id="3" name="Rectangle 2"/>
          <p:cNvSpPr/>
          <p:nvPr/>
        </p:nvSpPr>
        <p:spPr>
          <a:xfrm>
            <a:off x="587023" y="1092798"/>
            <a:ext cx="10295465" cy="5847755"/>
          </a:xfrm>
          <a:prstGeom prst="rect">
            <a:avLst/>
          </a:prstGeom>
        </p:spPr>
        <p:txBody>
          <a:bodyPr wrap="square">
            <a:spAutoFit/>
          </a:bodyPr>
          <a:lstStyle/>
          <a:p>
            <a:pPr marL="285750" indent="-285750">
              <a:buFont typeface="Wingdings" panose="05000000000000000000" pitchFamily="2" charset="2"/>
              <a:buChar char="Ø"/>
            </a:pPr>
            <a:r>
              <a:rPr lang="bg-BG" sz="1700" dirty="0">
                <a:cs typeface="Calibri" panose="020F0502020204030204" pitchFamily="34" charset="0"/>
              </a:rPr>
              <a:t>Съгласно ЗУО кметът на </a:t>
            </a:r>
            <a:r>
              <a:rPr lang="bg-BG" sz="1700" b="1" dirty="0">
                <a:cs typeface="Calibri" panose="020F0502020204030204" pitchFamily="34" charset="0"/>
              </a:rPr>
              <a:t>общината отговаря</a:t>
            </a:r>
            <a:r>
              <a:rPr lang="bg-BG" sz="1700" dirty="0">
                <a:cs typeface="Calibri" panose="020F0502020204030204" pitchFamily="34" charset="0"/>
              </a:rPr>
              <a:t> за управлението на строителните отпадъци, образувани на  територията на Общината. </a:t>
            </a:r>
            <a:r>
              <a:rPr lang="bg-BG" sz="1700" dirty="0" smtClean="0">
                <a:cs typeface="Calibri" panose="020F0502020204030204" pitchFamily="34" charset="0"/>
              </a:rPr>
              <a:t>Отговаря </a:t>
            </a:r>
            <a:r>
              <a:rPr lang="bg-BG" sz="1700" dirty="0">
                <a:cs typeface="Calibri" panose="020F0502020204030204" pitchFamily="34" charset="0"/>
              </a:rPr>
              <a:t>за оползотворяването и обезвреждането на строителните отпадъци събрани от ремонтните дейности на домакинствата. </a:t>
            </a:r>
            <a:r>
              <a:rPr lang="en-US" sz="1700" dirty="0">
                <a:cs typeface="Calibri" panose="020F0502020204030204" pitchFamily="34" charset="0"/>
              </a:rPr>
              <a:t>(</a:t>
            </a:r>
            <a:r>
              <a:rPr lang="bg-BG" sz="1700" dirty="0">
                <a:cs typeface="Calibri" panose="020F0502020204030204" pitchFamily="34" charset="0"/>
              </a:rPr>
              <a:t>чл.19, ал. 3, т.5 от ЗУО</a:t>
            </a:r>
            <a:r>
              <a:rPr lang="en-US" sz="1700" dirty="0" smtClean="0">
                <a:cs typeface="Calibri" panose="020F0502020204030204" pitchFamily="34" charset="0"/>
              </a:rPr>
              <a:t>)</a:t>
            </a:r>
            <a:endParaRPr lang="bg-BG" sz="1700" dirty="0" smtClean="0">
              <a:cs typeface="Calibri" panose="020F0502020204030204" pitchFamily="34" charset="0"/>
            </a:endParaRPr>
          </a:p>
          <a:p>
            <a:endParaRPr lang="en-US" sz="1700" dirty="0" smtClean="0">
              <a:cs typeface="Calibri" panose="020F0502020204030204" pitchFamily="34" charset="0"/>
            </a:endParaRPr>
          </a:p>
          <a:p>
            <a:pPr marL="285750" indent="-285750">
              <a:buFont typeface="Wingdings" panose="05000000000000000000" pitchFamily="2" charset="2"/>
              <a:buChar char="Ø"/>
            </a:pPr>
            <a:r>
              <a:rPr lang="bg-BG" sz="1700" dirty="0">
                <a:cs typeface="Calibri" panose="020F0502020204030204" pitchFamily="34" charset="0"/>
              </a:rPr>
              <a:t>Кметът на общината  е пряко ангажиран с организирането на системи за третиране на строителни отпадъци най – късно от 01 Януари на 2020г, подготовката им за повторна употреба, рециклиране и друго оползотворяване на материали от неопасни строителни отпадъци, включително при насипни дейности, чрез заместване на други материали с отпадъци в количество не по малко от 70 на сто от общото им тегло, от което се изключват материали в естествено състояние, определени с код 17 05 04 от списъка на отпадъците съгласно Наредба № 2 за класификация на отпадъците, като с това се постигат целите по чл. 32, параграф 16 от ЗУО, както </a:t>
            </a:r>
            <a:r>
              <a:rPr lang="bg-BG" sz="1700" dirty="0" smtClean="0">
                <a:cs typeface="Calibri" panose="020F0502020204030204" pitchFamily="34" charset="0"/>
              </a:rPr>
              <a:t>следва:</a:t>
            </a:r>
            <a:r>
              <a:rPr lang="en-US" sz="1700" dirty="0" smtClean="0">
                <a:cs typeface="Calibri" panose="020F0502020204030204" pitchFamily="34" charset="0"/>
              </a:rPr>
              <a:t> </a:t>
            </a:r>
            <a:r>
              <a:rPr lang="bg-BG" sz="1700" b="1" u="sng" dirty="0" smtClean="0">
                <a:cs typeface="Calibri" panose="020F0502020204030204" pitchFamily="34" charset="0"/>
              </a:rPr>
              <a:t>до </a:t>
            </a:r>
            <a:r>
              <a:rPr lang="bg-BG" sz="1700" b="1" u="sng" dirty="0">
                <a:cs typeface="Calibri" panose="020F0502020204030204" pitchFamily="34" charset="0"/>
              </a:rPr>
              <a:t>1 януари 2020 г. - най-малко 70 на сто от общото тегло на отпадъците</a:t>
            </a:r>
            <a:r>
              <a:rPr lang="bg-BG" sz="1700" b="1" u="sng" dirty="0" smtClean="0">
                <a:cs typeface="Calibri" panose="020F0502020204030204" pitchFamily="34" charset="0"/>
              </a:rPr>
              <a:t>.</a:t>
            </a:r>
          </a:p>
          <a:p>
            <a:endParaRPr lang="bg-BG" sz="1700" b="1" u="sng" dirty="0">
              <a:cs typeface="Calibri" panose="020F0502020204030204" pitchFamily="34" charset="0"/>
            </a:endParaRPr>
          </a:p>
          <a:p>
            <a:pPr marL="342900" indent="-342900">
              <a:buFont typeface="Wingdings" panose="05000000000000000000" pitchFamily="2" charset="2"/>
              <a:buChar char="Ø"/>
            </a:pPr>
            <a:r>
              <a:rPr lang="bg-BG" sz="1700" dirty="0">
                <a:cs typeface="Calibri" panose="020F0502020204030204" pitchFamily="34" charset="0"/>
              </a:rPr>
              <a:t>Кметът също така </a:t>
            </a:r>
            <a:r>
              <a:rPr lang="bg-BG" sz="1700" b="1" dirty="0">
                <a:cs typeface="Calibri" panose="020F0502020204030204" pitchFamily="34" charset="0"/>
              </a:rPr>
              <a:t>контролира</a:t>
            </a:r>
            <a:r>
              <a:rPr lang="bg-BG" sz="1700" dirty="0">
                <a:cs typeface="Calibri" panose="020F0502020204030204" pitchFamily="34" charset="0"/>
              </a:rPr>
              <a:t> дейностите</a:t>
            </a:r>
            <a:r>
              <a:rPr lang="en-US" sz="1700" dirty="0">
                <a:cs typeface="Calibri" panose="020F0502020204030204" pitchFamily="34" charset="0"/>
              </a:rPr>
              <a:t>(</a:t>
            </a:r>
            <a:r>
              <a:rPr lang="bg-BG" sz="1700" i="1" dirty="0">
                <a:cs typeface="Calibri" panose="020F0502020204030204" pitchFamily="34" charset="0"/>
              </a:rPr>
              <a:t>чл.112, ал.1,т.1</a:t>
            </a:r>
            <a:r>
              <a:rPr lang="bg-BG" sz="1700" dirty="0">
                <a:cs typeface="Calibri" panose="020F0502020204030204" pitchFamily="34" charset="0"/>
              </a:rPr>
              <a:t> </a:t>
            </a:r>
            <a:r>
              <a:rPr lang="en-US" sz="1700" dirty="0">
                <a:cs typeface="Calibri" panose="020F0502020204030204" pitchFamily="34" charset="0"/>
              </a:rPr>
              <a:t>)</a:t>
            </a:r>
            <a:r>
              <a:rPr lang="bg-BG" sz="1700" dirty="0">
                <a:cs typeface="Calibri" panose="020F0502020204030204" pitchFamily="34" charset="0"/>
              </a:rPr>
              <a:t>, свързани с образуването, събирането, включително разделното, съхраняването, транспортирането, третирането на строителните отпадъци на територията на общината. Кметът контролира управлението на строителните отпадъци, когато </a:t>
            </a:r>
            <a:r>
              <a:rPr lang="bg-BG" sz="1700" b="1" u="sng" dirty="0">
                <a:cs typeface="Calibri" panose="020F0502020204030204" pitchFamily="34" charset="0"/>
              </a:rPr>
              <a:t>общината е възложител</a:t>
            </a:r>
            <a:r>
              <a:rPr lang="bg-BG" sz="1700" u="sng" dirty="0">
                <a:cs typeface="Calibri" panose="020F0502020204030204" pitchFamily="34" charset="0"/>
              </a:rPr>
              <a:t> </a:t>
            </a:r>
            <a:r>
              <a:rPr lang="bg-BG" sz="1700" dirty="0">
                <a:cs typeface="Calibri" panose="020F0502020204030204" pitchFamily="34" charset="0"/>
              </a:rPr>
              <a:t>на строителни дейности, регламентирани подробно в Наредбата за управление на строителните отпадъци и за влагане на рециклирани строителни материали </a:t>
            </a:r>
            <a:r>
              <a:rPr lang="en-US" sz="1700" i="1" dirty="0">
                <a:cs typeface="Calibri" panose="020F0502020204030204" pitchFamily="34" charset="0"/>
              </a:rPr>
              <a:t>(</a:t>
            </a:r>
            <a:r>
              <a:rPr lang="bg-BG" sz="1700" i="1" dirty="0">
                <a:cs typeface="Calibri" panose="020F0502020204030204" pitchFamily="34" charset="0"/>
              </a:rPr>
              <a:t>Приета с ПМС № 267 от 05.12.2017 </a:t>
            </a:r>
            <a:r>
              <a:rPr lang="bg-BG" sz="1700" i="1" dirty="0" err="1">
                <a:cs typeface="Calibri" panose="020F0502020204030204" pitchFamily="34" charset="0"/>
              </a:rPr>
              <a:t>г.Обн</a:t>
            </a:r>
            <a:r>
              <a:rPr lang="bg-BG" sz="1700" i="1" dirty="0">
                <a:cs typeface="Calibri" panose="020F0502020204030204" pitchFamily="34" charset="0"/>
              </a:rPr>
              <a:t>. ДВ. бр.98 от 8 Декември 2017г</a:t>
            </a:r>
            <a:r>
              <a:rPr lang="en-US" sz="1700" i="1" dirty="0">
                <a:cs typeface="Calibri" panose="020F0502020204030204" pitchFamily="34" charset="0"/>
              </a:rPr>
              <a:t>).</a:t>
            </a:r>
            <a:endParaRPr lang="bg-BG" sz="1700" dirty="0">
              <a:cs typeface="Calibri" panose="020F0502020204030204" pitchFamily="34" charset="0"/>
            </a:endParaRPr>
          </a:p>
        </p:txBody>
      </p:sp>
    </p:spTree>
    <p:extLst>
      <p:ext uri="{BB962C8B-B14F-4D97-AF65-F5344CB8AC3E}">
        <p14:creationId xmlns:p14="http://schemas.microsoft.com/office/powerpoint/2010/main" val="6641075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1557" y="135467"/>
            <a:ext cx="9324621" cy="844442"/>
          </a:xfrm>
        </p:spPr>
        <p:txBody>
          <a:bodyPr/>
          <a:lstStyle/>
          <a:p>
            <a:pPr lvl="0" algn="ctr"/>
            <a:r>
              <a:rPr lang="bg-BG" sz="2400" b="1" dirty="0" smtClean="0">
                <a:latin typeface="Calibri" panose="020F0502020204030204" pitchFamily="34" charset="0"/>
                <a:cs typeface="Calibri" panose="020F0502020204030204" pitchFamily="34" charset="0"/>
              </a:rPr>
              <a:t>    </a:t>
            </a:r>
            <a:r>
              <a:rPr lang="bg-BG" sz="2000" b="1" dirty="0" smtClean="0">
                <a:latin typeface="+mn-lt"/>
                <a:cs typeface="Calibri" panose="020F0502020204030204" pitchFamily="34" charset="0"/>
              </a:rPr>
              <a:t>Управлението </a:t>
            </a:r>
            <a:r>
              <a:rPr lang="bg-BG" sz="2000" b="1" dirty="0">
                <a:latin typeface="+mn-lt"/>
                <a:cs typeface="Calibri" panose="020F0502020204030204" pitchFamily="34" charset="0"/>
              </a:rPr>
              <a:t>на </a:t>
            </a:r>
            <a:r>
              <a:rPr lang="bg-BG" sz="2000" b="1" dirty="0" smtClean="0">
                <a:latin typeface="+mn-lt"/>
                <a:cs typeface="Calibri" panose="020F0502020204030204" pitchFamily="34" charset="0"/>
              </a:rPr>
              <a:t>масово разпространение </a:t>
            </a:r>
            <a:r>
              <a:rPr lang="bg-BG" sz="2000" b="1" dirty="0">
                <a:latin typeface="+mn-lt"/>
                <a:cs typeface="Calibri" panose="020F0502020204030204" pitchFamily="34" charset="0"/>
              </a:rPr>
              <a:t>отпадъци съгласно ЗУО, </a:t>
            </a:r>
            <a:r>
              <a:rPr lang="bg-BG" sz="2000" b="1" dirty="0" smtClean="0">
                <a:latin typeface="+mn-lt"/>
                <a:cs typeface="Calibri" panose="020F0502020204030204" pitchFamily="34" charset="0"/>
              </a:rPr>
              <a:t>(изменение </a:t>
            </a:r>
            <a:r>
              <a:rPr lang="bg-BG" sz="2000" b="1" dirty="0">
                <a:latin typeface="+mn-lt"/>
                <a:cs typeface="Calibri" panose="020F0502020204030204" pitchFamily="34" charset="0"/>
              </a:rPr>
              <a:t>и допълнение от 05.03.2021 </a:t>
            </a:r>
            <a:r>
              <a:rPr lang="bg-BG" sz="2000" b="1" dirty="0" smtClean="0">
                <a:latin typeface="+mn-lt"/>
                <a:cs typeface="Calibri" panose="020F0502020204030204" pitchFamily="34" charset="0"/>
              </a:rPr>
              <a:t>г)</a:t>
            </a:r>
            <a:endParaRPr lang="bg-BG" sz="2000" dirty="0">
              <a:latin typeface="+mn-lt"/>
              <a:cs typeface="Calibri" panose="020F0502020204030204" pitchFamily="34" charset="0"/>
            </a:endParaRPr>
          </a:p>
        </p:txBody>
      </p:sp>
      <p:sp>
        <p:nvSpPr>
          <p:cNvPr id="3" name="Rectangle 2"/>
          <p:cNvSpPr/>
          <p:nvPr/>
        </p:nvSpPr>
        <p:spPr>
          <a:xfrm>
            <a:off x="451557" y="979909"/>
            <a:ext cx="10701864" cy="6032421"/>
          </a:xfrm>
          <a:prstGeom prst="rect">
            <a:avLst/>
          </a:prstGeom>
        </p:spPr>
        <p:txBody>
          <a:bodyPr wrap="square">
            <a:spAutoFit/>
          </a:bodyPr>
          <a:lstStyle/>
          <a:p>
            <a:pPr lvl="0"/>
            <a:r>
              <a:rPr lang="bg-BG" b="1" u="sng" dirty="0"/>
              <a:t>Наредба за намаляване на въздействието на определени пластмасови продукти върху околната среда</a:t>
            </a:r>
            <a:endParaRPr lang="bg-BG" dirty="0"/>
          </a:p>
          <a:p>
            <a:endParaRPr lang="ru-RU" b="1" u="sng" dirty="0" smtClean="0">
              <a:solidFill>
                <a:schemeClr val="accent2"/>
              </a:solidFill>
              <a:latin typeface="Calibri" panose="020F0502020204030204" pitchFamily="34" charset="0"/>
              <a:cs typeface="Calibri" panose="020F0502020204030204" pitchFamily="34" charset="0"/>
            </a:endParaRPr>
          </a:p>
          <a:p>
            <a:r>
              <a:rPr lang="bg-BG" b="1" dirty="0"/>
              <a:t>Задължения и отговорности на участниците в процеса</a:t>
            </a:r>
            <a:r>
              <a:rPr lang="bg-BG" dirty="0"/>
              <a:t>:</a:t>
            </a:r>
          </a:p>
          <a:p>
            <a:r>
              <a:rPr lang="bg-BG" dirty="0"/>
              <a:t> </a:t>
            </a:r>
          </a:p>
          <a:p>
            <a:pPr marL="285750" lvl="0" indent="-285750">
              <a:buFont typeface="Wingdings" panose="05000000000000000000" pitchFamily="2" charset="2"/>
              <a:buChar char="Ø"/>
            </a:pPr>
            <a:r>
              <a:rPr lang="bg-BG" u="sng" dirty="0"/>
              <a:t>Бизнес оператори </a:t>
            </a:r>
            <a:r>
              <a:rPr lang="bg-BG" dirty="0"/>
              <a:t>(лицата, които произвеждат, преработват и/или дистрибутират храна), които използват </a:t>
            </a:r>
            <a:r>
              <a:rPr lang="bg-BG" dirty="0" smtClean="0"/>
              <a:t>ППЕУ </a:t>
            </a:r>
            <a:r>
              <a:rPr lang="bg-BG" sz="1600" dirty="0" smtClean="0"/>
              <a:t>посочват </a:t>
            </a:r>
            <a:r>
              <a:rPr lang="bg-BG" sz="1600" dirty="0"/>
              <a:t>вредното въздействие върху околната среда от нерегламентирано изхвърляне, след употреба на пластмасови </a:t>
            </a:r>
            <a:r>
              <a:rPr lang="bg-BG" sz="1600" dirty="0" smtClean="0"/>
              <a:t>продукти; посочват </a:t>
            </a:r>
            <a:r>
              <a:rPr lang="bg-BG" sz="1600" dirty="0"/>
              <a:t>варианти за използване на алтернативни </a:t>
            </a:r>
            <a:r>
              <a:rPr lang="bg-BG" sz="1600" dirty="0" smtClean="0"/>
              <a:t>продукти; предлагат </a:t>
            </a:r>
            <a:r>
              <a:rPr lang="bg-BG" sz="1600" dirty="0"/>
              <a:t>ППЕУ на крайния потребител срещу заплащане на сума, отделно от стойността на храната или напитката</a:t>
            </a:r>
            <a:r>
              <a:rPr lang="bg-BG" sz="1600" dirty="0" smtClean="0"/>
              <a:t>;</a:t>
            </a:r>
          </a:p>
          <a:p>
            <a:pPr lvl="0"/>
            <a:endParaRPr lang="bg-BG" sz="1600" dirty="0"/>
          </a:p>
          <a:p>
            <a:pPr marL="285750" indent="-285750">
              <a:buFont typeface="Wingdings" panose="05000000000000000000" pitchFamily="2" charset="2"/>
              <a:buChar char="Ø"/>
            </a:pPr>
            <a:r>
              <a:rPr lang="bg-BG" u="sng" dirty="0" smtClean="0"/>
              <a:t>Производителите </a:t>
            </a:r>
            <a:r>
              <a:rPr lang="bg-BG" u="sng" dirty="0"/>
              <a:t>на </a:t>
            </a:r>
            <a:r>
              <a:rPr lang="bg-BG" u="sng" dirty="0" smtClean="0"/>
              <a:t>ППЕУ </a:t>
            </a:r>
            <a:r>
              <a:rPr lang="bg-BG" sz="1600" dirty="0" smtClean="0"/>
              <a:t>задължително </a:t>
            </a:r>
            <a:r>
              <a:rPr lang="bg-BG" sz="1600" dirty="0"/>
              <a:t>маркират всеки продукт с видима, ясно четлива маркировка, която информира потребителите за подходящите варианти за управление на </a:t>
            </a:r>
            <a:r>
              <a:rPr lang="bg-BG" sz="1600" dirty="0" smtClean="0"/>
              <a:t>отпадъците, информират </a:t>
            </a:r>
            <a:r>
              <a:rPr lang="bg-BG" sz="1600" dirty="0"/>
              <a:t>за наличието на пластмаси в продукта и произтичащото от това отрицателно въздействие върху околната среда от замърсяване или друг неправилен начин за обезвреждане на отпадъците от продукта</a:t>
            </a:r>
            <a:r>
              <a:rPr lang="bg-BG" sz="1600" dirty="0" smtClean="0"/>
              <a:t>.</a:t>
            </a:r>
          </a:p>
          <a:p>
            <a:endParaRPr lang="bg-BG" sz="1600" dirty="0"/>
          </a:p>
          <a:p>
            <a:pPr marL="285750" indent="-285750">
              <a:buFont typeface="Wingdings" panose="05000000000000000000" pitchFamily="2" charset="2"/>
              <a:buChar char="Ø"/>
            </a:pPr>
            <a:r>
              <a:rPr lang="bg-BG" u="sng" dirty="0" smtClean="0"/>
              <a:t>Производителите </a:t>
            </a:r>
            <a:r>
              <a:rPr lang="bg-BG" u="sng" dirty="0"/>
              <a:t>на риболовни съоръжения, съдържащи </a:t>
            </a:r>
            <a:r>
              <a:rPr lang="bg-BG" u="sng" dirty="0" smtClean="0"/>
              <a:t>пластмаса</a:t>
            </a:r>
            <a:r>
              <a:rPr lang="bg-BG" dirty="0" smtClean="0"/>
              <a:t>, също </a:t>
            </a:r>
            <a:r>
              <a:rPr lang="bg-BG" sz="1600" dirty="0" smtClean="0"/>
              <a:t>отговарят за намаляването </a:t>
            </a:r>
            <a:r>
              <a:rPr lang="bg-BG" sz="1600" dirty="0"/>
              <a:t>образуването на отпадъци от риболовни съоръжения и свеждане до минимум на въздействието им върху околната </a:t>
            </a:r>
            <a:r>
              <a:rPr lang="bg-BG" sz="1600" dirty="0" smtClean="0"/>
              <a:t>среда; оптимизират </a:t>
            </a:r>
            <a:r>
              <a:rPr lang="bg-BG" sz="1600" dirty="0"/>
              <a:t>използването на риболовни съоръжения, </a:t>
            </a:r>
            <a:r>
              <a:rPr lang="bg-BG" sz="1600" dirty="0" smtClean="0"/>
              <a:t>отговарят </a:t>
            </a:r>
            <a:r>
              <a:rPr lang="bg-BG" sz="1600" dirty="0"/>
              <a:t>за разделното събиране на отпадъци от риболовни съоръжения, </a:t>
            </a:r>
            <a:r>
              <a:rPr lang="bg-BG" sz="1600" dirty="0" smtClean="0"/>
              <a:t>отговарят </a:t>
            </a:r>
            <a:r>
              <a:rPr lang="bg-BG" sz="1600" dirty="0"/>
              <a:t>за екологосъобразното обезвреждане на отпадъци от риболовни съоръжения, които не могат да бъдат рециклирани и/или оползотворени</a:t>
            </a:r>
          </a:p>
          <a:p>
            <a:endParaRPr lang="bg-BG" sz="1600" dirty="0"/>
          </a:p>
        </p:txBody>
      </p:sp>
    </p:spTree>
    <p:extLst>
      <p:ext uri="{BB962C8B-B14F-4D97-AF65-F5344CB8AC3E}">
        <p14:creationId xmlns:p14="http://schemas.microsoft.com/office/powerpoint/2010/main" val="35515546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1557" y="135467"/>
            <a:ext cx="9324621" cy="844442"/>
          </a:xfrm>
        </p:spPr>
        <p:txBody>
          <a:bodyPr/>
          <a:lstStyle/>
          <a:p>
            <a:pPr lvl="0" algn="ctr"/>
            <a:r>
              <a:rPr lang="bg-BG" sz="2400" b="1" dirty="0" smtClean="0">
                <a:latin typeface="Calibri" panose="020F0502020204030204" pitchFamily="34" charset="0"/>
                <a:cs typeface="Calibri" panose="020F0502020204030204" pitchFamily="34" charset="0"/>
              </a:rPr>
              <a:t>    </a:t>
            </a:r>
            <a:r>
              <a:rPr lang="bg-BG" sz="2000" b="1" dirty="0" smtClean="0">
                <a:latin typeface="+mn-lt"/>
                <a:cs typeface="Calibri" panose="020F0502020204030204" pitchFamily="34" charset="0"/>
              </a:rPr>
              <a:t>Управлението </a:t>
            </a:r>
            <a:r>
              <a:rPr lang="bg-BG" sz="2000" b="1" dirty="0">
                <a:latin typeface="+mn-lt"/>
                <a:cs typeface="Calibri" panose="020F0502020204030204" pitchFamily="34" charset="0"/>
              </a:rPr>
              <a:t>на </a:t>
            </a:r>
            <a:r>
              <a:rPr lang="bg-BG" sz="2000" b="1" dirty="0" smtClean="0">
                <a:latin typeface="+mn-lt"/>
                <a:cs typeface="Calibri" panose="020F0502020204030204" pitchFamily="34" charset="0"/>
              </a:rPr>
              <a:t>масово разпространение </a:t>
            </a:r>
            <a:r>
              <a:rPr lang="bg-BG" sz="2000" b="1" dirty="0">
                <a:latin typeface="+mn-lt"/>
                <a:cs typeface="Calibri" panose="020F0502020204030204" pitchFamily="34" charset="0"/>
              </a:rPr>
              <a:t>отпадъци съгласно ЗУО, </a:t>
            </a:r>
            <a:r>
              <a:rPr lang="bg-BG" sz="2000" b="1" dirty="0" smtClean="0">
                <a:latin typeface="+mn-lt"/>
                <a:cs typeface="Calibri" panose="020F0502020204030204" pitchFamily="34" charset="0"/>
              </a:rPr>
              <a:t>(изменение </a:t>
            </a:r>
            <a:r>
              <a:rPr lang="bg-BG" sz="2000" b="1" dirty="0">
                <a:latin typeface="+mn-lt"/>
                <a:cs typeface="Calibri" panose="020F0502020204030204" pitchFamily="34" charset="0"/>
              </a:rPr>
              <a:t>и допълнение от 05.03.2021 </a:t>
            </a:r>
            <a:r>
              <a:rPr lang="bg-BG" sz="2000" b="1" dirty="0" smtClean="0">
                <a:latin typeface="+mn-lt"/>
                <a:cs typeface="Calibri" panose="020F0502020204030204" pitchFamily="34" charset="0"/>
              </a:rPr>
              <a:t>г)</a:t>
            </a:r>
            <a:endParaRPr lang="bg-BG" sz="2000" dirty="0">
              <a:latin typeface="+mn-lt"/>
              <a:cs typeface="Calibri" panose="020F0502020204030204" pitchFamily="34" charset="0"/>
            </a:endParaRPr>
          </a:p>
        </p:txBody>
      </p:sp>
      <p:sp>
        <p:nvSpPr>
          <p:cNvPr id="3" name="Rectangle 2"/>
          <p:cNvSpPr/>
          <p:nvPr/>
        </p:nvSpPr>
        <p:spPr>
          <a:xfrm>
            <a:off x="349957" y="1022840"/>
            <a:ext cx="10701864" cy="5509200"/>
          </a:xfrm>
          <a:prstGeom prst="rect">
            <a:avLst/>
          </a:prstGeom>
        </p:spPr>
        <p:txBody>
          <a:bodyPr wrap="square">
            <a:spAutoFit/>
          </a:bodyPr>
          <a:lstStyle/>
          <a:p>
            <a:r>
              <a:rPr lang="bg-BG" u="sng" dirty="0" smtClean="0">
                <a:solidFill>
                  <a:schemeClr val="accent2"/>
                </a:solidFill>
              </a:rPr>
              <a:t>Новата </a:t>
            </a:r>
            <a:r>
              <a:rPr lang="bg-BG" u="sng" dirty="0">
                <a:solidFill>
                  <a:schemeClr val="accent2"/>
                </a:solidFill>
              </a:rPr>
              <a:t>европейска цел за пластмасовите отпадъци е минимум 50% от количеството на отпадъчните пластмасови опаковки да се рециклира до 2025 г. </a:t>
            </a:r>
          </a:p>
          <a:p>
            <a:r>
              <a:rPr lang="bg-BG" dirty="0"/>
              <a:t> </a:t>
            </a:r>
          </a:p>
          <a:p>
            <a:r>
              <a:rPr lang="bg-BG" b="1" dirty="0"/>
              <a:t>Препоръки към общините, които да им помогнат  да постигнат поставените цели за пластмасови отпадъци до 2025 г:</a:t>
            </a:r>
            <a:endParaRPr lang="bg-BG" dirty="0"/>
          </a:p>
          <a:p>
            <a:pPr marL="285750" lvl="0" indent="-285750">
              <a:buFont typeface="Wingdings" panose="05000000000000000000" pitchFamily="2" charset="2"/>
              <a:buChar char="§"/>
            </a:pPr>
            <a:r>
              <a:rPr lang="bg-BG" sz="1600" dirty="0"/>
              <a:t>провеждане на по-целенасочени мерки за предотвратяване образуването на отпадъци от опаковки и повторно използване на опаковки.  Мултиплициране на вече съществуващи добри практики в други общини на национално </a:t>
            </a:r>
            <a:r>
              <a:rPr lang="bg-BG" sz="1600" dirty="0" smtClean="0"/>
              <a:t>ниво</a:t>
            </a:r>
            <a:r>
              <a:rPr lang="bg-BG" sz="1600" dirty="0"/>
              <a:t> </a:t>
            </a:r>
            <a:endParaRPr lang="bg-BG" sz="1600" dirty="0" smtClean="0"/>
          </a:p>
          <a:p>
            <a:pPr marL="285750" lvl="0" indent="-285750">
              <a:buFont typeface="Wingdings" panose="05000000000000000000" pitchFamily="2" charset="2"/>
              <a:buChar char="§"/>
            </a:pPr>
            <a:r>
              <a:rPr lang="bg-BG" sz="1600" dirty="0" smtClean="0"/>
              <a:t>провеждане </a:t>
            </a:r>
            <a:r>
              <a:rPr lang="bg-BG" sz="1600" dirty="0"/>
              <a:t>на масови информационни кампании сред жителите на общините, както и обществеността като </a:t>
            </a:r>
            <a:r>
              <a:rPr lang="bg-BG" sz="1600" dirty="0" smtClean="0"/>
              <a:t>цяло</a:t>
            </a:r>
          </a:p>
          <a:p>
            <a:pPr marL="285750" lvl="0" indent="-285750">
              <a:buFont typeface="Wingdings" panose="05000000000000000000" pitchFamily="2" charset="2"/>
              <a:buChar char="§"/>
            </a:pPr>
            <a:r>
              <a:rPr lang="bg-BG" sz="1600" dirty="0" smtClean="0"/>
              <a:t>подобряване </a:t>
            </a:r>
            <a:r>
              <a:rPr lang="bg-BG" sz="1600" dirty="0"/>
              <a:t>и разширяване на системите за разделно събиране на отпадъците от опаковки, предвид нарастването на количествените цели за рециклиране и оползотворяване на отпадъците от опаковки, както и специфичните цели за разделно събиране на пластмасовите бутилки за еднократна употреба до 3 </a:t>
            </a:r>
            <a:r>
              <a:rPr lang="bg-BG" sz="1600" dirty="0" smtClean="0"/>
              <a:t>литра.</a:t>
            </a:r>
          </a:p>
          <a:p>
            <a:pPr marL="285750" lvl="0" indent="-285750">
              <a:buFont typeface="Wingdings" panose="05000000000000000000" pitchFamily="2" charset="2"/>
              <a:buChar char="§"/>
            </a:pPr>
            <a:r>
              <a:rPr lang="bg-BG" sz="1600" dirty="0" smtClean="0"/>
              <a:t>актуализиране </a:t>
            </a:r>
            <a:r>
              <a:rPr lang="bg-BG" sz="1600" dirty="0"/>
              <a:t>и подобряване на контролните и проверяващи механизми за спазване на изискванията от търговски обекти, производствени, стопански и административни сгради да събират разделно отпадъците си от опаковки и да ги предават на оторизирани за целта лица за последващо рециклиране и оползотворяване.</a:t>
            </a:r>
          </a:p>
          <a:p>
            <a:r>
              <a:rPr lang="bg-BG" dirty="0"/>
              <a:t>Комбинираното прилагане на тези мерки ще доведе както до екологични ползи (нараснали количества разделно събрани отпадъци от опаковки), така  и до намаляване на разходите на общините за третиране на битовите отпадъци</a:t>
            </a:r>
            <a:r>
              <a:rPr lang="bg-BG" dirty="0" smtClean="0"/>
              <a:t>.</a:t>
            </a:r>
            <a:endParaRPr lang="bg-BG" dirty="0"/>
          </a:p>
        </p:txBody>
      </p:sp>
    </p:spTree>
    <p:extLst>
      <p:ext uri="{BB962C8B-B14F-4D97-AF65-F5344CB8AC3E}">
        <p14:creationId xmlns:p14="http://schemas.microsoft.com/office/powerpoint/2010/main" val="37102661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1557" y="135467"/>
            <a:ext cx="9324621" cy="844442"/>
          </a:xfrm>
        </p:spPr>
        <p:txBody>
          <a:bodyPr/>
          <a:lstStyle/>
          <a:p>
            <a:pPr lvl="0" algn="ctr"/>
            <a:r>
              <a:rPr lang="bg-BG" sz="2000" b="1" dirty="0" smtClean="0">
                <a:latin typeface="+mn-lt"/>
                <a:cs typeface="Calibri" panose="020F0502020204030204" pitchFamily="34" charset="0"/>
              </a:rPr>
              <a:t>    Управлението </a:t>
            </a:r>
            <a:r>
              <a:rPr lang="bg-BG" sz="2000" b="1" dirty="0">
                <a:latin typeface="+mn-lt"/>
                <a:cs typeface="Calibri" panose="020F0502020204030204" pitchFamily="34" charset="0"/>
              </a:rPr>
              <a:t>на </a:t>
            </a:r>
            <a:r>
              <a:rPr lang="bg-BG" sz="2000" b="1" dirty="0" smtClean="0">
                <a:latin typeface="+mn-lt"/>
                <a:cs typeface="Calibri" panose="020F0502020204030204" pitchFamily="34" charset="0"/>
              </a:rPr>
              <a:t>масово разпространение </a:t>
            </a:r>
            <a:r>
              <a:rPr lang="bg-BG" sz="2000" b="1" dirty="0">
                <a:latin typeface="+mn-lt"/>
                <a:cs typeface="Calibri" panose="020F0502020204030204" pitchFamily="34" charset="0"/>
              </a:rPr>
              <a:t>отпадъци съгласно ЗУО, </a:t>
            </a:r>
            <a:r>
              <a:rPr lang="bg-BG" sz="2000" b="1" dirty="0" smtClean="0">
                <a:latin typeface="+mn-lt"/>
                <a:cs typeface="Calibri" panose="020F0502020204030204" pitchFamily="34" charset="0"/>
              </a:rPr>
              <a:t>(изменение </a:t>
            </a:r>
            <a:r>
              <a:rPr lang="bg-BG" sz="2000" b="1" dirty="0">
                <a:latin typeface="+mn-lt"/>
                <a:cs typeface="Calibri" panose="020F0502020204030204" pitchFamily="34" charset="0"/>
              </a:rPr>
              <a:t>и допълнение от 05.03.2021 </a:t>
            </a:r>
            <a:r>
              <a:rPr lang="bg-BG" sz="2000" b="1" dirty="0" smtClean="0">
                <a:latin typeface="+mn-lt"/>
                <a:cs typeface="Calibri" panose="020F0502020204030204" pitchFamily="34" charset="0"/>
              </a:rPr>
              <a:t>г)</a:t>
            </a:r>
            <a:endParaRPr lang="bg-BG" sz="2000" dirty="0">
              <a:latin typeface="+mn-lt"/>
              <a:cs typeface="Calibri" panose="020F0502020204030204" pitchFamily="34" charset="0"/>
            </a:endParaRPr>
          </a:p>
        </p:txBody>
      </p:sp>
      <p:sp>
        <p:nvSpPr>
          <p:cNvPr id="3" name="Rectangle 2"/>
          <p:cNvSpPr/>
          <p:nvPr/>
        </p:nvSpPr>
        <p:spPr>
          <a:xfrm>
            <a:off x="451557" y="1239554"/>
            <a:ext cx="10701864" cy="5078313"/>
          </a:xfrm>
          <a:prstGeom prst="rect">
            <a:avLst/>
          </a:prstGeom>
        </p:spPr>
        <p:txBody>
          <a:bodyPr wrap="square">
            <a:spAutoFit/>
          </a:bodyPr>
          <a:lstStyle/>
          <a:p>
            <a:pPr lvl="1"/>
            <a:r>
              <a:rPr lang="bg-BG" b="1" dirty="0">
                <a:cs typeface="Calibri" panose="020F0502020204030204" pitchFamily="34" charset="0"/>
              </a:rPr>
              <a:t>Взаимодействие между общините и организациите по оползотворяване на </a:t>
            </a:r>
            <a:endParaRPr lang="bg-BG" b="1" dirty="0" smtClean="0">
              <a:cs typeface="Calibri" panose="020F0502020204030204" pitchFamily="34" charset="0"/>
            </a:endParaRPr>
          </a:p>
          <a:p>
            <a:pPr lvl="1"/>
            <a:r>
              <a:rPr lang="bg-BG" b="1" dirty="0" smtClean="0">
                <a:cs typeface="Calibri" panose="020F0502020204030204" pitchFamily="34" charset="0"/>
              </a:rPr>
              <a:t>негодни </a:t>
            </a:r>
            <a:r>
              <a:rPr lang="bg-BG" b="1" dirty="0">
                <a:cs typeface="Calibri" panose="020F0502020204030204" pitchFamily="34" charset="0"/>
              </a:rPr>
              <a:t>за употреба батерии и акумулатори </a:t>
            </a:r>
            <a:r>
              <a:rPr lang="en-US" b="1" dirty="0">
                <a:cs typeface="Calibri" panose="020F0502020204030204" pitchFamily="34" charset="0"/>
              </a:rPr>
              <a:t>(</a:t>
            </a:r>
            <a:r>
              <a:rPr lang="bg-BG" b="1" dirty="0">
                <a:cs typeface="Calibri" panose="020F0502020204030204" pitchFamily="34" charset="0"/>
              </a:rPr>
              <a:t>НУБА</a:t>
            </a:r>
            <a:r>
              <a:rPr lang="en-US" b="1" dirty="0" smtClean="0">
                <a:cs typeface="Calibri" panose="020F0502020204030204" pitchFamily="34" charset="0"/>
              </a:rPr>
              <a:t>)</a:t>
            </a:r>
            <a:endParaRPr lang="bg-BG" b="1" dirty="0" smtClean="0">
              <a:cs typeface="Calibri" panose="020F0502020204030204" pitchFamily="34" charset="0"/>
            </a:endParaRPr>
          </a:p>
          <a:p>
            <a:pPr lvl="1"/>
            <a:endParaRPr lang="bg-BG"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US" dirty="0" err="1" smtClean="0">
                <a:cs typeface="Calibri" panose="020F0502020204030204" pitchFamily="34" charset="0"/>
              </a:rPr>
              <a:t>Наредбата</a:t>
            </a:r>
            <a:r>
              <a:rPr lang="en-US" dirty="0" smtClean="0">
                <a:cs typeface="Calibri" panose="020F0502020204030204" pitchFamily="34" charset="0"/>
              </a:rPr>
              <a:t> </a:t>
            </a:r>
            <a:r>
              <a:rPr lang="en-US" dirty="0">
                <a:cs typeface="Calibri" panose="020F0502020204030204" pitchFamily="34" charset="0"/>
              </a:rPr>
              <a:t>за </a:t>
            </a:r>
            <a:r>
              <a:rPr lang="en-US" dirty="0" err="1">
                <a:cs typeface="Calibri" panose="020F0502020204030204" pitchFamily="34" charset="0"/>
              </a:rPr>
              <a:t>батерии</a:t>
            </a:r>
            <a:r>
              <a:rPr lang="en-US" dirty="0">
                <a:cs typeface="Calibri" panose="020F0502020204030204" pitchFamily="34" charset="0"/>
              </a:rPr>
              <a:t> и </a:t>
            </a:r>
            <a:r>
              <a:rPr lang="en-US" dirty="0" err="1">
                <a:cs typeface="Calibri" panose="020F0502020204030204" pitchFamily="34" charset="0"/>
              </a:rPr>
              <a:t>акумулатори</a:t>
            </a:r>
            <a:r>
              <a:rPr lang="en-US" dirty="0">
                <a:cs typeface="Calibri" panose="020F0502020204030204" pitchFamily="34" charset="0"/>
              </a:rPr>
              <a:t> и за </a:t>
            </a:r>
            <a:r>
              <a:rPr lang="en-US" dirty="0" err="1">
                <a:cs typeface="Calibri" panose="020F0502020204030204" pitchFamily="34" charset="0"/>
              </a:rPr>
              <a:t>негодни</a:t>
            </a:r>
            <a:r>
              <a:rPr lang="en-US" dirty="0">
                <a:cs typeface="Calibri" panose="020F0502020204030204" pitchFamily="34" charset="0"/>
              </a:rPr>
              <a:t> за употреба </a:t>
            </a:r>
            <a:r>
              <a:rPr lang="en-US" dirty="0" err="1">
                <a:cs typeface="Calibri" panose="020F0502020204030204" pitchFamily="34" charset="0"/>
              </a:rPr>
              <a:t>батерии</a:t>
            </a:r>
            <a:r>
              <a:rPr lang="en-US" dirty="0">
                <a:cs typeface="Calibri" panose="020F0502020204030204" pitchFamily="34" charset="0"/>
              </a:rPr>
              <a:t> и </a:t>
            </a:r>
            <a:r>
              <a:rPr lang="en-US" dirty="0" err="1" smtClean="0">
                <a:cs typeface="Calibri" panose="020F0502020204030204" pitchFamily="34" charset="0"/>
              </a:rPr>
              <a:t>акумулатори</a:t>
            </a:r>
            <a:r>
              <a:rPr lang="bg-BG" dirty="0" smtClean="0">
                <a:cs typeface="Calibri" panose="020F0502020204030204" pitchFamily="34" charset="0"/>
              </a:rPr>
              <a:t>,</a:t>
            </a:r>
            <a:r>
              <a:rPr lang="en-US" dirty="0" smtClean="0">
                <a:cs typeface="Calibri" panose="020F0502020204030204" pitchFamily="34" charset="0"/>
              </a:rPr>
              <a:t> </a:t>
            </a:r>
            <a:r>
              <a:rPr lang="bg-BG" dirty="0" smtClean="0">
                <a:cs typeface="Calibri" panose="020F0502020204030204" pitchFamily="34" charset="0"/>
              </a:rPr>
              <a:t>в</a:t>
            </a:r>
            <a:r>
              <a:rPr lang="en-US" dirty="0" smtClean="0">
                <a:cs typeface="Calibri" panose="020F0502020204030204" pitchFamily="34" charset="0"/>
              </a:rPr>
              <a:t> </a:t>
            </a:r>
            <a:r>
              <a:rPr lang="en-US" dirty="0" err="1">
                <a:cs typeface="Calibri" panose="020F0502020204030204" pitchFamily="34" charset="0"/>
              </a:rPr>
              <a:t>сила</a:t>
            </a:r>
            <a:r>
              <a:rPr lang="en-US" dirty="0">
                <a:cs typeface="Calibri" panose="020F0502020204030204" pitchFamily="34" charset="0"/>
              </a:rPr>
              <a:t> </a:t>
            </a:r>
            <a:r>
              <a:rPr lang="en-US" dirty="0" err="1">
                <a:cs typeface="Calibri" panose="020F0502020204030204" pitchFamily="34" charset="0"/>
              </a:rPr>
              <a:t>от</a:t>
            </a:r>
            <a:r>
              <a:rPr lang="en-US" dirty="0">
                <a:cs typeface="Calibri" panose="020F0502020204030204" pitchFamily="34" charset="0"/>
              </a:rPr>
              <a:t> 08.01.2013 </a:t>
            </a:r>
            <a:r>
              <a:rPr lang="en-US" dirty="0" smtClean="0">
                <a:cs typeface="Calibri" panose="020F0502020204030204" pitchFamily="34" charset="0"/>
              </a:rPr>
              <a:t>г.</a:t>
            </a:r>
            <a:r>
              <a:rPr lang="bg-BG" dirty="0" smtClean="0">
                <a:cs typeface="Calibri" panose="020F0502020204030204" pitchFamily="34" charset="0"/>
              </a:rPr>
              <a:t> п</a:t>
            </a:r>
            <a:r>
              <a:rPr lang="en-US" dirty="0" err="1" smtClean="0">
                <a:cs typeface="Calibri" panose="020F0502020204030204" pitchFamily="34" charset="0"/>
              </a:rPr>
              <a:t>риета</a:t>
            </a:r>
            <a:r>
              <a:rPr lang="en-US" dirty="0" smtClean="0">
                <a:cs typeface="Calibri" panose="020F0502020204030204" pitchFamily="34" charset="0"/>
              </a:rPr>
              <a:t> </a:t>
            </a:r>
            <a:r>
              <a:rPr lang="en-US" dirty="0">
                <a:cs typeface="Calibri" panose="020F0502020204030204" pitchFamily="34" charset="0"/>
              </a:rPr>
              <a:t>с ПМС № 351 </a:t>
            </a:r>
            <a:r>
              <a:rPr lang="en-US" dirty="0" err="1">
                <a:cs typeface="Calibri" panose="020F0502020204030204" pitchFamily="34" charset="0"/>
              </a:rPr>
              <a:t>от</a:t>
            </a:r>
            <a:r>
              <a:rPr lang="en-US" dirty="0">
                <a:cs typeface="Calibri" panose="020F0502020204030204" pitchFamily="34" charset="0"/>
              </a:rPr>
              <a:t> 27.12.2012 г., </a:t>
            </a:r>
            <a:r>
              <a:rPr lang="en-US" dirty="0" err="1">
                <a:cs typeface="Calibri" panose="020F0502020204030204" pitchFamily="34" charset="0"/>
              </a:rPr>
              <a:t>последно</a:t>
            </a:r>
            <a:r>
              <a:rPr lang="en-US" dirty="0">
                <a:cs typeface="Calibri" panose="020F0502020204030204" pitchFamily="34" charset="0"/>
              </a:rPr>
              <a:t> </a:t>
            </a:r>
            <a:r>
              <a:rPr lang="en-US" dirty="0" err="1">
                <a:cs typeface="Calibri" panose="020F0502020204030204" pitchFamily="34" charset="0"/>
              </a:rPr>
              <a:t>изм</a:t>
            </a:r>
            <a:r>
              <a:rPr lang="en-US" dirty="0">
                <a:cs typeface="Calibri" panose="020F0502020204030204" pitchFamily="34" charset="0"/>
              </a:rPr>
              <a:t>. и </a:t>
            </a:r>
            <a:r>
              <a:rPr lang="en-US" dirty="0" err="1">
                <a:cs typeface="Calibri" panose="020F0502020204030204" pitchFamily="34" charset="0"/>
              </a:rPr>
              <a:t>доп</a:t>
            </a:r>
            <a:r>
              <a:rPr lang="en-US" dirty="0">
                <a:cs typeface="Calibri" panose="020F0502020204030204" pitchFamily="34" charset="0"/>
              </a:rPr>
              <a:t>. ДВ. бр.60 </a:t>
            </a:r>
            <a:r>
              <a:rPr lang="en-US" dirty="0" err="1">
                <a:cs typeface="Calibri" panose="020F0502020204030204" pitchFamily="34" charset="0"/>
              </a:rPr>
              <a:t>от</a:t>
            </a:r>
            <a:r>
              <a:rPr lang="en-US" dirty="0">
                <a:cs typeface="Calibri" panose="020F0502020204030204" pitchFamily="34" charset="0"/>
              </a:rPr>
              <a:t> 20 </a:t>
            </a:r>
            <a:r>
              <a:rPr lang="en-US" dirty="0" err="1">
                <a:cs typeface="Calibri" panose="020F0502020204030204" pitchFamily="34" charset="0"/>
              </a:rPr>
              <a:t>Юли</a:t>
            </a:r>
            <a:r>
              <a:rPr lang="en-US" dirty="0">
                <a:cs typeface="Calibri" panose="020F0502020204030204" pitchFamily="34" charset="0"/>
              </a:rPr>
              <a:t> </a:t>
            </a:r>
            <a:r>
              <a:rPr lang="en-US" dirty="0" smtClean="0">
                <a:cs typeface="Calibri" panose="020F0502020204030204" pitchFamily="34" charset="0"/>
              </a:rPr>
              <a:t>2018г</a:t>
            </a:r>
            <a:r>
              <a:rPr lang="bg-BG" dirty="0" smtClean="0">
                <a:cs typeface="Calibri" panose="020F0502020204030204" pitchFamily="34" charset="0"/>
              </a:rPr>
              <a:t> </a:t>
            </a:r>
            <a:r>
              <a:rPr lang="en-US" dirty="0" err="1" smtClean="0">
                <a:cs typeface="Calibri" panose="020F0502020204030204" pitchFamily="34" charset="0"/>
              </a:rPr>
              <a:t>определя</a:t>
            </a:r>
            <a:r>
              <a:rPr lang="en-US" dirty="0" smtClean="0">
                <a:cs typeface="Calibri" panose="020F0502020204030204" pitchFamily="34" charset="0"/>
              </a:rPr>
              <a:t> </a:t>
            </a:r>
            <a:r>
              <a:rPr lang="en-US" dirty="0">
                <a:cs typeface="Calibri" panose="020F0502020204030204" pitchFamily="34" charset="0"/>
              </a:rPr>
              <a:t>изискванията за </a:t>
            </a:r>
            <a:r>
              <a:rPr lang="en-US" dirty="0" err="1">
                <a:cs typeface="Calibri" panose="020F0502020204030204" pitchFamily="34" charset="0"/>
              </a:rPr>
              <a:t>пускането</a:t>
            </a:r>
            <a:r>
              <a:rPr lang="en-US" dirty="0">
                <a:cs typeface="Calibri" panose="020F0502020204030204" pitchFamily="34" charset="0"/>
              </a:rPr>
              <a:t> на </a:t>
            </a:r>
            <a:r>
              <a:rPr lang="en-US" dirty="0" err="1">
                <a:cs typeface="Calibri" panose="020F0502020204030204" pitchFamily="34" charset="0"/>
              </a:rPr>
              <a:t>пазара</a:t>
            </a:r>
            <a:r>
              <a:rPr lang="en-US" dirty="0">
                <a:cs typeface="Calibri" panose="020F0502020204030204" pitchFamily="34" charset="0"/>
              </a:rPr>
              <a:t> на </a:t>
            </a:r>
            <a:r>
              <a:rPr lang="en-US" dirty="0" err="1">
                <a:cs typeface="Calibri" panose="020F0502020204030204" pitchFamily="34" charset="0"/>
              </a:rPr>
              <a:t>батерии</a:t>
            </a:r>
            <a:r>
              <a:rPr lang="en-US" dirty="0">
                <a:cs typeface="Calibri" panose="020F0502020204030204" pitchFamily="34" charset="0"/>
              </a:rPr>
              <a:t> и </a:t>
            </a:r>
            <a:r>
              <a:rPr lang="en-US" dirty="0" err="1">
                <a:cs typeface="Calibri" panose="020F0502020204030204" pitchFamily="34" charset="0"/>
              </a:rPr>
              <a:t>акумулатори</a:t>
            </a:r>
            <a:r>
              <a:rPr lang="en-US" dirty="0">
                <a:cs typeface="Calibri" panose="020F0502020204030204" pitchFamily="34" charset="0"/>
              </a:rPr>
              <a:t> и за </a:t>
            </a:r>
            <a:r>
              <a:rPr lang="en-US" dirty="0" err="1">
                <a:cs typeface="Calibri" panose="020F0502020204030204" pitchFamily="34" charset="0"/>
              </a:rPr>
              <a:t>разделното</a:t>
            </a:r>
            <a:r>
              <a:rPr lang="en-US" dirty="0">
                <a:cs typeface="Calibri" panose="020F0502020204030204" pitchFamily="34" charset="0"/>
              </a:rPr>
              <a:t> </a:t>
            </a:r>
            <a:r>
              <a:rPr lang="en-US" dirty="0" err="1">
                <a:cs typeface="Calibri" panose="020F0502020204030204" pitchFamily="34" charset="0"/>
              </a:rPr>
              <a:t>събиране</a:t>
            </a:r>
            <a:r>
              <a:rPr lang="en-US" dirty="0">
                <a:cs typeface="Calibri" panose="020F0502020204030204" pitchFamily="34" charset="0"/>
              </a:rPr>
              <a:t>, </a:t>
            </a:r>
            <a:r>
              <a:rPr lang="en-US" dirty="0" err="1">
                <a:cs typeface="Calibri" panose="020F0502020204030204" pitchFamily="34" charset="0"/>
              </a:rPr>
              <a:t>транспортирането</a:t>
            </a:r>
            <a:r>
              <a:rPr lang="en-US" dirty="0">
                <a:cs typeface="Calibri" panose="020F0502020204030204" pitchFamily="34" charset="0"/>
              </a:rPr>
              <a:t>, </a:t>
            </a:r>
            <a:r>
              <a:rPr lang="en-US" dirty="0" err="1">
                <a:cs typeface="Calibri" panose="020F0502020204030204" pitchFamily="34" charset="0"/>
              </a:rPr>
              <a:t>съхраняването</a:t>
            </a:r>
            <a:r>
              <a:rPr lang="en-US" dirty="0">
                <a:cs typeface="Calibri" panose="020F0502020204030204" pitchFamily="34" charset="0"/>
              </a:rPr>
              <a:t>, </a:t>
            </a:r>
            <a:r>
              <a:rPr lang="en-US" dirty="0" err="1">
                <a:cs typeface="Calibri" panose="020F0502020204030204" pitchFamily="34" charset="0"/>
              </a:rPr>
              <a:t>предварителното</a:t>
            </a:r>
            <a:r>
              <a:rPr lang="en-US" dirty="0">
                <a:cs typeface="Calibri" panose="020F0502020204030204" pitchFamily="34" charset="0"/>
              </a:rPr>
              <a:t> третиране, </a:t>
            </a:r>
            <a:r>
              <a:rPr lang="en-US" dirty="0" err="1">
                <a:cs typeface="Calibri" panose="020F0502020204030204" pitchFamily="34" charset="0"/>
              </a:rPr>
              <a:t>рециклирането</a:t>
            </a:r>
            <a:r>
              <a:rPr lang="en-US" dirty="0">
                <a:cs typeface="Calibri" panose="020F0502020204030204" pitchFamily="34" charset="0"/>
              </a:rPr>
              <a:t>, оползотворяването и/или </a:t>
            </a:r>
            <a:r>
              <a:rPr lang="en-US" dirty="0" err="1">
                <a:cs typeface="Calibri" panose="020F0502020204030204" pitchFamily="34" charset="0"/>
              </a:rPr>
              <a:t>обезвреждането</a:t>
            </a:r>
            <a:r>
              <a:rPr lang="en-US" dirty="0">
                <a:cs typeface="Calibri" panose="020F0502020204030204" pitchFamily="34" charset="0"/>
              </a:rPr>
              <a:t> на </a:t>
            </a:r>
            <a:r>
              <a:rPr lang="en-US" dirty="0" err="1">
                <a:cs typeface="Calibri" panose="020F0502020204030204" pitchFamily="34" charset="0"/>
              </a:rPr>
              <a:t>негодни</a:t>
            </a:r>
            <a:r>
              <a:rPr lang="en-US" dirty="0">
                <a:cs typeface="Calibri" panose="020F0502020204030204" pitchFamily="34" charset="0"/>
              </a:rPr>
              <a:t> за употреба </a:t>
            </a:r>
            <a:r>
              <a:rPr lang="en-US" dirty="0" err="1">
                <a:cs typeface="Calibri" panose="020F0502020204030204" pitchFamily="34" charset="0"/>
              </a:rPr>
              <a:t>батерии</a:t>
            </a:r>
            <a:r>
              <a:rPr lang="en-US" dirty="0">
                <a:cs typeface="Calibri" panose="020F0502020204030204" pitchFamily="34" charset="0"/>
              </a:rPr>
              <a:t> и </a:t>
            </a:r>
            <a:r>
              <a:rPr lang="en-US" dirty="0" err="1">
                <a:cs typeface="Calibri" panose="020F0502020204030204" pitchFamily="34" charset="0"/>
              </a:rPr>
              <a:t>акумулатори</a:t>
            </a:r>
            <a:r>
              <a:rPr lang="en-US" dirty="0">
                <a:cs typeface="Calibri" panose="020F0502020204030204" pitchFamily="34" charset="0"/>
              </a:rPr>
              <a:t> (НУБА). </a:t>
            </a:r>
            <a:endParaRPr lang="bg-BG" dirty="0" smtClean="0">
              <a:cs typeface="Calibri" panose="020F0502020204030204" pitchFamily="34" charset="0"/>
            </a:endParaRPr>
          </a:p>
          <a:p>
            <a:endParaRPr lang="bg-BG" dirty="0">
              <a:cs typeface="Calibri" panose="020F0502020204030204" pitchFamily="34" charset="0"/>
            </a:endParaRPr>
          </a:p>
          <a:p>
            <a:pPr marL="285750" indent="-285750">
              <a:buFont typeface="Wingdings" panose="05000000000000000000" pitchFamily="2" charset="2"/>
              <a:buChar char="q"/>
            </a:pPr>
            <a:r>
              <a:rPr lang="en-US" dirty="0" smtClean="0">
                <a:cs typeface="Calibri" panose="020F0502020204030204" pitchFamily="34" charset="0"/>
              </a:rPr>
              <a:t>С </a:t>
            </a:r>
            <a:r>
              <a:rPr lang="en-US" dirty="0" err="1">
                <a:cs typeface="Calibri" panose="020F0502020204030204" pitchFamily="34" charset="0"/>
              </a:rPr>
              <a:t>наредбата</a:t>
            </a:r>
            <a:r>
              <a:rPr lang="en-US" dirty="0">
                <a:cs typeface="Calibri" panose="020F0502020204030204" pitchFamily="34" charset="0"/>
              </a:rPr>
              <a:t> </a:t>
            </a:r>
            <a:r>
              <a:rPr lang="en-US" dirty="0" err="1">
                <a:cs typeface="Calibri" panose="020F0502020204030204" pitchFamily="34" charset="0"/>
              </a:rPr>
              <a:t>се</a:t>
            </a:r>
            <a:r>
              <a:rPr lang="en-US" dirty="0">
                <a:cs typeface="Calibri" panose="020F0502020204030204" pitchFamily="34" charset="0"/>
              </a:rPr>
              <a:t> </a:t>
            </a:r>
            <a:r>
              <a:rPr lang="en-US" dirty="0" err="1">
                <a:cs typeface="Calibri" panose="020F0502020204030204" pitchFamily="34" charset="0"/>
              </a:rPr>
              <a:t>регламентират</a:t>
            </a:r>
            <a:r>
              <a:rPr lang="en-US" dirty="0">
                <a:cs typeface="Calibri" panose="020F0502020204030204" pitchFamily="34" charset="0"/>
              </a:rPr>
              <a:t> </a:t>
            </a:r>
            <a:r>
              <a:rPr lang="en-US" dirty="0" err="1">
                <a:cs typeface="Calibri" panose="020F0502020204030204" pitchFamily="34" charset="0"/>
              </a:rPr>
              <a:t>задълженията</a:t>
            </a:r>
            <a:r>
              <a:rPr lang="en-US" dirty="0">
                <a:cs typeface="Calibri" panose="020F0502020204030204" pitchFamily="34" charset="0"/>
              </a:rPr>
              <a:t> на общините, </a:t>
            </a:r>
            <a:r>
              <a:rPr lang="en-US" dirty="0" err="1">
                <a:cs typeface="Calibri" panose="020F0502020204030204" pitchFamily="34" charset="0"/>
              </a:rPr>
              <a:t>както</a:t>
            </a:r>
            <a:r>
              <a:rPr lang="en-US" dirty="0">
                <a:cs typeface="Calibri" panose="020F0502020204030204" pitchFamily="34" charset="0"/>
              </a:rPr>
              <a:t> и на всички </a:t>
            </a:r>
            <a:r>
              <a:rPr lang="en-US" dirty="0" err="1">
                <a:cs typeface="Calibri" panose="020F0502020204030204" pitchFamily="34" charset="0"/>
              </a:rPr>
              <a:t>лица</a:t>
            </a:r>
            <a:r>
              <a:rPr lang="en-US" dirty="0">
                <a:cs typeface="Calibri" panose="020F0502020204030204" pitchFamily="34" charset="0"/>
              </a:rPr>
              <a:t>, които </a:t>
            </a:r>
            <a:r>
              <a:rPr lang="en-US" dirty="0" err="1">
                <a:cs typeface="Calibri" panose="020F0502020204030204" pitchFamily="34" charset="0"/>
              </a:rPr>
              <a:t>пускат</a:t>
            </a:r>
            <a:r>
              <a:rPr lang="en-US" dirty="0">
                <a:cs typeface="Calibri" panose="020F0502020204030204" pitchFamily="34" charset="0"/>
              </a:rPr>
              <a:t> на </a:t>
            </a:r>
            <a:r>
              <a:rPr lang="en-US" dirty="0" err="1">
                <a:cs typeface="Calibri" panose="020F0502020204030204" pitchFamily="34" charset="0"/>
              </a:rPr>
              <a:t>пазара</a:t>
            </a:r>
            <a:r>
              <a:rPr lang="en-US" dirty="0">
                <a:cs typeface="Calibri" panose="020F0502020204030204" pitchFamily="34" charset="0"/>
              </a:rPr>
              <a:t> </a:t>
            </a:r>
            <a:r>
              <a:rPr lang="en-US" dirty="0" err="1">
                <a:cs typeface="Calibri" panose="020F0502020204030204" pitchFamily="34" charset="0"/>
              </a:rPr>
              <a:t>батерии</a:t>
            </a:r>
            <a:r>
              <a:rPr lang="en-US" dirty="0">
                <a:cs typeface="Calibri" panose="020F0502020204030204" pitchFamily="34" charset="0"/>
              </a:rPr>
              <a:t> и </a:t>
            </a:r>
            <a:r>
              <a:rPr lang="en-US" dirty="0" err="1">
                <a:cs typeface="Calibri" panose="020F0502020204030204" pitchFamily="34" charset="0"/>
              </a:rPr>
              <a:t>акумулатори</a:t>
            </a:r>
            <a:r>
              <a:rPr lang="en-US" dirty="0">
                <a:cs typeface="Calibri" panose="020F0502020204030204" pitchFamily="34" charset="0"/>
              </a:rPr>
              <a:t>, </a:t>
            </a:r>
            <a:r>
              <a:rPr lang="en-US" dirty="0" err="1">
                <a:cs typeface="Calibri" panose="020F0502020204030204" pitchFamily="34" charset="0"/>
              </a:rPr>
              <a:t>лица</a:t>
            </a:r>
            <a:r>
              <a:rPr lang="en-US" dirty="0">
                <a:cs typeface="Calibri" panose="020F0502020204030204" pitchFamily="34" charset="0"/>
              </a:rPr>
              <a:t>, които </a:t>
            </a:r>
            <a:r>
              <a:rPr lang="en-US" dirty="0" err="1">
                <a:cs typeface="Calibri" panose="020F0502020204030204" pitchFamily="34" charset="0"/>
              </a:rPr>
              <a:t>извършват</a:t>
            </a:r>
            <a:r>
              <a:rPr lang="en-US" dirty="0">
                <a:cs typeface="Calibri" panose="020F0502020204030204" pitchFamily="34" charset="0"/>
              </a:rPr>
              <a:t> </a:t>
            </a:r>
            <a:r>
              <a:rPr lang="en-US" dirty="0" err="1">
                <a:cs typeface="Calibri" panose="020F0502020204030204" pitchFamily="34" charset="0"/>
              </a:rPr>
              <a:t>продажба</a:t>
            </a:r>
            <a:r>
              <a:rPr lang="en-US" dirty="0">
                <a:cs typeface="Calibri" panose="020F0502020204030204" pitchFamily="34" charset="0"/>
              </a:rPr>
              <a:t> на </a:t>
            </a:r>
            <a:r>
              <a:rPr lang="en-US" dirty="0" err="1">
                <a:cs typeface="Calibri" panose="020F0502020204030204" pitchFamily="34" charset="0"/>
              </a:rPr>
              <a:t>батерии</a:t>
            </a:r>
            <a:r>
              <a:rPr lang="en-US" dirty="0">
                <a:cs typeface="Calibri" panose="020F0502020204030204" pitchFamily="34" charset="0"/>
              </a:rPr>
              <a:t> и </a:t>
            </a:r>
            <a:r>
              <a:rPr lang="en-US" dirty="0" err="1">
                <a:cs typeface="Calibri" panose="020F0502020204030204" pitchFamily="34" charset="0"/>
              </a:rPr>
              <a:t>акумулатори</a:t>
            </a:r>
            <a:r>
              <a:rPr lang="en-US" dirty="0">
                <a:cs typeface="Calibri" panose="020F0502020204030204" pitchFamily="34" charset="0"/>
              </a:rPr>
              <a:t>, </a:t>
            </a:r>
            <a:r>
              <a:rPr lang="en-US" dirty="0" err="1">
                <a:cs typeface="Calibri" panose="020F0502020204030204" pitchFamily="34" charset="0"/>
              </a:rPr>
              <a:t>лицата</a:t>
            </a:r>
            <a:r>
              <a:rPr lang="en-US" dirty="0">
                <a:cs typeface="Calibri" panose="020F0502020204030204" pitchFamily="34" charset="0"/>
              </a:rPr>
              <a:t>, </a:t>
            </a:r>
            <a:r>
              <a:rPr lang="en-US" dirty="0" err="1">
                <a:cs typeface="Calibri" panose="020F0502020204030204" pitchFamily="34" charset="0"/>
              </a:rPr>
              <a:t>занимаващи</a:t>
            </a:r>
            <a:r>
              <a:rPr lang="en-US" dirty="0">
                <a:cs typeface="Calibri" panose="020F0502020204030204" pitchFamily="34" charset="0"/>
              </a:rPr>
              <a:t> </a:t>
            </a:r>
            <a:r>
              <a:rPr lang="en-US" dirty="0" err="1">
                <a:cs typeface="Calibri" panose="020F0502020204030204" pitchFamily="34" charset="0"/>
              </a:rPr>
              <a:t>се</a:t>
            </a:r>
            <a:r>
              <a:rPr lang="en-US" dirty="0">
                <a:cs typeface="Calibri" panose="020F0502020204030204" pitchFamily="34" charset="0"/>
              </a:rPr>
              <a:t> </a:t>
            </a:r>
            <a:r>
              <a:rPr lang="en-US" dirty="0" err="1">
                <a:cs typeface="Calibri" panose="020F0502020204030204" pitchFamily="34" charset="0"/>
              </a:rPr>
              <a:t>със</a:t>
            </a:r>
            <a:r>
              <a:rPr lang="en-US" dirty="0">
                <a:cs typeface="Calibri" panose="020F0502020204030204" pitchFamily="34" charset="0"/>
              </a:rPr>
              <a:t> </a:t>
            </a:r>
            <a:r>
              <a:rPr lang="en-US" dirty="0" err="1">
                <a:cs typeface="Calibri" panose="020F0502020204030204" pitchFamily="34" charset="0"/>
              </a:rPr>
              <a:t>събиране</a:t>
            </a:r>
            <a:r>
              <a:rPr lang="en-US" dirty="0">
                <a:cs typeface="Calibri" panose="020F0502020204030204" pitchFamily="34" charset="0"/>
              </a:rPr>
              <a:t>, рециклиране или </a:t>
            </a:r>
            <a:r>
              <a:rPr lang="en-US" dirty="0" err="1">
                <a:cs typeface="Calibri" panose="020F0502020204030204" pitchFamily="34" charset="0"/>
              </a:rPr>
              <a:t>друг</a:t>
            </a:r>
            <a:r>
              <a:rPr lang="en-US" dirty="0">
                <a:cs typeface="Calibri" panose="020F0502020204030204" pitchFamily="34" charset="0"/>
              </a:rPr>
              <a:t> </a:t>
            </a:r>
            <a:r>
              <a:rPr lang="en-US" dirty="0" err="1">
                <a:cs typeface="Calibri" panose="020F0502020204030204" pitchFamily="34" charset="0"/>
              </a:rPr>
              <a:t>вид</a:t>
            </a:r>
            <a:r>
              <a:rPr lang="en-US" dirty="0">
                <a:cs typeface="Calibri" panose="020F0502020204030204" pitchFamily="34" charset="0"/>
              </a:rPr>
              <a:t> третиране на НУБА </a:t>
            </a:r>
            <a:endParaRPr lang="bg-BG" dirty="0" smtClean="0">
              <a:cs typeface="Calibri" panose="020F0502020204030204" pitchFamily="34" charset="0"/>
            </a:endParaRPr>
          </a:p>
          <a:p>
            <a:r>
              <a:rPr lang="en-US" dirty="0" smtClean="0">
                <a:cs typeface="Calibri" panose="020F0502020204030204" pitchFamily="34" charset="0"/>
              </a:rPr>
              <a:t> </a:t>
            </a:r>
            <a:endParaRPr lang="bg-BG" dirty="0" smtClean="0">
              <a:cs typeface="Calibri" panose="020F0502020204030204" pitchFamily="34" charset="0"/>
            </a:endParaRPr>
          </a:p>
          <a:p>
            <a:pPr marL="285750" lvl="0" indent="-285750">
              <a:buFont typeface="Wingdings" panose="05000000000000000000" pitchFamily="2" charset="2"/>
              <a:buChar char="q"/>
            </a:pPr>
            <a:r>
              <a:rPr lang="bg-BG" b="1" dirty="0">
                <a:solidFill>
                  <a:schemeClr val="accent2"/>
                </a:solidFill>
                <a:latin typeface="Calibri" panose="020F0502020204030204" pitchFamily="34" charset="0"/>
                <a:cs typeface="Calibri" panose="020F0502020204030204" pitchFamily="34" charset="0"/>
              </a:rPr>
              <a:t>На стр. 137/139 от Наръчника за управление на отпадъците са детайлно разписани отговорностите на Общината в лицето на кмета и Организацията по оползотворяване на НУБА</a:t>
            </a:r>
            <a:endParaRPr lang="bg-BG" dirty="0">
              <a:latin typeface="Calibri" panose="020F0502020204030204" pitchFamily="34" charset="0"/>
              <a:cs typeface="Calibri" panose="020F0502020204030204" pitchFamily="34" charset="0"/>
            </a:endParaRPr>
          </a:p>
          <a:p>
            <a:endParaRPr lang="bg-BG"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726859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1557" y="135467"/>
            <a:ext cx="9324621" cy="844442"/>
          </a:xfrm>
        </p:spPr>
        <p:txBody>
          <a:bodyPr/>
          <a:lstStyle/>
          <a:p>
            <a:pPr lvl="0" algn="ctr"/>
            <a:r>
              <a:rPr lang="bg-BG" sz="2400" b="1" dirty="0" smtClean="0">
                <a:latin typeface="Calibri" panose="020F0502020204030204" pitchFamily="34" charset="0"/>
                <a:cs typeface="Calibri" panose="020F0502020204030204" pitchFamily="34" charset="0"/>
              </a:rPr>
              <a:t>    </a:t>
            </a:r>
            <a:r>
              <a:rPr lang="bg-BG" sz="2200" b="1" dirty="0" smtClean="0">
                <a:latin typeface="+mn-lt"/>
                <a:cs typeface="Calibri" panose="020F0502020204030204" pitchFamily="34" charset="0"/>
              </a:rPr>
              <a:t>Управлението </a:t>
            </a:r>
            <a:r>
              <a:rPr lang="bg-BG" sz="2200" b="1" dirty="0">
                <a:latin typeface="+mn-lt"/>
                <a:cs typeface="Calibri" panose="020F0502020204030204" pitchFamily="34" charset="0"/>
              </a:rPr>
              <a:t>на </a:t>
            </a:r>
            <a:r>
              <a:rPr lang="bg-BG" sz="2200" b="1" dirty="0" smtClean="0">
                <a:latin typeface="+mn-lt"/>
                <a:cs typeface="Calibri" panose="020F0502020204030204" pitchFamily="34" charset="0"/>
              </a:rPr>
              <a:t>масово разпространение </a:t>
            </a:r>
            <a:r>
              <a:rPr lang="bg-BG" sz="2200" b="1" dirty="0">
                <a:latin typeface="+mn-lt"/>
                <a:cs typeface="Calibri" panose="020F0502020204030204" pitchFamily="34" charset="0"/>
              </a:rPr>
              <a:t>отпадъци съгласно ЗУО, </a:t>
            </a:r>
            <a:r>
              <a:rPr lang="bg-BG" sz="2200" b="1" dirty="0" smtClean="0">
                <a:latin typeface="+mn-lt"/>
                <a:cs typeface="Calibri" panose="020F0502020204030204" pitchFamily="34" charset="0"/>
              </a:rPr>
              <a:t>(изменение </a:t>
            </a:r>
            <a:r>
              <a:rPr lang="bg-BG" sz="2200" b="1" dirty="0">
                <a:latin typeface="+mn-lt"/>
                <a:cs typeface="Calibri" panose="020F0502020204030204" pitchFamily="34" charset="0"/>
              </a:rPr>
              <a:t>и допълнение от 05.03.2021 </a:t>
            </a:r>
            <a:r>
              <a:rPr lang="bg-BG" sz="2200" b="1" dirty="0" smtClean="0">
                <a:latin typeface="+mn-lt"/>
                <a:cs typeface="Calibri" panose="020F0502020204030204" pitchFamily="34" charset="0"/>
              </a:rPr>
              <a:t>г)</a:t>
            </a:r>
            <a:endParaRPr lang="bg-BG" sz="2200" dirty="0">
              <a:latin typeface="+mn-lt"/>
              <a:cs typeface="Calibri" panose="020F0502020204030204" pitchFamily="34" charset="0"/>
            </a:endParaRPr>
          </a:p>
        </p:txBody>
      </p:sp>
      <p:sp>
        <p:nvSpPr>
          <p:cNvPr id="3" name="Rectangle 2"/>
          <p:cNvSpPr/>
          <p:nvPr/>
        </p:nvSpPr>
        <p:spPr>
          <a:xfrm>
            <a:off x="451557" y="1239554"/>
            <a:ext cx="10701864" cy="5016758"/>
          </a:xfrm>
          <a:prstGeom prst="rect">
            <a:avLst/>
          </a:prstGeom>
        </p:spPr>
        <p:txBody>
          <a:bodyPr wrap="square">
            <a:spAutoFit/>
          </a:bodyPr>
          <a:lstStyle/>
          <a:p>
            <a:pPr lvl="1"/>
            <a:r>
              <a:rPr lang="bg-BG" b="1" dirty="0">
                <a:cs typeface="Calibri" panose="020F0502020204030204" pitchFamily="34" charset="0"/>
              </a:rPr>
              <a:t>Взаимодействие между общините и организациите по оползотворяване излязло от употреба електрическо и електронно оборудване</a:t>
            </a:r>
            <a:r>
              <a:rPr lang="en-US" dirty="0">
                <a:cs typeface="Calibri" panose="020F0502020204030204" pitchFamily="34" charset="0"/>
              </a:rPr>
              <a:t> (ИУЕЕО</a:t>
            </a:r>
            <a:r>
              <a:rPr lang="en-US" dirty="0"/>
              <a:t>)</a:t>
            </a:r>
            <a:endParaRPr lang="bg-BG" dirty="0"/>
          </a:p>
          <a:p>
            <a:pPr lvl="1"/>
            <a:endParaRPr lang="bg-BG"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ru-RU" dirty="0">
                <a:cs typeface="Calibri" panose="020F0502020204030204" pitchFamily="34" charset="0"/>
              </a:rPr>
              <a:t>С наредба за излязлото от употреба електрическо и електронно оборудване приета с пмс № 256 от 13.11.2013 г., в сила от 1.01.2014 г. се определят изискванията за разделното събиране, транспортирането, съхраняването, предварителното третиране, повторната употреба, рециклирането, оползотворяването и/или обезвреждането на излязло от употреба електрическо и електронно оборудване (ИУЕЕО</a:t>
            </a:r>
            <a:r>
              <a:rPr lang="ru-RU" dirty="0" smtClean="0">
                <a:cs typeface="Calibri" panose="020F0502020204030204" pitchFamily="34" charset="0"/>
              </a:rPr>
              <a:t>).</a:t>
            </a:r>
            <a:endParaRPr lang="bg-BG" dirty="0" smtClean="0">
              <a:cs typeface="Calibri" panose="020F0502020204030204" pitchFamily="34" charset="0"/>
            </a:endParaRPr>
          </a:p>
          <a:p>
            <a:endParaRPr lang="bg-BG" dirty="0">
              <a:cs typeface="Calibri" panose="020F0502020204030204" pitchFamily="34" charset="0"/>
            </a:endParaRPr>
          </a:p>
          <a:p>
            <a:pPr marL="285750" indent="-285750">
              <a:buFont typeface="Wingdings" panose="05000000000000000000" pitchFamily="2" charset="2"/>
              <a:buChar char="q"/>
            </a:pPr>
            <a:r>
              <a:rPr lang="en-US" dirty="0" smtClean="0">
                <a:cs typeface="Calibri" panose="020F0502020204030204" pitchFamily="34" charset="0"/>
              </a:rPr>
              <a:t>С </a:t>
            </a:r>
            <a:r>
              <a:rPr lang="en-US" dirty="0" err="1">
                <a:cs typeface="Calibri" panose="020F0502020204030204" pitchFamily="34" charset="0"/>
              </a:rPr>
              <a:t>наредбата</a:t>
            </a:r>
            <a:r>
              <a:rPr lang="en-US" dirty="0">
                <a:cs typeface="Calibri" panose="020F0502020204030204" pitchFamily="34" charset="0"/>
              </a:rPr>
              <a:t> </a:t>
            </a:r>
            <a:r>
              <a:rPr lang="en-US" dirty="0" err="1">
                <a:cs typeface="Calibri" panose="020F0502020204030204" pitchFamily="34" charset="0"/>
              </a:rPr>
              <a:t>се</a:t>
            </a:r>
            <a:r>
              <a:rPr lang="en-US" dirty="0">
                <a:cs typeface="Calibri" panose="020F0502020204030204" pitchFamily="34" charset="0"/>
              </a:rPr>
              <a:t> </a:t>
            </a:r>
            <a:r>
              <a:rPr lang="en-US" dirty="0" err="1">
                <a:cs typeface="Calibri" panose="020F0502020204030204" pitchFamily="34" charset="0"/>
              </a:rPr>
              <a:t>регламентират</a:t>
            </a:r>
            <a:r>
              <a:rPr lang="en-US" dirty="0">
                <a:cs typeface="Calibri" panose="020F0502020204030204" pitchFamily="34" charset="0"/>
              </a:rPr>
              <a:t> </a:t>
            </a:r>
            <a:r>
              <a:rPr lang="en-US" dirty="0" err="1">
                <a:cs typeface="Calibri" panose="020F0502020204030204" pitchFamily="34" charset="0"/>
              </a:rPr>
              <a:t>задълженията</a:t>
            </a:r>
            <a:r>
              <a:rPr lang="en-US" dirty="0">
                <a:cs typeface="Calibri" panose="020F0502020204030204" pitchFamily="34" charset="0"/>
              </a:rPr>
              <a:t> </a:t>
            </a:r>
            <a:r>
              <a:rPr lang="en-US" dirty="0" err="1">
                <a:cs typeface="Calibri" panose="020F0502020204030204" pitchFamily="34" charset="0"/>
              </a:rPr>
              <a:t>на</a:t>
            </a:r>
            <a:r>
              <a:rPr lang="en-US" dirty="0">
                <a:cs typeface="Calibri" panose="020F0502020204030204" pitchFamily="34" charset="0"/>
              </a:rPr>
              <a:t> </a:t>
            </a:r>
            <a:r>
              <a:rPr lang="en-US" dirty="0" err="1">
                <a:cs typeface="Calibri" panose="020F0502020204030204" pitchFamily="34" charset="0"/>
              </a:rPr>
              <a:t>общините</a:t>
            </a:r>
            <a:r>
              <a:rPr lang="en-US" dirty="0">
                <a:cs typeface="Calibri" panose="020F0502020204030204" pitchFamily="34" charset="0"/>
              </a:rPr>
              <a:t>, </a:t>
            </a:r>
            <a:r>
              <a:rPr lang="en-US" dirty="0" err="1">
                <a:cs typeface="Calibri" panose="020F0502020204030204" pitchFamily="34" charset="0"/>
              </a:rPr>
              <a:t>както</a:t>
            </a:r>
            <a:r>
              <a:rPr lang="en-US" dirty="0">
                <a:cs typeface="Calibri" panose="020F0502020204030204" pitchFamily="34" charset="0"/>
              </a:rPr>
              <a:t> и </a:t>
            </a:r>
            <a:r>
              <a:rPr lang="en-US" dirty="0" err="1">
                <a:cs typeface="Calibri" panose="020F0502020204030204" pitchFamily="34" charset="0"/>
              </a:rPr>
              <a:t>на</a:t>
            </a:r>
            <a:r>
              <a:rPr lang="en-US" dirty="0">
                <a:cs typeface="Calibri" panose="020F0502020204030204" pitchFamily="34" charset="0"/>
              </a:rPr>
              <a:t> </a:t>
            </a:r>
            <a:r>
              <a:rPr lang="en-US" dirty="0" err="1">
                <a:cs typeface="Calibri" panose="020F0502020204030204" pitchFamily="34" charset="0"/>
              </a:rPr>
              <a:t>всички</a:t>
            </a:r>
            <a:r>
              <a:rPr lang="en-US" dirty="0">
                <a:cs typeface="Calibri" panose="020F0502020204030204" pitchFamily="34" charset="0"/>
              </a:rPr>
              <a:t> </a:t>
            </a:r>
            <a:r>
              <a:rPr lang="en-US" dirty="0" err="1">
                <a:cs typeface="Calibri" panose="020F0502020204030204" pitchFamily="34" charset="0"/>
              </a:rPr>
              <a:t>лица</a:t>
            </a:r>
            <a:r>
              <a:rPr lang="en-US" dirty="0">
                <a:cs typeface="Calibri" panose="020F0502020204030204" pitchFamily="34" charset="0"/>
              </a:rPr>
              <a:t>, </a:t>
            </a:r>
            <a:r>
              <a:rPr lang="en-US" dirty="0" err="1">
                <a:cs typeface="Calibri" panose="020F0502020204030204" pitchFamily="34" charset="0"/>
              </a:rPr>
              <a:t>които</a:t>
            </a:r>
            <a:r>
              <a:rPr lang="en-US" dirty="0">
                <a:cs typeface="Calibri" panose="020F0502020204030204" pitchFamily="34" charset="0"/>
              </a:rPr>
              <a:t> </a:t>
            </a:r>
            <a:r>
              <a:rPr lang="en-US" dirty="0" err="1">
                <a:cs typeface="Calibri" panose="020F0502020204030204" pitchFamily="34" charset="0"/>
              </a:rPr>
              <a:t>пускат</a:t>
            </a:r>
            <a:r>
              <a:rPr lang="en-US" dirty="0">
                <a:cs typeface="Calibri" panose="020F0502020204030204" pitchFamily="34" charset="0"/>
              </a:rPr>
              <a:t> </a:t>
            </a:r>
            <a:r>
              <a:rPr lang="en-US" dirty="0" err="1">
                <a:cs typeface="Calibri" panose="020F0502020204030204" pitchFamily="34" charset="0"/>
              </a:rPr>
              <a:t>на</a:t>
            </a:r>
            <a:r>
              <a:rPr lang="en-US" dirty="0">
                <a:cs typeface="Calibri" panose="020F0502020204030204" pitchFamily="34" charset="0"/>
              </a:rPr>
              <a:t> </a:t>
            </a:r>
            <a:r>
              <a:rPr lang="en-US" dirty="0" err="1">
                <a:cs typeface="Calibri" panose="020F0502020204030204" pitchFamily="34" charset="0"/>
              </a:rPr>
              <a:t>пазара</a:t>
            </a:r>
            <a:r>
              <a:rPr lang="en-US" dirty="0">
                <a:cs typeface="Calibri" panose="020F0502020204030204" pitchFamily="34" charset="0"/>
              </a:rPr>
              <a:t> </a:t>
            </a:r>
            <a:r>
              <a:rPr lang="bg-BG" dirty="0" smtClean="0">
                <a:cs typeface="Calibri" panose="020F0502020204030204" pitchFamily="34" charset="0"/>
              </a:rPr>
              <a:t>електрически и електронно оборудване</a:t>
            </a:r>
            <a:r>
              <a:rPr lang="en-US" dirty="0" smtClean="0">
                <a:cs typeface="Calibri" panose="020F0502020204030204" pitchFamily="34" charset="0"/>
              </a:rPr>
              <a:t>, </a:t>
            </a:r>
            <a:r>
              <a:rPr lang="en-US" dirty="0" err="1">
                <a:cs typeface="Calibri" panose="020F0502020204030204" pitchFamily="34" charset="0"/>
              </a:rPr>
              <a:t>лица</a:t>
            </a:r>
            <a:r>
              <a:rPr lang="en-US" dirty="0">
                <a:cs typeface="Calibri" panose="020F0502020204030204" pitchFamily="34" charset="0"/>
              </a:rPr>
              <a:t>, </a:t>
            </a:r>
            <a:r>
              <a:rPr lang="en-US" dirty="0" err="1">
                <a:cs typeface="Calibri" panose="020F0502020204030204" pitchFamily="34" charset="0"/>
              </a:rPr>
              <a:t>които</a:t>
            </a:r>
            <a:r>
              <a:rPr lang="en-US" dirty="0">
                <a:cs typeface="Calibri" panose="020F0502020204030204" pitchFamily="34" charset="0"/>
              </a:rPr>
              <a:t> </a:t>
            </a:r>
            <a:r>
              <a:rPr lang="en-US" dirty="0" err="1">
                <a:cs typeface="Calibri" panose="020F0502020204030204" pitchFamily="34" charset="0"/>
              </a:rPr>
              <a:t>извършват</a:t>
            </a:r>
            <a:r>
              <a:rPr lang="en-US" dirty="0">
                <a:cs typeface="Calibri" panose="020F0502020204030204" pitchFamily="34" charset="0"/>
              </a:rPr>
              <a:t> </a:t>
            </a:r>
            <a:r>
              <a:rPr lang="en-US" dirty="0" err="1">
                <a:cs typeface="Calibri" panose="020F0502020204030204" pitchFamily="34" charset="0"/>
              </a:rPr>
              <a:t>продажба</a:t>
            </a:r>
            <a:r>
              <a:rPr lang="en-US" dirty="0">
                <a:cs typeface="Calibri" panose="020F0502020204030204" pitchFamily="34" charset="0"/>
              </a:rPr>
              <a:t> </a:t>
            </a:r>
            <a:r>
              <a:rPr lang="en-US" dirty="0" err="1" smtClean="0">
                <a:cs typeface="Calibri" panose="020F0502020204030204" pitchFamily="34" charset="0"/>
              </a:rPr>
              <a:t>на</a:t>
            </a:r>
            <a:r>
              <a:rPr lang="bg-BG" dirty="0" smtClean="0">
                <a:cs typeface="Calibri" panose="020F0502020204030204" pitchFamily="34" charset="0"/>
              </a:rPr>
              <a:t> електрическо и електронно оборудване</a:t>
            </a:r>
            <a:r>
              <a:rPr lang="en-US" dirty="0" smtClean="0">
                <a:cs typeface="Calibri" panose="020F0502020204030204" pitchFamily="34" charset="0"/>
              </a:rPr>
              <a:t>, </a:t>
            </a:r>
            <a:r>
              <a:rPr lang="en-US" dirty="0" err="1">
                <a:cs typeface="Calibri" panose="020F0502020204030204" pitchFamily="34" charset="0"/>
              </a:rPr>
              <a:t>лицата</a:t>
            </a:r>
            <a:r>
              <a:rPr lang="en-US" dirty="0">
                <a:cs typeface="Calibri" panose="020F0502020204030204" pitchFamily="34" charset="0"/>
              </a:rPr>
              <a:t>, </a:t>
            </a:r>
            <a:r>
              <a:rPr lang="en-US" dirty="0" err="1">
                <a:cs typeface="Calibri" panose="020F0502020204030204" pitchFamily="34" charset="0"/>
              </a:rPr>
              <a:t>занимаващи</a:t>
            </a:r>
            <a:r>
              <a:rPr lang="en-US" dirty="0">
                <a:cs typeface="Calibri" panose="020F0502020204030204" pitchFamily="34" charset="0"/>
              </a:rPr>
              <a:t> </a:t>
            </a:r>
            <a:r>
              <a:rPr lang="en-US" dirty="0" err="1">
                <a:cs typeface="Calibri" panose="020F0502020204030204" pitchFamily="34" charset="0"/>
              </a:rPr>
              <a:t>се</a:t>
            </a:r>
            <a:r>
              <a:rPr lang="en-US" dirty="0">
                <a:cs typeface="Calibri" panose="020F0502020204030204" pitchFamily="34" charset="0"/>
              </a:rPr>
              <a:t> </a:t>
            </a:r>
            <a:r>
              <a:rPr lang="en-US" dirty="0" err="1">
                <a:cs typeface="Calibri" panose="020F0502020204030204" pitchFamily="34" charset="0"/>
              </a:rPr>
              <a:t>със</a:t>
            </a:r>
            <a:r>
              <a:rPr lang="en-US" dirty="0">
                <a:cs typeface="Calibri" panose="020F0502020204030204" pitchFamily="34" charset="0"/>
              </a:rPr>
              <a:t> </a:t>
            </a:r>
            <a:r>
              <a:rPr lang="en-US" dirty="0" err="1">
                <a:cs typeface="Calibri" panose="020F0502020204030204" pitchFamily="34" charset="0"/>
              </a:rPr>
              <a:t>събиране</a:t>
            </a:r>
            <a:r>
              <a:rPr lang="en-US" dirty="0">
                <a:cs typeface="Calibri" panose="020F0502020204030204" pitchFamily="34" charset="0"/>
              </a:rPr>
              <a:t>, </a:t>
            </a:r>
            <a:r>
              <a:rPr lang="en-US" dirty="0" err="1">
                <a:cs typeface="Calibri" panose="020F0502020204030204" pitchFamily="34" charset="0"/>
              </a:rPr>
              <a:t>рециклиране</a:t>
            </a:r>
            <a:r>
              <a:rPr lang="en-US" dirty="0">
                <a:cs typeface="Calibri" panose="020F0502020204030204" pitchFamily="34" charset="0"/>
              </a:rPr>
              <a:t> </a:t>
            </a:r>
            <a:r>
              <a:rPr lang="en-US" dirty="0" err="1">
                <a:cs typeface="Calibri" panose="020F0502020204030204" pitchFamily="34" charset="0"/>
              </a:rPr>
              <a:t>или</a:t>
            </a:r>
            <a:r>
              <a:rPr lang="en-US" dirty="0">
                <a:cs typeface="Calibri" panose="020F0502020204030204" pitchFamily="34" charset="0"/>
              </a:rPr>
              <a:t> </a:t>
            </a:r>
            <a:r>
              <a:rPr lang="en-US" dirty="0" err="1">
                <a:cs typeface="Calibri" panose="020F0502020204030204" pitchFamily="34" charset="0"/>
              </a:rPr>
              <a:t>друг</a:t>
            </a:r>
            <a:r>
              <a:rPr lang="en-US" dirty="0">
                <a:cs typeface="Calibri" panose="020F0502020204030204" pitchFamily="34" charset="0"/>
              </a:rPr>
              <a:t> </a:t>
            </a:r>
            <a:r>
              <a:rPr lang="en-US" dirty="0" err="1">
                <a:cs typeface="Calibri" panose="020F0502020204030204" pitchFamily="34" charset="0"/>
              </a:rPr>
              <a:t>вид</a:t>
            </a:r>
            <a:r>
              <a:rPr lang="en-US" dirty="0">
                <a:cs typeface="Calibri" panose="020F0502020204030204" pitchFamily="34" charset="0"/>
              </a:rPr>
              <a:t> </a:t>
            </a:r>
            <a:r>
              <a:rPr lang="en-US" dirty="0" err="1">
                <a:cs typeface="Calibri" panose="020F0502020204030204" pitchFamily="34" charset="0"/>
              </a:rPr>
              <a:t>третиране</a:t>
            </a:r>
            <a:r>
              <a:rPr lang="en-US" dirty="0">
                <a:cs typeface="Calibri" panose="020F0502020204030204" pitchFamily="34" charset="0"/>
              </a:rPr>
              <a:t> </a:t>
            </a:r>
            <a:r>
              <a:rPr lang="en-US" dirty="0" err="1">
                <a:cs typeface="Calibri" panose="020F0502020204030204" pitchFamily="34" charset="0"/>
              </a:rPr>
              <a:t>на</a:t>
            </a:r>
            <a:r>
              <a:rPr lang="en-US" dirty="0">
                <a:cs typeface="Calibri" panose="020F0502020204030204" pitchFamily="34" charset="0"/>
              </a:rPr>
              <a:t> </a:t>
            </a:r>
            <a:r>
              <a:rPr lang="ru-RU" dirty="0" smtClean="0">
                <a:cs typeface="Calibri" panose="020F0502020204030204" pitchFamily="34" charset="0"/>
              </a:rPr>
              <a:t>ИУЕЕО.</a:t>
            </a:r>
            <a:endParaRPr lang="bg-BG" dirty="0">
              <a:cs typeface="Calibri" panose="020F0502020204030204" pitchFamily="34" charset="0"/>
            </a:endParaRPr>
          </a:p>
          <a:p>
            <a:endParaRPr lang="bg-BG" dirty="0" smtClean="0">
              <a:cs typeface="Calibri" panose="020F0502020204030204" pitchFamily="34" charset="0"/>
            </a:endParaRPr>
          </a:p>
          <a:p>
            <a:pPr marL="285750" indent="-285750">
              <a:buFont typeface="Wingdings" panose="05000000000000000000" pitchFamily="2" charset="2"/>
              <a:buChar char="q"/>
            </a:pPr>
            <a:r>
              <a:rPr lang="bg-BG" sz="1600" b="1" dirty="0">
                <a:solidFill>
                  <a:schemeClr val="accent2"/>
                </a:solidFill>
                <a:cs typeface="Calibri" panose="020F0502020204030204" pitchFamily="34" charset="0"/>
              </a:rPr>
              <a:t>На стр. </a:t>
            </a:r>
            <a:r>
              <a:rPr lang="bg-BG" sz="1600" b="1" dirty="0" smtClean="0">
                <a:solidFill>
                  <a:schemeClr val="accent2"/>
                </a:solidFill>
                <a:cs typeface="Calibri" panose="020F0502020204030204" pitchFamily="34" charset="0"/>
              </a:rPr>
              <a:t>139/141 </a:t>
            </a:r>
            <a:r>
              <a:rPr lang="bg-BG" sz="1600" b="1" dirty="0">
                <a:solidFill>
                  <a:schemeClr val="accent2"/>
                </a:solidFill>
                <a:cs typeface="Calibri" panose="020F0502020204030204" pitchFamily="34" charset="0"/>
              </a:rPr>
              <a:t>от Наръчника за управление на отпадъците са детайлно разписани отговорностите на Общината в лицето на кмета и Организацията по оползотворяване на </a:t>
            </a:r>
            <a:r>
              <a:rPr lang="ru-RU" sz="1600" b="1" dirty="0" smtClean="0">
                <a:solidFill>
                  <a:schemeClr val="accent2"/>
                </a:solidFill>
                <a:cs typeface="Calibri" panose="020F0502020204030204" pitchFamily="34" charset="0"/>
              </a:rPr>
              <a:t>ИУЕЕО.</a:t>
            </a:r>
            <a:endParaRPr lang="bg-BG" sz="1600" b="1" dirty="0">
              <a:solidFill>
                <a:schemeClr val="accent2"/>
              </a:solidFill>
              <a:cs typeface="Calibri" panose="020F0502020204030204" pitchFamily="34" charset="0"/>
            </a:endParaRPr>
          </a:p>
          <a:p>
            <a:endParaRPr lang="bg-BG" b="1" dirty="0">
              <a:solidFill>
                <a:schemeClr val="accent2"/>
              </a:solidFill>
              <a:latin typeface="Calibri" panose="020F0502020204030204" pitchFamily="34" charset="0"/>
              <a:cs typeface="Calibri" panose="020F0502020204030204" pitchFamily="34" charset="0"/>
            </a:endParaRPr>
          </a:p>
          <a:p>
            <a:endParaRPr lang="bg-BG" b="1"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478579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1557" y="135467"/>
            <a:ext cx="9324621" cy="844442"/>
          </a:xfrm>
        </p:spPr>
        <p:txBody>
          <a:bodyPr/>
          <a:lstStyle/>
          <a:p>
            <a:pPr lvl="0" algn="ctr"/>
            <a:r>
              <a:rPr lang="bg-BG" sz="2400" b="1" dirty="0" smtClean="0">
                <a:latin typeface="Calibri" panose="020F0502020204030204" pitchFamily="34" charset="0"/>
                <a:cs typeface="Calibri" panose="020F0502020204030204" pitchFamily="34" charset="0"/>
              </a:rPr>
              <a:t>    </a:t>
            </a:r>
            <a:r>
              <a:rPr lang="bg-BG" sz="2200" b="1" dirty="0" smtClean="0">
                <a:latin typeface="+mn-lt"/>
                <a:cs typeface="Calibri" panose="020F0502020204030204" pitchFamily="34" charset="0"/>
              </a:rPr>
              <a:t>Управлението </a:t>
            </a:r>
            <a:r>
              <a:rPr lang="bg-BG" sz="2200" b="1" dirty="0">
                <a:latin typeface="+mn-lt"/>
                <a:cs typeface="Calibri" panose="020F0502020204030204" pitchFamily="34" charset="0"/>
              </a:rPr>
              <a:t>на </a:t>
            </a:r>
            <a:r>
              <a:rPr lang="bg-BG" sz="2200" b="1" dirty="0" smtClean="0">
                <a:latin typeface="+mn-lt"/>
                <a:cs typeface="Calibri" panose="020F0502020204030204" pitchFamily="34" charset="0"/>
              </a:rPr>
              <a:t>масово разпространение </a:t>
            </a:r>
            <a:r>
              <a:rPr lang="bg-BG" sz="2200" b="1" dirty="0">
                <a:latin typeface="+mn-lt"/>
                <a:cs typeface="Calibri" panose="020F0502020204030204" pitchFamily="34" charset="0"/>
              </a:rPr>
              <a:t>отпадъци съгласно ЗУО, </a:t>
            </a:r>
            <a:r>
              <a:rPr lang="bg-BG" sz="2200" b="1" dirty="0" smtClean="0">
                <a:latin typeface="+mn-lt"/>
                <a:cs typeface="Calibri" panose="020F0502020204030204" pitchFamily="34" charset="0"/>
              </a:rPr>
              <a:t>(изменение </a:t>
            </a:r>
            <a:r>
              <a:rPr lang="bg-BG" sz="2200" b="1" dirty="0">
                <a:latin typeface="+mn-lt"/>
                <a:cs typeface="Calibri" panose="020F0502020204030204" pitchFamily="34" charset="0"/>
              </a:rPr>
              <a:t>и допълнение от 05.03.2021 </a:t>
            </a:r>
            <a:r>
              <a:rPr lang="bg-BG" sz="2200" b="1" dirty="0" smtClean="0">
                <a:latin typeface="+mn-lt"/>
                <a:cs typeface="Calibri" panose="020F0502020204030204" pitchFamily="34" charset="0"/>
              </a:rPr>
              <a:t>г)</a:t>
            </a:r>
            <a:endParaRPr lang="bg-BG" sz="2200" dirty="0">
              <a:latin typeface="+mn-lt"/>
              <a:cs typeface="Calibri" panose="020F0502020204030204" pitchFamily="34" charset="0"/>
            </a:endParaRPr>
          </a:p>
        </p:txBody>
      </p:sp>
      <p:sp>
        <p:nvSpPr>
          <p:cNvPr id="3" name="Rectangle 2"/>
          <p:cNvSpPr/>
          <p:nvPr/>
        </p:nvSpPr>
        <p:spPr>
          <a:xfrm>
            <a:off x="451557" y="1239554"/>
            <a:ext cx="10701864" cy="4001095"/>
          </a:xfrm>
          <a:prstGeom prst="rect">
            <a:avLst/>
          </a:prstGeom>
        </p:spPr>
        <p:txBody>
          <a:bodyPr wrap="square">
            <a:spAutoFit/>
          </a:bodyPr>
          <a:lstStyle/>
          <a:p>
            <a:pPr lvl="1"/>
            <a:r>
              <a:rPr lang="bg-BG" b="1" dirty="0">
                <a:cs typeface="Calibri" panose="020F0502020204030204" pitchFamily="34" charset="0"/>
              </a:rPr>
              <a:t>Взаимодействие между общините и организациите по отработените масла и отпадъчните </a:t>
            </a:r>
            <a:r>
              <a:rPr lang="bg-BG" b="1" dirty="0" smtClean="0">
                <a:cs typeface="Calibri" panose="020F0502020204030204" pitchFamily="34" charset="0"/>
              </a:rPr>
              <a:t>нефтопродукти</a:t>
            </a:r>
          </a:p>
          <a:p>
            <a:pPr lvl="1"/>
            <a:endParaRPr lang="bg-BG" dirty="0">
              <a:cs typeface="Calibri" panose="020F0502020204030204" pitchFamily="34" charset="0"/>
            </a:endParaRPr>
          </a:p>
          <a:p>
            <a:pPr marL="285750" indent="-285750">
              <a:buFont typeface="Wingdings" panose="05000000000000000000" pitchFamily="2" charset="2"/>
              <a:buChar char="q"/>
            </a:pPr>
            <a:r>
              <a:rPr lang="bg-BG" dirty="0">
                <a:cs typeface="Calibri" panose="020F0502020204030204" pitchFamily="34" charset="0"/>
              </a:rPr>
              <a:t>С Наредбата за отработените масла и отпадъчните нефтопродукти Приета с ПМС № 352 от 27.12.2012 г., </a:t>
            </a:r>
            <a:r>
              <a:rPr lang="bg-BG" dirty="0" err="1">
                <a:cs typeface="Calibri" panose="020F0502020204030204" pitchFamily="34" charset="0"/>
              </a:rPr>
              <a:t>обн</a:t>
            </a:r>
            <a:r>
              <a:rPr lang="bg-BG" dirty="0">
                <a:cs typeface="Calibri" panose="020F0502020204030204" pitchFamily="34" charset="0"/>
              </a:rPr>
              <a:t>., ДВ, бр. 2 от 08.01.2013 г, в сила от 8.01.2013 г.  се определят изисквания за пускането на пазара на масла и разделното събиране, съхраняването, транспортирането, оползотворяването и обезвреждането на отработени масла и отпадъчни нефтопродукти.</a:t>
            </a:r>
          </a:p>
          <a:p>
            <a:endParaRPr lang="bg-BG" dirty="0">
              <a:cs typeface="Calibri" panose="020F0502020204030204" pitchFamily="34" charset="0"/>
            </a:endParaRPr>
          </a:p>
          <a:p>
            <a:endParaRPr lang="bg-BG" dirty="0" smtClean="0">
              <a:cs typeface="Calibri" panose="020F0502020204030204" pitchFamily="34" charset="0"/>
            </a:endParaRPr>
          </a:p>
          <a:p>
            <a:pPr marL="285750" indent="-285750">
              <a:buFont typeface="Wingdings" panose="05000000000000000000" pitchFamily="2" charset="2"/>
              <a:buChar char="q"/>
            </a:pPr>
            <a:r>
              <a:rPr lang="bg-BG" sz="1600" b="1" dirty="0">
                <a:solidFill>
                  <a:schemeClr val="accent2"/>
                </a:solidFill>
                <a:cs typeface="Calibri" panose="020F0502020204030204" pitchFamily="34" charset="0"/>
              </a:rPr>
              <a:t>На стр. </a:t>
            </a:r>
            <a:r>
              <a:rPr lang="bg-BG" sz="1600" b="1" dirty="0" smtClean="0">
                <a:solidFill>
                  <a:schemeClr val="accent2"/>
                </a:solidFill>
                <a:cs typeface="Calibri" panose="020F0502020204030204" pitchFamily="34" charset="0"/>
              </a:rPr>
              <a:t>141/142 </a:t>
            </a:r>
            <a:r>
              <a:rPr lang="bg-BG" sz="1600" b="1" dirty="0">
                <a:solidFill>
                  <a:schemeClr val="accent2"/>
                </a:solidFill>
                <a:cs typeface="Calibri" panose="020F0502020204030204" pitchFamily="34" charset="0"/>
              </a:rPr>
              <a:t>от Наръчника за управление на отпадъците са детайлно разписани отговорностите на Общината в лицето на кмета и Организацията по оползотворяване на </a:t>
            </a:r>
            <a:r>
              <a:rPr lang="ru-RU" sz="1600" b="1" dirty="0" smtClean="0">
                <a:solidFill>
                  <a:schemeClr val="accent2"/>
                </a:solidFill>
                <a:cs typeface="Calibri" panose="020F0502020204030204" pitchFamily="34" charset="0"/>
              </a:rPr>
              <a:t>отработени масла и отпадъчни нефтопродукти.</a:t>
            </a:r>
            <a:endParaRPr lang="bg-BG" sz="1600" b="1" dirty="0">
              <a:solidFill>
                <a:schemeClr val="accent2"/>
              </a:solidFill>
              <a:cs typeface="Calibri" panose="020F0502020204030204" pitchFamily="34" charset="0"/>
            </a:endParaRPr>
          </a:p>
          <a:p>
            <a:endParaRPr lang="bg-BG" b="1" dirty="0">
              <a:solidFill>
                <a:schemeClr val="accent2"/>
              </a:solidFill>
              <a:latin typeface="Calibri" panose="020F0502020204030204" pitchFamily="34" charset="0"/>
              <a:cs typeface="Calibri" panose="020F0502020204030204" pitchFamily="34" charset="0"/>
            </a:endParaRPr>
          </a:p>
          <a:p>
            <a:endParaRPr lang="bg-BG" b="1"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793940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1557" y="135467"/>
            <a:ext cx="9324621" cy="844442"/>
          </a:xfrm>
        </p:spPr>
        <p:txBody>
          <a:bodyPr/>
          <a:lstStyle/>
          <a:p>
            <a:pPr lvl="0" algn="ctr"/>
            <a:r>
              <a:rPr lang="bg-BG" sz="2200" b="1" dirty="0" smtClean="0">
                <a:latin typeface="+mn-lt"/>
                <a:cs typeface="Calibri" panose="020F0502020204030204" pitchFamily="34" charset="0"/>
              </a:rPr>
              <a:t>    Управлението </a:t>
            </a:r>
            <a:r>
              <a:rPr lang="bg-BG" sz="2200" b="1" dirty="0">
                <a:latin typeface="+mn-lt"/>
                <a:cs typeface="Calibri" panose="020F0502020204030204" pitchFamily="34" charset="0"/>
              </a:rPr>
              <a:t>на </a:t>
            </a:r>
            <a:r>
              <a:rPr lang="bg-BG" sz="2200" b="1" dirty="0" smtClean="0">
                <a:latin typeface="+mn-lt"/>
                <a:cs typeface="Calibri" panose="020F0502020204030204" pitchFamily="34" charset="0"/>
              </a:rPr>
              <a:t>масово разпространение </a:t>
            </a:r>
            <a:r>
              <a:rPr lang="bg-BG" sz="2200" b="1" dirty="0">
                <a:latin typeface="+mn-lt"/>
                <a:cs typeface="Calibri" panose="020F0502020204030204" pitchFamily="34" charset="0"/>
              </a:rPr>
              <a:t>отпадъци съгласно ЗУО, </a:t>
            </a:r>
            <a:r>
              <a:rPr lang="bg-BG" sz="2200" b="1" dirty="0" smtClean="0">
                <a:latin typeface="+mn-lt"/>
                <a:cs typeface="Calibri" panose="020F0502020204030204" pitchFamily="34" charset="0"/>
              </a:rPr>
              <a:t>(изменение </a:t>
            </a:r>
            <a:r>
              <a:rPr lang="bg-BG" sz="2200" b="1" dirty="0">
                <a:latin typeface="+mn-lt"/>
                <a:cs typeface="Calibri" panose="020F0502020204030204" pitchFamily="34" charset="0"/>
              </a:rPr>
              <a:t>и допълнение от 05.03.2021 </a:t>
            </a:r>
            <a:r>
              <a:rPr lang="bg-BG" sz="2200" b="1" dirty="0" smtClean="0">
                <a:latin typeface="+mn-lt"/>
                <a:cs typeface="Calibri" panose="020F0502020204030204" pitchFamily="34" charset="0"/>
              </a:rPr>
              <a:t>г)</a:t>
            </a:r>
            <a:endParaRPr lang="bg-BG" sz="2200" dirty="0">
              <a:latin typeface="+mn-lt"/>
              <a:cs typeface="Calibri" panose="020F0502020204030204" pitchFamily="34" charset="0"/>
            </a:endParaRPr>
          </a:p>
        </p:txBody>
      </p:sp>
      <p:sp>
        <p:nvSpPr>
          <p:cNvPr id="3" name="Rectangle 2"/>
          <p:cNvSpPr/>
          <p:nvPr/>
        </p:nvSpPr>
        <p:spPr>
          <a:xfrm>
            <a:off x="191911" y="1365956"/>
            <a:ext cx="10961510" cy="3970318"/>
          </a:xfrm>
          <a:prstGeom prst="rect">
            <a:avLst/>
          </a:prstGeom>
        </p:spPr>
        <p:txBody>
          <a:bodyPr wrap="square">
            <a:spAutoFit/>
          </a:bodyPr>
          <a:lstStyle/>
          <a:p>
            <a:pPr lvl="1"/>
            <a:r>
              <a:rPr lang="ru-RU" b="1" dirty="0" smtClean="0">
                <a:cs typeface="Calibri" panose="020F0502020204030204" pitchFamily="34" charset="0"/>
              </a:rPr>
              <a:t>Взаимодействие </a:t>
            </a:r>
            <a:r>
              <a:rPr lang="ru-RU" b="1" dirty="0">
                <a:cs typeface="Calibri" panose="020F0502020204030204" pitchFamily="34" charset="0"/>
              </a:rPr>
              <a:t>между общините и организациите по излязли от употреба гуми (</a:t>
            </a:r>
            <a:r>
              <a:rPr lang="ru-RU" b="1" dirty="0" smtClean="0">
                <a:cs typeface="Calibri" panose="020F0502020204030204" pitchFamily="34" charset="0"/>
              </a:rPr>
              <a:t>ИУГ)</a:t>
            </a:r>
          </a:p>
          <a:p>
            <a:pPr lvl="1"/>
            <a:endParaRPr lang="ru-RU" dirty="0" smtClean="0">
              <a:cs typeface="Calibri" panose="020F0502020204030204" pitchFamily="34" charset="0"/>
            </a:endParaRPr>
          </a:p>
          <a:p>
            <a:pPr marL="800100" lvl="1" indent="-342900">
              <a:buFont typeface="Wingdings" panose="05000000000000000000" pitchFamily="2" charset="2"/>
              <a:buChar char="q"/>
            </a:pPr>
            <a:r>
              <a:rPr lang="ru-RU" dirty="0" smtClean="0">
                <a:cs typeface="Calibri" panose="020F0502020204030204" pitchFamily="34" charset="0"/>
              </a:rPr>
              <a:t>С </a:t>
            </a:r>
            <a:r>
              <a:rPr lang="ru-RU" dirty="0">
                <a:cs typeface="Calibri" panose="020F0502020204030204" pitchFamily="34" charset="0"/>
              </a:rPr>
              <a:t>Наредбата за изискванията за третиране на излезли от употреба гуми</a:t>
            </a:r>
          </a:p>
          <a:p>
            <a:pPr lvl="1"/>
            <a:r>
              <a:rPr lang="ru-RU" dirty="0">
                <a:cs typeface="Calibri" panose="020F0502020204030204" pitchFamily="34" charset="0"/>
              </a:rPr>
              <a:t>Приета с ПМС № 221от 14 септември 2012 г. в сила от 25.09.2012 г. се определят изискванията за събирането, транспортирането, съхраняването, оползотворяването или обезвреждането на излезли от употреба гуми (ИУГ), включително целите за регенерирането и/или рециклирането и/или оползотворяването им. </a:t>
            </a:r>
            <a:endParaRPr lang="ru-RU" dirty="0" smtClean="0">
              <a:cs typeface="Calibri" panose="020F0502020204030204" pitchFamily="34" charset="0"/>
            </a:endParaRPr>
          </a:p>
          <a:p>
            <a:pPr lvl="1"/>
            <a:endParaRPr lang="ru-RU" dirty="0">
              <a:cs typeface="Calibri" panose="020F0502020204030204" pitchFamily="34" charset="0"/>
            </a:endParaRPr>
          </a:p>
          <a:p>
            <a:pPr marL="742950" lvl="1" indent="-285750">
              <a:buFont typeface="Wingdings" panose="05000000000000000000" pitchFamily="2" charset="2"/>
              <a:buChar char="q"/>
            </a:pPr>
            <a:r>
              <a:rPr lang="ru-RU" dirty="0" smtClean="0">
                <a:cs typeface="Calibri" panose="020F0502020204030204" pitchFamily="34" charset="0"/>
              </a:rPr>
              <a:t>Наредбата </a:t>
            </a:r>
            <a:r>
              <a:rPr lang="ru-RU" dirty="0">
                <a:cs typeface="Calibri" panose="020F0502020204030204" pitchFamily="34" charset="0"/>
              </a:rPr>
              <a:t>се прилага за:</a:t>
            </a:r>
          </a:p>
          <a:p>
            <a:pPr lvl="1"/>
            <a:r>
              <a:rPr lang="ru-RU" dirty="0">
                <a:cs typeface="Calibri" panose="020F0502020204030204" pitchFamily="34" charset="0"/>
              </a:rPr>
              <a:t>1.	всички видове пуснати на пазара гуми (външни, вътрешни и плътни), независимо от предназначението им;</a:t>
            </a:r>
          </a:p>
          <a:p>
            <a:pPr lvl="1"/>
            <a:r>
              <a:rPr lang="ru-RU" dirty="0">
                <a:cs typeface="Calibri" panose="020F0502020204030204" pitchFamily="34" charset="0"/>
              </a:rPr>
              <a:t>2.	за излезлите от употреба гуми.</a:t>
            </a:r>
          </a:p>
          <a:p>
            <a:endParaRPr lang="bg-BG" dirty="0" smtClean="0">
              <a:latin typeface="Calibri" panose="020F0502020204030204" pitchFamily="34" charset="0"/>
              <a:cs typeface="Calibri" panose="020F0502020204030204" pitchFamily="34" charset="0"/>
            </a:endParaRPr>
          </a:p>
          <a:p>
            <a:endParaRPr lang="bg-BG" b="1"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4576571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1557" y="135467"/>
            <a:ext cx="9324621" cy="844442"/>
          </a:xfrm>
        </p:spPr>
        <p:txBody>
          <a:bodyPr/>
          <a:lstStyle/>
          <a:p>
            <a:pPr lvl="0" algn="ctr"/>
            <a:r>
              <a:rPr lang="bg-BG" sz="2400" b="1" dirty="0" smtClean="0">
                <a:latin typeface="Calibri" panose="020F0502020204030204" pitchFamily="34" charset="0"/>
                <a:cs typeface="Calibri" panose="020F0502020204030204" pitchFamily="34" charset="0"/>
              </a:rPr>
              <a:t>    </a:t>
            </a:r>
            <a:r>
              <a:rPr lang="bg-BG" sz="2200" b="1" dirty="0" smtClean="0">
                <a:latin typeface="+mn-lt"/>
                <a:cs typeface="Calibri" panose="020F0502020204030204" pitchFamily="34" charset="0"/>
              </a:rPr>
              <a:t>Управлението </a:t>
            </a:r>
            <a:r>
              <a:rPr lang="bg-BG" sz="2200" b="1" dirty="0">
                <a:latin typeface="+mn-lt"/>
                <a:cs typeface="Calibri" panose="020F0502020204030204" pitchFamily="34" charset="0"/>
              </a:rPr>
              <a:t>на </a:t>
            </a:r>
            <a:r>
              <a:rPr lang="bg-BG" sz="2200" b="1" dirty="0" smtClean="0">
                <a:latin typeface="+mn-lt"/>
                <a:cs typeface="Calibri" panose="020F0502020204030204" pitchFamily="34" charset="0"/>
              </a:rPr>
              <a:t>масово разпространение </a:t>
            </a:r>
            <a:r>
              <a:rPr lang="bg-BG" sz="2200" b="1" dirty="0">
                <a:latin typeface="+mn-lt"/>
                <a:cs typeface="Calibri" panose="020F0502020204030204" pitchFamily="34" charset="0"/>
              </a:rPr>
              <a:t>отпадъци съгласно ЗУО, </a:t>
            </a:r>
            <a:r>
              <a:rPr lang="bg-BG" sz="2200" b="1" dirty="0" smtClean="0">
                <a:latin typeface="+mn-lt"/>
                <a:cs typeface="Calibri" panose="020F0502020204030204" pitchFamily="34" charset="0"/>
              </a:rPr>
              <a:t>(изменение </a:t>
            </a:r>
            <a:r>
              <a:rPr lang="bg-BG" sz="2200" b="1" dirty="0">
                <a:latin typeface="+mn-lt"/>
                <a:cs typeface="Calibri" panose="020F0502020204030204" pitchFamily="34" charset="0"/>
              </a:rPr>
              <a:t>и допълнение от 05.03.2021 </a:t>
            </a:r>
            <a:r>
              <a:rPr lang="bg-BG" sz="2200" b="1" dirty="0" smtClean="0">
                <a:latin typeface="+mn-lt"/>
                <a:cs typeface="Calibri" panose="020F0502020204030204" pitchFamily="34" charset="0"/>
              </a:rPr>
              <a:t>г)</a:t>
            </a:r>
            <a:endParaRPr lang="bg-BG" sz="2200" dirty="0">
              <a:latin typeface="+mn-lt"/>
              <a:cs typeface="Calibri" panose="020F0502020204030204" pitchFamily="34" charset="0"/>
            </a:endParaRPr>
          </a:p>
        </p:txBody>
      </p:sp>
      <p:sp>
        <p:nvSpPr>
          <p:cNvPr id="3" name="Rectangle 2"/>
          <p:cNvSpPr/>
          <p:nvPr/>
        </p:nvSpPr>
        <p:spPr>
          <a:xfrm>
            <a:off x="178057" y="1088865"/>
            <a:ext cx="10961510" cy="5016758"/>
          </a:xfrm>
          <a:prstGeom prst="rect">
            <a:avLst/>
          </a:prstGeom>
        </p:spPr>
        <p:txBody>
          <a:bodyPr wrap="square">
            <a:spAutoFit/>
          </a:bodyPr>
          <a:lstStyle/>
          <a:p>
            <a:pPr lvl="1"/>
            <a:r>
              <a:rPr lang="ru-RU" sz="1700" b="1" dirty="0" smtClean="0">
                <a:cs typeface="Calibri" panose="020F0502020204030204" pitchFamily="34" charset="0"/>
              </a:rPr>
              <a:t>Взаимодействие </a:t>
            </a:r>
            <a:r>
              <a:rPr lang="ru-RU" sz="1700" b="1" dirty="0">
                <a:cs typeface="Calibri" panose="020F0502020204030204" pitchFamily="34" charset="0"/>
              </a:rPr>
              <a:t>между общините и организациите по излязли от употреба гуми (</a:t>
            </a:r>
            <a:r>
              <a:rPr lang="ru-RU" sz="1700" b="1" dirty="0" smtClean="0">
                <a:cs typeface="Calibri" panose="020F0502020204030204" pitchFamily="34" charset="0"/>
              </a:rPr>
              <a:t>ИУГ)</a:t>
            </a:r>
          </a:p>
          <a:p>
            <a:pPr lvl="1"/>
            <a:endParaRPr lang="ru-RU" sz="1700" dirty="0" smtClean="0">
              <a:cs typeface="Calibri" panose="020F0502020204030204" pitchFamily="34" charset="0"/>
            </a:endParaRPr>
          </a:p>
          <a:p>
            <a:r>
              <a:rPr lang="bg-BG" sz="1700" b="1" u="sng" dirty="0">
                <a:solidFill>
                  <a:schemeClr val="accent2"/>
                </a:solidFill>
                <a:cs typeface="Calibri" panose="020F0502020204030204" pitchFamily="34" charset="0"/>
              </a:rPr>
              <a:t>Отговорности на Кметът на общината съгласно тази Наредба</a:t>
            </a:r>
            <a:r>
              <a:rPr lang="bg-BG" sz="1700" b="1" u="sng" dirty="0" smtClean="0">
                <a:solidFill>
                  <a:schemeClr val="accent2"/>
                </a:solidFill>
                <a:cs typeface="Calibri" panose="020F0502020204030204" pitchFamily="34" charset="0"/>
              </a:rPr>
              <a:t>:</a:t>
            </a:r>
          </a:p>
          <a:p>
            <a:endParaRPr lang="bg-BG" sz="1700" u="sng" dirty="0">
              <a:solidFill>
                <a:schemeClr val="accent2"/>
              </a:solidFill>
              <a:cs typeface="Calibri" panose="020F0502020204030204" pitchFamily="34" charset="0"/>
            </a:endParaRPr>
          </a:p>
          <a:p>
            <a:pPr marL="285750" lvl="0" indent="-285750">
              <a:buFont typeface="Wingdings" panose="05000000000000000000" pitchFamily="2" charset="2"/>
              <a:buChar char="§"/>
            </a:pPr>
            <a:r>
              <a:rPr lang="en-US" dirty="0" err="1">
                <a:cs typeface="Calibri" panose="020F0502020204030204" pitchFamily="34" charset="0"/>
              </a:rPr>
              <a:t>съдейства</a:t>
            </a:r>
            <a:r>
              <a:rPr lang="en-US" dirty="0">
                <a:cs typeface="Calibri" panose="020F0502020204030204" pitchFamily="34" charset="0"/>
              </a:rPr>
              <a:t> </a:t>
            </a:r>
            <a:r>
              <a:rPr lang="en-US" dirty="0" err="1">
                <a:cs typeface="Calibri" panose="020F0502020204030204" pitchFamily="34" charset="0"/>
              </a:rPr>
              <a:t>за</a:t>
            </a:r>
            <a:r>
              <a:rPr lang="en-US" dirty="0">
                <a:cs typeface="Calibri" panose="020F0502020204030204" pitchFamily="34" charset="0"/>
              </a:rPr>
              <a:t> извършване </a:t>
            </a:r>
            <a:r>
              <a:rPr lang="en-US" dirty="0" err="1">
                <a:cs typeface="Calibri" panose="020F0502020204030204" pitchFamily="34" charset="0"/>
              </a:rPr>
              <a:t>на</a:t>
            </a:r>
            <a:r>
              <a:rPr lang="en-US" dirty="0">
                <a:cs typeface="Calibri" panose="020F0502020204030204" pitchFamily="34" charset="0"/>
              </a:rPr>
              <a:t> </a:t>
            </a:r>
            <a:r>
              <a:rPr lang="en-US" dirty="0" err="1">
                <a:cs typeface="Calibri" panose="020F0502020204030204" pitchFamily="34" charset="0"/>
              </a:rPr>
              <a:t>дейностите</a:t>
            </a:r>
            <a:r>
              <a:rPr lang="en-US" dirty="0">
                <a:cs typeface="Calibri" panose="020F0502020204030204" pitchFamily="34" charset="0"/>
              </a:rPr>
              <a:t> </a:t>
            </a:r>
            <a:r>
              <a:rPr lang="en-US" dirty="0" err="1">
                <a:cs typeface="Calibri" panose="020F0502020204030204" pitchFamily="34" charset="0"/>
              </a:rPr>
              <a:t>по</a:t>
            </a:r>
            <a:r>
              <a:rPr lang="en-US" dirty="0">
                <a:cs typeface="Calibri" panose="020F0502020204030204" pitchFamily="34" charset="0"/>
              </a:rPr>
              <a:t> </a:t>
            </a:r>
            <a:r>
              <a:rPr lang="en-US" dirty="0" err="1">
                <a:cs typeface="Calibri" panose="020F0502020204030204" pitchFamily="34" charset="0"/>
              </a:rPr>
              <a:t>събиране</a:t>
            </a:r>
            <a:r>
              <a:rPr lang="en-US" dirty="0">
                <a:cs typeface="Calibri" panose="020F0502020204030204" pitchFamily="34" charset="0"/>
              </a:rPr>
              <a:t> и </a:t>
            </a:r>
            <a:r>
              <a:rPr lang="en-US" dirty="0" err="1">
                <a:cs typeface="Calibri" panose="020F0502020204030204" pitchFamily="34" charset="0"/>
              </a:rPr>
              <a:t>съхраняване</a:t>
            </a:r>
            <a:r>
              <a:rPr lang="en-US" dirty="0">
                <a:cs typeface="Calibri" panose="020F0502020204030204" pitchFamily="34" charset="0"/>
              </a:rPr>
              <a:t> </a:t>
            </a:r>
            <a:r>
              <a:rPr lang="en-US" dirty="0" err="1">
                <a:cs typeface="Calibri" panose="020F0502020204030204" pitchFamily="34" charset="0"/>
              </a:rPr>
              <a:t>на</a:t>
            </a:r>
            <a:r>
              <a:rPr lang="en-US" dirty="0">
                <a:cs typeface="Calibri" panose="020F0502020204030204" pitchFamily="34" charset="0"/>
              </a:rPr>
              <a:t> ИУГ и </a:t>
            </a:r>
            <a:r>
              <a:rPr lang="en-US" dirty="0" err="1">
                <a:cs typeface="Calibri" panose="020F0502020204030204" pitchFamily="34" charset="0"/>
              </a:rPr>
              <a:t>предаването</a:t>
            </a:r>
            <a:r>
              <a:rPr lang="en-US" dirty="0">
                <a:cs typeface="Calibri" panose="020F0502020204030204" pitchFamily="34" charset="0"/>
              </a:rPr>
              <a:t> </a:t>
            </a:r>
            <a:r>
              <a:rPr lang="en-US" dirty="0" err="1">
                <a:cs typeface="Calibri" panose="020F0502020204030204" pitchFamily="34" charset="0"/>
              </a:rPr>
              <a:t>им</a:t>
            </a:r>
            <a:r>
              <a:rPr lang="en-US" dirty="0">
                <a:cs typeface="Calibri" panose="020F0502020204030204" pitchFamily="34" charset="0"/>
              </a:rPr>
              <a:t> </a:t>
            </a:r>
            <a:r>
              <a:rPr lang="en-US" dirty="0" err="1">
                <a:cs typeface="Calibri" panose="020F0502020204030204" pitchFamily="34" charset="0"/>
              </a:rPr>
              <a:t>за</a:t>
            </a:r>
            <a:r>
              <a:rPr lang="en-US" dirty="0">
                <a:cs typeface="Calibri" panose="020F0502020204030204" pitchFamily="34" charset="0"/>
              </a:rPr>
              <a:t> </a:t>
            </a:r>
            <a:r>
              <a:rPr lang="en-US" dirty="0" err="1">
                <a:cs typeface="Calibri" panose="020F0502020204030204" pitchFamily="34" charset="0"/>
              </a:rPr>
              <a:t>оползотворяване</a:t>
            </a:r>
            <a:r>
              <a:rPr lang="en-US" dirty="0">
                <a:cs typeface="Calibri" panose="020F0502020204030204" pitchFamily="34" charset="0"/>
              </a:rPr>
              <a:t> </a:t>
            </a:r>
            <a:r>
              <a:rPr lang="en-US" dirty="0" err="1">
                <a:cs typeface="Calibri" panose="020F0502020204030204" pitchFamily="34" charset="0"/>
              </a:rPr>
              <a:t>или</a:t>
            </a:r>
            <a:r>
              <a:rPr lang="en-US" dirty="0">
                <a:cs typeface="Calibri" panose="020F0502020204030204" pitchFamily="34" charset="0"/>
              </a:rPr>
              <a:t> </a:t>
            </a:r>
            <a:r>
              <a:rPr lang="en-US" dirty="0" err="1">
                <a:cs typeface="Calibri" panose="020F0502020204030204" pitchFamily="34" charset="0"/>
              </a:rPr>
              <a:t>обезвреждане</a:t>
            </a:r>
            <a:r>
              <a:rPr lang="en-US" dirty="0">
                <a:cs typeface="Calibri" panose="020F0502020204030204" pitchFamily="34" charset="0"/>
              </a:rPr>
              <a:t>, </a:t>
            </a:r>
            <a:r>
              <a:rPr lang="en-US" dirty="0" err="1">
                <a:cs typeface="Calibri" panose="020F0502020204030204" pitchFamily="34" charset="0"/>
              </a:rPr>
              <a:t>когато</a:t>
            </a:r>
            <a:r>
              <a:rPr lang="en-US" dirty="0">
                <a:cs typeface="Calibri" panose="020F0502020204030204" pitchFamily="34" charset="0"/>
              </a:rPr>
              <a:t> </a:t>
            </a:r>
            <a:r>
              <a:rPr lang="en-US" dirty="0" err="1">
                <a:cs typeface="Calibri" panose="020F0502020204030204" pitchFamily="34" charset="0"/>
              </a:rPr>
              <a:t>има</a:t>
            </a:r>
            <a:r>
              <a:rPr lang="en-US" dirty="0">
                <a:cs typeface="Calibri" panose="020F0502020204030204" pitchFamily="34" charset="0"/>
              </a:rPr>
              <a:t> </a:t>
            </a:r>
            <a:r>
              <a:rPr lang="en-US" dirty="0" err="1">
                <a:cs typeface="Calibri" panose="020F0502020204030204" pitchFamily="34" charset="0"/>
              </a:rPr>
              <a:t>сключен</a:t>
            </a:r>
            <a:r>
              <a:rPr lang="en-US" dirty="0">
                <a:cs typeface="Calibri" panose="020F0502020204030204" pitchFamily="34" charset="0"/>
              </a:rPr>
              <a:t> </a:t>
            </a:r>
            <a:r>
              <a:rPr lang="en-US" dirty="0" err="1">
                <a:cs typeface="Calibri" panose="020F0502020204030204" pitchFamily="34" charset="0"/>
              </a:rPr>
              <a:t>договор</a:t>
            </a:r>
            <a:r>
              <a:rPr lang="en-US" dirty="0">
                <a:cs typeface="Calibri" panose="020F0502020204030204" pitchFamily="34" charset="0"/>
              </a:rPr>
              <a:t> с </a:t>
            </a:r>
            <a:r>
              <a:rPr lang="en-US" dirty="0" err="1">
                <a:cs typeface="Calibri" panose="020F0502020204030204" pitchFamily="34" charset="0"/>
              </a:rPr>
              <a:t>организация</a:t>
            </a:r>
            <a:r>
              <a:rPr lang="en-US" dirty="0">
                <a:cs typeface="Calibri" panose="020F0502020204030204" pitchFamily="34" charset="0"/>
              </a:rPr>
              <a:t> </a:t>
            </a:r>
            <a:r>
              <a:rPr lang="en-US" dirty="0" err="1">
                <a:cs typeface="Calibri" panose="020F0502020204030204" pitchFamily="34" charset="0"/>
              </a:rPr>
              <a:t>за</a:t>
            </a:r>
            <a:r>
              <a:rPr lang="en-US" dirty="0">
                <a:cs typeface="Calibri" panose="020F0502020204030204" pitchFamily="34" charset="0"/>
              </a:rPr>
              <a:t> ИУГ </a:t>
            </a:r>
            <a:r>
              <a:rPr lang="en-US" dirty="0" err="1">
                <a:cs typeface="Calibri" panose="020F0502020204030204" pitchFamily="34" charset="0"/>
              </a:rPr>
              <a:t>за</a:t>
            </a:r>
            <a:r>
              <a:rPr lang="en-US" dirty="0">
                <a:cs typeface="Calibri" panose="020F0502020204030204" pitchFamily="34" charset="0"/>
              </a:rPr>
              <a:t> извършване </a:t>
            </a:r>
            <a:r>
              <a:rPr lang="en-US" dirty="0" err="1">
                <a:cs typeface="Calibri" panose="020F0502020204030204" pitchFamily="34" charset="0"/>
              </a:rPr>
              <a:t>на</a:t>
            </a:r>
            <a:r>
              <a:rPr lang="en-US" dirty="0">
                <a:cs typeface="Calibri" panose="020F0502020204030204" pitchFamily="34" charset="0"/>
              </a:rPr>
              <a:t> </a:t>
            </a:r>
            <a:r>
              <a:rPr lang="en-US" dirty="0" err="1">
                <a:cs typeface="Calibri" panose="020F0502020204030204" pitchFamily="34" charset="0"/>
              </a:rPr>
              <a:t>дейностите</a:t>
            </a:r>
            <a:r>
              <a:rPr lang="en-US" dirty="0">
                <a:cs typeface="Calibri" panose="020F0502020204030204" pitchFamily="34" charset="0"/>
              </a:rPr>
              <a:t> </a:t>
            </a:r>
            <a:r>
              <a:rPr lang="en-US" dirty="0" err="1">
                <a:cs typeface="Calibri" panose="020F0502020204030204" pitchFamily="34" charset="0"/>
              </a:rPr>
              <a:t>по</a:t>
            </a:r>
            <a:r>
              <a:rPr lang="en-US" dirty="0">
                <a:cs typeface="Calibri" panose="020F0502020204030204" pitchFamily="34" charset="0"/>
              </a:rPr>
              <a:t> </a:t>
            </a:r>
            <a:r>
              <a:rPr lang="en-US" dirty="0" err="1">
                <a:cs typeface="Calibri" panose="020F0502020204030204" pitchFamily="34" charset="0"/>
              </a:rPr>
              <a:t>събиране</a:t>
            </a:r>
            <a:r>
              <a:rPr lang="en-US" dirty="0">
                <a:cs typeface="Calibri" panose="020F0502020204030204" pitchFamily="34" charset="0"/>
              </a:rPr>
              <a:t> и </a:t>
            </a:r>
            <a:r>
              <a:rPr lang="en-US" dirty="0" err="1">
                <a:cs typeface="Calibri" panose="020F0502020204030204" pitchFamily="34" charset="0"/>
              </a:rPr>
              <a:t>съхраняване</a:t>
            </a:r>
            <a:r>
              <a:rPr lang="en-US" dirty="0">
                <a:cs typeface="Calibri" panose="020F0502020204030204" pitchFamily="34" charset="0"/>
              </a:rPr>
              <a:t> </a:t>
            </a:r>
            <a:r>
              <a:rPr lang="en-US" dirty="0" err="1">
                <a:cs typeface="Calibri" panose="020F0502020204030204" pitchFamily="34" charset="0"/>
              </a:rPr>
              <a:t>на</a:t>
            </a:r>
            <a:r>
              <a:rPr lang="en-US" dirty="0">
                <a:cs typeface="Calibri" panose="020F0502020204030204" pitchFamily="34" charset="0"/>
              </a:rPr>
              <a:t> ИУГ и </a:t>
            </a:r>
            <a:r>
              <a:rPr lang="en-US" dirty="0" err="1">
                <a:cs typeface="Calibri" panose="020F0502020204030204" pitchFamily="34" charset="0"/>
              </a:rPr>
              <a:t>предаването</a:t>
            </a:r>
            <a:r>
              <a:rPr lang="en-US" dirty="0">
                <a:cs typeface="Calibri" panose="020F0502020204030204" pitchFamily="34" charset="0"/>
              </a:rPr>
              <a:t> </a:t>
            </a:r>
            <a:r>
              <a:rPr lang="en-US" dirty="0" err="1">
                <a:cs typeface="Calibri" panose="020F0502020204030204" pitchFamily="34" charset="0"/>
              </a:rPr>
              <a:t>им</a:t>
            </a:r>
            <a:r>
              <a:rPr lang="en-US" dirty="0">
                <a:cs typeface="Calibri" panose="020F0502020204030204" pitchFamily="34" charset="0"/>
              </a:rPr>
              <a:t> </a:t>
            </a:r>
            <a:r>
              <a:rPr lang="en-US" dirty="0" err="1">
                <a:cs typeface="Calibri" panose="020F0502020204030204" pitchFamily="34" charset="0"/>
              </a:rPr>
              <a:t>за</a:t>
            </a:r>
            <a:r>
              <a:rPr lang="en-US" dirty="0">
                <a:cs typeface="Calibri" panose="020F0502020204030204" pitchFamily="34" charset="0"/>
              </a:rPr>
              <a:t> </a:t>
            </a:r>
            <a:r>
              <a:rPr lang="en-US" dirty="0" err="1">
                <a:cs typeface="Calibri" panose="020F0502020204030204" pitchFamily="34" charset="0"/>
              </a:rPr>
              <a:t>оползотворяване</a:t>
            </a:r>
            <a:r>
              <a:rPr lang="en-US" dirty="0">
                <a:cs typeface="Calibri" panose="020F0502020204030204" pitchFamily="34" charset="0"/>
              </a:rPr>
              <a:t> </a:t>
            </a:r>
            <a:r>
              <a:rPr lang="en-US" dirty="0" err="1">
                <a:cs typeface="Calibri" panose="020F0502020204030204" pitchFamily="34" charset="0"/>
              </a:rPr>
              <a:t>или</a:t>
            </a:r>
            <a:r>
              <a:rPr lang="en-US" dirty="0">
                <a:cs typeface="Calibri" panose="020F0502020204030204" pitchFamily="34" charset="0"/>
              </a:rPr>
              <a:t> </a:t>
            </a:r>
            <a:r>
              <a:rPr lang="en-US" dirty="0" err="1">
                <a:cs typeface="Calibri" panose="020F0502020204030204" pitchFamily="34" charset="0"/>
              </a:rPr>
              <a:t>обезвреждане</a:t>
            </a:r>
            <a:r>
              <a:rPr lang="en-US" dirty="0">
                <a:cs typeface="Calibri" panose="020F0502020204030204" pitchFamily="34" charset="0"/>
              </a:rPr>
              <a:t>;</a:t>
            </a:r>
            <a:endParaRPr lang="bg-BG" dirty="0">
              <a:cs typeface="Calibri" panose="020F0502020204030204" pitchFamily="34" charset="0"/>
            </a:endParaRPr>
          </a:p>
          <a:p>
            <a:pPr marL="285750" lvl="0" indent="-285750">
              <a:buFont typeface="Wingdings" panose="05000000000000000000" pitchFamily="2" charset="2"/>
              <a:buChar char="§"/>
            </a:pPr>
            <a:r>
              <a:rPr lang="en-US" dirty="0" err="1">
                <a:cs typeface="Calibri" panose="020F0502020204030204" pitchFamily="34" charset="0"/>
              </a:rPr>
              <a:t>определя</a:t>
            </a:r>
            <a:r>
              <a:rPr lang="en-US" dirty="0">
                <a:cs typeface="Calibri" panose="020F0502020204030204" pitchFamily="34" charset="0"/>
              </a:rPr>
              <a:t> местата за </a:t>
            </a:r>
            <a:r>
              <a:rPr lang="en-US" dirty="0" err="1">
                <a:cs typeface="Calibri" panose="020F0502020204030204" pitchFamily="34" charset="0"/>
              </a:rPr>
              <a:t>събиране</a:t>
            </a:r>
            <a:r>
              <a:rPr lang="en-US" dirty="0">
                <a:cs typeface="Calibri" panose="020F0502020204030204" pitchFamily="34" charset="0"/>
              </a:rPr>
              <a:t> на ИУГ на </a:t>
            </a:r>
            <a:r>
              <a:rPr lang="en-US" dirty="0" err="1">
                <a:cs typeface="Calibri" panose="020F0502020204030204" pitchFamily="34" charset="0"/>
              </a:rPr>
              <a:t>територията</a:t>
            </a:r>
            <a:r>
              <a:rPr lang="en-US" dirty="0">
                <a:cs typeface="Calibri" panose="020F0502020204030204" pitchFamily="34" charset="0"/>
              </a:rPr>
              <a:t> на общината, </a:t>
            </a:r>
            <a:endParaRPr lang="bg-BG" dirty="0">
              <a:cs typeface="Calibri" panose="020F0502020204030204" pitchFamily="34" charset="0"/>
            </a:endParaRPr>
          </a:p>
          <a:p>
            <a:pPr marL="285750" lvl="0" indent="-285750">
              <a:buFont typeface="Wingdings" panose="05000000000000000000" pitchFamily="2" charset="2"/>
              <a:buChar char="§"/>
            </a:pPr>
            <a:r>
              <a:rPr lang="en-US" dirty="0">
                <a:cs typeface="Calibri" panose="020F0502020204030204" pitchFamily="34" charset="0"/>
              </a:rPr>
              <a:t>публикува на </a:t>
            </a:r>
            <a:r>
              <a:rPr lang="en-US" dirty="0" err="1">
                <a:cs typeface="Calibri" panose="020F0502020204030204" pitchFamily="34" charset="0"/>
              </a:rPr>
              <a:t>сайта</a:t>
            </a:r>
            <a:r>
              <a:rPr lang="en-US" dirty="0">
                <a:cs typeface="Calibri" panose="020F0502020204030204" pitchFamily="34" charset="0"/>
              </a:rPr>
              <a:t> на общината местата с </a:t>
            </a:r>
            <a:r>
              <a:rPr lang="en-US" dirty="0" err="1">
                <a:cs typeface="Calibri" panose="020F0502020204030204" pitchFamily="34" charset="0"/>
              </a:rPr>
              <a:t>площадките</a:t>
            </a:r>
            <a:r>
              <a:rPr lang="en-US" dirty="0">
                <a:cs typeface="Calibri" panose="020F0502020204030204" pitchFamily="34" charset="0"/>
              </a:rPr>
              <a:t> за </a:t>
            </a:r>
            <a:r>
              <a:rPr lang="en-US" dirty="0" err="1">
                <a:cs typeface="Calibri" panose="020F0502020204030204" pitchFamily="34" charset="0"/>
              </a:rPr>
              <a:t>събиране</a:t>
            </a:r>
            <a:r>
              <a:rPr lang="en-US" dirty="0">
                <a:cs typeface="Calibri" panose="020F0502020204030204" pitchFamily="34" charset="0"/>
              </a:rPr>
              <a:t> и </a:t>
            </a:r>
            <a:r>
              <a:rPr lang="en-US" dirty="0" err="1">
                <a:cs typeface="Calibri" panose="020F0502020204030204" pitchFamily="34" charset="0"/>
              </a:rPr>
              <a:t>съхраняване</a:t>
            </a:r>
            <a:r>
              <a:rPr lang="en-US" dirty="0">
                <a:cs typeface="Calibri" panose="020F0502020204030204" pitchFamily="34" charset="0"/>
              </a:rPr>
              <a:t> на ИУГ </a:t>
            </a:r>
            <a:r>
              <a:rPr lang="en-US" dirty="0" err="1">
                <a:cs typeface="Calibri" panose="020F0502020204030204" pitchFamily="34" charset="0"/>
              </a:rPr>
              <a:t>съгласно</a:t>
            </a:r>
            <a:r>
              <a:rPr lang="en-US" dirty="0">
                <a:cs typeface="Calibri" panose="020F0502020204030204" pitchFamily="34" charset="0"/>
              </a:rPr>
              <a:t> </a:t>
            </a:r>
            <a:r>
              <a:rPr lang="en-US" dirty="0" err="1" smtClean="0">
                <a:cs typeface="Calibri" panose="020F0502020204030204" pitchFamily="34" charset="0"/>
              </a:rPr>
              <a:t>скл</a:t>
            </a:r>
            <a:r>
              <a:rPr lang="bg-BG" dirty="0" smtClean="0">
                <a:cs typeface="Calibri" panose="020F0502020204030204" pitchFamily="34" charset="0"/>
              </a:rPr>
              <a:t>ю</a:t>
            </a:r>
            <a:r>
              <a:rPr lang="en-US" dirty="0" err="1" smtClean="0">
                <a:cs typeface="Calibri" panose="020F0502020204030204" pitchFamily="34" charset="0"/>
              </a:rPr>
              <a:t>чения</a:t>
            </a:r>
            <a:r>
              <a:rPr lang="en-US" dirty="0" smtClean="0">
                <a:cs typeface="Calibri" panose="020F0502020204030204" pitchFamily="34" charset="0"/>
              </a:rPr>
              <a:t> </a:t>
            </a:r>
            <a:r>
              <a:rPr lang="en-US" dirty="0">
                <a:cs typeface="Calibri" panose="020F0502020204030204" pitchFamily="34" charset="0"/>
              </a:rPr>
              <a:t>договор с организацията;</a:t>
            </a:r>
            <a:endParaRPr lang="bg-BG" dirty="0">
              <a:cs typeface="Calibri" panose="020F0502020204030204" pitchFamily="34" charset="0"/>
            </a:endParaRPr>
          </a:p>
          <a:p>
            <a:pPr marL="285750" lvl="0" indent="-285750">
              <a:buFont typeface="Wingdings" panose="05000000000000000000" pitchFamily="2" charset="2"/>
              <a:buChar char="§"/>
            </a:pPr>
            <a:r>
              <a:rPr lang="en-US" dirty="0" err="1">
                <a:cs typeface="Calibri" panose="020F0502020204030204" pitchFamily="34" charset="0"/>
              </a:rPr>
              <a:t>определя</a:t>
            </a:r>
            <a:r>
              <a:rPr lang="en-US" dirty="0">
                <a:cs typeface="Calibri" panose="020F0502020204030204" pitchFamily="34" charset="0"/>
              </a:rPr>
              <a:t> </a:t>
            </a:r>
            <a:r>
              <a:rPr lang="en-US" dirty="0" err="1">
                <a:cs typeface="Calibri" panose="020F0502020204030204" pitchFamily="34" charset="0"/>
              </a:rPr>
              <a:t>условията</a:t>
            </a:r>
            <a:r>
              <a:rPr lang="en-US" dirty="0">
                <a:cs typeface="Calibri" panose="020F0502020204030204" pitchFamily="34" charset="0"/>
              </a:rPr>
              <a:t> в </a:t>
            </a:r>
            <a:r>
              <a:rPr lang="en-US" dirty="0" err="1">
                <a:cs typeface="Calibri" panose="020F0502020204030204" pitchFamily="34" charset="0"/>
              </a:rPr>
              <a:t>Наредбата</a:t>
            </a:r>
            <a:r>
              <a:rPr lang="en-US" dirty="0">
                <a:cs typeface="Calibri" panose="020F0502020204030204" pitchFamily="34" charset="0"/>
              </a:rPr>
              <a:t> </a:t>
            </a:r>
            <a:r>
              <a:rPr lang="en-US" dirty="0" err="1">
                <a:cs typeface="Calibri" panose="020F0502020204030204" pitchFamily="34" charset="0"/>
              </a:rPr>
              <a:t>по</a:t>
            </a:r>
            <a:r>
              <a:rPr lang="en-US" dirty="0">
                <a:cs typeface="Calibri" panose="020F0502020204030204" pitchFamily="34" charset="0"/>
              </a:rPr>
              <a:t> </a:t>
            </a:r>
            <a:r>
              <a:rPr lang="en-US" dirty="0" err="1">
                <a:cs typeface="Calibri" panose="020F0502020204030204" pitchFamily="34" charset="0"/>
              </a:rPr>
              <a:t>чл</a:t>
            </a:r>
            <a:r>
              <a:rPr lang="en-US" dirty="0">
                <a:cs typeface="Calibri" panose="020F0502020204030204" pitchFamily="34" charset="0"/>
              </a:rPr>
              <a:t>. 22 </a:t>
            </a:r>
            <a:r>
              <a:rPr lang="en-US" dirty="0" err="1">
                <a:cs typeface="Calibri" panose="020F0502020204030204" pitchFamily="34" charset="0"/>
              </a:rPr>
              <a:t>от</a:t>
            </a:r>
            <a:r>
              <a:rPr lang="en-US" dirty="0">
                <a:cs typeface="Calibri" panose="020F0502020204030204" pitchFamily="34" charset="0"/>
              </a:rPr>
              <a:t> ЗУО </a:t>
            </a:r>
            <a:r>
              <a:rPr lang="en-US" dirty="0" err="1">
                <a:cs typeface="Calibri" panose="020F0502020204030204" pitchFamily="34" charset="0"/>
              </a:rPr>
              <a:t>за</a:t>
            </a:r>
            <a:r>
              <a:rPr lang="en-US" dirty="0">
                <a:cs typeface="Calibri" panose="020F0502020204030204" pitchFamily="34" charset="0"/>
              </a:rPr>
              <a:t> </a:t>
            </a:r>
            <a:r>
              <a:rPr lang="en-US" dirty="0" err="1">
                <a:cs typeface="Calibri" panose="020F0502020204030204" pitchFamily="34" charset="0"/>
              </a:rPr>
              <a:t>Притежателите</a:t>
            </a:r>
            <a:r>
              <a:rPr lang="en-US" dirty="0">
                <a:cs typeface="Calibri" panose="020F0502020204030204" pitchFamily="34" charset="0"/>
              </a:rPr>
              <a:t>, </a:t>
            </a:r>
            <a:r>
              <a:rPr lang="en-US" dirty="0" err="1">
                <a:cs typeface="Calibri" panose="020F0502020204030204" pitchFamily="34" charset="0"/>
              </a:rPr>
              <a:t>извършващи</a:t>
            </a:r>
            <a:r>
              <a:rPr lang="en-US" dirty="0">
                <a:cs typeface="Calibri" panose="020F0502020204030204" pitchFamily="34" charset="0"/>
              </a:rPr>
              <a:t> </a:t>
            </a:r>
            <a:r>
              <a:rPr lang="en-US" dirty="0" err="1">
                <a:cs typeface="Calibri" panose="020F0502020204030204" pitchFamily="34" charset="0"/>
              </a:rPr>
              <a:t>продажба</a:t>
            </a:r>
            <a:r>
              <a:rPr lang="en-US" dirty="0">
                <a:cs typeface="Calibri" panose="020F0502020204030204" pitchFamily="34" charset="0"/>
              </a:rPr>
              <a:t> и/</a:t>
            </a:r>
            <a:r>
              <a:rPr lang="en-US" dirty="0" err="1">
                <a:cs typeface="Calibri" panose="020F0502020204030204" pitchFamily="34" charset="0"/>
              </a:rPr>
              <a:t>или</a:t>
            </a:r>
            <a:r>
              <a:rPr lang="en-US" dirty="0">
                <a:cs typeface="Calibri" panose="020F0502020204030204" pitchFamily="34" charset="0"/>
              </a:rPr>
              <a:t> </a:t>
            </a:r>
            <a:r>
              <a:rPr lang="en-US" dirty="0" err="1">
                <a:cs typeface="Calibri" panose="020F0502020204030204" pitchFamily="34" charset="0"/>
              </a:rPr>
              <a:t>смяна</a:t>
            </a:r>
            <a:r>
              <a:rPr lang="en-US" dirty="0">
                <a:cs typeface="Calibri" panose="020F0502020204030204" pitchFamily="34" charset="0"/>
              </a:rPr>
              <a:t> </a:t>
            </a:r>
            <a:r>
              <a:rPr lang="en-US" dirty="0" err="1">
                <a:cs typeface="Calibri" panose="020F0502020204030204" pitchFamily="34" charset="0"/>
              </a:rPr>
              <a:t>на</a:t>
            </a:r>
            <a:r>
              <a:rPr lang="en-US" dirty="0">
                <a:cs typeface="Calibri" panose="020F0502020204030204" pitchFamily="34" charset="0"/>
              </a:rPr>
              <a:t> </a:t>
            </a:r>
            <a:r>
              <a:rPr lang="en-US" dirty="0" err="1">
                <a:cs typeface="Calibri" panose="020F0502020204030204" pitchFamily="34" charset="0"/>
              </a:rPr>
              <a:t>гуми</a:t>
            </a:r>
            <a:r>
              <a:rPr lang="en-US" dirty="0">
                <a:cs typeface="Calibri" panose="020F0502020204030204" pitchFamily="34" charset="0"/>
              </a:rPr>
              <a:t>, в </a:t>
            </a:r>
            <a:r>
              <a:rPr lang="en-US" dirty="0" err="1">
                <a:cs typeface="Calibri" panose="020F0502020204030204" pitchFamily="34" charset="0"/>
              </a:rPr>
              <a:t>т.ч</a:t>
            </a:r>
            <a:r>
              <a:rPr lang="en-US" dirty="0">
                <a:cs typeface="Calibri" panose="020F0502020204030204" pitchFamily="34" charset="0"/>
              </a:rPr>
              <a:t>. </a:t>
            </a:r>
            <a:r>
              <a:rPr lang="en-US" dirty="0" err="1">
                <a:cs typeface="Calibri" panose="020F0502020204030204" pitchFamily="34" charset="0"/>
              </a:rPr>
              <a:t>мобилните</a:t>
            </a:r>
            <a:r>
              <a:rPr lang="en-US" dirty="0">
                <a:cs typeface="Calibri" panose="020F0502020204030204" pitchFamily="34" charset="0"/>
              </a:rPr>
              <a:t> </a:t>
            </a:r>
            <a:r>
              <a:rPr lang="en-US" dirty="0" err="1">
                <a:cs typeface="Calibri" panose="020F0502020204030204" pitchFamily="34" charset="0"/>
              </a:rPr>
              <a:t>сервизи</a:t>
            </a:r>
            <a:r>
              <a:rPr lang="en-US" dirty="0">
                <a:cs typeface="Calibri" panose="020F0502020204030204" pitchFamily="34" charset="0"/>
              </a:rPr>
              <a:t> за </a:t>
            </a:r>
            <a:r>
              <a:rPr lang="en-US" dirty="0" err="1">
                <a:cs typeface="Calibri" panose="020F0502020204030204" pitchFamily="34" charset="0"/>
              </a:rPr>
              <a:t>гуми</a:t>
            </a:r>
            <a:r>
              <a:rPr lang="en-US" dirty="0">
                <a:cs typeface="Calibri" panose="020F0502020204030204" pitchFamily="34" charset="0"/>
              </a:rPr>
              <a:t> и </a:t>
            </a:r>
            <a:r>
              <a:rPr lang="en-US" dirty="0" err="1">
                <a:cs typeface="Calibri" panose="020F0502020204030204" pitchFamily="34" charset="0"/>
              </a:rPr>
              <a:t>техните</a:t>
            </a:r>
            <a:r>
              <a:rPr lang="en-US" dirty="0">
                <a:cs typeface="Calibri" panose="020F0502020204030204" pitchFamily="34" charset="0"/>
              </a:rPr>
              <a:t> </a:t>
            </a:r>
            <a:r>
              <a:rPr lang="en-US" dirty="0" err="1" smtClean="0">
                <a:cs typeface="Calibri" panose="020F0502020204030204" pitchFamily="34" charset="0"/>
              </a:rPr>
              <a:t>задължения</a:t>
            </a:r>
            <a:r>
              <a:rPr lang="bg-BG" dirty="0">
                <a:cs typeface="Calibri" panose="020F0502020204030204" pitchFamily="34" charset="0"/>
              </a:rPr>
              <a:t>;</a:t>
            </a:r>
          </a:p>
          <a:p>
            <a:pPr marL="285750" lvl="0" indent="-285750">
              <a:buFont typeface="Wingdings" panose="05000000000000000000" pitchFamily="2" charset="2"/>
              <a:buChar char="§"/>
            </a:pPr>
            <a:r>
              <a:rPr lang="bg-BG" dirty="0" smtClean="0">
                <a:cs typeface="Calibri" panose="020F0502020204030204" pitchFamily="34" charset="0"/>
              </a:rPr>
              <a:t>изготвя </a:t>
            </a:r>
            <a:r>
              <a:rPr lang="x-none" dirty="0">
                <a:cs typeface="Calibri" panose="020F0502020204030204" pitchFamily="34" charset="0"/>
              </a:rPr>
              <a:t>забрана</a:t>
            </a:r>
            <a:r>
              <a:rPr lang="bg-BG" dirty="0">
                <a:cs typeface="Calibri" panose="020F0502020204030204" pitchFamily="34" charset="0"/>
              </a:rPr>
              <a:t> и</a:t>
            </a:r>
            <a:r>
              <a:rPr lang="x-none" dirty="0">
                <a:cs typeface="Calibri" panose="020F0502020204030204" pitchFamily="34" charset="0"/>
              </a:rPr>
              <a:t> регламентира</a:t>
            </a:r>
            <a:r>
              <a:rPr lang="bg-BG" dirty="0">
                <a:cs typeface="Calibri" panose="020F0502020204030204" pitchFamily="34" charset="0"/>
              </a:rPr>
              <a:t>ни санкции</a:t>
            </a:r>
            <a:r>
              <a:rPr lang="x-none" dirty="0">
                <a:cs typeface="Calibri" panose="020F0502020204030204" pitchFamily="34" charset="0"/>
              </a:rPr>
              <a:t> с Наредбата по чл.22 от ЗУО </a:t>
            </a:r>
            <a:r>
              <a:rPr lang="x-none" dirty="0" smtClean="0">
                <a:cs typeface="Calibri" panose="020F0502020204030204" pitchFamily="34" charset="0"/>
              </a:rPr>
              <a:t>относно</a:t>
            </a:r>
            <a:r>
              <a:rPr lang="bg-BG" dirty="0">
                <a:cs typeface="Calibri" panose="020F0502020204030204" pitchFamily="34" charset="0"/>
              </a:rPr>
              <a:t> </a:t>
            </a:r>
            <a:r>
              <a:rPr lang="en-US" dirty="0" err="1" smtClean="0">
                <a:cs typeface="Calibri" panose="020F0502020204030204" pitchFamily="34" charset="0"/>
              </a:rPr>
              <a:t>изоставянето</a:t>
            </a:r>
            <a:r>
              <a:rPr lang="en-US" dirty="0">
                <a:cs typeface="Calibri" panose="020F0502020204030204" pitchFamily="34" charset="0"/>
              </a:rPr>
              <a:t>, нерегламентираното </a:t>
            </a:r>
            <a:r>
              <a:rPr lang="en-US" dirty="0" err="1">
                <a:cs typeface="Calibri" panose="020F0502020204030204" pitchFamily="34" charset="0"/>
              </a:rPr>
              <a:t>изхвърляне</a:t>
            </a:r>
            <a:r>
              <a:rPr lang="en-US" dirty="0">
                <a:cs typeface="Calibri" panose="020F0502020204030204" pitchFamily="34" charset="0"/>
              </a:rPr>
              <a:t> или </a:t>
            </a:r>
            <a:r>
              <a:rPr lang="en-US" dirty="0" err="1">
                <a:cs typeface="Calibri" panose="020F0502020204030204" pitchFamily="34" charset="0"/>
              </a:rPr>
              <a:t>друга</a:t>
            </a:r>
            <a:r>
              <a:rPr lang="en-US" dirty="0">
                <a:cs typeface="Calibri" panose="020F0502020204030204" pitchFamily="34" charset="0"/>
              </a:rPr>
              <a:t> </a:t>
            </a:r>
            <a:r>
              <a:rPr lang="en-US" dirty="0" err="1">
                <a:cs typeface="Calibri" panose="020F0502020204030204" pitchFamily="34" charset="0"/>
              </a:rPr>
              <a:t>форма</a:t>
            </a:r>
            <a:r>
              <a:rPr lang="en-US" dirty="0">
                <a:cs typeface="Calibri" panose="020F0502020204030204" pitchFamily="34" charset="0"/>
              </a:rPr>
              <a:t> на </a:t>
            </a:r>
            <a:r>
              <a:rPr lang="en-US" dirty="0" err="1">
                <a:cs typeface="Calibri" panose="020F0502020204030204" pitchFamily="34" charset="0"/>
              </a:rPr>
              <a:t>неконтролирано</a:t>
            </a:r>
            <a:r>
              <a:rPr lang="en-US" dirty="0">
                <a:cs typeface="Calibri" panose="020F0502020204030204" pitchFamily="34" charset="0"/>
              </a:rPr>
              <a:t> </a:t>
            </a:r>
            <a:r>
              <a:rPr lang="en-US" dirty="0" err="1">
                <a:cs typeface="Calibri" panose="020F0502020204030204" pitchFamily="34" charset="0"/>
              </a:rPr>
              <a:t>обезвреждане</a:t>
            </a:r>
            <a:r>
              <a:rPr lang="en-US" dirty="0">
                <a:cs typeface="Calibri" panose="020F0502020204030204" pitchFamily="34" charset="0"/>
              </a:rPr>
              <a:t> на </a:t>
            </a:r>
            <a:r>
              <a:rPr lang="en-US" dirty="0" smtClean="0">
                <a:cs typeface="Calibri" panose="020F0502020204030204" pitchFamily="34" charset="0"/>
              </a:rPr>
              <a:t>ИУГ</a:t>
            </a:r>
            <a:r>
              <a:rPr lang="bg-BG" dirty="0" smtClean="0">
                <a:cs typeface="Calibri" panose="020F0502020204030204" pitchFamily="34" charset="0"/>
              </a:rPr>
              <a:t> както и относно </a:t>
            </a:r>
            <a:r>
              <a:rPr lang="en-US" dirty="0" err="1" smtClean="0">
                <a:cs typeface="Calibri" panose="020F0502020204030204" pitchFamily="34" charset="0"/>
              </a:rPr>
              <a:t>изгарянето</a:t>
            </a:r>
            <a:r>
              <a:rPr lang="en-US" dirty="0" smtClean="0">
                <a:cs typeface="Calibri" panose="020F0502020204030204" pitchFamily="34" charset="0"/>
              </a:rPr>
              <a:t> </a:t>
            </a:r>
            <a:r>
              <a:rPr lang="en-US" dirty="0">
                <a:cs typeface="Calibri" panose="020F0502020204030204" pitchFamily="34" charset="0"/>
              </a:rPr>
              <a:t>на </a:t>
            </a:r>
            <a:r>
              <a:rPr lang="en-US" dirty="0" smtClean="0">
                <a:cs typeface="Calibri" panose="020F0502020204030204" pitchFamily="34" charset="0"/>
              </a:rPr>
              <a:t>ИУГ</a:t>
            </a:r>
            <a:r>
              <a:rPr lang="bg-BG" dirty="0" smtClean="0">
                <a:cs typeface="Calibri" panose="020F0502020204030204" pitchFamily="34" charset="0"/>
              </a:rPr>
              <a:t>.</a:t>
            </a:r>
            <a:r>
              <a:rPr lang="en-US" dirty="0" smtClean="0">
                <a:cs typeface="Calibri" panose="020F0502020204030204" pitchFamily="34" charset="0"/>
              </a:rPr>
              <a:t> </a:t>
            </a:r>
            <a:endParaRPr lang="bg-BG" dirty="0" smtClean="0">
              <a:cs typeface="Calibri" panose="020F0502020204030204" pitchFamily="34" charset="0"/>
            </a:endParaRPr>
          </a:p>
          <a:p>
            <a:pPr marL="285750" indent="-285750">
              <a:buFont typeface="Wingdings" panose="05000000000000000000" pitchFamily="2" charset="2"/>
              <a:buChar char="§"/>
            </a:pPr>
            <a:r>
              <a:rPr lang="bg-BG" dirty="0" smtClean="0">
                <a:cs typeface="Calibri" panose="020F0502020204030204" pitchFamily="34" charset="0"/>
              </a:rPr>
              <a:t>информира </a:t>
            </a:r>
            <a:r>
              <a:rPr lang="bg-BG" dirty="0">
                <a:cs typeface="Calibri" panose="020F0502020204030204" pitchFamily="34" charset="0"/>
              </a:rPr>
              <a:t>и стимулира населението за разделно събиране на</a:t>
            </a:r>
            <a:r>
              <a:rPr lang="en-US" dirty="0">
                <a:cs typeface="Calibri" panose="020F0502020204030204" pitchFamily="34" charset="0"/>
              </a:rPr>
              <a:t> </a:t>
            </a:r>
            <a:r>
              <a:rPr lang="en-US" dirty="0" err="1">
                <a:cs typeface="Calibri" panose="020F0502020204030204" pitchFamily="34" charset="0"/>
              </a:rPr>
              <a:t>на</a:t>
            </a:r>
            <a:r>
              <a:rPr lang="en-US" dirty="0">
                <a:cs typeface="Calibri" panose="020F0502020204030204" pitchFamily="34" charset="0"/>
              </a:rPr>
              <a:t> ИУГ</a:t>
            </a:r>
            <a:r>
              <a:rPr lang="bg-BG" dirty="0">
                <a:cs typeface="Calibri" panose="020F0502020204030204" pitchFamily="34" charset="0"/>
              </a:rPr>
              <a:t> чрез  Сайта за услугите за отпадъци на община</a:t>
            </a:r>
            <a:r>
              <a:rPr lang="bg-BG" dirty="0" smtClean="0">
                <a:cs typeface="Calibri" panose="020F0502020204030204" pitchFamily="34" charset="0"/>
              </a:rPr>
              <a:t>;</a:t>
            </a:r>
            <a:endParaRPr lang="bg-BG" dirty="0">
              <a:cs typeface="Calibri" panose="020F0502020204030204" pitchFamily="34" charset="0"/>
            </a:endParaRPr>
          </a:p>
        </p:txBody>
      </p:sp>
    </p:spTree>
    <p:extLst>
      <p:ext uri="{BB962C8B-B14F-4D97-AF65-F5344CB8AC3E}">
        <p14:creationId xmlns:p14="http://schemas.microsoft.com/office/powerpoint/2010/main" val="23823389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1557" y="135467"/>
            <a:ext cx="9324621" cy="844442"/>
          </a:xfrm>
        </p:spPr>
        <p:txBody>
          <a:bodyPr/>
          <a:lstStyle/>
          <a:p>
            <a:pPr lvl="0" algn="ctr"/>
            <a:r>
              <a:rPr lang="bg-BG" sz="2400" b="1" dirty="0" smtClean="0">
                <a:latin typeface="Calibri" panose="020F0502020204030204" pitchFamily="34" charset="0"/>
                <a:cs typeface="Calibri" panose="020F0502020204030204" pitchFamily="34" charset="0"/>
              </a:rPr>
              <a:t>    </a:t>
            </a:r>
            <a:r>
              <a:rPr lang="bg-BG" sz="2200" b="1" dirty="0" smtClean="0">
                <a:latin typeface="+mn-lt"/>
                <a:cs typeface="Calibri" panose="020F0502020204030204" pitchFamily="34" charset="0"/>
              </a:rPr>
              <a:t>Управлението </a:t>
            </a:r>
            <a:r>
              <a:rPr lang="bg-BG" sz="2200" b="1" dirty="0">
                <a:latin typeface="+mn-lt"/>
                <a:cs typeface="Calibri" panose="020F0502020204030204" pitchFamily="34" charset="0"/>
              </a:rPr>
              <a:t>на </a:t>
            </a:r>
            <a:r>
              <a:rPr lang="bg-BG" sz="2200" b="1" dirty="0" smtClean="0">
                <a:latin typeface="+mn-lt"/>
                <a:cs typeface="Calibri" panose="020F0502020204030204" pitchFamily="34" charset="0"/>
              </a:rPr>
              <a:t>масово разпространение </a:t>
            </a:r>
            <a:r>
              <a:rPr lang="bg-BG" sz="2200" b="1" dirty="0">
                <a:latin typeface="+mn-lt"/>
                <a:cs typeface="Calibri" panose="020F0502020204030204" pitchFamily="34" charset="0"/>
              </a:rPr>
              <a:t>отпадъци съгласно ЗУО, </a:t>
            </a:r>
            <a:r>
              <a:rPr lang="bg-BG" sz="2200" b="1" dirty="0" smtClean="0">
                <a:latin typeface="+mn-lt"/>
                <a:cs typeface="Calibri" panose="020F0502020204030204" pitchFamily="34" charset="0"/>
              </a:rPr>
              <a:t>(изменение </a:t>
            </a:r>
            <a:r>
              <a:rPr lang="bg-BG" sz="2200" b="1" dirty="0">
                <a:latin typeface="+mn-lt"/>
                <a:cs typeface="Calibri" panose="020F0502020204030204" pitchFamily="34" charset="0"/>
              </a:rPr>
              <a:t>и допълнение от 05.03.2021 </a:t>
            </a:r>
            <a:r>
              <a:rPr lang="bg-BG" sz="2200" b="1" dirty="0" smtClean="0">
                <a:latin typeface="+mn-lt"/>
                <a:cs typeface="Calibri" panose="020F0502020204030204" pitchFamily="34" charset="0"/>
              </a:rPr>
              <a:t>г)</a:t>
            </a:r>
            <a:endParaRPr lang="bg-BG" sz="2200" dirty="0">
              <a:latin typeface="+mn-lt"/>
              <a:cs typeface="Calibri" panose="020F0502020204030204" pitchFamily="34" charset="0"/>
            </a:endParaRPr>
          </a:p>
        </p:txBody>
      </p:sp>
      <p:sp>
        <p:nvSpPr>
          <p:cNvPr id="3" name="Rectangle 2"/>
          <p:cNvSpPr/>
          <p:nvPr/>
        </p:nvSpPr>
        <p:spPr>
          <a:xfrm>
            <a:off x="553156" y="1343378"/>
            <a:ext cx="10961510" cy="5078313"/>
          </a:xfrm>
          <a:prstGeom prst="rect">
            <a:avLst/>
          </a:prstGeom>
        </p:spPr>
        <p:txBody>
          <a:bodyPr wrap="square">
            <a:spAutoFit/>
          </a:bodyPr>
          <a:lstStyle/>
          <a:p>
            <a:pPr lvl="1"/>
            <a:r>
              <a:rPr lang="ru-RU" b="1" dirty="0" smtClean="0">
                <a:cs typeface="Calibri" panose="020F0502020204030204" pitchFamily="34" charset="0"/>
              </a:rPr>
              <a:t>Взаимодействие </a:t>
            </a:r>
            <a:r>
              <a:rPr lang="ru-RU" b="1" dirty="0">
                <a:cs typeface="Calibri" panose="020F0502020204030204" pitchFamily="34" charset="0"/>
              </a:rPr>
              <a:t>между общините и организациите по излязли от употреба гуми (</a:t>
            </a:r>
            <a:r>
              <a:rPr lang="ru-RU" b="1" dirty="0" smtClean="0">
                <a:cs typeface="Calibri" panose="020F0502020204030204" pitchFamily="34" charset="0"/>
              </a:rPr>
              <a:t>ИУГ)</a:t>
            </a:r>
            <a:endParaRPr lang="ru-RU" dirty="0" smtClean="0">
              <a:cs typeface="Calibri" panose="020F0502020204030204" pitchFamily="34" charset="0"/>
            </a:endParaRPr>
          </a:p>
          <a:p>
            <a:endParaRPr lang="ru-RU" b="1" u="sng" dirty="0" smtClean="0">
              <a:solidFill>
                <a:schemeClr val="accent2"/>
              </a:solidFill>
              <a:cs typeface="Calibri" panose="020F0502020204030204" pitchFamily="34" charset="0"/>
            </a:endParaRPr>
          </a:p>
          <a:p>
            <a:r>
              <a:rPr lang="ru-RU" b="1" u="sng" dirty="0" smtClean="0">
                <a:solidFill>
                  <a:schemeClr val="accent2"/>
                </a:solidFill>
                <a:cs typeface="Calibri" panose="020F0502020204030204" pitchFamily="34" charset="0"/>
              </a:rPr>
              <a:t>Отговорности </a:t>
            </a:r>
            <a:r>
              <a:rPr lang="ru-RU" b="1" u="sng" dirty="0">
                <a:solidFill>
                  <a:schemeClr val="accent2"/>
                </a:solidFill>
                <a:cs typeface="Calibri" panose="020F0502020204030204" pitchFamily="34" charset="0"/>
              </a:rPr>
              <a:t>на Организацията за излязли от употреба гуми (ИУГ) към общините</a:t>
            </a:r>
            <a:r>
              <a:rPr lang="ru-RU" b="1" u="sng" dirty="0" smtClean="0">
                <a:solidFill>
                  <a:schemeClr val="accent2"/>
                </a:solidFill>
                <a:cs typeface="Calibri" panose="020F0502020204030204" pitchFamily="34" charset="0"/>
              </a:rPr>
              <a:t>:</a:t>
            </a:r>
          </a:p>
          <a:p>
            <a:endParaRPr lang="ru-RU" b="1" u="sng" dirty="0">
              <a:solidFill>
                <a:schemeClr val="accent2"/>
              </a:solidFill>
              <a:cs typeface="Calibri" panose="020F0502020204030204" pitchFamily="34" charset="0"/>
            </a:endParaRPr>
          </a:p>
          <a:p>
            <a:pPr marL="285750" indent="-285750">
              <a:buFont typeface="Wingdings" panose="05000000000000000000" pitchFamily="2" charset="2"/>
              <a:buChar char="§"/>
            </a:pPr>
            <a:r>
              <a:rPr lang="ru-RU" dirty="0" smtClean="0">
                <a:cs typeface="Calibri" panose="020F0502020204030204" pitchFamily="34" charset="0"/>
              </a:rPr>
              <a:t>организацията </a:t>
            </a:r>
            <a:r>
              <a:rPr lang="ru-RU" dirty="0">
                <a:cs typeface="Calibri" panose="020F0502020204030204" pitchFamily="34" charset="0"/>
              </a:rPr>
              <a:t>осигурява събирането и/или съхраняването на ИУГ да се извършва на собствени или наети площадки за събиране и/или съхраняване на ИУГ обособени самостоятелно или като част от площадките, на които са разположени съоръжения и инсталации за оползотворяване или обезвреждане на ИУГ.</a:t>
            </a:r>
          </a:p>
          <a:p>
            <a:pPr marL="285750" indent="-285750">
              <a:buFont typeface="Wingdings" panose="05000000000000000000" pitchFamily="2" charset="2"/>
              <a:buChar char="§"/>
            </a:pPr>
            <a:r>
              <a:rPr lang="ru-RU" dirty="0" smtClean="0">
                <a:cs typeface="Calibri" panose="020F0502020204030204" pitchFamily="34" charset="0"/>
              </a:rPr>
              <a:t>осигуряване </a:t>
            </a:r>
            <a:r>
              <a:rPr lang="ru-RU" dirty="0">
                <a:cs typeface="Calibri" panose="020F0502020204030204" pitchFamily="34" charset="0"/>
              </a:rPr>
              <a:t>на съдове, транспортна техника, съоръжения друга техника за предварително и последващо третиране на ИУГ</a:t>
            </a:r>
          </a:p>
          <a:p>
            <a:pPr marL="285750" indent="-285750">
              <a:buFont typeface="Wingdings" panose="05000000000000000000" pitchFamily="2" charset="2"/>
              <a:buChar char="§"/>
            </a:pPr>
            <a:r>
              <a:rPr lang="ru-RU" dirty="0" smtClean="0">
                <a:cs typeface="Calibri" panose="020F0502020204030204" pitchFamily="34" charset="0"/>
              </a:rPr>
              <a:t>изграждане </a:t>
            </a:r>
            <a:r>
              <a:rPr lang="ru-RU" dirty="0">
                <a:cs typeface="Calibri" panose="020F0502020204030204" pitchFamily="34" charset="0"/>
              </a:rPr>
              <a:t>на площадки за последващо третиране на ИУГ</a:t>
            </a:r>
          </a:p>
          <a:p>
            <a:pPr marL="285750" indent="-285750">
              <a:buFont typeface="Wingdings" panose="05000000000000000000" pitchFamily="2" charset="2"/>
              <a:buChar char="§"/>
            </a:pPr>
            <a:r>
              <a:rPr lang="ru-RU" dirty="0" smtClean="0">
                <a:cs typeface="Calibri" panose="020F0502020204030204" pitchFamily="34" charset="0"/>
              </a:rPr>
              <a:t>дейностите </a:t>
            </a:r>
            <a:r>
              <a:rPr lang="ru-RU" dirty="0">
                <a:cs typeface="Calibri" panose="020F0502020204030204" pitchFamily="34" charset="0"/>
              </a:rPr>
              <a:t>по оползотворяване или обезвреждане на ИУГ се извършват в съответствие със ЗУО и подзаконовите нормативни актове по прилагането му с цел предотвратяване на възможните вредни въздействия върху човешкото здраве и околната среда.</a:t>
            </a:r>
          </a:p>
          <a:p>
            <a:pPr marL="285750" indent="-285750">
              <a:buFont typeface="Wingdings" panose="05000000000000000000" pitchFamily="2" charset="2"/>
              <a:buChar char="§"/>
            </a:pPr>
            <a:r>
              <a:rPr lang="ru-RU" dirty="0" smtClean="0">
                <a:cs typeface="Calibri" panose="020F0502020204030204" pitchFamily="34" charset="0"/>
              </a:rPr>
              <a:t>провеждане </a:t>
            </a:r>
            <a:r>
              <a:rPr lang="ru-RU" dirty="0">
                <a:cs typeface="Calibri" panose="020F0502020204030204" pitchFamily="34" charset="0"/>
              </a:rPr>
              <a:t>на информационни кампании и разработването на информационни материали;</a:t>
            </a:r>
          </a:p>
          <a:p>
            <a:pPr marL="285750" indent="-285750">
              <a:buFont typeface="Wingdings" panose="05000000000000000000" pitchFamily="2" charset="2"/>
              <a:buChar char="§"/>
            </a:pPr>
            <a:r>
              <a:rPr lang="ru-RU" dirty="0" smtClean="0">
                <a:cs typeface="Calibri" panose="020F0502020204030204" pitchFamily="34" charset="0"/>
              </a:rPr>
              <a:t>текущ </a:t>
            </a:r>
            <a:r>
              <a:rPr lang="ru-RU" dirty="0">
                <a:cs typeface="Calibri" panose="020F0502020204030204" pitchFamily="34" charset="0"/>
              </a:rPr>
              <a:t>и годишен отчет за предходната календарна година за количеството събрани  ИУГ на територията на общината</a:t>
            </a:r>
          </a:p>
          <a:p>
            <a:endParaRPr lang="bg-BG" b="1"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853612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1557" y="135467"/>
            <a:ext cx="9324621" cy="844442"/>
          </a:xfrm>
        </p:spPr>
        <p:txBody>
          <a:bodyPr/>
          <a:lstStyle/>
          <a:p>
            <a:pPr lvl="0" algn="ctr"/>
            <a:r>
              <a:rPr lang="bg-BG" sz="2400" b="1" dirty="0" smtClean="0">
                <a:latin typeface="Calibri" panose="020F0502020204030204" pitchFamily="34" charset="0"/>
                <a:cs typeface="Calibri" panose="020F0502020204030204" pitchFamily="34" charset="0"/>
              </a:rPr>
              <a:t>    </a:t>
            </a:r>
            <a:r>
              <a:rPr lang="bg-BG" sz="2200" b="1" dirty="0" smtClean="0">
                <a:latin typeface="+mn-lt"/>
                <a:cs typeface="Calibri" panose="020F0502020204030204" pitchFamily="34" charset="0"/>
              </a:rPr>
              <a:t>Управлението </a:t>
            </a:r>
            <a:r>
              <a:rPr lang="bg-BG" sz="2200" b="1" dirty="0">
                <a:latin typeface="+mn-lt"/>
                <a:cs typeface="Calibri" panose="020F0502020204030204" pitchFamily="34" charset="0"/>
              </a:rPr>
              <a:t>на </a:t>
            </a:r>
            <a:r>
              <a:rPr lang="bg-BG" sz="2200" b="1" dirty="0" smtClean="0">
                <a:latin typeface="+mn-lt"/>
                <a:cs typeface="Calibri" panose="020F0502020204030204" pitchFamily="34" charset="0"/>
              </a:rPr>
              <a:t>масово разпространение </a:t>
            </a:r>
            <a:r>
              <a:rPr lang="bg-BG" sz="2200" b="1" dirty="0">
                <a:latin typeface="+mn-lt"/>
                <a:cs typeface="Calibri" panose="020F0502020204030204" pitchFamily="34" charset="0"/>
              </a:rPr>
              <a:t>отпадъци съгласно ЗУО, </a:t>
            </a:r>
            <a:r>
              <a:rPr lang="bg-BG" sz="2200" b="1" dirty="0" smtClean="0">
                <a:latin typeface="+mn-lt"/>
                <a:cs typeface="Calibri" panose="020F0502020204030204" pitchFamily="34" charset="0"/>
              </a:rPr>
              <a:t>(изменение </a:t>
            </a:r>
            <a:r>
              <a:rPr lang="bg-BG" sz="2200" b="1" dirty="0">
                <a:latin typeface="+mn-lt"/>
                <a:cs typeface="Calibri" panose="020F0502020204030204" pitchFamily="34" charset="0"/>
              </a:rPr>
              <a:t>и допълнение от 05.03.2021 </a:t>
            </a:r>
            <a:r>
              <a:rPr lang="bg-BG" sz="2200" b="1" dirty="0" smtClean="0">
                <a:latin typeface="+mn-lt"/>
                <a:cs typeface="Calibri" panose="020F0502020204030204" pitchFamily="34" charset="0"/>
              </a:rPr>
              <a:t>г)</a:t>
            </a:r>
            <a:endParaRPr lang="bg-BG" sz="2200" dirty="0">
              <a:latin typeface="+mn-lt"/>
              <a:cs typeface="Calibri" panose="020F0502020204030204" pitchFamily="34" charset="0"/>
            </a:endParaRPr>
          </a:p>
        </p:txBody>
      </p:sp>
      <p:sp>
        <p:nvSpPr>
          <p:cNvPr id="3" name="Rectangle 2"/>
          <p:cNvSpPr/>
          <p:nvPr/>
        </p:nvSpPr>
        <p:spPr>
          <a:xfrm>
            <a:off x="451557" y="1580444"/>
            <a:ext cx="11063109" cy="3631763"/>
          </a:xfrm>
          <a:prstGeom prst="rect">
            <a:avLst/>
          </a:prstGeom>
        </p:spPr>
        <p:txBody>
          <a:bodyPr wrap="square">
            <a:spAutoFit/>
          </a:bodyPr>
          <a:lstStyle/>
          <a:p>
            <a:pPr lvl="1"/>
            <a:r>
              <a:rPr lang="ru-RU" b="1" dirty="0" smtClean="0">
                <a:cs typeface="Calibri" panose="020F0502020204030204" pitchFamily="34" charset="0"/>
              </a:rPr>
              <a:t>Взаимодействие </a:t>
            </a:r>
            <a:r>
              <a:rPr lang="ru-RU" b="1" dirty="0">
                <a:cs typeface="Calibri" panose="020F0502020204030204" pitchFamily="34" charset="0"/>
              </a:rPr>
              <a:t>между общините и организациите по излезлите от употреба моторни превозни средства (ИУМПС</a:t>
            </a:r>
            <a:r>
              <a:rPr lang="ru-RU" b="1" dirty="0" smtClean="0">
                <a:cs typeface="Calibri" panose="020F0502020204030204" pitchFamily="34" charset="0"/>
              </a:rPr>
              <a:t>)</a:t>
            </a:r>
          </a:p>
          <a:p>
            <a:pPr lvl="1"/>
            <a:endParaRPr lang="ru-RU" b="1" dirty="0">
              <a:cs typeface="Calibri" panose="020F0502020204030204" pitchFamily="34" charset="0"/>
            </a:endParaRPr>
          </a:p>
          <a:p>
            <a:pPr marL="800100" lvl="1" indent="-342900">
              <a:buFont typeface="Wingdings" panose="05000000000000000000" pitchFamily="2" charset="2"/>
              <a:buChar char="q"/>
            </a:pPr>
            <a:r>
              <a:rPr lang="ru-RU" dirty="0">
                <a:cs typeface="Calibri" panose="020F0502020204030204" pitchFamily="34" charset="0"/>
              </a:rPr>
              <a:t>С наредба за излезлите от употреба моторни превозни средства Приета с ПМС № 11 от 15.01.2013 г, последно изм. и доп. ДВ. бр.60 от 20 Юли 2018г се определят изискванията за събирането, транспортирането и третирането на излезлите от употреба моторни превозни средства (ИУМПС) и изискванията към пусканите на пазара моторни превозни средства (МПС), материали и компоненти за тях.</a:t>
            </a:r>
          </a:p>
          <a:p>
            <a:endParaRPr lang="bg-BG" dirty="0" smtClean="0">
              <a:solidFill>
                <a:schemeClr val="accent2"/>
              </a:solidFill>
              <a:cs typeface="Calibri" panose="020F0502020204030204" pitchFamily="34" charset="0"/>
            </a:endParaRPr>
          </a:p>
          <a:p>
            <a:pPr marL="285750" indent="-285750">
              <a:buFont typeface="Wingdings" panose="05000000000000000000" pitchFamily="2" charset="2"/>
              <a:buChar char="v"/>
            </a:pPr>
            <a:r>
              <a:rPr lang="bg-BG" sz="1600" b="1" dirty="0">
                <a:solidFill>
                  <a:schemeClr val="accent2"/>
                </a:solidFill>
                <a:cs typeface="Calibri" panose="020F0502020204030204" pitchFamily="34" charset="0"/>
              </a:rPr>
              <a:t>На стр. </a:t>
            </a:r>
            <a:r>
              <a:rPr lang="bg-BG" sz="1600" b="1" dirty="0" smtClean="0">
                <a:solidFill>
                  <a:schemeClr val="accent2"/>
                </a:solidFill>
                <a:cs typeface="Calibri" panose="020F0502020204030204" pitchFamily="34" charset="0"/>
              </a:rPr>
              <a:t>144/145 </a:t>
            </a:r>
            <a:r>
              <a:rPr lang="bg-BG" sz="1600" b="1" dirty="0">
                <a:solidFill>
                  <a:schemeClr val="accent2"/>
                </a:solidFill>
                <a:cs typeface="Calibri" panose="020F0502020204030204" pitchFamily="34" charset="0"/>
              </a:rPr>
              <a:t>от Наръчника за управление на отпадъците са детайлно разписани отговорностите на Общината в лицето на кмета и Организацията по оползотворяване на </a:t>
            </a:r>
            <a:r>
              <a:rPr lang="ru-RU" sz="1600" b="1" dirty="0">
                <a:solidFill>
                  <a:schemeClr val="accent2"/>
                </a:solidFill>
                <a:cs typeface="Calibri" panose="020F0502020204030204" pitchFamily="34" charset="0"/>
              </a:rPr>
              <a:t>ИУЕЕО.</a:t>
            </a:r>
            <a:endParaRPr lang="bg-BG" sz="1600" b="1" dirty="0">
              <a:solidFill>
                <a:schemeClr val="accent2"/>
              </a:solidFill>
              <a:cs typeface="Calibri" panose="020F0502020204030204" pitchFamily="34" charset="0"/>
            </a:endParaRPr>
          </a:p>
          <a:p>
            <a:endParaRPr lang="bg-BG" b="1" dirty="0">
              <a:solidFill>
                <a:schemeClr val="accent2"/>
              </a:solidFill>
              <a:cs typeface="Calibri" panose="020F0502020204030204" pitchFamily="34" charset="0"/>
            </a:endParaRPr>
          </a:p>
          <a:p>
            <a:endParaRPr lang="bg-BG"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6887611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1557" y="135467"/>
            <a:ext cx="9324621" cy="844442"/>
          </a:xfrm>
        </p:spPr>
        <p:txBody>
          <a:bodyPr/>
          <a:lstStyle/>
          <a:p>
            <a:pPr lvl="0" algn="ctr"/>
            <a:r>
              <a:rPr lang="bg-BG" sz="2400" b="1" dirty="0" smtClean="0">
                <a:latin typeface="Calibri" panose="020F0502020204030204" pitchFamily="34" charset="0"/>
                <a:cs typeface="Calibri" panose="020F0502020204030204" pitchFamily="34" charset="0"/>
              </a:rPr>
              <a:t>    </a:t>
            </a:r>
            <a:r>
              <a:rPr lang="bg-BG" sz="2200" b="1" dirty="0" smtClean="0">
                <a:latin typeface="+mn-lt"/>
                <a:cs typeface="Calibri" panose="020F0502020204030204" pitchFamily="34" charset="0"/>
              </a:rPr>
              <a:t>Управлението </a:t>
            </a:r>
            <a:r>
              <a:rPr lang="bg-BG" sz="2200" b="1" dirty="0">
                <a:latin typeface="+mn-lt"/>
                <a:cs typeface="Calibri" panose="020F0502020204030204" pitchFamily="34" charset="0"/>
              </a:rPr>
              <a:t>на </a:t>
            </a:r>
            <a:r>
              <a:rPr lang="bg-BG" sz="2200" b="1" dirty="0" smtClean="0">
                <a:latin typeface="+mn-lt"/>
                <a:cs typeface="Calibri" panose="020F0502020204030204" pitchFamily="34" charset="0"/>
              </a:rPr>
              <a:t>масово разпространение </a:t>
            </a:r>
            <a:r>
              <a:rPr lang="bg-BG" sz="2200" b="1" dirty="0">
                <a:latin typeface="+mn-lt"/>
                <a:cs typeface="Calibri" panose="020F0502020204030204" pitchFamily="34" charset="0"/>
              </a:rPr>
              <a:t>отпадъци съгласно ЗУО, </a:t>
            </a:r>
            <a:r>
              <a:rPr lang="bg-BG" sz="2200" b="1" dirty="0" smtClean="0">
                <a:latin typeface="+mn-lt"/>
                <a:cs typeface="Calibri" panose="020F0502020204030204" pitchFamily="34" charset="0"/>
              </a:rPr>
              <a:t>(изменение </a:t>
            </a:r>
            <a:r>
              <a:rPr lang="bg-BG" sz="2200" b="1" dirty="0">
                <a:latin typeface="+mn-lt"/>
                <a:cs typeface="Calibri" panose="020F0502020204030204" pitchFamily="34" charset="0"/>
              </a:rPr>
              <a:t>и допълнение от 05.03.2021 </a:t>
            </a:r>
            <a:r>
              <a:rPr lang="bg-BG" sz="2200" b="1" dirty="0" smtClean="0">
                <a:latin typeface="+mn-lt"/>
                <a:cs typeface="Calibri" panose="020F0502020204030204" pitchFamily="34" charset="0"/>
              </a:rPr>
              <a:t>г)</a:t>
            </a:r>
            <a:endParaRPr lang="bg-BG" sz="2200" dirty="0">
              <a:latin typeface="+mn-lt"/>
              <a:cs typeface="Calibri" panose="020F0502020204030204" pitchFamily="34" charset="0"/>
            </a:endParaRPr>
          </a:p>
        </p:txBody>
      </p:sp>
      <p:sp>
        <p:nvSpPr>
          <p:cNvPr id="3" name="Rectangle 2"/>
          <p:cNvSpPr/>
          <p:nvPr/>
        </p:nvSpPr>
        <p:spPr>
          <a:xfrm>
            <a:off x="338667" y="979909"/>
            <a:ext cx="11175999" cy="5601533"/>
          </a:xfrm>
          <a:prstGeom prst="rect">
            <a:avLst/>
          </a:prstGeom>
        </p:spPr>
        <p:txBody>
          <a:bodyPr wrap="square">
            <a:spAutoFit/>
          </a:bodyPr>
          <a:lstStyle/>
          <a:p>
            <a:pPr lvl="1" algn="just"/>
            <a:r>
              <a:rPr lang="bg-BG" b="1" dirty="0" smtClean="0"/>
              <a:t>Наредба </a:t>
            </a:r>
            <a:r>
              <a:rPr lang="bg-BG" b="1" dirty="0"/>
              <a:t>за изменение и допълнение на Наредба № 1 от 04 юни 2014г. за реда и образците, по които се предоставя информация за дейностите по отпадъците, както и за реда за водене на публични регистри – </a:t>
            </a:r>
            <a:r>
              <a:rPr lang="bg-BG" sz="1500" b="1" dirty="0" err="1"/>
              <a:t>обн</a:t>
            </a:r>
            <a:r>
              <a:rPr lang="bg-BG" sz="1500" b="1" dirty="0"/>
              <a:t>. ДВ бр.51 от 20.06.2014, </a:t>
            </a:r>
            <a:r>
              <a:rPr lang="bg-BG" sz="1500" b="1" dirty="0" err="1"/>
              <a:t>посл</a:t>
            </a:r>
            <a:r>
              <a:rPr lang="bg-BG" sz="1500" b="1" dirty="0"/>
              <a:t>. изм. и доп. ДВ бр.82 от 01 </a:t>
            </a:r>
            <a:r>
              <a:rPr lang="bg-BG" sz="1500" b="1" dirty="0" smtClean="0"/>
              <a:t>.10.21 </a:t>
            </a:r>
            <a:r>
              <a:rPr lang="bg-BG" sz="1500" b="1" dirty="0"/>
              <a:t>г.</a:t>
            </a:r>
            <a:endParaRPr lang="bg-BG" sz="1500" dirty="0"/>
          </a:p>
          <a:p>
            <a:r>
              <a:rPr lang="bg-BG" dirty="0"/>
              <a:t> </a:t>
            </a:r>
            <a:endParaRPr lang="bg-BG" dirty="0" smtClean="0"/>
          </a:p>
          <a:p>
            <a:pPr marL="285750" indent="-285750" fontAlgn="base" hangingPunct="0">
              <a:buFont typeface="Wingdings" panose="05000000000000000000" pitchFamily="2" charset="2"/>
              <a:buChar char="q"/>
            </a:pPr>
            <a:r>
              <a:rPr lang="bg-BG" dirty="0"/>
              <a:t>Наредба № 1 определя реда и образците за водене на отчетност за дейностите по отпадъци, за предоставяне на информация на дейностите по отпадъци, за реда за предоставяне на информация от лицата, които пускат на пазара продукти, след употребата на които се образуват масово разпространени отпадъци, както и реда за водене на публични регистри по чл.45, ал.1 от </a:t>
            </a:r>
            <a:r>
              <a:rPr lang="bg-BG" dirty="0" smtClean="0"/>
              <a:t>ЗУО.</a:t>
            </a:r>
          </a:p>
          <a:p>
            <a:pPr marL="285750" indent="-285750" fontAlgn="base" hangingPunct="0">
              <a:buFont typeface="Wingdings" panose="05000000000000000000" pitchFamily="2" charset="2"/>
              <a:buChar char="q"/>
            </a:pPr>
            <a:r>
              <a:rPr lang="bg-BG" dirty="0" smtClean="0"/>
              <a:t>С </a:t>
            </a:r>
            <a:r>
              <a:rPr lang="bg-BG" dirty="0"/>
              <a:t>изменението и допълнението на наредбата се въвежда изграждането и поддържането на  Национална информационна система „Отпадъци“ (НИСО), в отговор на чл.48, ал.1 от ЗУО.</a:t>
            </a:r>
          </a:p>
          <a:p>
            <a:endParaRPr lang="bg-BG" sz="1600" dirty="0"/>
          </a:p>
          <a:p>
            <a:pPr fontAlgn="base" hangingPunct="0"/>
            <a:r>
              <a:rPr lang="bg-BG" b="1" u="sng" dirty="0"/>
              <a:t>Мотиви за изменение и допълнение на наредбата:</a:t>
            </a:r>
            <a:endParaRPr lang="bg-BG" sz="1600" dirty="0"/>
          </a:p>
          <a:p>
            <a:pPr marL="285750" indent="-285750" fontAlgn="base" hangingPunct="0">
              <a:buFont typeface="Wingdings" panose="05000000000000000000" pitchFamily="2" charset="2"/>
              <a:buChar char="q"/>
            </a:pPr>
            <a:r>
              <a:rPr lang="bg-BG" sz="1600" dirty="0" smtClean="0"/>
              <a:t>Основна </a:t>
            </a:r>
            <a:r>
              <a:rPr lang="bg-BG" sz="1600" dirty="0"/>
              <a:t>причина за изменение и допълнение на действащата до 2020 г. наредба е промяната в ЗУО на чл.48, ал.8, относно воденето на отчетност за дейности с отпадъци както и реда за публичните регистри. Съгласно ал.8 на ЗУО, воденето на публичните регистри и предоставянето на информация се извършват съгласно наредбите по ал.1,  задължително в електронна среда, чрез Национална информационна система „Отпадъци“ (НИСО</a:t>
            </a:r>
            <a:r>
              <a:rPr lang="bg-BG" sz="1600" dirty="0" smtClean="0"/>
              <a:t>).</a:t>
            </a:r>
            <a:endParaRPr lang="bg-BG" sz="1600" dirty="0"/>
          </a:p>
          <a:p>
            <a:pPr marL="285750" indent="-285750" fontAlgn="base" hangingPunct="0">
              <a:buFont typeface="Wingdings" panose="05000000000000000000" pitchFamily="2" charset="2"/>
              <a:buChar char="q"/>
            </a:pPr>
            <a:r>
              <a:rPr lang="bg-BG" sz="1600" dirty="0" smtClean="0"/>
              <a:t>Промяната </a:t>
            </a:r>
            <a:r>
              <a:rPr lang="bg-BG" sz="1600" dirty="0"/>
              <a:t>и допълнението в наредбата се налага и поради въвеждането на изискванията на Директива (ЕС) 2018/852 за изменение на Директива 94/62/ЕО относно опаковките и отпадъците от опаковки в българското законодателство, които от своя страна водят до необходимост от промени във воденето на отчетност и докладването на информация за отпадъци от </a:t>
            </a:r>
            <a:r>
              <a:rPr lang="bg-BG" sz="1600" dirty="0" smtClean="0"/>
              <a:t>опаковки.</a:t>
            </a:r>
          </a:p>
        </p:txBody>
      </p:sp>
    </p:spTree>
    <p:extLst>
      <p:ext uri="{BB962C8B-B14F-4D97-AF65-F5344CB8AC3E}">
        <p14:creationId xmlns:p14="http://schemas.microsoft.com/office/powerpoint/2010/main" val="14677859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87024" y="1137954"/>
            <a:ext cx="9239955" cy="5355312"/>
          </a:xfrm>
          <a:prstGeom prst="rect">
            <a:avLst/>
          </a:prstGeom>
        </p:spPr>
        <p:txBody>
          <a:bodyPr wrap="square">
            <a:spAutoFit/>
          </a:bodyPr>
          <a:lstStyle/>
          <a:p>
            <a:pPr marL="285750" indent="-285750">
              <a:buFont typeface="Wingdings" panose="05000000000000000000" pitchFamily="2" charset="2"/>
              <a:buChar char="Ø"/>
            </a:pPr>
            <a:r>
              <a:rPr lang="bg-BG" dirty="0">
                <a:cs typeface="Calibri" panose="020F0502020204030204" pitchFamily="34" charset="0"/>
              </a:rPr>
              <a:t>Съгласно чл. 11, ал.4 от ЗУО, плановете за управление на строителни отпадъци, </a:t>
            </a:r>
            <a:r>
              <a:rPr lang="bg-BG" dirty="0" err="1">
                <a:cs typeface="Calibri" panose="020F0502020204030204" pitchFamily="34" charset="0"/>
              </a:rPr>
              <a:t>неодобрени</a:t>
            </a:r>
            <a:r>
              <a:rPr lang="bg-BG" dirty="0">
                <a:cs typeface="Calibri" panose="020F0502020204030204" pitchFamily="34" charset="0"/>
              </a:rPr>
              <a:t> по реда на чл.156 б, т.6 от ЗУТ се одобряват от кметът на общината или оправомощено от него длъжностно лице по искане на възложителя на строежа след влизането в сила на разрешението за строеж и преди откриването на строителната площадка и/или преди започването на дейностите по изграждане или премахване на строеж. </a:t>
            </a:r>
            <a:endParaRPr lang="bg-BG" dirty="0" smtClean="0">
              <a:cs typeface="Calibri" panose="020F0502020204030204" pitchFamily="34" charset="0"/>
            </a:endParaRPr>
          </a:p>
          <a:p>
            <a:endParaRPr lang="bg-BG" dirty="0">
              <a:cs typeface="Calibri" panose="020F0502020204030204" pitchFamily="34" charset="0"/>
            </a:endParaRPr>
          </a:p>
          <a:p>
            <a:r>
              <a:rPr lang="bg-BG" b="1" i="1" u="sng" dirty="0">
                <a:cs typeface="Calibri" panose="020F0502020204030204" pitchFamily="34" charset="0"/>
              </a:rPr>
              <a:t>Всеки  Възложител внася за одобряване в общината:</a:t>
            </a:r>
          </a:p>
          <a:p>
            <a:r>
              <a:rPr lang="bg-BG" dirty="0">
                <a:cs typeface="Calibri" panose="020F0502020204030204" pitchFamily="34" charset="0"/>
              </a:rPr>
              <a:t>-план за управление на строителните отпадъци в случаите, когато се изисква по ЗУО, при условията и реда в него;</a:t>
            </a:r>
          </a:p>
          <a:p>
            <a:r>
              <a:rPr lang="bg-BG" dirty="0">
                <a:cs typeface="Calibri" panose="020F0502020204030204" pitchFamily="34" charset="0"/>
              </a:rPr>
              <a:t>- план за безопасност и здраве.</a:t>
            </a:r>
          </a:p>
          <a:p>
            <a:r>
              <a:rPr lang="bg-BG" dirty="0">
                <a:cs typeface="Calibri" panose="020F0502020204030204" pitchFamily="34" charset="0"/>
              </a:rPr>
              <a:t>- планът се одобрява от кмета на общината или от оправомощено от него длъжностно лице в 14-дневен срок от внасянето му.</a:t>
            </a:r>
          </a:p>
          <a:p>
            <a:endParaRPr lang="bg-BG" dirty="0">
              <a:cs typeface="Calibri" panose="020F0502020204030204" pitchFamily="34" charset="0"/>
            </a:endParaRPr>
          </a:p>
          <a:p>
            <a:r>
              <a:rPr lang="bg-BG" dirty="0" smtClean="0">
                <a:cs typeface="Calibri" panose="020F0502020204030204" pitchFamily="34" charset="0"/>
              </a:rPr>
              <a:t>Когато </a:t>
            </a:r>
            <a:r>
              <a:rPr lang="bg-BG" dirty="0">
                <a:cs typeface="Calibri" panose="020F0502020204030204" pitchFamily="34" charset="0"/>
              </a:rPr>
              <a:t>строежът се намира на територията на повече от една община, ПУСО се одобрява от кметовете на съответните общини или оправомощени от тях длъжностни лица за частта от строежа, която се изпълнява в териториалния обхват на съответната община (Чл. 11, ал. 8 от ЗУО). Във връзка с това са направени и съответните изменения и допълнения в Закона за устройство на територията. </a:t>
            </a:r>
          </a:p>
        </p:txBody>
      </p:sp>
      <p:sp>
        <p:nvSpPr>
          <p:cNvPr id="5" name="Title 1"/>
          <p:cNvSpPr txBox="1">
            <a:spLocks/>
          </p:cNvSpPr>
          <p:nvPr/>
        </p:nvSpPr>
        <p:spPr>
          <a:xfrm>
            <a:off x="587023" y="124178"/>
            <a:ext cx="10295465" cy="855731"/>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b="1" dirty="0" smtClean="0">
                <a:latin typeface="+mn-lt"/>
                <a:cs typeface="Calibri" panose="020F0502020204030204" pitchFamily="34" charset="0"/>
              </a:rPr>
              <a:t>Общински ангажименти свързани с управлението на строителните отпадъци съгласно ЗУО</a:t>
            </a:r>
            <a:r>
              <a:rPr lang="bg-BG" sz="2000" b="1" dirty="0" smtClean="0">
                <a:latin typeface="+mn-lt"/>
                <a:cs typeface="Calibri" panose="020F0502020204030204" pitchFamily="34" charset="0"/>
              </a:rPr>
              <a:t>,(изменение и допълнение от 05.03.2021 г)</a:t>
            </a:r>
            <a:endParaRPr lang="bg-BG" sz="2000" dirty="0">
              <a:latin typeface="+mn-lt"/>
              <a:cs typeface="Calibri" panose="020F0502020204030204" pitchFamily="34" charset="0"/>
            </a:endParaRPr>
          </a:p>
        </p:txBody>
      </p:sp>
    </p:spTree>
    <p:extLst>
      <p:ext uri="{BB962C8B-B14F-4D97-AF65-F5344CB8AC3E}">
        <p14:creationId xmlns:p14="http://schemas.microsoft.com/office/powerpoint/2010/main" val="420968899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1557" y="135467"/>
            <a:ext cx="9324621" cy="844442"/>
          </a:xfrm>
        </p:spPr>
        <p:txBody>
          <a:bodyPr/>
          <a:lstStyle/>
          <a:p>
            <a:pPr lvl="0" algn="ctr"/>
            <a:r>
              <a:rPr lang="bg-BG" sz="2400" b="1" dirty="0" smtClean="0">
                <a:latin typeface="Calibri" panose="020F0502020204030204" pitchFamily="34" charset="0"/>
                <a:cs typeface="Calibri" panose="020F0502020204030204" pitchFamily="34" charset="0"/>
              </a:rPr>
              <a:t>    </a:t>
            </a:r>
            <a:r>
              <a:rPr lang="bg-BG" sz="2200" b="1" dirty="0" smtClean="0">
                <a:latin typeface="+mn-lt"/>
                <a:cs typeface="Calibri" panose="020F0502020204030204" pitchFamily="34" charset="0"/>
              </a:rPr>
              <a:t>Управлението </a:t>
            </a:r>
            <a:r>
              <a:rPr lang="bg-BG" sz="2200" b="1" dirty="0">
                <a:latin typeface="+mn-lt"/>
                <a:cs typeface="Calibri" panose="020F0502020204030204" pitchFamily="34" charset="0"/>
              </a:rPr>
              <a:t>на </a:t>
            </a:r>
            <a:r>
              <a:rPr lang="bg-BG" sz="2200" b="1" dirty="0" smtClean="0">
                <a:latin typeface="+mn-lt"/>
                <a:cs typeface="Calibri" panose="020F0502020204030204" pitchFamily="34" charset="0"/>
              </a:rPr>
              <a:t>масово разпространение </a:t>
            </a:r>
            <a:r>
              <a:rPr lang="bg-BG" sz="2200" b="1" dirty="0">
                <a:latin typeface="+mn-lt"/>
                <a:cs typeface="Calibri" panose="020F0502020204030204" pitchFamily="34" charset="0"/>
              </a:rPr>
              <a:t>отпадъци съгласно ЗУО, </a:t>
            </a:r>
            <a:r>
              <a:rPr lang="bg-BG" sz="2200" b="1" dirty="0" smtClean="0">
                <a:latin typeface="+mn-lt"/>
                <a:cs typeface="Calibri" panose="020F0502020204030204" pitchFamily="34" charset="0"/>
              </a:rPr>
              <a:t>(изменение </a:t>
            </a:r>
            <a:r>
              <a:rPr lang="bg-BG" sz="2200" b="1" dirty="0">
                <a:latin typeface="+mn-lt"/>
                <a:cs typeface="Calibri" panose="020F0502020204030204" pitchFamily="34" charset="0"/>
              </a:rPr>
              <a:t>и допълнение от 05.03.2021 </a:t>
            </a:r>
            <a:r>
              <a:rPr lang="bg-BG" sz="2200" b="1" dirty="0" smtClean="0">
                <a:latin typeface="+mn-lt"/>
                <a:cs typeface="Calibri" panose="020F0502020204030204" pitchFamily="34" charset="0"/>
              </a:rPr>
              <a:t>г)</a:t>
            </a:r>
            <a:endParaRPr lang="bg-BG" sz="2200" dirty="0">
              <a:latin typeface="+mn-lt"/>
              <a:cs typeface="Calibri" panose="020F0502020204030204" pitchFamily="34" charset="0"/>
            </a:endParaRPr>
          </a:p>
        </p:txBody>
      </p:sp>
      <p:sp>
        <p:nvSpPr>
          <p:cNvPr id="3" name="Rectangle 2"/>
          <p:cNvSpPr/>
          <p:nvPr/>
        </p:nvSpPr>
        <p:spPr>
          <a:xfrm>
            <a:off x="338667" y="979909"/>
            <a:ext cx="11175999" cy="6063198"/>
          </a:xfrm>
          <a:prstGeom prst="rect">
            <a:avLst/>
          </a:prstGeom>
        </p:spPr>
        <p:txBody>
          <a:bodyPr wrap="square">
            <a:spAutoFit/>
          </a:bodyPr>
          <a:lstStyle/>
          <a:p>
            <a:pPr lvl="1" algn="just"/>
            <a:r>
              <a:rPr lang="bg-BG" b="1" dirty="0" smtClean="0"/>
              <a:t>Наредба </a:t>
            </a:r>
            <a:r>
              <a:rPr lang="bg-BG" b="1" dirty="0"/>
              <a:t>за изменение и допълнение на Наредба № 1 от 04 юни 2014г. за реда и образците, по които се предоставя информация за дейностите по отпадъците, както и за реда за водене на публични регистри – </a:t>
            </a:r>
            <a:r>
              <a:rPr lang="bg-BG" sz="1500" b="1" dirty="0" err="1"/>
              <a:t>обн</a:t>
            </a:r>
            <a:r>
              <a:rPr lang="bg-BG" sz="1500" b="1" dirty="0"/>
              <a:t>. ДВ бр.51 от 20.06.2014, </a:t>
            </a:r>
            <a:r>
              <a:rPr lang="bg-BG" sz="1500" b="1" dirty="0" err="1"/>
              <a:t>посл</a:t>
            </a:r>
            <a:r>
              <a:rPr lang="bg-BG" sz="1500" b="1" dirty="0"/>
              <a:t>. изм. и доп. ДВ бр.82 от </a:t>
            </a:r>
            <a:r>
              <a:rPr lang="bg-BG" sz="1500" b="1" dirty="0" smtClean="0"/>
              <a:t>01.10.21 </a:t>
            </a:r>
            <a:r>
              <a:rPr lang="bg-BG" sz="1500" b="1" dirty="0"/>
              <a:t>г</a:t>
            </a:r>
            <a:r>
              <a:rPr lang="bg-BG" sz="1500" b="1" dirty="0" smtClean="0"/>
              <a:t>.</a:t>
            </a:r>
          </a:p>
          <a:p>
            <a:pPr lvl="1" algn="just"/>
            <a:endParaRPr lang="bg-BG" sz="1500" dirty="0"/>
          </a:p>
          <a:p>
            <a:r>
              <a:rPr lang="bg-BG" dirty="0"/>
              <a:t> </a:t>
            </a:r>
            <a:r>
              <a:rPr lang="bg-BG" sz="1600" b="1" u="sng" dirty="0" smtClean="0">
                <a:solidFill>
                  <a:schemeClr val="accent2"/>
                </a:solidFill>
              </a:rPr>
              <a:t>Задължени </a:t>
            </a:r>
            <a:r>
              <a:rPr lang="bg-BG" sz="1600" b="1" u="sng" dirty="0">
                <a:solidFill>
                  <a:schemeClr val="accent2"/>
                </a:solidFill>
              </a:rPr>
              <a:t>лица по наредбата са:</a:t>
            </a:r>
            <a:endParaRPr lang="bg-BG" sz="1600" dirty="0">
              <a:solidFill>
                <a:schemeClr val="accent2"/>
              </a:solidFill>
            </a:endParaRPr>
          </a:p>
          <a:p>
            <a:pPr marL="285750" lvl="0" indent="-285750">
              <a:buFont typeface="Arial" panose="020B0604020202020204" pitchFamily="34" charset="0"/>
              <a:buChar char="•"/>
            </a:pPr>
            <a:r>
              <a:rPr lang="bg-BG" sz="1500" dirty="0"/>
              <a:t>Лицата, чиято дейност е свързана с образуване, събиране и транспортиране на производствени  и/или опасни отпадъци, със събиране, съхраняване и транспортиране на битови, строителни и масово разпространени отпадъци</a:t>
            </a:r>
          </a:p>
          <a:p>
            <a:pPr marL="285750" lvl="0" indent="-285750" fontAlgn="base" hangingPunct="0">
              <a:buFont typeface="Arial" panose="020B0604020202020204" pitchFamily="34" charset="0"/>
              <a:buChar char="•"/>
            </a:pPr>
            <a:r>
              <a:rPr lang="bg-BG" sz="1500" dirty="0"/>
              <a:t>Лицата, които пускат на пазара продукти, след употребата на които се образуват масово разпространени отпадъци</a:t>
            </a:r>
          </a:p>
          <a:p>
            <a:pPr marL="285750" lvl="0" indent="-285750" fontAlgn="base" hangingPunct="0">
              <a:buFont typeface="Arial" panose="020B0604020202020204" pitchFamily="34" charset="0"/>
              <a:buChar char="•"/>
            </a:pPr>
            <a:r>
              <a:rPr lang="bg-BG" sz="1500" dirty="0"/>
              <a:t>Организации по оползотворяване</a:t>
            </a:r>
          </a:p>
          <a:p>
            <a:pPr marL="285750" lvl="0" indent="-285750" fontAlgn="base" hangingPunct="0">
              <a:buFont typeface="Arial" panose="020B0604020202020204" pitchFamily="34" charset="0"/>
              <a:buChar char="•"/>
            </a:pPr>
            <a:r>
              <a:rPr lang="bg-BG" sz="1500" dirty="0"/>
              <a:t>Регионални сдружения за управление на отпадъци</a:t>
            </a:r>
          </a:p>
          <a:p>
            <a:pPr marL="285750" lvl="0" indent="-285750" fontAlgn="base" hangingPunct="0">
              <a:buFont typeface="Arial" panose="020B0604020202020204" pitchFamily="34" charset="0"/>
              <a:buChar char="•"/>
            </a:pPr>
            <a:r>
              <a:rPr lang="bg-BG" sz="1500" dirty="0"/>
              <a:t>Лицата, които извършват дейности като търговец или брокер на отпадъци и др</a:t>
            </a:r>
            <a:r>
              <a:rPr lang="bg-BG" sz="1500" dirty="0" smtClean="0"/>
              <a:t>.</a:t>
            </a:r>
          </a:p>
          <a:p>
            <a:pPr marL="285750" lvl="0" indent="-285750" fontAlgn="base" hangingPunct="0">
              <a:buFont typeface="Arial" panose="020B0604020202020204" pitchFamily="34" charset="0"/>
              <a:buChar char="•"/>
            </a:pPr>
            <a:endParaRPr lang="bg-BG" sz="1500" dirty="0" smtClean="0"/>
          </a:p>
          <a:p>
            <a:pPr lvl="0" fontAlgn="base" hangingPunct="0"/>
            <a:r>
              <a:rPr lang="ru-RU" sz="1600" b="1" u="sng" dirty="0">
                <a:solidFill>
                  <a:schemeClr val="accent2"/>
                </a:solidFill>
              </a:rPr>
              <a:t>Измененията и допълненията в наредбата са по отношение </a:t>
            </a:r>
            <a:r>
              <a:rPr lang="ru-RU" sz="1600" b="1" u="sng" dirty="0" smtClean="0">
                <a:solidFill>
                  <a:schemeClr val="accent2"/>
                </a:solidFill>
              </a:rPr>
              <a:t>на:</a:t>
            </a:r>
          </a:p>
          <a:p>
            <a:pPr marL="285750" lvl="0" indent="-285750" fontAlgn="base" hangingPunct="0">
              <a:buFont typeface="Arial" panose="020B0604020202020204" pitchFamily="34" charset="0"/>
              <a:buChar char="•"/>
            </a:pPr>
            <a:r>
              <a:rPr lang="ru-RU" sz="1600" dirty="0" smtClean="0"/>
              <a:t>начина </a:t>
            </a:r>
            <a:r>
              <a:rPr lang="ru-RU" sz="1600" dirty="0"/>
              <a:t>на водене на отчетните книги, който се извършва по електронен път в НИСО, поддържана от ИАОС, при наличие на квалифициран електронен подпис (КЕП). До момента отчетността се водеше в отчетни книги на хартиен носител или в системата на ИАОС. С измененията, хартиения носител отпада</a:t>
            </a:r>
            <a:r>
              <a:rPr lang="ru-RU" sz="1600" dirty="0" smtClean="0"/>
              <a:t>.</a:t>
            </a:r>
          </a:p>
          <a:p>
            <a:pPr marL="285750" lvl="0" indent="-285750" fontAlgn="base" hangingPunct="0">
              <a:buFont typeface="Arial" panose="020B0604020202020204" pitchFamily="34" charset="0"/>
              <a:buChar char="•"/>
            </a:pPr>
            <a:r>
              <a:rPr lang="ru-RU" sz="1600" dirty="0" smtClean="0"/>
              <a:t>Удължава </a:t>
            </a:r>
            <a:r>
              <a:rPr lang="ru-RU" sz="1600" dirty="0"/>
              <a:t>се срока за ежемесечното подаване на отчетните книги до 15 дни след изтичането на месеца. Досегашният срок беше до 5 дни</a:t>
            </a:r>
            <a:r>
              <a:rPr lang="ru-RU" sz="1600" dirty="0" smtClean="0"/>
              <a:t>.</a:t>
            </a:r>
          </a:p>
          <a:p>
            <a:pPr marL="285750" lvl="0" indent="-285750" fontAlgn="base" hangingPunct="0">
              <a:buFont typeface="Arial" panose="020B0604020202020204" pitchFamily="34" charset="0"/>
              <a:buChar char="•"/>
            </a:pPr>
            <a:r>
              <a:rPr lang="ru-RU" sz="1600" dirty="0" smtClean="0"/>
              <a:t>Годишните </a:t>
            </a:r>
            <a:r>
              <a:rPr lang="ru-RU" sz="1600" dirty="0"/>
              <a:t>отчети се подават в същия срок – до 10 март на текущата година чрез НИСО, като промяната е във формуляра - чрез електронно заявление</a:t>
            </a:r>
            <a:r>
              <a:rPr lang="ru-RU" sz="1600" dirty="0" smtClean="0"/>
              <a:t>.</a:t>
            </a:r>
          </a:p>
          <a:p>
            <a:pPr marL="285750" lvl="0" indent="-285750" fontAlgn="base" hangingPunct="0">
              <a:buFont typeface="Arial" panose="020B0604020202020204" pitchFamily="34" charset="0"/>
              <a:buChar char="•"/>
            </a:pPr>
            <a:r>
              <a:rPr lang="ru-RU" sz="1600" dirty="0" smtClean="0"/>
              <a:t>Корекции </a:t>
            </a:r>
            <a:r>
              <a:rPr lang="ru-RU" sz="1600" dirty="0"/>
              <a:t>на годишните отчети, се извършват в системата на НИСО до 31-ви март на текущата година</a:t>
            </a:r>
            <a:r>
              <a:rPr lang="ru-RU" dirty="0" smtClean="0"/>
              <a:t>.</a:t>
            </a:r>
          </a:p>
          <a:p>
            <a:pPr marL="285750" indent="-285750" fontAlgn="base" hangingPunct="0">
              <a:buFont typeface="Arial" panose="020B0604020202020204" pitchFamily="34" charset="0"/>
              <a:buChar char="•"/>
            </a:pPr>
            <a:r>
              <a:rPr lang="bg-BG" sz="1500" dirty="0">
                <a:solidFill>
                  <a:schemeClr val="accent2"/>
                </a:solidFill>
              </a:rPr>
              <a:t>Актуализираните приложения са достъпни на сайта на ИАОС, където има и подробни указания за работа с НИСО - </a:t>
            </a:r>
            <a:r>
              <a:rPr lang="bg-BG" sz="1500" u="sng" dirty="0">
                <a:solidFill>
                  <a:schemeClr val="accent2"/>
                </a:solidFill>
                <a:hlinkClick r:id="rId2"/>
              </a:rPr>
              <a:t>https://eea.government.bg/bg/nsmos/waste</a:t>
            </a:r>
            <a:r>
              <a:rPr lang="bg-BG" sz="1500" dirty="0">
                <a:solidFill>
                  <a:schemeClr val="accent2"/>
                </a:solidFill>
              </a:rPr>
              <a:t>.</a:t>
            </a:r>
          </a:p>
          <a:p>
            <a:pPr marL="285750" lvl="0" indent="-285750" fontAlgn="base" hangingPunct="0">
              <a:buFont typeface="Arial" panose="020B0604020202020204" pitchFamily="34" charset="0"/>
              <a:buChar char="•"/>
            </a:pPr>
            <a:endParaRPr lang="bg-BG" dirty="0"/>
          </a:p>
        </p:txBody>
      </p:sp>
    </p:spTree>
    <p:extLst>
      <p:ext uri="{BB962C8B-B14F-4D97-AF65-F5344CB8AC3E}">
        <p14:creationId xmlns:p14="http://schemas.microsoft.com/office/powerpoint/2010/main" val="374079153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1557" y="135467"/>
            <a:ext cx="9324621" cy="844442"/>
          </a:xfrm>
        </p:spPr>
        <p:txBody>
          <a:bodyPr/>
          <a:lstStyle/>
          <a:p>
            <a:pPr lvl="0" algn="ctr"/>
            <a:r>
              <a:rPr lang="bg-BG" sz="2400" b="1" dirty="0" smtClean="0">
                <a:latin typeface="Calibri" panose="020F0502020204030204" pitchFamily="34" charset="0"/>
                <a:cs typeface="Calibri" panose="020F0502020204030204" pitchFamily="34" charset="0"/>
              </a:rPr>
              <a:t>    </a:t>
            </a:r>
            <a:r>
              <a:rPr lang="bg-BG" sz="2200" b="1" dirty="0" smtClean="0">
                <a:latin typeface="+mn-lt"/>
                <a:cs typeface="Calibri" panose="020F0502020204030204" pitchFamily="34" charset="0"/>
              </a:rPr>
              <a:t>Управлението </a:t>
            </a:r>
            <a:r>
              <a:rPr lang="bg-BG" sz="2200" b="1" dirty="0">
                <a:latin typeface="+mn-lt"/>
                <a:cs typeface="Calibri" panose="020F0502020204030204" pitchFamily="34" charset="0"/>
              </a:rPr>
              <a:t>на </a:t>
            </a:r>
            <a:r>
              <a:rPr lang="bg-BG" sz="2200" b="1" dirty="0" smtClean="0">
                <a:latin typeface="+mn-lt"/>
                <a:cs typeface="Calibri" panose="020F0502020204030204" pitchFamily="34" charset="0"/>
              </a:rPr>
              <a:t>масово разпространение </a:t>
            </a:r>
            <a:r>
              <a:rPr lang="bg-BG" sz="2200" b="1" dirty="0">
                <a:latin typeface="+mn-lt"/>
                <a:cs typeface="Calibri" panose="020F0502020204030204" pitchFamily="34" charset="0"/>
              </a:rPr>
              <a:t>отпадъци съгласно ЗУО, </a:t>
            </a:r>
            <a:r>
              <a:rPr lang="bg-BG" sz="2200" b="1" dirty="0" smtClean="0">
                <a:latin typeface="+mn-lt"/>
                <a:cs typeface="Calibri" panose="020F0502020204030204" pitchFamily="34" charset="0"/>
              </a:rPr>
              <a:t>(изменение </a:t>
            </a:r>
            <a:r>
              <a:rPr lang="bg-BG" sz="2200" b="1" dirty="0">
                <a:latin typeface="+mn-lt"/>
                <a:cs typeface="Calibri" panose="020F0502020204030204" pitchFamily="34" charset="0"/>
              </a:rPr>
              <a:t>и допълнение от 05.03.2021 </a:t>
            </a:r>
            <a:r>
              <a:rPr lang="bg-BG" sz="2200" b="1" dirty="0" smtClean="0">
                <a:latin typeface="+mn-lt"/>
                <a:cs typeface="Calibri" panose="020F0502020204030204" pitchFamily="34" charset="0"/>
              </a:rPr>
              <a:t>г)</a:t>
            </a:r>
            <a:endParaRPr lang="bg-BG" sz="2200" dirty="0">
              <a:latin typeface="+mn-lt"/>
              <a:cs typeface="Calibri" panose="020F0502020204030204" pitchFamily="34" charset="0"/>
            </a:endParaRPr>
          </a:p>
        </p:txBody>
      </p:sp>
      <p:sp>
        <p:nvSpPr>
          <p:cNvPr id="3" name="Rectangle 2"/>
          <p:cNvSpPr/>
          <p:nvPr/>
        </p:nvSpPr>
        <p:spPr>
          <a:xfrm>
            <a:off x="338667" y="979909"/>
            <a:ext cx="11175999" cy="6186309"/>
          </a:xfrm>
          <a:prstGeom prst="rect">
            <a:avLst/>
          </a:prstGeom>
        </p:spPr>
        <p:txBody>
          <a:bodyPr wrap="square">
            <a:spAutoFit/>
          </a:bodyPr>
          <a:lstStyle/>
          <a:p>
            <a:pPr lvl="1" fontAlgn="base" hangingPunct="0"/>
            <a:r>
              <a:rPr lang="bg-BG" b="1" dirty="0"/>
              <a:t>Наредба за изменение и допълнение на наредба № 6 от 27 август 2013 г. За условията и изискванията за изграждане и експлоатация на депа и на други съоръжения и инсталации за оползотворяване и обезвреждане на отпадъци </a:t>
            </a:r>
            <a:r>
              <a:rPr lang="bg-BG" sz="1500" b="1" dirty="0" smtClean="0"/>
              <a:t>(</a:t>
            </a:r>
            <a:r>
              <a:rPr lang="bg-BG" sz="1400" b="1" dirty="0" smtClean="0"/>
              <a:t>ДВ</a:t>
            </a:r>
            <a:r>
              <a:rPr lang="bg-BG" sz="1400" b="1" dirty="0"/>
              <a:t>, </a:t>
            </a:r>
            <a:r>
              <a:rPr lang="bg-BG" sz="1400" b="1" dirty="0" smtClean="0"/>
              <a:t>бр.80 </a:t>
            </a:r>
            <a:r>
              <a:rPr lang="bg-BG" sz="1400" b="1" dirty="0"/>
              <a:t>от 2013 </a:t>
            </a:r>
            <a:r>
              <a:rPr lang="bg-BG" sz="1400" b="1" dirty="0" smtClean="0"/>
              <a:t>г, </a:t>
            </a:r>
            <a:r>
              <a:rPr lang="bg-BG" sz="1400" b="1" dirty="0" err="1" smtClean="0"/>
              <a:t>посл.изм</a:t>
            </a:r>
            <a:r>
              <a:rPr lang="bg-BG" sz="1400" b="1" dirty="0"/>
              <a:t>. и доп. ДВ бр.36, </a:t>
            </a:r>
            <a:r>
              <a:rPr lang="bg-BG" sz="1400" b="1" dirty="0" smtClean="0"/>
              <a:t>01.05.21г)</a:t>
            </a:r>
            <a:endParaRPr lang="bg-BG" sz="1400" dirty="0"/>
          </a:p>
          <a:p>
            <a:pPr lvl="1" algn="just"/>
            <a:endParaRPr lang="bg-BG" dirty="0"/>
          </a:p>
          <a:p>
            <a:pPr marL="285750" indent="-285750" fontAlgn="base" hangingPunct="0">
              <a:buFont typeface="Wingdings" panose="05000000000000000000" pitchFamily="2" charset="2"/>
              <a:buChar char="q"/>
            </a:pPr>
            <a:r>
              <a:rPr lang="bg-BG" dirty="0" smtClean="0"/>
              <a:t>Наредба </a:t>
            </a:r>
            <a:r>
              <a:rPr lang="bg-BG" dirty="0"/>
              <a:t>№ 6 регламентира условията и изискванията за проектиране, изграждане, експлоатация и закриване на депа, на които се депонират битови, строителни, производствени и/или опасни отпадъци. </a:t>
            </a:r>
            <a:endParaRPr lang="bg-BG" dirty="0" smtClean="0"/>
          </a:p>
          <a:p>
            <a:pPr fontAlgn="base" hangingPunct="0"/>
            <a:endParaRPr lang="bg-BG" dirty="0" smtClean="0"/>
          </a:p>
          <a:p>
            <a:pPr marL="285750" indent="-285750" fontAlgn="base" hangingPunct="0">
              <a:buFont typeface="Wingdings" panose="05000000000000000000" pitchFamily="2" charset="2"/>
              <a:buChar char="q"/>
            </a:pPr>
            <a:r>
              <a:rPr lang="bg-BG" dirty="0" smtClean="0"/>
              <a:t>Наредбата определя </a:t>
            </a:r>
            <a:r>
              <a:rPr lang="bg-BG" dirty="0"/>
              <a:t>още условията и изискванията за изграждане и експлоатация на други съоръжения и инсталации за оползотворяване и обезвреждане на битови отпадъци, както и общите правила при третиране на отпадъци за всяка от дейностите по чл.35, ал.2 от ЗУО, освободени от изискването за получаване на разрешение. </a:t>
            </a:r>
            <a:endParaRPr lang="bg-BG" dirty="0" smtClean="0"/>
          </a:p>
          <a:p>
            <a:pPr fontAlgn="base" hangingPunct="0"/>
            <a:endParaRPr lang="bg-BG" dirty="0" smtClean="0"/>
          </a:p>
          <a:p>
            <a:pPr marL="285750" indent="-285750" fontAlgn="base" hangingPunct="0">
              <a:buFont typeface="Wingdings" panose="05000000000000000000" pitchFamily="2" charset="2"/>
              <a:buChar char="q"/>
            </a:pPr>
            <a:r>
              <a:rPr lang="bg-BG" dirty="0" smtClean="0"/>
              <a:t>Подробно </a:t>
            </a:r>
            <a:r>
              <a:rPr lang="bg-BG" dirty="0"/>
              <a:t>представя процедурата и посочва критериите за приемане на отпадъците на депа с основното охарактеризиране на отпадъците. </a:t>
            </a:r>
            <a:endParaRPr lang="bg-BG" dirty="0" smtClean="0"/>
          </a:p>
          <a:p>
            <a:pPr fontAlgn="base" hangingPunct="0"/>
            <a:endParaRPr lang="bg-BG" dirty="0"/>
          </a:p>
          <a:p>
            <a:pPr marL="285750" indent="-285750" fontAlgn="base" hangingPunct="0">
              <a:buFont typeface="Wingdings" panose="05000000000000000000" pitchFamily="2" charset="2"/>
              <a:buChar char="q"/>
            </a:pPr>
            <a:r>
              <a:rPr lang="bg-BG" dirty="0"/>
              <a:t>С последната промяна от май 2021, наредбата въвежда в чл.1, ал.6, изисквания за поетапно намаляване депонирането на отпадъци, и по-специално на отпадъци, които са подходящи за рециклиране или друго оползотворяване</a:t>
            </a:r>
            <a:r>
              <a:rPr lang="bg-BG" dirty="0" smtClean="0"/>
              <a:t>.</a:t>
            </a:r>
          </a:p>
          <a:p>
            <a:pPr fontAlgn="base" hangingPunct="0"/>
            <a:endParaRPr lang="bg-BG" dirty="0" smtClean="0"/>
          </a:p>
          <a:p>
            <a:pPr fontAlgn="base" hangingPunct="0"/>
            <a:endParaRPr lang="bg-BG" dirty="0"/>
          </a:p>
          <a:p>
            <a:pPr marL="285750" lvl="0" indent="-285750" fontAlgn="base" hangingPunct="0">
              <a:buFont typeface="Wingdings" panose="05000000000000000000" pitchFamily="2" charset="2"/>
              <a:buChar char="q"/>
            </a:pPr>
            <a:endParaRPr lang="bg-BG" dirty="0"/>
          </a:p>
        </p:txBody>
      </p:sp>
    </p:spTree>
    <p:extLst>
      <p:ext uri="{BB962C8B-B14F-4D97-AF65-F5344CB8AC3E}">
        <p14:creationId xmlns:p14="http://schemas.microsoft.com/office/powerpoint/2010/main" val="342417036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1557" y="135467"/>
            <a:ext cx="9324621" cy="844442"/>
          </a:xfrm>
        </p:spPr>
        <p:txBody>
          <a:bodyPr/>
          <a:lstStyle/>
          <a:p>
            <a:pPr lvl="0" algn="ctr"/>
            <a:r>
              <a:rPr lang="bg-BG" sz="2400" b="1" dirty="0" smtClean="0">
                <a:latin typeface="Calibri" panose="020F0502020204030204" pitchFamily="34" charset="0"/>
                <a:cs typeface="Calibri" panose="020F0502020204030204" pitchFamily="34" charset="0"/>
              </a:rPr>
              <a:t>    </a:t>
            </a:r>
            <a:r>
              <a:rPr lang="bg-BG" sz="2200" b="1" dirty="0" smtClean="0">
                <a:latin typeface="+mn-lt"/>
                <a:cs typeface="Calibri" panose="020F0502020204030204" pitchFamily="34" charset="0"/>
              </a:rPr>
              <a:t>Управлението </a:t>
            </a:r>
            <a:r>
              <a:rPr lang="bg-BG" sz="2200" b="1" dirty="0">
                <a:latin typeface="+mn-lt"/>
                <a:cs typeface="Calibri" panose="020F0502020204030204" pitchFamily="34" charset="0"/>
              </a:rPr>
              <a:t>на </a:t>
            </a:r>
            <a:r>
              <a:rPr lang="bg-BG" sz="2200" b="1" dirty="0" smtClean="0">
                <a:latin typeface="+mn-lt"/>
                <a:cs typeface="Calibri" panose="020F0502020204030204" pitchFamily="34" charset="0"/>
              </a:rPr>
              <a:t>масово разпространение </a:t>
            </a:r>
            <a:r>
              <a:rPr lang="bg-BG" sz="2200" b="1" dirty="0">
                <a:latin typeface="+mn-lt"/>
                <a:cs typeface="Calibri" panose="020F0502020204030204" pitchFamily="34" charset="0"/>
              </a:rPr>
              <a:t>отпадъци съгласно ЗУО, </a:t>
            </a:r>
            <a:r>
              <a:rPr lang="bg-BG" sz="2200" b="1" dirty="0" smtClean="0">
                <a:latin typeface="+mn-lt"/>
                <a:cs typeface="Calibri" panose="020F0502020204030204" pitchFamily="34" charset="0"/>
              </a:rPr>
              <a:t>(изменение </a:t>
            </a:r>
            <a:r>
              <a:rPr lang="bg-BG" sz="2200" b="1" dirty="0">
                <a:latin typeface="+mn-lt"/>
                <a:cs typeface="Calibri" panose="020F0502020204030204" pitchFamily="34" charset="0"/>
              </a:rPr>
              <a:t>и допълнение от 05.03.2021 </a:t>
            </a:r>
            <a:r>
              <a:rPr lang="bg-BG" sz="2200" b="1" dirty="0" smtClean="0">
                <a:latin typeface="+mn-lt"/>
                <a:cs typeface="Calibri" panose="020F0502020204030204" pitchFamily="34" charset="0"/>
              </a:rPr>
              <a:t>г)</a:t>
            </a:r>
            <a:endParaRPr lang="bg-BG" sz="2200" dirty="0">
              <a:latin typeface="+mn-lt"/>
              <a:cs typeface="Calibri" panose="020F0502020204030204" pitchFamily="34" charset="0"/>
            </a:endParaRPr>
          </a:p>
        </p:txBody>
      </p:sp>
      <p:sp>
        <p:nvSpPr>
          <p:cNvPr id="3" name="Rectangle 2"/>
          <p:cNvSpPr/>
          <p:nvPr/>
        </p:nvSpPr>
        <p:spPr>
          <a:xfrm>
            <a:off x="248356" y="856357"/>
            <a:ext cx="11175999" cy="6001643"/>
          </a:xfrm>
          <a:prstGeom prst="rect">
            <a:avLst/>
          </a:prstGeom>
        </p:spPr>
        <p:txBody>
          <a:bodyPr wrap="square">
            <a:spAutoFit/>
          </a:bodyPr>
          <a:lstStyle/>
          <a:p>
            <a:pPr lvl="1" fontAlgn="base" hangingPunct="0"/>
            <a:r>
              <a:rPr lang="bg-BG" sz="1600" b="1" dirty="0"/>
              <a:t>Наредба за изменение и допълнение на наредба № 6 от 27 август 2013 г. За условията и изискванията за изграждане и експлоатация на депа и на други съоръжения и инсталации за оползотворяване и обезвреждане на отпадъци </a:t>
            </a:r>
            <a:r>
              <a:rPr lang="bg-BG" sz="1600" b="1" dirty="0" smtClean="0"/>
              <a:t>(ДВ</a:t>
            </a:r>
            <a:r>
              <a:rPr lang="bg-BG" sz="1600" b="1" dirty="0"/>
              <a:t>, </a:t>
            </a:r>
            <a:r>
              <a:rPr lang="bg-BG" sz="1600" b="1" dirty="0" smtClean="0"/>
              <a:t>бр.80 </a:t>
            </a:r>
            <a:r>
              <a:rPr lang="bg-BG" sz="1600" b="1" dirty="0"/>
              <a:t>от 2013 </a:t>
            </a:r>
            <a:r>
              <a:rPr lang="bg-BG" sz="1600" b="1" dirty="0" smtClean="0"/>
              <a:t>г, </a:t>
            </a:r>
            <a:r>
              <a:rPr lang="bg-BG" sz="1600" b="1" dirty="0" err="1" smtClean="0"/>
              <a:t>посл.изм</a:t>
            </a:r>
            <a:r>
              <a:rPr lang="bg-BG" sz="1600" b="1" dirty="0"/>
              <a:t>. и доп. ДВ бр.36, </a:t>
            </a:r>
            <a:r>
              <a:rPr lang="bg-BG" sz="1600" b="1" dirty="0" smtClean="0"/>
              <a:t>01.05.21г)</a:t>
            </a:r>
            <a:endParaRPr lang="bg-BG" sz="1600" dirty="0"/>
          </a:p>
          <a:p>
            <a:pPr lvl="1" algn="just"/>
            <a:endParaRPr lang="bg-BG" sz="1600" dirty="0"/>
          </a:p>
          <a:p>
            <a:pPr marL="285750" indent="-285750" fontAlgn="base" hangingPunct="0">
              <a:buFont typeface="Wingdings" panose="05000000000000000000" pitchFamily="2" charset="2"/>
              <a:buChar char="q"/>
            </a:pPr>
            <a:r>
              <a:rPr lang="ru-RU" sz="1600" dirty="0" smtClean="0"/>
              <a:t>С </a:t>
            </a:r>
            <a:r>
              <a:rPr lang="ru-RU" sz="1600" dirty="0"/>
              <a:t>изменението и допълнението на наредбата се добавят нови алинеи към </a:t>
            </a:r>
            <a:r>
              <a:rPr lang="ru-RU" sz="1600" dirty="0" smtClean="0"/>
              <a:t>чл.13 - не </a:t>
            </a:r>
            <a:r>
              <a:rPr lang="ru-RU" sz="1600" dirty="0"/>
              <a:t>се допуска депонирането на разделно събрани битови отпадъци и биоотпадъци, с цел подготвянето им за повторна употреба и рециклиране. Допуска се изключение за отпадъците от последващите действия по третирането на разделно събраните отпадъци, за които депонирането дава най-благоприятни за околната среда резултати в съответствие с йерархията при управление на отпадъците</a:t>
            </a:r>
            <a:r>
              <a:rPr lang="ru-RU" sz="1600" dirty="0" smtClean="0"/>
              <a:t>.</a:t>
            </a:r>
          </a:p>
          <a:p>
            <a:pPr fontAlgn="base" hangingPunct="0"/>
            <a:endParaRPr lang="ru-RU" sz="1600" dirty="0"/>
          </a:p>
          <a:p>
            <a:pPr marL="285750" indent="-285750" fontAlgn="base" hangingPunct="0">
              <a:buFont typeface="Wingdings" panose="05000000000000000000" pitchFamily="2" charset="2"/>
              <a:buChar char="q"/>
            </a:pPr>
            <a:r>
              <a:rPr lang="ru-RU" sz="1600" u="sng" dirty="0" smtClean="0">
                <a:solidFill>
                  <a:schemeClr val="accent2"/>
                </a:solidFill>
              </a:rPr>
              <a:t>Съществената </a:t>
            </a:r>
            <a:r>
              <a:rPr lang="ru-RU" sz="1600" u="sng" dirty="0">
                <a:solidFill>
                  <a:schemeClr val="accent2"/>
                </a:solidFill>
              </a:rPr>
              <a:t>промяна ще влезе в сила от 01 януари 2030 г., съгласно която няма да се допуска депонирането на всички битови отпадъци, годни за рециклиране или друго оползотворяване. Изключение ще се допуска за отпадъци, за които, депонирането дава най-благоприятни за околната среда резултати в съответствие с йерархията при управление на отпадъците</a:t>
            </a:r>
            <a:r>
              <a:rPr lang="ru-RU" sz="1600" u="sng" dirty="0" smtClean="0">
                <a:solidFill>
                  <a:schemeClr val="accent2"/>
                </a:solidFill>
              </a:rPr>
              <a:t>.</a:t>
            </a:r>
          </a:p>
          <a:p>
            <a:pPr fontAlgn="base" hangingPunct="0"/>
            <a:endParaRPr lang="ru-RU" sz="1600" u="sng" dirty="0">
              <a:solidFill>
                <a:schemeClr val="accent2"/>
              </a:solidFill>
            </a:endParaRPr>
          </a:p>
          <a:p>
            <a:pPr marL="285750" indent="-285750" fontAlgn="base" hangingPunct="0">
              <a:buFont typeface="Wingdings" panose="05000000000000000000" pitchFamily="2" charset="2"/>
              <a:buChar char="q"/>
            </a:pPr>
            <a:r>
              <a:rPr lang="ru-RU" sz="1600" dirty="0" smtClean="0"/>
              <a:t>Наредбата </a:t>
            </a:r>
            <a:r>
              <a:rPr lang="ru-RU" sz="1600" dirty="0"/>
              <a:t>регламентира и начина на определяне на цената за депониране (цената за депониране на отпадъците се определя с план-сметки за всяка от дейностите по изграждане, експлоатация, мониторинг, закриване и след експлоатационни грижи за депото, като се отчита очаквания годишен обем на постъпващите отпадъци за целия период на експлоатация на депото</a:t>
            </a:r>
            <a:r>
              <a:rPr lang="ru-RU" sz="1600" dirty="0" smtClean="0"/>
              <a:t>).</a:t>
            </a:r>
          </a:p>
          <a:p>
            <a:pPr fontAlgn="base" hangingPunct="0"/>
            <a:endParaRPr lang="ru-RU" sz="1600" dirty="0" smtClean="0"/>
          </a:p>
          <a:p>
            <a:pPr marL="285750" indent="-285750" fontAlgn="base" hangingPunct="0">
              <a:buFont typeface="Wingdings" panose="05000000000000000000" pitchFamily="2" charset="2"/>
              <a:buChar char="q"/>
            </a:pPr>
            <a:r>
              <a:rPr lang="ru-RU" sz="1600" dirty="0" smtClean="0"/>
              <a:t>Цената </a:t>
            </a:r>
            <a:r>
              <a:rPr lang="ru-RU" sz="1600" dirty="0"/>
              <a:t>за депониране на отпадъци трябва да възстановява разходите за изграждане на депото и да покрива разходите за експлоатация, мониторинг, закриване и след експлоатационни грижи за площадката на депото за период не по-кратък от 30 години. План – сметките са неразделна част от договора за възлагане на обществената поръчка, за дейността по депониране на </a:t>
            </a:r>
            <a:r>
              <a:rPr lang="ru-RU" sz="1600" dirty="0" smtClean="0"/>
              <a:t>отпадъци</a:t>
            </a:r>
            <a:r>
              <a:rPr lang="ru-RU" sz="1600" dirty="0"/>
              <a:t>.</a:t>
            </a:r>
          </a:p>
        </p:txBody>
      </p:sp>
    </p:spTree>
    <p:extLst>
      <p:ext uri="{BB962C8B-B14F-4D97-AF65-F5344CB8AC3E}">
        <p14:creationId xmlns:p14="http://schemas.microsoft.com/office/powerpoint/2010/main" val="275270565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1557" y="135467"/>
            <a:ext cx="9324621" cy="844442"/>
          </a:xfrm>
        </p:spPr>
        <p:txBody>
          <a:bodyPr/>
          <a:lstStyle/>
          <a:p>
            <a:pPr lvl="0" algn="ctr"/>
            <a:r>
              <a:rPr lang="bg-BG" sz="2400" b="1" dirty="0" smtClean="0">
                <a:latin typeface="Calibri" panose="020F0502020204030204" pitchFamily="34" charset="0"/>
                <a:cs typeface="Calibri" panose="020F0502020204030204" pitchFamily="34" charset="0"/>
              </a:rPr>
              <a:t>    </a:t>
            </a:r>
            <a:r>
              <a:rPr lang="bg-BG" sz="2200" b="1" dirty="0" smtClean="0">
                <a:latin typeface="+mn-lt"/>
                <a:cs typeface="Calibri" panose="020F0502020204030204" pitchFamily="34" charset="0"/>
              </a:rPr>
              <a:t>Управлението </a:t>
            </a:r>
            <a:r>
              <a:rPr lang="bg-BG" sz="2200" b="1" dirty="0">
                <a:latin typeface="+mn-lt"/>
                <a:cs typeface="Calibri" panose="020F0502020204030204" pitchFamily="34" charset="0"/>
              </a:rPr>
              <a:t>на </a:t>
            </a:r>
            <a:r>
              <a:rPr lang="bg-BG" sz="2200" b="1" dirty="0" smtClean="0">
                <a:latin typeface="+mn-lt"/>
                <a:cs typeface="Calibri" panose="020F0502020204030204" pitchFamily="34" charset="0"/>
              </a:rPr>
              <a:t>масово разпространение </a:t>
            </a:r>
            <a:r>
              <a:rPr lang="bg-BG" sz="2200" b="1" dirty="0">
                <a:latin typeface="+mn-lt"/>
                <a:cs typeface="Calibri" panose="020F0502020204030204" pitchFamily="34" charset="0"/>
              </a:rPr>
              <a:t>отпадъци съгласно ЗУО, </a:t>
            </a:r>
            <a:r>
              <a:rPr lang="bg-BG" sz="2200" b="1" dirty="0" smtClean="0">
                <a:latin typeface="+mn-lt"/>
                <a:cs typeface="Calibri" panose="020F0502020204030204" pitchFamily="34" charset="0"/>
              </a:rPr>
              <a:t>(изменение </a:t>
            </a:r>
            <a:r>
              <a:rPr lang="bg-BG" sz="2200" b="1" dirty="0">
                <a:latin typeface="+mn-lt"/>
                <a:cs typeface="Calibri" panose="020F0502020204030204" pitchFamily="34" charset="0"/>
              </a:rPr>
              <a:t>и допълнение от 05.03.2021 </a:t>
            </a:r>
            <a:r>
              <a:rPr lang="bg-BG" sz="2200" b="1" dirty="0" smtClean="0">
                <a:latin typeface="+mn-lt"/>
                <a:cs typeface="Calibri" panose="020F0502020204030204" pitchFamily="34" charset="0"/>
              </a:rPr>
              <a:t>г)</a:t>
            </a:r>
            <a:endParaRPr lang="bg-BG" sz="2200" dirty="0">
              <a:latin typeface="+mn-lt"/>
              <a:cs typeface="Calibri" panose="020F0502020204030204" pitchFamily="34" charset="0"/>
            </a:endParaRPr>
          </a:p>
        </p:txBody>
      </p:sp>
      <p:sp>
        <p:nvSpPr>
          <p:cNvPr id="3" name="Rectangle 2"/>
          <p:cNvSpPr/>
          <p:nvPr/>
        </p:nvSpPr>
        <p:spPr>
          <a:xfrm>
            <a:off x="338667" y="979909"/>
            <a:ext cx="11175999" cy="6463308"/>
          </a:xfrm>
          <a:prstGeom prst="rect">
            <a:avLst/>
          </a:prstGeom>
        </p:spPr>
        <p:txBody>
          <a:bodyPr wrap="square">
            <a:spAutoFit/>
          </a:bodyPr>
          <a:lstStyle/>
          <a:p>
            <a:pPr lvl="1" fontAlgn="base" hangingPunct="0"/>
            <a:r>
              <a:rPr lang="bg-BG" b="1" dirty="0"/>
              <a:t>Наредба за изменение и допълнение на наредба № 6 от 27 август 2013 г. За условията и изискванията за изграждане и експлоатация на депа и на други съоръжения и инсталации за оползотворяване и обезвреждане на отпадъци </a:t>
            </a:r>
            <a:r>
              <a:rPr lang="bg-BG" sz="1500" b="1" dirty="0" smtClean="0"/>
              <a:t>(</a:t>
            </a:r>
            <a:r>
              <a:rPr lang="bg-BG" sz="1400" b="1" dirty="0" smtClean="0"/>
              <a:t>ДВ</a:t>
            </a:r>
            <a:r>
              <a:rPr lang="bg-BG" sz="1400" b="1" dirty="0"/>
              <a:t>, </a:t>
            </a:r>
            <a:r>
              <a:rPr lang="bg-BG" sz="1400" b="1" dirty="0" smtClean="0"/>
              <a:t>бр.80 </a:t>
            </a:r>
            <a:r>
              <a:rPr lang="bg-BG" sz="1400" b="1" dirty="0"/>
              <a:t>от 2013 </a:t>
            </a:r>
            <a:r>
              <a:rPr lang="bg-BG" sz="1400" b="1" dirty="0" smtClean="0"/>
              <a:t>г, </a:t>
            </a:r>
            <a:r>
              <a:rPr lang="bg-BG" sz="1400" b="1" dirty="0" err="1" smtClean="0"/>
              <a:t>посл.изм</a:t>
            </a:r>
            <a:r>
              <a:rPr lang="bg-BG" sz="1400" b="1" dirty="0"/>
              <a:t>. и доп. ДВ бр.36, </a:t>
            </a:r>
            <a:r>
              <a:rPr lang="bg-BG" sz="1400" b="1" dirty="0" smtClean="0"/>
              <a:t>01.05.21г)</a:t>
            </a:r>
            <a:endParaRPr lang="bg-BG" sz="1400" dirty="0"/>
          </a:p>
          <a:p>
            <a:pPr lvl="1" algn="just"/>
            <a:endParaRPr lang="bg-BG" dirty="0"/>
          </a:p>
          <a:p>
            <a:pPr marL="285750" indent="-285750" fontAlgn="base" hangingPunct="0">
              <a:buFont typeface="Wingdings" panose="05000000000000000000" pitchFamily="2" charset="2"/>
              <a:buChar char="q"/>
            </a:pPr>
            <a:r>
              <a:rPr lang="ru-RU" dirty="0" smtClean="0"/>
              <a:t>Наредбата </a:t>
            </a:r>
            <a:r>
              <a:rPr lang="ru-RU" dirty="0"/>
              <a:t>разписва също така детайлно изискванията при проектирането и изграждането на депата, както и изискванията към експлоатацията на депата за отпадъци. В наредбата се регламентира и  процедурата за закриване на депата за отпадъци или за клетка на депо, описват се етапите и стъпките, както и необходимите след експлоатационни грижи на площадката на депото.</a:t>
            </a:r>
          </a:p>
          <a:p>
            <a:pPr marL="285750" indent="-285750" fontAlgn="base" hangingPunct="0">
              <a:buFont typeface="Wingdings" panose="05000000000000000000" pitchFamily="2" charset="2"/>
              <a:buChar char="q"/>
            </a:pPr>
            <a:endParaRPr lang="ru-RU" dirty="0"/>
          </a:p>
          <a:p>
            <a:pPr marL="285750" indent="-285750" fontAlgn="base" hangingPunct="0">
              <a:buFont typeface="Wingdings" panose="05000000000000000000" pitchFamily="2" charset="2"/>
              <a:buChar char="q"/>
            </a:pPr>
            <a:r>
              <a:rPr lang="ru-RU" dirty="0"/>
              <a:t>С актуализирането на наредбата, в чл. 38 от раздела за изискванията, се създава нова ал.4, която гласи, че депонирането на отпадъците се прилага при спазване на йерархията при управление на отпадъците и при изпълнение на целите за подготовката за повторна употреба и на рециклирането съгласно чл. 31, ал. 1, т. 3 ЗУО.  </a:t>
            </a:r>
          </a:p>
          <a:p>
            <a:pPr fontAlgn="base" hangingPunct="0"/>
            <a:endParaRPr lang="ru-RU" dirty="0"/>
          </a:p>
          <a:p>
            <a:pPr marL="285750" indent="-285750" fontAlgn="base" hangingPunct="0">
              <a:buFont typeface="Wingdings" panose="05000000000000000000" pitchFamily="2" charset="2"/>
              <a:buChar char="q"/>
            </a:pPr>
            <a:r>
              <a:rPr lang="ru-RU" dirty="0" smtClean="0"/>
              <a:t>Наредбата </a:t>
            </a:r>
            <a:r>
              <a:rPr lang="ru-RU" dirty="0"/>
              <a:t>описва и изискванията към експлоатацията на други съоръжения и инсталации за оползотворяване и обезвреждане на отпадъци - съоръжения за биологично третиране на биоразградими отпадъци, съоръжения и инсталации за предварително третиране на отпадъци, съоръжения и инсталации за оползотворяване и обезвреждане на отпадъци, както и изискванията за съхраняване на метален живак за повече от една година.</a:t>
            </a:r>
          </a:p>
          <a:p>
            <a:pPr marL="285750" indent="-285750" fontAlgn="base" hangingPunct="0">
              <a:buFont typeface="Wingdings" panose="05000000000000000000" pitchFamily="2" charset="2"/>
              <a:buChar char="q"/>
            </a:pPr>
            <a:endParaRPr lang="ru-RU" dirty="0"/>
          </a:p>
          <a:p>
            <a:pPr marL="285750" indent="-285750" fontAlgn="base" hangingPunct="0">
              <a:buFont typeface="Wingdings" panose="05000000000000000000" pitchFamily="2" charset="2"/>
              <a:buChar char="q"/>
            </a:pPr>
            <a:endParaRPr lang="bg-BG" dirty="0"/>
          </a:p>
          <a:p>
            <a:pPr marL="285750" lvl="0" indent="-285750" fontAlgn="base" hangingPunct="0">
              <a:buFont typeface="Wingdings" panose="05000000000000000000" pitchFamily="2" charset="2"/>
              <a:buChar char="q"/>
            </a:pPr>
            <a:endParaRPr lang="bg-BG" dirty="0"/>
          </a:p>
        </p:txBody>
      </p:sp>
    </p:spTree>
    <p:extLst>
      <p:ext uri="{BB962C8B-B14F-4D97-AF65-F5344CB8AC3E}">
        <p14:creationId xmlns:p14="http://schemas.microsoft.com/office/powerpoint/2010/main" val="108380423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1557" y="135467"/>
            <a:ext cx="9324621" cy="844442"/>
          </a:xfrm>
        </p:spPr>
        <p:txBody>
          <a:bodyPr/>
          <a:lstStyle/>
          <a:p>
            <a:pPr lvl="0" algn="ctr"/>
            <a:r>
              <a:rPr lang="bg-BG" sz="2400" b="1" dirty="0" smtClean="0">
                <a:latin typeface="Calibri" panose="020F0502020204030204" pitchFamily="34" charset="0"/>
                <a:cs typeface="Calibri" panose="020F0502020204030204" pitchFamily="34" charset="0"/>
              </a:rPr>
              <a:t>    </a:t>
            </a:r>
            <a:r>
              <a:rPr lang="bg-BG" sz="2200" b="1" dirty="0" smtClean="0">
                <a:latin typeface="+mn-lt"/>
                <a:cs typeface="Calibri" panose="020F0502020204030204" pitchFamily="34" charset="0"/>
              </a:rPr>
              <a:t>Управлението </a:t>
            </a:r>
            <a:r>
              <a:rPr lang="bg-BG" sz="2200" b="1" dirty="0">
                <a:latin typeface="+mn-lt"/>
                <a:cs typeface="Calibri" panose="020F0502020204030204" pitchFamily="34" charset="0"/>
              </a:rPr>
              <a:t>на </a:t>
            </a:r>
            <a:r>
              <a:rPr lang="bg-BG" sz="2200" b="1" dirty="0" smtClean="0">
                <a:latin typeface="+mn-lt"/>
                <a:cs typeface="Calibri" panose="020F0502020204030204" pitchFamily="34" charset="0"/>
              </a:rPr>
              <a:t>масово разпространение </a:t>
            </a:r>
            <a:r>
              <a:rPr lang="bg-BG" sz="2200" b="1" dirty="0">
                <a:latin typeface="+mn-lt"/>
                <a:cs typeface="Calibri" panose="020F0502020204030204" pitchFamily="34" charset="0"/>
              </a:rPr>
              <a:t>отпадъци съгласно ЗУО, </a:t>
            </a:r>
            <a:r>
              <a:rPr lang="bg-BG" sz="2200" b="1" dirty="0" smtClean="0">
                <a:latin typeface="+mn-lt"/>
                <a:cs typeface="Calibri" panose="020F0502020204030204" pitchFamily="34" charset="0"/>
              </a:rPr>
              <a:t>(изменение </a:t>
            </a:r>
            <a:r>
              <a:rPr lang="bg-BG" sz="2200" b="1" dirty="0">
                <a:latin typeface="+mn-lt"/>
                <a:cs typeface="Calibri" panose="020F0502020204030204" pitchFamily="34" charset="0"/>
              </a:rPr>
              <a:t>и допълнение от 05.03.2021 </a:t>
            </a:r>
            <a:r>
              <a:rPr lang="bg-BG" sz="2200" b="1" dirty="0" smtClean="0">
                <a:latin typeface="+mn-lt"/>
                <a:cs typeface="Calibri" panose="020F0502020204030204" pitchFamily="34" charset="0"/>
              </a:rPr>
              <a:t>г)</a:t>
            </a:r>
            <a:endParaRPr lang="bg-BG" sz="2200" dirty="0">
              <a:latin typeface="+mn-lt"/>
              <a:cs typeface="Calibri" panose="020F0502020204030204" pitchFamily="34" charset="0"/>
            </a:endParaRPr>
          </a:p>
        </p:txBody>
      </p:sp>
      <p:sp>
        <p:nvSpPr>
          <p:cNvPr id="3" name="Rectangle 2"/>
          <p:cNvSpPr/>
          <p:nvPr/>
        </p:nvSpPr>
        <p:spPr>
          <a:xfrm>
            <a:off x="214489" y="887135"/>
            <a:ext cx="11175999" cy="5970865"/>
          </a:xfrm>
          <a:prstGeom prst="rect">
            <a:avLst/>
          </a:prstGeom>
        </p:spPr>
        <p:txBody>
          <a:bodyPr wrap="square">
            <a:spAutoFit/>
          </a:bodyPr>
          <a:lstStyle/>
          <a:p>
            <a:pPr lvl="1" fontAlgn="base" hangingPunct="0"/>
            <a:r>
              <a:rPr lang="bg-BG" b="1" dirty="0"/>
              <a:t>Проект на Наредба за условията и изискванията, на които трябва да отговарят площадките за съхраняване или третиране на отпадъци, за разполагане на съоръжения за третиране на отпадъци и за транспортиране на производствени и опасни отпадъци</a:t>
            </a:r>
            <a:endParaRPr lang="bg-BG" dirty="0"/>
          </a:p>
          <a:p>
            <a:pPr fontAlgn="base" hangingPunct="0"/>
            <a:endParaRPr lang="ru-RU" dirty="0" smtClean="0"/>
          </a:p>
          <a:p>
            <a:pPr fontAlgn="base" hangingPunct="0"/>
            <a:r>
              <a:rPr lang="ru-RU" sz="1600" dirty="0" smtClean="0"/>
              <a:t>Проектът </a:t>
            </a:r>
            <a:r>
              <a:rPr lang="ru-RU" sz="1600" dirty="0"/>
              <a:t>на наредбата е разработен в съответствие с изискванията на националното и европейското законодателство, като си поставя за цел да обедини действащите нормативни изисквания в един нормативен акт. Проекта на наредбата не въвежда нови изисквания към засегнатите </a:t>
            </a:r>
            <a:r>
              <a:rPr lang="ru-RU" sz="1600" dirty="0" smtClean="0"/>
              <a:t>лица  и е разработен </a:t>
            </a:r>
            <a:r>
              <a:rPr lang="ru-RU" sz="1600" dirty="0"/>
              <a:t>на основание на чл.43, ал.1 и § 9, ал. 1 от </a:t>
            </a:r>
            <a:r>
              <a:rPr lang="ru-RU" sz="1600" dirty="0" smtClean="0"/>
              <a:t>ПЗР на ЗУО, </a:t>
            </a:r>
            <a:r>
              <a:rPr lang="ru-RU" sz="1600" dirty="0"/>
              <a:t>като  приемането й ще отмени Наредба № 7 от 24 август 2004 г. за изискванията, на които трябва да отговарят площадките за разполагане на съоръжения за третиране на отпадъци. </a:t>
            </a:r>
          </a:p>
          <a:p>
            <a:pPr marL="285750" indent="-285750" fontAlgn="base" hangingPunct="0">
              <a:buFont typeface="Wingdings" panose="05000000000000000000" pitchFamily="2" charset="2"/>
              <a:buChar char="q"/>
            </a:pPr>
            <a:r>
              <a:rPr lang="ru-RU" dirty="0"/>
              <a:t>Проектът на наредбата цели:</a:t>
            </a:r>
          </a:p>
          <a:p>
            <a:pPr fontAlgn="base" hangingPunct="0"/>
            <a:r>
              <a:rPr lang="ru-RU" dirty="0" smtClean="0"/>
              <a:t>- </a:t>
            </a:r>
            <a:r>
              <a:rPr lang="ru-RU" sz="1400" dirty="0"/>
              <a:t>да се регламентират мерките и контрола при избор на местоположение на площадка за третиране на отпадъци, за да се подсигури защита на околната среда и човешкото здраве;</a:t>
            </a:r>
          </a:p>
          <a:p>
            <a:pPr fontAlgn="base" hangingPunct="0"/>
            <a:r>
              <a:rPr lang="ru-RU" sz="1400" dirty="0" smtClean="0"/>
              <a:t>- </a:t>
            </a:r>
            <a:r>
              <a:rPr lang="ru-RU" sz="1400" dirty="0"/>
              <a:t>площадките за третиране на отпадъци, с изключение на площадките по чл. 38, ал. 1 от ЗУО, да се отреждат с влязъл в сила подробен устройствен план и да са преминали процедури по реда на глава шест от ЗООС. </a:t>
            </a:r>
          </a:p>
          <a:p>
            <a:pPr fontAlgn="base" hangingPunct="0"/>
            <a:r>
              <a:rPr lang="ru-RU" sz="1400" dirty="0" smtClean="0"/>
              <a:t>-да </a:t>
            </a:r>
            <a:r>
              <a:rPr lang="ru-RU" sz="1400" dirty="0"/>
              <a:t>въведе детайлни изисквания относно местоположението, отстоянието, застрояването както и разполагането на съоръжения  на депата за отпадъци и на други площадки за третиране на отпадъци, които са описани в Приложение 1, 2  и 3 от преходните и заключителни разпоредби на </a:t>
            </a:r>
            <a:r>
              <a:rPr lang="ru-RU" sz="1400" dirty="0" smtClean="0"/>
              <a:t>наредбата.</a:t>
            </a:r>
          </a:p>
          <a:p>
            <a:pPr fontAlgn="base" hangingPunct="0"/>
            <a:r>
              <a:rPr lang="ru-RU" sz="1400" dirty="0"/>
              <a:t> </a:t>
            </a:r>
            <a:r>
              <a:rPr lang="ru-RU" sz="1400" dirty="0" smtClean="0"/>
              <a:t>- да </a:t>
            </a:r>
            <a:r>
              <a:rPr lang="ru-RU" sz="1400" dirty="0"/>
              <a:t>въведе конкретни изисквания при транспортирането на производствени и опасни отпадъци,  както и  изискванията към товародателят и превозвачите, изискванията към транспортните средства,  което да доведе до по-добър контрол при дейността по транспортиране на отпадъци.</a:t>
            </a:r>
          </a:p>
          <a:p>
            <a:pPr marL="285750" indent="-285750" fontAlgn="base" hangingPunct="0">
              <a:buFont typeface="Wingdings" panose="05000000000000000000" pitchFamily="2" charset="2"/>
              <a:buChar char="q"/>
            </a:pPr>
            <a:endParaRPr lang="ru-RU" sz="1400" dirty="0"/>
          </a:p>
          <a:p>
            <a:pPr marL="285750" indent="-285750" fontAlgn="base" hangingPunct="0">
              <a:buFont typeface="Wingdings" panose="05000000000000000000" pitchFamily="2" charset="2"/>
              <a:buChar char="q"/>
            </a:pPr>
            <a:r>
              <a:rPr lang="ru-RU" dirty="0"/>
              <a:t>Проектът на наредбата е върнат за втори път на обществено обсъждане, като вторият срок за становища от заинтересовани страни е бил до края на 2021 г. На този етап  наредбата все още не е приета от МС. </a:t>
            </a:r>
          </a:p>
        </p:txBody>
      </p:sp>
    </p:spTree>
    <p:extLst>
      <p:ext uri="{BB962C8B-B14F-4D97-AF65-F5344CB8AC3E}">
        <p14:creationId xmlns:p14="http://schemas.microsoft.com/office/powerpoint/2010/main" val="404836745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1557" y="135467"/>
            <a:ext cx="9324621" cy="844442"/>
          </a:xfrm>
        </p:spPr>
        <p:txBody>
          <a:bodyPr/>
          <a:lstStyle/>
          <a:p>
            <a:pPr lvl="0" algn="ctr"/>
            <a:r>
              <a:rPr lang="bg-BG" sz="2400" b="1" dirty="0" smtClean="0">
                <a:latin typeface="Calibri" panose="020F0502020204030204" pitchFamily="34" charset="0"/>
                <a:cs typeface="Calibri" panose="020F0502020204030204" pitchFamily="34" charset="0"/>
              </a:rPr>
              <a:t>    </a:t>
            </a:r>
            <a:r>
              <a:rPr lang="bg-BG" sz="2200" b="1" dirty="0" smtClean="0">
                <a:latin typeface="+mn-lt"/>
                <a:cs typeface="Calibri" panose="020F0502020204030204" pitchFamily="34" charset="0"/>
              </a:rPr>
              <a:t>Управлението </a:t>
            </a:r>
            <a:r>
              <a:rPr lang="bg-BG" sz="2200" b="1" dirty="0">
                <a:latin typeface="+mn-lt"/>
                <a:cs typeface="Calibri" panose="020F0502020204030204" pitchFamily="34" charset="0"/>
              </a:rPr>
              <a:t>на </a:t>
            </a:r>
            <a:r>
              <a:rPr lang="bg-BG" sz="2200" b="1" dirty="0" smtClean="0">
                <a:latin typeface="+mn-lt"/>
                <a:cs typeface="Calibri" panose="020F0502020204030204" pitchFamily="34" charset="0"/>
              </a:rPr>
              <a:t>масово разпространение </a:t>
            </a:r>
            <a:r>
              <a:rPr lang="bg-BG" sz="2200" b="1" dirty="0">
                <a:latin typeface="+mn-lt"/>
                <a:cs typeface="Calibri" panose="020F0502020204030204" pitchFamily="34" charset="0"/>
              </a:rPr>
              <a:t>отпадъци съгласно ЗУО, </a:t>
            </a:r>
            <a:r>
              <a:rPr lang="bg-BG" sz="2200" b="1" dirty="0" smtClean="0">
                <a:latin typeface="+mn-lt"/>
                <a:cs typeface="Calibri" panose="020F0502020204030204" pitchFamily="34" charset="0"/>
              </a:rPr>
              <a:t>(изменение </a:t>
            </a:r>
            <a:r>
              <a:rPr lang="bg-BG" sz="2200" b="1" dirty="0">
                <a:latin typeface="+mn-lt"/>
                <a:cs typeface="Calibri" panose="020F0502020204030204" pitchFamily="34" charset="0"/>
              </a:rPr>
              <a:t>и допълнение от 05.03.2021 </a:t>
            </a:r>
            <a:r>
              <a:rPr lang="bg-BG" sz="2200" b="1" dirty="0" smtClean="0">
                <a:latin typeface="+mn-lt"/>
                <a:cs typeface="Calibri" panose="020F0502020204030204" pitchFamily="34" charset="0"/>
              </a:rPr>
              <a:t>г)</a:t>
            </a:r>
            <a:endParaRPr lang="bg-BG" sz="2200" dirty="0">
              <a:latin typeface="+mn-lt"/>
              <a:cs typeface="Calibri" panose="020F0502020204030204" pitchFamily="34" charset="0"/>
            </a:endParaRPr>
          </a:p>
        </p:txBody>
      </p:sp>
      <p:sp>
        <p:nvSpPr>
          <p:cNvPr id="3" name="Rectangle 2"/>
          <p:cNvSpPr/>
          <p:nvPr/>
        </p:nvSpPr>
        <p:spPr>
          <a:xfrm>
            <a:off x="214489" y="887135"/>
            <a:ext cx="11175999" cy="6093976"/>
          </a:xfrm>
          <a:prstGeom prst="rect">
            <a:avLst/>
          </a:prstGeom>
        </p:spPr>
        <p:txBody>
          <a:bodyPr wrap="square">
            <a:spAutoFit/>
          </a:bodyPr>
          <a:lstStyle/>
          <a:p>
            <a:pPr lvl="1" fontAlgn="base" hangingPunct="0"/>
            <a:r>
              <a:rPr lang="bg-BG" b="1" dirty="0"/>
              <a:t>Решение № 656 от 09.09.2021 г на Министерски съвет за ограничаване на вноса на отпадъци с код  19 12 12</a:t>
            </a:r>
            <a:endParaRPr lang="bg-BG" dirty="0"/>
          </a:p>
          <a:p>
            <a:pPr fontAlgn="base" hangingPunct="0"/>
            <a:endParaRPr lang="ru-RU" dirty="0" smtClean="0"/>
          </a:p>
          <a:p>
            <a:pPr fontAlgn="base" hangingPunct="0"/>
            <a:r>
              <a:rPr lang="bg-BG" sz="1600" dirty="0"/>
              <a:t>Съгласно чл. 98 от ЗУО, се забраняват превозите на отпадъци за Република България, предназначени за обезвреждане. Съгласно ал.3 на същия член се допускат </a:t>
            </a:r>
            <a:r>
              <a:rPr lang="bg-BG" sz="1600" dirty="0" smtClean="0"/>
              <a:t>изключения.</a:t>
            </a:r>
            <a:endParaRPr lang="bg-BG" sz="1600" dirty="0"/>
          </a:p>
          <a:p>
            <a:pPr fontAlgn="base" hangingPunct="0"/>
            <a:r>
              <a:rPr lang="bg-BG" sz="1600" dirty="0"/>
              <a:t>За периода 2015 – 2019 г. в България са получени от внос 375 269 тона RDF модифицирани горива и 11 434 тона смесени отпадъци. От тях 19 775 тона са предназначени за изгаряне с оползотворяване от ТЕЦ-овете, останалите – от циментовите заводи.</a:t>
            </a:r>
          </a:p>
          <a:p>
            <a:pPr fontAlgn="base" hangingPunct="0"/>
            <a:r>
              <a:rPr lang="bg-BG" sz="1600" dirty="0" smtClean="0"/>
              <a:t>С </a:t>
            </a:r>
            <a:r>
              <a:rPr lang="bg-BG" sz="1600" dirty="0"/>
              <a:t>приемането на </a:t>
            </a:r>
            <a:r>
              <a:rPr lang="bg-BG" sz="1600" dirty="0" smtClean="0"/>
              <a:t>НПУО със </a:t>
            </a:r>
            <a:r>
              <a:rPr lang="bg-BG" sz="1600" dirty="0"/>
              <a:t>срок на действие до 2028 г, </a:t>
            </a:r>
            <a:r>
              <a:rPr lang="bg-BG" sz="1600" dirty="0" smtClean="0"/>
              <a:t>се създават юридически основания да се предприемат мерки, </a:t>
            </a:r>
            <a:r>
              <a:rPr lang="bg-BG" sz="1600" dirty="0"/>
              <a:t>с решение на МС, срещу вноса на смесения отпадък, който по-скоро трябва да се депонира, отколкото да се изгаря, защото вредните емисии от него са неконтролни и недопустими за територията на страната.</a:t>
            </a:r>
          </a:p>
          <a:p>
            <a:pPr fontAlgn="base" hangingPunct="0"/>
            <a:r>
              <a:rPr lang="bg-BG" sz="1600" u="sng" dirty="0">
                <a:solidFill>
                  <a:schemeClr val="accent2"/>
                </a:solidFill>
              </a:rPr>
              <a:t>С решение № 656 от 09.09.2021 г., МС ограничава вноса на отпадъци с код 19 12 12 - други отпадъци (включително смеси от материали) от механично третиране на отпадъци, различни от упоменатите в  19 12 11 за извършване на дейности с код </a:t>
            </a:r>
            <a:r>
              <a:rPr lang="en-GB" sz="1600" u="sng" dirty="0">
                <a:solidFill>
                  <a:schemeClr val="accent2"/>
                </a:solidFill>
              </a:rPr>
              <a:t>R</a:t>
            </a:r>
            <a:r>
              <a:rPr lang="en-US" sz="1600" u="sng" dirty="0">
                <a:solidFill>
                  <a:schemeClr val="accent2"/>
                </a:solidFill>
              </a:rPr>
              <a:t>1 – </a:t>
            </a:r>
            <a:r>
              <a:rPr lang="bg-BG" sz="1600" u="sng" dirty="0">
                <a:solidFill>
                  <a:schemeClr val="accent2"/>
                </a:solidFill>
              </a:rPr>
              <a:t>използване на отпадъците предимно като гориво или друг начин за получаване на енергия за периода 2021 – 2028 г.</a:t>
            </a:r>
          </a:p>
          <a:p>
            <a:pPr fontAlgn="base" hangingPunct="0"/>
            <a:r>
              <a:rPr lang="bg-BG" sz="1600" dirty="0"/>
              <a:t>Основни цели на решението:</a:t>
            </a:r>
          </a:p>
          <a:p>
            <a:pPr marL="285750" lvl="0" indent="-285750" fontAlgn="base" hangingPunct="0">
              <a:buFont typeface="Arial" panose="020B0604020202020204" pitchFamily="34" charset="0"/>
              <a:buChar char="•"/>
            </a:pPr>
            <a:r>
              <a:rPr lang="bg-BG" sz="1600" dirty="0"/>
              <a:t>да се подсигури капацитета на страната ни за изгаряне с оползотворяване  на енергията на отпадъци с произход от бита. </a:t>
            </a:r>
            <a:r>
              <a:rPr lang="bg-BG" sz="1600" dirty="0" smtClean="0"/>
              <a:t>(Става </a:t>
            </a:r>
            <a:r>
              <a:rPr lang="bg-BG" sz="1600" dirty="0"/>
              <a:t>въпрос за отпадъци, които са </a:t>
            </a:r>
            <a:r>
              <a:rPr lang="bg-BG" sz="1600" u="sng" dirty="0"/>
              <a:t>генерирани в България</a:t>
            </a:r>
            <a:r>
              <a:rPr lang="bg-BG" sz="1600" dirty="0"/>
              <a:t> и които са преминали през операция по механично третиране и не могат да бъдат </a:t>
            </a:r>
            <a:r>
              <a:rPr lang="bg-BG" sz="1600" dirty="0" smtClean="0"/>
              <a:t>рециклирани)</a:t>
            </a:r>
            <a:endParaRPr lang="bg-BG" sz="1600" dirty="0"/>
          </a:p>
          <a:p>
            <a:pPr marL="285750" lvl="0" indent="-285750" fontAlgn="base" hangingPunct="0">
              <a:buFont typeface="Arial" panose="020B0604020202020204" pitchFamily="34" charset="0"/>
              <a:buChar char="•"/>
            </a:pPr>
            <a:r>
              <a:rPr lang="bg-BG" sz="1600" dirty="0"/>
              <a:t>да се ограничи максимално депонирането на гореописаните отпадъци.</a:t>
            </a:r>
          </a:p>
          <a:p>
            <a:pPr fontAlgn="base" hangingPunct="0"/>
            <a:r>
              <a:rPr lang="bg-BG" sz="1400" dirty="0"/>
              <a:t>Вносът на ограничените отпадъци, ще се разрешава, само в случаите, в които генерираните количества отпадъци в страната, не са достатъчни за капацитета на инсталациите (с издадени комплексни разрешителни) за изгаряне на отпадъци с оползотворяване на енергията, както и при подсигуряване на адекватна периодична информация и изготвяне на доклади от министъра на околната среда и водите.</a:t>
            </a:r>
          </a:p>
        </p:txBody>
      </p:sp>
    </p:spTree>
    <p:extLst>
      <p:ext uri="{BB962C8B-B14F-4D97-AF65-F5344CB8AC3E}">
        <p14:creationId xmlns:p14="http://schemas.microsoft.com/office/powerpoint/2010/main" val="17604147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87023" y="1185334"/>
            <a:ext cx="9821333" cy="4708981"/>
          </a:xfrm>
          <a:prstGeom prst="rect">
            <a:avLst/>
          </a:prstGeom>
        </p:spPr>
        <p:txBody>
          <a:bodyPr wrap="square">
            <a:spAutoFit/>
          </a:bodyPr>
          <a:lstStyle/>
          <a:p>
            <a:pPr marL="0" lvl="1"/>
            <a:r>
              <a:rPr lang="bg-BG" b="1" dirty="0"/>
              <a:t>Ангажименти на общината съгласно Наредба за управление на строителните отпадъци и за влагане на рециклирани строителни материали, приета с ПМС № 267 от 05.12.2017 г</a:t>
            </a:r>
            <a:r>
              <a:rPr lang="bg-BG" b="1" dirty="0" smtClean="0"/>
              <a:t>.</a:t>
            </a:r>
          </a:p>
          <a:p>
            <a:pPr marL="0" lvl="1"/>
            <a:endParaRPr lang="bg-BG" dirty="0" smtClean="0">
              <a:cs typeface="Calibri" panose="020F0502020204030204" pitchFamily="34" charset="0"/>
            </a:endParaRPr>
          </a:p>
          <a:p>
            <a:r>
              <a:rPr lang="bg-BG" dirty="0" smtClean="0">
                <a:cs typeface="Calibri" panose="020F0502020204030204" pitchFamily="34" charset="0"/>
              </a:rPr>
              <a:t>Управлението </a:t>
            </a:r>
            <a:r>
              <a:rPr lang="bg-BG" dirty="0">
                <a:cs typeface="Calibri" panose="020F0502020204030204" pitchFamily="34" charset="0"/>
              </a:rPr>
              <a:t>на строителните отпадъци е регламентирано по-подробно в Наредбата за управление на строителните отпадъци и за влагане на рециклирани строителни материали, приета с ПМС № 267 от 05.12.2017 г. </a:t>
            </a:r>
            <a:endParaRPr lang="bg-BG" dirty="0" smtClean="0">
              <a:cs typeface="Calibri" panose="020F0502020204030204" pitchFamily="34" charset="0"/>
            </a:endParaRPr>
          </a:p>
          <a:p>
            <a:endParaRPr lang="bg-BG" sz="1600" dirty="0">
              <a:cs typeface="Calibri" panose="020F0502020204030204" pitchFamily="34" charset="0"/>
            </a:endParaRPr>
          </a:p>
          <a:p>
            <a:r>
              <a:rPr lang="bg-BG" b="1" u="sng" dirty="0">
                <a:cs typeface="Calibri" panose="020F0502020204030204" pitchFamily="34" charset="0"/>
              </a:rPr>
              <a:t>С наредбата се регламентират:</a:t>
            </a:r>
          </a:p>
          <a:p>
            <a:r>
              <a:rPr lang="bg-BG" dirty="0">
                <a:cs typeface="Calibri" panose="020F0502020204030204" pitchFamily="34" charset="0"/>
              </a:rPr>
              <a:t>1. създаването на система за управление и контрол на дейностите по събиране, транспортиране и третиране на строителните отпадъци (СО);</a:t>
            </a:r>
          </a:p>
          <a:p>
            <a:r>
              <a:rPr lang="bg-BG" dirty="0">
                <a:cs typeface="Calibri" panose="020F0502020204030204" pitchFamily="34" charset="0"/>
              </a:rPr>
              <a:t>2. изискванията за влагане на рециклирани строителни материали в строителството;</a:t>
            </a:r>
          </a:p>
          <a:p>
            <a:r>
              <a:rPr lang="bg-BG" dirty="0">
                <a:cs typeface="Calibri" panose="020F0502020204030204" pitchFamily="34" charset="0"/>
              </a:rPr>
              <a:t>3. изискванията за управление на СО в процеса на строителство и премахване на строежи.</a:t>
            </a:r>
          </a:p>
          <a:p>
            <a:r>
              <a:rPr lang="bg-BG" dirty="0">
                <a:cs typeface="Calibri" panose="020F0502020204030204" pitchFamily="34" charset="0"/>
              </a:rPr>
              <a:t> </a:t>
            </a:r>
            <a:endParaRPr lang="bg-BG" dirty="0" smtClean="0">
              <a:cs typeface="Calibri" panose="020F0502020204030204" pitchFamily="34" charset="0"/>
            </a:endParaRPr>
          </a:p>
          <a:p>
            <a:endParaRPr lang="bg-BG" sz="1600" dirty="0">
              <a:cs typeface="Calibri" panose="020F0502020204030204" pitchFamily="34" charset="0"/>
            </a:endParaRPr>
          </a:p>
          <a:p>
            <a:pPr lvl="1"/>
            <a:endParaRPr lang="bg-BG" sz="1600" dirty="0"/>
          </a:p>
        </p:txBody>
      </p:sp>
      <p:sp>
        <p:nvSpPr>
          <p:cNvPr id="5" name="Title 1"/>
          <p:cNvSpPr txBox="1">
            <a:spLocks/>
          </p:cNvSpPr>
          <p:nvPr/>
        </p:nvSpPr>
        <p:spPr>
          <a:xfrm>
            <a:off x="587023" y="124178"/>
            <a:ext cx="10295465" cy="855731"/>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b="1" smtClean="0">
                <a:latin typeface="+mn-lt"/>
                <a:cs typeface="Calibri" panose="020F0502020204030204" pitchFamily="34" charset="0"/>
              </a:rPr>
              <a:t>Общински ангажименти свързани с управлението на строителните отпадъци съгласно ЗУО</a:t>
            </a:r>
            <a:r>
              <a:rPr lang="bg-BG" sz="2000" b="1" smtClean="0">
                <a:latin typeface="+mn-lt"/>
                <a:cs typeface="Calibri" panose="020F0502020204030204" pitchFamily="34" charset="0"/>
              </a:rPr>
              <a:t>,(изменение и допълнение от 05.03.2021 г)</a:t>
            </a:r>
            <a:endParaRPr lang="bg-BG" sz="2000" dirty="0">
              <a:latin typeface="+mn-lt"/>
              <a:cs typeface="Calibri" panose="020F0502020204030204" pitchFamily="34" charset="0"/>
            </a:endParaRPr>
          </a:p>
        </p:txBody>
      </p:sp>
    </p:spTree>
    <p:extLst>
      <p:ext uri="{BB962C8B-B14F-4D97-AF65-F5344CB8AC3E}">
        <p14:creationId xmlns:p14="http://schemas.microsoft.com/office/powerpoint/2010/main" val="1618065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28980" y="979909"/>
            <a:ext cx="9945509" cy="5755422"/>
          </a:xfrm>
          <a:prstGeom prst="rect">
            <a:avLst/>
          </a:prstGeom>
        </p:spPr>
        <p:txBody>
          <a:bodyPr wrap="square">
            <a:spAutoFit/>
          </a:bodyPr>
          <a:lstStyle/>
          <a:p>
            <a:pPr marL="0" lvl="1"/>
            <a:r>
              <a:rPr lang="bg-BG" b="1" dirty="0"/>
              <a:t>Ангажименти на общината съгласно Наредба за управление на строителните отпадъци и за влагане на рециклирани строителни материали, приета с ПМС № 267 от 05.12.2017 г</a:t>
            </a:r>
            <a:r>
              <a:rPr lang="bg-BG" b="1" dirty="0" smtClean="0"/>
              <a:t>.</a:t>
            </a:r>
            <a:endParaRPr lang="bg-BG" dirty="0" smtClean="0">
              <a:cs typeface="Calibri" panose="020F0502020204030204" pitchFamily="34" charset="0"/>
            </a:endParaRPr>
          </a:p>
          <a:p>
            <a:endParaRPr lang="bg-BG" b="1" i="1" dirty="0" smtClean="0">
              <a:cs typeface="Calibri" panose="020F0502020204030204" pitchFamily="34" charset="0"/>
            </a:endParaRPr>
          </a:p>
          <a:p>
            <a:pPr marL="285750" indent="-285750">
              <a:buFont typeface="Wingdings" panose="05000000000000000000" pitchFamily="2" charset="2"/>
              <a:buChar char="q"/>
            </a:pPr>
            <a:r>
              <a:rPr lang="bg-BG" b="1" dirty="0" smtClean="0">
                <a:cs typeface="Calibri" panose="020F0502020204030204" pitchFamily="34" charset="0"/>
              </a:rPr>
              <a:t>Управление </a:t>
            </a:r>
            <a:r>
              <a:rPr lang="bg-BG" b="1" dirty="0">
                <a:cs typeface="Calibri" panose="020F0502020204030204" pitchFamily="34" charset="0"/>
              </a:rPr>
              <a:t>на строителните отпадъци при извършване на строителни и монтажни работи и премахване на строежи</a:t>
            </a:r>
            <a:endParaRPr lang="bg-BG" sz="1600" dirty="0">
              <a:cs typeface="Calibri" panose="020F0502020204030204" pitchFamily="34" charset="0"/>
            </a:endParaRPr>
          </a:p>
          <a:p>
            <a:r>
              <a:rPr lang="bg-BG" sz="1600" dirty="0">
                <a:cs typeface="Calibri" panose="020F0502020204030204" pitchFamily="34" charset="0"/>
              </a:rPr>
              <a:t>Наредбата регламентира, че управлението на строителните отпадъци при извършване на строителни и монтажни дейности и премахване на строежи се извършва чрез приет План за управление на строителните отпадъци. ПУСО обхваща мерките, предвидени в частите на инвестиционния проект по отношение на дейностите със </a:t>
            </a:r>
            <a:r>
              <a:rPr lang="bg-BG" sz="1600" dirty="0" smtClean="0">
                <a:cs typeface="Calibri" panose="020F0502020204030204" pitchFamily="34" charset="0"/>
              </a:rPr>
              <a:t>СО.</a:t>
            </a:r>
          </a:p>
          <a:p>
            <a:pPr marL="285750" indent="-285750">
              <a:buFont typeface="Wingdings" panose="05000000000000000000" pitchFamily="2" charset="2"/>
              <a:buChar char="v"/>
            </a:pPr>
            <a:r>
              <a:rPr lang="bg-BG" sz="1600" dirty="0" smtClean="0">
                <a:solidFill>
                  <a:schemeClr val="accent2"/>
                </a:solidFill>
                <a:cs typeface="Calibri" panose="020F0502020204030204" pitchFamily="34" charset="0"/>
              </a:rPr>
              <a:t>На стр. ……… от Наръчника за Управление на отпадъците са разписани детайлно мерките</a:t>
            </a:r>
          </a:p>
          <a:p>
            <a:pPr marL="285750" indent="-285750">
              <a:buFont typeface="Wingdings" panose="05000000000000000000" pitchFamily="2" charset="2"/>
              <a:buChar char="q"/>
            </a:pPr>
            <a:r>
              <a:rPr lang="bg-BG" b="1" dirty="0">
                <a:cs typeface="Calibri" panose="020F0502020204030204" pitchFamily="34" charset="0"/>
              </a:rPr>
              <a:t>Извършване на дейности със строителни отпадъци</a:t>
            </a:r>
            <a:endParaRPr lang="bg-BG" dirty="0">
              <a:cs typeface="Calibri" panose="020F0502020204030204" pitchFamily="34" charset="0"/>
            </a:endParaRPr>
          </a:p>
          <a:p>
            <a:r>
              <a:rPr lang="bg-BG" sz="1600" dirty="0">
                <a:cs typeface="Calibri" panose="020F0502020204030204" pitchFamily="34" charset="0"/>
              </a:rPr>
              <a:t>Дейностите по събиране, транспортиране и третиране на СО се извършват от лица, които имат право да извършват тези дейности съгласно чл. 35 от ЗУО</a:t>
            </a:r>
          </a:p>
          <a:p>
            <a:pPr marL="285750" indent="-285750">
              <a:buFont typeface="Wingdings" panose="05000000000000000000" pitchFamily="2" charset="2"/>
              <a:buChar char="q"/>
            </a:pPr>
            <a:r>
              <a:rPr lang="bg-BG" b="1" dirty="0">
                <a:cs typeface="Calibri" panose="020F0502020204030204" pitchFamily="34" charset="0"/>
              </a:rPr>
              <a:t>Информация</a:t>
            </a:r>
            <a:endParaRPr lang="bg-BG" dirty="0">
              <a:cs typeface="Calibri" panose="020F0502020204030204" pitchFamily="34" charset="0"/>
            </a:endParaRPr>
          </a:p>
          <a:p>
            <a:r>
              <a:rPr lang="bg-BG" sz="1600" dirty="0">
                <a:cs typeface="Calibri" panose="020F0502020204030204" pitchFamily="34" charset="0"/>
              </a:rPr>
              <a:t>Кметът на общината изпраща информацията до директора на РИОСВ, на чиято територия ще се извършват СМР или премахване на строежи, за издадените през предходния месец разрешения за строеж или заповеди за премахване на строеж.</a:t>
            </a:r>
          </a:p>
          <a:p>
            <a:r>
              <a:rPr lang="bg-BG" sz="1600" dirty="0">
                <a:cs typeface="Calibri" panose="020F0502020204030204" pitchFamily="34" charset="0"/>
              </a:rPr>
              <a:t>Информацията се изпраща по електронен път в срок до 10-о число на текущия </a:t>
            </a:r>
            <a:r>
              <a:rPr lang="bg-BG" sz="1600" dirty="0" smtClean="0">
                <a:cs typeface="Calibri" panose="020F0502020204030204" pitchFamily="34" charset="0"/>
              </a:rPr>
              <a:t>месец и включва:</a:t>
            </a:r>
            <a:endParaRPr lang="bg-BG" sz="1600" dirty="0">
              <a:cs typeface="Calibri" panose="020F0502020204030204" pitchFamily="34" charset="0"/>
            </a:endParaRPr>
          </a:p>
          <a:p>
            <a:pPr marL="285750" lvl="0" indent="-285750">
              <a:buFont typeface="Wingdings" panose="05000000000000000000" pitchFamily="2" charset="2"/>
              <a:buChar char="§"/>
            </a:pPr>
            <a:r>
              <a:rPr lang="bg-BG" sz="1600" dirty="0">
                <a:cs typeface="Calibri" panose="020F0502020204030204" pitchFamily="34" charset="0"/>
              </a:rPr>
              <a:t>наименование на възложителя на СМР или премахване на строеж;</a:t>
            </a:r>
          </a:p>
          <a:p>
            <a:pPr marL="285750" lvl="0" indent="-285750">
              <a:buFont typeface="Wingdings" panose="05000000000000000000" pitchFamily="2" charset="2"/>
              <a:buChar char="§"/>
            </a:pPr>
            <a:r>
              <a:rPr lang="bg-BG" sz="1600" dirty="0">
                <a:cs typeface="Calibri" panose="020F0502020204030204" pitchFamily="34" charset="0"/>
              </a:rPr>
              <a:t>вида на дейността;</a:t>
            </a:r>
          </a:p>
          <a:p>
            <a:pPr marL="285750" lvl="0" indent="-285750">
              <a:buFont typeface="Wingdings" panose="05000000000000000000" pitchFamily="2" charset="2"/>
              <a:buChar char="§"/>
            </a:pPr>
            <a:r>
              <a:rPr lang="bg-BG" sz="1600" dirty="0">
                <a:cs typeface="Calibri" panose="020F0502020204030204" pitchFamily="34" charset="0"/>
              </a:rPr>
              <a:t>местоположението на строителната площадка</a:t>
            </a:r>
            <a:r>
              <a:rPr lang="bg-BG" sz="1600" dirty="0" smtClean="0">
                <a:cs typeface="Calibri" panose="020F0502020204030204" pitchFamily="34" charset="0"/>
              </a:rPr>
              <a:t>.</a:t>
            </a:r>
            <a:endParaRPr lang="bg-BG" sz="1600" dirty="0">
              <a:cs typeface="Calibri" panose="020F0502020204030204" pitchFamily="34" charset="0"/>
            </a:endParaRPr>
          </a:p>
        </p:txBody>
      </p:sp>
      <p:sp>
        <p:nvSpPr>
          <p:cNvPr id="5" name="Title 1"/>
          <p:cNvSpPr>
            <a:spLocks noGrp="1"/>
          </p:cNvSpPr>
          <p:nvPr>
            <p:ph type="ctrTitle"/>
          </p:nvPr>
        </p:nvSpPr>
        <p:spPr>
          <a:xfrm>
            <a:off x="587023" y="124178"/>
            <a:ext cx="10295465" cy="855731"/>
          </a:xfrm>
        </p:spPr>
        <p:txBody>
          <a:bodyPr/>
          <a:lstStyle/>
          <a:p>
            <a:pPr lvl="0" algn="ctr"/>
            <a:r>
              <a:rPr lang="bg-BG" sz="2400" b="1" dirty="0">
                <a:latin typeface="+mn-lt"/>
                <a:cs typeface="Calibri" panose="020F0502020204030204" pitchFamily="34" charset="0"/>
              </a:rPr>
              <a:t>Общински ангажименти свързани с управлението на </a:t>
            </a:r>
            <a:r>
              <a:rPr lang="bg-BG" sz="2400" b="1" dirty="0" smtClean="0">
                <a:latin typeface="+mn-lt"/>
                <a:cs typeface="Calibri" panose="020F0502020204030204" pitchFamily="34" charset="0"/>
              </a:rPr>
              <a:t>строителните </a:t>
            </a:r>
            <a:r>
              <a:rPr lang="bg-BG" sz="2400" b="1" dirty="0">
                <a:latin typeface="+mn-lt"/>
                <a:cs typeface="Calibri" panose="020F0502020204030204" pitchFamily="34" charset="0"/>
              </a:rPr>
              <a:t>отпадъци съгласно ЗУО</a:t>
            </a:r>
            <a:r>
              <a:rPr lang="bg-BG" sz="2000" b="1" dirty="0" smtClean="0">
                <a:latin typeface="+mn-lt"/>
                <a:cs typeface="Calibri" panose="020F0502020204030204" pitchFamily="34" charset="0"/>
              </a:rPr>
              <a:t>,(изменение </a:t>
            </a:r>
            <a:r>
              <a:rPr lang="bg-BG" sz="2000" b="1" dirty="0">
                <a:latin typeface="+mn-lt"/>
                <a:cs typeface="Calibri" panose="020F0502020204030204" pitchFamily="34" charset="0"/>
              </a:rPr>
              <a:t>и допълнение от 05.03.2021 </a:t>
            </a:r>
            <a:r>
              <a:rPr lang="bg-BG" sz="2000" b="1" dirty="0" smtClean="0">
                <a:latin typeface="+mn-lt"/>
                <a:cs typeface="Calibri" panose="020F0502020204030204" pitchFamily="34" charset="0"/>
              </a:rPr>
              <a:t>г)</a:t>
            </a:r>
            <a:endParaRPr lang="bg-BG" sz="2000" dirty="0">
              <a:latin typeface="+mn-lt"/>
              <a:cs typeface="Calibri" panose="020F0502020204030204" pitchFamily="34" charset="0"/>
            </a:endParaRPr>
          </a:p>
        </p:txBody>
      </p:sp>
    </p:spTree>
    <p:extLst>
      <p:ext uri="{BB962C8B-B14F-4D97-AF65-F5344CB8AC3E}">
        <p14:creationId xmlns:p14="http://schemas.microsoft.com/office/powerpoint/2010/main" val="3671672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64446" y="979909"/>
            <a:ext cx="10295464" cy="5909310"/>
          </a:xfrm>
          <a:prstGeom prst="rect">
            <a:avLst/>
          </a:prstGeom>
        </p:spPr>
        <p:txBody>
          <a:bodyPr wrap="square">
            <a:spAutoFit/>
          </a:bodyPr>
          <a:lstStyle/>
          <a:p>
            <a:pPr marL="0" lvl="1"/>
            <a:r>
              <a:rPr lang="bg-BG" sz="1600" b="1" dirty="0" smtClean="0">
                <a:cs typeface="Calibri" panose="020F0502020204030204" pitchFamily="34" charset="0"/>
              </a:rPr>
              <a:t>Организация </a:t>
            </a:r>
            <a:r>
              <a:rPr lang="bg-BG" sz="1600" b="1" dirty="0">
                <a:cs typeface="Calibri" panose="020F0502020204030204" pitchFamily="34" charset="0"/>
              </a:rPr>
              <a:t>на дейностите за изпълнение на ангажиментите на общините относно управлението на  строителните </a:t>
            </a:r>
            <a:r>
              <a:rPr lang="bg-BG" sz="1600" b="1" dirty="0" smtClean="0">
                <a:cs typeface="Calibri" panose="020F0502020204030204" pitchFamily="34" charset="0"/>
              </a:rPr>
              <a:t>отпадъци</a:t>
            </a:r>
          </a:p>
          <a:p>
            <a:pPr marL="0" lvl="1"/>
            <a:endParaRPr lang="bg-BG" sz="1600" dirty="0">
              <a:cs typeface="Calibri" panose="020F0502020204030204" pitchFamily="34" charset="0"/>
            </a:endParaRPr>
          </a:p>
          <a:p>
            <a:r>
              <a:rPr lang="bg-BG" sz="1600" dirty="0">
                <a:cs typeface="Calibri" panose="020F0502020204030204" pitchFamily="34" charset="0"/>
              </a:rPr>
              <a:t>Наредбата по чл.22 от ЗУО трябва да урежда следните елементи на организацията на дейностите по управление на строителните отпадъци:</a:t>
            </a:r>
          </a:p>
          <a:p>
            <a:pPr marL="285750" lvl="0" indent="-285750">
              <a:buFont typeface="Wingdings" panose="05000000000000000000" pitchFamily="2" charset="2"/>
              <a:buChar char="Ø"/>
            </a:pPr>
            <a:r>
              <a:rPr lang="bg-BG" sz="1600" dirty="0">
                <a:cs typeface="Calibri" panose="020F0502020204030204" pitchFamily="34" charset="0"/>
              </a:rPr>
              <a:t>Лицата, при чиято дейност се образуват строителни отпадъци в резултат от ремонтна дейност на домакинствата трябва да:</a:t>
            </a:r>
          </a:p>
          <a:p>
            <a:pPr marL="285750" lvl="0" indent="-285750">
              <a:buFont typeface="Wingdings" panose="05000000000000000000" pitchFamily="2" charset="2"/>
              <a:buChar char="§"/>
            </a:pPr>
            <a:r>
              <a:rPr lang="bg-BG" sz="1500" dirty="0">
                <a:cs typeface="Calibri" panose="020F0502020204030204" pitchFamily="34" charset="0"/>
              </a:rPr>
              <a:t>събират строителните отпадъци на територията на имота, като не се допуска разпиляването им до изхвърлянето </a:t>
            </a:r>
            <a:r>
              <a:rPr lang="bg-BG" sz="1500" dirty="0" smtClean="0">
                <a:cs typeface="Calibri" panose="020F0502020204030204" pitchFamily="34" charset="0"/>
              </a:rPr>
              <a:t>им</a:t>
            </a:r>
          </a:p>
          <a:p>
            <a:pPr marL="285750" lvl="0" indent="-285750">
              <a:buFont typeface="Wingdings" panose="05000000000000000000" pitchFamily="2" charset="2"/>
              <a:buChar char="§"/>
            </a:pPr>
            <a:r>
              <a:rPr lang="bg-BG" sz="1500" dirty="0" smtClean="0">
                <a:cs typeface="Calibri" panose="020F0502020204030204" pitchFamily="34" charset="0"/>
              </a:rPr>
              <a:t>изхвърлят </a:t>
            </a:r>
            <a:r>
              <a:rPr lang="bg-BG" sz="1500" dirty="0">
                <a:cs typeface="Calibri" panose="020F0502020204030204" pitchFamily="34" charset="0"/>
              </a:rPr>
              <a:t>строителните отпадъци от ремонтна дейност, до контейнерите за битови отпадъци само в определените дни, съгласно предварително обявен график от общината или да ги събират в наети от тях специализирани контейнери, като ги предават на лица притежаващи документ, издаден по реда на </a:t>
            </a:r>
            <a:r>
              <a:rPr lang="bg-BG" sz="1500" dirty="0">
                <a:cs typeface="Calibri" panose="020F0502020204030204" pitchFamily="34" charset="0"/>
                <a:hlinkClick r:id="rId2"/>
              </a:rPr>
              <a:t>ЗУО</a:t>
            </a:r>
            <a:r>
              <a:rPr lang="bg-BG" sz="1500" dirty="0" smtClean="0">
                <a:cs typeface="Calibri" panose="020F0502020204030204" pitchFamily="34" charset="0"/>
              </a:rPr>
              <a:t>.</a:t>
            </a:r>
          </a:p>
          <a:p>
            <a:pPr lvl="0"/>
            <a:endParaRPr lang="bg-BG" sz="1500" dirty="0">
              <a:cs typeface="Calibri" panose="020F0502020204030204" pitchFamily="34" charset="0"/>
            </a:endParaRPr>
          </a:p>
          <a:p>
            <a:pPr marL="285750" lvl="0" indent="-285750">
              <a:buFont typeface="Wingdings" panose="05000000000000000000" pitchFamily="2" charset="2"/>
              <a:buChar char="Ø"/>
            </a:pPr>
            <a:r>
              <a:rPr lang="bg-BG" sz="1600" dirty="0">
                <a:cs typeface="Calibri" panose="020F0502020204030204" pitchFamily="34" charset="0"/>
              </a:rPr>
              <a:t>Лицата, при чиято дейност се образуват строителни отпадъци и ги изхвърлят извън обявения от общината график, са длъжни да ги събират в наети от тях специализирани контейнери и ги предават на лица притежаващи документ, издаден по реда на </a:t>
            </a:r>
            <a:r>
              <a:rPr lang="bg-BG" sz="1600" dirty="0">
                <a:cs typeface="Calibri" panose="020F0502020204030204" pitchFamily="34" charset="0"/>
                <a:hlinkClick r:id="rId2"/>
              </a:rPr>
              <a:t>ЗУО</a:t>
            </a:r>
            <a:r>
              <a:rPr lang="bg-BG" sz="1600" dirty="0" smtClean="0">
                <a:cs typeface="Calibri" panose="020F0502020204030204" pitchFamily="34" charset="0"/>
              </a:rPr>
              <a:t>.</a:t>
            </a:r>
          </a:p>
          <a:p>
            <a:pPr lvl="0"/>
            <a:endParaRPr lang="bg-BG" sz="1600" dirty="0">
              <a:cs typeface="Calibri" panose="020F0502020204030204" pitchFamily="34" charset="0"/>
            </a:endParaRPr>
          </a:p>
          <a:p>
            <a:pPr marL="285750" lvl="0" indent="-285750">
              <a:buFont typeface="Wingdings" panose="05000000000000000000" pitchFamily="2" charset="2"/>
              <a:buChar char="Ø"/>
            </a:pPr>
            <a:r>
              <a:rPr lang="bg-BG" sz="1600" dirty="0">
                <a:cs typeface="Calibri" panose="020F0502020204030204" pitchFamily="34" charset="0"/>
              </a:rPr>
              <a:t>Общините могат да публикуват на интернет страницата си места, на които лицата, извършващи домашни ремонти да предават отпадъците от ремонтните си дейности, както и график за тяхното извозване.  </a:t>
            </a:r>
            <a:endParaRPr lang="bg-BG" sz="1600" dirty="0" smtClean="0">
              <a:cs typeface="Calibri" panose="020F0502020204030204" pitchFamily="34" charset="0"/>
            </a:endParaRPr>
          </a:p>
          <a:p>
            <a:pPr lvl="0"/>
            <a:endParaRPr lang="bg-BG" sz="1600" dirty="0">
              <a:cs typeface="Calibri" panose="020F0502020204030204" pitchFamily="34" charset="0"/>
            </a:endParaRPr>
          </a:p>
          <a:p>
            <a:pPr marL="285750" lvl="0" indent="-285750">
              <a:buFont typeface="Wingdings" panose="05000000000000000000" pitchFamily="2" charset="2"/>
              <a:buChar char="Ø"/>
            </a:pPr>
            <a:r>
              <a:rPr lang="bg-BG" sz="1600" dirty="0">
                <a:cs typeface="Calibri" panose="020F0502020204030204" pitchFamily="34" charset="0"/>
              </a:rPr>
              <a:t>Безплатното извозване от страна на общината на отпадъците от ремонтни дейности на домакинствата, стимулира населението да не ги изхвърля в контейнерите за битови отпадъци или на нерегламентирани за целта места</a:t>
            </a:r>
            <a:r>
              <a:rPr lang="bg-BG" sz="1600" dirty="0" smtClean="0">
                <a:cs typeface="Calibri" panose="020F0502020204030204" pitchFamily="34" charset="0"/>
              </a:rPr>
              <a:t>.</a:t>
            </a:r>
            <a:endParaRPr lang="bg-BG" sz="1600" dirty="0">
              <a:cs typeface="Calibri" panose="020F0502020204030204" pitchFamily="34" charset="0"/>
            </a:endParaRPr>
          </a:p>
        </p:txBody>
      </p:sp>
      <p:sp>
        <p:nvSpPr>
          <p:cNvPr id="5" name="Title 1"/>
          <p:cNvSpPr txBox="1">
            <a:spLocks/>
          </p:cNvSpPr>
          <p:nvPr/>
        </p:nvSpPr>
        <p:spPr>
          <a:xfrm>
            <a:off x="587023" y="124178"/>
            <a:ext cx="10295465" cy="855731"/>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b="1" smtClean="0">
                <a:latin typeface="+mn-lt"/>
                <a:cs typeface="Calibri" panose="020F0502020204030204" pitchFamily="34" charset="0"/>
              </a:rPr>
              <a:t>Общински ангажименти свързани с управлението на строителните отпадъци съгласно ЗУО</a:t>
            </a:r>
            <a:r>
              <a:rPr lang="bg-BG" sz="2000" b="1" smtClean="0">
                <a:latin typeface="+mn-lt"/>
                <a:cs typeface="Calibri" panose="020F0502020204030204" pitchFamily="34" charset="0"/>
              </a:rPr>
              <a:t>,(изменение и допълнение от 05.03.2021 г)</a:t>
            </a:r>
            <a:endParaRPr lang="bg-BG" sz="2000" dirty="0">
              <a:latin typeface="+mn-lt"/>
              <a:cs typeface="Calibri" panose="020F0502020204030204" pitchFamily="34" charset="0"/>
            </a:endParaRPr>
          </a:p>
        </p:txBody>
      </p:sp>
    </p:spTree>
    <p:extLst>
      <p:ext uri="{BB962C8B-B14F-4D97-AF65-F5344CB8AC3E}">
        <p14:creationId xmlns:p14="http://schemas.microsoft.com/office/powerpoint/2010/main" val="14692757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87023" y="1115375"/>
            <a:ext cx="9956800" cy="5355312"/>
          </a:xfrm>
          <a:prstGeom prst="rect">
            <a:avLst/>
          </a:prstGeom>
        </p:spPr>
        <p:txBody>
          <a:bodyPr wrap="square">
            <a:spAutoFit/>
          </a:bodyPr>
          <a:lstStyle/>
          <a:p>
            <a:pPr marL="285750" indent="-285750">
              <a:buFont typeface="Wingdings" panose="05000000000000000000" pitchFamily="2" charset="2"/>
              <a:buChar char="q"/>
            </a:pPr>
            <a:r>
              <a:rPr lang="bg-BG" dirty="0" smtClean="0">
                <a:cs typeface="Calibri" panose="020F0502020204030204" pitchFamily="34" charset="0"/>
              </a:rPr>
              <a:t>„</a:t>
            </a:r>
            <a:r>
              <a:rPr lang="ru-RU" dirty="0" smtClean="0">
                <a:cs typeface="Calibri" panose="020F0502020204030204" pitchFamily="34" charset="0"/>
              </a:rPr>
              <a:t>Биоразградими </a:t>
            </a:r>
            <a:r>
              <a:rPr lang="ru-RU" dirty="0">
                <a:cs typeface="Calibri" panose="020F0502020204030204" pitchFamily="34" charset="0"/>
              </a:rPr>
              <a:t>отпадъци" са всички отпадъци, които имат способността да се разграждат анаеробно или аеробно, като хранителни и растителни отпадъци, хартия, картон и други</a:t>
            </a:r>
            <a:r>
              <a:rPr lang="ru-RU" dirty="0" smtClean="0">
                <a:cs typeface="Calibri" panose="020F0502020204030204" pitchFamily="34" charset="0"/>
              </a:rPr>
              <a:t>.</a:t>
            </a:r>
            <a:r>
              <a:rPr lang="bg-BG" dirty="0">
                <a:cs typeface="Calibri" panose="020F0502020204030204" pitchFamily="34" charset="0"/>
              </a:rPr>
              <a:t> Определението за Биотпадъци  от Допълнителните разпоредби на ЗУО в сила от 05.03.2021г е със следния текст:</a:t>
            </a:r>
          </a:p>
          <a:p>
            <a:r>
              <a:rPr lang="bg-BG" b="1" i="1" dirty="0">
                <a:solidFill>
                  <a:schemeClr val="accent2"/>
                </a:solidFill>
                <a:cs typeface="Calibri" panose="020F0502020204030204" pitchFamily="34" charset="0"/>
              </a:rPr>
              <a:t>Биоотпадъци" са биоразградими отпадъци от парковете и градините, хранителни и кухненски отпадъци от домакинствата, офисите, ресторантите, търговията на едро, столовете, заведенията за обществено хранене и търговските обекти за търговия на дребно, както и подобните отпадъци от предприятията на хранително-вкусовата промишленост</a:t>
            </a:r>
            <a:r>
              <a:rPr lang="bg-BG" b="1" i="1" dirty="0" smtClean="0">
                <a:solidFill>
                  <a:schemeClr val="accent2"/>
                </a:solidFill>
                <a:cs typeface="Calibri" panose="020F0502020204030204" pitchFamily="34" charset="0"/>
              </a:rPr>
              <a:t>.</a:t>
            </a:r>
          </a:p>
          <a:p>
            <a:r>
              <a:rPr lang="bg-BG" dirty="0">
                <a:cs typeface="Calibri" panose="020F0502020204030204" pitchFamily="34" charset="0"/>
              </a:rPr>
              <a:t>Биоразградимите отпадъци можем да разделим </a:t>
            </a:r>
            <a:r>
              <a:rPr lang="bg-BG" dirty="0" smtClean="0">
                <a:cs typeface="Calibri" panose="020F0502020204030204" pitchFamily="34" charset="0"/>
              </a:rPr>
              <a:t>на </a:t>
            </a:r>
            <a:r>
              <a:rPr lang="bg-BG" dirty="0">
                <a:cs typeface="Calibri" panose="020F0502020204030204" pitchFamily="34" charset="0"/>
              </a:rPr>
              <a:t>следните видове:</a:t>
            </a:r>
          </a:p>
          <a:p>
            <a:pPr marL="285750" lvl="0" indent="-285750">
              <a:buFont typeface="Wingdings" panose="05000000000000000000" pitchFamily="2" charset="2"/>
              <a:buChar char="§"/>
            </a:pPr>
            <a:r>
              <a:rPr lang="bg-BG" dirty="0">
                <a:cs typeface="Calibri" panose="020F0502020204030204" pitchFamily="34" charset="0"/>
              </a:rPr>
              <a:t>Растителни зелени отпадъци - зелени площи към обществени и търговски обекти, производствени, стопански и административни сгради, градини, паркове, домакинства и </a:t>
            </a:r>
            <a:r>
              <a:rPr lang="bg-BG" dirty="0" smtClean="0">
                <a:cs typeface="Calibri" panose="020F0502020204030204" pitchFamily="34" charset="0"/>
              </a:rPr>
              <a:t>др.</a:t>
            </a:r>
          </a:p>
          <a:p>
            <a:pPr marL="285750" lvl="0" indent="-285750">
              <a:buFont typeface="Wingdings" panose="05000000000000000000" pitchFamily="2" charset="2"/>
              <a:buChar char="§"/>
            </a:pPr>
            <a:r>
              <a:rPr lang="bg-BG" dirty="0" smtClean="0">
                <a:cs typeface="Calibri" panose="020F0502020204030204" pitchFamily="34" charset="0"/>
              </a:rPr>
              <a:t>Хранителни </a:t>
            </a:r>
            <a:r>
              <a:rPr lang="bg-BG" dirty="0">
                <a:cs typeface="Calibri" panose="020F0502020204030204" pitchFamily="34" charset="0"/>
              </a:rPr>
              <a:t>и кухненски отпадъци: детски градини, училища, домакинства, ресторанти, заведения за обществено хранене, търговски обекти, социални домове, пазари,  и </a:t>
            </a:r>
            <a:r>
              <a:rPr lang="bg-BG" dirty="0" smtClean="0">
                <a:cs typeface="Calibri" panose="020F0502020204030204" pitchFamily="34" charset="0"/>
              </a:rPr>
              <a:t>др.</a:t>
            </a:r>
          </a:p>
          <a:p>
            <a:pPr marL="285750" lvl="0" indent="-285750">
              <a:buFont typeface="Wingdings" panose="05000000000000000000" pitchFamily="2" charset="2"/>
              <a:buChar char="§"/>
            </a:pPr>
            <a:r>
              <a:rPr lang="bg-BG" dirty="0" smtClean="0">
                <a:cs typeface="Calibri" panose="020F0502020204030204" pitchFamily="34" charset="0"/>
              </a:rPr>
              <a:t>Биоразградими </a:t>
            </a:r>
            <a:r>
              <a:rPr lang="bg-BG" dirty="0">
                <a:cs typeface="Calibri" panose="020F0502020204030204" pitchFamily="34" charset="0"/>
              </a:rPr>
              <a:t>от хранително вкусовата </a:t>
            </a:r>
            <a:r>
              <a:rPr lang="bg-BG" dirty="0" smtClean="0">
                <a:cs typeface="Calibri" panose="020F0502020204030204" pitchFamily="34" charset="0"/>
              </a:rPr>
              <a:t>промишленост</a:t>
            </a:r>
          </a:p>
          <a:p>
            <a:pPr marL="285750" lvl="0" indent="-285750">
              <a:buFont typeface="Wingdings" panose="05000000000000000000" pitchFamily="2" charset="2"/>
              <a:buChar char="§"/>
            </a:pPr>
            <a:r>
              <a:rPr lang="bg-BG" dirty="0" smtClean="0">
                <a:cs typeface="Calibri" panose="020F0502020204030204" pitchFamily="34" charset="0"/>
              </a:rPr>
              <a:t>Биоразградими </a:t>
            </a:r>
            <a:r>
              <a:rPr lang="bg-BG" dirty="0">
                <a:cs typeface="Calibri" panose="020F0502020204030204" pitchFamily="34" charset="0"/>
              </a:rPr>
              <a:t>-  хартия, картон и други</a:t>
            </a:r>
          </a:p>
          <a:p>
            <a:endParaRPr lang="bg-BG" b="1" i="1" dirty="0">
              <a:solidFill>
                <a:schemeClr val="accent2"/>
              </a:solidFill>
              <a:latin typeface="Calibri" panose="020F0502020204030204" pitchFamily="34" charset="0"/>
              <a:cs typeface="Calibri" panose="020F0502020204030204" pitchFamily="34" charset="0"/>
            </a:endParaRPr>
          </a:p>
        </p:txBody>
      </p:sp>
      <p:sp>
        <p:nvSpPr>
          <p:cNvPr id="6" name="Title 1"/>
          <p:cNvSpPr>
            <a:spLocks noGrp="1"/>
          </p:cNvSpPr>
          <p:nvPr>
            <p:ph type="ctrTitle"/>
          </p:nvPr>
        </p:nvSpPr>
        <p:spPr>
          <a:xfrm>
            <a:off x="395111" y="79536"/>
            <a:ext cx="9324624" cy="823576"/>
          </a:xfrm>
        </p:spPr>
        <p:txBody>
          <a:bodyPr/>
          <a:lstStyle/>
          <a:p>
            <a:pPr lvl="0"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000" b="1" dirty="0" smtClean="0">
                <a:latin typeface="+mn-lt"/>
                <a:cs typeface="Calibri" panose="020F0502020204030204" pitchFamily="34" charset="0"/>
              </a:rPr>
              <a:t>Общински </a:t>
            </a:r>
            <a:r>
              <a:rPr lang="ru-RU" sz="2000" b="1" dirty="0">
                <a:latin typeface="+mn-lt"/>
                <a:cs typeface="Calibri" panose="020F0502020204030204" pitchFamily="34" charset="0"/>
              </a:rPr>
              <a:t>ангажименти свързани с управлението на </a:t>
            </a:r>
            <a:br>
              <a:rPr lang="ru-RU" sz="2000" b="1" dirty="0">
                <a:latin typeface="+mn-lt"/>
                <a:cs typeface="Calibri" panose="020F0502020204030204" pitchFamily="34" charset="0"/>
              </a:rPr>
            </a:br>
            <a:r>
              <a:rPr lang="ru-RU" sz="2000" b="1" dirty="0">
                <a:latin typeface="+mn-lt"/>
                <a:cs typeface="Calibri" panose="020F0502020204030204" pitchFamily="34" charset="0"/>
              </a:rPr>
              <a:t>Биоразградимите отпадъци съгласно ЗУО, (изм. и доп. от 05.03.2021 г)</a:t>
            </a:r>
            <a:endParaRPr lang="bg-BG" sz="2000" dirty="0">
              <a:latin typeface="+mn-lt"/>
              <a:cs typeface="Calibri" panose="020F0502020204030204" pitchFamily="34" charset="0"/>
            </a:endParaRPr>
          </a:p>
        </p:txBody>
      </p:sp>
    </p:spTree>
    <p:extLst>
      <p:ext uri="{BB962C8B-B14F-4D97-AF65-F5344CB8AC3E}">
        <p14:creationId xmlns:p14="http://schemas.microsoft.com/office/powerpoint/2010/main" val="13176557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66044" y="1194911"/>
            <a:ext cx="9889067" cy="5447645"/>
          </a:xfrm>
          <a:prstGeom prst="rect">
            <a:avLst/>
          </a:prstGeom>
        </p:spPr>
        <p:txBody>
          <a:bodyPr wrap="square">
            <a:spAutoFit/>
          </a:bodyPr>
          <a:lstStyle/>
          <a:p>
            <a:r>
              <a:rPr lang="bg-BG" sz="1600" dirty="0" smtClean="0">
                <a:cs typeface="Calibri" panose="020F0502020204030204" pitchFamily="34" charset="0"/>
              </a:rPr>
              <a:t>С </a:t>
            </a:r>
            <a:r>
              <a:rPr lang="bg-BG" sz="1600" dirty="0">
                <a:cs typeface="Calibri" panose="020F0502020204030204" pitchFamily="34" charset="0"/>
              </a:rPr>
              <a:t>новите изисквания приети през 2018г от ЕС и приетите изменения в Закона за управление на отпадъците от 05.03.2021 , ДВ бр.19 пред общините стоят нови предизвикателства и в управлението на биоразградимите отпадъци</a:t>
            </a:r>
            <a:r>
              <a:rPr lang="bg-BG" sz="1600" dirty="0" smtClean="0">
                <a:cs typeface="Calibri" panose="020F0502020204030204" pitchFamily="34" charset="0"/>
              </a:rPr>
              <a:t>.</a:t>
            </a:r>
          </a:p>
          <a:p>
            <a:endParaRPr lang="bg-BG" sz="1600" dirty="0">
              <a:cs typeface="Calibri" panose="020F0502020204030204" pitchFamily="34" charset="0"/>
            </a:endParaRPr>
          </a:p>
          <a:p>
            <a:r>
              <a:rPr lang="bg-BG" sz="1600" dirty="0">
                <a:cs typeface="Calibri" panose="020F0502020204030204" pitchFamily="34" charset="0"/>
              </a:rPr>
              <a:t>Основните ангажименти на Кмета, произтичащи от ЗУО, чл.19 са както следва</a:t>
            </a:r>
            <a:r>
              <a:rPr lang="bg-BG" sz="1600" dirty="0" smtClean="0">
                <a:cs typeface="Calibri" panose="020F0502020204030204" pitchFamily="34" charset="0"/>
              </a:rPr>
              <a:t>:</a:t>
            </a:r>
            <a:endParaRPr lang="bg-BG" sz="1600" dirty="0">
              <a:cs typeface="Calibri" panose="020F0502020204030204" pitchFamily="34" charset="0"/>
            </a:endParaRPr>
          </a:p>
          <a:p>
            <a:pPr marL="285750" lvl="0" indent="-285750">
              <a:buFont typeface="Wingdings" panose="05000000000000000000" pitchFamily="2" charset="2"/>
              <a:buChar char="§"/>
            </a:pPr>
            <a:r>
              <a:rPr lang="bg-BG" sz="1400" dirty="0">
                <a:cs typeface="Calibri" panose="020F0502020204030204" pitchFamily="34" charset="0"/>
              </a:rPr>
              <a:t>организира о</a:t>
            </a:r>
            <a:r>
              <a:rPr lang="en-GB" sz="1400" dirty="0" err="1">
                <a:cs typeface="Calibri" panose="020F0502020204030204" pitchFamily="34" charset="0"/>
              </a:rPr>
              <a:t>бщинска</a:t>
            </a:r>
            <a:r>
              <a:rPr lang="en-GB" sz="1400" dirty="0">
                <a:cs typeface="Calibri" panose="020F0502020204030204" pitchFamily="34" charset="0"/>
              </a:rPr>
              <a:t> </a:t>
            </a:r>
            <a:r>
              <a:rPr lang="en-GB" sz="1400" dirty="0" err="1">
                <a:cs typeface="Calibri" panose="020F0502020204030204" pitchFamily="34" charset="0"/>
              </a:rPr>
              <a:t>система</a:t>
            </a:r>
            <a:r>
              <a:rPr lang="bg-BG" sz="1400" dirty="0">
                <a:cs typeface="Calibri" panose="020F0502020204030204" pitchFamily="34" charset="0"/>
              </a:rPr>
              <a:t> чрез контейнери и </a:t>
            </a:r>
            <a:r>
              <a:rPr lang="bg-BG" sz="1400" dirty="0" err="1">
                <a:cs typeface="Calibri" panose="020F0502020204030204" pitchFamily="34" charset="0"/>
              </a:rPr>
              <a:t>площаки</a:t>
            </a:r>
            <a:r>
              <a:rPr lang="en-GB" sz="1400" dirty="0">
                <a:cs typeface="Calibri" panose="020F0502020204030204" pitchFamily="34" charset="0"/>
              </a:rPr>
              <a:t> </a:t>
            </a:r>
            <a:r>
              <a:rPr lang="en-GB" sz="1400" dirty="0" err="1">
                <a:cs typeface="Calibri" panose="020F0502020204030204" pitchFamily="34" charset="0"/>
              </a:rPr>
              <a:t>за</a:t>
            </a:r>
            <a:r>
              <a:rPr lang="en-GB" sz="1400" dirty="0">
                <a:cs typeface="Calibri" panose="020F0502020204030204" pitchFamily="34" charset="0"/>
              </a:rPr>
              <a:t> </a:t>
            </a:r>
            <a:r>
              <a:rPr lang="en-GB" sz="1400" dirty="0" err="1">
                <a:cs typeface="Calibri" panose="020F0502020204030204" pitchFamily="34" charset="0"/>
              </a:rPr>
              <a:t>разделно</a:t>
            </a:r>
            <a:r>
              <a:rPr lang="en-GB" sz="1400" dirty="0">
                <a:cs typeface="Calibri" panose="020F0502020204030204" pitchFamily="34" charset="0"/>
              </a:rPr>
              <a:t> </a:t>
            </a:r>
            <a:r>
              <a:rPr lang="en-GB" sz="1400" dirty="0" err="1">
                <a:cs typeface="Calibri" panose="020F0502020204030204" pitchFamily="34" charset="0"/>
              </a:rPr>
              <a:t>събиране</a:t>
            </a:r>
            <a:r>
              <a:rPr lang="en-GB" sz="1400" dirty="0">
                <a:cs typeface="Calibri" panose="020F0502020204030204" pitchFamily="34" charset="0"/>
              </a:rPr>
              <a:t> </a:t>
            </a:r>
            <a:r>
              <a:rPr lang="en-GB" sz="1400" dirty="0" err="1">
                <a:cs typeface="Calibri" panose="020F0502020204030204" pitchFamily="34" charset="0"/>
              </a:rPr>
              <a:t>на</a:t>
            </a:r>
            <a:r>
              <a:rPr lang="en-GB" sz="1400" dirty="0">
                <a:cs typeface="Calibri" panose="020F0502020204030204" pitchFamily="34" charset="0"/>
              </a:rPr>
              <a:t> </a:t>
            </a:r>
            <a:r>
              <a:rPr lang="en-GB" sz="1400" dirty="0" err="1">
                <a:cs typeface="Calibri" panose="020F0502020204030204" pitchFamily="34" charset="0"/>
              </a:rPr>
              <a:t>биоотпадъци</a:t>
            </a:r>
            <a:r>
              <a:rPr lang="en-GB" sz="1400" dirty="0">
                <a:cs typeface="Calibri" panose="020F0502020204030204" pitchFamily="34" charset="0"/>
              </a:rPr>
              <a:t> </a:t>
            </a:r>
            <a:r>
              <a:rPr lang="en-GB" sz="1400" dirty="0" err="1">
                <a:cs typeface="Calibri" panose="020F0502020204030204" pitchFamily="34" charset="0"/>
              </a:rPr>
              <a:t>от</a:t>
            </a:r>
            <a:r>
              <a:rPr lang="en-GB" sz="1400" dirty="0">
                <a:cs typeface="Calibri" panose="020F0502020204030204" pitchFamily="34" charset="0"/>
              </a:rPr>
              <a:t> </a:t>
            </a:r>
            <a:r>
              <a:rPr lang="en-GB" sz="1400" dirty="0" err="1">
                <a:cs typeface="Calibri" panose="020F0502020204030204" pitchFamily="34" charset="0"/>
              </a:rPr>
              <a:t>поддържане</a:t>
            </a:r>
            <a:r>
              <a:rPr lang="en-GB" sz="1400" dirty="0">
                <a:cs typeface="Calibri" panose="020F0502020204030204" pitchFamily="34" charset="0"/>
              </a:rPr>
              <a:t> </a:t>
            </a:r>
            <a:r>
              <a:rPr lang="en-GB" sz="1400" dirty="0" err="1">
                <a:cs typeface="Calibri" panose="020F0502020204030204" pitchFamily="34" charset="0"/>
              </a:rPr>
              <a:t>на</a:t>
            </a:r>
            <a:r>
              <a:rPr lang="en-GB" sz="1400" dirty="0">
                <a:cs typeface="Calibri" panose="020F0502020204030204" pitchFamily="34" charset="0"/>
              </a:rPr>
              <a:t> </a:t>
            </a:r>
            <a:r>
              <a:rPr lang="en-GB" sz="1400" dirty="0" err="1">
                <a:cs typeface="Calibri" panose="020F0502020204030204" pitchFamily="34" charset="0"/>
              </a:rPr>
              <a:t>обществени</a:t>
            </a:r>
            <a:r>
              <a:rPr lang="en-GB" sz="1400" dirty="0">
                <a:cs typeface="Calibri" panose="020F0502020204030204" pitchFamily="34" charset="0"/>
              </a:rPr>
              <a:t> </a:t>
            </a:r>
            <a:r>
              <a:rPr lang="en-GB" sz="1400" dirty="0" err="1">
                <a:cs typeface="Calibri" panose="020F0502020204030204" pitchFamily="34" charset="0"/>
              </a:rPr>
              <a:t>площи</a:t>
            </a:r>
            <a:r>
              <a:rPr lang="en-GB" sz="1400" dirty="0">
                <a:cs typeface="Calibri" panose="020F0502020204030204" pitchFamily="34" charset="0"/>
              </a:rPr>
              <a:t>, </a:t>
            </a:r>
            <a:r>
              <a:rPr lang="en-GB" sz="1400" dirty="0" err="1">
                <a:cs typeface="Calibri" panose="020F0502020204030204" pitchFamily="34" charset="0"/>
              </a:rPr>
              <a:t>паркове</a:t>
            </a:r>
            <a:r>
              <a:rPr lang="en-GB" sz="1400" dirty="0">
                <a:cs typeface="Calibri" panose="020F0502020204030204" pitchFamily="34" charset="0"/>
              </a:rPr>
              <a:t>, </a:t>
            </a:r>
            <a:r>
              <a:rPr lang="en-GB" sz="1400" dirty="0" err="1">
                <a:cs typeface="Calibri" panose="020F0502020204030204" pitchFamily="34" charset="0"/>
              </a:rPr>
              <a:t>градини</a:t>
            </a:r>
            <a:r>
              <a:rPr lang="en-GB" sz="1400" dirty="0">
                <a:cs typeface="Calibri" panose="020F0502020204030204" pitchFamily="34" charset="0"/>
              </a:rPr>
              <a:t>, </a:t>
            </a:r>
            <a:r>
              <a:rPr lang="en-GB" sz="1400" dirty="0" err="1">
                <a:cs typeface="Calibri" panose="020F0502020204030204" pitchFamily="34" charset="0"/>
              </a:rPr>
              <a:t>междублокови</a:t>
            </a:r>
            <a:r>
              <a:rPr lang="en-GB" sz="1400" dirty="0">
                <a:cs typeface="Calibri" panose="020F0502020204030204" pitchFamily="34" charset="0"/>
              </a:rPr>
              <a:t> </a:t>
            </a:r>
            <a:r>
              <a:rPr lang="en-GB" sz="1400" dirty="0" err="1">
                <a:cs typeface="Calibri" panose="020F0502020204030204" pitchFamily="34" charset="0"/>
              </a:rPr>
              <a:t>пространства</a:t>
            </a:r>
            <a:r>
              <a:rPr lang="en-GB" sz="1400" dirty="0">
                <a:cs typeface="Calibri" panose="020F0502020204030204" pitchFamily="34" charset="0"/>
              </a:rPr>
              <a:t>,</a:t>
            </a:r>
            <a:endParaRPr lang="bg-BG" sz="1400" dirty="0">
              <a:cs typeface="Calibri" panose="020F0502020204030204" pitchFamily="34" charset="0"/>
            </a:endParaRPr>
          </a:p>
          <a:p>
            <a:pPr marL="285750" lvl="0" indent="-285750">
              <a:buFont typeface="Wingdings" panose="05000000000000000000" pitchFamily="2" charset="2"/>
              <a:buChar char="§"/>
            </a:pPr>
            <a:r>
              <a:rPr lang="bg-BG" sz="1400" dirty="0">
                <a:cs typeface="Calibri" panose="020F0502020204030204" pitchFamily="34" charset="0"/>
              </a:rPr>
              <a:t>организира общинска система за разделно събиране чрез кафяви контейнери с различен обем или торби на </a:t>
            </a:r>
            <a:r>
              <a:rPr lang="en-GB" sz="1400" dirty="0">
                <a:cs typeface="Calibri" panose="020F0502020204030204" pitchFamily="34" charset="0"/>
              </a:rPr>
              <a:t> хранителни и </a:t>
            </a:r>
            <a:r>
              <a:rPr lang="en-GB" sz="1400" dirty="0" err="1">
                <a:cs typeface="Calibri" panose="020F0502020204030204" pitchFamily="34" charset="0"/>
              </a:rPr>
              <a:t>кухненски</a:t>
            </a:r>
            <a:r>
              <a:rPr lang="en-GB" sz="1400" dirty="0">
                <a:cs typeface="Calibri" panose="020F0502020204030204" pitchFamily="34" charset="0"/>
              </a:rPr>
              <a:t> отпадъци </a:t>
            </a:r>
            <a:r>
              <a:rPr lang="en-GB" sz="1400" dirty="0" err="1">
                <a:cs typeface="Calibri" panose="020F0502020204030204" pitchFamily="34" charset="0"/>
              </a:rPr>
              <a:t>от</a:t>
            </a:r>
            <a:r>
              <a:rPr lang="en-GB" sz="1400" dirty="0">
                <a:cs typeface="Calibri" panose="020F0502020204030204" pitchFamily="34" charset="0"/>
              </a:rPr>
              <a:t> </a:t>
            </a:r>
            <a:r>
              <a:rPr lang="en-GB" sz="1400" dirty="0" err="1">
                <a:cs typeface="Calibri" panose="020F0502020204030204" pitchFamily="34" charset="0"/>
              </a:rPr>
              <a:t>ресторанти</a:t>
            </a:r>
            <a:r>
              <a:rPr lang="en-GB" sz="1400" dirty="0">
                <a:cs typeface="Calibri" panose="020F0502020204030204" pitchFamily="34" charset="0"/>
              </a:rPr>
              <a:t>, </a:t>
            </a:r>
            <a:r>
              <a:rPr lang="en-GB" sz="1400" dirty="0" err="1">
                <a:cs typeface="Calibri" panose="020F0502020204030204" pitchFamily="34" charset="0"/>
              </a:rPr>
              <a:t>заведения</a:t>
            </a:r>
            <a:r>
              <a:rPr lang="en-GB" sz="1400" dirty="0">
                <a:cs typeface="Calibri" panose="020F0502020204030204" pitchFamily="34" charset="0"/>
              </a:rPr>
              <a:t> за </a:t>
            </a:r>
            <a:r>
              <a:rPr lang="en-GB" sz="1400" dirty="0" err="1">
                <a:cs typeface="Calibri" panose="020F0502020204030204" pitchFamily="34" charset="0"/>
              </a:rPr>
              <a:t>обществено</a:t>
            </a:r>
            <a:r>
              <a:rPr lang="en-GB" sz="1400" dirty="0">
                <a:cs typeface="Calibri" panose="020F0502020204030204" pitchFamily="34" charset="0"/>
              </a:rPr>
              <a:t> </a:t>
            </a:r>
            <a:r>
              <a:rPr lang="en-GB" sz="1400" dirty="0" err="1">
                <a:cs typeface="Calibri" panose="020F0502020204030204" pitchFamily="34" charset="0"/>
              </a:rPr>
              <a:t>хранене</a:t>
            </a:r>
            <a:r>
              <a:rPr lang="en-GB" sz="1400" dirty="0">
                <a:cs typeface="Calibri" panose="020F0502020204030204" pitchFamily="34" charset="0"/>
              </a:rPr>
              <a:t>, </a:t>
            </a:r>
            <a:r>
              <a:rPr lang="en-GB" sz="1400" dirty="0" err="1">
                <a:cs typeface="Calibri" panose="020F0502020204030204" pitchFamily="34" charset="0"/>
              </a:rPr>
              <a:t>търговски</a:t>
            </a:r>
            <a:r>
              <a:rPr lang="bg-BG" sz="1400" dirty="0">
                <a:cs typeface="Calibri" panose="020F0502020204030204" pitchFamily="34" charset="0"/>
              </a:rPr>
              <a:t>, промишлени предприятия от хранително вкусовата промишленост</a:t>
            </a:r>
            <a:r>
              <a:rPr lang="en-GB" sz="1400" dirty="0">
                <a:cs typeface="Calibri" panose="020F0502020204030204" pitchFamily="34" charset="0"/>
              </a:rPr>
              <a:t> и </a:t>
            </a:r>
            <a:r>
              <a:rPr lang="en-GB" sz="1400" dirty="0" err="1">
                <a:cs typeface="Calibri" panose="020F0502020204030204" pitchFamily="34" charset="0"/>
              </a:rPr>
              <a:t>др</a:t>
            </a:r>
            <a:r>
              <a:rPr lang="en-GB" sz="1400" dirty="0">
                <a:cs typeface="Calibri" panose="020F0502020204030204" pitchFamily="34" charset="0"/>
              </a:rPr>
              <a:t>. </a:t>
            </a:r>
            <a:r>
              <a:rPr lang="en-GB" sz="1400" dirty="0" err="1">
                <a:cs typeface="Calibri" panose="020F0502020204030204" pitchFamily="34" charset="0"/>
              </a:rPr>
              <a:t>Обекти</a:t>
            </a:r>
            <a:r>
              <a:rPr lang="en-GB" sz="1400" dirty="0">
                <a:cs typeface="Calibri" panose="020F0502020204030204" pitchFamily="34" charset="0"/>
              </a:rPr>
              <a:t>, в. т.</a:t>
            </a:r>
            <a:r>
              <a:rPr lang="bg-BG" sz="1400" dirty="0">
                <a:cs typeface="Calibri" panose="020F0502020204030204" pitchFamily="34" charset="0"/>
              </a:rPr>
              <a:t>ч и от домакинствата</a:t>
            </a:r>
            <a:r>
              <a:rPr lang="en-GB" sz="1400" dirty="0">
                <a:cs typeface="Calibri" panose="020F0502020204030204" pitchFamily="34" charset="0"/>
              </a:rPr>
              <a:t> </a:t>
            </a:r>
            <a:r>
              <a:rPr lang="en-GB" sz="1400" dirty="0" err="1">
                <a:cs typeface="Calibri" panose="020F0502020204030204" pitchFamily="34" charset="0"/>
              </a:rPr>
              <a:t>на</a:t>
            </a:r>
            <a:r>
              <a:rPr lang="en-GB" sz="1400" dirty="0">
                <a:cs typeface="Calibri" panose="020F0502020204030204" pitchFamily="34" charset="0"/>
              </a:rPr>
              <a:t> </a:t>
            </a:r>
            <a:r>
              <a:rPr lang="en-GB" sz="1400" dirty="0" err="1">
                <a:cs typeface="Calibri" panose="020F0502020204030204" pitchFamily="34" charset="0"/>
              </a:rPr>
              <a:t>територията</a:t>
            </a:r>
            <a:r>
              <a:rPr lang="en-GB" sz="1400" dirty="0">
                <a:cs typeface="Calibri" panose="020F0502020204030204" pitchFamily="34" charset="0"/>
              </a:rPr>
              <a:t> </a:t>
            </a:r>
            <a:r>
              <a:rPr lang="en-GB" sz="1400" dirty="0" err="1">
                <a:cs typeface="Calibri" panose="020F0502020204030204" pitchFamily="34" charset="0"/>
              </a:rPr>
              <a:t>на</a:t>
            </a:r>
            <a:r>
              <a:rPr lang="en-GB" sz="1400" dirty="0">
                <a:cs typeface="Calibri" panose="020F0502020204030204" pitchFamily="34" charset="0"/>
              </a:rPr>
              <a:t> </a:t>
            </a:r>
            <a:r>
              <a:rPr lang="en-GB" sz="1400" dirty="0" err="1">
                <a:cs typeface="Calibri" panose="020F0502020204030204" pitchFamily="34" charset="0"/>
              </a:rPr>
              <a:t>общината</a:t>
            </a:r>
            <a:r>
              <a:rPr lang="en-GB" sz="1400" dirty="0">
                <a:cs typeface="Calibri" panose="020F0502020204030204" pitchFamily="34" charset="0"/>
              </a:rPr>
              <a:t>;</a:t>
            </a:r>
            <a:endParaRPr lang="bg-BG" sz="1400" dirty="0">
              <a:cs typeface="Calibri" panose="020F0502020204030204" pitchFamily="34" charset="0"/>
            </a:endParaRPr>
          </a:p>
          <a:p>
            <a:pPr marL="285750" lvl="0" indent="-285750">
              <a:buFont typeface="Wingdings" panose="05000000000000000000" pitchFamily="2" charset="2"/>
              <a:buChar char="§"/>
            </a:pPr>
            <a:r>
              <a:rPr lang="en-GB" sz="1400" dirty="0" err="1">
                <a:cs typeface="Calibri" panose="020F0502020204030204" pitchFamily="34" charset="0"/>
              </a:rPr>
              <a:t>осигурява</a:t>
            </a:r>
            <a:r>
              <a:rPr lang="en-GB" sz="1400" dirty="0">
                <a:cs typeface="Calibri" panose="020F0502020204030204" pitchFamily="34" charset="0"/>
              </a:rPr>
              <a:t> </a:t>
            </a:r>
            <a:r>
              <a:rPr lang="en-GB" sz="1400" dirty="0" err="1">
                <a:cs typeface="Calibri" panose="020F0502020204030204" pitchFamily="34" charset="0"/>
              </a:rPr>
              <a:t>условия</a:t>
            </a:r>
            <a:r>
              <a:rPr lang="en-GB" sz="1400" dirty="0">
                <a:cs typeface="Calibri" panose="020F0502020204030204" pitchFamily="34" charset="0"/>
              </a:rPr>
              <a:t>, </a:t>
            </a:r>
            <a:r>
              <a:rPr lang="en-GB" sz="1400" dirty="0" err="1">
                <a:cs typeface="Calibri" panose="020F0502020204030204" pitchFamily="34" charset="0"/>
              </a:rPr>
              <a:t>при</a:t>
            </a:r>
            <a:r>
              <a:rPr lang="en-GB" sz="1400" dirty="0">
                <a:cs typeface="Calibri" panose="020F0502020204030204" pitchFamily="34" charset="0"/>
              </a:rPr>
              <a:t> които </a:t>
            </a:r>
            <a:r>
              <a:rPr lang="en-GB" sz="1400" dirty="0" err="1">
                <a:cs typeface="Calibri" panose="020F0502020204030204" pitchFamily="34" charset="0"/>
              </a:rPr>
              <a:t>притежателите</a:t>
            </a:r>
            <a:r>
              <a:rPr lang="en-GB" sz="1400" dirty="0">
                <a:cs typeface="Calibri" panose="020F0502020204030204" pitchFamily="34" charset="0"/>
              </a:rPr>
              <a:t> на биоотпадъци</a:t>
            </a:r>
            <a:r>
              <a:rPr lang="bg-BG" sz="1400" dirty="0">
                <a:cs typeface="Calibri" panose="020F0502020204030204" pitchFamily="34" charset="0"/>
              </a:rPr>
              <a:t>те</a:t>
            </a:r>
            <a:r>
              <a:rPr lang="en-GB" sz="1400" dirty="0">
                <a:cs typeface="Calibri" panose="020F0502020204030204" pitchFamily="34" charset="0"/>
              </a:rPr>
              <a:t>, </a:t>
            </a:r>
            <a:r>
              <a:rPr lang="en-GB" sz="1400" dirty="0" err="1">
                <a:cs typeface="Calibri" panose="020F0502020204030204" pitchFamily="34" charset="0"/>
              </a:rPr>
              <a:t>се</a:t>
            </a:r>
            <a:r>
              <a:rPr lang="en-GB" sz="1400" dirty="0">
                <a:cs typeface="Calibri" panose="020F0502020204030204" pitchFamily="34" charset="0"/>
              </a:rPr>
              <a:t> </a:t>
            </a:r>
            <a:r>
              <a:rPr lang="en-GB" sz="1400" dirty="0" err="1">
                <a:cs typeface="Calibri" panose="020F0502020204030204" pitchFamily="34" charset="0"/>
              </a:rPr>
              <a:t>обслужват</a:t>
            </a:r>
            <a:r>
              <a:rPr lang="en-GB" sz="1400" dirty="0">
                <a:cs typeface="Calibri" panose="020F0502020204030204" pitchFamily="34" charset="0"/>
              </a:rPr>
              <a:t> </a:t>
            </a:r>
            <a:r>
              <a:rPr lang="en-GB" sz="1400" dirty="0" err="1">
                <a:cs typeface="Calibri" panose="020F0502020204030204" pitchFamily="34" charset="0"/>
              </a:rPr>
              <a:t>от</a:t>
            </a:r>
            <a:r>
              <a:rPr lang="en-GB" sz="1400" dirty="0">
                <a:cs typeface="Calibri" panose="020F0502020204030204" pitchFamily="34" charset="0"/>
              </a:rPr>
              <a:t> </a:t>
            </a:r>
            <a:r>
              <a:rPr lang="en-GB" sz="1400" dirty="0" err="1">
                <a:cs typeface="Calibri" panose="020F0502020204030204" pitchFamily="34" charset="0"/>
              </a:rPr>
              <a:t>лица</a:t>
            </a:r>
            <a:r>
              <a:rPr lang="en-GB" sz="1400" dirty="0">
                <a:cs typeface="Calibri" panose="020F0502020204030204" pitchFamily="34" charset="0"/>
              </a:rPr>
              <a:t>, </a:t>
            </a:r>
            <a:r>
              <a:rPr lang="en-GB" sz="1400" dirty="0" err="1">
                <a:cs typeface="Calibri" panose="020F0502020204030204" pitchFamily="34" charset="0"/>
              </a:rPr>
              <a:t>на</a:t>
            </a:r>
            <a:r>
              <a:rPr lang="en-GB" sz="1400" dirty="0">
                <a:cs typeface="Calibri" panose="020F0502020204030204" pitchFamily="34" charset="0"/>
              </a:rPr>
              <a:t> </a:t>
            </a:r>
            <a:r>
              <a:rPr lang="en-GB" sz="1400" dirty="0" err="1">
                <a:cs typeface="Calibri" panose="020F0502020204030204" pitchFamily="34" charset="0"/>
              </a:rPr>
              <a:t>които</a:t>
            </a:r>
            <a:r>
              <a:rPr lang="en-GB" sz="1400" dirty="0">
                <a:cs typeface="Calibri" panose="020F0502020204030204" pitchFamily="34" charset="0"/>
              </a:rPr>
              <a:t> е </a:t>
            </a:r>
            <a:r>
              <a:rPr lang="en-GB" sz="1400" dirty="0" err="1">
                <a:cs typeface="Calibri" panose="020F0502020204030204" pitchFamily="34" charset="0"/>
              </a:rPr>
              <a:t>предоставено</a:t>
            </a:r>
            <a:r>
              <a:rPr lang="en-GB" sz="1400" dirty="0">
                <a:cs typeface="Calibri" panose="020F0502020204030204" pitchFamily="34" charset="0"/>
              </a:rPr>
              <a:t> </a:t>
            </a:r>
            <a:r>
              <a:rPr lang="en-GB" sz="1400" dirty="0" err="1">
                <a:cs typeface="Calibri" panose="020F0502020204030204" pitchFamily="34" charset="0"/>
              </a:rPr>
              <a:t>право</a:t>
            </a:r>
            <a:r>
              <a:rPr lang="en-GB" sz="1400" dirty="0">
                <a:cs typeface="Calibri" panose="020F0502020204030204" pitchFamily="34" charset="0"/>
              </a:rPr>
              <a:t> </a:t>
            </a:r>
            <a:r>
              <a:rPr lang="en-GB" sz="1400" dirty="0" err="1">
                <a:cs typeface="Calibri" panose="020F0502020204030204" pitchFamily="34" charset="0"/>
              </a:rPr>
              <a:t>да</a:t>
            </a:r>
            <a:r>
              <a:rPr lang="en-GB" sz="1400" dirty="0">
                <a:cs typeface="Calibri" panose="020F0502020204030204" pitchFamily="34" charset="0"/>
              </a:rPr>
              <a:t> </a:t>
            </a:r>
            <a:r>
              <a:rPr lang="en-GB" sz="1400" dirty="0" err="1">
                <a:cs typeface="Calibri" panose="020F0502020204030204" pitchFamily="34" charset="0"/>
              </a:rPr>
              <a:t>извършват</a:t>
            </a:r>
            <a:r>
              <a:rPr lang="en-GB" sz="1400" dirty="0">
                <a:cs typeface="Calibri" panose="020F0502020204030204" pitchFamily="34" charset="0"/>
              </a:rPr>
              <a:t> </a:t>
            </a:r>
            <a:r>
              <a:rPr lang="en-GB" sz="1400" dirty="0" err="1">
                <a:cs typeface="Calibri" panose="020F0502020204030204" pitchFamily="34" charset="0"/>
              </a:rPr>
              <a:t>дейности</a:t>
            </a:r>
            <a:r>
              <a:rPr lang="en-GB" sz="1400" dirty="0">
                <a:cs typeface="Calibri" panose="020F0502020204030204" pitchFamily="34" charset="0"/>
              </a:rPr>
              <a:t> </a:t>
            </a:r>
            <a:r>
              <a:rPr lang="en-GB" sz="1400" dirty="0" err="1">
                <a:cs typeface="Calibri" panose="020F0502020204030204" pitchFamily="34" charset="0"/>
              </a:rPr>
              <a:t>по</a:t>
            </a:r>
            <a:r>
              <a:rPr lang="en-GB" sz="1400" dirty="0">
                <a:cs typeface="Calibri" panose="020F0502020204030204" pitchFamily="34" charset="0"/>
              </a:rPr>
              <a:t> </a:t>
            </a:r>
            <a:r>
              <a:rPr lang="en-GB" sz="1400" dirty="0" err="1">
                <a:cs typeface="Calibri" panose="020F0502020204030204" pitchFamily="34" charset="0"/>
              </a:rPr>
              <a:t>тяхното</a:t>
            </a:r>
            <a:r>
              <a:rPr lang="en-GB" sz="1400" dirty="0">
                <a:cs typeface="Calibri" panose="020F0502020204030204" pitchFamily="34" charset="0"/>
              </a:rPr>
              <a:t> </a:t>
            </a:r>
            <a:r>
              <a:rPr lang="en-GB" sz="1400" dirty="0" err="1">
                <a:cs typeface="Calibri" panose="020F0502020204030204" pitchFamily="34" charset="0"/>
              </a:rPr>
              <a:t>събиране</a:t>
            </a:r>
            <a:r>
              <a:rPr lang="en-GB" sz="1400" dirty="0">
                <a:cs typeface="Calibri" panose="020F0502020204030204" pitchFamily="34" charset="0"/>
              </a:rPr>
              <a:t>, </a:t>
            </a:r>
            <a:r>
              <a:rPr lang="en-GB" sz="1400" dirty="0" err="1">
                <a:cs typeface="Calibri" panose="020F0502020204030204" pitchFamily="34" charset="0"/>
              </a:rPr>
              <a:t>транспортиране</a:t>
            </a:r>
            <a:r>
              <a:rPr lang="en-GB" sz="1400" dirty="0">
                <a:cs typeface="Calibri" panose="020F0502020204030204" pitchFamily="34" charset="0"/>
              </a:rPr>
              <a:t> и </a:t>
            </a:r>
            <a:r>
              <a:rPr lang="en-GB" sz="1400" dirty="0" err="1">
                <a:cs typeface="Calibri" panose="020F0502020204030204" pitchFamily="34" charset="0"/>
              </a:rPr>
              <a:t>предаването</a:t>
            </a:r>
            <a:r>
              <a:rPr lang="en-GB" sz="1400" dirty="0">
                <a:cs typeface="Calibri" panose="020F0502020204030204" pitchFamily="34" charset="0"/>
              </a:rPr>
              <a:t> </a:t>
            </a:r>
            <a:r>
              <a:rPr lang="en-GB" sz="1400" dirty="0" err="1">
                <a:cs typeface="Calibri" panose="020F0502020204030204" pitchFamily="34" charset="0"/>
              </a:rPr>
              <a:t>им</a:t>
            </a:r>
            <a:r>
              <a:rPr lang="en-GB" sz="1400" dirty="0">
                <a:cs typeface="Calibri" panose="020F0502020204030204" pitchFamily="34" charset="0"/>
              </a:rPr>
              <a:t> </a:t>
            </a:r>
            <a:r>
              <a:rPr lang="en-GB" sz="1400" dirty="0" err="1">
                <a:cs typeface="Calibri" panose="020F0502020204030204" pitchFamily="34" charset="0"/>
              </a:rPr>
              <a:t>за</a:t>
            </a:r>
            <a:r>
              <a:rPr lang="en-GB" sz="1400" dirty="0">
                <a:cs typeface="Calibri" panose="020F0502020204030204" pitchFamily="34" charset="0"/>
              </a:rPr>
              <a:t> </a:t>
            </a:r>
            <a:r>
              <a:rPr lang="bg-BG" sz="1400" dirty="0">
                <a:cs typeface="Calibri" panose="020F0502020204030204" pitchFamily="34" charset="0"/>
              </a:rPr>
              <a:t> последващо </a:t>
            </a:r>
            <a:r>
              <a:rPr lang="en-GB" sz="1400" dirty="0" err="1">
                <a:cs typeface="Calibri" panose="020F0502020204030204" pitchFamily="34" charset="0"/>
              </a:rPr>
              <a:t>третиране</a:t>
            </a:r>
            <a:r>
              <a:rPr lang="en-GB" sz="1400" dirty="0">
                <a:cs typeface="Calibri" panose="020F0502020204030204" pitchFamily="34" charset="0"/>
              </a:rPr>
              <a:t> .</a:t>
            </a:r>
            <a:endParaRPr lang="bg-BG" sz="1400" dirty="0">
              <a:cs typeface="Calibri" panose="020F0502020204030204" pitchFamily="34" charset="0"/>
            </a:endParaRPr>
          </a:p>
          <a:p>
            <a:pPr marL="285750" lvl="0" indent="-285750">
              <a:buFont typeface="Wingdings" panose="05000000000000000000" pitchFamily="2" charset="2"/>
              <a:buChar char="§"/>
            </a:pPr>
            <a:r>
              <a:rPr lang="bg-BG" sz="1400" dirty="0">
                <a:cs typeface="Calibri" panose="020F0502020204030204" pitchFamily="34" charset="0"/>
              </a:rPr>
              <a:t>определя местата на разделно предаване на биоотпадъци (биоотпадъците от зелените площи, частна собственост, обхванати от общинската система за разделно събиране);</a:t>
            </a:r>
          </a:p>
          <a:p>
            <a:pPr marL="285750" lvl="0" indent="-285750">
              <a:buFont typeface="Wingdings" panose="05000000000000000000" pitchFamily="2" charset="2"/>
              <a:buChar char="§"/>
            </a:pPr>
            <a:r>
              <a:rPr lang="bg-BG" sz="1400" dirty="0">
                <a:cs typeface="Calibri" panose="020F0502020204030204" pitchFamily="34" charset="0"/>
              </a:rPr>
              <a:t>о</a:t>
            </a:r>
            <a:r>
              <a:rPr lang="bg-BG" sz="1400" dirty="0" smtClean="0">
                <a:cs typeface="Calibri" panose="020F0502020204030204" pitchFamily="34" charset="0"/>
              </a:rPr>
              <a:t>пределя </a:t>
            </a:r>
            <a:r>
              <a:rPr lang="bg-BG" sz="1400" dirty="0">
                <a:cs typeface="Calibri" panose="020F0502020204030204" pitchFamily="34" charset="0"/>
              </a:rPr>
              <a:t>местата за предаване на разделно събраните хранителни биоразградими отпадъци, обхванати поетапно от общинската система;</a:t>
            </a:r>
          </a:p>
          <a:p>
            <a:pPr marL="285750" lvl="0" indent="-285750">
              <a:buFont typeface="Wingdings" panose="05000000000000000000" pitchFamily="2" charset="2"/>
              <a:buChar char="§"/>
            </a:pPr>
            <a:r>
              <a:rPr lang="bg-BG" sz="1400" dirty="0">
                <a:cs typeface="Calibri" panose="020F0502020204030204" pitchFamily="34" charset="0"/>
              </a:rPr>
              <a:t>разработват подробен график за обслужване на съдовете за разделно събиране на биоотпадъци и го оповестяват на интернет страницата на съответната си и/или информират населението по друг подходящ начин.</a:t>
            </a:r>
          </a:p>
          <a:p>
            <a:pPr marL="285750" lvl="0" indent="-285750">
              <a:buFont typeface="Wingdings" panose="05000000000000000000" pitchFamily="2" charset="2"/>
              <a:buChar char="§"/>
            </a:pPr>
            <a:r>
              <a:rPr lang="bg-BG" sz="1400" dirty="0">
                <a:cs typeface="Calibri" panose="020F0502020204030204" pitchFamily="34" charset="0"/>
              </a:rPr>
              <a:t>оповестяват на интернет страницата на си и/или на интернет страниците на районни администрации, всяка промяна към системата за разделно събиране на  биоразградими отпадъци.</a:t>
            </a:r>
          </a:p>
          <a:p>
            <a:endParaRPr lang="bg-BG" sz="1600" dirty="0">
              <a:solidFill>
                <a:schemeClr val="accent2"/>
              </a:solidFill>
              <a:latin typeface="Calibri" panose="020F0502020204030204" pitchFamily="34" charset="0"/>
              <a:cs typeface="Calibri" panose="020F0502020204030204" pitchFamily="34" charset="0"/>
            </a:endParaRPr>
          </a:p>
        </p:txBody>
      </p:sp>
      <p:sp>
        <p:nvSpPr>
          <p:cNvPr id="7" name="Title 1"/>
          <p:cNvSpPr txBox="1">
            <a:spLocks/>
          </p:cNvSpPr>
          <p:nvPr/>
        </p:nvSpPr>
        <p:spPr>
          <a:xfrm>
            <a:off x="474133" y="215003"/>
            <a:ext cx="9324624" cy="823576"/>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000" b="1" dirty="0" smtClean="0">
                <a:latin typeface="+mn-lt"/>
                <a:cs typeface="Calibri" panose="020F0502020204030204" pitchFamily="34" charset="0"/>
              </a:rPr>
              <a:t>Общински ангажименти свързани с управлението на </a:t>
            </a:r>
            <a:br>
              <a:rPr lang="ru-RU" sz="2000" b="1" dirty="0" smtClean="0">
                <a:latin typeface="+mn-lt"/>
                <a:cs typeface="Calibri" panose="020F0502020204030204" pitchFamily="34" charset="0"/>
              </a:rPr>
            </a:br>
            <a:r>
              <a:rPr lang="ru-RU" sz="2000" b="1" dirty="0" smtClean="0">
                <a:latin typeface="+mn-lt"/>
                <a:cs typeface="Calibri" panose="020F0502020204030204" pitchFamily="34" charset="0"/>
              </a:rPr>
              <a:t>Биоразградимите отпадъци съгласно ЗУО, (изм. и доп. от 05.03.2021 г)</a:t>
            </a:r>
            <a:endParaRPr lang="bg-BG" sz="2000" dirty="0">
              <a:latin typeface="+mn-lt"/>
              <a:cs typeface="Calibri" panose="020F0502020204030204" pitchFamily="34" charset="0"/>
            </a:endParaRPr>
          </a:p>
        </p:txBody>
      </p:sp>
    </p:spTree>
    <p:extLst>
      <p:ext uri="{BB962C8B-B14F-4D97-AF65-F5344CB8AC3E}">
        <p14:creationId xmlns:p14="http://schemas.microsoft.com/office/powerpoint/2010/main" val="870309681"/>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1564</TotalTime>
  <Words>7592</Words>
  <Application>Microsoft Office PowerPoint</Application>
  <PresentationFormat>Widescreen</PresentationFormat>
  <Paragraphs>466</Paragraphs>
  <Slides>45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45</vt:i4>
      </vt:variant>
    </vt:vector>
  </HeadingPairs>
  <TitlesOfParts>
    <vt:vector size="52" baseType="lpstr">
      <vt:lpstr>Arial</vt:lpstr>
      <vt:lpstr>Calibri</vt:lpstr>
      <vt:lpstr>Courier New</vt:lpstr>
      <vt:lpstr>Trebuchet MS</vt:lpstr>
      <vt:lpstr>Wingdings</vt:lpstr>
      <vt:lpstr>Wingdings 3</vt:lpstr>
      <vt:lpstr>Facet</vt:lpstr>
      <vt:lpstr>PowerPoint Presentation</vt:lpstr>
      <vt:lpstr>Цели на занятието</vt:lpstr>
      <vt:lpstr>Общински ангажименти свързани с управлението на строителните отпадъци съгласно ЗУО,(изменение и допълнение от 05.03.2021 г)</vt:lpstr>
      <vt:lpstr>PowerPoint Presentation</vt:lpstr>
      <vt:lpstr>PowerPoint Presentation</vt:lpstr>
      <vt:lpstr>Общински ангажименти свързани с управлението на строителните отпадъци съгласно ЗУО,(изменение и допълнение от 05.03.2021 г)</vt:lpstr>
      <vt:lpstr>PowerPoint Presentation</vt:lpstr>
      <vt:lpstr>   Общински ангажименти свързани с управлението на  Биоразградимите отпадъци съгласно ЗУО, (изм. и доп. от 05.03.2021 г)</vt:lpstr>
      <vt:lpstr>PowerPoint Presentation</vt:lpstr>
      <vt:lpstr>PowerPoint Presentation</vt:lpstr>
      <vt:lpstr>Общински ангажименти свързани с управлението на  Биоразградимите отпадъци съгласно ЗУО, (изм. и доп. от 05.03.2021 г)</vt:lpstr>
      <vt:lpstr>PowerPoint Presentation</vt:lpstr>
      <vt:lpstr>Общински ангажименти свързани с управлението на  Биоразградимите отпадъци съгласно ЗУО,(изм. и доп. от 05.03.2021 г)</vt:lpstr>
      <vt:lpstr>PowerPoint Presentation</vt:lpstr>
      <vt:lpstr>Общински ангажименти свързани с управлението на  опасните битови отпадъци съгласно ЗУО,(изм. и доп. от 05.03.2021 г)</vt:lpstr>
      <vt:lpstr>Общински ангажименти свързани с управлението на  текстилните отпадъци съгласно ЗУО,(изм. и доп. от 05.03.2021 г)</vt:lpstr>
      <vt:lpstr>Общински ангажименти свързани с управлението на  текстилните отпадъци съгласно ЗУО,(изм. и доп. от 05.03.2021 г)</vt:lpstr>
      <vt:lpstr>Общински ангажименти свързани с управлението на  текстилните отпадъци съгласно ЗУО,(изм. и доп. от 05.03.2021 г)</vt:lpstr>
      <vt:lpstr>Общински ангажименти свързани с управлението на  текстилните отпадъци съгласно ЗУО,(изм. и доп. от 05.03.2021 г)</vt:lpstr>
      <vt:lpstr>Общински ангажименти свързани с управлението на  текстилните отпадъци съгласно ЗУО,(изм. и доп. от 05.03.2021 г)</vt:lpstr>
      <vt:lpstr>Общински ангажименти свързани с управлението на  текстилните отпадъци съгласно ЗУО,(изм. и доп. от 05.03.2021 г)</vt:lpstr>
      <vt:lpstr>Общински ангажименти свързани с управлението на  текстилните отпадъци съгласно ЗУО,(изм. и доп. от 05.03.2021 г)</vt:lpstr>
      <vt:lpstr>Взаимодействие с Организациите по оползотворяване на масово разпространените отпадъци</vt:lpstr>
      <vt:lpstr>    Управлението на масово разпространение отпадъци съгласно ЗУО, (изменение и допълнение от 05.03.2021 г)</vt:lpstr>
      <vt:lpstr>    Управлението на масово разпространение отпадъци съгласно ЗУО, (изменение и допълнение от 05.03.2021 г)</vt:lpstr>
      <vt:lpstr>    Управлението на масово разпространение отпадъци съгласно ЗУО, (изменение и допълнение от 05.03.2021 г)</vt:lpstr>
      <vt:lpstr>    Управлението на масово разпространение отпадъци съгласно ЗУО, (изменение и допълнение от 05.03.2021 г)</vt:lpstr>
      <vt:lpstr>    Управлението на масово разпространение отпадъци съгласно ЗУО, (изменение и допълнение от 05.03.2021 г)</vt:lpstr>
      <vt:lpstr>    Управлението на масово разпространение отпадъци съгласно ЗУО, (изменение и допълнение от 05.03.2021 г)</vt:lpstr>
      <vt:lpstr>    Управлението на масово разпространение отпадъци съгласно ЗУО, (изменение и допълнение от 05.03.2021 г)</vt:lpstr>
      <vt:lpstr>    Управлението на масово разпространение отпадъци съгласно ЗУО, (изменение и допълнение от 05.03.2021 г)</vt:lpstr>
      <vt:lpstr>    Управлението на масово разпространение отпадъци съгласно ЗУО, (изменение и допълнение от 05.03.2021 г)</vt:lpstr>
      <vt:lpstr>    Управлението на масово разпространение отпадъци съгласно ЗУО, (изменение и допълнение от 05.03.2021 г)</vt:lpstr>
      <vt:lpstr>    Управлението на масово разпространение отпадъци съгласно ЗУО, (изменение и допълнение от 05.03.2021 г)</vt:lpstr>
      <vt:lpstr>    Управлението на масово разпространение отпадъци съгласно ЗУО, (изменение и допълнение от 05.03.2021 г)</vt:lpstr>
      <vt:lpstr>    Управлението на масово разпространение отпадъци съгласно ЗУО, (изменение и допълнение от 05.03.2021 г)</vt:lpstr>
      <vt:lpstr>    Управлението на масово разпространение отпадъци съгласно ЗУО, (изменение и допълнение от 05.03.2021 г)</vt:lpstr>
      <vt:lpstr>    Управлението на масово разпространение отпадъци съгласно ЗУО, (изменение и допълнение от 05.03.2021 г)</vt:lpstr>
      <vt:lpstr>    Управлението на масово разпространение отпадъци съгласно ЗУО, (изменение и допълнение от 05.03.2021 г)</vt:lpstr>
      <vt:lpstr>    Управлението на масово разпространение отпадъци съгласно ЗУО, (изменение и допълнение от 05.03.2021 г)</vt:lpstr>
      <vt:lpstr>    Управлението на масово разпространение отпадъци съгласно ЗУО, (изменение и допълнение от 05.03.2021 г)</vt:lpstr>
      <vt:lpstr>    Управлението на масово разпространение отпадъци съгласно ЗУО, (изменение и допълнение от 05.03.2021 г)</vt:lpstr>
      <vt:lpstr>    Управлението на масово разпространение отпадъци съгласно ЗУО, (изменение и допълнение от 05.03.2021 г)</vt:lpstr>
      <vt:lpstr>    Управлението на масово разпространение отпадъци съгласно ЗУО, (изменение и допълнение от 05.03.2021 г)</vt:lpstr>
      <vt:lpstr>    Управлението на масово разпространение отпадъци съгласно ЗУО, (изменение и допълнение от 05.03.2021 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Европейска зелена сделка</dc:title>
  <dc:creator>Katya</dc:creator>
  <cp:lastModifiedBy>Katya</cp:lastModifiedBy>
  <cp:revision>127</cp:revision>
  <dcterms:created xsi:type="dcterms:W3CDTF">2021-07-22T12:18:34Z</dcterms:created>
  <dcterms:modified xsi:type="dcterms:W3CDTF">2022-12-16T13:24:58Z</dcterms:modified>
</cp:coreProperties>
</file>