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7ED"/>
    <a:srgbClr val="E0E8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0" autoAdjust="0"/>
  </p:normalViewPr>
  <p:slideViewPr>
    <p:cSldViewPr snapToGrid="0">
      <p:cViewPr varScale="1">
        <p:scale>
          <a:sx n="103" d="100"/>
          <a:sy n="103" d="100"/>
        </p:scale>
        <p:origin x="7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3038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лавие и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4932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7048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70234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 на цита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3971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или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65385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9344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69812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3746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75579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2107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1426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8326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37813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61477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33008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87461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>
            <a:extLst>
              <a:ext uri="{FF2B5EF4-FFF2-40B4-BE49-F238E27FC236}">
                <a16:creationId xmlns:a16="http://schemas.microsoft.com/office/drawing/2014/main" id="{96316217-7DD1-003E-FD49-1205077EE0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/>
              <a:t>                                                         </a:t>
            </a:r>
          </a:p>
        </p:txBody>
      </p:sp>
      <p:sp>
        <p:nvSpPr>
          <p:cNvPr id="5" name="Подзаглавие 4">
            <a:extLst>
              <a:ext uri="{FF2B5EF4-FFF2-40B4-BE49-F238E27FC236}">
                <a16:creationId xmlns:a16="http://schemas.microsoft.com/office/drawing/2014/main" id="{B04C1ACD-9F74-E53B-D7FD-36D288CDA8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0364" y="955965"/>
            <a:ext cx="9964881" cy="4457700"/>
          </a:xfrm>
        </p:spPr>
        <p:txBody>
          <a:bodyPr>
            <a:normAutofit fontScale="92500"/>
          </a:bodyPr>
          <a:lstStyle/>
          <a:p>
            <a:pPr algn="ctr"/>
            <a:endParaRPr lang="bg-BG" sz="2000" b="1" u="sng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pPr algn="ctr"/>
            <a:r>
              <a:rPr lang="bg-BG" sz="20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ТЕМА № 1:</a:t>
            </a:r>
          </a:p>
          <a:p>
            <a:pPr algn="ctr"/>
            <a:endParaRPr lang="bg-BG" sz="2000" b="1" u="sng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pPr algn="ctr"/>
            <a:r>
              <a:rPr lang="bg-BG" sz="35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НАРЕДБА ЗА КАЧЕСТВО НА СОЦИАЛНИТЕ УСЛУГИ – ПРЕДМЕТ НА ПРАВНА РЕГЛАМЕНТАЦИЯ. ОСНОВНО СЪДЪРЖАНИЕ НА СТАНДАРТИ ЗА КАЧЕСТВО НА СОЦИАЛНИТЕ УСЛУГИ ПО ЧЛ. 15 ОТ ЗСУ СЪГЛАСНО НАПРАВЛЕНИЯ ЗА КАЧЕСТВО.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D276AD8-EC4B-49B8-AA0F-27A9CABAAF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2348" y="317598"/>
            <a:ext cx="9140912" cy="87671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972E6B5-A12C-4991-ABD0-0F9DB4D68B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8540" y="5534560"/>
            <a:ext cx="5748528" cy="119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602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9A43318-7CD2-F462-AE6A-16161A484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464" y="114300"/>
            <a:ext cx="10422081" cy="1298864"/>
          </a:xfrm>
        </p:spPr>
        <p:txBody>
          <a:bodyPr>
            <a:noAutofit/>
          </a:bodyPr>
          <a:lstStyle/>
          <a:p>
            <a:pPr algn="ctr"/>
            <a:r>
              <a:rPr kumimoji="0" lang="bg-BG" sz="24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ОСНОВНО СЪДЪРЖАНИЕ НА СТАНДАРТИ ЗА КАЧЕСТВО НА СОЦИАЛНИТЕ УСЛУГИ, ДЕФИНИРАНИ СЪГЛАСНО ЗСУ В НАПРАВЛЕНИЕ „ОРГАНИЗАЦИЯ И УПРАВЛЕНИЕ“ </a:t>
            </a:r>
            <a:r>
              <a:rPr kumimoji="0" lang="bg-BG" sz="24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(6)</a:t>
            </a:r>
            <a:endParaRPr lang="bg-BG" sz="24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24781C1A-0AE2-A431-F3B6-2849A97A9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445" y="1267691"/>
            <a:ext cx="11242964" cy="547600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6. Стандарт 6.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Поверителност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сигурност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информацията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-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гарантира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защита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поверителността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сигурността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личните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данни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информацията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-Критерии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6-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разработва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прилага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политика/процедура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сигурността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поверителността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личните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данни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архивира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досиетата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съхранява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съгласно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изискванията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Вътрешни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правила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архивиране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информацията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7. Стандарт 7. Работа с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общността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системната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комуникация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партньори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други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доставчици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държавни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общински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служби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бизнес,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медии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други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допринасят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включване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-Критерии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7-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 чрез взаимодействие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други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доставчици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образователни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здравни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културни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други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има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разработена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налична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актуална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информация за целите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външна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вътрешна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комуникация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  <a:endParaRPr lang="bg-BG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899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B44D6038-69FA-5A44-E727-01B0C454E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6455" y="509155"/>
            <a:ext cx="10131136" cy="1485899"/>
          </a:xfrm>
        </p:spPr>
        <p:txBody>
          <a:bodyPr>
            <a:normAutofit/>
          </a:bodyPr>
          <a:lstStyle/>
          <a:p>
            <a:pPr algn="ctr"/>
            <a:r>
              <a:rPr kumimoji="0" lang="bg-BG" sz="24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ОСНОВНО СЪДЪРЖАНИЕ НА СТАНДАРТИ ЗА КАЧЕСТВО НА СОЦИАЛНИТЕ УСЛУГИ, ДЕФИНИРАНИ СЪГЛАСНО ЗСУ В НАПРАВЛЕНИЕ „ОРГАНИЗАЦИЯ И УПРАВЛЕНИЕ“ </a:t>
            </a:r>
            <a:r>
              <a:rPr kumimoji="0" lang="bg-BG" sz="24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(7)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96DA4BFC-77EE-43BC-275D-951653965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900" y="2133599"/>
            <a:ext cx="10266219" cy="411175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8. Стандарт 8. Финансов ресурс* - 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Добро финансово управление на 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-Критерии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8.-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планира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разходва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финансовите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средства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законосъобразно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ефективно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отчетно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отговорно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.; При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приложимост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дължимите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такси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ползване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събират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редовно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 определения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размер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отразени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счетоводната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документация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*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Този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стандарт не се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проверява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когато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изцяло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се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финансира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управлява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от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частен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  <a:endParaRPr lang="bg-BG" sz="2400" b="1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50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606F72C-F096-F385-E963-3A2FFEBCD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7632" y="365760"/>
            <a:ext cx="9876981" cy="2075688"/>
          </a:xfrm>
        </p:spPr>
        <p:txBody>
          <a:bodyPr>
            <a:normAutofit/>
          </a:bodyPr>
          <a:lstStyle/>
          <a:p>
            <a:pPr algn="ctr"/>
            <a:r>
              <a:rPr kumimoji="0" lang="bg-BG" sz="24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ОСНОВНО СЪДЪРЖАНИЕ НА СТАНДАРТИ ЗА КАЧЕСТВО НА СОЦИАЛНИТЕ УСЛУГИ, ДЕФИНИРАНИ СЪГЛАСНО ЗСУ В НАПРАВЛЕНИЕ „КВАЛИФИКАЦИЯ И ПРОФЕСИОНАЛНО РАЗВИТИЕ НА СЛУЖИТЕЛИТЕ, ОСЪЩЕСТВЯВАЩИ ДЕЙНОСТИ ПО ПРЕДОСТАВЯНЕ НА СОЦИАЛНИ УСЛУГИ “ </a:t>
            </a:r>
            <a:r>
              <a:rPr kumimoji="0" lang="bg-BG" sz="24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(1)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A26FC187-C237-AD8F-B5E3-D4F9BD470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560" y="2441448"/>
            <a:ext cx="10991088" cy="40507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1. Стандарт 1. - 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Структура и квалификация на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възможно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най-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високо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качество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човешките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ресурси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необходими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ефективно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съобразно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нейната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специфика.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	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-Критерии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1.-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достатъчно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брой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необходимата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професионална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подготовка служители.;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Процедурата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за подбор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описва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процесите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необходимите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документи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подбор,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наемане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сключване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договори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със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(и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доброволците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). При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приложимост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привлича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дейността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стажанти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  <a:endParaRPr lang="bg-BG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105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C84207F-34D9-79AD-2FDE-8FD6EAFE0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8488" y="164592"/>
            <a:ext cx="10204703" cy="1740408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bg-BG" sz="24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ОСНОВНО СЪДЪРЖАНИЕ НА СТАНДАРТИ ЗА КАЧЕСТВО НА СОЦИАЛНИТЕ УСЛУГИ, ДЕФИНИРАНИ СЪГЛАСНО ЗСУ В НАПРАВЛЕНИЕ „КВАЛИФИКАЦИЯ И ПРОФЕСИОНАЛНО РАЗВИТИЕ НА СЛУЖИТЕЛИТЕ, ОСЪЩЕСТВЯВАЩИ ДЕЙНОСТИ ПО ПРЕДОСТАВЯНЕ НА СОЦИАЛНИ УСЛУГИ “ </a:t>
            </a:r>
            <a:r>
              <a:rPr kumimoji="0" lang="bg-BG" sz="24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(2)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75350C29-AEE8-AB46-B282-8ED0D7664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2183" y="2133600"/>
            <a:ext cx="10204703" cy="43860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2. Стандарт 2. - Развитие на служителите 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прилага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ефективна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система за управление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човешките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ресурси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подходящи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мерки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професионална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подкрепа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личностно развитие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при условия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учене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през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целия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живот.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-Критерии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2.-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</a:t>
            </a:r>
            <a:r>
              <a:rPr lang="en-US" sz="2400" dirty="0">
                <a:solidFill>
                  <a:schemeClr val="accent4"/>
                </a:solidFill>
                <a:latin typeface="Garamond" panose="02020404030301010803" pitchFamily="18" charset="0"/>
              </a:rPr>
              <a:t>: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условия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професионално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развитие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въвеждащи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надграждащи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/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специализирани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обучения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.;</a:t>
            </a:r>
            <a:r>
              <a:rPr lang="en-US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професионална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подкрепа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чрез наставничество,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групова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индивидуална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супервизия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  <a:endParaRPr lang="bg-BG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8362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FDCD1E3-E54B-2A0F-E324-26C3279CD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7864" y="64008"/>
            <a:ext cx="10899648" cy="1353312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bg-BG" sz="22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ОСНОВНО СЪДЪРЖАНИЕ НА СТАНДАРТИ ЗА КАЧЕСТВО НА СОЦИАЛНИТЕ УСЛУГИ, ДЕФИНИРАНИ СЪГЛАСНО ЗСУ В НАПРАВЛЕНИЕ „ЕФЕКТИВНОСТ НА УСЛУГИТЕ С ОГЛЕД НА ПОСТИГНАТИТЕ РЕЗУЛТАТИ ЗА ЛИЦАТА, КОИТО  ГИ ПОЛЗВАТ“ </a:t>
            </a:r>
            <a:r>
              <a:rPr kumimoji="0" lang="bg-BG" sz="22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(1)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AACF4936-2756-A7D2-6D7C-4E159538F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1344168"/>
            <a:ext cx="11292840" cy="536752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1. Стандарт 1. Вход в услугите – </a:t>
            </a:r>
            <a:r>
              <a:rPr lang="bg-BG" sz="2400" dirty="0">
                <a:solidFill>
                  <a:schemeClr val="accent4"/>
                </a:solidFill>
                <a:latin typeface="Garamond" panose="02020404030301010803" pitchFamily="18" charset="0"/>
              </a:rPr>
              <a:t>Включването/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настаняването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потребители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планирано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договорено между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потребителя и е добре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подготвено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	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-Критерии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1.-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Включването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/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настаняването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съобразно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индивидуалните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желания и потребности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е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съответствие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изискванията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нормативната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уредба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гарантира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прилагането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ясна процедура за прием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всички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потребители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съответствие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профила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услуга. 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2.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Стандарт 2. Управление на случай. - 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Социалните услуги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организират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ефективно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управление на случая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всеки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оглед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задоволяване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максимална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степен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неговите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потребности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постигане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включване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-Критерии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2.-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Предоставянето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(с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изключение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общодостъпните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)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извършва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съобразно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индивидуална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оценка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потребностите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(ИОП)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индивидуален план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подкрепа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(ИПП),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както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техните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желания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предпочитания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гарантира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участието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във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всеки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етап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работата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 управление на случай.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планира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подготвя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съвместно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всеки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прекратяване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ползването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по начин,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който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гарантира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уважение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личността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създаване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условия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преход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към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новия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начин на живот.</a:t>
            </a:r>
            <a:endParaRPr lang="bg-BG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764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3548E32-511D-4B0E-8FF0-FF1B3CD1E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6152" y="128016"/>
            <a:ext cx="10872215" cy="1426464"/>
          </a:xfrm>
        </p:spPr>
        <p:txBody>
          <a:bodyPr>
            <a:noAutofit/>
          </a:bodyPr>
          <a:lstStyle/>
          <a:p>
            <a:pPr algn="ctr"/>
            <a:r>
              <a:rPr kumimoji="0" lang="bg-BG" sz="22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ОСНОВНО СЪДЪРЖАНИЕ НА СТАНДАРТИ ЗА КАЧЕСТВО НА СОЦИАЛНИТЕ УСЛУГИ, ДЕФИНИРАНИ СЪГЛАСНО ЗСУ В НАПРАВЛЕНИЕ „ЕФЕКТИВНОСТ НА УСЛУГИТЕ С ОГЛЕД НА ПОСТИГНАТИТЕ РЕЗУЛТАТИ ЗА ЛИЦАТА, КОИТО  ГИ ПОЛЗВАТ“ </a:t>
            </a:r>
            <a:r>
              <a:rPr kumimoji="0" lang="bg-BG" sz="22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(2)</a:t>
            </a:r>
            <a:endParaRPr lang="bg-BG" sz="22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0DFC7413-7D00-95FF-D8AE-218B24829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490472"/>
            <a:ext cx="11612880" cy="517550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3. Стандарт 3. Здраве и хранене (за социални услуги предоставяни в специализирана среда) -</a:t>
            </a:r>
            <a:r>
              <a:rPr lang="bg-BG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Специализираните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всеки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достъп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здравна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профилактика,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здравни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грижи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лечение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рехабилитация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-Критерии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3.-</a:t>
            </a:r>
            <a:r>
              <a:rPr lang="ru-RU" sz="2400" i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услуги: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всеки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съдействие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получаване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медицинска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помощ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както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достъп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здравни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получават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подкрепа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избор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личен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лекар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дентална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помощ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ако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налага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бъдат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сменени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при нужда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съдействие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гарантира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приема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лекарствени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продукти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според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необходимостта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- само при наличие на рецепта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лекар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-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закупуват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лични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средства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: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поддържа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наличност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основни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лекарствени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продукти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оказване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първа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помощ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медицинско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обслужване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полага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грижи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здравословното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състояние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своевременно им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съдейства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достъп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необходимата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специализирана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медицинска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помощ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подкрепа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провеждане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лечение и/или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рехабилитация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съобразена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индивидуалните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потребности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здравна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промоция и превенция,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здравно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образование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подкрепа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ако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те я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желаят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имат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необходимост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при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пазаруване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приготвяне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храната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им,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обучава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принципите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здравословно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/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диетично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хранене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 </a:t>
            </a:r>
            <a:endParaRPr lang="bg-BG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94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D568C3C-502E-09BE-92D6-E618DA091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109728"/>
            <a:ext cx="10579607" cy="1472184"/>
          </a:xfrm>
        </p:spPr>
        <p:txBody>
          <a:bodyPr>
            <a:normAutofit/>
          </a:bodyPr>
          <a:lstStyle/>
          <a:p>
            <a:pPr algn="ctr"/>
            <a:r>
              <a:rPr kumimoji="0" lang="bg-BG" sz="22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ОСНОВНО СЪДЪРЖАНИЕ НА СТАНДАРТИ ЗА КАЧЕСТВО НА СОЦИАЛНИТЕ УСЛУГИ, ДЕФИНИРАНИ СЪГЛАСНО ЗСУ В НАПРАВЛЕНИЕ „ЕФЕКТИВНОСТ НА УСЛУГИТЕ С ОГЛЕД НА ПОСТИГНАТИТЕ РЕЗУЛТАТИ ЗА ЛИЦАТА, КОИТО  ГИ ПОЛЗВАТ“ </a:t>
            </a:r>
            <a:r>
              <a:rPr kumimoji="0" lang="bg-BG" sz="22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(3)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0C11973-4627-BF3A-A073-69BFF040A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472184"/>
            <a:ext cx="11439143" cy="527608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4. Стандарт 4. 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Обучение и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придобиване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трудови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умения -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Социалните услуги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достъп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образователни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програми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програми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заетост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според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индивидуалните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им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възможности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заявени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интереси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-Критерии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4.-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съдейства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искат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придобият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нови умения, чрез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търсене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подходяща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форма на обучение,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обучителни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материали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др.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5. Стандарт 5.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Жизнени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умения за независим живот,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отдих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и организация на свободно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време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- 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Социалните услуги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създават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условия и подкрепят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всеки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придобиване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знания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развиване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надграждане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умения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готовност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независим живот.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-Критерии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5.-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познава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гарантира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правото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независим живот,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подкрепя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изграждането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възстановяването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поддържането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практически умения за живот,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комуникативни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умения и др.;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условия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включване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занимания, спорт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инициативи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съобразно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индивидуалните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им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интереси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 начин,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който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насърчава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личностното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им развитие и им носи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удоволствие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чувство за успех,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себеуважение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самоувереност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Дейностите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планират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заедно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представляват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неразделна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част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ежедневието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им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подпомагат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тяхното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физическо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емоционално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развитие.</a:t>
            </a:r>
            <a:endParaRPr lang="bg-BG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0731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8DC96C2-C74C-38AE-6725-B92CA079F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8488" y="118872"/>
            <a:ext cx="10405871" cy="1636776"/>
          </a:xfrm>
        </p:spPr>
        <p:txBody>
          <a:bodyPr>
            <a:normAutofit/>
          </a:bodyPr>
          <a:lstStyle/>
          <a:p>
            <a:pPr algn="ctr"/>
            <a:r>
              <a:rPr kumimoji="0" lang="bg-BG" sz="22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ОСНОВНО СЪДЪРЖАНИЕ НА СТАНДАРТИ ЗА КАЧЕСТВО НА СОЦИАЛНИТЕ УСЛУГИ, ДЕФИНИРАНИ СЪГЛАСНО ЗСУ В НАПРАВЛЕНИЕ „ЕФЕКТИВНОСТ НА УСЛУГИТЕ С ОГЛЕД НА ПОСТИГНАТИТЕ РЕЗУЛТАТИ ЗА ЛИЦАТА, КОИТО  ГИ ПОЛЗВАТ“ </a:t>
            </a:r>
            <a:r>
              <a:rPr kumimoji="0" lang="bg-BG" sz="22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(4)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A8180B7-D74B-EF26-B6B2-503E90298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19" y="1581912"/>
            <a:ext cx="11292839" cy="527608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6. Стандарт 6. Взаимоотношения потребители – служители – 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Социалните услуги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условия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изграждане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отношения,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основани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взаимно уважение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разбиране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между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имат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знания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прилагат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стратегии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справяне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неприемливо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поведение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-Критерии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6.-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Стратегията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справяне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и/или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индивидуалния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подход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към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всеки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резултат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планираната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грижа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наблюденията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обсъждане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случая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екип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съобразява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етичните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принципи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работа.;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услуги: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прилага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ефективна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система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комуникация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разбира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комуникативните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ограничения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поведението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реагира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подходящо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съответните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ситуации;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създава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условия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изслушване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мнението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процеса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гарантира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че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изразените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мнения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няма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доведат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негативни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последствия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тях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подкрепя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участието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във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вземането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решения по важни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тях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въпроси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разработва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прилага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Процедура за действие при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неприемливо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поведение от страна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познават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характерното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поведение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всеки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Прилагане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добри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практики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насоки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работа с лица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състояние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криза, при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неприемливо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поведение,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агресия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не допуска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прилагане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мерки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физическо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ограничаване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  <a:endParaRPr lang="bg-BG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345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72F17D2E-6157-E850-C35B-AF9B3AAD3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472" y="146304"/>
            <a:ext cx="10561319" cy="1554480"/>
          </a:xfrm>
        </p:spPr>
        <p:txBody>
          <a:bodyPr>
            <a:normAutofit/>
          </a:bodyPr>
          <a:lstStyle/>
          <a:p>
            <a:pPr algn="ctr"/>
            <a:r>
              <a:rPr kumimoji="0" lang="bg-BG" sz="22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ОСНОВНО СЪДЪРЖАНИЕ НА СТАНДАРТИ ЗА КАЧЕСТВО НА СОЦИАЛНИТЕ УСЛУГИ, ДЕФИНИРАНИ СЪГЛАСНО ЗСУ В НАПРАВЛЕНИЕ „ЕФЕКТИВНОСТ НА УСЛУГИТЕ С ОГЛЕД НА ПОСТИГНАТИТЕ РЕЗУЛТАТИ ЗА ЛИЦАТА, КОИТО  ГИ ПОЛЗВАТ“ </a:t>
            </a:r>
            <a:r>
              <a:rPr kumimoji="0" lang="bg-BG" sz="22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(5)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2C16576-9232-0976-E398-35F8821C5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59" y="1700784"/>
            <a:ext cx="11457431" cy="49011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7. Стандарт 7. Права на потребителите – 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Социалните услуги подкрепят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познават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отстояват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правата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си.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гарантират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включването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активни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участници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ключови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партньори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време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предоставянето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оценката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-Критерии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7.-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услуги: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познава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спазва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правата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гарантира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достъп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правосъдие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правна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защита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всички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потребители.;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включва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активни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участници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процеса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(а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резидентна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грижа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условия за работа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Съвета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);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гарантира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максимална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степен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зачитане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личното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достойнство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защита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злоупотреба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насилие;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търси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активно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мнението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при оценка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Програмата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развитие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  <a:endParaRPr lang="bg-BG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5717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E9CF01E-013C-8351-9561-C4333CF6B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344" y="192024"/>
            <a:ext cx="10479024" cy="1636776"/>
          </a:xfrm>
        </p:spPr>
        <p:txBody>
          <a:bodyPr/>
          <a:lstStyle/>
          <a:p>
            <a:pPr algn="ctr"/>
            <a:r>
              <a:rPr kumimoji="0" lang="bg-BG" sz="22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ОСНОВНО СЪДЪРЖАНИЕ НА СТАНДАРТИ ЗА КАЧЕСТВО НА СОЦИАЛНИТЕ УСЛУГИ, ДЕФИНИРАНИ СЪГЛАСНО ЗСУ В НАПРАВЛЕНИЕ „ЕФЕКТИВНОСТ НА УСЛУГИТЕ С ОГЛЕД НА ПОСТИГНАТИТЕ РЕЗУЛТАТИ ЗА ЛИЦАТА, КОИТО  ГИ ПОЛЗВАТ“ </a:t>
            </a:r>
            <a:r>
              <a:rPr kumimoji="0" lang="bg-BG" sz="22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(6)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7FD8FC54-50F1-12EC-C110-311C43BBD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296" y="1828800"/>
            <a:ext cx="10671048" cy="459943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8. Стандарт 8 - Семейни и социални връзки ( приложим при социални услуги за резидентна грижа) 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Специализираните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подкрепят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съобразно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техните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желания да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установяват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поддържат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контакти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със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семейството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си, да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изграждат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мрежа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подкрепа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-Критерии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8. 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подкрепя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поддържат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своята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култура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семейна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история, религия,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общност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връзки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важни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тях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подкрепя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изразено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тях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желание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създаване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/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възстановяване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или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поддържане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връзки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със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семейството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им.;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подкрепя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поддържат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общностни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връзки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насърчава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развиват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хобита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интереси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да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бъдат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включвани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различни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инициативи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събития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общността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endParaRPr lang="bg-BG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02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>
            <a:extLst>
              <a:ext uri="{FF2B5EF4-FFF2-40B4-BE49-F238E27FC236}">
                <a16:creationId xmlns:a16="http://schemas.microsoft.com/office/drawing/2014/main" id="{C26AE74D-DB40-8AC8-CCA1-3ED217EB26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27464" y="342901"/>
            <a:ext cx="10515600" cy="1007918"/>
          </a:xfrm>
        </p:spPr>
        <p:txBody>
          <a:bodyPr>
            <a:noAutofit/>
          </a:bodyPr>
          <a:lstStyle/>
          <a:p>
            <a:pPr algn="ctr"/>
            <a:r>
              <a:rPr lang="bg-BG" sz="28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С НАРЕДБАТА ЗА КАЧЕСТВО НА СОЦИАЛНИТЕ УСЛУГИ СЕ РЕГЛАМЕНТИРА: </a:t>
            </a:r>
            <a:r>
              <a:rPr lang="bg-BG" sz="2800" b="1" dirty="0">
                <a:solidFill>
                  <a:schemeClr val="accent4"/>
                </a:solidFill>
                <a:latin typeface="Garamond" panose="02020404030301010803" pitchFamily="18" charset="0"/>
              </a:rPr>
              <a:t>(1)</a:t>
            </a:r>
          </a:p>
        </p:txBody>
      </p:sp>
      <p:sp>
        <p:nvSpPr>
          <p:cNvPr id="5" name="Контейнер за съдържание 4">
            <a:extLst>
              <a:ext uri="{FF2B5EF4-FFF2-40B4-BE49-F238E27FC236}">
                <a16:creationId xmlns:a16="http://schemas.microsoft.com/office/drawing/2014/main" id="{19E80518-F388-A334-2310-92703B4F992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81113" y="1257301"/>
            <a:ext cx="10647651" cy="5392738"/>
          </a:xfrm>
        </p:spPr>
        <p:txBody>
          <a:bodyPr>
            <a:normAutofit/>
          </a:bodyPr>
          <a:lstStyle/>
          <a:p>
            <a:pPr marL="0" indent="0" algn="just">
              <a:buClr>
                <a:schemeClr val="accent5"/>
              </a:buClr>
              <a:buNone/>
            </a:pPr>
            <a:r>
              <a:rPr lang="bg-BG" dirty="0">
                <a:solidFill>
                  <a:schemeClr val="accent4"/>
                </a:solidFill>
              </a:rPr>
              <a:t>	</a:t>
            </a:r>
            <a:endParaRPr lang="en-US" b="1" dirty="0">
              <a:solidFill>
                <a:schemeClr val="accent4"/>
              </a:solidFill>
            </a:endParaRPr>
          </a:p>
          <a:p>
            <a:pPr marL="0" indent="0" algn="just">
              <a:buClr>
                <a:schemeClr val="accent5"/>
              </a:buClr>
              <a:buNone/>
            </a:pPr>
            <a:r>
              <a:rPr lang="ru-RU" dirty="0">
                <a:solidFill>
                  <a:schemeClr val="accent4"/>
                </a:solidFill>
              </a:rPr>
              <a:t>	</a:t>
            </a:r>
            <a:r>
              <a:rPr lang="ru-RU" sz="2600" dirty="0">
                <a:solidFill>
                  <a:schemeClr val="accent4"/>
                </a:solidFill>
              </a:rPr>
              <a:t>1.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Въвеждане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стандарти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качество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интегрираните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здравно-социални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съгласно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Закона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както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критерии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тези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стандарти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Clr>
                <a:schemeClr val="accent5"/>
              </a:buClr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	1.1.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Стандартите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качество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съобразени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вида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специфичните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потребности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Clr>
                <a:schemeClr val="accent5"/>
              </a:buClr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	1.2.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Стандартите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отнасят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до три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основни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направления:</a:t>
            </a:r>
          </a:p>
          <a:p>
            <a:pPr marL="0" indent="0" algn="just">
              <a:buClr>
                <a:schemeClr val="accent5"/>
              </a:buClr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	- организация и управление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услуга;</a:t>
            </a:r>
          </a:p>
          <a:p>
            <a:pPr marL="0" indent="0" algn="just">
              <a:buClr>
                <a:schemeClr val="accent5"/>
              </a:buClr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	- квалификация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професионално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развитие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осъществяващи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дейността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предоставянето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услуга;</a:t>
            </a:r>
          </a:p>
          <a:p>
            <a:pPr marL="0" indent="0" algn="just">
              <a:buClr>
                <a:schemeClr val="accent5"/>
              </a:buClr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	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ефективност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оглед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постигнатите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резултати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лицата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я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ползват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в отговор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потребностите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им.</a:t>
            </a:r>
          </a:p>
          <a:p>
            <a:pPr marL="0" indent="0" algn="just">
              <a:buClr>
                <a:schemeClr val="accent5"/>
              </a:buClr>
              <a:buNone/>
            </a:pPr>
            <a:endParaRPr lang="ru-RU" dirty="0">
              <a:solidFill>
                <a:schemeClr val="accent4"/>
              </a:solidFill>
            </a:endParaRPr>
          </a:p>
          <a:p>
            <a:pPr algn="just">
              <a:buClr>
                <a:schemeClr val="accent5"/>
              </a:buClr>
            </a:pPr>
            <a:endParaRPr lang="ru-RU" dirty="0">
              <a:solidFill>
                <a:schemeClr val="accent4"/>
              </a:solidFill>
            </a:endParaRPr>
          </a:p>
          <a:p>
            <a:pPr algn="just">
              <a:buClr>
                <a:schemeClr val="accent5"/>
              </a:buClr>
            </a:pPr>
            <a:endParaRPr lang="ru-RU" dirty="0">
              <a:solidFill>
                <a:schemeClr val="accent4"/>
              </a:solidFill>
            </a:endParaRPr>
          </a:p>
          <a:p>
            <a:pPr algn="just">
              <a:buClr>
                <a:schemeClr val="accent5"/>
              </a:buClr>
            </a:pPr>
            <a:endParaRPr lang="ru-RU" dirty="0">
              <a:solidFill>
                <a:schemeClr val="accent4"/>
              </a:solidFill>
            </a:endParaRPr>
          </a:p>
          <a:p>
            <a:pPr algn="just">
              <a:buClr>
                <a:schemeClr val="accent5"/>
              </a:buClr>
            </a:pPr>
            <a:endParaRPr lang="en-US" dirty="0">
              <a:solidFill>
                <a:schemeClr val="accent4"/>
              </a:solidFill>
            </a:endParaRPr>
          </a:p>
          <a:p>
            <a:pPr algn="just"/>
            <a:endParaRPr lang="en-US" dirty="0">
              <a:solidFill>
                <a:schemeClr val="accent4"/>
              </a:solidFill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956146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>
            <a:extLst>
              <a:ext uri="{FF2B5EF4-FFF2-40B4-BE49-F238E27FC236}">
                <a16:creationId xmlns:a16="http://schemas.microsoft.com/office/drawing/2014/main" id="{E1133130-6DF9-A9AF-CC5D-4ECB569A8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224" y="627888"/>
            <a:ext cx="9858691" cy="5754624"/>
          </a:xfrm>
        </p:spPr>
        <p:txBody>
          <a:bodyPr/>
          <a:lstStyle/>
          <a:p>
            <a:pPr algn="ctr"/>
            <a:r>
              <a:rPr lang="bg-BG" i="1" dirty="0">
                <a:solidFill>
                  <a:schemeClr val="bg2">
                    <a:lumMod val="50000"/>
                  </a:schemeClr>
                </a:solidFill>
              </a:rPr>
              <a:t>БЛАГОДАРЯ ЗА ВНИМАНИЕТО!</a:t>
            </a:r>
            <a:br>
              <a:rPr lang="bg-BG" i="1" dirty="0">
                <a:solidFill>
                  <a:schemeClr val="bg2">
                    <a:lumMod val="50000"/>
                  </a:schemeClr>
                </a:solidFill>
              </a:rPr>
            </a:br>
            <a:endParaRPr lang="bg-BG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205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13689EC-3CDC-D8CC-2EB6-98B6BE8B887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45572" y="1475510"/>
            <a:ext cx="11107883" cy="4779817"/>
          </a:xfrm>
        </p:spPr>
        <p:txBody>
          <a:bodyPr>
            <a:normAutofit fontScale="77500" lnSpcReduction="20000"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Clr>
                <a:schemeClr val="accent5"/>
              </a:buClr>
              <a:buNone/>
            </a:pP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ru-RU" sz="3100" b="1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Въвеждане</a:t>
            </a: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п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равила за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приложимостта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новите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стандарти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качество на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социалните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услуги по отношение на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сега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действащите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социални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услуги до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приемането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Националната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карта на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социалните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услуги.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Clr>
                <a:schemeClr val="accent5"/>
              </a:buClr>
              <a:buNone/>
            </a:pP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100" b="1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Съблюдаване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въведени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принципи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от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които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следва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 се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ръководят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доставчиците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социални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услуги при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разработването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програмите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развитие на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качеството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социалните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услуги</a:t>
            </a:r>
            <a:r>
              <a:rPr lang="en-US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bg-BG" sz="3100" dirty="0">
              <a:solidFill>
                <a:schemeClr val="accent4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Clr>
                <a:schemeClr val="accent5"/>
              </a:buClr>
              <a:buNone/>
            </a:pPr>
            <a:r>
              <a:rPr lang="bg-BG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bg-BG" sz="3100" b="1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Методите за</a:t>
            </a:r>
            <a:r>
              <a:rPr lang="bg-BG" sz="3100" b="1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извършване</a:t>
            </a: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мониторинг и </a:t>
            </a:r>
            <a:r>
              <a:rPr lang="ru-RU" sz="3100" dirty="0" err="1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</a:t>
            </a: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качеството</a:t>
            </a: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социалните</a:t>
            </a: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услуги от </a:t>
            </a:r>
            <a:r>
              <a:rPr lang="ru-RU" sz="3100" dirty="0" err="1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ръководителите</a:t>
            </a: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социални</a:t>
            </a: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услуги, </a:t>
            </a:r>
            <a:r>
              <a:rPr lang="ru-RU" sz="3100" dirty="0" err="1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общините</a:t>
            </a: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3100" dirty="0" err="1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другите</a:t>
            </a: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доставчици</a:t>
            </a: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социални</a:t>
            </a: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услуги, </a:t>
            </a:r>
            <a:r>
              <a:rPr lang="ru-RU" sz="3100" dirty="0" err="1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както</a:t>
            </a: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от </a:t>
            </a:r>
            <a:r>
              <a:rPr lang="ru-RU" sz="3100" dirty="0" err="1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Агенцията</a:t>
            </a: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3100" dirty="0" err="1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качеството</a:t>
            </a: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социалните</a:t>
            </a: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услуги.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Clr>
                <a:schemeClr val="accent5"/>
              </a:buClr>
              <a:buNone/>
            </a:pP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100" dirty="0">
                <a:solidFill>
                  <a:schemeClr val="accent4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инималните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изисквания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броя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квалификацията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необходимите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служители,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които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осъществяват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дейността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предоставяне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различните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видове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социални</a:t>
            </a:r>
            <a:r>
              <a:rPr lang="ru-RU" sz="3100" dirty="0">
                <a:solidFill>
                  <a:schemeClr val="accent4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услуги;</a:t>
            </a:r>
            <a:endParaRPr lang="bg-BG" sz="3100" dirty="0">
              <a:solidFill>
                <a:schemeClr val="accent4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403779B-262C-4DEA-509F-9BF540C87E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10591" y="384464"/>
            <a:ext cx="10581409" cy="1253836"/>
          </a:xfrm>
        </p:spPr>
        <p:txBody>
          <a:bodyPr>
            <a:normAutofit/>
          </a:bodyPr>
          <a:lstStyle/>
          <a:p>
            <a:pPr algn="ctr"/>
            <a:r>
              <a:rPr kumimoji="0" lang="bg-BG" sz="2800" b="1" i="1" u="none" strike="noStrike" kern="1200" cap="none" spc="0" normalizeH="0" baseline="0" noProof="0" dirty="0">
                <a:ln w="3175" cmpd="sng"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С НАРЕДБАТА ЗА КАЧЕСТВО НА СОЦИАЛНИТЕ УСЛУГИ СЕ РЕГЛАМЕНТИРА: </a:t>
            </a:r>
            <a:r>
              <a:rPr kumimoji="0" lang="bg-BG" sz="2800" b="1" u="none" strike="noStrike" kern="1200" cap="none" spc="0" normalizeH="0" baseline="0" noProof="0" dirty="0">
                <a:ln w="3175" cmpd="sng"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(2)</a:t>
            </a:r>
            <a:endParaRPr lang="bg-BG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110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F7418387-D8F5-D9D0-6C67-80448CFFA92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37855" y="342901"/>
            <a:ext cx="10654145" cy="997526"/>
          </a:xfrm>
        </p:spPr>
        <p:txBody>
          <a:bodyPr>
            <a:normAutofit/>
          </a:bodyPr>
          <a:lstStyle/>
          <a:p>
            <a:pPr algn="ctr"/>
            <a:r>
              <a:rPr kumimoji="0" lang="bg-BG" sz="2800" b="1" i="1" u="none" strike="noStrike" kern="1200" cap="none" spc="0" normalizeH="0" baseline="0" noProof="0" dirty="0">
                <a:ln w="3175" cmpd="sng"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С НАРЕДБАТА ЗА КАЧЕСТВО НА СОЦИАЛНИТЕ УСЛУГИ СЕ РЕГЛАМЕНТИРА: </a:t>
            </a:r>
            <a:r>
              <a:rPr kumimoji="0" lang="bg-BG" sz="2800" b="1" u="none" strike="noStrike" kern="1200" cap="none" spc="0" normalizeH="0" baseline="0" noProof="0" dirty="0">
                <a:ln w="3175" cmpd="sng"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Garamond" panose="02020404030301010803"/>
                <a:ea typeface="+mj-ea"/>
                <a:cs typeface="+mj-cs"/>
              </a:rPr>
              <a:t>(3)</a:t>
            </a:r>
            <a:endParaRPr lang="bg-BG" dirty="0">
              <a:solidFill>
                <a:schemeClr val="accent4"/>
              </a:solidFill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5C791C3D-DCCE-EFE8-0A02-F478925E9DC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14400" y="1475509"/>
            <a:ext cx="11201400" cy="5455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6. Наличие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изисквания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към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осъществяваната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дейност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различните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видове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7.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Изискване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доставчиците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професионално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кариерно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развитие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техните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служители.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8.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Трансформиране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действащите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 чл. 15 от Закона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до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приемането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Националната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карта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9. Кои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по чл. 15 от ЗСУ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могат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да се предоставят  комплексно.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10.Въвеждане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специални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стандарти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да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прилагат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домовете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пълнолетни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лица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увреждания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тяхното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закриване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11. </a:t>
            </a:r>
            <a:r>
              <a:rPr lang="ru-RU" sz="24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В срок до 12 </a:t>
            </a:r>
            <a:r>
              <a:rPr lang="ru-RU" sz="2400" b="1" u="sng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месеца</a:t>
            </a:r>
            <a:r>
              <a:rPr lang="ru-RU" sz="24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 от </a:t>
            </a:r>
            <a:r>
              <a:rPr lang="ru-RU" sz="2400" b="1" u="sng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влизането</a:t>
            </a:r>
            <a:r>
              <a:rPr lang="ru-RU" sz="24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 в сила на </a:t>
            </a:r>
            <a:r>
              <a:rPr lang="ru-RU" sz="2400" b="1" u="sng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наредбата</a:t>
            </a:r>
            <a:r>
              <a:rPr lang="ru-RU" sz="24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u="sng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доставчиците</a:t>
            </a:r>
            <a:r>
              <a:rPr lang="ru-RU" sz="24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u="sng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b="1" u="sng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следва</a:t>
            </a:r>
            <a:r>
              <a:rPr lang="ru-RU" sz="24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 да </a:t>
            </a:r>
            <a:r>
              <a:rPr lang="ru-RU" sz="2400" b="1" u="sng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пиведат</a:t>
            </a:r>
            <a:r>
              <a:rPr lang="ru-RU" sz="24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u="sng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предоставяните</a:t>
            </a:r>
            <a:r>
              <a:rPr lang="ru-RU" sz="24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 от </a:t>
            </a:r>
            <a:r>
              <a:rPr lang="ru-RU" sz="2400" b="1" u="sng" dirty="0" err="1">
                <a:solidFill>
                  <a:schemeClr val="accent4"/>
                </a:solidFill>
                <a:latin typeface="Garamond" panose="02020404030301010803" pitchFamily="18" charset="0"/>
              </a:rPr>
              <a:t>тях</a:t>
            </a:r>
            <a:r>
              <a:rPr lang="ru-RU" sz="24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в </a:t>
            </a:r>
            <a:r>
              <a:rPr lang="ru-RU" sz="2400" b="1" u="sng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съответствие</a:t>
            </a:r>
            <a:r>
              <a:rPr lang="ru-RU" sz="24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u="sng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със</a:t>
            </a:r>
            <a:r>
              <a:rPr lang="ru-RU" sz="24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u="sng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стандартите</a:t>
            </a:r>
            <a:r>
              <a:rPr lang="ru-RU" sz="24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 за качество.</a:t>
            </a:r>
            <a:endParaRPr lang="bg-BG" sz="2400" b="1" u="sng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748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F2B5E51-0B8D-9005-7957-F5314CB1F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8245" y="270164"/>
            <a:ext cx="10484428" cy="1620982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bg-BG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ОСНОВНО СЪДЪРЖАНИЕ НА СТАНДАРТИ ЗА КАЧЕСТВО НА СОЦИАЛНИТЕ УСЛУГИ, ДЕФИНИРАНИ СЪГЛАСНО ЗСУ В НАПРАВЛЕНИЕ „ОРГАНИЗАЦИЯ И УПРАВЛЕНИЕ“ </a:t>
            </a:r>
            <a:r>
              <a:rPr kumimoji="0" lang="bg-BG" sz="2800" b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(1)</a:t>
            </a:r>
            <a:endParaRPr lang="bg-BG" sz="2800" b="1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5601F16F-1E89-BC99-DE33-D24A664E7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3618" y="1787237"/>
            <a:ext cx="11139055" cy="48941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1. Стандарт 1. Управление </a:t>
            </a:r>
            <a:r>
              <a:rPr lang="bg-BG" sz="2400" dirty="0">
                <a:solidFill>
                  <a:schemeClr val="accent4"/>
                </a:solidFill>
                <a:latin typeface="Garamond" panose="02020404030301010803" pitchFamily="18" charset="0"/>
              </a:rPr>
              <a:t>– социалната услуга прилага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система за управление,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която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насърчава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културата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да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гарантира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че целите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индивидуалните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потребности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постигнатите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резултати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тях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реализират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възможно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най-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ефективен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начин,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ангажира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прилагането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добри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практики.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- 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1: 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прилага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система за управление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ресурсите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Управлението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е ясно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структурирано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управляващото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лице е назначено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осъществяване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ръководство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работодател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предоставящи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прилага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методи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работа,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съобразени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проучени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добри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практики за работа с потребители.</a:t>
            </a:r>
            <a:endParaRPr lang="bg-BG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38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5D30AB5A-0F14-32A4-F78E-13F4582C2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1764" y="103909"/>
            <a:ext cx="10266217" cy="1801091"/>
          </a:xfrm>
        </p:spPr>
        <p:txBody>
          <a:bodyPr>
            <a:normAutofit/>
          </a:bodyPr>
          <a:lstStyle/>
          <a:p>
            <a:pPr algn="ctr"/>
            <a:r>
              <a:rPr kumimoji="0" lang="bg-BG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ОСНОВНО СЪДЪРЖАНИЕ НА СТАНДАРТИ ЗА КАЧЕСТВО НА СОЦИАЛНИТЕ УСЛУГИ, ДЕФИНИРАНИ СЪГЛАСНО ЗСУ В НАПРАВЛЕНИЕ „ОРГАНИЗАЦИЯ И УПРАВЛЕНИЕ“ </a:t>
            </a:r>
            <a:r>
              <a:rPr kumimoji="0" lang="bg-BG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(2)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6D34CB48-B46E-0326-ACFC-2ECE3DEC7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745" y="1904999"/>
            <a:ext cx="11024755" cy="484909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2. Стандарт 2. – Организация на дейностите </a:t>
            </a:r>
            <a:r>
              <a:rPr lang="bg-BG" sz="2400" dirty="0">
                <a:latin typeface="Garamond" panose="02020404030301010803" pitchFamily="18" charset="0"/>
              </a:rPr>
              <a:t>-</a:t>
            </a:r>
            <a:r>
              <a:rPr lang="ru-RU" sz="2400" dirty="0"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организира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ежедневието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дейностите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работата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според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предварително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изготвени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правила за организация.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	- 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2 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организирал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дейностите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всеки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 начин,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който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съобразен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неговите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потребности и желания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който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отчита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правата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интересите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останалите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потребители;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подходяща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среда,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която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зачита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правото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им на лично пространство и уединение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условията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сигурност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зачитане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достойнството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им.;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единен подход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работата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организира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подходчща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грижа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подкрепа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възможност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- при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необходимост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-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съхранение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материални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ценности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парични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средства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всеки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  <a:endParaRPr lang="bg-BG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407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259062F-17AE-6AE1-92BD-74CB2940C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982" y="270163"/>
            <a:ext cx="10422081" cy="1641763"/>
          </a:xfrm>
        </p:spPr>
        <p:txBody>
          <a:bodyPr>
            <a:normAutofit fontScale="90000"/>
          </a:bodyPr>
          <a:lstStyle/>
          <a:p>
            <a:r>
              <a:rPr kumimoji="0" lang="bg-BG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ОСНОВНО СЪДЪРЖАНИЕ НА СТАНДАРТИ ЗА КАЧЕСТВО НА СОЦИАЛНИТЕ УСЛУГИ, ДЕФИНИРАНИ СЪГЛАСНО ЗСУ В НАПРАВЛЕНИЕ „ОРГАНИЗАЦИЯ И УПРАВЛЕНИЕ“ </a:t>
            </a:r>
            <a:r>
              <a:rPr kumimoji="0" lang="bg-BG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(3)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7B536615-0AEB-1D9B-D8B2-19394AA02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531" y="1641765"/>
            <a:ext cx="10815060" cy="49460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3.</a:t>
            </a:r>
            <a:r>
              <a:rPr lang="bg-BG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Стандарт 3. – Място на предоставяне (когато услугата се предоставя в специализирана среда) 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Специализираната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среда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разположена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място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изградени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инфраструктурни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транспортни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комуникационни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връзки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различни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видове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обществени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способства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постигане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целите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качество на живота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- 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3 -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Общността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разполага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работещи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достъпни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здравни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административни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културни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за организация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свободното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време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Мястото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комуникативно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има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административен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адрес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.; При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възможност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специализираната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среда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разполага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прилежаща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територия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която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обособява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част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има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лесен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достъп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външните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прилежащи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пространства.</a:t>
            </a:r>
            <a:endParaRPr lang="bg-BG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904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A2A549F-F7F7-D3CF-EC65-5251AB1BF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373" y="166256"/>
            <a:ext cx="10359736" cy="1184562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bg-BG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ОСНОВНО СЪДЪРЖАНИЕ НА СТАНДАРТИ ЗА КАЧЕСТВО НА СОЦИАЛНИТЕ УСЛУГИ, ДЕФИНИРАНИ СЪГЛАСНО ЗСУ В НАПРАВЛЕНИЕ „ОРГАНИЗАЦИЯ И УПРАВЛЕНИЕ“ 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(4)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1A7F540E-326B-DABC-9269-598DBA786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791" y="1350818"/>
            <a:ext cx="11159836" cy="52578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4. Стандарт 4.  Специализирана среда  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Специализираната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среда,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която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РГЛУ,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създава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подходящи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устойчиви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условия за живот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възможност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ефективна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подкрепа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- 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4 -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Помещенията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живеене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нощувка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дневни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занимания или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други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общи помещения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контакти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хранене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приготвяне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/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разпределяне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храна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включително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заместваща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грижа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достатъчно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брой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достъпни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обзаведени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съобразено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функционалното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им предназначение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специфичните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потребности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групите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потребители; Санитарно-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хигиенните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помещения (бани,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тоалетни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)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достатъчно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брой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тоалетните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баните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позволяват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диференциране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ползването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им по пол.;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спазва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санитарно-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хигиенните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изисквания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 отношение осветление, отопление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вентилация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всички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помещения.;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Специализираната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среда (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материалната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база),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която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услуга, е в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състояние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посрещне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потребители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със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специални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потребности при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придвижване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  <a:endParaRPr lang="bg-BG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518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B193C6F-5D8B-B970-C559-EF14C8DC6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2936" y="259774"/>
            <a:ext cx="10172699" cy="1257300"/>
          </a:xfrm>
        </p:spPr>
        <p:txBody>
          <a:bodyPr>
            <a:normAutofit/>
          </a:bodyPr>
          <a:lstStyle/>
          <a:p>
            <a:pPr algn="ctr"/>
            <a:r>
              <a:rPr kumimoji="0" lang="bg-BG" sz="23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ОСНОВНО СЪДЪРЖАНИЕ НА СТАНДАРТИ ЗА КАЧЕСТВО НА СОЦИАЛНИТЕ УСЛУГИ, ДЕФИНИРАНИ СЪГЛАСНО ЗСУ В НАПРАВЛЕНИЕ „ОРГАНИЗАЦИЯ И УПРАВЛЕНИЕ“ </a:t>
            </a:r>
            <a:r>
              <a:rPr kumimoji="0" lang="bg-BG" sz="23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(5)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F6B437EB-EDB6-9DBC-E91F-D48A11C20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918" y="1517073"/>
            <a:ext cx="10952017" cy="51850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5. Стандарт 5. Безопасност и сигурност -</a:t>
            </a:r>
            <a:r>
              <a:rPr lang="bg-BG" sz="2400" dirty="0">
                <a:latin typeface="Garamond" panose="02020404030301010803" pitchFamily="18" charset="0"/>
              </a:rPr>
              <a:t> 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Специализираната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сигурна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безопасна среда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според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действащите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нормативни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изисквания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регулярно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съгласува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действията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си с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препоръките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компетентните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органи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- Критерии за </a:t>
            </a:r>
            <a:r>
              <a:rPr lang="ru-RU" sz="2400" b="1" i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на стандарт 5 -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услуга</a:t>
            </a:r>
            <a:r>
              <a:rPr lang="en-US" sz="2400" dirty="0">
                <a:solidFill>
                  <a:schemeClr val="accent4"/>
                </a:solidFill>
                <a:latin typeface="Garamond" panose="02020404030301010803" pitchFamily="18" charset="0"/>
              </a:rPr>
              <a:t>: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аварийна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пожарна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безопасност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прилага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процедура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съхранение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използване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потенциално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вредни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вещества.; 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прилага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Програма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превенция и план за действие при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възникване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епидемична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ситуация</a:t>
            </a:r>
            <a:r>
              <a:rPr lang="en-US" sz="2400" dirty="0">
                <a:solidFill>
                  <a:schemeClr val="accent4"/>
                </a:solidFill>
                <a:latin typeface="Garamond" panose="02020404030301010803" pitchFamily="18" charset="0"/>
              </a:rPr>
              <a:t>;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осигурява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лични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предпазни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средства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.;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гарантира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адекватни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бързи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действия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закрилата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настъпване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инцидент,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застрашаващ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живота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здравето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както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при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отсъствие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потребител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без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основателна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причина или предупреждение.</a:t>
            </a:r>
            <a:endParaRPr lang="bg-BG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149471"/>
      </p:ext>
    </p:extLst>
  </p:cSld>
  <p:clrMapOvr>
    <a:masterClrMapping/>
  </p:clrMapOvr>
</p:sld>
</file>

<file path=ppt/theme/theme1.xml><?xml version="1.0" encoding="utf-8"?>
<a:theme xmlns:a="http://schemas.openxmlformats.org/drawingml/2006/main" name="Загатване">
  <a:themeElements>
    <a:clrScheme name="Загатване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Загатване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Загатване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TM02892315[[fn=Загатване]]</Template>
  <TotalTime>509</TotalTime>
  <Words>3145</Words>
  <Application>Microsoft Office PowerPoint</Application>
  <PresentationFormat>Widescreen</PresentationFormat>
  <Paragraphs>85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Century Gothic</vt:lpstr>
      <vt:lpstr>Garamond</vt:lpstr>
      <vt:lpstr>Wingdings 3</vt:lpstr>
      <vt:lpstr>Загатване</vt:lpstr>
      <vt:lpstr>                                                         </vt:lpstr>
      <vt:lpstr>С НАРЕДБАТА ЗА КАЧЕСТВО НА СОЦИАЛНИТЕ УСЛУГИ СЕ РЕГЛАМЕНТИРА: (1)</vt:lpstr>
      <vt:lpstr>С НАРЕДБАТА ЗА КАЧЕСТВО НА СОЦИАЛНИТЕ УСЛУГИ СЕ РЕГЛАМЕНТИРА: (2)</vt:lpstr>
      <vt:lpstr>С НАРЕДБАТА ЗА КАЧЕСТВО НА СОЦИАЛНИТЕ УСЛУГИ СЕ РЕГЛАМЕНТИРА: (3)</vt:lpstr>
      <vt:lpstr>ОСНОВНО СЪДЪРЖАНИЕ НА СТАНДАРТИ ЗА КАЧЕСТВО НА СОЦИАЛНИТЕ УСЛУГИ, ДЕФИНИРАНИ СЪГЛАСНО ЗСУ В НАПРАВЛЕНИЕ „ОРГАНИЗАЦИЯ И УПРАВЛЕНИЕ“ (1)</vt:lpstr>
      <vt:lpstr>ОСНОВНО СЪДЪРЖАНИЕ НА СТАНДАРТИ ЗА КАЧЕСТВО НА СОЦИАЛНИТЕ УСЛУГИ, ДЕФИНИРАНИ СЪГЛАСНО ЗСУ В НАПРАВЛЕНИЕ „ОРГАНИЗАЦИЯ И УПРАВЛЕНИЕ“ (2)</vt:lpstr>
      <vt:lpstr>ОСНОВНО СЪДЪРЖАНИЕ НА СТАНДАРТИ ЗА КАЧЕСТВО НА СОЦИАЛНИТЕ УСЛУГИ, ДЕФИНИРАНИ СЪГЛАСНО ЗСУ В НАПРАВЛЕНИЕ „ОРГАНИЗАЦИЯ И УПРАВЛЕНИЕ“ (3)</vt:lpstr>
      <vt:lpstr>ОСНОВНО СЪДЪРЖАНИЕ НА СТАНДАРТИ ЗА КАЧЕСТВО НА СОЦИАЛНИТЕ УСЛУГИ, ДЕФИНИРАНИ СЪГЛАСНО ЗСУ В НАПРАВЛЕНИЕ „ОРГАНИЗАЦИЯ И УПРАВЛЕНИЕ“ (4)</vt:lpstr>
      <vt:lpstr>ОСНОВНО СЪДЪРЖАНИЕ НА СТАНДАРТИ ЗА КАЧЕСТВО НА СОЦИАЛНИТЕ УСЛУГИ, ДЕФИНИРАНИ СЪГЛАСНО ЗСУ В НАПРАВЛЕНИЕ „ОРГАНИЗАЦИЯ И УПРАВЛЕНИЕ“ (5)</vt:lpstr>
      <vt:lpstr>ОСНОВНО СЪДЪРЖАНИЕ НА СТАНДАРТИ ЗА КАЧЕСТВО НА СОЦИАЛНИТЕ УСЛУГИ, ДЕФИНИРАНИ СЪГЛАСНО ЗСУ В НАПРАВЛЕНИЕ „ОРГАНИЗАЦИЯ И УПРАВЛЕНИЕ“ (6)</vt:lpstr>
      <vt:lpstr>ОСНОВНО СЪДЪРЖАНИЕ НА СТАНДАРТИ ЗА КАЧЕСТВО НА СОЦИАЛНИТЕ УСЛУГИ, ДЕФИНИРАНИ СЪГЛАСНО ЗСУ В НАПРАВЛЕНИЕ „ОРГАНИЗАЦИЯ И УПРАВЛЕНИЕ“ (7)</vt:lpstr>
      <vt:lpstr>ОСНОВНО СЪДЪРЖАНИЕ НА СТАНДАРТИ ЗА КАЧЕСТВО НА СОЦИАЛНИТЕ УСЛУГИ, ДЕФИНИРАНИ СЪГЛАСНО ЗСУ В НАПРАВЛЕНИЕ „КВАЛИФИКАЦИЯ И ПРОФЕСИОНАЛНО РАЗВИТИЕ НА СЛУЖИТЕЛИТЕ, ОСЪЩЕСТВЯВАЩИ ДЕЙНОСТИ ПО ПРЕДОСТАВЯНЕ НА СОЦИАЛНИ УСЛУГИ “ (1)</vt:lpstr>
      <vt:lpstr>ОСНОВНО СЪДЪРЖАНИЕ НА СТАНДАРТИ ЗА КАЧЕСТВО НА СОЦИАЛНИТЕ УСЛУГИ, ДЕФИНИРАНИ СЪГЛАСНО ЗСУ В НАПРАВЛЕНИЕ „КВАЛИФИКАЦИЯ И ПРОФЕСИОНАЛНО РАЗВИТИЕ НА СЛУЖИТЕЛИТЕ, ОСЪЩЕСТВЯВАЩИ ДЕЙНОСТИ ПО ПРЕДОСТАВЯНЕ НА СОЦИАЛНИ УСЛУГИ “ (2)</vt:lpstr>
      <vt:lpstr>ОСНОВНО СЪДЪРЖАНИЕ НА СТАНДАРТИ ЗА КАЧЕСТВО НА СОЦИАЛНИТЕ УСЛУГИ, ДЕФИНИРАНИ СЪГЛАСНО ЗСУ В НАПРАВЛЕНИЕ „ЕФЕКТИВНОСТ НА УСЛУГИТЕ С ОГЛЕД НА ПОСТИГНАТИТЕ РЕЗУЛТАТИ ЗА ЛИЦАТА, КОИТО  ГИ ПОЛЗВАТ“ (1)</vt:lpstr>
      <vt:lpstr>ОСНОВНО СЪДЪРЖАНИЕ НА СТАНДАРТИ ЗА КАЧЕСТВО НА СОЦИАЛНИТЕ УСЛУГИ, ДЕФИНИРАНИ СЪГЛАСНО ЗСУ В НАПРАВЛЕНИЕ „ЕФЕКТИВНОСТ НА УСЛУГИТЕ С ОГЛЕД НА ПОСТИГНАТИТЕ РЕЗУЛТАТИ ЗА ЛИЦАТА, КОИТО  ГИ ПОЛЗВАТ“ (2)</vt:lpstr>
      <vt:lpstr>ОСНОВНО СЪДЪРЖАНИЕ НА СТАНДАРТИ ЗА КАЧЕСТВО НА СОЦИАЛНИТЕ УСЛУГИ, ДЕФИНИРАНИ СЪГЛАСНО ЗСУ В НАПРАВЛЕНИЕ „ЕФЕКТИВНОСТ НА УСЛУГИТЕ С ОГЛЕД НА ПОСТИГНАТИТЕ РЕЗУЛТАТИ ЗА ЛИЦАТА, КОИТО  ГИ ПОЛЗВАТ“ (3)</vt:lpstr>
      <vt:lpstr>ОСНОВНО СЪДЪРЖАНИЕ НА СТАНДАРТИ ЗА КАЧЕСТВО НА СОЦИАЛНИТЕ УСЛУГИ, ДЕФИНИРАНИ СЪГЛАСНО ЗСУ В НАПРАВЛЕНИЕ „ЕФЕКТИВНОСТ НА УСЛУГИТЕ С ОГЛЕД НА ПОСТИГНАТИТЕ РЕЗУЛТАТИ ЗА ЛИЦАТА, КОИТО  ГИ ПОЛЗВАТ“ (4)</vt:lpstr>
      <vt:lpstr>ОСНОВНО СЪДЪРЖАНИЕ НА СТАНДАРТИ ЗА КАЧЕСТВО НА СОЦИАЛНИТЕ УСЛУГИ, ДЕФИНИРАНИ СЪГЛАСНО ЗСУ В НАПРАВЛЕНИЕ „ЕФЕКТИВНОСТ НА УСЛУГИТЕ С ОГЛЕД НА ПОСТИГНАТИТЕ РЕЗУЛТАТИ ЗА ЛИЦАТА, КОИТО  ГИ ПОЛЗВАТ“ (5)</vt:lpstr>
      <vt:lpstr>ОСНОВНО СЪДЪРЖАНИЕ НА СТАНДАРТИ ЗА КАЧЕСТВО НА СОЦИАЛНИТЕ УСЛУГИ, ДЕФИНИРАНИ СЪГЛАСНО ЗСУ В НАПРАВЛЕНИЕ „ЕФЕКТИВНОСТ НА УСЛУГИТЕ С ОГЛЕД НА ПОСТИГНАТИТЕ РЕЗУЛТАТИ ЗА ЛИЦАТА, КОИТО  ГИ ПОЛЗВАТ“ (6)</vt:lpstr>
      <vt:lpstr>БЛАГОДАРЯ ЗА ВНИМАНИЕТО!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НАРЕДБА ЗА КАЧЕСТВО НА СОЦИАЛНИТЕ УСЛУГИ </dc:title>
  <dc:creator>User</dc:creator>
  <cp:lastModifiedBy>Stanislav Stanev</cp:lastModifiedBy>
  <cp:revision>145</cp:revision>
  <dcterms:created xsi:type="dcterms:W3CDTF">2022-08-27T10:49:46Z</dcterms:created>
  <dcterms:modified xsi:type="dcterms:W3CDTF">2022-09-23T09:30:50Z</dcterms:modified>
</cp:coreProperties>
</file>