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  <p:sldMasterId id="2147483754" r:id="rId3"/>
    <p:sldMasterId id="2147483766" r:id="rId4"/>
    <p:sldMasterId id="2147483778" r:id="rId5"/>
  </p:sldMasterIdLst>
  <p:notesMasterIdLst>
    <p:notesMasterId r:id="rId50"/>
  </p:notesMasterIdLst>
  <p:handoutMasterIdLst>
    <p:handoutMasterId r:id="rId51"/>
  </p:handoutMasterIdLst>
  <p:sldIdLst>
    <p:sldId id="258" r:id="rId6"/>
    <p:sldId id="260" r:id="rId7"/>
    <p:sldId id="261" r:id="rId8"/>
    <p:sldId id="266" r:id="rId9"/>
    <p:sldId id="295" r:id="rId10"/>
    <p:sldId id="296" r:id="rId11"/>
    <p:sldId id="271" r:id="rId12"/>
    <p:sldId id="272" r:id="rId13"/>
    <p:sldId id="27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274" r:id="rId26"/>
    <p:sldId id="308" r:id="rId27"/>
    <p:sldId id="309" r:id="rId28"/>
    <p:sldId id="310" r:id="rId29"/>
    <p:sldId id="311" r:id="rId30"/>
    <p:sldId id="312" r:id="rId31"/>
    <p:sldId id="313" r:id="rId32"/>
    <p:sldId id="315" r:id="rId33"/>
    <p:sldId id="318" r:id="rId34"/>
    <p:sldId id="314" r:id="rId35"/>
    <p:sldId id="316" r:id="rId36"/>
    <p:sldId id="320" r:id="rId37"/>
    <p:sldId id="321" r:id="rId38"/>
    <p:sldId id="323" r:id="rId39"/>
    <p:sldId id="324" r:id="rId40"/>
    <p:sldId id="325" r:id="rId41"/>
    <p:sldId id="327" r:id="rId42"/>
    <p:sldId id="326" r:id="rId43"/>
    <p:sldId id="328" r:id="rId44"/>
    <p:sldId id="330" r:id="rId45"/>
    <p:sldId id="331" r:id="rId46"/>
    <p:sldId id="332" r:id="rId47"/>
    <p:sldId id="333" r:id="rId48"/>
    <p:sldId id="294" r:id="rId49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Секция по подразбиране" id="{37446F8C-F56D-42FD-8D8B-B6134ED7692F}">
          <p14:sldIdLst>
            <p14:sldId id="258"/>
            <p14:sldId id="260"/>
            <p14:sldId id="261"/>
            <p14:sldId id="266"/>
            <p14:sldId id="295"/>
            <p14:sldId id="296"/>
            <p14:sldId id="271"/>
            <p14:sldId id="272"/>
            <p14:sldId id="27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274"/>
            <p14:sldId id="308"/>
            <p14:sldId id="309"/>
            <p14:sldId id="310"/>
            <p14:sldId id="311"/>
            <p14:sldId id="312"/>
            <p14:sldId id="313"/>
            <p14:sldId id="315"/>
            <p14:sldId id="318"/>
            <p14:sldId id="314"/>
            <p14:sldId id="316"/>
            <p14:sldId id="320"/>
            <p14:sldId id="321"/>
            <p14:sldId id="323"/>
            <p14:sldId id="324"/>
            <p14:sldId id="325"/>
            <p14:sldId id="327"/>
            <p14:sldId id="326"/>
            <p14:sldId id="328"/>
            <p14:sldId id="330"/>
            <p14:sldId id="331"/>
            <p14:sldId id="332"/>
            <p14:sldId id="333"/>
            <p14:sldId id="294"/>
          </p14:sldIdLst>
        </p14:section>
        <p14:section name="Неозаглавена секция" id="{71CE8FEA-84A7-4F29-8073-2485C7BA428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56406" autoAdjust="0"/>
  </p:normalViewPr>
  <p:slideViewPr>
    <p:cSldViewPr snapToGrid="0" showGuides="1">
      <p:cViewPr varScale="1">
        <p:scale>
          <a:sx n="58" d="100"/>
          <a:sy n="58" d="100"/>
        </p:scale>
        <p:origin x="36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2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419"/>
    </p:cViewPr>
  </p:sorterViewPr>
  <p:notesViewPr>
    <p:cSldViewPr snapToGrid="0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8" Type="http://schemas.openxmlformats.org/officeDocument/2006/relationships/slide" Target="slides/slide3.xml"/><Relationship Id="rId51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9CF01E-3745-4B42-95A3-4F839514D9C2}" type="doc">
      <dgm:prSet loTypeId="urn:microsoft.com/office/officeart/2005/8/layout/hProcess11" loCatId="process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F68ECC1B-1CCA-4E79-A8FC-DA12BC89696A}">
      <dgm:prSet phldrT="[Текст]"/>
      <dgm:spPr/>
      <dgm:t>
        <a:bodyPr/>
        <a:lstStyle/>
        <a:p>
          <a:r>
            <a:rPr lang="bg-BG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Общинскят съвет – </a:t>
          </a:r>
          <a:r>
            <a:rPr lang="bg-BG" dirty="0" smtClean="0"/>
            <a:t>орган на законодателната власт</a:t>
          </a:r>
          <a:endParaRPr lang="bg-BG" dirty="0"/>
        </a:p>
      </dgm:t>
    </dgm:pt>
    <dgm:pt modelId="{71B01F17-C019-45EA-8883-A2F5B5C7A3C7}" type="sibTrans" cxnId="{D4E64A33-EBDB-4706-B727-B25C243E7031}">
      <dgm:prSet/>
      <dgm:spPr/>
      <dgm:t>
        <a:bodyPr/>
        <a:lstStyle/>
        <a:p>
          <a:endParaRPr lang="bg-BG"/>
        </a:p>
      </dgm:t>
    </dgm:pt>
    <dgm:pt modelId="{E242231B-EAE6-45F1-A1E5-4A250FCF3E8D}" type="parTrans" cxnId="{D4E64A33-EBDB-4706-B727-B25C243E7031}">
      <dgm:prSet/>
      <dgm:spPr/>
      <dgm:t>
        <a:bodyPr/>
        <a:lstStyle/>
        <a:p>
          <a:endParaRPr lang="bg-BG"/>
        </a:p>
      </dgm:t>
    </dgm:pt>
    <dgm:pt modelId="{7EB1CD9B-7336-40A2-B2FF-F1EF1AA45550}" type="pres">
      <dgm:prSet presAssocID="{4A9CF01E-3745-4B42-95A3-4F839514D9C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7603898A-507B-4B7B-90DA-B1504448758F}" type="pres">
      <dgm:prSet presAssocID="{4A9CF01E-3745-4B42-95A3-4F839514D9C2}" presName="arrow" presStyleLbl="bgShp" presStyleIdx="0" presStyleCnt="1"/>
      <dgm:spPr/>
      <dgm:t>
        <a:bodyPr/>
        <a:lstStyle/>
        <a:p>
          <a:endParaRPr lang="bg-BG"/>
        </a:p>
      </dgm:t>
    </dgm:pt>
    <dgm:pt modelId="{5C63AFBE-DE2C-46C6-A89A-596A3E9CC483}" type="pres">
      <dgm:prSet presAssocID="{4A9CF01E-3745-4B42-95A3-4F839514D9C2}" presName="points" presStyleCnt="0"/>
      <dgm:spPr/>
      <dgm:t>
        <a:bodyPr/>
        <a:lstStyle/>
        <a:p>
          <a:endParaRPr lang="bg-BG"/>
        </a:p>
      </dgm:t>
    </dgm:pt>
    <dgm:pt modelId="{D4CAE0E9-5F07-436C-AB95-DA9F4716BF74}" type="pres">
      <dgm:prSet presAssocID="{F68ECC1B-1CCA-4E79-A8FC-DA12BC89696A}" presName="compositeA" presStyleCnt="0"/>
      <dgm:spPr/>
      <dgm:t>
        <a:bodyPr/>
        <a:lstStyle/>
        <a:p>
          <a:endParaRPr lang="bg-BG"/>
        </a:p>
      </dgm:t>
    </dgm:pt>
    <dgm:pt modelId="{5FFBF107-07C6-40E2-8469-17A4A7123A00}" type="pres">
      <dgm:prSet presAssocID="{F68ECC1B-1CCA-4E79-A8FC-DA12BC89696A}" presName="textA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1D702BC3-270C-4C82-B861-6442D2A8D105}" type="pres">
      <dgm:prSet presAssocID="{F68ECC1B-1CCA-4E79-A8FC-DA12BC89696A}" presName="circleA" presStyleLbl="node1" presStyleIdx="0" presStyleCnt="1"/>
      <dgm:spPr/>
      <dgm:t>
        <a:bodyPr/>
        <a:lstStyle/>
        <a:p>
          <a:endParaRPr lang="bg-BG"/>
        </a:p>
      </dgm:t>
    </dgm:pt>
    <dgm:pt modelId="{0FDF4790-93B9-424F-AFAB-A03E8D915E69}" type="pres">
      <dgm:prSet presAssocID="{F68ECC1B-1CCA-4E79-A8FC-DA12BC89696A}" presName="spaceA" presStyleCnt="0"/>
      <dgm:spPr/>
      <dgm:t>
        <a:bodyPr/>
        <a:lstStyle/>
        <a:p>
          <a:endParaRPr lang="bg-BG"/>
        </a:p>
      </dgm:t>
    </dgm:pt>
  </dgm:ptLst>
  <dgm:cxnLst>
    <dgm:cxn modelId="{941986A3-114A-4556-980D-9F6E62C17FC1}" type="presOf" srcId="{4A9CF01E-3745-4B42-95A3-4F839514D9C2}" destId="{7EB1CD9B-7336-40A2-B2FF-F1EF1AA45550}" srcOrd="0" destOrd="0" presId="urn:microsoft.com/office/officeart/2005/8/layout/hProcess11"/>
    <dgm:cxn modelId="{CAF23776-9206-48F8-9A56-9F8820879C14}" type="presOf" srcId="{F68ECC1B-1CCA-4E79-A8FC-DA12BC89696A}" destId="{5FFBF107-07C6-40E2-8469-17A4A7123A00}" srcOrd="0" destOrd="0" presId="urn:microsoft.com/office/officeart/2005/8/layout/hProcess11"/>
    <dgm:cxn modelId="{D4E64A33-EBDB-4706-B727-B25C243E7031}" srcId="{4A9CF01E-3745-4B42-95A3-4F839514D9C2}" destId="{F68ECC1B-1CCA-4E79-A8FC-DA12BC89696A}" srcOrd="0" destOrd="0" parTransId="{E242231B-EAE6-45F1-A1E5-4A250FCF3E8D}" sibTransId="{71B01F17-C019-45EA-8883-A2F5B5C7A3C7}"/>
    <dgm:cxn modelId="{1A3A48CB-F389-44AA-8128-0EC663F99732}" type="presParOf" srcId="{7EB1CD9B-7336-40A2-B2FF-F1EF1AA45550}" destId="{7603898A-507B-4B7B-90DA-B1504448758F}" srcOrd="0" destOrd="0" presId="urn:microsoft.com/office/officeart/2005/8/layout/hProcess11"/>
    <dgm:cxn modelId="{11CE2941-5DB5-478A-B646-E7122D44F58E}" type="presParOf" srcId="{7EB1CD9B-7336-40A2-B2FF-F1EF1AA45550}" destId="{5C63AFBE-DE2C-46C6-A89A-596A3E9CC483}" srcOrd="1" destOrd="0" presId="urn:microsoft.com/office/officeart/2005/8/layout/hProcess11"/>
    <dgm:cxn modelId="{39CA1BD1-BF9A-4EFD-B191-7F40D2BE0F0C}" type="presParOf" srcId="{5C63AFBE-DE2C-46C6-A89A-596A3E9CC483}" destId="{D4CAE0E9-5F07-436C-AB95-DA9F4716BF74}" srcOrd="0" destOrd="0" presId="urn:microsoft.com/office/officeart/2005/8/layout/hProcess11"/>
    <dgm:cxn modelId="{BC9A49E9-1C8D-4000-8133-ABABBA564CEE}" type="presParOf" srcId="{D4CAE0E9-5F07-436C-AB95-DA9F4716BF74}" destId="{5FFBF107-07C6-40E2-8469-17A4A7123A00}" srcOrd="0" destOrd="0" presId="urn:microsoft.com/office/officeart/2005/8/layout/hProcess11"/>
    <dgm:cxn modelId="{8E5DB0F8-4D1D-4626-A236-2634D0FC3F0B}" type="presParOf" srcId="{D4CAE0E9-5F07-436C-AB95-DA9F4716BF74}" destId="{1D702BC3-270C-4C82-B861-6442D2A8D105}" srcOrd="1" destOrd="0" presId="urn:microsoft.com/office/officeart/2005/8/layout/hProcess11"/>
    <dgm:cxn modelId="{3182D01B-402D-4764-91F5-313F6BB57495}" type="presParOf" srcId="{D4CAE0E9-5F07-436C-AB95-DA9F4716BF74}" destId="{0FDF4790-93B9-424F-AFAB-A03E8D915E69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81215A-57F8-49EA-9DB4-854C9CD7CDF8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9A49382C-A67C-416B-AEC4-D73EC9719E68}">
      <dgm:prSet phldrT="[Текст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bg-BG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Структура на администрацията</a:t>
          </a:r>
          <a:endParaRPr lang="bg-BG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674B02D-2D48-4805-BEA8-BDBFA4EE832D}" type="parTrans" cxnId="{4BBD2540-9374-4F5B-B1D6-BF629D6B533A}">
      <dgm:prSet/>
      <dgm:spPr/>
      <dgm:t>
        <a:bodyPr/>
        <a:lstStyle/>
        <a:p>
          <a:endParaRPr lang="bg-BG"/>
        </a:p>
      </dgm:t>
    </dgm:pt>
    <dgm:pt modelId="{7936ECE8-829D-48AD-9318-2F7EF6726CFC}" type="sibTrans" cxnId="{4BBD2540-9374-4F5B-B1D6-BF629D6B533A}">
      <dgm:prSet/>
      <dgm:spPr/>
      <dgm:t>
        <a:bodyPr/>
        <a:lstStyle/>
        <a:p>
          <a:endParaRPr lang="bg-BG"/>
        </a:p>
      </dgm:t>
    </dgm:pt>
    <dgm:pt modelId="{3D2A5A70-9A5A-43DD-831B-58778D2DFF91}">
      <dgm:prSet phldrT="[Текст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bg-BG" sz="1800" b="1" i="0" dirty="0" smtClean="0"/>
            <a:t>Цели и мисия</a:t>
          </a:r>
          <a:endParaRPr lang="bg-BG" sz="1800" i="0" dirty="0"/>
        </a:p>
      </dgm:t>
    </dgm:pt>
    <dgm:pt modelId="{250A095C-4800-44E9-8C58-881A52494CCE}" type="parTrans" cxnId="{A680EFF8-FCD9-466D-A2B0-7702E591516A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bg-BG"/>
        </a:p>
      </dgm:t>
    </dgm:pt>
    <dgm:pt modelId="{4517E38D-F728-4E58-A48B-537617A066F5}" type="sibTrans" cxnId="{A680EFF8-FCD9-466D-A2B0-7702E591516A}">
      <dgm:prSet/>
      <dgm:spPr/>
      <dgm:t>
        <a:bodyPr/>
        <a:lstStyle/>
        <a:p>
          <a:endParaRPr lang="bg-BG"/>
        </a:p>
      </dgm:t>
    </dgm:pt>
    <dgm:pt modelId="{D7DF1A42-5467-46A5-B72E-BB827A6E455F}">
      <dgm:prSet phldrT="[Текст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bg-BG" sz="1800" b="1" i="0" dirty="0" smtClean="0"/>
            <a:t>Вътрешна социална структура</a:t>
          </a:r>
          <a:endParaRPr lang="bg-BG" sz="1800" i="0" dirty="0"/>
        </a:p>
      </dgm:t>
    </dgm:pt>
    <dgm:pt modelId="{634E554E-94F8-4826-A616-F7C8EDB4B0FB}" type="parTrans" cxnId="{D71912D6-0C75-4AB6-8E93-B90751065BD0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bg-BG"/>
        </a:p>
      </dgm:t>
    </dgm:pt>
    <dgm:pt modelId="{0F7CC150-A5E3-41A0-9DDF-3D3F3CE65482}" type="sibTrans" cxnId="{D71912D6-0C75-4AB6-8E93-B90751065BD0}">
      <dgm:prSet/>
      <dgm:spPr/>
      <dgm:t>
        <a:bodyPr/>
        <a:lstStyle/>
        <a:p>
          <a:endParaRPr lang="bg-BG"/>
        </a:p>
      </dgm:t>
    </dgm:pt>
    <dgm:pt modelId="{58D72E1B-FDC3-43D1-8C8F-03F0C3471CDC}">
      <dgm:prSet phldrT="[Текст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bg-BG" sz="1800" b="1" i="0" dirty="0" smtClean="0"/>
            <a:t>Външната среда</a:t>
          </a:r>
          <a:r>
            <a:rPr lang="bg-BG" sz="1800" i="0" dirty="0" smtClean="0"/>
            <a:t> </a:t>
          </a:r>
          <a:endParaRPr lang="bg-BG" sz="1800" i="0" dirty="0"/>
        </a:p>
      </dgm:t>
    </dgm:pt>
    <dgm:pt modelId="{C8BCA718-0866-4E4C-9F6A-615AB5FB8AEA}" type="parTrans" cxnId="{3C0DC95D-F095-41FE-8C0B-22146F02DF65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bg-BG"/>
        </a:p>
      </dgm:t>
    </dgm:pt>
    <dgm:pt modelId="{0813757B-E307-45CD-9B6F-D35E8D5B0874}" type="sibTrans" cxnId="{3C0DC95D-F095-41FE-8C0B-22146F02DF65}">
      <dgm:prSet/>
      <dgm:spPr/>
      <dgm:t>
        <a:bodyPr/>
        <a:lstStyle/>
        <a:p>
          <a:endParaRPr lang="bg-BG"/>
        </a:p>
      </dgm:t>
    </dgm:pt>
    <dgm:pt modelId="{8AFCF643-DB73-4C0F-9BD8-8380A7AD1E61}">
      <dgm:prSet phldrT="[Текст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bg-BG" sz="1800" b="1" i="0" dirty="0" smtClean="0"/>
            <a:t>Специфика на общината</a:t>
          </a:r>
          <a:r>
            <a:rPr lang="bg-BG" sz="1800" i="0" dirty="0" smtClean="0"/>
            <a:t> </a:t>
          </a:r>
          <a:endParaRPr lang="bg-BG" sz="1800" i="0" dirty="0"/>
        </a:p>
      </dgm:t>
    </dgm:pt>
    <dgm:pt modelId="{CED9F687-B233-486C-BB1E-EE68E14DF070}" type="parTrans" cxnId="{9D047792-E4E3-4A25-86E4-198BF2D4FD00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bg-BG"/>
        </a:p>
      </dgm:t>
    </dgm:pt>
    <dgm:pt modelId="{1CAC4FD7-4994-4ABB-AB72-A3E9B967980E}" type="sibTrans" cxnId="{9D047792-E4E3-4A25-86E4-198BF2D4FD00}">
      <dgm:prSet/>
      <dgm:spPr/>
      <dgm:t>
        <a:bodyPr/>
        <a:lstStyle/>
        <a:p>
          <a:endParaRPr lang="bg-BG"/>
        </a:p>
      </dgm:t>
    </dgm:pt>
    <dgm:pt modelId="{98250E00-30E1-493D-AA6B-A67C5A280EB0}">
      <dgm:prSet phldrT="[Текст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bg-BG" sz="1800" b="1" i="0" dirty="0" smtClean="0"/>
            <a:t>Други фактори</a:t>
          </a:r>
          <a:endParaRPr lang="bg-BG" sz="1800" i="0" dirty="0"/>
        </a:p>
      </dgm:t>
    </dgm:pt>
    <dgm:pt modelId="{CF76F6D1-D572-4EDF-AA54-B98390287530}" type="parTrans" cxnId="{E0F1F0D7-4665-46D2-B3EB-3796C56AA0AE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bg-BG"/>
        </a:p>
      </dgm:t>
    </dgm:pt>
    <dgm:pt modelId="{1FB92291-0155-4617-AA8E-0CB301480CC5}" type="sibTrans" cxnId="{E0F1F0D7-4665-46D2-B3EB-3796C56AA0AE}">
      <dgm:prSet/>
      <dgm:spPr/>
      <dgm:t>
        <a:bodyPr/>
        <a:lstStyle/>
        <a:p>
          <a:endParaRPr lang="bg-BG"/>
        </a:p>
      </dgm:t>
    </dgm:pt>
    <dgm:pt modelId="{95EAFEA7-E4FC-4857-9118-2651683C5273}" type="pres">
      <dgm:prSet presAssocID="{2481215A-57F8-49EA-9DB4-854C9CD7CDF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bg-BG"/>
        </a:p>
      </dgm:t>
    </dgm:pt>
    <dgm:pt modelId="{2F1CFD41-78AA-44AB-9F79-8ADBA08F31C0}" type="pres">
      <dgm:prSet presAssocID="{9A49382C-A67C-416B-AEC4-D73EC9719E68}" presName="singleCycle" presStyleCnt="0"/>
      <dgm:spPr/>
    </dgm:pt>
    <dgm:pt modelId="{27DC2C3B-284A-4B12-8340-642ED5C79366}" type="pres">
      <dgm:prSet presAssocID="{9A49382C-A67C-416B-AEC4-D73EC9719E68}" presName="singleCenter" presStyleLbl="node1" presStyleIdx="0" presStyleCnt="6" custScaleX="180224" custScaleY="63802">
        <dgm:presLayoutVars>
          <dgm:chMax val="7"/>
          <dgm:chPref val="7"/>
        </dgm:presLayoutVars>
      </dgm:prSet>
      <dgm:spPr/>
      <dgm:t>
        <a:bodyPr/>
        <a:lstStyle/>
        <a:p>
          <a:endParaRPr lang="bg-BG"/>
        </a:p>
      </dgm:t>
    </dgm:pt>
    <dgm:pt modelId="{1A17974C-E110-426D-9C40-528B174752E6}" type="pres">
      <dgm:prSet presAssocID="{250A095C-4800-44E9-8C58-881A52494CCE}" presName="Name56" presStyleLbl="parChTrans1D2" presStyleIdx="0" presStyleCnt="5"/>
      <dgm:spPr/>
      <dgm:t>
        <a:bodyPr/>
        <a:lstStyle/>
        <a:p>
          <a:endParaRPr lang="bg-BG"/>
        </a:p>
      </dgm:t>
    </dgm:pt>
    <dgm:pt modelId="{520E29E3-5575-4EB6-8574-8C9B6034363C}" type="pres">
      <dgm:prSet presAssocID="{3D2A5A70-9A5A-43DD-831B-58778D2DFF91}" presName="text0" presStyleLbl="node1" presStyleIdx="1" presStyleCnt="6" custScaleX="172207" custScaleY="72717" custRadScaleRad="65624" custRadScaleInc="655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91F47FE-3F94-480E-A197-FBFFCE3DA3BF}" type="pres">
      <dgm:prSet presAssocID="{634E554E-94F8-4826-A616-F7C8EDB4B0FB}" presName="Name56" presStyleLbl="parChTrans1D2" presStyleIdx="1" presStyleCnt="5"/>
      <dgm:spPr/>
      <dgm:t>
        <a:bodyPr/>
        <a:lstStyle/>
        <a:p>
          <a:endParaRPr lang="bg-BG"/>
        </a:p>
      </dgm:t>
    </dgm:pt>
    <dgm:pt modelId="{1260B1E9-1F41-4FB9-83B4-AFE3645D96FF}" type="pres">
      <dgm:prSet presAssocID="{D7DF1A42-5467-46A5-B72E-BB827A6E455F}" presName="text0" presStyleLbl="node1" presStyleIdx="2" presStyleCnt="6" custScaleX="172207" custScaleY="72717" custRadScaleRad="134456" custRadScaleInc="5754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EC261846-5438-4D20-BC75-6D33CAEA9F82}" type="pres">
      <dgm:prSet presAssocID="{C8BCA718-0866-4E4C-9F6A-615AB5FB8AEA}" presName="Name56" presStyleLbl="parChTrans1D2" presStyleIdx="2" presStyleCnt="5"/>
      <dgm:spPr/>
      <dgm:t>
        <a:bodyPr/>
        <a:lstStyle/>
        <a:p>
          <a:endParaRPr lang="bg-BG"/>
        </a:p>
      </dgm:t>
    </dgm:pt>
    <dgm:pt modelId="{DAC784D7-CC54-476E-AF17-1F257139AE80}" type="pres">
      <dgm:prSet presAssocID="{58D72E1B-FDC3-43D1-8C8F-03F0C3471CDC}" presName="text0" presStyleLbl="node1" presStyleIdx="3" presStyleCnt="6" custScaleX="172207" custScaleY="72717" custRadScaleRad="120360" custRadScaleInc="-6432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68E900D-A72A-472F-979B-1DAD79325A2A}" type="pres">
      <dgm:prSet presAssocID="{CED9F687-B233-486C-BB1E-EE68E14DF070}" presName="Name56" presStyleLbl="parChTrans1D2" presStyleIdx="3" presStyleCnt="5"/>
      <dgm:spPr/>
      <dgm:t>
        <a:bodyPr/>
        <a:lstStyle/>
        <a:p>
          <a:endParaRPr lang="bg-BG"/>
        </a:p>
      </dgm:t>
    </dgm:pt>
    <dgm:pt modelId="{0C70BCDC-470A-4850-8C22-C2687F55C63B}" type="pres">
      <dgm:prSet presAssocID="{8AFCF643-DB73-4C0F-9BD8-8380A7AD1E61}" presName="text0" presStyleLbl="node1" presStyleIdx="4" presStyleCnt="6" custScaleX="172250" custScaleY="72551" custRadScaleRad="114831" custRadScaleInc="60690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D0D0EB6-6838-4D9E-90BB-2699514E6F8A}" type="pres">
      <dgm:prSet presAssocID="{CF76F6D1-D572-4EDF-AA54-B98390287530}" presName="Name56" presStyleLbl="parChTrans1D2" presStyleIdx="4" presStyleCnt="5"/>
      <dgm:spPr/>
      <dgm:t>
        <a:bodyPr/>
        <a:lstStyle/>
        <a:p>
          <a:endParaRPr lang="bg-BG"/>
        </a:p>
      </dgm:t>
    </dgm:pt>
    <dgm:pt modelId="{B0E42780-CDE5-4CE6-86B9-7937ABE0A94B}" type="pres">
      <dgm:prSet presAssocID="{98250E00-30E1-493D-AA6B-A67C5A280EB0}" presName="text0" presStyleLbl="node1" presStyleIdx="5" presStyleCnt="6" custScaleX="172207" custScaleY="72717" custRadScaleRad="134132" custRadScaleInc="-712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DA6EF87B-63A3-4328-BFF1-C809943B7E66}" type="presOf" srcId="{3D2A5A70-9A5A-43DD-831B-58778D2DFF91}" destId="{520E29E3-5575-4EB6-8574-8C9B6034363C}" srcOrd="0" destOrd="0" presId="urn:microsoft.com/office/officeart/2008/layout/RadialCluster"/>
    <dgm:cxn modelId="{9D047792-E4E3-4A25-86E4-198BF2D4FD00}" srcId="{9A49382C-A67C-416B-AEC4-D73EC9719E68}" destId="{8AFCF643-DB73-4C0F-9BD8-8380A7AD1E61}" srcOrd="3" destOrd="0" parTransId="{CED9F687-B233-486C-BB1E-EE68E14DF070}" sibTransId="{1CAC4FD7-4994-4ABB-AB72-A3E9B967980E}"/>
    <dgm:cxn modelId="{D66A6829-A358-4B54-B928-B2FF67CC446E}" type="presOf" srcId="{58D72E1B-FDC3-43D1-8C8F-03F0C3471CDC}" destId="{DAC784D7-CC54-476E-AF17-1F257139AE80}" srcOrd="0" destOrd="0" presId="urn:microsoft.com/office/officeart/2008/layout/RadialCluster"/>
    <dgm:cxn modelId="{A362B5A4-89A5-4F4A-9614-FE9F32DBA885}" type="presOf" srcId="{98250E00-30E1-493D-AA6B-A67C5A280EB0}" destId="{B0E42780-CDE5-4CE6-86B9-7937ABE0A94B}" srcOrd="0" destOrd="0" presId="urn:microsoft.com/office/officeart/2008/layout/RadialCluster"/>
    <dgm:cxn modelId="{536F9F1F-4831-4736-8635-073F3975D0DF}" type="presOf" srcId="{CF76F6D1-D572-4EDF-AA54-B98390287530}" destId="{3D0D0EB6-6838-4D9E-90BB-2699514E6F8A}" srcOrd="0" destOrd="0" presId="urn:microsoft.com/office/officeart/2008/layout/RadialCluster"/>
    <dgm:cxn modelId="{73BA6B0C-DB04-4F41-8499-C9AAB4DC4B51}" type="presOf" srcId="{8AFCF643-DB73-4C0F-9BD8-8380A7AD1E61}" destId="{0C70BCDC-470A-4850-8C22-C2687F55C63B}" srcOrd="0" destOrd="0" presId="urn:microsoft.com/office/officeart/2008/layout/RadialCluster"/>
    <dgm:cxn modelId="{1D7C384A-B570-4E04-AD6B-05ADC19A062A}" type="presOf" srcId="{9A49382C-A67C-416B-AEC4-D73EC9719E68}" destId="{27DC2C3B-284A-4B12-8340-642ED5C79366}" srcOrd="0" destOrd="0" presId="urn:microsoft.com/office/officeart/2008/layout/RadialCluster"/>
    <dgm:cxn modelId="{4BBD2540-9374-4F5B-B1D6-BF629D6B533A}" srcId="{2481215A-57F8-49EA-9DB4-854C9CD7CDF8}" destId="{9A49382C-A67C-416B-AEC4-D73EC9719E68}" srcOrd="0" destOrd="0" parTransId="{E674B02D-2D48-4805-BEA8-BDBFA4EE832D}" sibTransId="{7936ECE8-829D-48AD-9318-2F7EF6726CFC}"/>
    <dgm:cxn modelId="{894D139D-BFF4-4DE9-BDA6-129813762618}" type="presOf" srcId="{634E554E-94F8-4826-A616-F7C8EDB4B0FB}" destId="{F91F47FE-3F94-480E-A197-FBFFCE3DA3BF}" srcOrd="0" destOrd="0" presId="urn:microsoft.com/office/officeart/2008/layout/RadialCluster"/>
    <dgm:cxn modelId="{D71912D6-0C75-4AB6-8E93-B90751065BD0}" srcId="{9A49382C-A67C-416B-AEC4-D73EC9719E68}" destId="{D7DF1A42-5467-46A5-B72E-BB827A6E455F}" srcOrd="1" destOrd="0" parTransId="{634E554E-94F8-4826-A616-F7C8EDB4B0FB}" sibTransId="{0F7CC150-A5E3-41A0-9DDF-3D3F3CE65482}"/>
    <dgm:cxn modelId="{E0F1F0D7-4665-46D2-B3EB-3796C56AA0AE}" srcId="{9A49382C-A67C-416B-AEC4-D73EC9719E68}" destId="{98250E00-30E1-493D-AA6B-A67C5A280EB0}" srcOrd="4" destOrd="0" parTransId="{CF76F6D1-D572-4EDF-AA54-B98390287530}" sibTransId="{1FB92291-0155-4617-AA8E-0CB301480CC5}"/>
    <dgm:cxn modelId="{6FDD4554-810E-4C03-962A-D24D193B19E1}" type="presOf" srcId="{250A095C-4800-44E9-8C58-881A52494CCE}" destId="{1A17974C-E110-426D-9C40-528B174752E6}" srcOrd="0" destOrd="0" presId="urn:microsoft.com/office/officeart/2008/layout/RadialCluster"/>
    <dgm:cxn modelId="{E29B1B98-8EF8-491D-AD25-06DC0C93ABC5}" type="presOf" srcId="{D7DF1A42-5467-46A5-B72E-BB827A6E455F}" destId="{1260B1E9-1F41-4FB9-83B4-AFE3645D96FF}" srcOrd="0" destOrd="0" presId="urn:microsoft.com/office/officeart/2008/layout/RadialCluster"/>
    <dgm:cxn modelId="{A680EFF8-FCD9-466D-A2B0-7702E591516A}" srcId="{9A49382C-A67C-416B-AEC4-D73EC9719E68}" destId="{3D2A5A70-9A5A-43DD-831B-58778D2DFF91}" srcOrd="0" destOrd="0" parTransId="{250A095C-4800-44E9-8C58-881A52494CCE}" sibTransId="{4517E38D-F728-4E58-A48B-537617A066F5}"/>
    <dgm:cxn modelId="{3C0DC95D-F095-41FE-8C0B-22146F02DF65}" srcId="{9A49382C-A67C-416B-AEC4-D73EC9719E68}" destId="{58D72E1B-FDC3-43D1-8C8F-03F0C3471CDC}" srcOrd="2" destOrd="0" parTransId="{C8BCA718-0866-4E4C-9F6A-615AB5FB8AEA}" sibTransId="{0813757B-E307-45CD-9B6F-D35E8D5B0874}"/>
    <dgm:cxn modelId="{947D45D8-8E4E-4A6C-B19E-BF882DE5AC4C}" type="presOf" srcId="{CED9F687-B233-486C-BB1E-EE68E14DF070}" destId="{368E900D-A72A-472F-979B-1DAD79325A2A}" srcOrd="0" destOrd="0" presId="urn:microsoft.com/office/officeart/2008/layout/RadialCluster"/>
    <dgm:cxn modelId="{C4043164-6939-49D0-B84A-78A217BC2057}" type="presOf" srcId="{C8BCA718-0866-4E4C-9F6A-615AB5FB8AEA}" destId="{EC261846-5438-4D20-BC75-6D33CAEA9F82}" srcOrd="0" destOrd="0" presId="urn:microsoft.com/office/officeart/2008/layout/RadialCluster"/>
    <dgm:cxn modelId="{2AA6B119-BA50-44A4-926D-704BD92CDF4C}" type="presOf" srcId="{2481215A-57F8-49EA-9DB4-854C9CD7CDF8}" destId="{95EAFEA7-E4FC-4857-9118-2651683C5273}" srcOrd="0" destOrd="0" presId="urn:microsoft.com/office/officeart/2008/layout/RadialCluster"/>
    <dgm:cxn modelId="{14C117ED-BEEB-446E-8CA0-74977A404F86}" type="presParOf" srcId="{95EAFEA7-E4FC-4857-9118-2651683C5273}" destId="{2F1CFD41-78AA-44AB-9F79-8ADBA08F31C0}" srcOrd="0" destOrd="0" presId="urn:microsoft.com/office/officeart/2008/layout/RadialCluster"/>
    <dgm:cxn modelId="{2758F71C-A8FD-450A-9A60-4B7DADE532B8}" type="presParOf" srcId="{2F1CFD41-78AA-44AB-9F79-8ADBA08F31C0}" destId="{27DC2C3B-284A-4B12-8340-642ED5C79366}" srcOrd="0" destOrd="0" presId="urn:microsoft.com/office/officeart/2008/layout/RadialCluster"/>
    <dgm:cxn modelId="{9E21A863-E466-4625-AB08-53EE6FBAD886}" type="presParOf" srcId="{2F1CFD41-78AA-44AB-9F79-8ADBA08F31C0}" destId="{1A17974C-E110-426D-9C40-528B174752E6}" srcOrd="1" destOrd="0" presId="urn:microsoft.com/office/officeart/2008/layout/RadialCluster"/>
    <dgm:cxn modelId="{AD422810-9546-4201-B45B-F390A819D644}" type="presParOf" srcId="{2F1CFD41-78AA-44AB-9F79-8ADBA08F31C0}" destId="{520E29E3-5575-4EB6-8574-8C9B6034363C}" srcOrd="2" destOrd="0" presId="urn:microsoft.com/office/officeart/2008/layout/RadialCluster"/>
    <dgm:cxn modelId="{820E368B-B0D0-4EDB-B387-D195F0D539B9}" type="presParOf" srcId="{2F1CFD41-78AA-44AB-9F79-8ADBA08F31C0}" destId="{F91F47FE-3F94-480E-A197-FBFFCE3DA3BF}" srcOrd="3" destOrd="0" presId="urn:microsoft.com/office/officeart/2008/layout/RadialCluster"/>
    <dgm:cxn modelId="{5F92DFD4-97FB-44A0-A24C-290A3B9470AD}" type="presParOf" srcId="{2F1CFD41-78AA-44AB-9F79-8ADBA08F31C0}" destId="{1260B1E9-1F41-4FB9-83B4-AFE3645D96FF}" srcOrd="4" destOrd="0" presId="urn:microsoft.com/office/officeart/2008/layout/RadialCluster"/>
    <dgm:cxn modelId="{305A6D7B-80EB-407E-96A0-DF2E669F5D7E}" type="presParOf" srcId="{2F1CFD41-78AA-44AB-9F79-8ADBA08F31C0}" destId="{EC261846-5438-4D20-BC75-6D33CAEA9F82}" srcOrd="5" destOrd="0" presId="urn:microsoft.com/office/officeart/2008/layout/RadialCluster"/>
    <dgm:cxn modelId="{8AFD31B7-66D1-4FBD-9CAF-0EAB779CB9EB}" type="presParOf" srcId="{2F1CFD41-78AA-44AB-9F79-8ADBA08F31C0}" destId="{DAC784D7-CC54-476E-AF17-1F257139AE80}" srcOrd="6" destOrd="0" presId="urn:microsoft.com/office/officeart/2008/layout/RadialCluster"/>
    <dgm:cxn modelId="{1D37BB79-7EAA-4882-A15F-5DBBD4C765F4}" type="presParOf" srcId="{2F1CFD41-78AA-44AB-9F79-8ADBA08F31C0}" destId="{368E900D-A72A-472F-979B-1DAD79325A2A}" srcOrd="7" destOrd="0" presId="urn:microsoft.com/office/officeart/2008/layout/RadialCluster"/>
    <dgm:cxn modelId="{150FC0B2-89A0-4316-98CA-40569D0A6120}" type="presParOf" srcId="{2F1CFD41-78AA-44AB-9F79-8ADBA08F31C0}" destId="{0C70BCDC-470A-4850-8C22-C2687F55C63B}" srcOrd="8" destOrd="0" presId="urn:microsoft.com/office/officeart/2008/layout/RadialCluster"/>
    <dgm:cxn modelId="{F93C80CD-A28E-49FE-AC18-AFCB52D63EA3}" type="presParOf" srcId="{2F1CFD41-78AA-44AB-9F79-8ADBA08F31C0}" destId="{3D0D0EB6-6838-4D9E-90BB-2699514E6F8A}" srcOrd="9" destOrd="0" presId="urn:microsoft.com/office/officeart/2008/layout/RadialCluster"/>
    <dgm:cxn modelId="{CDB255C3-13F1-4692-944F-62084A506771}" type="presParOf" srcId="{2F1CFD41-78AA-44AB-9F79-8ADBA08F31C0}" destId="{B0E42780-CDE5-4CE6-86B9-7937ABE0A94B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FD3544-5ECD-459D-A0CA-E32AFF3944F7}" type="doc">
      <dgm:prSet loTypeId="urn:microsoft.com/office/officeart/2005/8/layout/arrow2" loCatId="process" qsTypeId="urn:microsoft.com/office/officeart/2005/8/quickstyle/3d9" qsCatId="3D" csTypeId="urn:microsoft.com/office/officeart/2005/8/colors/accent1_2" csCatId="accent1" phldr="1"/>
      <dgm:spPr/>
    </dgm:pt>
    <dgm:pt modelId="{D311030D-9EF7-4EAD-8E58-24B3227505C7}">
      <dgm:prSet phldrT="[Текст]"/>
      <dgm:spPr/>
      <dgm:t>
        <a:bodyPr/>
        <a:lstStyle/>
        <a:p>
          <a:r>
            <a:rPr lang="bg-BG" b="1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Сектор</a:t>
          </a:r>
          <a:endParaRPr lang="bg-BG" b="1" dirty="0">
            <a:solidFill>
              <a:schemeClr val="accent6">
                <a:lumMod val="60000"/>
                <a:lumOff val="40000"/>
              </a:schemeClr>
            </a:solidFill>
          </a:endParaRPr>
        </a:p>
      </dgm:t>
    </dgm:pt>
    <dgm:pt modelId="{6BB719C3-3F7B-435F-ADE0-854098588305}" type="parTrans" cxnId="{194345DF-54A2-4562-A3E0-105AD6577F2E}">
      <dgm:prSet/>
      <dgm:spPr/>
      <dgm:t>
        <a:bodyPr/>
        <a:lstStyle/>
        <a:p>
          <a:endParaRPr lang="bg-BG"/>
        </a:p>
      </dgm:t>
    </dgm:pt>
    <dgm:pt modelId="{45540766-B6FF-4905-AD80-C1D5DA35CCC9}" type="sibTrans" cxnId="{194345DF-54A2-4562-A3E0-105AD6577F2E}">
      <dgm:prSet/>
      <dgm:spPr/>
      <dgm:t>
        <a:bodyPr/>
        <a:lstStyle/>
        <a:p>
          <a:endParaRPr lang="bg-BG"/>
        </a:p>
      </dgm:t>
    </dgm:pt>
    <dgm:pt modelId="{366AA2E6-0498-456A-BB38-730D8B598DDA}">
      <dgm:prSet phldrT="[Текст]"/>
      <dgm:spPr/>
      <dgm:t>
        <a:bodyPr/>
        <a:lstStyle/>
        <a:p>
          <a:r>
            <a:rPr lang="bg-BG" b="1" dirty="0" smtClean="0">
              <a:solidFill>
                <a:schemeClr val="accent6">
                  <a:lumMod val="40000"/>
                  <a:lumOff val="60000"/>
                </a:schemeClr>
              </a:solidFill>
            </a:rPr>
            <a:t>Отдел</a:t>
          </a:r>
          <a:endParaRPr lang="bg-BG" b="1" dirty="0">
            <a:solidFill>
              <a:schemeClr val="accent6">
                <a:lumMod val="40000"/>
                <a:lumOff val="60000"/>
              </a:schemeClr>
            </a:solidFill>
          </a:endParaRPr>
        </a:p>
      </dgm:t>
    </dgm:pt>
    <dgm:pt modelId="{1398B255-54A8-4C07-81F4-28551A638E5A}" type="parTrans" cxnId="{3EE107A6-A024-4F9C-A6DC-421C07F09601}">
      <dgm:prSet/>
      <dgm:spPr/>
      <dgm:t>
        <a:bodyPr/>
        <a:lstStyle/>
        <a:p>
          <a:endParaRPr lang="bg-BG"/>
        </a:p>
      </dgm:t>
    </dgm:pt>
    <dgm:pt modelId="{D4E82C84-6540-4E6E-B2AB-CDA64C9AA2E4}" type="sibTrans" cxnId="{3EE107A6-A024-4F9C-A6DC-421C07F09601}">
      <dgm:prSet/>
      <dgm:spPr/>
      <dgm:t>
        <a:bodyPr/>
        <a:lstStyle/>
        <a:p>
          <a:endParaRPr lang="bg-BG"/>
        </a:p>
      </dgm:t>
    </dgm:pt>
    <dgm:pt modelId="{E906289B-C798-48C6-8F3A-F2E1A8BEBB40}">
      <dgm:prSet phldrT="[Текст]"/>
      <dgm:spPr/>
      <dgm:t>
        <a:bodyPr/>
        <a:lstStyle/>
        <a:p>
          <a:r>
            <a:rPr lang="bg-BG" b="1" dirty="0" smtClean="0">
              <a:solidFill>
                <a:schemeClr val="accent6">
                  <a:lumMod val="40000"/>
                  <a:lumOff val="60000"/>
                </a:schemeClr>
              </a:solidFill>
            </a:rPr>
            <a:t>Дирекция</a:t>
          </a:r>
          <a:endParaRPr lang="bg-BG" b="1" dirty="0">
            <a:solidFill>
              <a:schemeClr val="accent6">
                <a:lumMod val="40000"/>
                <a:lumOff val="60000"/>
              </a:schemeClr>
            </a:solidFill>
          </a:endParaRPr>
        </a:p>
      </dgm:t>
    </dgm:pt>
    <dgm:pt modelId="{9E0B8C39-9832-41CF-B1DA-95319D7FE558}" type="parTrans" cxnId="{D59E9CF0-01F9-4754-8029-EFBEF0CA831C}">
      <dgm:prSet/>
      <dgm:spPr/>
      <dgm:t>
        <a:bodyPr/>
        <a:lstStyle/>
        <a:p>
          <a:endParaRPr lang="bg-BG"/>
        </a:p>
      </dgm:t>
    </dgm:pt>
    <dgm:pt modelId="{76CC5941-3E42-4734-A2F6-56F33696ADF0}" type="sibTrans" cxnId="{D59E9CF0-01F9-4754-8029-EFBEF0CA831C}">
      <dgm:prSet/>
      <dgm:spPr/>
      <dgm:t>
        <a:bodyPr/>
        <a:lstStyle/>
        <a:p>
          <a:endParaRPr lang="bg-BG"/>
        </a:p>
      </dgm:t>
    </dgm:pt>
    <dgm:pt modelId="{44F39959-EE56-4BE2-A13A-48B194DFF813}" type="pres">
      <dgm:prSet presAssocID="{5AFD3544-5ECD-459D-A0CA-E32AFF3944F7}" presName="arrowDiagram" presStyleCnt="0">
        <dgm:presLayoutVars>
          <dgm:chMax val="5"/>
          <dgm:dir/>
          <dgm:resizeHandles val="exact"/>
        </dgm:presLayoutVars>
      </dgm:prSet>
      <dgm:spPr/>
    </dgm:pt>
    <dgm:pt modelId="{9E1EC301-E398-4555-ACC5-2F720B383CBA}" type="pres">
      <dgm:prSet presAssocID="{5AFD3544-5ECD-459D-A0CA-E32AFF3944F7}" presName="arrow" presStyleLbl="bgShp" presStyleIdx="0" presStyleCnt="1" custLinFactNeighborX="-814" custLinFactNeighborY="2458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>
        <a:sp3d z="-227350">
          <a:bevelT w="114300" prst="artDeco"/>
        </a:sp3d>
      </dgm:spPr>
    </dgm:pt>
    <dgm:pt modelId="{5A6715BD-C1AF-498D-B32E-2BC86D257DE3}" type="pres">
      <dgm:prSet presAssocID="{5AFD3544-5ECD-459D-A0CA-E32AFF3944F7}" presName="arrowDiagram3" presStyleCnt="0"/>
      <dgm:spPr/>
    </dgm:pt>
    <dgm:pt modelId="{BC11C88F-CBF7-4E5B-BA33-1B7EC6460B8F}" type="pres">
      <dgm:prSet presAssocID="{D311030D-9EF7-4EAD-8E58-24B3227505C7}" presName="bullet3a" presStyleLbl="node1" presStyleIdx="0" presStyleCnt="3"/>
      <dgm:spPr>
        <a:solidFill>
          <a:schemeClr val="accent6">
            <a:lumMod val="20000"/>
            <a:lumOff val="80000"/>
          </a:schemeClr>
        </a:solidFill>
      </dgm:spPr>
    </dgm:pt>
    <dgm:pt modelId="{43D7EB5A-B167-4D8C-B1D2-71FED7DA85DE}" type="pres">
      <dgm:prSet presAssocID="{D311030D-9EF7-4EAD-8E58-24B3227505C7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19BDFD5-A8C6-4334-8298-5E269E8CAAD8}" type="pres">
      <dgm:prSet presAssocID="{366AA2E6-0498-456A-BB38-730D8B598DDA}" presName="bullet3b" presStyleLbl="node1" presStyleIdx="1" presStyleCnt="3"/>
      <dgm:spPr>
        <a:solidFill>
          <a:schemeClr val="accent6">
            <a:lumMod val="20000"/>
            <a:lumOff val="80000"/>
          </a:schemeClr>
        </a:solidFill>
      </dgm:spPr>
    </dgm:pt>
    <dgm:pt modelId="{E0DD1D76-9B0D-4516-878D-9105A338BED5}" type="pres">
      <dgm:prSet presAssocID="{366AA2E6-0498-456A-BB38-730D8B598DDA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E5BA1A3-5DA7-4B4D-97F5-6CFC7E0A7B2D}" type="pres">
      <dgm:prSet presAssocID="{E906289B-C798-48C6-8F3A-F2E1A8BEBB40}" presName="bullet3c" presStyleLbl="node1" presStyleIdx="2" presStyleCnt="3" custLinFactNeighborX="-23411" custLinFactNeighborY="13461"/>
      <dgm:spPr>
        <a:solidFill>
          <a:schemeClr val="accent6">
            <a:lumMod val="20000"/>
            <a:lumOff val="80000"/>
          </a:schemeClr>
        </a:solidFill>
      </dgm:spPr>
    </dgm:pt>
    <dgm:pt modelId="{E8D22234-44F2-42D7-8FB6-8A22195B6CF9}" type="pres">
      <dgm:prSet presAssocID="{E906289B-C798-48C6-8F3A-F2E1A8BEBB40}" presName="textBox3c" presStyleLbl="revTx" presStyleIdx="2" presStyleCnt="3" custLinFactNeighborX="-2501" custLinFactNeighborY="2014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EFEB9D4D-513B-43E9-A424-B7D28AC525D2}" type="presOf" srcId="{5AFD3544-5ECD-459D-A0CA-E32AFF3944F7}" destId="{44F39959-EE56-4BE2-A13A-48B194DFF813}" srcOrd="0" destOrd="0" presId="urn:microsoft.com/office/officeart/2005/8/layout/arrow2"/>
    <dgm:cxn modelId="{2C8ECE74-1989-421E-93B5-58F235D9A858}" type="presOf" srcId="{D311030D-9EF7-4EAD-8E58-24B3227505C7}" destId="{43D7EB5A-B167-4D8C-B1D2-71FED7DA85DE}" srcOrd="0" destOrd="0" presId="urn:microsoft.com/office/officeart/2005/8/layout/arrow2"/>
    <dgm:cxn modelId="{3EE107A6-A024-4F9C-A6DC-421C07F09601}" srcId="{5AFD3544-5ECD-459D-A0CA-E32AFF3944F7}" destId="{366AA2E6-0498-456A-BB38-730D8B598DDA}" srcOrd="1" destOrd="0" parTransId="{1398B255-54A8-4C07-81F4-28551A638E5A}" sibTransId="{D4E82C84-6540-4E6E-B2AB-CDA64C9AA2E4}"/>
    <dgm:cxn modelId="{DA0F66F8-DAA3-4009-AACA-46027D448B4E}" type="presOf" srcId="{366AA2E6-0498-456A-BB38-730D8B598DDA}" destId="{E0DD1D76-9B0D-4516-878D-9105A338BED5}" srcOrd="0" destOrd="0" presId="urn:microsoft.com/office/officeart/2005/8/layout/arrow2"/>
    <dgm:cxn modelId="{D59E9CF0-01F9-4754-8029-EFBEF0CA831C}" srcId="{5AFD3544-5ECD-459D-A0CA-E32AFF3944F7}" destId="{E906289B-C798-48C6-8F3A-F2E1A8BEBB40}" srcOrd="2" destOrd="0" parTransId="{9E0B8C39-9832-41CF-B1DA-95319D7FE558}" sibTransId="{76CC5941-3E42-4734-A2F6-56F33696ADF0}"/>
    <dgm:cxn modelId="{194345DF-54A2-4562-A3E0-105AD6577F2E}" srcId="{5AFD3544-5ECD-459D-A0CA-E32AFF3944F7}" destId="{D311030D-9EF7-4EAD-8E58-24B3227505C7}" srcOrd="0" destOrd="0" parTransId="{6BB719C3-3F7B-435F-ADE0-854098588305}" sibTransId="{45540766-B6FF-4905-AD80-C1D5DA35CCC9}"/>
    <dgm:cxn modelId="{0F84157D-9BD9-4A07-9181-48342550E7B4}" type="presOf" srcId="{E906289B-C798-48C6-8F3A-F2E1A8BEBB40}" destId="{E8D22234-44F2-42D7-8FB6-8A22195B6CF9}" srcOrd="0" destOrd="0" presId="urn:microsoft.com/office/officeart/2005/8/layout/arrow2"/>
    <dgm:cxn modelId="{E3985E54-FDF3-412E-94A3-B7F07AA9E879}" type="presParOf" srcId="{44F39959-EE56-4BE2-A13A-48B194DFF813}" destId="{9E1EC301-E398-4555-ACC5-2F720B383CBA}" srcOrd="0" destOrd="0" presId="urn:microsoft.com/office/officeart/2005/8/layout/arrow2"/>
    <dgm:cxn modelId="{91702627-BF87-410F-847C-7D8BDFFBE6A8}" type="presParOf" srcId="{44F39959-EE56-4BE2-A13A-48B194DFF813}" destId="{5A6715BD-C1AF-498D-B32E-2BC86D257DE3}" srcOrd="1" destOrd="0" presId="urn:microsoft.com/office/officeart/2005/8/layout/arrow2"/>
    <dgm:cxn modelId="{B7E3BD15-632D-4D38-95D0-F63A43D9DEC8}" type="presParOf" srcId="{5A6715BD-C1AF-498D-B32E-2BC86D257DE3}" destId="{BC11C88F-CBF7-4E5B-BA33-1B7EC6460B8F}" srcOrd="0" destOrd="0" presId="urn:microsoft.com/office/officeart/2005/8/layout/arrow2"/>
    <dgm:cxn modelId="{7C70C5C6-8816-4C7B-9BAE-24988F211C07}" type="presParOf" srcId="{5A6715BD-C1AF-498D-B32E-2BC86D257DE3}" destId="{43D7EB5A-B167-4D8C-B1D2-71FED7DA85DE}" srcOrd="1" destOrd="0" presId="urn:microsoft.com/office/officeart/2005/8/layout/arrow2"/>
    <dgm:cxn modelId="{9F4F02ED-15A8-4CAE-8DDE-84EC12D97EC9}" type="presParOf" srcId="{5A6715BD-C1AF-498D-B32E-2BC86D257DE3}" destId="{019BDFD5-A8C6-4334-8298-5E269E8CAAD8}" srcOrd="2" destOrd="0" presId="urn:microsoft.com/office/officeart/2005/8/layout/arrow2"/>
    <dgm:cxn modelId="{99D21EA3-099D-4C2B-905A-54EE0C5E8F53}" type="presParOf" srcId="{5A6715BD-C1AF-498D-B32E-2BC86D257DE3}" destId="{E0DD1D76-9B0D-4516-878D-9105A338BED5}" srcOrd="3" destOrd="0" presId="urn:microsoft.com/office/officeart/2005/8/layout/arrow2"/>
    <dgm:cxn modelId="{B8BF81EE-5426-41A8-AFE9-4667A8E08D8E}" type="presParOf" srcId="{5A6715BD-C1AF-498D-B32E-2BC86D257DE3}" destId="{7E5BA1A3-5DA7-4B4D-97F5-6CFC7E0A7B2D}" srcOrd="4" destOrd="0" presId="urn:microsoft.com/office/officeart/2005/8/layout/arrow2"/>
    <dgm:cxn modelId="{2727EC02-A147-4FC1-BFD3-56BD92CA9082}" type="presParOf" srcId="{5A6715BD-C1AF-498D-B32E-2BC86D257DE3}" destId="{E8D22234-44F2-42D7-8FB6-8A22195B6CF9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BD28BC-37F2-4D43-8088-404A50FA1867}" type="doc">
      <dgm:prSet loTypeId="urn:microsoft.com/office/officeart/2005/8/layout/list1" loCatId="list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2BE0C67E-3662-4534-A13A-1F3439A53BA9}">
      <dgm:prSet phldrT="[Текст]" custT="1"/>
      <dgm:spPr/>
      <dgm:t>
        <a:bodyPr/>
        <a:lstStyle/>
        <a:p>
          <a:r>
            <a:rPr lang="bg-BG" sz="2000" b="0" i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Препоръка</a:t>
          </a:r>
          <a:r>
            <a:rPr lang="bg-BG" sz="2400" b="0" i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1</a:t>
          </a:r>
          <a:endParaRPr lang="bg-BG" sz="2400" b="0" i="1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D14AC3A2-6460-4514-B9D2-58F6190B9E95}" type="parTrans" cxnId="{C05323E9-BE57-49D3-8553-6C1D0D7FBD8C}">
      <dgm:prSet/>
      <dgm:spPr/>
      <dgm:t>
        <a:bodyPr/>
        <a:lstStyle/>
        <a:p>
          <a:endParaRPr lang="bg-BG"/>
        </a:p>
      </dgm:t>
    </dgm:pt>
    <dgm:pt modelId="{83C736DA-7457-494A-9BD1-0D5B3A952E10}" type="sibTrans" cxnId="{C05323E9-BE57-49D3-8553-6C1D0D7FBD8C}">
      <dgm:prSet/>
      <dgm:spPr/>
      <dgm:t>
        <a:bodyPr/>
        <a:lstStyle/>
        <a:p>
          <a:endParaRPr lang="bg-BG"/>
        </a:p>
      </dgm:t>
    </dgm:pt>
    <dgm:pt modelId="{DCD14476-A809-45A6-AC8D-62939259B85D}">
      <dgm:prSet phldrT="[Текст]" custT="1"/>
      <dgm:spPr/>
      <dgm:t>
        <a:bodyPr/>
        <a:lstStyle/>
        <a:p>
          <a:r>
            <a:rPr lang="bg-BG" sz="2000" b="0" i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Препоръка 2</a:t>
          </a:r>
          <a:endParaRPr lang="bg-BG" sz="2000" b="0" i="1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82E2CD7-07F7-4100-BB1F-95C7A05EB4D3}" type="parTrans" cxnId="{929BF8CC-BE38-49F2-AEE9-571200BFEE3D}">
      <dgm:prSet/>
      <dgm:spPr/>
      <dgm:t>
        <a:bodyPr/>
        <a:lstStyle/>
        <a:p>
          <a:endParaRPr lang="bg-BG"/>
        </a:p>
      </dgm:t>
    </dgm:pt>
    <dgm:pt modelId="{BB6C3235-D32D-43F5-B7CA-FF64E49462E8}" type="sibTrans" cxnId="{929BF8CC-BE38-49F2-AEE9-571200BFEE3D}">
      <dgm:prSet/>
      <dgm:spPr/>
      <dgm:t>
        <a:bodyPr/>
        <a:lstStyle/>
        <a:p>
          <a:endParaRPr lang="bg-BG"/>
        </a:p>
      </dgm:t>
    </dgm:pt>
    <dgm:pt modelId="{FB985D45-6ABB-4B34-B5B5-7045E8F6E413}">
      <dgm:prSet phldrT="[Текст]" custT="1"/>
      <dgm:spPr/>
      <dgm:t>
        <a:bodyPr/>
        <a:lstStyle/>
        <a:p>
          <a:r>
            <a:rPr lang="bg-BG" sz="2000" b="0" i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Препоръка 3</a:t>
          </a:r>
          <a:endParaRPr lang="bg-BG" sz="2000" b="0" i="1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9B81D08-5A84-48C7-89F8-DAD9F33E7097}" type="parTrans" cxnId="{0565B179-DA8B-4DB7-BC77-B08DA1F42C2C}">
      <dgm:prSet/>
      <dgm:spPr/>
      <dgm:t>
        <a:bodyPr/>
        <a:lstStyle/>
        <a:p>
          <a:endParaRPr lang="bg-BG"/>
        </a:p>
      </dgm:t>
    </dgm:pt>
    <dgm:pt modelId="{C61EB429-2976-4255-84C3-FBA7D4AE2984}" type="sibTrans" cxnId="{0565B179-DA8B-4DB7-BC77-B08DA1F42C2C}">
      <dgm:prSet/>
      <dgm:spPr/>
      <dgm:t>
        <a:bodyPr/>
        <a:lstStyle/>
        <a:p>
          <a:endParaRPr lang="bg-BG"/>
        </a:p>
      </dgm:t>
    </dgm:pt>
    <dgm:pt modelId="{89443E3F-44A6-430B-AC01-3434306DADF4}">
      <dgm:prSet custT="1"/>
      <dgm:spPr/>
      <dgm:t>
        <a:bodyPr/>
        <a:lstStyle/>
        <a:p>
          <a:r>
            <a:rPr lang="bg-BG" sz="1800" dirty="0" smtClean="0"/>
            <a:t>Структурата да е проста, с ясно разграничени линии на права и отговорности</a:t>
          </a:r>
          <a:endParaRPr lang="bg-BG" sz="1800" dirty="0"/>
        </a:p>
      </dgm:t>
    </dgm:pt>
    <dgm:pt modelId="{9091EF4E-91D2-4C19-9660-0B7AD3555CAE}" type="parTrans" cxnId="{1500BC60-67E3-4766-BC7E-4590A96A66F1}">
      <dgm:prSet/>
      <dgm:spPr/>
      <dgm:t>
        <a:bodyPr/>
        <a:lstStyle/>
        <a:p>
          <a:endParaRPr lang="bg-BG"/>
        </a:p>
      </dgm:t>
    </dgm:pt>
    <dgm:pt modelId="{FAEDBC43-D699-4A3A-A5C4-4EB704C42E5B}" type="sibTrans" cxnId="{1500BC60-67E3-4766-BC7E-4590A96A66F1}">
      <dgm:prSet/>
      <dgm:spPr/>
      <dgm:t>
        <a:bodyPr/>
        <a:lstStyle/>
        <a:p>
          <a:endParaRPr lang="bg-BG"/>
        </a:p>
      </dgm:t>
    </dgm:pt>
    <dgm:pt modelId="{8A0D9F46-5B67-4E72-90A5-DC5FBFBAB800}">
      <dgm:prSet custT="1"/>
      <dgm:spPr/>
      <dgm:t>
        <a:bodyPr/>
        <a:lstStyle/>
        <a:p>
          <a:r>
            <a:rPr lang="bg-BG" sz="1800" dirty="0" smtClean="0"/>
            <a:t>На звена със сходни функции да се определи един ръководител</a:t>
          </a:r>
          <a:endParaRPr lang="bg-BG" sz="1800" dirty="0"/>
        </a:p>
      </dgm:t>
    </dgm:pt>
    <dgm:pt modelId="{66DD013A-68F5-4F15-A152-ADF1ECFE08F3}" type="parTrans" cxnId="{EF1562DD-269F-4DBF-B456-9724B26E44B9}">
      <dgm:prSet/>
      <dgm:spPr/>
      <dgm:t>
        <a:bodyPr/>
        <a:lstStyle/>
        <a:p>
          <a:endParaRPr lang="bg-BG"/>
        </a:p>
      </dgm:t>
    </dgm:pt>
    <dgm:pt modelId="{5026AB1C-795B-459E-B6E5-980DF2740890}" type="sibTrans" cxnId="{EF1562DD-269F-4DBF-B456-9724B26E44B9}">
      <dgm:prSet/>
      <dgm:spPr/>
      <dgm:t>
        <a:bodyPr/>
        <a:lstStyle/>
        <a:p>
          <a:endParaRPr lang="bg-BG"/>
        </a:p>
      </dgm:t>
    </dgm:pt>
    <dgm:pt modelId="{31730DF9-6429-45F2-93E3-2E1FEFDD4578}">
      <dgm:prSet phldrT="[Текст]" custT="1"/>
      <dgm:spPr/>
      <dgm:t>
        <a:bodyPr/>
        <a:lstStyle/>
        <a:p>
          <a:r>
            <a:rPr lang="bg-BG" sz="2000" b="0" i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Препоръка</a:t>
          </a:r>
          <a:r>
            <a:rPr lang="bg-BG" sz="20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4</a:t>
          </a:r>
          <a:endParaRPr lang="bg-BG" sz="20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4ED40440-2A21-4074-A237-D2D9AB7ED3F4}" type="parTrans" cxnId="{14ABE730-F01C-4FA0-AE2A-95270D6DC89D}">
      <dgm:prSet/>
      <dgm:spPr/>
      <dgm:t>
        <a:bodyPr/>
        <a:lstStyle/>
        <a:p>
          <a:endParaRPr lang="bg-BG"/>
        </a:p>
      </dgm:t>
    </dgm:pt>
    <dgm:pt modelId="{CAE9CBC0-4A41-4B9A-9BDD-B6C156BE6D1F}" type="sibTrans" cxnId="{14ABE730-F01C-4FA0-AE2A-95270D6DC89D}">
      <dgm:prSet/>
      <dgm:spPr/>
      <dgm:t>
        <a:bodyPr/>
        <a:lstStyle/>
        <a:p>
          <a:endParaRPr lang="bg-BG"/>
        </a:p>
      </dgm:t>
    </dgm:pt>
    <dgm:pt modelId="{2BA7F355-0EC5-49D0-8E46-134D570B5F51}">
      <dgm:prSet custT="1"/>
      <dgm:spPr/>
      <dgm:t>
        <a:bodyPr/>
        <a:lstStyle/>
        <a:p>
          <a:r>
            <a:rPr lang="bg-BG" sz="1800" dirty="0" smtClean="0"/>
            <a:t>Да съдържа възможно най - малко управленски равнища с минимално необходимия брой хора</a:t>
          </a:r>
          <a:endParaRPr lang="bg-BG" sz="1800" dirty="0"/>
        </a:p>
      </dgm:t>
    </dgm:pt>
    <dgm:pt modelId="{C576931A-9857-4BE1-AC5A-6F18AFD9744E}" type="parTrans" cxnId="{B298C25F-D807-4E5E-BD0A-CADA6614DAFA}">
      <dgm:prSet/>
      <dgm:spPr/>
      <dgm:t>
        <a:bodyPr/>
        <a:lstStyle/>
        <a:p>
          <a:endParaRPr lang="bg-BG"/>
        </a:p>
      </dgm:t>
    </dgm:pt>
    <dgm:pt modelId="{A8F847E4-DA4D-4B83-87CA-ECBE2208976B}" type="sibTrans" cxnId="{B298C25F-D807-4E5E-BD0A-CADA6614DAFA}">
      <dgm:prSet/>
      <dgm:spPr/>
      <dgm:t>
        <a:bodyPr/>
        <a:lstStyle/>
        <a:p>
          <a:endParaRPr lang="bg-BG"/>
        </a:p>
      </dgm:t>
    </dgm:pt>
    <dgm:pt modelId="{59CFE30E-2147-4807-8D92-4E2277F156A2}">
      <dgm:prSet custT="1"/>
      <dgm:spPr/>
      <dgm:t>
        <a:bodyPr/>
        <a:lstStyle/>
        <a:p>
          <a:r>
            <a:rPr lang="ru-RU" sz="1800" dirty="0" smtClean="0"/>
            <a:t>Да се структурира от долу нагоре</a:t>
          </a:r>
          <a:endParaRPr lang="bg-BG" sz="1800" dirty="0"/>
        </a:p>
      </dgm:t>
    </dgm:pt>
    <dgm:pt modelId="{F72F560E-ABF9-466D-B767-9F6D72471F8E}" type="sibTrans" cxnId="{F550C979-56CA-44E4-8D75-615A82D70510}">
      <dgm:prSet/>
      <dgm:spPr/>
      <dgm:t>
        <a:bodyPr/>
        <a:lstStyle/>
        <a:p>
          <a:endParaRPr lang="bg-BG"/>
        </a:p>
      </dgm:t>
    </dgm:pt>
    <dgm:pt modelId="{D9DE2D15-F596-419F-B33E-8338CCF19C9B}" type="parTrans" cxnId="{F550C979-56CA-44E4-8D75-615A82D70510}">
      <dgm:prSet/>
      <dgm:spPr/>
      <dgm:t>
        <a:bodyPr/>
        <a:lstStyle/>
        <a:p>
          <a:endParaRPr lang="bg-BG"/>
        </a:p>
      </dgm:t>
    </dgm:pt>
    <dgm:pt modelId="{A1C58BB5-C369-4CDE-B101-6054B7C3092D}" type="pres">
      <dgm:prSet presAssocID="{F5BD28BC-37F2-4D43-8088-404A50FA186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79F15B88-FCC3-4C67-AA10-9FA48D64C3DA}" type="pres">
      <dgm:prSet presAssocID="{2BE0C67E-3662-4534-A13A-1F3439A53BA9}" presName="parentLin" presStyleCnt="0"/>
      <dgm:spPr/>
    </dgm:pt>
    <dgm:pt modelId="{7C9BF463-80F6-45C0-AFA0-3A0B445693F9}" type="pres">
      <dgm:prSet presAssocID="{2BE0C67E-3662-4534-A13A-1F3439A53BA9}" presName="parentLeftMargin" presStyleLbl="node1" presStyleIdx="0" presStyleCnt="4"/>
      <dgm:spPr/>
      <dgm:t>
        <a:bodyPr/>
        <a:lstStyle/>
        <a:p>
          <a:endParaRPr lang="bg-BG"/>
        </a:p>
      </dgm:t>
    </dgm:pt>
    <dgm:pt modelId="{F0ECE10F-E129-4A59-AB1E-60195A09AC4F}" type="pres">
      <dgm:prSet presAssocID="{2BE0C67E-3662-4534-A13A-1F3439A53BA9}" presName="parentText" presStyleLbl="node1" presStyleIdx="0" presStyleCnt="4" custScaleY="152439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7D88B2D-916A-4841-AECE-8E1382D2D1C3}" type="pres">
      <dgm:prSet presAssocID="{2BE0C67E-3662-4534-A13A-1F3439A53BA9}" presName="negativeSpace" presStyleCnt="0"/>
      <dgm:spPr/>
    </dgm:pt>
    <dgm:pt modelId="{5E295388-905F-4C38-BD6E-A0C0312B504D}" type="pres">
      <dgm:prSet presAssocID="{2BE0C67E-3662-4534-A13A-1F3439A53BA9}" presName="childText" presStyleLbl="conFgAcc1" presStyleIdx="0" presStyleCnt="4" custScaleY="13664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8EB3083E-A3ED-42A4-BDD7-5C1E01828110}" type="pres">
      <dgm:prSet presAssocID="{83C736DA-7457-494A-9BD1-0D5B3A952E10}" presName="spaceBetweenRectangles" presStyleCnt="0"/>
      <dgm:spPr/>
    </dgm:pt>
    <dgm:pt modelId="{AE43BDEC-D3B3-4508-BACB-F0DE5D3122F4}" type="pres">
      <dgm:prSet presAssocID="{DCD14476-A809-45A6-AC8D-62939259B85D}" presName="parentLin" presStyleCnt="0"/>
      <dgm:spPr/>
    </dgm:pt>
    <dgm:pt modelId="{7A51B2ED-C2AA-4D07-9929-F9867B8AD738}" type="pres">
      <dgm:prSet presAssocID="{DCD14476-A809-45A6-AC8D-62939259B85D}" presName="parentLeftMargin" presStyleLbl="node1" presStyleIdx="0" presStyleCnt="4"/>
      <dgm:spPr/>
      <dgm:t>
        <a:bodyPr/>
        <a:lstStyle/>
        <a:p>
          <a:endParaRPr lang="bg-BG"/>
        </a:p>
      </dgm:t>
    </dgm:pt>
    <dgm:pt modelId="{6A99122B-2BAB-4C7D-9179-672CAF8E0A7D}" type="pres">
      <dgm:prSet presAssocID="{DCD14476-A809-45A6-AC8D-62939259B85D}" presName="parentText" presStyleLbl="node1" presStyleIdx="1" presStyleCnt="4" custScaleY="153659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0CE7C4F-A284-41C2-A5F9-B8DEE7128464}" type="pres">
      <dgm:prSet presAssocID="{DCD14476-A809-45A6-AC8D-62939259B85D}" presName="negativeSpace" presStyleCnt="0"/>
      <dgm:spPr/>
    </dgm:pt>
    <dgm:pt modelId="{52B83D84-C222-46E7-9CB2-B6305CF6458F}" type="pres">
      <dgm:prSet presAssocID="{DCD14476-A809-45A6-AC8D-62939259B85D}" presName="childText" presStyleLbl="conFgAcc1" presStyleIdx="1" presStyleCnt="4" custScaleY="99773" custLinFactNeighborX="-590" custLinFactNeighborY="-30238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82CC284-C693-43A9-B754-1414635ED49D}" type="pres">
      <dgm:prSet presAssocID="{BB6C3235-D32D-43F5-B7CA-FF64E49462E8}" presName="spaceBetweenRectangles" presStyleCnt="0"/>
      <dgm:spPr/>
    </dgm:pt>
    <dgm:pt modelId="{C8A0F00C-929D-424C-99E1-9148AE415CDA}" type="pres">
      <dgm:prSet presAssocID="{FB985D45-6ABB-4B34-B5B5-7045E8F6E413}" presName="parentLin" presStyleCnt="0"/>
      <dgm:spPr/>
    </dgm:pt>
    <dgm:pt modelId="{384BCFA4-5865-4D39-97E8-B2D310855080}" type="pres">
      <dgm:prSet presAssocID="{FB985D45-6ABB-4B34-B5B5-7045E8F6E413}" presName="parentLeftMargin" presStyleLbl="node1" presStyleIdx="1" presStyleCnt="4"/>
      <dgm:spPr/>
      <dgm:t>
        <a:bodyPr/>
        <a:lstStyle/>
        <a:p>
          <a:endParaRPr lang="bg-BG"/>
        </a:p>
      </dgm:t>
    </dgm:pt>
    <dgm:pt modelId="{BD659011-8428-428D-8D28-7ECECD725BE8}" type="pres">
      <dgm:prSet presAssocID="{FB985D45-6ABB-4B34-B5B5-7045E8F6E413}" presName="parentText" presStyleLbl="node1" presStyleIdx="2" presStyleCnt="4" custScaleY="128049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4EA873EB-FC8C-481D-8F12-258E77A66340}" type="pres">
      <dgm:prSet presAssocID="{FB985D45-6ABB-4B34-B5B5-7045E8F6E413}" presName="negativeSpace" presStyleCnt="0"/>
      <dgm:spPr/>
    </dgm:pt>
    <dgm:pt modelId="{7F02ECE2-988A-4A44-BBF0-B185F279F503}" type="pres">
      <dgm:prSet presAssocID="{FB985D45-6ABB-4B34-B5B5-7045E8F6E413}" presName="childText" presStyleLbl="conFgAcc1" presStyleIdx="2" presStyleCnt="4" custScaleY="97077" custLinFactNeighborY="14699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9D82B18-A8DF-43B9-AAFE-D3905B482926}" type="pres">
      <dgm:prSet presAssocID="{C61EB429-2976-4255-84C3-FBA7D4AE2984}" presName="spaceBetweenRectangles" presStyleCnt="0"/>
      <dgm:spPr/>
    </dgm:pt>
    <dgm:pt modelId="{64306DBA-6E24-4241-AF8A-4FDC4A9CD937}" type="pres">
      <dgm:prSet presAssocID="{31730DF9-6429-45F2-93E3-2E1FEFDD4578}" presName="parentLin" presStyleCnt="0"/>
      <dgm:spPr/>
    </dgm:pt>
    <dgm:pt modelId="{8584406C-95C2-4F7F-95D2-0DB48A886B4D}" type="pres">
      <dgm:prSet presAssocID="{31730DF9-6429-45F2-93E3-2E1FEFDD4578}" presName="parentLeftMargin" presStyleLbl="node1" presStyleIdx="2" presStyleCnt="4"/>
      <dgm:spPr/>
      <dgm:t>
        <a:bodyPr/>
        <a:lstStyle/>
        <a:p>
          <a:endParaRPr lang="bg-BG"/>
        </a:p>
      </dgm:t>
    </dgm:pt>
    <dgm:pt modelId="{2D4C59E3-D4B1-4F66-985F-F12702F97BFA}" type="pres">
      <dgm:prSet presAssocID="{31730DF9-6429-45F2-93E3-2E1FEFDD4578}" presName="parentText" presStyleLbl="node1" presStyleIdx="3" presStyleCnt="4" custScaleY="128049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23E0A31-986F-49FD-AA4D-5C8B69260BD2}" type="pres">
      <dgm:prSet presAssocID="{31730DF9-6429-45F2-93E3-2E1FEFDD4578}" presName="negativeSpace" presStyleCnt="0"/>
      <dgm:spPr/>
    </dgm:pt>
    <dgm:pt modelId="{11D5600C-4CE1-4437-AB7C-DC2CE41CD676}" type="pres">
      <dgm:prSet presAssocID="{31730DF9-6429-45F2-93E3-2E1FEFDD4578}" presName="childText" presStyleLbl="conFgAcc1" presStyleIdx="3" presStyleCnt="4" custScaleY="101382" custLinFactNeighborX="-1140" custLinFactNeighborY="9219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6121F4D6-46F5-4DDD-8B64-29C65574F826}" type="presOf" srcId="{31730DF9-6429-45F2-93E3-2E1FEFDD4578}" destId="{8584406C-95C2-4F7F-95D2-0DB48A886B4D}" srcOrd="0" destOrd="0" presId="urn:microsoft.com/office/officeart/2005/8/layout/list1"/>
    <dgm:cxn modelId="{F550C979-56CA-44E4-8D75-615A82D70510}" srcId="{2BE0C67E-3662-4534-A13A-1F3439A53BA9}" destId="{59CFE30E-2147-4807-8D92-4E2277F156A2}" srcOrd="0" destOrd="0" parTransId="{D9DE2D15-F596-419F-B33E-8338CCF19C9B}" sibTransId="{F72F560E-ABF9-466D-B767-9F6D72471F8E}"/>
    <dgm:cxn modelId="{14ABE730-F01C-4FA0-AE2A-95270D6DC89D}" srcId="{F5BD28BC-37F2-4D43-8088-404A50FA1867}" destId="{31730DF9-6429-45F2-93E3-2E1FEFDD4578}" srcOrd="3" destOrd="0" parTransId="{4ED40440-2A21-4074-A237-D2D9AB7ED3F4}" sibTransId="{CAE9CBC0-4A41-4B9A-9BDD-B6C156BE6D1F}"/>
    <dgm:cxn modelId="{5E34815F-B039-4697-8367-B8AD0CFE75F0}" type="presOf" srcId="{DCD14476-A809-45A6-AC8D-62939259B85D}" destId="{6A99122B-2BAB-4C7D-9179-672CAF8E0A7D}" srcOrd="1" destOrd="0" presId="urn:microsoft.com/office/officeart/2005/8/layout/list1"/>
    <dgm:cxn modelId="{C2CB3D1E-4EA0-44C8-B075-C23190975C70}" type="presOf" srcId="{89443E3F-44A6-430B-AC01-3434306DADF4}" destId="{52B83D84-C222-46E7-9CB2-B6305CF6458F}" srcOrd="0" destOrd="0" presId="urn:microsoft.com/office/officeart/2005/8/layout/list1"/>
    <dgm:cxn modelId="{2FC2EA4F-5CA8-48E2-A65D-7A48BA3FCF64}" type="presOf" srcId="{F5BD28BC-37F2-4D43-8088-404A50FA1867}" destId="{A1C58BB5-C369-4CDE-B101-6054B7C3092D}" srcOrd="0" destOrd="0" presId="urn:microsoft.com/office/officeart/2005/8/layout/list1"/>
    <dgm:cxn modelId="{0DF4867B-76F6-437D-8C9D-B0F398A28877}" type="presOf" srcId="{DCD14476-A809-45A6-AC8D-62939259B85D}" destId="{7A51B2ED-C2AA-4D07-9929-F9867B8AD738}" srcOrd="0" destOrd="0" presId="urn:microsoft.com/office/officeart/2005/8/layout/list1"/>
    <dgm:cxn modelId="{09AEE99B-3145-4D08-8EAD-01E73D59A780}" type="presOf" srcId="{2BA7F355-0EC5-49D0-8E46-134D570B5F51}" destId="{7F02ECE2-988A-4A44-BBF0-B185F279F503}" srcOrd="0" destOrd="0" presId="urn:microsoft.com/office/officeart/2005/8/layout/list1"/>
    <dgm:cxn modelId="{B803D426-7901-4E8B-8F09-96B7BFEC82C3}" type="presOf" srcId="{31730DF9-6429-45F2-93E3-2E1FEFDD4578}" destId="{2D4C59E3-D4B1-4F66-985F-F12702F97BFA}" srcOrd="1" destOrd="0" presId="urn:microsoft.com/office/officeart/2005/8/layout/list1"/>
    <dgm:cxn modelId="{D48A86B7-DDBE-44EC-BE22-04E352D389D3}" type="presOf" srcId="{FB985D45-6ABB-4B34-B5B5-7045E8F6E413}" destId="{BD659011-8428-428D-8D28-7ECECD725BE8}" srcOrd="1" destOrd="0" presId="urn:microsoft.com/office/officeart/2005/8/layout/list1"/>
    <dgm:cxn modelId="{C05323E9-BE57-49D3-8553-6C1D0D7FBD8C}" srcId="{F5BD28BC-37F2-4D43-8088-404A50FA1867}" destId="{2BE0C67E-3662-4534-A13A-1F3439A53BA9}" srcOrd="0" destOrd="0" parTransId="{D14AC3A2-6460-4514-B9D2-58F6190B9E95}" sibTransId="{83C736DA-7457-494A-9BD1-0D5B3A952E10}"/>
    <dgm:cxn modelId="{929BF8CC-BE38-49F2-AEE9-571200BFEE3D}" srcId="{F5BD28BC-37F2-4D43-8088-404A50FA1867}" destId="{DCD14476-A809-45A6-AC8D-62939259B85D}" srcOrd="1" destOrd="0" parTransId="{E82E2CD7-07F7-4100-BB1F-95C7A05EB4D3}" sibTransId="{BB6C3235-D32D-43F5-B7CA-FF64E49462E8}"/>
    <dgm:cxn modelId="{1D89EF65-E615-4718-967F-6861DC460ABE}" type="presOf" srcId="{2BE0C67E-3662-4534-A13A-1F3439A53BA9}" destId="{F0ECE10F-E129-4A59-AB1E-60195A09AC4F}" srcOrd="1" destOrd="0" presId="urn:microsoft.com/office/officeart/2005/8/layout/list1"/>
    <dgm:cxn modelId="{1500BC60-67E3-4766-BC7E-4590A96A66F1}" srcId="{DCD14476-A809-45A6-AC8D-62939259B85D}" destId="{89443E3F-44A6-430B-AC01-3434306DADF4}" srcOrd="0" destOrd="0" parTransId="{9091EF4E-91D2-4C19-9660-0B7AD3555CAE}" sibTransId="{FAEDBC43-D699-4A3A-A5C4-4EB704C42E5B}"/>
    <dgm:cxn modelId="{9F56D2C0-21A6-4FB1-AFAF-727703DEFE30}" type="presOf" srcId="{8A0D9F46-5B67-4E72-90A5-DC5FBFBAB800}" destId="{11D5600C-4CE1-4437-AB7C-DC2CE41CD676}" srcOrd="0" destOrd="0" presId="urn:microsoft.com/office/officeart/2005/8/layout/list1"/>
    <dgm:cxn modelId="{0565B179-DA8B-4DB7-BC77-B08DA1F42C2C}" srcId="{F5BD28BC-37F2-4D43-8088-404A50FA1867}" destId="{FB985D45-6ABB-4B34-B5B5-7045E8F6E413}" srcOrd="2" destOrd="0" parTransId="{99B81D08-5A84-48C7-89F8-DAD9F33E7097}" sibTransId="{C61EB429-2976-4255-84C3-FBA7D4AE2984}"/>
    <dgm:cxn modelId="{AF696CA6-5AA3-4790-B81F-AA027A88F80E}" type="presOf" srcId="{FB985D45-6ABB-4B34-B5B5-7045E8F6E413}" destId="{384BCFA4-5865-4D39-97E8-B2D310855080}" srcOrd="0" destOrd="0" presId="urn:microsoft.com/office/officeart/2005/8/layout/list1"/>
    <dgm:cxn modelId="{B298C25F-D807-4E5E-BD0A-CADA6614DAFA}" srcId="{FB985D45-6ABB-4B34-B5B5-7045E8F6E413}" destId="{2BA7F355-0EC5-49D0-8E46-134D570B5F51}" srcOrd="0" destOrd="0" parTransId="{C576931A-9857-4BE1-AC5A-6F18AFD9744E}" sibTransId="{A8F847E4-DA4D-4B83-87CA-ECBE2208976B}"/>
    <dgm:cxn modelId="{8E9E387F-6860-4D49-AD8C-BA49BD6D8887}" type="presOf" srcId="{59CFE30E-2147-4807-8D92-4E2277F156A2}" destId="{5E295388-905F-4C38-BD6E-A0C0312B504D}" srcOrd="0" destOrd="0" presId="urn:microsoft.com/office/officeart/2005/8/layout/list1"/>
    <dgm:cxn modelId="{EF1562DD-269F-4DBF-B456-9724B26E44B9}" srcId="{31730DF9-6429-45F2-93E3-2E1FEFDD4578}" destId="{8A0D9F46-5B67-4E72-90A5-DC5FBFBAB800}" srcOrd="0" destOrd="0" parTransId="{66DD013A-68F5-4F15-A152-ADF1ECFE08F3}" sibTransId="{5026AB1C-795B-459E-B6E5-980DF2740890}"/>
    <dgm:cxn modelId="{CE9DDB6E-CE98-43E5-9A5D-DDDF41459DA8}" type="presOf" srcId="{2BE0C67E-3662-4534-A13A-1F3439A53BA9}" destId="{7C9BF463-80F6-45C0-AFA0-3A0B445693F9}" srcOrd="0" destOrd="0" presId="urn:microsoft.com/office/officeart/2005/8/layout/list1"/>
    <dgm:cxn modelId="{861F2ED6-E0B3-4CDC-8142-98B2C8C71A1A}" type="presParOf" srcId="{A1C58BB5-C369-4CDE-B101-6054B7C3092D}" destId="{79F15B88-FCC3-4C67-AA10-9FA48D64C3DA}" srcOrd="0" destOrd="0" presId="urn:microsoft.com/office/officeart/2005/8/layout/list1"/>
    <dgm:cxn modelId="{22A3CDBA-BF66-420D-A678-A4C5EC4C3775}" type="presParOf" srcId="{79F15B88-FCC3-4C67-AA10-9FA48D64C3DA}" destId="{7C9BF463-80F6-45C0-AFA0-3A0B445693F9}" srcOrd="0" destOrd="0" presId="urn:microsoft.com/office/officeart/2005/8/layout/list1"/>
    <dgm:cxn modelId="{26EC6BC7-2F1E-41F6-BCFD-880FD3D4E89B}" type="presParOf" srcId="{79F15B88-FCC3-4C67-AA10-9FA48D64C3DA}" destId="{F0ECE10F-E129-4A59-AB1E-60195A09AC4F}" srcOrd="1" destOrd="0" presId="urn:microsoft.com/office/officeart/2005/8/layout/list1"/>
    <dgm:cxn modelId="{7984F371-ADC6-48E7-A2DE-3229D9AF0F28}" type="presParOf" srcId="{A1C58BB5-C369-4CDE-B101-6054B7C3092D}" destId="{F7D88B2D-916A-4841-AECE-8E1382D2D1C3}" srcOrd="1" destOrd="0" presId="urn:microsoft.com/office/officeart/2005/8/layout/list1"/>
    <dgm:cxn modelId="{6F6E2D62-8367-41CE-8B56-E01320F3DA9A}" type="presParOf" srcId="{A1C58BB5-C369-4CDE-B101-6054B7C3092D}" destId="{5E295388-905F-4C38-BD6E-A0C0312B504D}" srcOrd="2" destOrd="0" presId="urn:microsoft.com/office/officeart/2005/8/layout/list1"/>
    <dgm:cxn modelId="{E18D3654-B558-437C-8B8D-6BBD42C26728}" type="presParOf" srcId="{A1C58BB5-C369-4CDE-B101-6054B7C3092D}" destId="{8EB3083E-A3ED-42A4-BDD7-5C1E01828110}" srcOrd="3" destOrd="0" presId="urn:microsoft.com/office/officeart/2005/8/layout/list1"/>
    <dgm:cxn modelId="{78D78B69-4B0D-4E9E-BA78-D1C44E312720}" type="presParOf" srcId="{A1C58BB5-C369-4CDE-B101-6054B7C3092D}" destId="{AE43BDEC-D3B3-4508-BACB-F0DE5D3122F4}" srcOrd="4" destOrd="0" presId="urn:microsoft.com/office/officeart/2005/8/layout/list1"/>
    <dgm:cxn modelId="{1A057C9D-52D5-466B-B5E1-A59EDE0A3D26}" type="presParOf" srcId="{AE43BDEC-D3B3-4508-BACB-F0DE5D3122F4}" destId="{7A51B2ED-C2AA-4D07-9929-F9867B8AD738}" srcOrd="0" destOrd="0" presId="urn:microsoft.com/office/officeart/2005/8/layout/list1"/>
    <dgm:cxn modelId="{D0BE651A-2D40-45E4-8C2D-A19E29233EF3}" type="presParOf" srcId="{AE43BDEC-D3B3-4508-BACB-F0DE5D3122F4}" destId="{6A99122B-2BAB-4C7D-9179-672CAF8E0A7D}" srcOrd="1" destOrd="0" presId="urn:microsoft.com/office/officeart/2005/8/layout/list1"/>
    <dgm:cxn modelId="{B0E70E52-3D6C-4CBE-A04D-3BBAE7B696EA}" type="presParOf" srcId="{A1C58BB5-C369-4CDE-B101-6054B7C3092D}" destId="{C0CE7C4F-A284-41C2-A5F9-B8DEE7128464}" srcOrd="5" destOrd="0" presId="urn:microsoft.com/office/officeart/2005/8/layout/list1"/>
    <dgm:cxn modelId="{348DE29C-AC50-4924-9B9A-C425FC5028CB}" type="presParOf" srcId="{A1C58BB5-C369-4CDE-B101-6054B7C3092D}" destId="{52B83D84-C222-46E7-9CB2-B6305CF6458F}" srcOrd="6" destOrd="0" presId="urn:microsoft.com/office/officeart/2005/8/layout/list1"/>
    <dgm:cxn modelId="{C412FC74-81F3-48C9-822D-1D563648EF53}" type="presParOf" srcId="{A1C58BB5-C369-4CDE-B101-6054B7C3092D}" destId="{082CC284-C693-43A9-B754-1414635ED49D}" srcOrd="7" destOrd="0" presId="urn:microsoft.com/office/officeart/2005/8/layout/list1"/>
    <dgm:cxn modelId="{2FCED1D0-FFFC-4F12-8CDA-25E0AE0B3EAB}" type="presParOf" srcId="{A1C58BB5-C369-4CDE-B101-6054B7C3092D}" destId="{C8A0F00C-929D-424C-99E1-9148AE415CDA}" srcOrd="8" destOrd="0" presId="urn:microsoft.com/office/officeart/2005/8/layout/list1"/>
    <dgm:cxn modelId="{500FCC8C-8C5F-4B93-8D9D-3A1E11866CF0}" type="presParOf" srcId="{C8A0F00C-929D-424C-99E1-9148AE415CDA}" destId="{384BCFA4-5865-4D39-97E8-B2D310855080}" srcOrd="0" destOrd="0" presId="urn:microsoft.com/office/officeart/2005/8/layout/list1"/>
    <dgm:cxn modelId="{C491AB28-FDEF-4E92-A694-EC2385CA384E}" type="presParOf" srcId="{C8A0F00C-929D-424C-99E1-9148AE415CDA}" destId="{BD659011-8428-428D-8D28-7ECECD725BE8}" srcOrd="1" destOrd="0" presId="urn:microsoft.com/office/officeart/2005/8/layout/list1"/>
    <dgm:cxn modelId="{D2025585-4228-49B1-BFC8-C5C8FD774C2F}" type="presParOf" srcId="{A1C58BB5-C369-4CDE-B101-6054B7C3092D}" destId="{4EA873EB-FC8C-481D-8F12-258E77A66340}" srcOrd="9" destOrd="0" presId="urn:microsoft.com/office/officeart/2005/8/layout/list1"/>
    <dgm:cxn modelId="{602DAB66-A5E4-4901-AFEB-8CABA37D73FC}" type="presParOf" srcId="{A1C58BB5-C369-4CDE-B101-6054B7C3092D}" destId="{7F02ECE2-988A-4A44-BBF0-B185F279F503}" srcOrd="10" destOrd="0" presId="urn:microsoft.com/office/officeart/2005/8/layout/list1"/>
    <dgm:cxn modelId="{4CB3FC24-E834-499E-AE72-F90993FE44EA}" type="presParOf" srcId="{A1C58BB5-C369-4CDE-B101-6054B7C3092D}" destId="{C9D82B18-A8DF-43B9-AAFE-D3905B482926}" srcOrd="11" destOrd="0" presId="urn:microsoft.com/office/officeart/2005/8/layout/list1"/>
    <dgm:cxn modelId="{A151ECCB-979B-47E5-856D-A92B342C9B78}" type="presParOf" srcId="{A1C58BB5-C369-4CDE-B101-6054B7C3092D}" destId="{64306DBA-6E24-4241-AF8A-4FDC4A9CD937}" srcOrd="12" destOrd="0" presId="urn:microsoft.com/office/officeart/2005/8/layout/list1"/>
    <dgm:cxn modelId="{C7E5BB9B-BE87-4BDB-ACF9-6E2544CA4429}" type="presParOf" srcId="{64306DBA-6E24-4241-AF8A-4FDC4A9CD937}" destId="{8584406C-95C2-4F7F-95D2-0DB48A886B4D}" srcOrd="0" destOrd="0" presId="urn:microsoft.com/office/officeart/2005/8/layout/list1"/>
    <dgm:cxn modelId="{6D81E7B6-377A-41B8-8275-C28B06B82733}" type="presParOf" srcId="{64306DBA-6E24-4241-AF8A-4FDC4A9CD937}" destId="{2D4C59E3-D4B1-4F66-985F-F12702F97BFA}" srcOrd="1" destOrd="0" presId="urn:microsoft.com/office/officeart/2005/8/layout/list1"/>
    <dgm:cxn modelId="{7E37A7AD-3BF2-4F52-B4DE-DEC6F8F69AD2}" type="presParOf" srcId="{A1C58BB5-C369-4CDE-B101-6054B7C3092D}" destId="{C23E0A31-986F-49FD-AA4D-5C8B69260BD2}" srcOrd="13" destOrd="0" presId="urn:microsoft.com/office/officeart/2005/8/layout/list1"/>
    <dgm:cxn modelId="{98572844-1EB6-4461-8A87-7AFD4BB9217A}" type="presParOf" srcId="{A1C58BB5-C369-4CDE-B101-6054B7C3092D}" destId="{11D5600C-4CE1-4437-AB7C-DC2CE41CD67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481215A-57F8-49EA-9DB4-854C9CD7CDF8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9A49382C-A67C-416B-AEC4-D73EC9719E68}">
      <dgm:prSet phldrT="[Текст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chemeClr val="accent1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bg-BG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Структура на администрацията – фактори на влияние</a:t>
          </a:r>
          <a:endParaRPr lang="bg-BG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674B02D-2D48-4805-BEA8-BDBFA4EE832D}" type="parTrans" cxnId="{4BBD2540-9374-4F5B-B1D6-BF629D6B533A}">
      <dgm:prSet/>
      <dgm:spPr/>
      <dgm:t>
        <a:bodyPr/>
        <a:lstStyle/>
        <a:p>
          <a:endParaRPr lang="bg-BG"/>
        </a:p>
      </dgm:t>
    </dgm:pt>
    <dgm:pt modelId="{7936ECE8-829D-48AD-9318-2F7EF6726CFC}" type="sibTrans" cxnId="{4BBD2540-9374-4F5B-B1D6-BF629D6B533A}">
      <dgm:prSet/>
      <dgm:spPr/>
      <dgm:t>
        <a:bodyPr/>
        <a:lstStyle/>
        <a:p>
          <a:endParaRPr lang="bg-BG"/>
        </a:p>
      </dgm:t>
    </dgm:pt>
    <dgm:pt modelId="{3D2A5A70-9A5A-43DD-831B-58778D2DFF91}">
      <dgm:prSet phldrT="[Текст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bg-BG" sz="1800" b="1" i="0" dirty="0" smtClean="0"/>
            <a:t>Големина на общината </a:t>
          </a:r>
          <a:endParaRPr lang="bg-BG" sz="1800" b="1" i="0" dirty="0"/>
        </a:p>
      </dgm:t>
    </dgm:pt>
    <dgm:pt modelId="{250A095C-4800-44E9-8C58-881A52494CCE}" type="parTrans" cxnId="{A680EFF8-FCD9-466D-A2B0-7702E591516A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bg-BG"/>
        </a:p>
      </dgm:t>
    </dgm:pt>
    <dgm:pt modelId="{4517E38D-F728-4E58-A48B-537617A066F5}" type="sibTrans" cxnId="{A680EFF8-FCD9-466D-A2B0-7702E591516A}">
      <dgm:prSet/>
      <dgm:spPr/>
      <dgm:t>
        <a:bodyPr/>
        <a:lstStyle/>
        <a:p>
          <a:endParaRPr lang="bg-BG"/>
        </a:p>
      </dgm:t>
    </dgm:pt>
    <dgm:pt modelId="{D7DF1A42-5467-46A5-B72E-BB827A6E455F}">
      <dgm:prSet phldrT="[Текст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bg-BG" sz="1800" b="1" i="0" dirty="0" smtClean="0"/>
            <a:t>Наличие на райони </a:t>
          </a:r>
          <a:endParaRPr lang="bg-BG" sz="1800" b="1" i="0" dirty="0"/>
        </a:p>
      </dgm:t>
    </dgm:pt>
    <dgm:pt modelId="{634E554E-94F8-4826-A616-F7C8EDB4B0FB}" type="parTrans" cxnId="{D71912D6-0C75-4AB6-8E93-B90751065BD0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bg-BG"/>
        </a:p>
      </dgm:t>
    </dgm:pt>
    <dgm:pt modelId="{0F7CC150-A5E3-41A0-9DDF-3D3F3CE65482}" type="sibTrans" cxnId="{D71912D6-0C75-4AB6-8E93-B90751065BD0}">
      <dgm:prSet/>
      <dgm:spPr/>
      <dgm:t>
        <a:bodyPr/>
        <a:lstStyle/>
        <a:p>
          <a:endParaRPr lang="bg-BG"/>
        </a:p>
      </dgm:t>
    </dgm:pt>
    <dgm:pt modelId="{58D72E1B-FDC3-43D1-8C8F-03F0C3471CDC}">
      <dgm:prSet phldrT="[Текст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bg-BG" sz="1800" b="1" i="0" dirty="0" smtClean="0"/>
            <a:t>Наличие на кметства</a:t>
          </a:r>
          <a:endParaRPr lang="bg-BG" sz="1800" b="1" i="0" dirty="0"/>
        </a:p>
      </dgm:t>
    </dgm:pt>
    <dgm:pt modelId="{C8BCA718-0866-4E4C-9F6A-615AB5FB8AEA}" type="parTrans" cxnId="{3C0DC95D-F095-41FE-8C0B-22146F02DF65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bg-BG"/>
        </a:p>
      </dgm:t>
    </dgm:pt>
    <dgm:pt modelId="{0813757B-E307-45CD-9B6F-D35E8D5B0874}" type="sibTrans" cxnId="{3C0DC95D-F095-41FE-8C0B-22146F02DF65}">
      <dgm:prSet/>
      <dgm:spPr/>
      <dgm:t>
        <a:bodyPr/>
        <a:lstStyle/>
        <a:p>
          <a:endParaRPr lang="bg-BG"/>
        </a:p>
      </dgm:t>
    </dgm:pt>
    <dgm:pt modelId="{8AFCF643-DB73-4C0F-9BD8-8380A7AD1E61}">
      <dgm:prSet phldrT="[Текст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bg-BG" sz="1800" b="1" i="0" dirty="0" smtClean="0"/>
            <a:t>Специфичен икономически фокус</a:t>
          </a:r>
          <a:endParaRPr lang="bg-BG" sz="1800" b="1" i="0" dirty="0"/>
        </a:p>
      </dgm:t>
    </dgm:pt>
    <dgm:pt modelId="{CED9F687-B233-486C-BB1E-EE68E14DF070}" type="parTrans" cxnId="{9D047792-E4E3-4A25-86E4-198BF2D4FD00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bg-BG"/>
        </a:p>
      </dgm:t>
    </dgm:pt>
    <dgm:pt modelId="{1CAC4FD7-4994-4ABB-AB72-A3E9B967980E}" type="sibTrans" cxnId="{9D047792-E4E3-4A25-86E4-198BF2D4FD00}">
      <dgm:prSet/>
      <dgm:spPr/>
      <dgm:t>
        <a:bodyPr/>
        <a:lstStyle/>
        <a:p>
          <a:endParaRPr lang="bg-BG"/>
        </a:p>
      </dgm:t>
    </dgm:pt>
    <dgm:pt modelId="{98250E00-30E1-493D-AA6B-A67C5A280EB0}">
      <dgm:prSet phldrT="[Текст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bg-BG" sz="1800" b="1" i="0" dirty="0" smtClean="0"/>
            <a:t>Други специфики на общината</a:t>
          </a:r>
          <a:r>
            <a:rPr lang="bg-BG" sz="1800" i="0" dirty="0" smtClean="0"/>
            <a:t> </a:t>
          </a:r>
          <a:endParaRPr lang="bg-BG" sz="1800" i="0" dirty="0"/>
        </a:p>
      </dgm:t>
    </dgm:pt>
    <dgm:pt modelId="{1FB92291-0155-4617-AA8E-0CB301480CC5}" type="sibTrans" cxnId="{E0F1F0D7-4665-46D2-B3EB-3796C56AA0AE}">
      <dgm:prSet/>
      <dgm:spPr/>
      <dgm:t>
        <a:bodyPr/>
        <a:lstStyle/>
        <a:p>
          <a:endParaRPr lang="bg-BG"/>
        </a:p>
      </dgm:t>
    </dgm:pt>
    <dgm:pt modelId="{CF76F6D1-D572-4EDF-AA54-B98390287530}" type="parTrans" cxnId="{E0F1F0D7-4665-46D2-B3EB-3796C56AA0AE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bg-BG"/>
        </a:p>
      </dgm:t>
    </dgm:pt>
    <dgm:pt modelId="{95EAFEA7-E4FC-4857-9118-2651683C5273}" type="pres">
      <dgm:prSet presAssocID="{2481215A-57F8-49EA-9DB4-854C9CD7CDF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bg-BG"/>
        </a:p>
      </dgm:t>
    </dgm:pt>
    <dgm:pt modelId="{2F1CFD41-78AA-44AB-9F79-8ADBA08F31C0}" type="pres">
      <dgm:prSet presAssocID="{9A49382C-A67C-416B-AEC4-D73EC9719E68}" presName="singleCycle" presStyleCnt="0"/>
      <dgm:spPr/>
    </dgm:pt>
    <dgm:pt modelId="{27DC2C3B-284A-4B12-8340-642ED5C79366}" type="pres">
      <dgm:prSet presAssocID="{9A49382C-A67C-416B-AEC4-D73EC9719E68}" presName="singleCenter" presStyleLbl="node1" presStyleIdx="0" presStyleCnt="6" custScaleX="180224" custScaleY="63802">
        <dgm:presLayoutVars>
          <dgm:chMax val="7"/>
          <dgm:chPref val="7"/>
        </dgm:presLayoutVars>
      </dgm:prSet>
      <dgm:spPr/>
      <dgm:t>
        <a:bodyPr/>
        <a:lstStyle/>
        <a:p>
          <a:endParaRPr lang="bg-BG"/>
        </a:p>
      </dgm:t>
    </dgm:pt>
    <dgm:pt modelId="{1A17974C-E110-426D-9C40-528B174752E6}" type="pres">
      <dgm:prSet presAssocID="{250A095C-4800-44E9-8C58-881A52494CCE}" presName="Name56" presStyleLbl="parChTrans1D2" presStyleIdx="0" presStyleCnt="5"/>
      <dgm:spPr/>
      <dgm:t>
        <a:bodyPr/>
        <a:lstStyle/>
        <a:p>
          <a:endParaRPr lang="bg-BG"/>
        </a:p>
      </dgm:t>
    </dgm:pt>
    <dgm:pt modelId="{520E29E3-5575-4EB6-8574-8C9B6034363C}" type="pres">
      <dgm:prSet presAssocID="{3D2A5A70-9A5A-43DD-831B-58778D2DFF91}" presName="text0" presStyleLbl="node1" presStyleIdx="1" presStyleCnt="6" custScaleX="172207" custScaleY="72717" custRadScaleRad="65624" custRadScaleInc="655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91F47FE-3F94-480E-A197-FBFFCE3DA3BF}" type="pres">
      <dgm:prSet presAssocID="{634E554E-94F8-4826-A616-F7C8EDB4B0FB}" presName="Name56" presStyleLbl="parChTrans1D2" presStyleIdx="1" presStyleCnt="5"/>
      <dgm:spPr/>
      <dgm:t>
        <a:bodyPr/>
        <a:lstStyle/>
        <a:p>
          <a:endParaRPr lang="bg-BG"/>
        </a:p>
      </dgm:t>
    </dgm:pt>
    <dgm:pt modelId="{1260B1E9-1F41-4FB9-83B4-AFE3645D96FF}" type="pres">
      <dgm:prSet presAssocID="{D7DF1A42-5467-46A5-B72E-BB827A6E455F}" presName="text0" presStyleLbl="node1" presStyleIdx="2" presStyleCnt="6" custScaleX="172207" custScaleY="72717" custRadScaleRad="134456" custRadScaleInc="5754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EC261846-5438-4D20-BC75-6D33CAEA9F82}" type="pres">
      <dgm:prSet presAssocID="{C8BCA718-0866-4E4C-9F6A-615AB5FB8AEA}" presName="Name56" presStyleLbl="parChTrans1D2" presStyleIdx="2" presStyleCnt="5"/>
      <dgm:spPr/>
      <dgm:t>
        <a:bodyPr/>
        <a:lstStyle/>
        <a:p>
          <a:endParaRPr lang="bg-BG"/>
        </a:p>
      </dgm:t>
    </dgm:pt>
    <dgm:pt modelId="{DAC784D7-CC54-476E-AF17-1F257139AE80}" type="pres">
      <dgm:prSet presAssocID="{58D72E1B-FDC3-43D1-8C8F-03F0C3471CDC}" presName="text0" presStyleLbl="node1" presStyleIdx="3" presStyleCnt="6" custScaleX="172207" custScaleY="72717" custRadScaleRad="120360" custRadScaleInc="-6432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68E900D-A72A-472F-979B-1DAD79325A2A}" type="pres">
      <dgm:prSet presAssocID="{CED9F687-B233-486C-BB1E-EE68E14DF070}" presName="Name56" presStyleLbl="parChTrans1D2" presStyleIdx="3" presStyleCnt="5"/>
      <dgm:spPr/>
      <dgm:t>
        <a:bodyPr/>
        <a:lstStyle/>
        <a:p>
          <a:endParaRPr lang="bg-BG"/>
        </a:p>
      </dgm:t>
    </dgm:pt>
    <dgm:pt modelId="{0C70BCDC-470A-4850-8C22-C2687F55C63B}" type="pres">
      <dgm:prSet presAssocID="{8AFCF643-DB73-4C0F-9BD8-8380A7AD1E61}" presName="text0" presStyleLbl="node1" presStyleIdx="4" presStyleCnt="6" custScaleX="172250" custScaleY="72551" custRadScaleRad="114831" custRadScaleInc="60690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D0D0EB6-6838-4D9E-90BB-2699514E6F8A}" type="pres">
      <dgm:prSet presAssocID="{CF76F6D1-D572-4EDF-AA54-B98390287530}" presName="Name56" presStyleLbl="parChTrans1D2" presStyleIdx="4" presStyleCnt="5"/>
      <dgm:spPr/>
      <dgm:t>
        <a:bodyPr/>
        <a:lstStyle/>
        <a:p>
          <a:endParaRPr lang="bg-BG"/>
        </a:p>
      </dgm:t>
    </dgm:pt>
    <dgm:pt modelId="{B0E42780-CDE5-4CE6-86B9-7937ABE0A94B}" type="pres">
      <dgm:prSet presAssocID="{98250E00-30E1-493D-AA6B-A67C5A280EB0}" presName="text0" presStyleLbl="node1" presStyleIdx="5" presStyleCnt="6" custScaleX="172207" custScaleY="72717" custRadScaleRad="134132" custRadScaleInc="-712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3BCA99B9-B6E0-47C4-BFB0-6507D483897A}" type="presOf" srcId="{58D72E1B-FDC3-43D1-8C8F-03F0C3471CDC}" destId="{DAC784D7-CC54-476E-AF17-1F257139AE80}" srcOrd="0" destOrd="0" presId="urn:microsoft.com/office/officeart/2008/layout/RadialCluster"/>
    <dgm:cxn modelId="{9D047792-E4E3-4A25-86E4-198BF2D4FD00}" srcId="{9A49382C-A67C-416B-AEC4-D73EC9719E68}" destId="{8AFCF643-DB73-4C0F-9BD8-8380A7AD1E61}" srcOrd="3" destOrd="0" parTransId="{CED9F687-B233-486C-BB1E-EE68E14DF070}" sibTransId="{1CAC4FD7-4994-4ABB-AB72-A3E9B967980E}"/>
    <dgm:cxn modelId="{3EA52C62-1D04-44FA-9339-43DE27F79DB4}" type="presOf" srcId="{8AFCF643-DB73-4C0F-9BD8-8380A7AD1E61}" destId="{0C70BCDC-470A-4850-8C22-C2687F55C63B}" srcOrd="0" destOrd="0" presId="urn:microsoft.com/office/officeart/2008/layout/RadialCluster"/>
    <dgm:cxn modelId="{D36E040C-D4D8-4DF9-92BD-576E03121F6E}" type="presOf" srcId="{C8BCA718-0866-4E4C-9F6A-615AB5FB8AEA}" destId="{EC261846-5438-4D20-BC75-6D33CAEA9F82}" srcOrd="0" destOrd="0" presId="urn:microsoft.com/office/officeart/2008/layout/RadialCluster"/>
    <dgm:cxn modelId="{FC4A02E6-EF0A-4950-BC0E-87E4090E15D6}" type="presOf" srcId="{3D2A5A70-9A5A-43DD-831B-58778D2DFF91}" destId="{520E29E3-5575-4EB6-8574-8C9B6034363C}" srcOrd="0" destOrd="0" presId="urn:microsoft.com/office/officeart/2008/layout/RadialCluster"/>
    <dgm:cxn modelId="{785C39CB-7350-4044-8CF8-5BB03FC00724}" type="presOf" srcId="{2481215A-57F8-49EA-9DB4-854C9CD7CDF8}" destId="{95EAFEA7-E4FC-4857-9118-2651683C5273}" srcOrd="0" destOrd="0" presId="urn:microsoft.com/office/officeart/2008/layout/RadialCluster"/>
    <dgm:cxn modelId="{4BBD2540-9374-4F5B-B1D6-BF629D6B533A}" srcId="{2481215A-57F8-49EA-9DB4-854C9CD7CDF8}" destId="{9A49382C-A67C-416B-AEC4-D73EC9719E68}" srcOrd="0" destOrd="0" parTransId="{E674B02D-2D48-4805-BEA8-BDBFA4EE832D}" sibTransId="{7936ECE8-829D-48AD-9318-2F7EF6726CFC}"/>
    <dgm:cxn modelId="{6F29AD3A-AD0A-4C2B-94AE-F639DE0EAC12}" type="presOf" srcId="{634E554E-94F8-4826-A616-F7C8EDB4B0FB}" destId="{F91F47FE-3F94-480E-A197-FBFFCE3DA3BF}" srcOrd="0" destOrd="0" presId="urn:microsoft.com/office/officeart/2008/layout/RadialCluster"/>
    <dgm:cxn modelId="{D71912D6-0C75-4AB6-8E93-B90751065BD0}" srcId="{9A49382C-A67C-416B-AEC4-D73EC9719E68}" destId="{D7DF1A42-5467-46A5-B72E-BB827A6E455F}" srcOrd="1" destOrd="0" parTransId="{634E554E-94F8-4826-A616-F7C8EDB4B0FB}" sibTransId="{0F7CC150-A5E3-41A0-9DDF-3D3F3CE65482}"/>
    <dgm:cxn modelId="{E5F7D585-8B48-4FDC-95BB-6D9883963E59}" type="presOf" srcId="{250A095C-4800-44E9-8C58-881A52494CCE}" destId="{1A17974C-E110-426D-9C40-528B174752E6}" srcOrd="0" destOrd="0" presId="urn:microsoft.com/office/officeart/2008/layout/RadialCluster"/>
    <dgm:cxn modelId="{E0F1F0D7-4665-46D2-B3EB-3796C56AA0AE}" srcId="{9A49382C-A67C-416B-AEC4-D73EC9719E68}" destId="{98250E00-30E1-493D-AA6B-A67C5A280EB0}" srcOrd="4" destOrd="0" parTransId="{CF76F6D1-D572-4EDF-AA54-B98390287530}" sibTransId="{1FB92291-0155-4617-AA8E-0CB301480CC5}"/>
    <dgm:cxn modelId="{A680EFF8-FCD9-466D-A2B0-7702E591516A}" srcId="{9A49382C-A67C-416B-AEC4-D73EC9719E68}" destId="{3D2A5A70-9A5A-43DD-831B-58778D2DFF91}" srcOrd="0" destOrd="0" parTransId="{250A095C-4800-44E9-8C58-881A52494CCE}" sibTransId="{4517E38D-F728-4E58-A48B-537617A066F5}"/>
    <dgm:cxn modelId="{FF0E0E15-4219-4038-82EC-0198B120A43F}" type="presOf" srcId="{98250E00-30E1-493D-AA6B-A67C5A280EB0}" destId="{B0E42780-CDE5-4CE6-86B9-7937ABE0A94B}" srcOrd="0" destOrd="0" presId="urn:microsoft.com/office/officeart/2008/layout/RadialCluster"/>
    <dgm:cxn modelId="{8307A733-03B8-42EC-A7A4-E4B0297855FA}" type="presOf" srcId="{CF76F6D1-D572-4EDF-AA54-B98390287530}" destId="{3D0D0EB6-6838-4D9E-90BB-2699514E6F8A}" srcOrd="0" destOrd="0" presId="urn:microsoft.com/office/officeart/2008/layout/RadialCluster"/>
    <dgm:cxn modelId="{9CED4E0D-FB23-4E33-8D33-93AE8B8B1362}" type="presOf" srcId="{9A49382C-A67C-416B-AEC4-D73EC9719E68}" destId="{27DC2C3B-284A-4B12-8340-642ED5C79366}" srcOrd="0" destOrd="0" presId="urn:microsoft.com/office/officeart/2008/layout/RadialCluster"/>
    <dgm:cxn modelId="{96B996EA-F8C9-4397-918D-AC130BB0465E}" type="presOf" srcId="{CED9F687-B233-486C-BB1E-EE68E14DF070}" destId="{368E900D-A72A-472F-979B-1DAD79325A2A}" srcOrd="0" destOrd="0" presId="urn:microsoft.com/office/officeart/2008/layout/RadialCluster"/>
    <dgm:cxn modelId="{03D66B3E-451F-4EA0-BC19-732BB8597E0B}" type="presOf" srcId="{D7DF1A42-5467-46A5-B72E-BB827A6E455F}" destId="{1260B1E9-1F41-4FB9-83B4-AFE3645D96FF}" srcOrd="0" destOrd="0" presId="urn:microsoft.com/office/officeart/2008/layout/RadialCluster"/>
    <dgm:cxn modelId="{3C0DC95D-F095-41FE-8C0B-22146F02DF65}" srcId="{9A49382C-A67C-416B-AEC4-D73EC9719E68}" destId="{58D72E1B-FDC3-43D1-8C8F-03F0C3471CDC}" srcOrd="2" destOrd="0" parTransId="{C8BCA718-0866-4E4C-9F6A-615AB5FB8AEA}" sibTransId="{0813757B-E307-45CD-9B6F-D35E8D5B0874}"/>
    <dgm:cxn modelId="{EEEC317E-E9E8-4768-9673-C7C5C2B84EBB}" type="presParOf" srcId="{95EAFEA7-E4FC-4857-9118-2651683C5273}" destId="{2F1CFD41-78AA-44AB-9F79-8ADBA08F31C0}" srcOrd="0" destOrd="0" presId="urn:microsoft.com/office/officeart/2008/layout/RadialCluster"/>
    <dgm:cxn modelId="{FA98BE3A-2A53-4297-897A-8AF465B0A8DB}" type="presParOf" srcId="{2F1CFD41-78AA-44AB-9F79-8ADBA08F31C0}" destId="{27DC2C3B-284A-4B12-8340-642ED5C79366}" srcOrd="0" destOrd="0" presId="urn:microsoft.com/office/officeart/2008/layout/RadialCluster"/>
    <dgm:cxn modelId="{A338CB2E-ACC1-4416-AF0E-0979B0ECA2B2}" type="presParOf" srcId="{2F1CFD41-78AA-44AB-9F79-8ADBA08F31C0}" destId="{1A17974C-E110-426D-9C40-528B174752E6}" srcOrd="1" destOrd="0" presId="urn:microsoft.com/office/officeart/2008/layout/RadialCluster"/>
    <dgm:cxn modelId="{73D6CB9E-AAA0-43C6-B9E1-926881DC57D4}" type="presParOf" srcId="{2F1CFD41-78AA-44AB-9F79-8ADBA08F31C0}" destId="{520E29E3-5575-4EB6-8574-8C9B6034363C}" srcOrd="2" destOrd="0" presId="urn:microsoft.com/office/officeart/2008/layout/RadialCluster"/>
    <dgm:cxn modelId="{54574F6A-835B-41E6-961F-87BF43EF712A}" type="presParOf" srcId="{2F1CFD41-78AA-44AB-9F79-8ADBA08F31C0}" destId="{F91F47FE-3F94-480E-A197-FBFFCE3DA3BF}" srcOrd="3" destOrd="0" presId="urn:microsoft.com/office/officeart/2008/layout/RadialCluster"/>
    <dgm:cxn modelId="{2BD44AAB-FBFA-4498-9D2D-33176E5DF31E}" type="presParOf" srcId="{2F1CFD41-78AA-44AB-9F79-8ADBA08F31C0}" destId="{1260B1E9-1F41-4FB9-83B4-AFE3645D96FF}" srcOrd="4" destOrd="0" presId="urn:microsoft.com/office/officeart/2008/layout/RadialCluster"/>
    <dgm:cxn modelId="{F13C81FE-622E-49B3-BC75-0ACC05441BE3}" type="presParOf" srcId="{2F1CFD41-78AA-44AB-9F79-8ADBA08F31C0}" destId="{EC261846-5438-4D20-BC75-6D33CAEA9F82}" srcOrd="5" destOrd="0" presId="urn:microsoft.com/office/officeart/2008/layout/RadialCluster"/>
    <dgm:cxn modelId="{A38340F2-7A36-4158-A59F-EB98ECBEC8B1}" type="presParOf" srcId="{2F1CFD41-78AA-44AB-9F79-8ADBA08F31C0}" destId="{DAC784D7-CC54-476E-AF17-1F257139AE80}" srcOrd="6" destOrd="0" presId="urn:microsoft.com/office/officeart/2008/layout/RadialCluster"/>
    <dgm:cxn modelId="{449F7FF3-1851-489D-9701-4FCB27235E1C}" type="presParOf" srcId="{2F1CFD41-78AA-44AB-9F79-8ADBA08F31C0}" destId="{368E900D-A72A-472F-979B-1DAD79325A2A}" srcOrd="7" destOrd="0" presId="urn:microsoft.com/office/officeart/2008/layout/RadialCluster"/>
    <dgm:cxn modelId="{8482D0BD-EA34-4BD4-A48B-0F0C25D55A76}" type="presParOf" srcId="{2F1CFD41-78AA-44AB-9F79-8ADBA08F31C0}" destId="{0C70BCDC-470A-4850-8C22-C2687F55C63B}" srcOrd="8" destOrd="0" presId="urn:microsoft.com/office/officeart/2008/layout/RadialCluster"/>
    <dgm:cxn modelId="{AB7A809E-602E-46B7-8F50-0126AF6C5D46}" type="presParOf" srcId="{2F1CFD41-78AA-44AB-9F79-8ADBA08F31C0}" destId="{3D0D0EB6-6838-4D9E-90BB-2699514E6F8A}" srcOrd="9" destOrd="0" presId="urn:microsoft.com/office/officeart/2008/layout/RadialCluster"/>
    <dgm:cxn modelId="{AB077A33-2D87-4E03-8A33-A7914CFE832C}" type="presParOf" srcId="{2F1CFD41-78AA-44AB-9F79-8ADBA08F31C0}" destId="{B0E42780-CDE5-4CE6-86B9-7937ABE0A94B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03898A-507B-4B7B-90DA-B1504448758F}">
      <dsp:nvSpPr>
        <dsp:cNvPr id="0" name=""/>
        <dsp:cNvSpPr/>
      </dsp:nvSpPr>
      <dsp:spPr>
        <a:xfrm>
          <a:off x="0" y="1537300"/>
          <a:ext cx="4375476" cy="204973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FBF107-07C6-40E2-8469-17A4A7123A00}">
      <dsp:nvSpPr>
        <dsp:cNvPr id="0" name=""/>
        <dsp:cNvSpPr/>
      </dsp:nvSpPr>
      <dsp:spPr>
        <a:xfrm>
          <a:off x="0" y="0"/>
          <a:ext cx="3937928" cy="2049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b" anchorCtr="0">
          <a:noAutofit/>
          <a:sp3d extrusionH="28000" prstMaterial="matte"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Общинскят съвет – </a:t>
          </a:r>
          <a:r>
            <a:rPr lang="bg-BG" sz="3000" kern="1200" dirty="0" smtClean="0"/>
            <a:t>орган на законодателната власт</a:t>
          </a:r>
          <a:endParaRPr lang="bg-BG" sz="3000" kern="1200" dirty="0"/>
        </a:p>
      </dsp:txBody>
      <dsp:txXfrm>
        <a:off x="0" y="0"/>
        <a:ext cx="3937928" cy="2049734"/>
      </dsp:txXfrm>
    </dsp:sp>
    <dsp:sp modelId="{1D702BC3-270C-4C82-B861-6442D2A8D105}">
      <dsp:nvSpPr>
        <dsp:cNvPr id="0" name=""/>
        <dsp:cNvSpPr/>
      </dsp:nvSpPr>
      <dsp:spPr>
        <a:xfrm>
          <a:off x="1712747" y="2305951"/>
          <a:ext cx="512433" cy="5124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C2C3B-284A-4B12-8340-642ED5C79366}">
      <dsp:nvSpPr>
        <dsp:cNvPr id="0" name=""/>
        <dsp:cNvSpPr/>
      </dsp:nvSpPr>
      <dsp:spPr>
        <a:xfrm>
          <a:off x="2599139" y="2408033"/>
          <a:ext cx="2929721" cy="1037165"/>
        </a:xfrm>
        <a:prstGeom prst="roundRect">
          <a:avLst/>
        </a:prstGeom>
        <a:gradFill rotWithShape="1">
          <a:gsLst>
            <a:gs pos="0">
              <a:schemeClr val="accent5"/>
            </a:gs>
            <a:gs pos="90000">
              <a:schemeClr val="accent5">
                <a:shade val="100000"/>
                <a:satMod val="105000"/>
              </a:schemeClr>
            </a:gs>
            <a:gs pos="100000">
              <a:schemeClr val="accent5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Структура на администрацията</a:t>
          </a:r>
          <a:endParaRPr lang="bg-BG" sz="28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2649769" y="2458663"/>
        <a:ext cx="2828461" cy="935905"/>
      </dsp:txXfrm>
    </dsp:sp>
    <dsp:sp modelId="{1A17974C-E110-426D-9C40-528B174752E6}">
      <dsp:nvSpPr>
        <dsp:cNvPr id="0" name=""/>
        <dsp:cNvSpPr/>
      </dsp:nvSpPr>
      <dsp:spPr>
        <a:xfrm rot="16341545">
          <a:off x="3808326" y="2119347"/>
          <a:ext cx="57786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7861" y="0"/>
              </a:lnTo>
            </a:path>
          </a:pathLst>
        </a:custGeom>
        <a:noFill/>
        <a:ln w="53975" cap="flat" cmpd="dbl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520E29E3-5575-4EB6-8574-8C9B6034363C}">
      <dsp:nvSpPr>
        <dsp:cNvPr id="0" name=""/>
        <dsp:cNvSpPr/>
      </dsp:nvSpPr>
      <dsp:spPr>
        <a:xfrm>
          <a:off x="3187665" y="1038663"/>
          <a:ext cx="1875596" cy="791998"/>
        </a:xfrm>
        <a:prstGeom prst="roundRect">
          <a:avLst/>
        </a:prstGeom>
        <a:solidFill>
          <a:schemeClr val="accent6"/>
        </a:solidFill>
        <a:ln w="53975" cap="flat" cmpd="dbl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i="0" kern="1200" dirty="0" smtClean="0"/>
            <a:t>Цели и мисия</a:t>
          </a:r>
          <a:endParaRPr lang="bg-BG" sz="1800" i="0" kern="1200" dirty="0"/>
        </a:p>
      </dsp:txBody>
      <dsp:txXfrm>
        <a:off x="3226327" y="1077325"/>
        <a:ext cx="1798272" cy="714674"/>
      </dsp:txXfrm>
    </dsp:sp>
    <dsp:sp modelId="{F91F47FE-3F94-480E-A197-FBFFCE3DA3BF}">
      <dsp:nvSpPr>
        <dsp:cNvPr id="0" name=""/>
        <dsp:cNvSpPr/>
      </dsp:nvSpPr>
      <dsp:spPr>
        <a:xfrm rot="20644286">
          <a:off x="5518093" y="2431592"/>
          <a:ext cx="56084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0841" y="0"/>
              </a:lnTo>
            </a:path>
          </a:pathLst>
        </a:custGeom>
        <a:noFill/>
        <a:ln w="53975" cap="flat" cmpd="dbl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1260B1E9-1F41-4FB9-83B4-AFE3645D96FF}">
      <dsp:nvSpPr>
        <dsp:cNvPr id="0" name=""/>
        <dsp:cNvSpPr/>
      </dsp:nvSpPr>
      <dsp:spPr>
        <a:xfrm>
          <a:off x="6068168" y="1690990"/>
          <a:ext cx="1875596" cy="791998"/>
        </a:xfrm>
        <a:prstGeom prst="roundRect">
          <a:avLst/>
        </a:prstGeom>
        <a:solidFill>
          <a:schemeClr val="accent6"/>
        </a:solidFill>
        <a:ln w="53975" cap="flat" cmpd="dbl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i="0" kern="1200" dirty="0" smtClean="0"/>
            <a:t>Вътрешна социална структура</a:t>
          </a:r>
          <a:endParaRPr lang="bg-BG" sz="1800" i="0" kern="1200" dirty="0"/>
        </a:p>
      </dsp:txBody>
      <dsp:txXfrm>
        <a:off x="6106830" y="1729652"/>
        <a:ext cx="1798272" cy="714674"/>
      </dsp:txXfrm>
    </dsp:sp>
    <dsp:sp modelId="{EC261846-5438-4D20-BC75-6D33CAEA9F82}">
      <dsp:nvSpPr>
        <dsp:cNvPr id="0" name=""/>
        <dsp:cNvSpPr/>
      </dsp:nvSpPr>
      <dsp:spPr>
        <a:xfrm rot="1850623">
          <a:off x="4864901" y="3689969"/>
          <a:ext cx="95483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4831" y="0"/>
              </a:lnTo>
            </a:path>
          </a:pathLst>
        </a:custGeom>
        <a:noFill/>
        <a:ln w="53975" cap="flat" cmpd="dbl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DAC784D7-CC54-476E-AF17-1F257139AE80}">
      <dsp:nvSpPr>
        <dsp:cNvPr id="0" name=""/>
        <dsp:cNvSpPr/>
      </dsp:nvSpPr>
      <dsp:spPr>
        <a:xfrm>
          <a:off x="5477557" y="3934739"/>
          <a:ext cx="1875596" cy="791998"/>
        </a:xfrm>
        <a:prstGeom prst="roundRect">
          <a:avLst/>
        </a:prstGeom>
        <a:solidFill>
          <a:schemeClr val="accent6"/>
        </a:solidFill>
        <a:ln w="53975" cap="flat" cmpd="dbl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i="0" kern="1200" dirty="0" smtClean="0"/>
            <a:t>Външната среда</a:t>
          </a:r>
          <a:r>
            <a:rPr lang="bg-BG" sz="1800" i="0" kern="1200" dirty="0" smtClean="0"/>
            <a:t> </a:t>
          </a:r>
          <a:endParaRPr lang="bg-BG" sz="1800" i="0" kern="1200" dirty="0"/>
        </a:p>
      </dsp:txBody>
      <dsp:txXfrm>
        <a:off x="5516219" y="3973401"/>
        <a:ext cx="1798272" cy="714674"/>
      </dsp:txXfrm>
    </dsp:sp>
    <dsp:sp modelId="{368E900D-A72A-472F-979B-1DAD79325A2A}">
      <dsp:nvSpPr>
        <dsp:cNvPr id="0" name=""/>
        <dsp:cNvSpPr/>
      </dsp:nvSpPr>
      <dsp:spPr>
        <a:xfrm rot="8870904">
          <a:off x="2411696" y="3683597"/>
          <a:ext cx="89596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95964" y="0"/>
              </a:lnTo>
            </a:path>
          </a:pathLst>
        </a:custGeom>
        <a:noFill/>
        <a:ln w="53975" cap="flat" cmpd="dbl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0C70BCDC-470A-4850-8C22-C2687F55C63B}">
      <dsp:nvSpPr>
        <dsp:cNvPr id="0" name=""/>
        <dsp:cNvSpPr/>
      </dsp:nvSpPr>
      <dsp:spPr>
        <a:xfrm>
          <a:off x="913787" y="3921996"/>
          <a:ext cx="1876064" cy="790190"/>
        </a:xfrm>
        <a:prstGeom prst="roundRect">
          <a:avLst/>
        </a:prstGeom>
        <a:solidFill>
          <a:schemeClr val="accent6"/>
        </a:solidFill>
        <a:ln w="53975" cap="flat" cmpd="dbl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i="0" kern="1200" dirty="0" smtClean="0"/>
            <a:t>Специфика на общината</a:t>
          </a:r>
          <a:r>
            <a:rPr lang="bg-BG" sz="1800" i="0" kern="1200" dirty="0" smtClean="0"/>
            <a:t> </a:t>
          </a:r>
          <a:endParaRPr lang="bg-BG" sz="1800" i="0" kern="1200" dirty="0"/>
        </a:p>
      </dsp:txBody>
      <dsp:txXfrm>
        <a:off x="952361" y="3960570"/>
        <a:ext cx="1798916" cy="713042"/>
      </dsp:txXfrm>
    </dsp:sp>
    <dsp:sp modelId="{3D0D0EB6-6838-4D9E-90BB-2699514E6F8A}">
      <dsp:nvSpPr>
        <dsp:cNvPr id="0" name=""/>
        <dsp:cNvSpPr/>
      </dsp:nvSpPr>
      <dsp:spPr>
        <a:xfrm rot="11726143">
          <a:off x="2049734" y="2447687"/>
          <a:ext cx="5594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59495" y="0"/>
              </a:lnTo>
            </a:path>
          </a:pathLst>
        </a:custGeom>
        <a:noFill/>
        <a:ln w="53975" cap="flat" cmpd="dbl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B0E42780-CDE5-4CE6-86B9-7937ABE0A94B}">
      <dsp:nvSpPr>
        <dsp:cNvPr id="0" name=""/>
        <dsp:cNvSpPr/>
      </dsp:nvSpPr>
      <dsp:spPr>
        <a:xfrm>
          <a:off x="184228" y="1718289"/>
          <a:ext cx="1875596" cy="791998"/>
        </a:xfrm>
        <a:prstGeom prst="roundRect">
          <a:avLst/>
        </a:prstGeom>
        <a:solidFill>
          <a:schemeClr val="accent6"/>
        </a:solidFill>
        <a:ln w="53975" cap="flat" cmpd="dbl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i="0" kern="1200" dirty="0" smtClean="0"/>
            <a:t>Други фактори</a:t>
          </a:r>
          <a:endParaRPr lang="bg-BG" sz="1800" i="0" kern="1200" dirty="0"/>
        </a:p>
      </dsp:txBody>
      <dsp:txXfrm>
        <a:off x="222890" y="1756951"/>
        <a:ext cx="1798272" cy="7146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EC301-E398-4555-ACC5-2F720B383CBA}">
      <dsp:nvSpPr>
        <dsp:cNvPr id="0" name=""/>
        <dsp:cNvSpPr/>
      </dsp:nvSpPr>
      <dsp:spPr>
        <a:xfrm>
          <a:off x="0" y="266340"/>
          <a:ext cx="6820021" cy="4262513"/>
        </a:xfrm>
        <a:prstGeom prst="swooshArrow">
          <a:avLst>
            <a:gd name="adj1" fmla="val 25000"/>
            <a:gd name="adj2" fmla="val 25000"/>
          </a:avLst>
        </a:prstGeom>
        <a:gradFill rotWithShape="1">
          <a:gsLst>
            <a:gs pos="0">
              <a:schemeClr val="accent6"/>
            </a:gs>
            <a:gs pos="90000">
              <a:schemeClr val="accent6">
                <a:shade val="100000"/>
                <a:satMod val="105000"/>
              </a:schemeClr>
            </a:gs>
            <a:gs pos="100000">
              <a:schemeClr val="accent6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6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z="-227350">
          <a:bevelT w="114300" prst="artDeco"/>
        </a:sp3d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</dsp:sp>
    <dsp:sp modelId="{BC11C88F-CBF7-4E5B-BA33-1B7EC6460B8F}">
      <dsp:nvSpPr>
        <dsp:cNvPr id="0" name=""/>
        <dsp:cNvSpPr/>
      </dsp:nvSpPr>
      <dsp:spPr>
        <a:xfrm>
          <a:off x="866142" y="3103553"/>
          <a:ext cx="177320" cy="177320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D7EB5A-B167-4D8C-B1D2-71FED7DA85DE}">
      <dsp:nvSpPr>
        <dsp:cNvPr id="0" name=""/>
        <dsp:cNvSpPr/>
      </dsp:nvSpPr>
      <dsp:spPr>
        <a:xfrm>
          <a:off x="954802" y="3192214"/>
          <a:ext cx="1589064" cy="1231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958" tIns="0" rIns="0" bIns="0" numCol="1" spcCol="1270" anchor="t" anchorCtr="0">
          <a:noAutofit/>
          <a:sp3d extrusionH="28000" prstMaterial="matte"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Сектор</a:t>
          </a:r>
          <a:endParaRPr lang="bg-BG" sz="2400" b="1" kern="1200" dirty="0">
            <a:solidFill>
              <a:schemeClr val="accent6">
                <a:lumMod val="60000"/>
                <a:lumOff val="40000"/>
              </a:schemeClr>
            </a:solidFill>
          </a:endParaRPr>
        </a:p>
      </dsp:txBody>
      <dsp:txXfrm>
        <a:off x="954802" y="3192214"/>
        <a:ext cx="1589064" cy="1231866"/>
      </dsp:txXfrm>
    </dsp:sp>
    <dsp:sp modelId="{019BDFD5-A8C6-4334-8298-5E269E8CAAD8}">
      <dsp:nvSpPr>
        <dsp:cNvPr id="0" name=""/>
        <dsp:cNvSpPr/>
      </dsp:nvSpPr>
      <dsp:spPr>
        <a:xfrm>
          <a:off x="2431337" y="1945002"/>
          <a:ext cx="320540" cy="320540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DD1D76-9B0D-4516-878D-9105A338BED5}">
      <dsp:nvSpPr>
        <dsp:cNvPr id="0" name=""/>
        <dsp:cNvSpPr/>
      </dsp:nvSpPr>
      <dsp:spPr>
        <a:xfrm>
          <a:off x="2591607" y="2105273"/>
          <a:ext cx="1636805" cy="2318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848" tIns="0" rIns="0" bIns="0" numCol="1" spcCol="1270" anchor="t" anchorCtr="0">
          <a:noAutofit/>
          <a:sp3d extrusionH="28000" prstMaterial="matte"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 dirty="0" smtClean="0">
              <a:solidFill>
                <a:schemeClr val="accent6">
                  <a:lumMod val="40000"/>
                  <a:lumOff val="60000"/>
                </a:schemeClr>
              </a:solidFill>
            </a:rPr>
            <a:t>Отдел</a:t>
          </a:r>
          <a:endParaRPr lang="bg-BG" sz="2400" b="1" kern="1200" dirty="0">
            <a:solidFill>
              <a:schemeClr val="accent6">
                <a:lumMod val="40000"/>
                <a:lumOff val="60000"/>
              </a:schemeClr>
            </a:solidFill>
          </a:endParaRPr>
        </a:p>
      </dsp:txBody>
      <dsp:txXfrm>
        <a:off x="2591607" y="2105273"/>
        <a:ext cx="1636805" cy="2318807"/>
      </dsp:txXfrm>
    </dsp:sp>
    <dsp:sp modelId="{7E5BA1A3-5DA7-4B4D-97F5-6CFC7E0A7B2D}">
      <dsp:nvSpPr>
        <dsp:cNvPr id="0" name=""/>
        <dsp:cNvSpPr/>
      </dsp:nvSpPr>
      <dsp:spPr>
        <a:xfrm>
          <a:off x="4209881" y="1299656"/>
          <a:ext cx="443301" cy="44330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D22234-44F2-42D7-8FB6-8A22195B6CF9}">
      <dsp:nvSpPr>
        <dsp:cNvPr id="0" name=""/>
        <dsp:cNvSpPr/>
      </dsp:nvSpPr>
      <dsp:spPr>
        <a:xfrm>
          <a:off x="4494377" y="1521297"/>
          <a:ext cx="1636805" cy="2962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896" tIns="0" rIns="0" bIns="0" numCol="1" spcCol="1270" anchor="t" anchorCtr="0">
          <a:noAutofit/>
          <a:sp3d extrusionH="28000" prstMaterial="matte"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 dirty="0" smtClean="0">
              <a:solidFill>
                <a:schemeClr val="accent6">
                  <a:lumMod val="40000"/>
                  <a:lumOff val="60000"/>
                </a:schemeClr>
              </a:solidFill>
            </a:rPr>
            <a:t>Дирекция</a:t>
          </a:r>
          <a:endParaRPr lang="bg-BG" sz="2400" b="1" kern="1200" dirty="0">
            <a:solidFill>
              <a:schemeClr val="accent6">
                <a:lumMod val="40000"/>
                <a:lumOff val="60000"/>
              </a:schemeClr>
            </a:solidFill>
          </a:endParaRPr>
        </a:p>
      </dsp:txBody>
      <dsp:txXfrm>
        <a:off x="4494377" y="1521297"/>
        <a:ext cx="1636805" cy="29624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295388-905F-4C38-BD6E-A0C0312B504D}">
      <dsp:nvSpPr>
        <dsp:cNvPr id="0" name=""/>
        <dsp:cNvSpPr/>
      </dsp:nvSpPr>
      <dsp:spPr>
        <a:xfrm>
          <a:off x="0" y="284195"/>
          <a:ext cx="6686550" cy="7403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8951" tIns="166624" rIns="51895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Да се структурира от долу нагоре</a:t>
          </a:r>
          <a:endParaRPr lang="bg-BG" sz="1800" kern="1200" dirty="0"/>
        </a:p>
      </dsp:txBody>
      <dsp:txXfrm>
        <a:off x="0" y="284195"/>
        <a:ext cx="6686550" cy="740348"/>
      </dsp:txXfrm>
    </dsp:sp>
    <dsp:sp modelId="{F0ECE10F-E129-4A59-AB1E-60195A09AC4F}">
      <dsp:nvSpPr>
        <dsp:cNvPr id="0" name=""/>
        <dsp:cNvSpPr/>
      </dsp:nvSpPr>
      <dsp:spPr>
        <a:xfrm>
          <a:off x="334327" y="42275"/>
          <a:ext cx="4680585" cy="359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915" tIns="0" rIns="17691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0" i="1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Препоръка</a:t>
          </a:r>
          <a:r>
            <a:rPr lang="bg-BG" sz="2400" b="0" i="1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1</a:t>
          </a:r>
          <a:endParaRPr lang="bg-BG" sz="2400" b="0" i="1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351901" y="59849"/>
        <a:ext cx="4645437" cy="324851"/>
      </dsp:txXfrm>
    </dsp:sp>
    <dsp:sp modelId="{52B83D84-C222-46E7-9CB2-B6305CF6458F}">
      <dsp:nvSpPr>
        <dsp:cNvPr id="0" name=""/>
        <dsp:cNvSpPr/>
      </dsp:nvSpPr>
      <dsp:spPr>
        <a:xfrm>
          <a:off x="0" y="1299481"/>
          <a:ext cx="6686550" cy="7668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8951" tIns="166624" rIns="51895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800" kern="1200" dirty="0" smtClean="0"/>
            <a:t>Структурата да е проста, с ясно разграничени линии на права и отговорности</a:t>
          </a:r>
          <a:endParaRPr lang="bg-BG" sz="1800" kern="1200" dirty="0"/>
        </a:p>
      </dsp:txBody>
      <dsp:txXfrm>
        <a:off x="0" y="1299481"/>
        <a:ext cx="6686550" cy="766855"/>
      </dsp:txXfrm>
    </dsp:sp>
    <dsp:sp modelId="{6A99122B-2BAB-4C7D-9179-672CAF8E0A7D}">
      <dsp:nvSpPr>
        <dsp:cNvPr id="0" name=""/>
        <dsp:cNvSpPr/>
      </dsp:nvSpPr>
      <dsp:spPr>
        <a:xfrm>
          <a:off x="334327" y="1067743"/>
          <a:ext cx="4680585" cy="3628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915" tIns="0" rIns="17691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0" i="1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Препоръка 2</a:t>
          </a:r>
          <a:endParaRPr lang="bg-BG" sz="2000" b="0" i="1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352041" y="1085457"/>
        <a:ext cx="4645157" cy="327453"/>
      </dsp:txXfrm>
    </dsp:sp>
    <dsp:sp modelId="{7F02ECE2-988A-4A44-BBF0-B185F279F503}">
      <dsp:nvSpPr>
        <dsp:cNvPr id="0" name=""/>
        <dsp:cNvSpPr/>
      </dsp:nvSpPr>
      <dsp:spPr>
        <a:xfrm>
          <a:off x="0" y="2313270"/>
          <a:ext cx="6686550" cy="7461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8951" tIns="166624" rIns="51895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800" kern="1200" dirty="0" smtClean="0"/>
            <a:t>Да съдържа възможно най - малко управленски равнища с минимално необходимия брой хора</a:t>
          </a:r>
          <a:endParaRPr lang="bg-BG" sz="1800" kern="1200" dirty="0"/>
        </a:p>
      </dsp:txBody>
      <dsp:txXfrm>
        <a:off x="0" y="2313270"/>
        <a:ext cx="6686550" cy="746133"/>
      </dsp:txXfrm>
    </dsp:sp>
    <dsp:sp modelId="{BD659011-8428-428D-8D28-7ECECD725BE8}">
      <dsp:nvSpPr>
        <dsp:cNvPr id="0" name=""/>
        <dsp:cNvSpPr/>
      </dsp:nvSpPr>
      <dsp:spPr>
        <a:xfrm>
          <a:off x="334327" y="2122599"/>
          <a:ext cx="4680585" cy="30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915" tIns="0" rIns="17691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0" i="1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Препоръка 3</a:t>
          </a:r>
          <a:endParaRPr lang="bg-BG" sz="2000" b="0" i="1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349089" y="2137361"/>
        <a:ext cx="4651061" cy="272876"/>
      </dsp:txXfrm>
    </dsp:sp>
    <dsp:sp modelId="{11D5600C-4CE1-4437-AB7C-DC2CE41CD676}">
      <dsp:nvSpPr>
        <dsp:cNvPr id="0" name=""/>
        <dsp:cNvSpPr/>
      </dsp:nvSpPr>
      <dsp:spPr>
        <a:xfrm>
          <a:off x="0" y="3291460"/>
          <a:ext cx="6686550" cy="77922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8951" tIns="166624" rIns="51895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800" kern="1200" dirty="0" smtClean="0"/>
            <a:t>На звена със сходни функции да се определи един ръководител</a:t>
          </a:r>
          <a:endParaRPr lang="bg-BG" sz="1800" kern="1200" dirty="0"/>
        </a:p>
      </dsp:txBody>
      <dsp:txXfrm>
        <a:off x="0" y="3291460"/>
        <a:ext cx="6686550" cy="779222"/>
      </dsp:txXfrm>
    </dsp:sp>
    <dsp:sp modelId="{2D4C59E3-D4B1-4F66-985F-F12702F97BFA}">
      <dsp:nvSpPr>
        <dsp:cNvPr id="0" name=""/>
        <dsp:cNvSpPr/>
      </dsp:nvSpPr>
      <dsp:spPr>
        <a:xfrm>
          <a:off x="334327" y="3096254"/>
          <a:ext cx="4680585" cy="30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915" tIns="0" rIns="17691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0" i="1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Препоръка</a:t>
          </a:r>
          <a:r>
            <a:rPr lang="bg-BG" sz="20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4</a:t>
          </a:r>
          <a:endParaRPr lang="bg-BG" sz="20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349089" y="3111016"/>
        <a:ext cx="4651061" cy="2728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C2C3B-284A-4B12-8340-642ED5C79366}">
      <dsp:nvSpPr>
        <dsp:cNvPr id="0" name=""/>
        <dsp:cNvSpPr/>
      </dsp:nvSpPr>
      <dsp:spPr>
        <a:xfrm>
          <a:off x="2599139" y="2408033"/>
          <a:ext cx="2929721" cy="1037165"/>
        </a:xfrm>
        <a:prstGeom prst="roundRect">
          <a:avLst/>
        </a:prstGeom>
        <a:solidFill>
          <a:schemeClr val="accent1"/>
        </a:solidFill>
        <a:ln w="10000" cap="flat" cmpd="sng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Структура на администрацията – фактори на влияние</a:t>
          </a:r>
          <a:endParaRPr lang="bg-BG" sz="21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2649769" y="2458663"/>
        <a:ext cx="2828461" cy="935905"/>
      </dsp:txXfrm>
    </dsp:sp>
    <dsp:sp modelId="{1A17974C-E110-426D-9C40-528B174752E6}">
      <dsp:nvSpPr>
        <dsp:cNvPr id="0" name=""/>
        <dsp:cNvSpPr/>
      </dsp:nvSpPr>
      <dsp:spPr>
        <a:xfrm rot="16341545">
          <a:off x="3808326" y="2119347"/>
          <a:ext cx="57786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7861" y="0"/>
              </a:lnTo>
            </a:path>
          </a:pathLst>
        </a:custGeom>
        <a:noFill/>
        <a:ln w="53975" cap="flat" cmpd="dbl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520E29E3-5575-4EB6-8574-8C9B6034363C}">
      <dsp:nvSpPr>
        <dsp:cNvPr id="0" name=""/>
        <dsp:cNvSpPr/>
      </dsp:nvSpPr>
      <dsp:spPr>
        <a:xfrm>
          <a:off x="3187665" y="1038663"/>
          <a:ext cx="1875596" cy="791998"/>
        </a:xfrm>
        <a:prstGeom prst="roundRect">
          <a:avLst/>
        </a:prstGeom>
        <a:solidFill>
          <a:schemeClr val="accent6"/>
        </a:solidFill>
        <a:ln w="53975" cap="flat" cmpd="dbl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i="0" kern="1200" dirty="0" smtClean="0"/>
            <a:t>Големина на общината </a:t>
          </a:r>
          <a:endParaRPr lang="bg-BG" sz="1800" b="1" i="0" kern="1200" dirty="0"/>
        </a:p>
      </dsp:txBody>
      <dsp:txXfrm>
        <a:off x="3226327" y="1077325"/>
        <a:ext cx="1798272" cy="714674"/>
      </dsp:txXfrm>
    </dsp:sp>
    <dsp:sp modelId="{F91F47FE-3F94-480E-A197-FBFFCE3DA3BF}">
      <dsp:nvSpPr>
        <dsp:cNvPr id="0" name=""/>
        <dsp:cNvSpPr/>
      </dsp:nvSpPr>
      <dsp:spPr>
        <a:xfrm rot="20644286">
          <a:off x="5518093" y="2431592"/>
          <a:ext cx="56084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0841" y="0"/>
              </a:lnTo>
            </a:path>
          </a:pathLst>
        </a:custGeom>
        <a:noFill/>
        <a:ln w="53975" cap="flat" cmpd="dbl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1260B1E9-1F41-4FB9-83B4-AFE3645D96FF}">
      <dsp:nvSpPr>
        <dsp:cNvPr id="0" name=""/>
        <dsp:cNvSpPr/>
      </dsp:nvSpPr>
      <dsp:spPr>
        <a:xfrm>
          <a:off x="6068168" y="1690990"/>
          <a:ext cx="1875596" cy="791998"/>
        </a:xfrm>
        <a:prstGeom prst="roundRect">
          <a:avLst/>
        </a:prstGeom>
        <a:solidFill>
          <a:schemeClr val="accent6"/>
        </a:solidFill>
        <a:ln w="53975" cap="flat" cmpd="dbl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i="0" kern="1200" dirty="0" smtClean="0"/>
            <a:t>Наличие на райони </a:t>
          </a:r>
          <a:endParaRPr lang="bg-BG" sz="1800" b="1" i="0" kern="1200" dirty="0"/>
        </a:p>
      </dsp:txBody>
      <dsp:txXfrm>
        <a:off x="6106830" y="1729652"/>
        <a:ext cx="1798272" cy="714674"/>
      </dsp:txXfrm>
    </dsp:sp>
    <dsp:sp modelId="{EC261846-5438-4D20-BC75-6D33CAEA9F82}">
      <dsp:nvSpPr>
        <dsp:cNvPr id="0" name=""/>
        <dsp:cNvSpPr/>
      </dsp:nvSpPr>
      <dsp:spPr>
        <a:xfrm rot="1850623">
          <a:off x="4864901" y="3689969"/>
          <a:ext cx="95483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4831" y="0"/>
              </a:lnTo>
            </a:path>
          </a:pathLst>
        </a:custGeom>
        <a:noFill/>
        <a:ln w="53975" cap="flat" cmpd="dbl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DAC784D7-CC54-476E-AF17-1F257139AE80}">
      <dsp:nvSpPr>
        <dsp:cNvPr id="0" name=""/>
        <dsp:cNvSpPr/>
      </dsp:nvSpPr>
      <dsp:spPr>
        <a:xfrm>
          <a:off x="5477557" y="3934739"/>
          <a:ext cx="1875596" cy="791998"/>
        </a:xfrm>
        <a:prstGeom prst="roundRect">
          <a:avLst/>
        </a:prstGeom>
        <a:solidFill>
          <a:schemeClr val="accent6"/>
        </a:solidFill>
        <a:ln w="53975" cap="flat" cmpd="dbl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i="0" kern="1200" dirty="0" smtClean="0"/>
            <a:t>Наличие на кметства</a:t>
          </a:r>
          <a:endParaRPr lang="bg-BG" sz="1800" b="1" i="0" kern="1200" dirty="0"/>
        </a:p>
      </dsp:txBody>
      <dsp:txXfrm>
        <a:off x="5516219" y="3973401"/>
        <a:ext cx="1798272" cy="714674"/>
      </dsp:txXfrm>
    </dsp:sp>
    <dsp:sp modelId="{368E900D-A72A-472F-979B-1DAD79325A2A}">
      <dsp:nvSpPr>
        <dsp:cNvPr id="0" name=""/>
        <dsp:cNvSpPr/>
      </dsp:nvSpPr>
      <dsp:spPr>
        <a:xfrm rot="8870904">
          <a:off x="2411696" y="3683597"/>
          <a:ext cx="89596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95964" y="0"/>
              </a:lnTo>
            </a:path>
          </a:pathLst>
        </a:custGeom>
        <a:noFill/>
        <a:ln w="53975" cap="flat" cmpd="dbl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0C70BCDC-470A-4850-8C22-C2687F55C63B}">
      <dsp:nvSpPr>
        <dsp:cNvPr id="0" name=""/>
        <dsp:cNvSpPr/>
      </dsp:nvSpPr>
      <dsp:spPr>
        <a:xfrm>
          <a:off x="913787" y="3921996"/>
          <a:ext cx="1876064" cy="790190"/>
        </a:xfrm>
        <a:prstGeom prst="roundRect">
          <a:avLst/>
        </a:prstGeom>
        <a:solidFill>
          <a:schemeClr val="accent6"/>
        </a:solidFill>
        <a:ln w="53975" cap="flat" cmpd="dbl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i="0" kern="1200" dirty="0" smtClean="0"/>
            <a:t>Специфичен икономически фокус</a:t>
          </a:r>
          <a:endParaRPr lang="bg-BG" sz="1800" b="1" i="0" kern="1200" dirty="0"/>
        </a:p>
      </dsp:txBody>
      <dsp:txXfrm>
        <a:off x="952361" y="3960570"/>
        <a:ext cx="1798916" cy="713042"/>
      </dsp:txXfrm>
    </dsp:sp>
    <dsp:sp modelId="{3D0D0EB6-6838-4D9E-90BB-2699514E6F8A}">
      <dsp:nvSpPr>
        <dsp:cNvPr id="0" name=""/>
        <dsp:cNvSpPr/>
      </dsp:nvSpPr>
      <dsp:spPr>
        <a:xfrm rot="11726143">
          <a:off x="2049734" y="2447687"/>
          <a:ext cx="5594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59495" y="0"/>
              </a:lnTo>
            </a:path>
          </a:pathLst>
        </a:custGeom>
        <a:noFill/>
        <a:ln w="53975" cap="flat" cmpd="dbl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B0E42780-CDE5-4CE6-86B9-7937ABE0A94B}">
      <dsp:nvSpPr>
        <dsp:cNvPr id="0" name=""/>
        <dsp:cNvSpPr/>
      </dsp:nvSpPr>
      <dsp:spPr>
        <a:xfrm>
          <a:off x="184228" y="1718289"/>
          <a:ext cx="1875596" cy="791998"/>
        </a:xfrm>
        <a:prstGeom prst="roundRect">
          <a:avLst/>
        </a:prstGeom>
        <a:solidFill>
          <a:schemeClr val="accent6"/>
        </a:solidFill>
        <a:ln w="53975" cap="flat" cmpd="dbl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b="1" i="0" kern="1200" dirty="0" smtClean="0"/>
            <a:t>Други специфики на общината</a:t>
          </a:r>
          <a:r>
            <a:rPr lang="bg-BG" sz="1800" i="0" kern="1200" dirty="0" smtClean="0"/>
            <a:t> </a:t>
          </a:r>
          <a:endParaRPr lang="bg-BG" sz="1800" i="0" kern="1200" dirty="0"/>
        </a:p>
      </dsp:txBody>
      <dsp:txXfrm>
        <a:off x="222890" y="1756951"/>
        <a:ext cx="1798272" cy="714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7FC8F-1B36-421D-90AD-7F783EBB9574}" type="datetimeFigureOut">
              <a:rPr lang="bg-BG" smtClean="0"/>
              <a:t>18.10.2021 г.</a:t>
            </a:fld>
            <a:endParaRPr lang="bg-BG" dirty="0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6EC17-A9BB-45BC-A1F4-FDF9DB515BF2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40248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4B77B-51DE-4295-BBE4-2DC0A7A117E8}" type="datetimeFigureOut">
              <a:rPr lang="bg-BG" smtClean="0"/>
              <a:t>18.10.2021 г.</a:t>
            </a:fld>
            <a:endParaRPr lang="bg-BG" dirty="0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 dirty="0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ECED90-6094-4610-99A7-BAEA8EB19E59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99992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mrb.org/primerni-vatreshni-pravila-za-rabota-ustrojstveni-pravilnici-proceduri-urezdashtchi-rabotata-v-obshtchinska-administraciia" TargetMode="External"/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1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Calibri"/>
              </a:rPr>
              <a:t>	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При идентифицирането на областите на политики са отчетени двата основни типа </a:t>
            </a: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правомощия на </a:t>
            </a:r>
            <a:r>
              <a:rPr lang="bg-BG" sz="1200" b="1" i="1" dirty="0" smtClean="0">
                <a:effectLst/>
                <a:latin typeface="Arial"/>
                <a:ea typeface="Times New Roman"/>
                <a:cs typeface="Times New Roman"/>
              </a:rPr>
              <a:t>кмета на общината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: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200" b="1" i="0" dirty="0" smtClean="0">
                <a:effectLst/>
                <a:latin typeface="Arial"/>
                <a:ea typeface="Times New Roman"/>
                <a:cs typeface="Times New Roman"/>
              </a:rPr>
              <a:t>правомощия,</a:t>
            </a:r>
            <a:r>
              <a:rPr lang="bg-BG" sz="1200" i="0" dirty="0" smtClean="0">
                <a:effectLst/>
                <a:latin typeface="Arial"/>
                <a:ea typeface="Times New Roman"/>
                <a:cs typeface="Times New Roman"/>
              </a:rPr>
              <a:t> произтичащи от позицията на кмета като ръководител на общинска администрация;</a:t>
            </a:r>
            <a:endParaRPr lang="bg-BG" sz="1100" i="0" dirty="0" smtClean="0">
              <a:effectLst/>
              <a:latin typeface="+mn-lt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200" b="1" i="0" dirty="0" smtClean="0">
                <a:effectLst/>
                <a:latin typeface="Arial"/>
                <a:ea typeface="Times New Roman"/>
                <a:cs typeface="Times New Roman"/>
              </a:rPr>
              <a:t>правомощия,</a:t>
            </a:r>
            <a:r>
              <a:rPr lang="bg-BG" sz="1200" i="0" dirty="0" smtClean="0">
                <a:effectLst/>
                <a:latin typeface="Arial"/>
                <a:ea typeface="Times New Roman"/>
                <a:cs typeface="Times New Roman"/>
              </a:rPr>
              <a:t> свързани със специалната компетентност на кмета като орган на изпълнителната власт в общината.</a:t>
            </a:r>
            <a:r>
              <a:rPr lang="ru-RU" sz="1100" b="1" i="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ru-RU" sz="1100" b="1" i="1" kern="1200" dirty="0" smtClean="0">
              <a:solidFill>
                <a:srgbClr val="404040"/>
              </a:solidFill>
              <a:effectLst/>
              <a:latin typeface="Arial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ru-RU" sz="1100" b="1" i="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Области на политики, свързани с правомощията на кмета на общината като ръководител на общинска администрация:</a:t>
            </a:r>
            <a:endParaRPr lang="bg-BG" sz="1050" b="1" i="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10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Административно обслужване;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10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Правно осигуряване на дейността;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10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Сигурност на информацията;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10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Деловодство, документооборот и общински архив, информационни системи;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10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Управление на собствеността;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10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Управление на финансовите ресурси;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10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Управление на човешките ресурси;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10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Управление при отбранително-мобилизационна подготовка;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10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Протокол, публичност на дейността и връзки с обществеността;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10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Други правомощия, свързани с общата компетентност на кмета.</a:t>
            </a: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endParaRPr lang="bg-BG" sz="11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10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Calibri"/>
              </a:rPr>
              <a:t>	</a:t>
            </a:r>
            <a:r>
              <a:rPr lang="ru-RU" sz="1100" b="1" i="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Области на политики, свързани със специалната компетентност на органите на местна власт:</a:t>
            </a:r>
            <a:endParaRPr lang="bg-BG" sz="1050" i="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100" dirty="0" smtClean="0">
                <a:effectLst/>
                <a:latin typeface="Arial"/>
                <a:ea typeface="Times New Roman"/>
                <a:cs typeface="Times New Roman"/>
              </a:rPr>
              <a:t>Общински финанси и местни данъци и такси;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100" dirty="0" smtClean="0">
                <a:effectLst/>
                <a:latin typeface="Arial"/>
                <a:ea typeface="Times New Roman"/>
                <a:cs typeface="Times New Roman"/>
              </a:rPr>
              <a:t>Отбрана и сигурност;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100" dirty="0" smtClean="0">
                <a:effectLst/>
                <a:latin typeface="Arial"/>
                <a:ea typeface="Times New Roman"/>
                <a:cs typeface="Times New Roman"/>
              </a:rPr>
              <a:t>Регионално/местно развитие;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100" dirty="0" smtClean="0">
                <a:effectLst/>
                <a:latin typeface="Arial"/>
                <a:ea typeface="Times New Roman"/>
                <a:cs typeface="Times New Roman"/>
              </a:rPr>
              <a:t>Териториално устройство / Административно-териториално устройство;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100" dirty="0" smtClean="0">
                <a:effectLst/>
                <a:latin typeface="Arial"/>
                <a:ea typeface="Times New Roman"/>
                <a:cs typeface="Times New Roman"/>
              </a:rPr>
              <a:t>Благоустройство, инфраструктура и транспорт и съобщения;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11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Calibri"/>
              </a:rPr>
              <a:t>	</a:t>
            </a:r>
            <a:r>
              <a:rPr lang="ru-RU" sz="1100" b="1" i="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Области на политики, свързани със специалната компетентност на органите на местна власт: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bg-BG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Околна среда и води;</a:t>
            </a:r>
            <a:endParaRPr kumimoji="0" lang="bg-BG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bg-BG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Икономика;</a:t>
            </a:r>
            <a:endParaRPr kumimoji="0" lang="bg-BG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bg-BG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Общинска собственост, общински предприятия;</a:t>
            </a:r>
            <a:endParaRPr kumimoji="0" lang="bg-BG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bg-BG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Образование;</a:t>
            </a:r>
            <a:endParaRPr kumimoji="0" lang="bg-BG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bg-BG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Здравеопазване;</a:t>
            </a:r>
            <a:endParaRPr kumimoji="0" lang="bg-BG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bg-BG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Социални дейности;</a:t>
            </a:r>
            <a:endParaRPr kumimoji="0" lang="bg-BG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bg-BG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Култура, спорт, туризъм;</a:t>
            </a:r>
            <a:endParaRPr kumimoji="0" lang="bg-BG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bg-BG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Селско стопанство, горско стопанство, лов и риболов;</a:t>
            </a:r>
            <a:endParaRPr kumimoji="0" lang="bg-BG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Symbol"/>
              <a:buChar char=""/>
              <a:tabLst/>
              <a:defRPr/>
            </a:pPr>
            <a:r>
              <a:rPr kumimoji="0" lang="bg-BG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Други.</a:t>
            </a:r>
            <a:endParaRPr kumimoji="0" lang="bg-BG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bg-BG" sz="1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12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Calibri"/>
              </a:rPr>
              <a:t>	</a:t>
            </a:r>
            <a:r>
              <a:rPr lang="bg-BG" sz="1050" dirty="0" smtClean="0">
                <a:effectLst/>
                <a:latin typeface="Arial"/>
                <a:ea typeface="Arial"/>
              </a:rPr>
              <a:t>Според разпределението на дейностите, които извършва при подпомагане на кмета на общината, администрацията е </a:t>
            </a:r>
            <a:r>
              <a:rPr lang="bg-BG" sz="1050" b="1" dirty="0" smtClean="0">
                <a:effectLst/>
                <a:latin typeface="Arial"/>
                <a:ea typeface="Arial"/>
              </a:rPr>
              <a:t>обща и специализирана.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13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3185" marR="11430" indent="367030" algn="just">
              <a:lnSpc>
                <a:spcPct val="115000"/>
              </a:lnSpc>
              <a:spcAft>
                <a:spcPts val="300"/>
              </a:spcAft>
              <a:tabLst>
                <a:tab pos="5850890" algn="l"/>
              </a:tabLst>
            </a:pPr>
            <a:r>
              <a:rPr lang="bg-BG" sz="1050" b="1" dirty="0" smtClean="0">
                <a:effectLst/>
                <a:latin typeface="Arial"/>
                <a:ea typeface="Arial"/>
                <a:cs typeface="Times New Roman"/>
              </a:rPr>
              <a:t>Общата администрация</a:t>
            </a: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 подпомага осъществяването на правомощията на кмета на общината като ръководител на съответната администрация, създава условия за осъществяване на дейността на специализираната администрация и извършва техническите дейности по административното обслужване (чл. 5 от ЗА).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83185" marR="97790" indent="367030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Общата администрация включва следните звена (чл. 7 от ЗА):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R="97790" indent="367030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1. "Канцелария";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R="97790" indent="367030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2. "Финансово-стопански дейности";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R="97790" indent="367030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3. "Правни дейности";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R="97790" indent="367030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4. "Управление на собствеността";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R="97790" indent="367030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5. "Човешки ресурси";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R="97790" indent="367030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6.  "Управление при отбранително-мобилизационна подготовка";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R="97790" indent="367030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7. "Информационно обслужване и технологии";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R="97790" indent="367030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8. "Административно обслужване".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83185" marR="11430" indent="28384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 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В общата администрация могат да бъдат включени и </a:t>
            </a:r>
            <a:r>
              <a:rPr lang="bg-BG" sz="105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звена, осъществяващи протоколни функции и връзките с обществеността </a:t>
            </a:r>
            <a:r>
              <a:rPr lang="bg-BG" sz="105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(чл.7, ал. 2 от ЗА). Поради осъзнатата изключителна важност на връзките с обществеността всички български общини осъществяват тези функции под една или друга форма и с различни организационни решения според големината на територията и броя и вида на потенциалните публики. В някои общини има длъжност „Връзки с обществеността и протокол” и не е обособено самостоятелно звено, а в други случаи тези функции се съвместяват от служители в общата администрация и няма определена длъжност. 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Общата администрация покрива областите на политики, свързани с правомощията на кмета на общината като ръководител на общинска администрация.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 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Arial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14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b="1" dirty="0" smtClean="0">
                <a:effectLst/>
                <a:latin typeface="Arial"/>
                <a:ea typeface="Arial"/>
                <a:cs typeface="Times New Roman"/>
              </a:rPr>
              <a:t>Специализираната администрация</a:t>
            </a: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 подпомага осъществяването на правомощията на кмета на общината, свързани с неговата специална  компетентност.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Броят  и  видът  на  звената  в  специализираната  администрация се определят в зависимост от функционалната необходимост, така че да покриват изпълнението на всички правомощия на кмета, свързани със специалната му компетентност.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15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Дейностите, които изпълнява общата админстрация произлизат от о</a:t>
            </a:r>
            <a:r>
              <a:rPr lang="ru-RU" sz="105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бластите на политики, свързани с правомощията на кмета на общината като ръководител на общинска администрация.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i="0" dirty="0" smtClean="0">
                <a:effectLst/>
                <a:latin typeface="Arial"/>
                <a:ea typeface="Calibri"/>
                <a:cs typeface="Times New Roman"/>
              </a:rPr>
              <a:t>Предвид унификацията на функциите, осъществявани </a:t>
            </a:r>
            <a:r>
              <a:rPr lang="bg-BG" sz="1050" b="1" i="0" dirty="0" smtClean="0">
                <a:effectLst/>
                <a:latin typeface="Arial"/>
                <a:ea typeface="Calibri"/>
                <a:cs typeface="Times New Roman"/>
              </a:rPr>
              <a:t>от общата администрация</a:t>
            </a:r>
            <a:r>
              <a:rPr lang="bg-BG" sz="1050" i="0" dirty="0" smtClean="0">
                <a:effectLst/>
                <a:latin typeface="Arial"/>
                <a:ea typeface="Calibri"/>
                <a:cs typeface="Times New Roman"/>
              </a:rPr>
              <a:t>, установени в Закона за администрацията, тя изпълнява следните основни дейности:</a:t>
            </a: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Осъществява административно обслужване на гражданите - 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потребителите контактуват с администрацията чрез центъра за административно обслужване (ЦАО), </a:t>
            </a: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Правно осигуряване -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 оказва правна помощ за законосъобразното осъществяване на правомощията на кмета; осъществява процесуалното представителство, обществени поръчки и т. н.</a:t>
            </a: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;</a:t>
            </a:r>
            <a:endParaRPr lang="bg-BG" sz="1000" b="0" kern="1200" dirty="0" smtClean="0">
              <a:effectLst/>
              <a:latin typeface="+mn-lt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Деловодство, документооборот и общински архив, информационни системи –</a:t>
            </a:r>
            <a:r>
              <a:rPr lang="ru-RU" sz="1000" dirty="0" smtClean="0">
                <a:effectLst/>
                <a:latin typeface="+mn-lt"/>
                <a:ea typeface="Calibri"/>
                <a:cs typeface="Times New Roman"/>
              </a:rPr>
              <a:t> обработва</a:t>
            </a:r>
            <a:r>
              <a:rPr lang="ru-RU" sz="1000" baseline="0" dirty="0" smtClean="0">
                <a:effectLst/>
                <a:latin typeface="+mn-lt"/>
                <a:ea typeface="Calibri"/>
                <a:cs typeface="Times New Roman"/>
              </a:rPr>
              <a:t> кореспонденцията - 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приема, регистрира, разпределя и насочва извежда и изпраща по предназначение изходящата,</a:t>
            </a:r>
            <a:r>
              <a:rPr lang="bg-BG" sz="1050" baseline="0" dirty="0" smtClean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общинския архив;</a:t>
            </a:r>
            <a:r>
              <a:rPr lang="bg-BG" sz="1000" dirty="0" smtClean="0">
                <a:effectLst/>
                <a:latin typeface="+mn-lt"/>
                <a:ea typeface="Calibri"/>
                <a:cs typeface="Times New Roman"/>
              </a:rPr>
              <a:t> </a:t>
            </a: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планира, координира и провежда информационната политика</a:t>
            </a: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; 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поддържа и осъвременява страницата на администрацията в интернет</a:t>
            </a: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 и т. н.</a:t>
            </a: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;</a:t>
            </a:r>
            <a:endParaRPr lang="bg-BG" sz="1000" b="0" kern="1200" dirty="0" smtClean="0">
              <a:effectLst/>
              <a:latin typeface="+mn-lt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Управление на финансовите ресурси</a:t>
            </a:r>
            <a:r>
              <a:rPr lang="ru-RU" sz="1050" b="1" kern="1200" baseline="0" dirty="0" smtClean="0">
                <a:effectLst/>
                <a:latin typeface="Arial"/>
                <a:ea typeface="Times New Roman"/>
                <a:cs typeface="Times New Roman"/>
              </a:rPr>
              <a:t> - </a:t>
            </a:r>
            <a:r>
              <a:rPr lang="ru-RU" sz="1050" b="0" kern="1200" dirty="0" smtClean="0">
                <a:effectLst/>
                <a:latin typeface="Arial"/>
                <a:ea typeface="Times New Roman"/>
                <a:cs typeface="Times New Roman"/>
              </a:rPr>
              <a:t>съ</a:t>
            </a: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ставя, изпълнява, приключва и отчита бюджетните сметки и изготвя годишния баланс; организира, разработва и съставя проектобюджета и бюджета на административната структура като първостепенен разпоредител с бюджетни кредити и обосновава предложения за корекции </a:t>
            </a:r>
            <a:r>
              <a:rPr lang="ru-RU" sz="105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в бюджетите на второстепенните разпоредители; осигурява данните и изготвя ежемесечни и тримесечни отчети за изпълнението на бюджета на административната структура; анализира разходването на предоставените бюджетни и други средства; предварителен контрол и управление на риска и т. н.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Управление на човешките ресурси - 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организира дейността по набирането и подбора на персонала, както и процеса по назначаването на служители в административната структура; подготвя и съхранява всички актове, свързани с възникването, изменението и прекратяването на служебните и трудовите правоотношения и ги отразява в Единната информационна система за управление на човешките ресурси в държавната администрация; изготвя прогнози и планове за човешките ресурси; изготвя и актуализира длъжностното и поименното длъжностно разписания; организира и контролира съставянето и актуализирането на длъжностните характеристики на служителите; организира и контролира обучението, атестирането и развитието на персонала и т. н.;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Управление при отбранително-мобилизационна подготовка - 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организира и осъществява дейностите по военновременното планиране и мобилизационната готовност, защита на населението  и т. н.</a:t>
            </a: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 Важно!!!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457200" indent="450215" algn="just">
              <a:lnSpc>
                <a:spcPct val="115000"/>
              </a:lnSpc>
              <a:spcAft>
                <a:spcPts val="300"/>
              </a:spcAft>
            </a:pP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Обръщаме Ви внимание, че съгласно Наредбата за дейностите и задачите по отбранително-мобилизационна подготовка и условията и реда за тяхното осъществяване органите на местното самоуправление и местната администрация при изпълнение на задълженията им, свързани с отбраната, се подпомагат от звена по отбранително-мобилизационна подготовка.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Звената по отбранително-мобилизационна подготовка </a:t>
            </a: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могат да бъдат организирани в дирекции, отдели или сектори. В състава на звената се включват: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300"/>
              </a:spcAft>
            </a:pP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1. ръководител;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300"/>
              </a:spcAft>
            </a:pP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2. експерти с аналитична или контролна функция;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300"/>
              </a:spcAft>
            </a:pP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3. експерти със спомагателна функция или специалисти (оперативни дежурни за носене на денонощно дежурство и др.);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300"/>
              </a:spcAft>
            </a:pP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4. изпълнители по поддръжка и охрана на пунктовете за управление и др.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300"/>
              </a:spcAft>
            </a:pP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 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457200" indent="443230" algn="just">
              <a:lnSpc>
                <a:spcPct val="115000"/>
              </a:lnSpc>
              <a:spcAft>
                <a:spcPts val="300"/>
              </a:spcAft>
            </a:pP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В администрацията на изпълнителната власт служителите по т. 1 и 2 са в щатната численост на персонала.</a:t>
            </a:r>
            <a:endParaRPr lang="bg-BG" sz="1000" kern="1200" dirty="0" smtClean="0">
              <a:effectLst/>
              <a:latin typeface="+mn-lt"/>
              <a:ea typeface="Times New Roman"/>
              <a:cs typeface="Times New Roman"/>
            </a:endParaRPr>
          </a:p>
          <a:p>
            <a:pPr marL="457200" indent="443230" algn="just">
              <a:lnSpc>
                <a:spcPct val="115000"/>
              </a:lnSpc>
              <a:spcAft>
                <a:spcPts val="300"/>
              </a:spcAft>
            </a:pP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В администрацията на изпълнителната власт служителите по т. 3 и 4 се назначават във или извън утвърдената численост на персонала.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43230" algn="just">
              <a:lnSpc>
                <a:spcPct val="115000"/>
              </a:lnSpc>
              <a:spcAft>
                <a:spcPts val="300"/>
              </a:spcAft>
            </a:pP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Когато служителите по т. 4 са извън утвърдената численост на персонала, се назначават до 8 души по трудови правоотношения на длъжност "изпълнител" по допълнително разписание на длъжностите.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43230" algn="just">
              <a:lnSpc>
                <a:spcPct val="115000"/>
              </a:lnSpc>
              <a:spcAft>
                <a:spcPts val="300"/>
              </a:spcAft>
            </a:pP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В общините от категории 3, 4 и 5, определени със Заповед на министъра на регионалното развитие и благоустройството благоустройството № РД-02-14-2021 от 14 август 2012 г. (ДВ, бр. 66 от 2012 г.), съставът на звеното по отбранително-мобилизационна подготовка може да включва само служителите по т. 1 и 3.</a:t>
            </a: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 </a:t>
            </a:r>
          </a:p>
          <a:p>
            <a:pPr indent="443230" algn="just">
              <a:lnSpc>
                <a:spcPct val="115000"/>
              </a:lnSpc>
              <a:spcAft>
                <a:spcPts val="300"/>
              </a:spcAft>
            </a:pP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Протокол, публичност на дейността и връзки с обществеността - </a:t>
            </a:r>
            <a:r>
              <a:rPr lang="ru-RU" sz="1050" kern="1200" dirty="0" smtClean="0">
                <a:effectLst/>
                <a:latin typeface="Arial"/>
                <a:ea typeface="Times New Roman"/>
                <a:cs typeface="Times New Roman"/>
              </a:rPr>
              <a:t>п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ланира, координира и провежда информационната политика на общината и публичното представяне на кмета на общината; осигурява публичност и прозрачност на дейността на общинската администрация като организира достъпа до информация за медии и граждани, осъществява отразяването на официални и работни срещи на кмета на общината, писмени отговори и интервюта, извършва преглед на печата за нуждите на администрацията, като систематизира и анализира публикациите в средствата за масово осведомяване; организира и протоколно осигурява провеждането на пресконференции, семинари, работни срещи и други; отговаря за прилагането на протоколните стандарти на Република България и т. н.;</a:t>
            </a:r>
            <a:r>
              <a:rPr lang="ru-RU" sz="1050" b="1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 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Други дейности, свързани общата компетентност на кмета - 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организира и координира дейностите по осигуряването на безопасни и здравословни условия на труд; организира и осъществява материално - техническото снабдяване; отговаря за охраната и осигурява спазването на пропускателния режим; организационно обслужване на общинския съвет; опазване на обществения ред и т. н.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 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b="1" dirty="0" smtClean="0">
                <a:effectLst/>
                <a:latin typeface="Arial"/>
                <a:ea typeface="Calibri"/>
                <a:cs typeface="Times New Roman"/>
              </a:rPr>
              <a:t>В зависимост от числеността на персонала, посочените по - горе дейности могат да се изпълняват от една или няколко дирекции, в рамките на общата администрация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. Когато числеността на администрацията не е достатъчна за обособяване на самостоятелни звена за всички дейности, функциите могат да се съвместяват от структурните звена, да се изпълняват или съвместяват от отделни служители, в зависимост от спецификата на общината и нейните ресурсни възможности.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228600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 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228600" algn="just">
              <a:lnSpc>
                <a:spcPct val="115000"/>
              </a:lnSpc>
              <a:spcAft>
                <a:spcPts val="300"/>
              </a:spcAft>
            </a:pPr>
            <a:r>
              <a:rPr lang="bg-BG" sz="1050" b="1" dirty="0" smtClean="0">
                <a:effectLst/>
                <a:latin typeface="Arial"/>
                <a:ea typeface="Calibri"/>
                <a:cs typeface="Times New Roman"/>
              </a:rPr>
              <a:t>Например: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 В големите община, като Столична община, функциите се изпълняват от самостоятелни звена. В малките общини, понякога всяка дейност се изпълнява от един служител, дори в определени случаи един служител съвместява функции от различни дейности. Като например организационното обслужване на общинския съвет се осъществява от деловодителя, човешките ресурси изпълняват и дейностите свързани със ЗБУТ и т. н.   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678815" algn="just">
              <a:lnSpc>
                <a:spcPct val="115000"/>
              </a:lnSpc>
              <a:spcAft>
                <a:spcPts val="300"/>
              </a:spcAft>
            </a:pPr>
            <a:r>
              <a:rPr lang="bg-BG" sz="1050" b="1" i="1" dirty="0" smtClean="0">
                <a:effectLst/>
                <a:latin typeface="Arial"/>
                <a:ea typeface="Arial"/>
                <a:cs typeface="Times New Roman"/>
              </a:rPr>
              <a:t> 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50" i="0" dirty="0" smtClean="0">
              <a:effectLst/>
              <a:latin typeface="Arial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i="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16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b="1" dirty="0" smtClean="0">
                <a:effectLst/>
                <a:latin typeface="Arial"/>
                <a:ea typeface="Arial"/>
                <a:cs typeface="Times New Roman"/>
              </a:rPr>
              <a:t>Дейностите, които изпълнява специализираната админстрация произлизат от о</a:t>
            </a:r>
            <a:r>
              <a:rPr lang="ru-RU" sz="1050" b="1" kern="1200" dirty="0" smtClean="0">
                <a:effectLst/>
                <a:latin typeface="Arial"/>
                <a:ea typeface="Times New Roman"/>
                <a:cs typeface="Times New Roman"/>
              </a:rPr>
              <a:t>бластите на политики, свързани със специалната компетентност на </a:t>
            </a:r>
            <a:r>
              <a:rPr lang="bg-BG" sz="1050" b="1" dirty="0" smtClean="0">
                <a:effectLst/>
                <a:latin typeface="Arial"/>
                <a:ea typeface="Arial"/>
                <a:cs typeface="Times New Roman"/>
              </a:rPr>
              <a:t>кмета на общината. Тези дейности трябва да обезпечат решаването на въпросите от местно значение, чието решаване законодателят е поставил в оперативната самостоятелност на гражданите и избраните от тях органи, посочени в чл. 17 на ЗМСМА.</a:t>
            </a:r>
            <a:endParaRPr lang="bg-BG" sz="1000" b="1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b="1" dirty="0" smtClean="0">
                <a:effectLst/>
                <a:latin typeface="Arial"/>
                <a:ea typeface="Arial"/>
                <a:cs typeface="Times New Roman"/>
              </a:rPr>
              <a:t>Дейностите в специализираната администрация на съответната община са зависими не само от нормативно възложените права и задължения на органите на местното самоуправление, но и от спецификата на самата община, както и от конкретните цели, които си поставя общината. Тук задължително се отчитат фактори на влияние като големина на общината – брой население и територия, категоризация на общината, принадлежност на общината към група (планинска, морска, курортна община и др.) и т. н.</a:t>
            </a:r>
            <a:endParaRPr lang="bg-BG" sz="1000" b="1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Arial"/>
                <a:cs typeface="Times New Roman"/>
              </a:rPr>
              <a:t>Специализираната администрация най-общо изпълнява следните основни дейности, като са посочени и основните функции на звеното/ата, които изпълняват  съответните дейности: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Местни данъци и такси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Гражданска регистрация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Общинска собственост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Устройство на територията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Кадастър и регулация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Техническа инфраструктура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Times New Roman" pitchFamily="18" charset="0"/>
                <a:ea typeface="Times New Roman"/>
                <a:cs typeface="Times New Roman" pitchFamily="18" charset="0"/>
              </a:rPr>
              <a:t>Икономика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Times New Roman" pitchFamily="18" charset="0"/>
                <a:ea typeface="Times New Roman"/>
                <a:cs typeface="Times New Roman" pitchFamily="18" charset="0"/>
              </a:rPr>
              <a:t>Туризъм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Times New Roman" pitchFamily="18" charset="0"/>
                <a:ea typeface="Times New Roman"/>
                <a:cs typeface="Times New Roman" pitchFamily="18" charset="0"/>
              </a:rPr>
              <a:t>Транспорт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Times New Roman" pitchFamily="18" charset="0"/>
                <a:ea typeface="Times New Roman"/>
                <a:cs typeface="Times New Roman" pitchFamily="18" charset="0"/>
              </a:rPr>
              <a:t>Селско и горско стопанство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Times New Roman" pitchFamily="18" charset="0"/>
                <a:ea typeface="Times New Roman"/>
                <a:cs typeface="Times New Roman" pitchFamily="18" charset="0"/>
              </a:rPr>
              <a:t>Опазване на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околната среда и управление на отпадъците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Регионално развитие и проекти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Социални услуги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Здравеопазване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Образование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Спорт и младежки дейности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Култура и религиозни дейности</a:t>
            </a:r>
            <a:endParaRPr lang="bg-BG" sz="1050" dirty="0" smtClean="0">
              <a:effectLst/>
              <a:latin typeface="Arial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Arial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b="1" dirty="0" smtClean="0">
                <a:effectLst/>
                <a:latin typeface="Arial"/>
                <a:ea typeface="Arial"/>
                <a:cs typeface="Times New Roman"/>
              </a:rPr>
              <a:t>Посочените групи от дейности в специализираната администрация са условни, тъй като дейностите в нея не са константни, както в общата администрация. Например, те могат да се променят с възлагане на нови правомощия или отпадане на правомощия на кметовете, както и в други случаи.</a:t>
            </a:r>
            <a:r>
              <a:rPr lang="bg-BG" sz="1000" dirty="0" smtClean="0">
                <a:effectLst/>
                <a:latin typeface="Arial"/>
                <a:ea typeface="Arial"/>
                <a:cs typeface="Times New Roman"/>
              </a:rPr>
              <a:t> </a:t>
            </a:r>
            <a:r>
              <a:rPr lang="bg-BG" sz="1000" b="1" dirty="0" smtClean="0">
                <a:effectLst/>
                <a:latin typeface="Arial"/>
                <a:ea typeface="Arial"/>
                <a:cs typeface="Times New Roman"/>
              </a:rPr>
              <a:t>Идентифицираните дейности са примерен модел, с който се цели о</a:t>
            </a: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бхващане на всички правомощия на кмета на общината и на общинския съвет, предвидени в действащото законодателство</a:t>
            </a: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. </a:t>
            </a:r>
            <a:r>
              <a:rPr lang="bg-BG" sz="1000" b="1" u="sng" dirty="0" smtClean="0">
                <a:effectLst/>
                <a:latin typeface="Arial"/>
                <a:ea typeface="Times New Roman"/>
                <a:cs typeface="Times New Roman"/>
              </a:rPr>
              <a:t>Тук е важно да се отбележи, че разпределението на функциите в специализираната администрация е изцяло в оперативната самостоятелност на ръководителя на административната структура, подкрепен от общинския съвет чрез неговото решение за одобряване общата численост и структура на общинската администрация. </a:t>
            </a:r>
            <a:endParaRPr lang="en-US" sz="1000" b="1" u="sng" dirty="0" smtClean="0">
              <a:effectLst/>
              <a:latin typeface="Arial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900" b="1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effectLst/>
                <a:latin typeface="Arial"/>
                <a:ea typeface="Arial"/>
                <a:cs typeface="Times New Roman"/>
              </a:rPr>
              <a:t>Дейностите в специализираната администрация, както в общата администрация, могат да бъдат изпълнявани от самостоятелни звена или отделни служители, могат да бъдат разделяни или съвместявани в зависимост от спецификата на общината и нейните ресурсни възможности.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300"/>
              </a:spcAft>
            </a:pPr>
            <a:r>
              <a:rPr lang="bg-BG" sz="1050" b="1" i="1" u="none" strike="noStrike" dirty="0" smtClean="0">
                <a:solidFill>
                  <a:srgbClr val="365F91"/>
                </a:solidFill>
                <a:effectLst/>
                <a:latin typeface="Arial"/>
                <a:ea typeface="Arial"/>
                <a:cs typeface="Times New Roman"/>
              </a:rPr>
              <a:t> 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r>
              <a:rPr lang="bg-BG" sz="1000" b="1" u="sng" dirty="0" smtClean="0">
                <a:effectLst/>
                <a:latin typeface="Arial"/>
                <a:ea typeface="Arial"/>
              </a:rPr>
              <a:t>Практически въпрос</a:t>
            </a:r>
            <a:r>
              <a:rPr lang="bg-BG" sz="1000" b="1" dirty="0" smtClean="0">
                <a:effectLst/>
                <a:latin typeface="Arial"/>
                <a:ea typeface="Arial"/>
              </a:rPr>
              <a:t>:</a:t>
            </a:r>
            <a:r>
              <a:rPr lang="bg-BG" sz="1000" dirty="0" smtClean="0">
                <a:effectLst/>
                <a:latin typeface="Arial"/>
                <a:ea typeface="Arial"/>
              </a:rPr>
              <a:t> С оглед спецификата на представляваната от Вас община, посочете конкретни дейности, които считате, че следва да отпаднат като ангажимент за общинските администрации и да бъдат прехвърлени към други компетентни органи. </a:t>
            </a:r>
          </a:p>
          <a:p>
            <a:endParaRPr lang="bg-BG" sz="1000" dirty="0" smtClean="0">
              <a:effectLst/>
              <a:latin typeface="Arial"/>
              <a:ea typeface="Calibri"/>
              <a:cs typeface="Times New Roman"/>
            </a:endParaRPr>
          </a:p>
          <a:p>
            <a:endParaRPr lang="bg-BG" sz="1000" dirty="0" smtClean="0">
              <a:effectLst/>
              <a:latin typeface="Arial"/>
              <a:ea typeface="Calibri"/>
              <a:cs typeface="Times New Roman"/>
            </a:endParaRPr>
          </a:p>
          <a:p>
            <a:endParaRPr lang="bg-BG" sz="1000" dirty="0" smtClean="0">
              <a:effectLst/>
              <a:latin typeface="Arial"/>
              <a:ea typeface="Calibri"/>
              <a:cs typeface="Times New Roman"/>
            </a:endParaRPr>
          </a:p>
          <a:p>
            <a:endParaRPr lang="bg-BG" sz="1000" dirty="0" smtClean="0">
              <a:effectLst/>
              <a:latin typeface="Arial"/>
              <a:ea typeface="Calibri"/>
              <a:cs typeface="Times New Roman"/>
            </a:endParaRPr>
          </a:p>
          <a:p>
            <a:endParaRPr lang="bg-BG" sz="1000" dirty="0" smtClean="0">
              <a:effectLst/>
              <a:latin typeface="Arial"/>
              <a:ea typeface="Calibri"/>
              <a:cs typeface="Times New Roman"/>
            </a:endParaRPr>
          </a:p>
          <a:p>
            <a:endParaRPr lang="bg-BG" sz="1000" dirty="0" smtClean="0">
              <a:effectLst/>
              <a:latin typeface="Arial"/>
              <a:ea typeface="Calibri"/>
              <a:cs typeface="Times New Roman"/>
            </a:endParaRPr>
          </a:p>
          <a:p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17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b="1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Определянето на необходимите длъжности в структурата на общинската администрация се основава на следните изисквания: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Обхващане на всички правомощия на кмета на общината и на общинския съвет, предвидени в действащото законодателство;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Постигане в максимална степен на съответствие с нормативните изисквания за структуриране на звената в рамките на общинската администрация, както и с изискванията за тяхната минимална численост и съотношенията между броя служители в обща и специализирана администрация и дела ръководни длъжности от общия брой служители;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Постигане на съответствие с нормативните изисквания за включване на структурни звена, изпълняващи определени функции, към обща или специализирана администрация;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Отчитане на съществуващите практики за групиране на типове функции по конкретни области на политика и създадените вече връзки с оглед възможността за съвместяване на функции от една длъжност при необходимост.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 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228600"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	</a:t>
            </a: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Длъжност в администрацията е нормативно определена позиция, която се заема по служебно или по трудово правоотношение, въз основа на определени изисквания и критерии, свързана е с конкретен вид дейност на лицето, което я заема, и се изразява в система от функции, задължения и изисквания, утвърдени с длъжностна характеристика. </a:t>
            </a:r>
          </a:p>
          <a:p>
            <a:pPr indent="228600" algn="just">
              <a:lnSpc>
                <a:spcPct val="115000"/>
              </a:lnSpc>
              <a:spcAft>
                <a:spcPts val="300"/>
              </a:spcAft>
            </a:pPr>
            <a:endParaRPr lang="bg-BG" sz="1000" b="1" dirty="0" smtClean="0">
              <a:effectLst/>
              <a:latin typeface="Arial"/>
              <a:ea typeface="Times New Roman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900" b="1" i="0" u="sng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Според функциите, които се изпълняват, длъжностите в администрацията са (чл. 13, ал. 2 от ЗА): </a:t>
            </a:r>
            <a:endParaRPr lang="bg-BG" sz="800" b="1" i="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900" dirty="0" smtClean="0">
                <a:effectLst/>
                <a:latin typeface="Arial"/>
                <a:ea typeface="Times New Roman"/>
                <a:cs typeface="Times New Roman"/>
              </a:rPr>
              <a:t>1</a:t>
            </a:r>
            <a:r>
              <a:rPr lang="bg-BG" sz="900" b="1" i="1" dirty="0" smtClean="0">
                <a:effectLst/>
                <a:latin typeface="Arial"/>
                <a:ea typeface="Times New Roman"/>
                <a:cs typeface="Times New Roman"/>
              </a:rPr>
              <a:t>. </a:t>
            </a:r>
            <a:r>
              <a:rPr lang="bg-BG" sz="900" b="1" i="0" dirty="0" smtClean="0">
                <a:effectLst/>
                <a:latin typeface="Arial"/>
                <a:ea typeface="Times New Roman"/>
                <a:cs typeface="Times New Roman"/>
              </a:rPr>
              <a:t>ръководни;</a:t>
            </a:r>
            <a:endParaRPr lang="bg-BG" sz="800" b="1" i="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900" b="1" i="0" dirty="0" smtClean="0">
                <a:effectLst/>
                <a:latin typeface="Arial"/>
                <a:ea typeface="Times New Roman"/>
                <a:cs typeface="Times New Roman"/>
              </a:rPr>
              <a:t>2. експертни </a:t>
            </a:r>
            <a:r>
              <a:rPr lang="bg-BG" sz="900" i="0" dirty="0" smtClean="0">
                <a:effectLst/>
                <a:latin typeface="Arial"/>
                <a:ea typeface="Times New Roman"/>
                <a:cs typeface="Times New Roman"/>
              </a:rPr>
              <a:t>- експертни длъжности с аналитични и/или контролни функции и експертни длъжности със спомагателни функции;</a:t>
            </a:r>
            <a:endParaRPr lang="bg-BG" sz="800" i="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900" b="1" i="0" dirty="0" smtClean="0">
                <a:effectLst/>
                <a:latin typeface="Arial"/>
                <a:ea typeface="Times New Roman"/>
                <a:cs typeface="Times New Roman"/>
              </a:rPr>
              <a:t>3. технически</a:t>
            </a:r>
            <a:r>
              <a:rPr lang="bg-BG" sz="900" dirty="0" smtClean="0">
                <a:effectLst/>
                <a:latin typeface="Arial"/>
                <a:ea typeface="Times New Roman"/>
                <a:cs typeface="Times New Roman"/>
              </a:rPr>
              <a:t>.</a:t>
            </a:r>
            <a:endParaRPr lang="bg-BG" sz="8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900" dirty="0" smtClean="0">
                <a:effectLst/>
                <a:latin typeface="Arial"/>
                <a:ea typeface="Times New Roman"/>
                <a:cs typeface="Times New Roman"/>
              </a:rPr>
              <a:t>От държавни служители се заемат ръководните длъжности, експертни длъжности с аналитични и/или контролни функции и други специфични длъжности, посочени в Класификатора на длъжностите в администрацията.</a:t>
            </a:r>
            <a:endParaRPr lang="bg-BG" sz="8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900" dirty="0" smtClean="0">
                <a:effectLst/>
                <a:latin typeface="Arial"/>
                <a:ea typeface="Times New Roman"/>
                <a:cs typeface="Times New Roman"/>
              </a:rPr>
              <a:t>Експертните длъжности с аналитични и/или контролни функции в общинските администрации може да се заемат и по трудово правоотношение.</a:t>
            </a:r>
            <a:endParaRPr lang="bg-BG" sz="8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900" dirty="0" smtClean="0">
                <a:effectLst/>
                <a:latin typeface="Arial"/>
                <a:ea typeface="Times New Roman"/>
                <a:cs typeface="Times New Roman"/>
              </a:rPr>
              <a:t> От лица, работещи по трудово правоотношение, се заемат експертните длъжности със спомагателни функции и  техническите длъжности.</a:t>
            </a:r>
            <a:endParaRPr lang="bg-BG" sz="800" dirty="0" smtClean="0">
              <a:effectLst/>
              <a:latin typeface="+mn-lt"/>
              <a:ea typeface="Calibri"/>
              <a:cs typeface="Times New Roman"/>
            </a:endParaRPr>
          </a:p>
          <a:p>
            <a:pPr indent="228600" algn="just">
              <a:lnSpc>
                <a:spcPct val="115000"/>
              </a:lnSpc>
              <a:spcAft>
                <a:spcPts val="300"/>
              </a:spcAft>
            </a:pP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18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Описанието на длъжностите, функциите, условията за заемане и т. н. са регламентирани в Класификатора на длъжностите в администрацията и  Наредбата за прилагане на Класификатора на длъжностите в администрацията. 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19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2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effectLst/>
                <a:latin typeface="Arial"/>
                <a:ea typeface="Calibri"/>
                <a:cs typeface="Times New Roman"/>
              </a:rPr>
              <a:t>Структурата на администрацията като организационен аспект на изграждането и функционирането на всяка община има пряка зависимост от стратегията на общината.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b="1" dirty="0" smtClean="0">
                <a:effectLst/>
                <a:latin typeface="Arial"/>
                <a:ea typeface="Calibri"/>
                <a:cs typeface="Times New Roman"/>
              </a:rPr>
              <a:t>Общинската администрация подпомага осъществяването на правомощията на кмета на общината. В този смисъл, при създаването на организационната структура трябва да се има предвид, че звената в администрацията трябва да гарантират изпълнението и да покриват всички правомощия на кмета на общината. Ето защо не може да се разглежда организационната структура като константа</a:t>
            </a:r>
            <a:r>
              <a:rPr lang="bg-BG" sz="1000" dirty="0" smtClean="0">
                <a:effectLst/>
                <a:latin typeface="Arial"/>
                <a:ea typeface="Calibri"/>
                <a:cs typeface="Times New Roman"/>
              </a:rPr>
              <a:t>. С възлагането на нови правомощия, при промяна в стратегическите документи, при отпадане на правомощия или при извеждането на функции извън администрацията (аутсорсинг) се налагат структурни промени в администрацията.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effectLst/>
                <a:latin typeface="Arial"/>
                <a:ea typeface="Calibri"/>
                <a:cs typeface="Times New Roman"/>
              </a:rPr>
              <a:t>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solidFill>
                  <a:srgbClr val="365F91"/>
                </a:solidFill>
                <a:effectLst/>
                <a:latin typeface="Arial"/>
                <a:ea typeface="Calibri"/>
                <a:cs typeface="Times New Roman"/>
              </a:rPr>
              <a:t>Най - общо казано, организационната структура е функция на следните фактори: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b="1" i="0" dirty="0" smtClean="0">
                <a:effectLst/>
                <a:latin typeface="Arial"/>
                <a:ea typeface="Times New Roman"/>
                <a:cs typeface="Times New Roman"/>
              </a:rPr>
              <a:t>Целите и мисията на съответната администрация</a:t>
            </a:r>
            <a:r>
              <a:rPr lang="bg-BG" sz="1000" i="0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— те имат първостепенно значение. Освен това са обвързани пряко с правомощията на кмета. Стратегическите цели, набелязани в стратегическите документи на общината, са основата за конкретизиране на дейностите, от там за преценка за нужния ресурс, респ. структурирането на администрацията.</a:t>
            </a:r>
            <a:endParaRPr lang="bg-BG" sz="900" dirty="0" smtClean="0">
              <a:effectLst/>
              <a:latin typeface="+mn-lt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b="1" i="0" dirty="0" smtClean="0">
                <a:effectLst/>
                <a:latin typeface="Arial"/>
                <a:ea typeface="Times New Roman"/>
                <a:cs typeface="Times New Roman"/>
              </a:rPr>
              <a:t>Вътрешната социална структура </a:t>
            </a: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- Вътрешният потенциал и качествата на служителите в общинската администрация трябва да бъдат отчетени при вземането на решения относно структурата. Например в една администрация могат да се групират дейностите по разработване и изпълнение на проекти от донорски организации и това да работи ефективно, но в друга администрация тази дейност да бъде разпределена в дирекциите на специализираната администрация, като във всяка от тях има и подобни функции с оглед спецификата на дейността.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Друг пример е групирането на юристите само в едно организационно звено или разпределянето им в специализираните дирекции с оглед създаването на добри експерти за точно определени дейности.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b="1" i="0" dirty="0" smtClean="0">
                <a:effectLst/>
                <a:latin typeface="Arial"/>
                <a:ea typeface="Times New Roman"/>
                <a:cs typeface="Times New Roman"/>
              </a:rPr>
              <a:t>Външната среда</a:t>
            </a:r>
            <a:r>
              <a:rPr lang="bg-BG" sz="1000" i="0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- Често със законодателството се възлагат нови цели и задачи, които са обусловени от повишаване на обществените изисквания в определена област. Тогава са налице условия за съществени структурни промени. </a:t>
            </a:r>
            <a:endParaRPr lang="bg-BG" sz="900" dirty="0" smtClean="0">
              <a:effectLst/>
              <a:latin typeface="+mn-lt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b="1" i="0" dirty="0" smtClean="0">
                <a:effectLst/>
                <a:latin typeface="Arial"/>
                <a:ea typeface="Times New Roman"/>
                <a:cs typeface="Times New Roman"/>
              </a:rPr>
              <a:t>Специфика на общината</a:t>
            </a:r>
            <a:r>
              <a:rPr lang="bg-BG" sz="1000" i="0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- Големината на общината, в това число, брой жители, брой населени места, големина на територията, наличие на райони; наличие на кметства към общината, в това число брой; наличие на специфичен икономически фокус (планинска, морска, курортна и др.) и т. н.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b="1" i="0" dirty="0" smtClean="0">
                <a:effectLst/>
                <a:latin typeface="Arial"/>
                <a:ea typeface="Times New Roman"/>
                <a:cs typeface="Times New Roman"/>
              </a:rPr>
              <a:t>Други фактори</a:t>
            </a: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, които влияят върху организационната структура са технологиите. Въвеждането на нови технологии често рефлектира върху структурата, тъй като обикновено води до изменение на функциите.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 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effectLst/>
                <a:latin typeface="Arial"/>
                <a:ea typeface="Calibri"/>
                <a:cs typeface="Times New Roman"/>
              </a:rPr>
              <a:t>Структурата на общинската администрация</a:t>
            </a:r>
            <a:r>
              <a:rPr lang="bg-BG" sz="1000" b="1" dirty="0" smtClean="0"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bg-BG" sz="1000" dirty="0" smtClean="0">
                <a:effectLst/>
                <a:latin typeface="Arial"/>
                <a:ea typeface="Calibri"/>
                <a:cs typeface="Times New Roman"/>
              </a:rPr>
              <a:t>трябва да включва броя и наименованието на дирекциите, разпределени в обща и специализирана администрацията, броя и наименованията отделите и секторите в дирекциите и броя на служителите по звена.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b="1" dirty="0" smtClean="0">
                <a:effectLst/>
                <a:latin typeface="Arial"/>
                <a:ea typeface="Calibri"/>
                <a:cs typeface="Times New Roman"/>
              </a:rPr>
              <a:t>Структурирането на административните звена в дирекции, отдели и сектори, съответно в общата и специализираната администрация, трябва да води до създаването на оптимална организация за постигане в максимална степен на поставените цели.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dirty="0" smtClean="0">
              <a:effectLst/>
              <a:latin typeface="Arial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20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u="sng" dirty="0" smtClean="0">
                <a:effectLst/>
                <a:latin typeface="Arial"/>
                <a:ea typeface="Calibri"/>
                <a:cs typeface="Times New Roman"/>
              </a:rPr>
              <a:t>Практически въпрос: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 На фигурата има звена и длъжности, наименованията на които са оцветени в червен цвят. Имате ли отговор защо е така?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u="sng" dirty="0" smtClean="0">
                <a:effectLst/>
                <a:latin typeface="Arial"/>
                <a:ea typeface="Calibri"/>
                <a:cs typeface="Times New Roman"/>
              </a:rPr>
              <a:t>Отговор: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dirty="0" smtClean="0">
                <a:effectLst/>
                <a:latin typeface="Arial"/>
                <a:ea typeface="Calibri"/>
                <a:cs typeface="Times New Roman"/>
              </a:rPr>
              <a:t>Звено за вътрешен одит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 задължително се създава в общини, чийто бюджет надхвърля 10 млн. лв. </a:t>
            </a:r>
            <a:r>
              <a:rPr lang="en-US" sz="1200" dirty="0" smtClean="0">
                <a:effectLst/>
                <a:latin typeface="Arial"/>
                <a:ea typeface="Calibri"/>
                <a:cs typeface="Times New Roman"/>
              </a:rPr>
              <a:t>(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чл. 12, ал. 2, т. 8 от Закона за вътрешния одит в публичния сектор</a:t>
            </a:r>
            <a:r>
              <a:rPr lang="en-US" sz="1200" dirty="0" smtClean="0">
                <a:effectLst/>
                <a:latin typeface="Arial"/>
                <a:ea typeface="Calibri"/>
                <a:cs typeface="Times New Roman"/>
              </a:rPr>
              <a:t>)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dirty="0" smtClean="0">
                <a:effectLst/>
                <a:latin typeface="Arial"/>
                <a:ea typeface="Calibri"/>
                <a:cs typeface="Times New Roman"/>
              </a:rPr>
              <a:t>Секретар на МКБПП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 - в местните комисии за борба срещу противообществените прояви на малолетните и непълнолетните в общините или районите с население над 10 хил. жители се назначава секретар на щат в общинската администрация </a:t>
            </a:r>
            <a:r>
              <a:rPr lang="en-US" sz="1200" dirty="0" smtClean="0">
                <a:effectLst/>
                <a:latin typeface="Arial"/>
                <a:ea typeface="Calibri"/>
                <a:cs typeface="Times New Roman"/>
              </a:rPr>
              <a:t>(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чл. 6, ал. 3 от Закона за борба срещу противообществените прояви на малолетните и непълнолетните</a:t>
            </a:r>
            <a:r>
              <a:rPr lang="en-US" sz="1200" dirty="0" smtClean="0">
                <a:effectLst/>
                <a:latin typeface="Arial"/>
                <a:ea typeface="Calibri"/>
                <a:cs typeface="Times New Roman"/>
              </a:rPr>
              <a:t>)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dirty="0" smtClean="0">
                <a:effectLst/>
                <a:latin typeface="Arial"/>
                <a:ea typeface="Calibri"/>
                <a:cs typeface="Times New Roman"/>
              </a:rPr>
              <a:t>Главен архитект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 – няма ясен регламент в законодателството, който да определя мястото на главния архитект в структурата на администрацията. Съгласно определените функции в ЗУТ и практиката в общинските администрации, подходящо е да бъде на пряко подчинение на кмета на общината.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dirty="0" smtClean="0">
                <a:effectLst/>
                <a:latin typeface="Arial"/>
                <a:ea typeface="Calibri"/>
                <a:cs typeface="Times New Roman"/>
              </a:rPr>
              <a:t>Инспекторат за осъществяване на контрол и проверки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 по § 2 от допълнителните разпоредби на Закона за противодействие на корупцията и за отнемане на незаконно придобитото имущество – Законодателят, дава възможност, в случаите, когато числеността на общинската администрация не е достатъчна за обособяване на инспекторат, неговите функции да се изпълняват от комисия от служители, изрично оправомощени от кмета на общината (чл. 15, ал. 3 от ЗМСМА).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Отдели - Администрацията е организирана в дирекции. Към дирекциите могат да се създават отдели </a:t>
            </a:r>
            <a:r>
              <a:rPr lang="en-US" sz="1200" dirty="0" smtClean="0">
                <a:effectLst/>
                <a:latin typeface="Arial"/>
                <a:ea typeface="Calibri"/>
                <a:cs typeface="Times New Roman"/>
              </a:rPr>
              <a:t>(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чл. 4, ал. 1 и ал. 3 от ЗА</a:t>
            </a:r>
            <a:r>
              <a:rPr lang="en-US" sz="1200" dirty="0" smtClean="0">
                <a:effectLst/>
                <a:latin typeface="Arial"/>
                <a:ea typeface="Calibri"/>
                <a:cs typeface="Times New Roman"/>
              </a:rPr>
              <a:t>)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Сектори - При необходимост към отделите могат да се създават сектори</a:t>
            </a:r>
            <a:r>
              <a:rPr lang="en-US" sz="1200" dirty="0" smtClean="0">
                <a:effectLst/>
                <a:latin typeface="Arial"/>
                <a:ea typeface="Calibri"/>
                <a:cs typeface="Times New Roman"/>
              </a:rPr>
              <a:t> (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чл. 4, ал. 4 от ЗА</a:t>
            </a:r>
            <a:r>
              <a:rPr lang="en-US" sz="1200" dirty="0" smtClean="0">
                <a:effectLst/>
                <a:latin typeface="Arial"/>
                <a:ea typeface="Calibri"/>
                <a:cs typeface="Times New Roman"/>
              </a:rPr>
              <a:t>)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dirty="0" smtClean="0">
                <a:effectLst/>
                <a:latin typeface="Arial"/>
                <a:ea typeface="Calibri"/>
                <a:cs typeface="Times New Roman"/>
              </a:rPr>
              <a:t>Важно!!! Чл. 15, ал. 2 от ЗМСМА - общинската администрация се структурира в дирекции, отдели или сектори. Отдели или сектори могат да се организират и като самостоятелни структурни звена, без да се включват в състава на дирекции или отдели. По отношение на структурирането на общинска администрация, ЗМСМА се явява специален закон.</a:t>
            </a:r>
            <a:endParaRPr lang="bg-BG" sz="1100" b="1" dirty="0" smtClean="0">
              <a:effectLst/>
              <a:latin typeface="+mn-lt"/>
              <a:ea typeface="Calibri"/>
              <a:cs typeface="Times New Roman"/>
            </a:endParaRPr>
          </a:p>
          <a:p>
            <a:endParaRPr lang="bg-BG" b="1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21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В общинската администрацията отделни длъжности и звена са на пряко подчинение на кмета на общината, съгласно изискванията на специални закони.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u="sng" dirty="0" smtClean="0">
                <a:effectLst/>
                <a:latin typeface="Arial"/>
                <a:ea typeface="Calibri"/>
                <a:cs typeface="Times New Roman"/>
              </a:rPr>
              <a:t>Секретар</a:t>
            </a:r>
            <a:endParaRPr lang="bg-BG" sz="1100" b="1" u="sng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Съгласно чл. 8 от Закона за администрацията, административното ръководство на администрацията на общината се осъществява от </a:t>
            </a: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секретар на община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, който ръководи съответната администрация, като координира и контролира административните звена за точното спазване на нормативните актове и на законните разпореждания на органа на държавна власт и отговаря за планирането и отчетността при изпълнение на ежегодните цели на администрацията.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   Съгласно чл. 43 от ЗМСМА кметът на общината назначава безсрочно </a:t>
            </a: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секретар на общината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. Секретарят на общината трябва да бъде лице с висше образование. Секретарят организира и отговаря за: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Wingdings"/>
              <a:buChar char="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дейността на общинската администрация, условията на работа на служителите и информационно - техническото обезпечаване на дейността им;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Wingdings"/>
              <a:buChar char="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деловодното обслужване, документооборота и общинския архив;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Wingdings"/>
              <a:buChar char="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дейността на звената по гражданска регистрация и административно обслужване;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Wingdings"/>
              <a:buChar char="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разгласяването и обнародването на актовете на общинския съвет и на кмета на общината;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Wingdings"/>
              <a:buChar char="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работата с молбите, жалбите, сигналите и предложенията на гражданите и юридическите лица;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Wingdings"/>
              <a:buChar char="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поддържането в актуално състояние на избирателните списъци в общината, организационно - техническата подготовка и произвеждането на изборите и местните референдуми.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Секретарят на общината изпълнява и други функции, възложени му от кмета на общината, със закон или с друг нормативен акт.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Например други функции са: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Wingdings"/>
              <a:buChar char="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Следи за спазването на трудовата дисциплина и правилата за работното време от служителите в общинската администрация;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Wingdings"/>
              <a:buChar char="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Утвърждава Вътрешните правила за реда и организацията на административното обслужване на физическите и юридическите лица;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Wingdings"/>
              <a:buChar char="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Утвърждава длъжностните характеристики на служителите в общинската администрация;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Wingdings"/>
              <a:buChar char="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Организира и контролира изпълнението на задачите и действията, свързани с прилагането на Закона за администрацията, Закона за държавния служител, Административнопроцесуалния кодекс и подзаконовите нормативни актове по тяхното прилагане;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Wingdings"/>
              <a:buChar char="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Организира обмен на опит и внедряването на добри практики в работата на администрацията.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 </a:t>
            </a:r>
            <a:r>
              <a:rPr lang="bg-BG" sz="1200" b="1" i="0" u="none" dirty="0" smtClean="0">
                <a:effectLst/>
                <a:latin typeface="Arial"/>
                <a:ea typeface="Times New Roman"/>
                <a:cs typeface="Times New Roman"/>
              </a:rPr>
              <a:t>Възможност за съвместяване на функции: </a:t>
            </a: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За длъжността „секретар“ не е налична възможност за съвместяване на функции.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200" b="1" i="0" u="sng" dirty="0" smtClean="0">
              <a:solidFill>
                <a:srgbClr val="365F91"/>
              </a:solidFill>
              <a:effectLst/>
              <a:latin typeface="Arial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i="0" u="sng" dirty="0" smtClean="0">
                <a:solidFill>
                  <a:srgbClr val="365F91"/>
                </a:solidFill>
                <a:effectLst/>
                <a:latin typeface="Arial"/>
                <a:ea typeface="Calibri"/>
                <a:cs typeface="Times New Roman"/>
              </a:rPr>
              <a:t>Звено/служител по мрежова и информационна сигурност</a:t>
            </a:r>
            <a:endParaRPr lang="bg-BG" sz="1100" b="0" i="0" u="none" dirty="0" smtClean="0">
              <a:solidFill>
                <a:schemeClr val="tx1"/>
              </a:solidFill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100" b="0" i="0" u="none" dirty="0" smtClean="0">
                <a:solidFill>
                  <a:schemeClr val="tx1"/>
                </a:solidFill>
                <a:effectLst/>
                <a:latin typeface="+mn-lt"/>
                <a:ea typeface="Calibri"/>
                <a:cs typeface="Times New Roman"/>
              </a:rPr>
              <a:t>	</a:t>
            </a:r>
            <a:r>
              <a:rPr lang="bg-BG" sz="1100" dirty="0" smtClean="0">
                <a:effectLst/>
                <a:latin typeface="Arial"/>
                <a:ea typeface="Calibri"/>
              </a:rPr>
              <a:t>Съгласно чл. 3, ал. 2 от Наредба за минималните изисквания за мрежова и информационна сигурност, административният орган, в случая</a:t>
            </a:r>
            <a:r>
              <a:rPr lang="bg-BG" sz="1100" baseline="0" dirty="0" smtClean="0">
                <a:effectLst/>
                <a:latin typeface="Arial"/>
                <a:ea typeface="Calibri"/>
              </a:rPr>
              <a:t> кмета,</a:t>
            </a:r>
            <a:r>
              <a:rPr lang="bg-BG" sz="1100" dirty="0" smtClean="0">
                <a:effectLst/>
                <a:latin typeface="Arial"/>
                <a:ea typeface="Calibri"/>
              </a:rPr>
              <a:t> определя служител или административно звено, отговарящо за мрежовата и информационната сигурност, като служителят или звеното, отговарящо за мрежовата и информационната сигурност, е на пряко подчинение на административния орган (кмета).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i="0" u="none" dirty="0" smtClean="0">
                <a:effectLst/>
                <a:latin typeface="Arial"/>
                <a:ea typeface="Times New Roman"/>
                <a:cs typeface="Times New Roman"/>
              </a:rPr>
              <a:t>Възможност за съвместяване на функции: 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По преценка на кмета на общината, </a:t>
            </a:r>
            <a:r>
              <a:rPr lang="bg-BG" sz="1200" b="1" dirty="0" smtClean="0">
                <a:effectLst/>
                <a:latin typeface="Arial"/>
                <a:ea typeface="Calibri"/>
                <a:cs typeface="Times New Roman"/>
              </a:rPr>
              <a:t>функциите по мрежова и информационна сигурност могат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 да бъдат възложени на служителя по сигурността на информацията.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200" b="1" i="0" u="sng" dirty="0" smtClean="0">
              <a:solidFill>
                <a:srgbClr val="365F91"/>
              </a:solidFill>
              <a:effectLst/>
              <a:latin typeface="Arial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i="0" u="sng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Звено/служител по сигурността на информацията</a:t>
            </a:r>
            <a:endParaRPr lang="bg-BG" sz="1100" i="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i="1" u="none" strike="noStrike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 </a:t>
            </a:r>
            <a:r>
              <a:rPr lang="bg-BG" sz="1200" i="0" dirty="0" smtClean="0">
                <a:effectLst/>
                <a:latin typeface="Arial"/>
                <a:ea typeface="Times New Roman"/>
                <a:cs typeface="Times New Roman"/>
              </a:rPr>
              <a:t>Основните функции, които изпълнява звеното/служителят по сигурността на информацията са 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изведени от разпоредбите на законодателството и практиката на общините, като действията на всяка община в насока определяне на различни и/или допълнителни функции са индивидуални.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i="0" dirty="0" smtClean="0">
                <a:effectLst/>
                <a:latin typeface="Arial"/>
                <a:ea typeface="Times New Roman"/>
                <a:cs typeface="Times New Roman"/>
              </a:rPr>
              <a:t> - 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Прилага правилата относно видовете защита на класифицираната информация; </a:t>
            </a:r>
            <a:r>
              <a:rPr lang="bg-BG" sz="1100" dirty="0" smtClean="0">
                <a:effectLst/>
                <a:latin typeface="Arial"/>
                <a:ea typeface="Calibri"/>
              </a:rPr>
              <a:t>Извършва обикновено проучване; води регистри;</a:t>
            </a:r>
            <a:r>
              <a:rPr lang="bg-BG" sz="1100" baseline="0" dirty="0" smtClean="0">
                <a:effectLst/>
                <a:latin typeface="Arial"/>
                <a:ea typeface="Calibri"/>
              </a:rPr>
              <a:t> Разработва план за защита на класифицирана информация…..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bg-BG" sz="1100" dirty="0" smtClean="0">
                <a:effectLst/>
                <a:latin typeface="Arial"/>
                <a:ea typeface="Calibri"/>
              </a:rPr>
              <a:t> 	</a:t>
            </a:r>
            <a:r>
              <a:rPr lang="bg-BG" sz="1100" b="1" i="0" u="non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Възможност за съвместяване на функции</a:t>
            </a:r>
            <a:r>
              <a:rPr lang="bg-BG" sz="1100" b="1" i="1" u="non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: </a:t>
            </a:r>
            <a:r>
              <a:rPr lang="bg-BG" sz="11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За длъжността „Служител по сигурността на информацията“ не е налична възможност за съвместяване на функции.</a:t>
            </a:r>
            <a:endParaRPr lang="bg-BG" sz="1050" b="1" dirty="0" smtClean="0">
              <a:effectLst/>
              <a:latin typeface="+mn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bg-BG" sz="11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 	</a:t>
            </a:r>
            <a:r>
              <a:rPr lang="bg-BG" sz="1100" i="0" dirty="0" smtClean="0">
                <a:effectLst/>
                <a:latin typeface="Arial"/>
                <a:ea typeface="Calibri"/>
                <a:cs typeface="Times New Roman"/>
              </a:rPr>
              <a:t>По преценка на кмета на общината, служителят по сигурността на информацията може да изпълнява и функции по мрежова и информационна сигурност в изпълнение на изискванията на Наредбата за минималните изисквания за мрежова и информационна сигурност </a:t>
            </a:r>
            <a:r>
              <a:rPr lang="en-US" sz="1100" i="0" dirty="0" smtClean="0">
                <a:effectLst/>
                <a:latin typeface="Arial"/>
                <a:ea typeface="Calibri"/>
                <a:cs typeface="Times New Roman"/>
              </a:rPr>
              <a:t>(</a:t>
            </a:r>
            <a:r>
              <a:rPr lang="bg-BG" sz="1100" i="0" dirty="0" smtClean="0">
                <a:effectLst/>
                <a:latin typeface="Arial"/>
                <a:ea typeface="Calibri"/>
                <a:cs typeface="Times New Roman"/>
              </a:rPr>
              <a:t>чл. 3, ал. 2 от Наредбата</a:t>
            </a:r>
            <a:r>
              <a:rPr lang="en-US" sz="1100" i="0" dirty="0" smtClean="0">
                <a:effectLst/>
                <a:latin typeface="Arial"/>
                <a:ea typeface="Calibri"/>
                <a:cs typeface="Times New Roman"/>
              </a:rPr>
              <a:t>)</a:t>
            </a:r>
            <a:r>
              <a:rPr lang="bg-BG" sz="1100" i="0" dirty="0" smtClean="0">
                <a:effectLst/>
                <a:latin typeface="Arial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bg-BG" sz="1050" i="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100" b="1" i="0" u="sng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Инспекторат за осъществяване на контрол и проверки по § 2 от допълнителните разпоредби на ЗПКОНПИ</a:t>
            </a:r>
            <a:endParaRPr lang="bg-BG" sz="1100" i="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dirty="0" smtClean="0"/>
              <a:t>Води публичен</a:t>
            </a:r>
            <a:r>
              <a:rPr lang="bg-BG" baseline="0" dirty="0" smtClean="0"/>
              <a:t> регистър на декларациите, извършва проверка на декларациите, разглежда подадени сигнали, Препраща по компетентност подадени сигнали и т. н. </a:t>
            </a:r>
            <a:r>
              <a:rPr lang="bg-BG" sz="12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Calibri"/>
              </a:rPr>
              <a:t>Когато числеността на общинската администрация не е достатъчна за обособяване на инспекторат, неговите функции се изпълняват от комисия от служители, изрично оправомощени от кмета на общината да осъществяват тези функции (чл. 15, ал. 3 от ЗМСМА). 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200" dirty="0" smtClean="0">
              <a:solidFill>
                <a:srgbClr val="000000"/>
              </a:solidFill>
              <a:effectLst/>
              <a:latin typeface="+mn-lt"/>
              <a:ea typeface="Calibri"/>
              <a:cs typeface="Calibri"/>
            </a:endParaRPr>
          </a:p>
          <a:p>
            <a:r>
              <a:rPr lang="bg-BG" b="1" dirty="0" smtClean="0"/>
              <a:t>Практически въпрос:</a:t>
            </a:r>
            <a:r>
              <a:rPr lang="bg-BG" b="1" baseline="0" dirty="0" smtClean="0"/>
              <a:t> </a:t>
            </a:r>
            <a:r>
              <a:rPr lang="bg-BG" b="0" baseline="0" dirty="0" smtClean="0"/>
              <a:t>Постъпват ли често сигнали във Вашите общини за конфликт на интереси и установяван ли е такъв?</a:t>
            </a:r>
            <a:endParaRPr lang="bg-BG" b="0" dirty="0" smtClean="0"/>
          </a:p>
          <a:p>
            <a:endParaRPr lang="bg-BG" dirty="0" smtClean="0"/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i="0" u="sng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Звено за вътрешен одит  </a:t>
            </a:r>
            <a:endParaRPr lang="bg-BG" sz="1100" b="1" i="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i="1" u="none" strike="noStrike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 </a:t>
            </a:r>
            <a:r>
              <a:rPr lang="bg-BG" sz="1200" dirty="0" smtClean="0">
                <a:effectLst/>
                <a:latin typeface="Arial"/>
                <a:ea typeface="Calibri"/>
              </a:rPr>
              <a:t>Звено за вътрешен одит, се включва в структурата на общините, чийто бюджет надхвърля 10 млн. лв. (чл. 12, ал. 2, т. 8 от Закона за вътрешния одит в публичния сектор</a:t>
            </a:r>
            <a:r>
              <a:rPr lang="en-US" sz="1200" dirty="0" smtClean="0">
                <a:effectLst/>
                <a:latin typeface="Arial"/>
                <a:ea typeface="Calibri"/>
              </a:rPr>
              <a:t>)</a:t>
            </a:r>
            <a:r>
              <a:rPr lang="bg-BG" sz="1200" dirty="0" smtClean="0">
                <a:effectLst/>
                <a:latin typeface="Arial"/>
                <a:ea typeface="Calibri"/>
              </a:rPr>
              <a:t>.</a:t>
            </a:r>
            <a:endParaRPr lang="bg-BG" dirty="0" smtClean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bg-BG" sz="1200" b="1" i="0" u="non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Възможност за съвместяване на фу</a:t>
            </a:r>
            <a:r>
              <a:rPr lang="bg-BG" sz="1100" b="1" i="0" u="non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нкци</a:t>
            </a:r>
            <a:r>
              <a:rPr lang="bg-BG" sz="1200" b="1" i="0" u="non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и: </a:t>
            </a:r>
            <a:r>
              <a:rPr lang="bg-BG" sz="12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За длъжностите </a:t>
            </a:r>
            <a:r>
              <a:rPr lang="bg-BG" sz="12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„ръководител на звено за вътрешен одит“</a:t>
            </a:r>
            <a:r>
              <a:rPr lang="bg-BG" sz="12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 и „</a:t>
            </a:r>
            <a:r>
              <a:rPr lang="bg-BG" sz="12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служител на звено за вътрешен одит“</a:t>
            </a:r>
            <a:r>
              <a:rPr lang="bg-BG" sz="12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bg-BG" sz="12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не е налична</a:t>
            </a:r>
            <a:r>
              <a:rPr lang="bg-BG" sz="12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 възможност за съвместяване на функции.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bg-BG" sz="1200" dirty="0" smtClean="0">
              <a:solidFill>
                <a:srgbClr val="000000"/>
              </a:solidFill>
              <a:effectLst/>
              <a:latin typeface="Arial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i="0" u="sng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Звено/служител за финансово управление и контрол</a:t>
            </a:r>
            <a:endParaRPr lang="bg-BG" sz="1100" i="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i="1" u="none" strike="noStrike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 	</a:t>
            </a:r>
            <a:r>
              <a:rPr lang="bg-BG" sz="12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Съгласно Закона за финансово управление и контрол в публичния сектор, кметът на общината осъществява финансовото управление и контрол чрез следните взаимносвързани елементи: контролна среда; управление на риска; контролни дейности; информация и комуникация и мониторинг.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Кметът осигурява изграждането, развитието и функционирането на елементите на финансовото управление и контрол в съответствие със спецификата на общината</a:t>
            </a:r>
            <a:r>
              <a:rPr lang="bg-BG" sz="12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. При създадено звено от служители, изпълняващи функции само по финансово управление и контрол, практиката е наложила по аналогия на чл. 16 от Закона за финансово управление и контрол (ЗФУКПС) да е част от администрацията, но с подчиненост директно на кмета на общината. </a:t>
            </a:r>
            <a:r>
              <a:rPr lang="bg-BG" sz="12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В случаите, в които по преценка на кмета на общината, функциите по финансово управление и контрол се възлагат на служител от администрацията, изпълняващ и друга дейност, то тогава чрез длъжностната характеристика се уточняват преките задължения по всяка от дейностите и съответната подчиненост по отношение на изпълнението им.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bg-BG" sz="1200" b="1" i="0" u="non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Възможност за съвместяване на функции: </a:t>
            </a: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Налична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е възможност за съвместяване на длъжността „финансов контрольор“.</a:t>
            </a:r>
            <a:endParaRPr lang="bg-BG" sz="1100" b="1" dirty="0" smtClean="0">
              <a:effectLst/>
              <a:latin typeface="+mn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bg-BG" sz="1200" dirty="0" smtClean="0">
              <a:solidFill>
                <a:srgbClr val="000000"/>
              </a:solidFill>
              <a:effectLst/>
              <a:latin typeface="Arial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i="0" u="sng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Главен архитект</a:t>
            </a:r>
            <a:endParaRPr lang="bg-BG" sz="1100" i="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i="1" u="none" strike="noStrike" dirty="0" smtClean="0">
                <a:effectLst/>
                <a:latin typeface="Arial"/>
                <a:ea typeface="Times New Roman"/>
                <a:cs typeface="Times New Roman"/>
              </a:rPr>
              <a:t> 	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Няма изрично определено нормативно изискване относно длъжността на главния архитект – тя може да бъде както на пряко подчинение на кмета на общината, така и част от специализираната администрация. Може да бъде заемана както по служебно,</a:t>
            </a:r>
            <a:r>
              <a:rPr lang="bg-BG" sz="1200" baseline="0" dirty="0" smtClean="0">
                <a:effectLst/>
                <a:latin typeface="Arial"/>
                <a:ea typeface="Times New Roman"/>
                <a:cs typeface="Times New Roman"/>
              </a:rPr>
              <a:t> така и по трудово правоотношение.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100" dirty="0" smtClean="0">
                <a:effectLst/>
                <a:latin typeface="Arial"/>
                <a:ea typeface="Times New Roman"/>
                <a:cs typeface="Times New Roman"/>
              </a:rPr>
              <a:t>Главният архитект на Общината може да предостави свои функции по ЗУТ на други длъжностни лица от общинската администрация, притежаващи пълна проектантска правоспособност или които имат необходимия стаж за придобиването ѝ.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bg-BG" sz="1100" b="1" i="0" u="non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Възможност за съвместяване на фу</a:t>
            </a:r>
            <a:r>
              <a:rPr lang="bg-BG" sz="1050" b="1" i="0" u="non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нкци</a:t>
            </a:r>
            <a:r>
              <a:rPr lang="bg-BG" sz="1100" b="1" i="0" u="none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и: </a:t>
            </a:r>
            <a:r>
              <a:rPr lang="bg-BG" sz="1100" b="1" dirty="0" smtClean="0">
                <a:effectLst/>
                <a:latin typeface="Arial"/>
                <a:ea typeface="Times New Roman"/>
                <a:cs typeface="Times New Roman"/>
              </a:rPr>
              <a:t>Налична е възможност за споделяне на длъжността „Главен архитект“ при спазване на изискванията </a:t>
            </a:r>
            <a:r>
              <a:rPr lang="bg-BG" sz="1100" dirty="0" smtClean="0">
                <a:effectLst/>
                <a:latin typeface="Arial"/>
                <a:ea typeface="Times New Roman"/>
                <a:cs typeface="Times New Roman"/>
              </a:rPr>
              <a:t>на Закона за държавния служител (чл. 16а, ал. 1 от ЗДСЛ), Кодекса на труда и ЗУТ.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100" dirty="0" smtClean="0">
                <a:effectLst/>
                <a:latin typeface="+mn-lt"/>
                <a:ea typeface="Calibri"/>
                <a:cs typeface="Times New Roman"/>
              </a:rPr>
              <a:t>	</a:t>
            </a: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100" b="1" u="sng" dirty="0" smtClean="0">
                <a:effectLst/>
                <a:latin typeface="+mn-lt"/>
                <a:ea typeface="Calibri"/>
                <a:cs typeface="Times New Roman"/>
              </a:rPr>
              <a:t>Заместник - кмет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Друга нормативно определена длъжност на пряко подчинение на кмета на общината/района, която не се включва в общата численост на администрацията, е</a:t>
            </a:r>
            <a:r>
              <a:rPr lang="bg-BG" sz="1200" baseline="0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bg-BG" sz="1200" b="1" i="0" u="none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Заместник – кмет.</a:t>
            </a:r>
            <a:r>
              <a:rPr lang="bg-BG" sz="1100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100" dirty="0" smtClean="0">
                <a:effectLst/>
                <a:latin typeface="Arial"/>
                <a:ea typeface="Times New Roman"/>
                <a:cs typeface="Times New Roman"/>
              </a:rPr>
              <a:t>Кметът на общината, назначава заместник-кметове в съответствие с одобрената численост и структура на общинската администрация и определя техните функции (чл. 39 от ЗМСМА).</a:t>
            </a:r>
            <a:r>
              <a:rPr lang="bg-BG" sz="1100" u="sng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100" dirty="0" smtClean="0">
                <a:effectLst/>
                <a:latin typeface="Arial"/>
                <a:ea typeface="Times New Roman"/>
                <a:cs typeface="Times New Roman"/>
              </a:rPr>
              <a:t>Кметът на общината може да оправомощава заместник - кметове да изпълняват негови правомощия в случаите, когато това е предвидено в закон.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100" dirty="0" smtClean="0">
                <a:effectLst/>
                <a:latin typeface="Arial"/>
                <a:ea typeface="Times New Roman"/>
                <a:cs typeface="Times New Roman"/>
              </a:rPr>
              <a:t>Заместник - кмет може да бъде освободен без предизвестие със заповед на кмета на общината, съответно на кмета на района.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100" dirty="0" smtClean="0">
                <a:effectLst/>
                <a:latin typeface="Arial"/>
                <a:ea typeface="Calibri"/>
                <a:cs typeface="Times New Roman"/>
              </a:rPr>
              <a:t>Заместник - кметовете със своята дейност подпомагат кмета на общината при осъществяване на неговите правомощия.</a:t>
            </a:r>
            <a:r>
              <a:rPr lang="bg-BG" sz="1100" u="sng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100" i="0" u="none" dirty="0" smtClean="0">
              <a:effectLst/>
              <a:latin typeface="+mn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bg-BG" sz="1200" dirty="0" smtClean="0">
              <a:solidFill>
                <a:srgbClr val="000000"/>
              </a:solidFill>
              <a:effectLst/>
              <a:latin typeface="Arial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bg-BG" sz="1200" dirty="0" smtClean="0">
              <a:solidFill>
                <a:srgbClr val="000000"/>
              </a:solidFill>
              <a:effectLst/>
              <a:latin typeface="Arial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bg-BG" sz="1200" dirty="0" smtClean="0">
              <a:solidFill>
                <a:srgbClr val="000000"/>
              </a:solidFill>
              <a:effectLst/>
              <a:latin typeface="Arial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bg-BG" sz="1200" dirty="0" smtClean="0">
              <a:solidFill>
                <a:srgbClr val="000000"/>
              </a:solidFill>
              <a:effectLst/>
              <a:latin typeface="Arial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bg-BG" sz="12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22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Администрацията е организирана в </a:t>
            </a: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дирекции.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 Дирекцията е основното структурно звено в администрацията. Към дирекциите могат да се създават </a:t>
            </a: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отдели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. При необходимост към отделите могат да се създават </a:t>
            </a: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сектори.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 Отделите и секторите са съставни структурни звена. 	</a:t>
            </a: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endParaRPr lang="bg-BG" sz="1200" dirty="0" smtClean="0">
              <a:effectLst/>
              <a:latin typeface="Arial"/>
              <a:ea typeface="Times New Roman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Необходимостта от създаването на отдели и сектори се преценява в зависимост от разнородността на изпълняваните функции, възможността да се разпределят задачи и да се управлява дейността на служителите от ръководител, притежаващ професионална компетентност в съответната област. </a:t>
            </a: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Създаването на многостепенни йерархични структури не е обосновано от управленска гледна точка. Тяхното управление се затруднява при разпределяне на задачите и размиване на отговорността между ръководителите на различните нива.</a:t>
            </a:r>
            <a:endParaRPr lang="bg-BG" sz="1100" b="1" dirty="0" smtClean="0">
              <a:effectLst/>
              <a:latin typeface="+mn-lt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Ефективното управление на хората в структурна единица на общината е обвързано с възможността на ръководителя да организира, координира, разпределя задачите и контролира тяхното изпълнение. Това има пряка връзка с броя на служителите в структурното звено. </a:t>
            </a: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Един ръководител трудно би могъл да обхване дейността на многобройни служители с различни функции и компетентности.</a:t>
            </a:r>
            <a:endParaRPr lang="bg-BG" sz="1100" b="1" dirty="0" smtClean="0">
              <a:effectLst/>
              <a:latin typeface="+mn-lt"/>
              <a:ea typeface="Calibri"/>
              <a:cs typeface="Times New Roman"/>
            </a:endParaRPr>
          </a:p>
          <a:p>
            <a:r>
              <a:rPr lang="bg-BG" sz="1200" dirty="0" smtClean="0">
                <a:effectLst/>
                <a:latin typeface="Arial"/>
                <a:ea typeface="Times New Roman"/>
              </a:rPr>
              <a:t>	Законът за администрацията не допуска създаването на отдели и сектори извън дирекция, но разпоредбите на чл. 15 от ЗМСМА допускат структуриране на общинската администрация, съобразно спецификата ѝ.</a:t>
            </a:r>
          </a:p>
          <a:p>
            <a:r>
              <a:rPr lang="bg-BG" sz="1200" dirty="0" smtClean="0">
                <a:effectLst/>
                <a:latin typeface="Arial"/>
              </a:rPr>
              <a:t>	</a:t>
            </a:r>
            <a:r>
              <a:rPr lang="bg-BG" sz="1200" b="1" dirty="0" smtClean="0">
                <a:effectLst/>
                <a:latin typeface="Arial"/>
                <a:ea typeface="Times New Roman"/>
              </a:rPr>
              <a:t>Общинската администрация в кметствата може да осъществява дейността си, без да е организирана в структурни звена.</a:t>
            </a:r>
            <a:r>
              <a:rPr lang="bg-BG" sz="1200" dirty="0" smtClean="0">
                <a:effectLst/>
                <a:latin typeface="Arial"/>
                <a:ea typeface="Times New Roman"/>
              </a:rPr>
              <a:t> </a:t>
            </a: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	Наименованията и броят на дирекциите в общата и специализираната администрация, техните функции и числеността на персонала в тях се определят с устройствения правилник на съответната администрация ( чл. 11 от ЗА).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endParaRPr lang="bg-BG" sz="1200" dirty="0" smtClean="0">
              <a:effectLst/>
              <a:latin typeface="Arial"/>
            </a:endParaRPr>
          </a:p>
          <a:p>
            <a:endParaRPr lang="bg-BG" sz="1200" dirty="0" smtClean="0">
              <a:effectLst/>
              <a:latin typeface="Arial"/>
            </a:endParaRPr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23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Законът за администрацията регламентира основните изисквания към структурирането на администрацията. На първо място, както вече беше отбелязано, администрацията се разделя на </a:t>
            </a:r>
            <a:r>
              <a:rPr lang="bg-BG" sz="1050" b="1" dirty="0" smtClean="0">
                <a:effectLst/>
                <a:latin typeface="Arial"/>
                <a:ea typeface="Times New Roman"/>
                <a:cs typeface="Times New Roman"/>
              </a:rPr>
              <a:t>обща и специализирана</a:t>
            </a: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. Общата администрация осигурява технически функционирането на съответната администрация, а Специализираната администрацията е огледален образ на правомощията на органа на власт - кмета. Тя осигурява подпомагането му при изпълнение на неговата специална компетентност. В този смисъл общата администрация е относително по-стабилна</a:t>
            </a:r>
            <a:r>
              <a:rPr lang="bg-BG" sz="1050" baseline="0" dirty="0" smtClean="0">
                <a:effectLst/>
                <a:latin typeface="Arial"/>
                <a:ea typeface="Times New Roman"/>
                <a:cs typeface="Times New Roman"/>
              </a:rPr>
              <a:t>, тъй</a:t>
            </a: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 като, като функции е определена изрично в Закона за администрацията, с малки специфики, във всички общински администрации.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24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25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26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27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Административното ръководство на звената в администрацията се осъществява </a:t>
            </a: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от директор — за дирекция</a:t>
            </a: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, </a:t>
            </a: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началник — за отдел, и началник — за сектор</a:t>
            </a: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. В организационната структура директорите са подчинени на секретаря, в качеството му на ръководител на администрацията.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Йерархичната зависимост, определена в Наредбата за прилагане на Класификатора на длъжностите в администрацията, е следната:</a:t>
            </a:r>
            <a:endParaRPr lang="bg-BG" sz="900" b="1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Когато в дирекцията има създадени отдели, на директора на дирекцията са пряко подчинени само началниците на отдели и заместник-директорите, ако има такива;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Когато в отдел има създадени сектори, на началника на отдела са пряко подчинени само началниците на сектори.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28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bg-BG" sz="12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Разгледани са основните функционални области и необходимите дейности/длъжности в общата и специализирана администрация, които ги покриват. Това не означава, че дейностите не може да бъдат разделяни, по преценка на ръководството. </a:t>
            </a:r>
            <a:r>
              <a:rPr lang="bg-BG" sz="12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Длъжностите са посочени условно и не са определени като численост, тъй като във всяка община структурата и числеността зависят от нейните специфики, цели и т. н.</a:t>
            </a:r>
            <a:endParaRPr lang="bg-BG" sz="1100" b="1" dirty="0" smtClean="0">
              <a:effectLst/>
              <a:latin typeface="+mn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bg-BG" sz="12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 </a:t>
            </a:r>
            <a:endParaRPr lang="bg-BG" sz="11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29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Общината е основната административно – териториална единица, в която се осъществява местното самоуправление (чл. 136, ал. 1 от Конституцията на Република България). Разпоредбите на Конституцията на Република България са конкретизирани и детайлизирани от Закона за местното самоуправление и местната администрация (ЗМСМА) – основният закон, регламентиращ статута, функциите и правомощията на отделните органи на местна власт.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ЗМСМА също утвърждава общината като основна административно - териториална единица за осъществяване на местното самоуправление (чл. 2, ал. 1 от ЗМСМА).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3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30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Не е предвидена нормативно определена минимална численост на длъжностите във функционалните области на общата и специализираната администрация, с изключение на звената „местни приходи“.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Числеността на персонала в </a:t>
            </a:r>
            <a:r>
              <a:rPr lang="bg-BG" sz="1050" b="1" dirty="0" smtClean="0">
                <a:effectLst/>
                <a:latin typeface="Arial"/>
                <a:ea typeface="Times New Roman"/>
                <a:cs typeface="Times New Roman"/>
              </a:rPr>
              <a:t>общата и специализирана администрация</a:t>
            </a: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 следва да бъде определяна въз основа на нуждите, натовареността и числеността на всяка община. Необходимо е да бъдат съблюдавани нормативните изисквания за минимална численост на звената в обща и специализирана администрация в съответствие с броя обслужвано население, както и изискванията за съотношение на броя персонал в обща и специализирана администрация и броя ръководни длъжности спрямо общата численост на персонала.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bg-BG" sz="105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Съвместяването на функциите може да бъде направено и по различни начини от посочените, съответстващи на нуждите на администрацията и числеността на персонала.</a:t>
            </a:r>
            <a:endParaRPr lang="bg-BG" sz="1000" b="1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 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31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Създаването на длъжностно разписание е част от дейностите по организиране на работата в администрацията. </a:t>
            </a:r>
            <a:r>
              <a:rPr lang="bg-BG" sz="1050" b="1" dirty="0" smtClean="0">
                <a:effectLst/>
                <a:latin typeface="Arial"/>
                <a:ea typeface="Calibri"/>
                <a:cs typeface="Times New Roman"/>
              </a:rPr>
              <a:t>Трябва да се отбележи, че длъжностното разписание има следните особености</a:t>
            </a: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: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негов обект са длъжностите, които обезпечават дейностите в администрацията;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съществува и действа независимо от смяната на част от служителите;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подчинява се на нормативно определен формат и съдържание;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50" dirty="0" smtClean="0">
                <a:effectLst/>
                <a:latin typeface="Arial"/>
                <a:ea typeface="Calibri"/>
                <a:cs typeface="Times New Roman"/>
              </a:rPr>
              <a:t>отразява утвърдената структура и организация на труда.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0" lvl="0" indent="0" algn="just">
              <a:lnSpc>
                <a:spcPct val="115000"/>
              </a:lnSpc>
              <a:spcAft>
                <a:spcPts val="300"/>
              </a:spcAft>
              <a:buFont typeface="Symbol"/>
              <a:buNone/>
            </a:pPr>
            <a:r>
              <a:rPr lang="bg-BG" sz="1000" dirty="0" smtClean="0">
                <a:effectLst/>
                <a:latin typeface="+mn-lt"/>
                <a:ea typeface="Times New Roman"/>
                <a:cs typeface="Times New Roman"/>
              </a:rPr>
              <a:t>	</a:t>
            </a:r>
            <a:r>
              <a:rPr lang="bg-BG" sz="1050" b="1" dirty="0" smtClean="0">
                <a:effectLst/>
                <a:latin typeface="Arial"/>
                <a:ea typeface="Times New Roman"/>
                <a:cs typeface="Times New Roman"/>
              </a:rPr>
              <a:t>Въз основа на утвърденото длъжностно разписание, актовете за назначаване на държавните служители, сключените трудови договори и допълнителните споразумения към тях се изготвя поименно разписание на длъжностите.</a:t>
            </a:r>
            <a:endParaRPr lang="bg-BG" sz="1000" b="1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Длъжностите в общинската администрация могат да се трансформират от една в друга, с изключение на случаите когато е налице уредба в специален нормативен акт, чрез изменение на длъжностното разписание, при обоснована необходимост, свързана с наличието на едно или повече от следните условия (чл. 14 от Наредбата за прилагане на Класификатора на длъжностите в администрацията):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адекватно изпълнение на функциите на административната структура или звено;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по-добро изпълнение на целите на административната структура или звено;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промяна в организацията и/или в обема на работа.</a:t>
            </a:r>
            <a:r>
              <a:rPr lang="bg-BG" sz="800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32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solidFill>
                  <a:srgbClr val="000000"/>
                </a:solidFill>
                <a:effectLst/>
                <a:latin typeface="Arial"/>
                <a:ea typeface="Calibri"/>
              </a:rPr>
              <a:t>Преди да се вземе решение за промяна на структурата на администрацията,  следва да се направи анализ.</a:t>
            </a:r>
            <a:r>
              <a:rPr lang="bg-BG" sz="105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 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Промените следва да са обосновани, съобразени с експертната осигуреност на основните функции на общината и свързани с приоритетите за бъдещото ѝ развитие. 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При създаването на нова организационна структура основен принцип е осигуряването на адекватност на административните звена с изпълняваните функции и гарантиране изпълнението на заложените организационни цели. </a:t>
            </a:r>
            <a:r>
              <a:rPr lang="bg-BG" sz="105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Водеща роля в този процес има секретарят на община, тъй като той осъществява административното ръководство и отговаря за планирането и отчетността при изпълнение на ежегодните цели на администрацията. С оглед на компетентността си, звеното по човешки ресурси може да бъде много полезно при анализа на съществуващата вътрешна структура и преценката на ефекта от промените.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5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 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050" b="1" u="sng" dirty="0" smtClean="0">
                <a:effectLst/>
                <a:latin typeface="Arial"/>
                <a:ea typeface="Times New Roman"/>
                <a:cs typeface="Times New Roman"/>
              </a:rPr>
              <a:t>Практически въпрос</a:t>
            </a: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: Споделете наблюденията и опита си относно структурирането, управлението и контрола на структурните звена. Кое намирате за по - рационално: повече структурни звена, с по-малък брой служители и изпълнявани функции във всяко или по-малко структурни звена, с по-голям брой служители и повече функции в звено?</a:t>
            </a: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5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33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Основните особеностите, които дават отражение върху структурата на общинската администрация са големина на общината, наличие на райони, кметства, специфичен икономически фокус на общината (принадлежност към група (планинска, морска, курортна) и т. н. </a:t>
            </a:r>
            <a:r>
              <a:rPr lang="bg-BG" sz="1000" b="1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В тази насока са направени анализи на общините, според които са изведени в 7 (седем) основни групи общини, както следва</a:t>
            </a:r>
            <a:r>
              <a:rPr lang="bg-BG" sz="1000" dirty="0" smtClean="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: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915"/>
              </a:spcAft>
              <a:buFont typeface="Symbol"/>
              <a:buChar char=""/>
            </a:pPr>
            <a:r>
              <a:rPr lang="bg-BG" sz="10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група 1</a:t>
            </a:r>
            <a:r>
              <a:rPr lang="bg-BG" sz="10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: общини с райони (частен случай община с райони без кметства);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915"/>
              </a:spcAft>
              <a:buFont typeface="Symbol"/>
              <a:buChar char=""/>
            </a:pPr>
            <a:r>
              <a:rPr lang="bg-BG" sz="10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група 2</a:t>
            </a:r>
            <a:r>
              <a:rPr lang="bg-BG" sz="10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: общини, центрове на административни области (частен случай община без кметства);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915"/>
              </a:spcAft>
              <a:buFont typeface="Symbol"/>
              <a:buChar char=""/>
            </a:pPr>
            <a:r>
              <a:rPr lang="bg-BG" sz="10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група 3</a:t>
            </a:r>
            <a:r>
              <a:rPr lang="bg-BG" sz="10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 общини, подкрепящи центрове за съответната административна област;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915"/>
              </a:spcAft>
              <a:buFont typeface="Symbol"/>
              <a:buChar char=""/>
            </a:pPr>
            <a:r>
              <a:rPr lang="bg-BG" sz="10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група 4: </a:t>
            </a:r>
            <a:r>
              <a:rPr lang="bg-BG" sz="10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средни общини, със специфичен икономически фокус;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915"/>
              </a:spcAft>
              <a:buFont typeface="Symbol"/>
              <a:buChar char=""/>
            </a:pPr>
            <a:r>
              <a:rPr lang="bg-BG" sz="10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група 5</a:t>
            </a:r>
            <a:r>
              <a:rPr lang="bg-BG" sz="10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: средни общини;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915"/>
              </a:spcAft>
              <a:buFont typeface="Symbol"/>
              <a:buChar char=""/>
            </a:pPr>
            <a:r>
              <a:rPr lang="bg-BG" sz="10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група 6</a:t>
            </a:r>
            <a:r>
              <a:rPr lang="bg-BG" sz="10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: общини, включващи голям брой кметства;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bg-BG" sz="1000" b="1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група 7</a:t>
            </a:r>
            <a:r>
              <a:rPr lang="bg-BG" sz="10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: малки общини.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Примерни организационни структури за всяка от посочените по - горе групи общини са налични в консултативен материал на НСОРБ, достъпен на: </a:t>
            </a:r>
            <a:r>
              <a:rPr lang="bg-BG" sz="1000" b="1" u="sng" dirty="0" smtClean="0">
                <a:solidFill>
                  <a:srgbClr val="0000FF"/>
                </a:solidFill>
                <a:effectLst/>
                <a:latin typeface="Arial"/>
                <a:ea typeface="Times New Roman"/>
                <a:cs typeface="Times New Roman"/>
                <a:hlinkClick r:id="rId3"/>
              </a:rPr>
              <a:t>https://www.namrb.org/primerni-vatreshni-pravila-za-rabota-ustrojstveni-pravilnici-proceduri-urezdashtchi-rabotata-v-obshtchinska-administraciia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34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ru-RU" sz="1000" kern="1200" dirty="0" smtClean="0">
                <a:effectLst/>
                <a:latin typeface="Arial"/>
                <a:ea typeface="Times New Roman"/>
                <a:cs typeface="Times New Roman"/>
              </a:rPr>
              <a:t>	</a:t>
            </a:r>
            <a:r>
              <a:rPr lang="ru-RU" sz="1000" b="1" kern="1200" dirty="0" smtClean="0">
                <a:effectLst/>
                <a:latin typeface="Arial"/>
                <a:ea typeface="Times New Roman"/>
                <a:cs typeface="Times New Roman"/>
              </a:rPr>
              <a:t>Работата на администрацията се оповава на системния подход. Това предполага да разглеждаме самата администрация и нейната работа  като интегрирана система от следните взаимносвързани компоненти: </a:t>
            </a:r>
            <a:endParaRPr lang="bg-BG" sz="900" b="1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Font typeface="Symbol"/>
              <a:buChar char=""/>
            </a:pPr>
            <a:r>
              <a:rPr lang="ru-RU" sz="1000" kern="1200" dirty="0" smtClean="0">
                <a:effectLst/>
                <a:latin typeface="Arial"/>
                <a:ea typeface="Times New Roman"/>
                <a:cs typeface="Times New Roman"/>
              </a:rPr>
              <a:t>човешки ресурси;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Font typeface="Symbol"/>
              <a:buChar char=""/>
            </a:pPr>
            <a:r>
              <a:rPr lang="ru-RU" sz="1000" kern="1200" dirty="0" smtClean="0">
                <a:effectLst/>
                <a:latin typeface="Arial"/>
                <a:ea typeface="Times New Roman"/>
                <a:cs typeface="Times New Roman"/>
              </a:rPr>
              <a:t>работни процеси;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Font typeface="Symbol"/>
              <a:buChar char=""/>
            </a:pPr>
            <a:r>
              <a:rPr lang="ru-RU" sz="1000" kern="1200" dirty="0" smtClean="0">
                <a:effectLst/>
                <a:latin typeface="Arial"/>
                <a:ea typeface="Times New Roman"/>
                <a:cs typeface="Times New Roman"/>
              </a:rPr>
              <a:t>информационни технологии – софтуерни приложения, хардуер, комуникационна свързаност;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Font typeface="Symbol"/>
              <a:buChar char=""/>
            </a:pPr>
            <a:r>
              <a:rPr lang="ru-RU" sz="1000" kern="1200" dirty="0" smtClean="0">
                <a:effectLst/>
                <a:latin typeface="Arial"/>
                <a:ea typeface="Times New Roman"/>
                <a:cs typeface="Times New Roman"/>
              </a:rPr>
              <a:t>административни услуги – резултати от изпълнението на работните процеси;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Font typeface="Symbol"/>
              <a:buChar char=""/>
            </a:pPr>
            <a:r>
              <a:rPr lang="ru-RU" sz="1000" kern="1200" dirty="0" smtClean="0">
                <a:effectLst/>
                <a:latin typeface="Arial"/>
                <a:ea typeface="Times New Roman"/>
                <a:cs typeface="Times New Roman"/>
              </a:rPr>
              <a:t>клиенти – граждани и организации;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Font typeface="Symbol"/>
              <a:buChar char=""/>
            </a:pPr>
            <a:r>
              <a:rPr lang="ru-RU" sz="1000" kern="1200" dirty="0" smtClean="0">
                <a:effectLst/>
                <a:latin typeface="Arial"/>
                <a:ea typeface="Times New Roman"/>
                <a:cs typeface="Times New Roman"/>
              </a:rPr>
              <a:t>други администрации, с които се осъществява взаимодействие по повод изпълнение на законови функции;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Font typeface="Symbol"/>
              <a:buChar char=""/>
            </a:pPr>
            <a:r>
              <a:rPr lang="ru-RU" sz="1000" kern="1200" dirty="0" smtClean="0">
                <a:effectLst/>
                <a:latin typeface="Arial"/>
                <a:ea typeface="Times New Roman"/>
                <a:cs typeface="Times New Roman"/>
              </a:rPr>
              <a:t>правна рамка, в която администрацията извършва дейности и предоставя услуги.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1000" kern="1200" dirty="0" smtClean="0">
                <a:effectLst/>
                <a:latin typeface="Arial"/>
                <a:ea typeface="Times New Roman"/>
                <a:cs typeface="Times New Roman"/>
              </a:rPr>
              <a:t> 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ru-RU" sz="1000" b="1" kern="1200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Работните процеси </a:t>
            </a:r>
            <a:r>
              <a:rPr lang="ru-RU" sz="1000" b="1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представляват съвкупност от дейности, които в своята взаимовръзка и взаимозависимост, водят до постигане на предварително параметризиран/зададен краен резултат.</a:t>
            </a:r>
            <a:r>
              <a:rPr lang="ru-RU" sz="900" dirty="0" smtClean="0">
                <a:effectLst/>
                <a:latin typeface="+mn-lt"/>
                <a:ea typeface="Calibri"/>
                <a:cs typeface="Times New Roman"/>
              </a:rPr>
              <a:t> </a:t>
            </a:r>
            <a:r>
              <a:rPr lang="bg-BG" sz="1000" dirty="0" smtClean="0">
                <a:effectLst/>
                <a:latin typeface="Arial"/>
                <a:ea typeface="Calibri"/>
                <a:cs typeface="Times New Roman"/>
              </a:rPr>
              <a:t>Те са п</a:t>
            </a:r>
            <a:r>
              <a:rPr lang="ru-RU" sz="1000" kern="1200" dirty="0" smtClean="0">
                <a:solidFill>
                  <a:srgbClr val="404040"/>
                </a:solidFill>
                <a:effectLst/>
                <a:latin typeface="Arial"/>
                <a:ea typeface="Times New Roman"/>
                <a:cs typeface="Times New Roman"/>
              </a:rPr>
              <a:t>оследователност от стъпки, които се изпълняват съобразно предварително дефинирани правила и създават резултати за клиентите. Процесите получават „на входа“ информация, документи или решения. Процесите преминават през организационните звена и свързват хора, информационни потоци и софтуерни приложения.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Работните процеси в админстрацията са ориентирани в две направления: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към външните потребители</a:t>
            </a:r>
            <a:r>
              <a:rPr lang="bg-BG" sz="1050" dirty="0" smtClean="0">
                <a:effectLst/>
                <a:latin typeface="Arial"/>
                <a:ea typeface="Times New Roman"/>
                <a:cs typeface="Times New Roman"/>
              </a:rPr>
              <a:t> – </a:t>
            </a: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това са работните процеси, ориентирани към потребителите на публични услуги;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към вътрешноорганизационното функциониране – </a:t>
            </a: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това са работни процеси, ориентирани към вътрешната организация на административната дейност.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b="1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Управление на работни процеси</a:t>
            </a: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 представлява подход за управление на администрацията като съвкупност от работни процеси чрез фокусиране върху цялостната последователност от действия, които създават резултати за клиентите. 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b="1" dirty="0" smtClean="0">
              <a:effectLst/>
              <a:latin typeface="Arial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b="1" dirty="0" smtClean="0">
              <a:effectLst/>
              <a:latin typeface="Arial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900" b="1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35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ru-RU" sz="1000" kern="1200" dirty="0" smtClean="0">
                <a:effectLst/>
                <a:latin typeface="Arial"/>
                <a:ea typeface="Times New Roman"/>
                <a:cs typeface="Times New Roman"/>
              </a:rPr>
              <a:t>	</a:t>
            </a: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Подобряване на вътрешната организация на дейността на администрацията се извършва чрез непрекъснато усъвършенстване. </a:t>
            </a:r>
            <a:r>
              <a:rPr lang="bg-BG" sz="1000" b="1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Непрекъснато усъвършенстване</a:t>
            </a: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е цялостен подход за постепенно подобряване чрез моделиране, анализ, внедряване и контрол на работните процеси. Непрекъснатото усъвършенстване също предполага администрацията да се разглежда като съвкупност от взаимосвързани, взаимодействащи си процеси, ориентирани към клиента.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Целта на </a:t>
            </a:r>
            <a:r>
              <a:rPr lang="bg-BG" sz="1000" b="1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непрекънатото усъвършенстване </a:t>
            </a: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е в крайна сметка да се постигнат ползи и резултати, които се отнасят до:</a:t>
            </a:r>
            <a:endParaRPr lang="bg-BG" sz="900" b="1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повишаване удовлетвореността на клиентите;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облекчаване документооборота в администрацията;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внедряване на нови канали за заявяване на услуги;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съкращаване сроковете за предоставяне на административни услуги;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подобряване обмена на данни с други институции;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повишаване удовлетвореността на служителите.  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 </a:t>
            </a: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Работните процеси в администрациите са регламентирани във вътрешни процедури, правила, инструкции.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000" dirty="0" smtClean="0">
              <a:effectLst/>
              <a:latin typeface="Arial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300"/>
              </a:spcAft>
            </a:pP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36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45021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На основание законодателните разпоредби, общинските администрации приемат вътрешно - устройствени документи, уреждащи работата в различните сфери на дейност, извършвани от общинската администрация. </a:t>
            </a:r>
            <a:r>
              <a:rPr kumimoji="0" lang="bg-BG" sz="1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Извън законово регламентираните документи, всяка администрация може да приема и други вътрешни документи, с помощта на които да регламентира работни процеси и да подобрява 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 </a:t>
            </a:r>
            <a:r>
              <a:rPr kumimoji="0" lang="bg-BG" sz="1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взаимодействието между отделните звена, съобразно спецификата на общината.</a:t>
            </a:r>
            <a:endParaRPr kumimoji="0" lang="bg-BG" sz="9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bg-BG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Вътрешните документи на общинските администрации са основа за постигане на добра организация на дейността на съответната администрация, а от там и за постигане на високи резултати във всички сфери на дейност.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000" kern="1200" dirty="0" smtClean="0">
                <a:effectLst/>
                <a:latin typeface="Arial"/>
                <a:ea typeface="Times New Roman"/>
                <a:cs typeface="Times New Roman"/>
              </a:rPr>
              <a:t>	</a:t>
            </a: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37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000" kern="1200" dirty="0" smtClean="0">
                <a:effectLst/>
                <a:latin typeface="Arial"/>
                <a:ea typeface="Times New Roman"/>
                <a:cs typeface="Times New Roman"/>
              </a:rPr>
              <a:t>	</a:t>
            </a: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38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В законодателството липсва нормативно определение за Устройствения правилник, като Закона за администрацията маркира обхвата на документа, а ЗМСМА възлага на кмета неговото утвърждаване.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bg-BG" sz="900" b="1" dirty="0" smtClean="0">
                <a:effectLst/>
                <a:latin typeface="Arial"/>
                <a:ea typeface="Times New Roman"/>
              </a:rPr>
              <a:t>Устройственият правилник е подчинен на една обща рамка</a:t>
            </a:r>
            <a:r>
              <a:rPr lang="bg-BG" sz="900" b="1" baseline="0" dirty="0" smtClean="0">
                <a:effectLst/>
                <a:latin typeface="Arial"/>
                <a:ea typeface="Times New Roman"/>
              </a:rPr>
              <a:t> и </a:t>
            </a:r>
            <a:r>
              <a:rPr lang="bg-BG" sz="1000" b="1" dirty="0" smtClean="0">
                <a:effectLst/>
                <a:latin typeface="Arial"/>
                <a:ea typeface="Times New Roman"/>
                <a:cs typeface="Times New Roman"/>
              </a:rPr>
              <a:t>следва да се възприема като основен инструмента за постигане на целите, които си е поставила общината. </a:t>
            </a:r>
            <a:r>
              <a:rPr lang="bg-BG" sz="1000" dirty="0" smtClean="0">
                <a:effectLst/>
                <a:latin typeface="Arial"/>
                <a:ea typeface="Times New Roman"/>
                <a:cs typeface="Times New Roman"/>
              </a:rPr>
              <a:t>Това е така, защото за постигането на целите и отчитането на високи резултати от една страна се изисква административен капацитет – отговорна, ефективна и ефикасна публична администрация, а от друга страна ясно регламентирани правомощия на кмета на общината, разпределение на функциите по структурни звена и създадена ефективна организация в дейността на администрацията.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bg-BG" sz="1000" dirty="0" smtClean="0">
              <a:effectLst/>
              <a:latin typeface="Arial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bg-BG" sz="9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39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45021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Дефиниция на понятието </a:t>
            </a:r>
            <a:r>
              <a:rPr kumimoji="0" lang="bg-BG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„местно самоуправление</a:t>
            </a: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Times New Roman"/>
              </a:rPr>
              <a:t>“ дава чл. 17, ал. 1 от ЗМСМА, според който:</a:t>
            </a:r>
            <a:endParaRPr kumimoji="0" lang="bg-BG" sz="1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Calibri"/>
              <a:cs typeface="Times New Roman"/>
            </a:endParaRP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r>
              <a:rPr lang="bg-BG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Местното самоуправление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 изразява в правото и реалната възможност на гражданите и избраните от тях органи да решават самостоятелно всички въпроси от местно значение, които законът е предоставил в тяхната компетентност в сферата на: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</a:t>
            </a:r>
            <a:r>
              <a:rPr lang="bg-BG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общинското имущество, общинските предприятия, общинските финанси, данъци и такси, общинската администрация;</a:t>
            </a:r>
          </a:p>
          <a:p>
            <a:r>
              <a:rPr lang="bg-BG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устройството и развитието на територията на общината и на населените места в нея;</a:t>
            </a:r>
          </a:p>
          <a:p>
            <a:r>
              <a:rPr lang="bg-BG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образованието;</a:t>
            </a:r>
          </a:p>
          <a:p>
            <a:r>
              <a:rPr lang="bg-BG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здравеопазването;</a:t>
            </a:r>
          </a:p>
          <a:p>
            <a:r>
              <a:rPr lang="bg-BG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5. културата;</a:t>
            </a:r>
          </a:p>
          <a:p>
            <a:r>
              <a:rPr lang="bg-BG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 благоустрояването и комуналните дейности;</a:t>
            </a:r>
          </a:p>
          <a:p>
            <a:r>
              <a:rPr lang="bg-BG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 социалните услуги;</a:t>
            </a:r>
          </a:p>
          <a:p>
            <a:r>
              <a:rPr lang="bg-BG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 опазването на околната среда и рационалното използване на природните ресурси;</a:t>
            </a:r>
          </a:p>
          <a:p>
            <a:r>
              <a:rPr lang="bg-BG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 поддържането и опазването на културни, исторически и архитектурни паметници;</a:t>
            </a:r>
          </a:p>
          <a:p>
            <a:r>
              <a:rPr lang="bg-BG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10. развитието на спорта, отдиха и туризма;</a:t>
            </a:r>
          </a:p>
          <a:p>
            <a:r>
              <a:rPr lang="bg-BG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11. защитата при бедствия.</a:t>
            </a:r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4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45021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Вътрешните документи на общинските администрации са основа за постигане на добра организация на дейността на съответната администрация, а от там и за постигане на високи резултати във всички сфери на дейност.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Основните документите, които е необходимо да бъдат приети от общинските администрации, с цел регламентиране извършваните дейности от администрацията, са посочени в следващите слайдове.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0" marR="0" indent="45021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bg-BG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40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bg-BG" sz="1000" b="0" i="0" dirty="0" smtClean="0">
                <a:effectLst/>
                <a:latin typeface="Arial"/>
                <a:ea typeface="Times New Roman"/>
                <a:cs typeface="Times New Roman"/>
              </a:rPr>
              <a:t>	</a:t>
            </a: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41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bg-BG" sz="1000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42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45021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sz="1000" b="1" i="0" dirty="0" smtClean="0">
                <a:effectLst/>
                <a:latin typeface="Arial"/>
                <a:ea typeface="Times New Roman"/>
              </a:rPr>
              <a:t>Общинските администрации не следва да се ограничават до изготвяне на изброените по - горе документи. Те имат право да приемат и други, с които при необходимост да регламентират или подобряват работни процеси. </a:t>
            </a:r>
          </a:p>
          <a:p>
            <a:pPr marL="0" marR="0" lvl="0" indent="45021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Times New Roman"/>
                <a:cs typeface="+mn-cs"/>
              </a:rPr>
              <a:t>Вътрешните документи  са 25 на брой, като 2 от тях се приемат при специални условия – Вътрешни правила за звеното за вътрешен одит и Вътрешни правила за обществените поръчки.</a:t>
            </a:r>
          </a:p>
          <a:p>
            <a:pPr marL="0" marR="0" lvl="0" indent="450215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1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Times New Roman"/>
              <a:cs typeface="+mn-cs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bg-BG" sz="1000" b="1" i="0" u="sng" dirty="0" smtClean="0">
                <a:effectLst/>
                <a:latin typeface="+mn-lt"/>
                <a:ea typeface="Calibri"/>
                <a:cs typeface="Times New Roman"/>
              </a:rPr>
              <a:t>Практически въпрос:</a:t>
            </a:r>
            <a:r>
              <a:rPr lang="bg-BG" sz="1000" b="0" i="0" u="none" baseline="0" dirty="0" smtClean="0">
                <a:effectLst/>
                <a:latin typeface="+mn-lt"/>
                <a:ea typeface="Calibri"/>
                <a:cs typeface="Times New Roman"/>
              </a:rPr>
              <a:t> С</a:t>
            </a:r>
            <a:r>
              <a:rPr lang="bg-BG" sz="1000" b="0" i="0" u="none" dirty="0" smtClean="0">
                <a:effectLst/>
                <a:latin typeface="+mn-lt"/>
                <a:ea typeface="Calibri"/>
                <a:cs typeface="Times New Roman"/>
              </a:rPr>
              <a:t>читате ли, че наличието на толкова </a:t>
            </a:r>
            <a:r>
              <a:rPr lang="bg-BG" sz="1000" b="0" i="0" u="none" baseline="0" dirty="0" smtClean="0">
                <a:effectLst/>
                <a:latin typeface="+mn-lt"/>
                <a:ea typeface="Calibri"/>
                <a:cs typeface="Times New Roman"/>
              </a:rPr>
              <a:t>вътрешни документи улеснява работата на администрацията или напротив, затруднява я?</a:t>
            </a:r>
            <a:endParaRPr lang="bg-BG" sz="1000" b="0" i="0" u="none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43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44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  <a:tabLst>
                <a:tab pos="630555" algn="l"/>
              </a:tabLst>
            </a:pPr>
            <a:r>
              <a:rPr lang="bg-BG" sz="1100" dirty="0" smtClean="0">
                <a:effectLst/>
                <a:latin typeface="Arial"/>
                <a:ea typeface="Times New Roman"/>
              </a:rPr>
              <a:t>Орган на местното самоуправление е общинският съвет (чл. 18, ал. 1 от ЗМСМА), кметът на общината е орган на изпълнителната власт в общината (чл. 38, ал. 1 от ЗМСМА и чл. 33, ал. 1 от ЗА ),</a:t>
            </a:r>
            <a:endParaRPr lang="bg-BG" sz="1100" dirty="0">
              <a:ea typeface="Calibri"/>
              <a:cs typeface="Times New Roman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5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Съгласно чл. 15, ал. 1 от ЗМСМА дейността на общинския съвет, на кмета на общината, на кмета на района и на кмета на кметството се подпомага от общинска администрация.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>
                <a:solidFill>
                  <a:prstClr val="black"/>
                </a:solidFill>
              </a:rPr>
              <a:pPr/>
              <a:t>6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400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Добро управление на местно ниво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 управление, насочено към създаване и осъществяване на ефективни публични политики във всяка област на живота. То изисква административен капацитет – отговорна, ефективна и ефикасна общинска администрация. </a:t>
            </a:r>
          </a:p>
          <a:p>
            <a:r>
              <a:rPr lang="bg-BG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Структурирането на администрацията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управлението на служителите в нея са основни фактори за постигането на добро управление и обществено признание, както и за постигане на целите, които си е поставила съответната община.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200" dirty="0" smtClean="0">
              <a:effectLst/>
              <a:latin typeface="Arial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Принципите, на основата на които общинската администрация трябва да организира дейността си, са аналогични на европейските принципи за добро управление и са </a:t>
            </a: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Calibri"/>
                <a:cs typeface="Times New Roman"/>
              </a:rPr>
              <a:t>залегнали в българското законодателството чрез Закона за администрацията (чл. 2)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 , а именно: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200" b="1" i="1" dirty="0" smtClean="0">
                <a:effectLst/>
                <a:latin typeface="Arial"/>
                <a:ea typeface="Calibri"/>
                <a:cs typeface="Times New Roman"/>
              </a:rPr>
              <a:t>Законност 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– управление и действия на администрацията, ръководещи се от Конституцията и закона;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200" b="1" i="1" dirty="0" smtClean="0">
                <a:effectLst/>
                <a:latin typeface="Arial"/>
                <a:ea typeface="Calibri"/>
                <a:cs typeface="Times New Roman"/>
              </a:rPr>
              <a:t>Откритост и достъпност 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– управление и действия на администрация, достъпни за външно наблюдение и контрол;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200" b="1" i="1" dirty="0" smtClean="0">
                <a:effectLst/>
                <a:latin typeface="Arial"/>
                <a:ea typeface="Calibri"/>
                <a:cs typeface="Times New Roman"/>
              </a:rPr>
              <a:t>Отговорност и отчетност 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– ясно разграничени права и задължения на общината и отчетност пред обществото, които създават условия за прозрачност общинското управление;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200" b="1" i="1" dirty="0" smtClean="0">
                <a:effectLst/>
                <a:latin typeface="Arial"/>
                <a:ea typeface="Calibri"/>
                <a:cs typeface="Times New Roman"/>
              </a:rPr>
              <a:t>Ефективност 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– управление, което гарантира успешното постигане на стратегическите цели и решаване проблемите на обществото;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200" b="1" i="1" dirty="0" smtClean="0">
                <a:effectLst/>
                <a:latin typeface="Arial"/>
                <a:ea typeface="Calibri"/>
                <a:cs typeface="Times New Roman"/>
              </a:rPr>
              <a:t>Субординация и координация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 – водещи до ефективност в работата на отделните звена за постигане на общите цели;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200" b="1" i="1" dirty="0" smtClean="0">
                <a:effectLst/>
                <a:latin typeface="Arial"/>
                <a:ea typeface="Calibri"/>
                <a:cs typeface="Times New Roman"/>
              </a:rPr>
              <a:t>Предвидимост;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200" b="1" i="1" dirty="0" smtClean="0">
                <a:effectLst/>
                <a:latin typeface="Arial"/>
                <a:ea typeface="Calibri"/>
                <a:cs typeface="Times New Roman"/>
              </a:rPr>
              <a:t>Обективност и безпристрастност;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200" b="1" i="1" dirty="0" smtClean="0">
                <a:effectLst/>
                <a:latin typeface="Arial"/>
                <a:ea typeface="Calibri"/>
                <a:cs typeface="Times New Roman"/>
              </a:rPr>
              <a:t>Непрекъснато усъвършенстване на качеството – </a:t>
            </a:r>
            <a:r>
              <a:rPr lang="bg-BG" sz="1200" dirty="0" smtClean="0">
                <a:effectLst/>
                <a:latin typeface="Arial"/>
                <a:ea typeface="Calibri"/>
                <a:cs typeface="Times New Roman"/>
              </a:rPr>
              <a:t>повишаване качеството на административното обслужване, предоставяните услуги и т. н.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7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412115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Организирането е ключова функция на управлението, която се изразява в определяне, групиране и разпределяне на задачи, установяване на взаимовръзките и последователността на изпълнението им.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Организационният аспект на структурата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 е свързан с това, как се разпределят управленските решения и осигуряващите ги ресурси между звена от различен ранг, намиращи се в единство, съподчиненост и непрекъснато взаимодействие при реализиране на свойствени функции за постигане на целите.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Функционалният аспект е свързан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 със задълбочаване на специализацията и разделението на цялостната дейност. Така се създават условия за повишаване качеството и постоянно повишаване на квалификацията на хората; съкращаване времето за движение на информацията; осигуряване на компетентно ръководство на определени функции в дадена система от един функционален център. Основните понятия тук са функционална власт и функционална компетенция. </a:t>
            </a: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Функционалната власт 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е право за разпореждане във връзка с изпълнението на определени функции, а </a:t>
            </a: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функционалната компетенция 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обхваща съвкупността от знания и опит в определена област, които дават право и основание да се приемат и изпълняват определени функции.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bg-BG" sz="1200" b="1" i="1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 	</a:t>
            </a:r>
            <a:r>
              <a:rPr lang="bg-BG" sz="1200" b="1" i="0" u="sng" dirty="0" smtClean="0">
                <a:solidFill>
                  <a:srgbClr val="365F91"/>
                </a:solidFill>
                <a:effectLst/>
                <a:latin typeface="Arial"/>
                <a:ea typeface="Times New Roman"/>
                <a:cs typeface="Times New Roman"/>
              </a:rPr>
              <a:t>Цели на организационното структуриране в администрацията</a:t>
            </a:r>
            <a:endParaRPr lang="bg-BG" sz="1100" i="0" u="sng" dirty="0" smtClean="0">
              <a:effectLst/>
              <a:latin typeface="+mn-lt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Организационната структура е основен инструмент за ефективно управление. Ясното регламентиране на функциите, правата и отговорностите, както и отчитането на дейността са в основата на доброто управление.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endParaRPr lang="bg-BG" sz="1200" b="1" i="1" u="sng" dirty="0" smtClean="0">
              <a:effectLst/>
              <a:latin typeface="Arial"/>
              <a:ea typeface="Times New Roman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i="1" u="sng" dirty="0" smtClean="0">
                <a:effectLst/>
                <a:latin typeface="Arial"/>
                <a:ea typeface="Times New Roman"/>
                <a:cs typeface="Times New Roman"/>
              </a:rPr>
              <a:t>Организационната структура служи на две основни цели:</a:t>
            </a: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Определя начина, по който aдминистpaциятa дефинира и разпределя работата си между административните звена;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300"/>
              </a:spcAft>
              <a:buFont typeface="Symbol"/>
              <a:buChar char=""/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Осигурява механизми за координиране и интегриране на работа на отделните административни звена и отразява йерархическата им подчиненост.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Значението на организационната структура за всяка една община е съществено, тъй като неподходящата структура може да доведе до сериозни, дори до пагубни последици.</a:t>
            </a: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endParaRPr lang="bg-BG" sz="1200" dirty="0" smtClean="0">
              <a:effectLst/>
              <a:latin typeface="Arial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endParaRPr lang="bg-BG" sz="1200" dirty="0" smtClean="0">
              <a:effectLst/>
              <a:latin typeface="Arial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endParaRPr lang="bg-BG" sz="1200" dirty="0" smtClean="0">
              <a:effectLst/>
              <a:latin typeface="Arial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8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dirty="0" smtClean="0">
                <a:effectLst/>
                <a:latin typeface="Arial"/>
                <a:ea typeface="Calibri"/>
              </a:rPr>
              <a:t>	</a:t>
            </a:r>
            <a:r>
              <a:rPr lang="bg-BG" sz="1200" b="1" dirty="0" smtClean="0">
                <a:effectLst/>
                <a:latin typeface="Arial"/>
                <a:ea typeface="Calibri"/>
              </a:rPr>
              <a:t>Моделът за организацията и структурирането</a:t>
            </a:r>
            <a:r>
              <a:rPr lang="bg-BG" sz="1200" dirty="0" smtClean="0">
                <a:effectLst/>
                <a:latin typeface="Arial"/>
                <a:ea typeface="Calibri"/>
              </a:rPr>
              <a:t> на общинската администрация е уреден в два основни закона – Закона за администрацията (ЗА) и Законът за местното самоуправление и местната администрация (ЗМСМА).</a:t>
            </a: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Администрацията подпомага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 и осигурява дейността на съответния орган на  власт, в случая на кмета на общината, при осъществяване на неговите правомощия. 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Администрацията трябва да осъществява своята дейност в интерес на обществото и в съответствие с Конституцията и с другите нормативни актове.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Структурирането на общинската администрация е в пряка зависимост от областите на политики, за които отговарят органите на местната власт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. Основните области на политики, респ. правомощия и функции на кмета на общината, от които зависи структурата на администрацията са уредени в ЗМСМА.</a:t>
            </a: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r>
              <a:rPr lang="bg-BG" sz="1200" b="1" dirty="0" smtClean="0">
                <a:effectLst/>
                <a:latin typeface="Arial"/>
                <a:ea typeface="Times New Roman"/>
                <a:cs typeface="Times New Roman"/>
              </a:rPr>
              <a:t>Във всички области на политика основен орган по прилагане е кметът на общината.</a:t>
            </a:r>
            <a:r>
              <a:rPr lang="bg-BG" sz="1200" dirty="0" smtClean="0">
                <a:effectLst/>
                <a:latin typeface="Arial"/>
                <a:ea typeface="Times New Roman"/>
                <a:cs typeface="Times New Roman"/>
              </a:rPr>
              <a:t> В някои от областите общинският съвет също има съществен дял в прилагането. В част от случаите и кметът, и общинският съвет имат функции по съответното правомощие.</a:t>
            </a: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200" dirty="0" smtClean="0">
              <a:effectLst/>
              <a:latin typeface="Arial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200" dirty="0" smtClean="0">
              <a:effectLst/>
              <a:latin typeface="Arial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300"/>
              </a:spcAft>
            </a:pPr>
            <a:endParaRPr lang="bg-BG" sz="1100" dirty="0" smtClean="0">
              <a:effectLst/>
              <a:latin typeface="+mn-lt"/>
              <a:ea typeface="Calibri"/>
              <a:cs typeface="Times New Roman"/>
            </a:endParaRPr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CED90-6094-4610-99A7-BAEA8EB19E59}" type="slidenum">
              <a:rPr lang="bg-BG" smtClean="0"/>
              <a:t>9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066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A544B8-84D3-45BA-9975-AC3A3DC5A06C}" type="datetime1">
              <a:rPr lang="bg-BG" smtClean="0"/>
              <a:t>18.10.2021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E3BB-83D5-431E-A975-0ABF526A2BE6}" type="datetime1">
              <a:rPr lang="bg-BG" smtClean="0"/>
              <a:t>18.10.2021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624E-49E9-497D-ABF8-60BAE603D59D}" type="datetime1">
              <a:rPr lang="bg-BG" smtClean="0"/>
              <a:t>18.10.2021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A544B8-84D3-45BA-9975-AC3A3DC5A06C}" type="datetime1">
              <a:rPr lang="bg-BG" smtClean="0"/>
              <a:pPr/>
              <a:t>18.10.2021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6263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25A28-FB6B-4598-A0A8-5EBD8421ECB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640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4FFB-83FF-4A6E-B53F-0F3554ABE13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30354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5930C-5D23-402A-9DCD-6F78315FEC34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756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BC84-6615-4089-A7E5-C953CF08031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6472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DDE8-334A-4E3C-ABED-4944F7514BF0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91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52C5-3B4D-478A-AF56-D3BF8F07D2A1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714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57EA-BE09-4A78-AC7D-520CAAA189E8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43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25A28-FB6B-4598-A0A8-5EBD8421ECB6}" type="datetime1">
              <a:rPr lang="bg-BG" smtClean="0"/>
              <a:t>18.10.2021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dirty="0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1B8F-6367-466A-B180-DDA8256F7AC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795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E3BB-83D5-431E-A975-0ABF526A2BE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9517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624E-49E9-497D-ABF8-60BAE603D59D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1607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A544B8-84D3-45BA-9975-AC3A3DC5A06C}" type="datetime1">
              <a:rPr lang="bg-BG" smtClean="0"/>
              <a:pPr/>
              <a:t>18.10.2021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1417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25A28-FB6B-4598-A0A8-5EBD8421ECB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6431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4FFB-83FF-4A6E-B53F-0F3554ABE13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10228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5930C-5D23-402A-9DCD-6F78315FEC34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6193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BC84-6615-4089-A7E5-C953CF08031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7611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DDE8-334A-4E3C-ABED-4944F7514BF0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3778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52C5-3B4D-478A-AF56-D3BF8F07D2A1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74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4FFB-83FF-4A6E-B53F-0F3554ABE136}" type="datetime1">
              <a:rPr lang="bg-BG" smtClean="0"/>
              <a:t>18.10.2021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57EA-BE09-4A78-AC7D-520CAAA189E8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2113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dirty="0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1B8F-6367-466A-B180-DDA8256F7AC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1495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E3BB-83D5-431E-A975-0ABF526A2BE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4544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624E-49E9-497D-ABF8-60BAE603D59D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5764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A544B8-84D3-45BA-9975-AC3A3DC5A06C}" type="datetime1">
              <a:rPr lang="bg-BG" smtClean="0"/>
              <a:pPr/>
              <a:t>18.10.2021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5432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25A28-FB6B-4598-A0A8-5EBD8421ECB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3973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4FFB-83FF-4A6E-B53F-0F3554ABE13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73117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5930C-5D23-402A-9DCD-6F78315FEC34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342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BC84-6615-4089-A7E5-C953CF08031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8912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DDE8-334A-4E3C-ABED-4944F7514BF0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61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5930C-5D23-402A-9DCD-6F78315FEC34}" type="datetime1">
              <a:rPr lang="bg-BG" smtClean="0"/>
              <a:t>18.10.2021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52C5-3B4D-478A-AF56-D3BF8F07D2A1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9729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57EA-BE09-4A78-AC7D-520CAAA189E8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0082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dirty="0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1B8F-6367-466A-B180-DDA8256F7AC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5006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E3BB-83D5-431E-A975-0ABF526A2BE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1104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624E-49E9-497D-ABF8-60BAE603D59D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5276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A544B8-84D3-45BA-9975-AC3A3DC5A06C}" type="datetime1">
              <a:rPr lang="bg-BG" smtClean="0"/>
              <a:pPr/>
              <a:t>18.10.2021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5362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25A28-FB6B-4598-A0A8-5EBD8421ECB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3617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4FFB-83FF-4A6E-B53F-0F3554ABE13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370192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5930C-5D23-402A-9DCD-6F78315FEC34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2119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BC84-6615-4089-A7E5-C953CF08031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14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BC84-6615-4089-A7E5-C953CF080316}" type="datetime1">
              <a:rPr lang="bg-BG" smtClean="0"/>
              <a:t>18.10.2021 г.</a:t>
            </a:fld>
            <a:endParaRPr lang="bg-B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DDE8-334A-4E3C-ABED-4944F7514BF0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4687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52C5-3B4D-478A-AF56-D3BF8F07D2A1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628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57EA-BE09-4A78-AC7D-520CAAA189E8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9561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dirty="0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1B8F-6367-466A-B180-DDA8256F7AC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70566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E3BB-83D5-431E-A975-0ABF526A2BE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84737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624E-49E9-497D-ABF8-60BAE603D59D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43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2DDE8-334A-4E3C-ABED-4944F7514BF0}" type="datetime1">
              <a:rPr lang="bg-BG" smtClean="0"/>
              <a:t>18.10.2021 г.</a:t>
            </a:fld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D52C5-3B4D-478A-AF56-D3BF8F07D2A1}" type="datetime1">
              <a:rPr lang="bg-BG" smtClean="0"/>
              <a:t>18.10.2021 г.</a:t>
            </a:fld>
            <a:endParaRPr lang="bg-B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57EA-BE09-4A78-AC7D-520CAAA189E8}" type="datetime1">
              <a:rPr lang="bg-BG" smtClean="0"/>
              <a:t>18.10.2021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dirty="0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1B8F-6367-466A-B180-DDA8256F7AC6}" type="datetime1">
              <a:rPr lang="bg-BG" smtClean="0"/>
              <a:t>18.10.2021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53AC5F66-D5C2-4009-9CA4-9807CB82AF96}" type="datetime1">
              <a:rPr lang="bg-BG" smtClean="0"/>
              <a:t>18.10.2021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53AC5F66-D5C2-4009-9CA4-9807CB82AF9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00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53AC5F66-D5C2-4009-9CA4-9807CB82AF9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84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53AC5F66-D5C2-4009-9CA4-9807CB82AF9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338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53AC5F66-D5C2-4009-9CA4-9807CB82AF96}" type="datetime1">
              <a:rPr lang="bg-BG" smtClean="0">
                <a:solidFill>
                  <a:srgbClr val="549E39"/>
                </a:solidFill>
              </a:rPr>
              <a:pPr/>
              <a:t>18.10.2021 г.</a:t>
            </a:fld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 dirty="0">
              <a:solidFill>
                <a:srgbClr val="549E3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>
                <a:solidFill>
                  <a:srgbClr val="549E39"/>
                </a:solidFill>
              </a:rPr>
              <a:pPr/>
              <a:t>‹#›</a:t>
            </a:fld>
            <a:endParaRPr lang="bg-BG" dirty="0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94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image" Target="../media/image1.png"/><Relationship Id="rId7" Type="http://schemas.openxmlformats.org/officeDocument/2006/relationships/diagramData" Target="../diagrams/data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11" Type="http://schemas.microsoft.com/office/2007/relationships/diagramDrawing" Target="../diagrams/drawing2.xml"/><Relationship Id="rId5" Type="http://schemas.openxmlformats.org/officeDocument/2006/relationships/hyperlink" Target="http://www.eufunds.bg/" TargetMode="External"/><Relationship Id="rId10" Type="http://schemas.openxmlformats.org/officeDocument/2006/relationships/diagramColors" Target="../diagrams/colors2.xml"/><Relationship Id="rId4" Type="http://schemas.openxmlformats.org/officeDocument/2006/relationships/image" Target="../media/image2.png"/><Relationship Id="rId9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image" Target="../media/image1.png"/><Relationship Id="rId7" Type="http://schemas.openxmlformats.org/officeDocument/2006/relationships/diagramData" Target="../diagrams/data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microsoft.com/office/2007/relationships/diagramDrawing" Target="../diagrams/drawing3.xml"/><Relationship Id="rId5" Type="http://schemas.openxmlformats.org/officeDocument/2006/relationships/hyperlink" Target="http://www.eufunds.bg/" TargetMode="External"/><Relationship Id="rId10" Type="http://schemas.openxmlformats.org/officeDocument/2006/relationships/diagramColors" Target="../diagrams/colors3.xml"/><Relationship Id="rId4" Type="http://schemas.openxmlformats.org/officeDocument/2006/relationships/image" Target="../media/image2.png"/><Relationship Id="rId9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image" Target="../media/image1.png"/><Relationship Id="rId7" Type="http://schemas.openxmlformats.org/officeDocument/2006/relationships/diagramData" Target="../diagrams/data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microsoft.com/office/2007/relationships/diagramDrawing" Target="../diagrams/drawing4.xml"/><Relationship Id="rId5" Type="http://schemas.openxmlformats.org/officeDocument/2006/relationships/hyperlink" Target="http://www.eufunds.bg/" TargetMode="External"/><Relationship Id="rId10" Type="http://schemas.openxmlformats.org/officeDocument/2006/relationships/diagramColors" Target="../diagrams/colors4.xml"/><Relationship Id="rId4" Type="http://schemas.openxmlformats.org/officeDocument/2006/relationships/image" Target="../media/image2.png"/><Relationship Id="rId9" Type="http://schemas.openxmlformats.org/officeDocument/2006/relationships/diagramQuickStyle" Target="../diagrams/quickStyle4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image" Target="../media/image1.png"/><Relationship Id="rId7" Type="http://schemas.openxmlformats.org/officeDocument/2006/relationships/diagramData" Target="../diagrams/data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11" Type="http://schemas.microsoft.com/office/2007/relationships/diagramDrawing" Target="../diagrams/drawing5.xml"/><Relationship Id="rId5" Type="http://schemas.openxmlformats.org/officeDocument/2006/relationships/hyperlink" Target="http://www.eufunds.bg/" TargetMode="External"/><Relationship Id="rId10" Type="http://schemas.openxmlformats.org/officeDocument/2006/relationships/diagramColors" Target="../diagrams/colors5.xml"/><Relationship Id="rId4" Type="http://schemas.openxmlformats.org/officeDocument/2006/relationships/image" Target="../media/image2.png"/><Relationship Id="rId9" Type="http://schemas.openxmlformats.org/officeDocument/2006/relationships/diagramQuickStyle" Target="../diagrams/quickStyle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1.png"/><Relationship Id="rId7" Type="http://schemas.openxmlformats.org/officeDocument/2006/relationships/diagramData" Target="../diagrams/data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png"/><Relationship Id="rId11" Type="http://schemas.microsoft.com/office/2007/relationships/diagramDrawing" Target="../diagrams/drawing1.xml"/><Relationship Id="rId5" Type="http://schemas.openxmlformats.org/officeDocument/2006/relationships/hyperlink" Target="http://www.eufunds.bg/" TargetMode="External"/><Relationship Id="rId10" Type="http://schemas.openxmlformats.org/officeDocument/2006/relationships/diagramColors" Target="../diagrams/colors1.xml"/><Relationship Id="rId4" Type="http://schemas.openxmlformats.org/officeDocument/2006/relationships/image" Target="../media/image2.png"/><Relationship Id="rId9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funds.b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27134" y="538619"/>
            <a:ext cx="10108504" cy="5638345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bg-BG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бучителен </a:t>
            </a:r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</a:t>
            </a:r>
          </a:p>
          <a:p>
            <a:pPr marL="0" indent="0" algn="ctr">
              <a:buNone/>
            </a:pPr>
            <a:r>
              <a:rPr lang="ru-RU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bg-BG" sz="3200" b="1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</a:rPr>
              <a:t>Вътрешна </a:t>
            </a:r>
            <a:r>
              <a:rPr lang="bg-BG" sz="32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</a:rPr>
              <a:t>организация на общинските </a:t>
            </a:r>
            <a:r>
              <a:rPr lang="bg-BG" sz="3200" b="1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</a:rPr>
              <a:t>дейности</a:t>
            </a:r>
            <a:r>
              <a:rPr lang="ru-RU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32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277" y="887480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2047" y="94674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885612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81503" y="602970"/>
            <a:ext cx="8718331" cy="5171530"/>
          </a:xfrm>
          <a:ln>
            <a:noFill/>
          </a:ln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bg-BG" dirty="0"/>
          </a:p>
          <a:p>
            <a:pPr marL="45720" indent="0">
              <a:buNone/>
            </a:pPr>
            <a:endParaRPr lang="bg-BG" dirty="0"/>
          </a:p>
          <a:p>
            <a:pPr marL="45720" indent="0">
              <a:buNone/>
            </a:pPr>
            <a:endParaRPr lang="bg-BG" sz="3200" b="1" i="1" dirty="0" smtClean="0"/>
          </a:p>
          <a:p>
            <a:pPr marL="45720" indent="0" algn="ctr">
              <a:buNone/>
            </a:pPr>
            <a:r>
              <a:rPr lang="ru-RU" sz="44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Области </a:t>
            </a:r>
            <a:r>
              <a:rPr lang="ru-RU" sz="4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политики, свързани с правомощията на кмета на общината като ръководител на общинска </a:t>
            </a:r>
            <a:r>
              <a:rPr lang="ru-RU" sz="44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администрация</a:t>
            </a:r>
            <a:endParaRPr lang="bg-BG" sz="4400" b="1" u="sn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Font typeface="Wingdings" pitchFamily="2" charset="2"/>
              <a:buChar char="v"/>
            </a:pPr>
            <a:r>
              <a:rPr lang="ru-RU" sz="3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Административно обслужване;</a:t>
            </a:r>
            <a:endParaRPr lang="bg-BG" sz="33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3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Правно осигуряване на дейността;</a:t>
            </a:r>
            <a:endParaRPr lang="bg-BG" sz="33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3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Сигурност на информацията;</a:t>
            </a:r>
            <a:endParaRPr lang="bg-BG" sz="33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3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Деловодство, документооборот и общински архив, информационни системи;</a:t>
            </a:r>
            <a:endParaRPr lang="bg-BG" sz="33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3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Управление на собствеността;</a:t>
            </a:r>
            <a:endParaRPr lang="bg-BG" sz="33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3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Управление на финансовите ресурси;</a:t>
            </a:r>
            <a:endParaRPr lang="bg-BG" sz="33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3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Управление на човешките ресурси;</a:t>
            </a:r>
            <a:endParaRPr lang="bg-BG" sz="33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3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Управление при отбранително-мобилизационна подготовка;</a:t>
            </a:r>
            <a:endParaRPr lang="bg-BG" sz="33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3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Протокол, публичност на дейността и връзки с обществеността;</a:t>
            </a:r>
            <a:endParaRPr lang="bg-BG" sz="33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sz="33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Други правомощия, свързани с общата компетентност на кмета</a:t>
            </a:r>
            <a:r>
              <a:rPr lang="ru-RU" sz="29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29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indent="0" algn="just">
              <a:lnSpc>
                <a:spcPct val="115000"/>
              </a:lnSpc>
              <a:spcAft>
                <a:spcPts val="300"/>
              </a:spcAft>
              <a:buNone/>
            </a:pPr>
            <a:endParaRPr lang="ru-RU" sz="3200" u="sng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80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72055" y="602970"/>
            <a:ext cx="10067820" cy="5171530"/>
          </a:xfrm>
          <a:ln>
            <a:noFill/>
          </a:ln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endParaRPr lang="bg-BG" dirty="0"/>
          </a:p>
          <a:p>
            <a:pPr marL="45720" indent="0">
              <a:buNone/>
            </a:pPr>
            <a:endParaRPr lang="bg-BG" dirty="0"/>
          </a:p>
          <a:p>
            <a:pPr marL="45720" indent="0">
              <a:buNone/>
            </a:pPr>
            <a:endParaRPr lang="bg-BG" sz="3200" b="1" i="1" dirty="0" smtClean="0"/>
          </a:p>
          <a:p>
            <a:pPr marL="4572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ru-RU" sz="6700" b="1" u="sng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/>
                <a:cs typeface="Times New Roman"/>
              </a:rPr>
              <a:t>Области на политики, свързани със специалната компетентност на </a:t>
            </a:r>
            <a:r>
              <a:rPr lang="ru-RU" sz="6700" b="1" u="sng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/>
                <a:cs typeface="Times New Roman"/>
              </a:rPr>
              <a:t>кмета като орган </a:t>
            </a:r>
            <a:r>
              <a:rPr lang="ru-RU" sz="6700" b="1" u="sng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/>
                <a:cs typeface="Times New Roman"/>
              </a:rPr>
              <a:t>на </a:t>
            </a:r>
            <a:r>
              <a:rPr lang="ru-RU" sz="6700" b="1" u="sng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/>
                <a:cs typeface="Times New Roman"/>
              </a:rPr>
              <a:t>изпълнителната власт</a:t>
            </a:r>
            <a:endParaRPr lang="bg-BG" sz="6700" u="sng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marL="571500" lvl="0" indent="-5715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51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Общински финанси и местни данъци и такси;</a:t>
            </a:r>
            <a:endParaRPr lang="bg-BG" sz="51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571500" lvl="0" indent="-5715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51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Отбрана и сигурност;</a:t>
            </a:r>
            <a:endParaRPr lang="bg-BG" sz="51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571500" lvl="0" indent="-5715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51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Регионално/местно развитие;</a:t>
            </a:r>
            <a:endParaRPr lang="bg-BG" sz="51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571500" lvl="0" indent="-5715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51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Териториално </a:t>
            </a:r>
            <a:r>
              <a:rPr lang="bg-BG" sz="51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устройство / Административно-териториално </a:t>
            </a:r>
            <a:r>
              <a:rPr lang="bg-BG" sz="51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устройство;</a:t>
            </a:r>
            <a:endParaRPr lang="bg-BG" sz="51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571500" lvl="0" indent="-5715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51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Благоустройство, инфраструктура и транспорт и съобщения;</a:t>
            </a:r>
            <a:endParaRPr lang="bg-BG" sz="51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300"/>
              </a:spcAft>
              <a:buNone/>
            </a:pPr>
            <a:endParaRPr lang="ru-RU" sz="3200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13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81503" y="602970"/>
            <a:ext cx="8655269" cy="5171530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dirty="0"/>
          </a:p>
          <a:p>
            <a:pPr marL="45720" indent="0">
              <a:buNone/>
            </a:pPr>
            <a:endParaRPr lang="bg-BG" dirty="0"/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v"/>
              <a:defRPr/>
            </a:pP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Околна среда и води;</a:t>
            </a:r>
            <a:endParaRPr lang="bg-BG" sz="24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v"/>
              <a:defRPr/>
            </a:pP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Икономика;</a:t>
            </a:r>
            <a:endParaRPr lang="bg-BG" sz="24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v"/>
              <a:defRPr/>
            </a:pP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Общинска собственост, общински предприятия;</a:t>
            </a:r>
            <a:endParaRPr lang="bg-BG" sz="24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v"/>
              <a:defRPr/>
            </a:pP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Образование;</a:t>
            </a:r>
            <a:endParaRPr lang="bg-BG" sz="24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v"/>
              <a:defRPr/>
            </a:pP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Здравеопазване;</a:t>
            </a:r>
            <a:endParaRPr lang="bg-BG" sz="24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v"/>
              <a:defRPr/>
            </a:pP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Социални дейности;</a:t>
            </a:r>
            <a:endParaRPr lang="bg-BG" sz="24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v"/>
              <a:defRPr/>
            </a:pP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Култура, спорт, туризъм;</a:t>
            </a:r>
            <a:endParaRPr lang="bg-BG" sz="24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v"/>
              <a:defRPr/>
            </a:pP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Селско стопанство, горско стопанство, лов и риболов;</a:t>
            </a:r>
            <a:endParaRPr lang="bg-BG" sz="24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Wingdings" pitchFamily="2" charset="2"/>
              <a:buChar char="v"/>
              <a:defRPr/>
            </a:pPr>
            <a:r>
              <a:rPr lang="bg-BG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  <a:cs typeface="Times New Roman"/>
              </a:rPr>
              <a:t>Други.</a:t>
            </a:r>
            <a:endParaRPr lang="bg-BG" sz="24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endParaRPr lang="bg-BG" sz="3200" b="1" i="1" dirty="0" smtClean="0"/>
          </a:p>
          <a:p>
            <a:pPr marL="45720" indent="0" algn="just">
              <a:lnSpc>
                <a:spcPct val="115000"/>
              </a:lnSpc>
              <a:spcAft>
                <a:spcPts val="300"/>
              </a:spcAft>
              <a:buNone/>
            </a:pPr>
            <a:endParaRPr lang="ru-RU" sz="3200" u="sng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28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959751" y="602970"/>
            <a:ext cx="10180124" cy="5171530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dirty="0"/>
          </a:p>
          <a:p>
            <a:pPr marL="45720" indent="0">
              <a:buNone/>
            </a:pPr>
            <a:endParaRPr lang="bg-BG" dirty="0"/>
          </a:p>
          <a:p>
            <a:pPr marL="45720" indent="0">
              <a:buNone/>
            </a:pPr>
            <a:endParaRPr lang="bg-BG" sz="3200" b="1" i="1" dirty="0" smtClean="0"/>
          </a:p>
          <a:p>
            <a:pPr marL="45720" indent="0" algn="just">
              <a:lnSpc>
                <a:spcPct val="115000"/>
              </a:lnSpc>
              <a:spcAft>
                <a:spcPts val="300"/>
              </a:spcAft>
              <a:buNone/>
            </a:pPr>
            <a:endParaRPr lang="ru-RU" sz="3200" u="sng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4" name="Блоксхема: алтернативен процес 3"/>
          <p:cNvSpPr/>
          <p:nvPr/>
        </p:nvSpPr>
        <p:spPr>
          <a:xfrm>
            <a:off x="4369353" y="1539384"/>
            <a:ext cx="3357349" cy="968991"/>
          </a:xfrm>
          <a:prstGeom prst="flowChartAlternateProcess">
            <a:avLst/>
          </a:prstGeom>
          <a:ln/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>
            <a:bevelT w="114300" prst="artDeco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g-BG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АДМИНИСТРАЦИЯ</a:t>
            </a:r>
            <a:endParaRPr lang="bg-BG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Закръглен правоъгълник 5"/>
          <p:cNvSpPr/>
          <p:nvPr/>
        </p:nvSpPr>
        <p:spPr>
          <a:xfrm>
            <a:off x="1948849" y="4513167"/>
            <a:ext cx="2660400" cy="8064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g-BG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ОБЩА</a:t>
            </a:r>
            <a:endParaRPr lang="bg-BG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Закръглен правоъгълник 8"/>
          <p:cNvSpPr/>
          <p:nvPr/>
        </p:nvSpPr>
        <p:spPr>
          <a:xfrm>
            <a:off x="7593130" y="4540431"/>
            <a:ext cx="2661313" cy="80521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g-BG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СПЕЦИАЛИЗИРАНА</a:t>
            </a:r>
            <a:endParaRPr lang="bg-BG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894170" y="3071332"/>
            <a:ext cx="2374711" cy="1255594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ДЕЙНОСТИ</a:t>
            </a:r>
            <a:endParaRPr lang="bg-B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V-образна стрелка 26"/>
          <p:cNvSpPr/>
          <p:nvPr/>
        </p:nvSpPr>
        <p:spPr>
          <a:xfrm rot="2743063">
            <a:off x="7140405" y="4017270"/>
            <a:ext cx="416257" cy="411941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28" name="V-образна стрелка 27"/>
          <p:cNvSpPr/>
          <p:nvPr/>
        </p:nvSpPr>
        <p:spPr>
          <a:xfrm rot="8314223">
            <a:off x="4589731" y="4017931"/>
            <a:ext cx="416257" cy="411941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29" name="V-образна стрелка 28"/>
          <p:cNvSpPr/>
          <p:nvPr/>
        </p:nvSpPr>
        <p:spPr>
          <a:xfrm rot="5400000">
            <a:off x="5873396" y="2552043"/>
            <a:ext cx="416257" cy="411941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72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627797" y="2057399"/>
            <a:ext cx="5270083" cy="4023360"/>
          </a:xfrm>
          <a:ln>
            <a:noFill/>
          </a:ln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bg-BG" dirty="0"/>
          </a:p>
          <a:p>
            <a:pPr marL="45720" indent="0">
              <a:buNone/>
            </a:pPr>
            <a:endParaRPr lang="bg-BG" dirty="0"/>
          </a:p>
          <a:p>
            <a:pPr marL="45720" indent="0">
              <a:buNone/>
            </a:pPr>
            <a:endParaRPr lang="bg-BG" sz="3200" b="1" i="1" dirty="0" smtClean="0"/>
          </a:p>
          <a:p>
            <a:pPr marR="97790" indent="0" algn="just">
              <a:lnSpc>
                <a:spcPct val="115000"/>
              </a:lnSpc>
              <a:spcAft>
                <a:spcPts val="300"/>
              </a:spcAft>
              <a:buNone/>
            </a:pPr>
            <a:endParaRPr lang="bg-BG" sz="3200" dirty="0" smtClean="0">
              <a:latin typeface="Arial"/>
              <a:ea typeface="Arial"/>
              <a:cs typeface="Times New Roman"/>
            </a:endParaRPr>
          </a:p>
          <a:p>
            <a:pPr marL="685800" marR="97790" indent="-4572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51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40000"/>
                    <a:lumOff val="60000"/>
                  </a:schemeClr>
                </a:solidFill>
                <a:ea typeface="Arial"/>
                <a:cs typeface="Times New Roman"/>
              </a:rPr>
              <a:t>Канцелария</a:t>
            </a:r>
            <a:endParaRPr lang="bg-BG" sz="51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40000"/>
                  <a:lumOff val="60000"/>
                </a:schemeClr>
              </a:solidFill>
              <a:ea typeface="Calibri"/>
              <a:cs typeface="Times New Roman"/>
            </a:endParaRPr>
          </a:p>
          <a:p>
            <a:pPr marL="685800" marR="97790" indent="-4572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51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40000"/>
                    <a:lumOff val="60000"/>
                  </a:schemeClr>
                </a:solidFill>
                <a:ea typeface="Arial"/>
                <a:cs typeface="Times New Roman"/>
              </a:rPr>
              <a:t>Финансово-стопански дейности</a:t>
            </a:r>
            <a:endParaRPr lang="bg-BG" sz="51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40000"/>
                  <a:lumOff val="60000"/>
                </a:schemeClr>
              </a:solidFill>
              <a:ea typeface="Calibri"/>
              <a:cs typeface="Times New Roman"/>
            </a:endParaRPr>
          </a:p>
          <a:p>
            <a:pPr marL="685800" marR="97790" indent="-4572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51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40000"/>
                    <a:lumOff val="60000"/>
                  </a:schemeClr>
                </a:solidFill>
                <a:ea typeface="Arial"/>
                <a:cs typeface="Times New Roman"/>
              </a:rPr>
              <a:t>Правни дейности</a:t>
            </a:r>
            <a:endParaRPr lang="bg-BG" sz="51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40000"/>
                  <a:lumOff val="60000"/>
                </a:schemeClr>
              </a:solidFill>
              <a:ea typeface="Calibri"/>
              <a:cs typeface="Times New Roman"/>
            </a:endParaRPr>
          </a:p>
          <a:p>
            <a:pPr marL="685800" marR="97790" indent="-4572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51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40000"/>
                    <a:lumOff val="60000"/>
                  </a:schemeClr>
                </a:solidFill>
                <a:ea typeface="Arial"/>
                <a:cs typeface="Times New Roman"/>
              </a:rPr>
              <a:t>Управление </a:t>
            </a:r>
            <a:r>
              <a:rPr lang="bg-BG" sz="51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40000"/>
                    <a:lumOff val="60000"/>
                  </a:schemeClr>
                </a:solidFill>
                <a:ea typeface="Arial"/>
                <a:cs typeface="Times New Roman"/>
              </a:rPr>
              <a:t>на </a:t>
            </a:r>
            <a:r>
              <a:rPr lang="bg-BG" sz="51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40000"/>
                    <a:lumOff val="60000"/>
                  </a:schemeClr>
                </a:solidFill>
                <a:ea typeface="Arial"/>
                <a:cs typeface="Times New Roman"/>
              </a:rPr>
              <a:t>собствеността</a:t>
            </a:r>
            <a:endParaRPr lang="bg-BG" sz="51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3" name="Контейнер за съдържание 12"/>
          <p:cNvSpPr>
            <a:spLocks noGrp="1"/>
          </p:cNvSpPr>
          <p:nvPr>
            <p:ph sz="half" idx="2"/>
          </p:nvPr>
        </p:nvSpPr>
        <p:spPr>
          <a:xfrm>
            <a:off x="6267611" y="2057400"/>
            <a:ext cx="5360281" cy="4023360"/>
          </a:xfrm>
        </p:spPr>
        <p:txBody>
          <a:bodyPr>
            <a:normAutofit fontScale="47500" lnSpcReduction="20000"/>
          </a:bodyPr>
          <a:lstStyle/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pPr marL="800100" marR="97790" indent="-571500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44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  <a:cs typeface="Times New Roman"/>
              </a:rPr>
              <a:t>Човешки ресурси</a:t>
            </a:r>
          </a:p>
          <a:p>
            <a:pPr marL="800100" marR="97790" indent="-571500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44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  <a:cs typeface="Times New Roman"/>
              </a:rPr>
              <a:t>Управление </a:t>
            </a:r>
            <a:r>
              <a:rPr lang="bg-BG" sz="44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  <a:cs typeface="Times New Roman"/>
              </a:rPr>
              <a:t>при </a:t>
            </a:r>
            <a:r>
              <a:rPr lang="bg-BG" sz="44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  <a:cs typeface="Times New Roman"/>
              </a:rPr>
              <a:t>отбранително -</a:t>
            </a:r>
            <a:r>
              <a:rPr lang="bg-BG" sz="44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  <a:cs typeface="Times New Roman"/>
              </a:rPr>
              <a:t>мобилизационна </a:t>
            </a:r>
            <a:r>
              <a:rPr lang="bg-BG" sz="44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  <a:cs typeface="Times New Roman"/>
              </a:rPr>
              <a:t>подготовка</a:t>
            </a:r>
            <a:endParaRPr lang="bg-BG" sz="44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800100" marR="97790" indent="-571500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44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  <a:cs typeface="Times New Roman"/>
              </a:rPr>
              <a:t>Информационно </a:t>
            </a:r>
            <a:r>
              <a:rPr lang="bg-BG" sz="44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  <a:cs typeface="Times New Roman"/>
              </a:rPr>
              <a:t>обслужване и </a:t>
            </a:r>
            <a:r>
              <a:rPr lang="bg-BG" sz="44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  <a:cs typeface="Times New Roman"/>
              </a:rPr>
              <a:t>технологии</a:t>
            </a:r>
            <a:endParaRPr lang="bg-BG" sz="44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pPr marL="800100" marR="97790" indent="-571500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44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  <a:cs typeface="Times New Roman"/>
              </a:rPr>
              <a:t>Административно обслужване</a:t>
            </a:r>
            <a:endParaRPr lang="bg-BG" sz="44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ea typeface="Calibri"/>
              <a:cs typeface="Times New Roman"/>
            </a:endParaRPr>
          </a:p>
          <a:p>
            <a:endParaRPr lang="bg-B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6" name="Закръглен правоъгълник 5"/>
          <p:cNvSpPr/>
          <p:nvPr/>
        </p:nvSpPr>
        <p:spPr>
          <a:xfrm>
            <a:off x="3659669" y="1537955"/>
            <a:ext cx="4776716" cy="618391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g-BG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ОБЩА АДМИНИСТРАЦИЯ</a:t>
            </a:r>
            <a:endParaRPr lang="bg-BG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7" name="V-образна стрелка 26"/>
          <p:cNvSpPr/>
          <p:nvPr/>
        </p:nvSpPr>
        <p:spPr>
          <a:xfrm rot="5400000">
            <a:off x="9432413" y="2871861"/>
            <a:ext cx="416257" cy="411941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28" name="V-образна стрелка 27"/>
          <p:cNvSpPr/>
          <p:nvPr/>
        </p:nvSpPr>
        <p:spPr>
          <a:xfrm rot="5400000">
            <a:off x="2474328" y="2871861"/>
            <a:ext cx="416257" cy="411941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11" name="Правоъгълник 10"/>
          <p:cNvSpPr/>
          <p:nvPr/>
        </p:nvSpPr>
        <p:spPr>
          <a:xfrm>
            <a:off x="1095789" y="2264107"/>
            <a:ext cx="102756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24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</a:rPr>
              <a:t>Подпомага осъществяването </a:t>
            </a:r>
            <a:r>
              <a:rPr lang="bg-BG" sz="24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</a:rPr>
              <a:t>на правомощията на кмета на общината като ръководител на съответната администрация</a:t>
            </a:r>
            <a:endParaRPr lang="bg-BG" sz="24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4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6" name="Закръглен правоъгълник 5"/>
          <p:cNvSpPr/>
          <p:nvPr/>
        </p:nvSpPr>
        <p:spPr>
          <a:xfrm>
            <a:off x="2790426" y="1842908"/>
            <a:ext cx="6515204" cy="618391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g-BG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СПЕЦИАЛИЗИРАНА АДМИНИСТРАЦИЯ</a:t>
            </a:r>
            <a:endParaRPr lang="bg-BG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7" name="V-образна стрелка 26"/>
          <p:cNvSpPr/>
          <p:nvPr/>
        </p:nvSpPr>
        <p:spPr>
          <a:xfrm rot="5400000">
            <a:off x="5839899" y="2735529"/>
            <a:ext cx="416257" cy="411941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11" name="Правоъгълник 10"/>
          <p:cNvSpPr/>
          <p:nvPr/>
        </p:nvSpPr>
        <p:spPr>
          <a:xfrm>
            <a:off x="1045763" y="3301337"/>
            <a:ext cx="102756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</a:rPr>
              <a:t>Подпомага </a:t>
            </a:r>
            <a:r>
              <a:rPr lang="ru-RU" sz="24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</a:rPr>
              <a:t>осъществяването на правомощията на </a:t>
            </a:r>
            <a:r>
              <a:rPr lang="ru-RU" sz="24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</a:rPr>
              <a:t>кмета на общината, </a:t>
            </a:r>
            <a:r>
              <a:rPr lang="ru-RU" sz="24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</a:rPr>
              <a:t>свързани с неговата специална  </a:t>
            </a:r>
            <a:r>
              <a:rPr lang="ru-RU" sz="24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a typeface="Arial"/>
              </a:rPr>
              <a:t>компетентност.</a:t>
            </a:r>
            <a:endParaRPr lang="bg-BG" sz="24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17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6" name="Закръглен правоъгълник 5"/>
          <p:cNvSpPr/>
          <p:nvPr/>
        </p:nvSpPr>
        <p:spPr>
          <a:xfrm>
            <a:off x="2233003" y="1693242"/>
            <a:ext cx="7844273" cy="618391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ДЕЙНОСТИ В ОБЩАТА АДМИНИСТРАЦИЯ</a:t>
            </a:r>
            <a:endParaRPr lang="bg-BG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7" name="V-образна стрелка 26"/>
          <p:cNvSpPr/>
          <p:nvPr/>
        </p:nvSpPr>
        <p:spPr>
          <a:xfrm rot="5400000">
            <a:off x="5839899" y="2590154"/>
            <a:ext cx="416257" cy="411941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1405719" y="3162447"/>
            <a:ext cx="94988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Административно </a:t>
            </a: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обслужване на </a:t>
            </a: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гражданите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Правно осигуряване </a:t>
            </a:r>
            <a:endParaRPr lang="ru-RU" b="1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Arial"/>
              <a:ea typeface="Times New Roman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Деловодство, документооборот и общински архив, информационни системи </a:t>
            </a:r>
            <a:endParaRPr lang="ru-RU" b="1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Arial"/>
              <a:ea typeface="Times New Roman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Управление на финансовите ресурси </a:t>
            </a:r>
            <a:endParaRPr lang="ru-RU" b="1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Arial"/>
              <a:ea typeface="Times New Roman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Управление на човешките ресурси </a:t>
            </a:r>
            <a:endParaRPr lang="ru-RU" b="1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Arial"/>
              <a:ea typeface="Times New Roman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Управление при отбранително-мобилизационна </a:t>
            </a: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подготовка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Протокол, публичност на дейността и връзки с обществеността </a:t>
            </a:r>
            <a:endParaRPr lang="ru-RU" b="1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Arial"/>
              <a:ea typeface="Times New Roman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Други дейности, свързани </a:t>
            </a: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с общата </a:t>
            </a: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компетентност на кмета</a:t>
            </a:r>
            <a:endParaRPr lang="ru-RU" b="1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Arial"/>
              <a:ea typeface="Times New Roman"/>
            </a:endParaRPr>
          </a:p>
          <a:p>
            <a:endParaRPr lang="ru-RU" b="1" dirty="0" smtClean="0">
              <a:latin typeface="Arial"/>
              <a:ea typeface="Times New Roman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5278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6" name="Закръглен правоъгълник 5"/>
          <p:cNvSpPr/>
          <p:nvPr/>
        </p:nvSpPr>
        <p:spPr>
          <a:xfrm>
            <a:off x="1448730" y="1561468"/>
            <a:ext cx="9198591" cy="618391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ДЕЙНОСТИ В СПЕЦИАЛИЗИРАНАТА АДМИНИСТРАЦИЯ</a:t>
            </a:r>
            <a:endParaRPr lang="bg-BG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7" name="V-образна стрелка 26"/>
          <p:cNvSpPr/>
          <p:nvPr/>
        </p:nvSpPr>
        <p:spPr>
          <a:xfrm rot="5400000">
            <a:off x="3358073" y="2395674"/>
            <a:ext cx="416257" cy="411941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1719618" y="3039617"/>
            <a:ext cx="432840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Местни </a:t>
            </a: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данъци и такси </a:t>
            </a:r>
            <a:endParaRPr lang="ru-RU" b="1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Arial"/>
              <a:ea typeface="Times New Roman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Гражданска регистрация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Общинска </a:t>
            </a: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собственост </a:t>
            </a:r>
            <a:endParaRPr lang="ru-RU" b="1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Arial"/>
              <a:ea typeface="Times New Roman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Устройство </a:t>
            </a: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на </a:t>
            </a: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територията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Кадастър </a:t>
            </a: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и </a:t>
            </a: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регулация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Техническа </a:t>
            </a:r>
            <a:r>
              <a:rPr lang="ru-RU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инфраструктура </a:t>
            </a:r>
            <a:endParaRPr lang="ru-RU" b="1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Arial"/>
              <a:ea typeface="Times New Roman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Икономика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Туризъм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rial"/>
                <a:ea typeface="Times New Roman"/>
              </a:rPr>
              <a:t>Транспорт</a:t>
            </a:r>
          </a:p>
          <a:p>
            <a:endParaRPr lang="ru-RU" b="1" dirty="0" smtClean="0">
              <a:latin typeface="Arial"/>
              <a:ea typeface="Times New Roman"/>
            </a:endParaRPr>
          </a:p>
          <a:p>
            <a:endParaRPr lang="bg-BG" dirty="0"/>
          </a:p>
        </p:txBody>
      </p:sp>
      <p:sp>
        <p:nvSpPr>
          <p:cNvPr id="10" name="Контейнер за съдържание 9"/>
          <p:cNvSpPr>
            <a:spLocks noGrp="1"/>
          </p:cNvSpPr>
          <p:nvPr>
            <p:ph sz="half" idx="2"/>
          </p:nvPr>
        </p:nvSpPr>
        <p:spPr>
          <a:xfrm>
            <a:off x="6267612" y="3039616"/>
            <a:ext cx="4754880" cy="3041143"/>
          </a:xfrm>
        </p:spPr>
        <p:txBody>
          <a:bodyPr/>
          <a:lstStyle/>
          <a:p>
            <a:pPr marL="285750" lvl="0" indent="-285750">
              <a:lnSpc>
                <a:spcPct val="100000"/>
              </a:lnSpc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1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Селско </a:t>
            </a:r>
            <a:r>
              <a:rPr lang="ru-RU" sz="1800" b="1" dirty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и горско стопанство </a:t>
            </a:r>
            <a:endParaRPr lang="ru-RU" sz="1800" b="1" dirty="0" smtClean="0">
              <a:ln>
                <a:solidFill>
                  <a:srgbClr val="0989B1">
                    <a:lumMod val="50000"/>
                  </a:srgbClr>
                </a:solidFill>
              </a:ln>
              <a:solidFill>
                <a:srgbClr val="0989B1">
                  <a:lumMod val="60000"/>
                  <a:lumOff val="40000"/>
                </a:srgbClr>
              </a:solidFill>
              <a:latin typeface="Arial"/>
              <a:ea typeface="Times New Roman"/>
            </a:endParaRP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1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Опазване </a:t>
            </a:r>
            <a:r>
              <a:rPr lang="ru-RU" sz="1800" b="1" dirty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на околната среда и управление на отпадъците  </a:t>
            </a:r>
            <a:endParaRPr lang="ru-RU" sz="1800" b="1" dirty="0" smtClean="0">
              <a:ln>
                <a:solidFill>
                  <a:srgbClr val="0989B1">
                    <a:lumMod val="50000"/>
                  </a:srgbClr>
                </a:solidFill>
              </a:ln>
              <a:solidFill>
                <a:srgbClr val="0989B1">
                  <a:lumMod val="60000"/>
                  <a:lumOff val="40000"/>
                </a:srgbClr>
              </a:solidFill>
              <a:latin typeface="Arial"/>
              <a:ea typeface="Times New Roman"/>
            </a:endParaRP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1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Регионално </a:t>
            </a:r>
            <a:r>
              <a:rPr lang="ru-RU" sz="1800" b="1" dirty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развитие и проекти </a:t>
            </a:r>
            <a:endParaRPr lang="ru-RU" sz="1800" b="1" dirty="0" smtClean="0">
              <a:ln>
                <a:solidFill>
                  <a:srgbClr val="0989B1">
                    <a:lumMod val="50000"/>
                  </a:srgbClr>
                </a:solidFill>
              </a:ln>
              <a:solidFill>
                <a:srgbClr val="0989B1">
                  <a:lumMod val="60000"/>
                  <a:lumOff val="40000"/>
                </a:srgbClr>
              </a:solidFill>
              <a:latin typeface="Arial"/>
              <a:ea typeface="Times New Roman"/>
            </a:endParaRP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1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Социални услуги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1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Здравеопазване 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1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Образование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1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Спорт </a:t>
            </a:r>
            <a:r>
              <a:rPr lang="ru-RU" sz="1800" b="1" dirty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и младежки </a:t>
            </a:r>
            <a:r>
              <a:rPr lang="ru-RU" sz="1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дейности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1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Култура </a:t>
            </a:r>
            <a:r>
              <a:rPr lang="ru-RU" sz="1800" b="1" dirty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latin typeface="Arial"/>
                <a:ea typeface="Times New Roman"/>
              </a:rPr>
              <a:t>и религиозни дейности  </a:t>
            </a: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12" name="V-образна стрелка 11"/>
          <p:cNvSpPr/>
          <p:nvPr/>
        </p:nvSpPr>
        <p:spPr>
          <a:xfrm rot="5400000">
            <a:off x="8396372" y="2395674"/>
            <a:ext cx="416257" cy="411941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7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6" name="Закръглен правоъгълник 5"/>
          <p:cNvSpPr/>
          <p:nvPr/>
        </p:nvSpPr>
        <p:spPr>
          <a:xfrm>
            <a:off x="2953369" y="1586346"/>
            <a:ext cx="6192887" cy="618391"/>
          </a:xfrm>
          <a:prstGeom prst="roundRect">
            <a:avLst/>
          </a:prstGeom>
          <a:solidFill>
            <a:schemeClr val="tx1">
              <a:lumMod val="10000"/>
              <a:lumOff val="90000"/>
            </a:schemeClr>
          </a:solidFill>
          <a:ln>
            <a:solidFill>
              <a:schemeClr val="tx1">
                <a:lumMod val="90000"/>
                <a:lumOff val="1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ДЛЪЖНОСТИ В АДМИНИСТРАЦИЯТА</a:t>
            </a:r>
            <a:endParaRPr lang="bg-BG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7" name="V-образна стрелка 26"/>
          <p:cNvSpPr/>
          <p:nvPr/>
        </p:nvSpPr>
        <p:spPr>
          <a:xfrm rot="5400000">
            <a:off x="5871046" y="2311281"/>
            <a:ext cx="416257" cy="411941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Arial"/>
              <a:ea typeface="Times New Roman"/>
            </a:endParaRPr>
          </a:p>
          <a:p>
            <a:endParaRPr lang="bg-BG" dirty="0"/>
          </a:p>
        </p:txBody>
      </p:sp>
      <p:sp>
        <p:nvSpPr>
          <p:cNvPr id="10" name="Контейнер за съдържание 9"/>
          <p:cNvSpPr>
            <a:spLocks noGrp="1"/>
          </p:cNvSpPr>
          <p:nvPr>
            <p:ph sz="half" idx="2"/>
          </p:nvPr>
        </p:nvSpPr>
        <p:spPr>
          <a:xfrm>
            <a:off x="6219823" y="3039617"/>
            <a:ext cx="4754880" cy="3041143"/>
          </a:xfrm>
        </p:spPr>
        <p:txBody>
          <a:bodyPr/>
          <a:lstStyle/>
          <a:p>
            <a:pPr marL="285750" lvl="0" indent="-285750">
              <a:lnSpc>
                <a:spcPct val="100000"/>
              </a:lnSpc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endParaRPr lang="ru-RU" sz="1800" b="1" dirty="0">
              <a:ln>
                <a:solidFill>
                  <a:srgbClr val="0989B1">
                    <a:lumMod val="50000"/>
                  </a:srgbClr>
                </a:solidFill>
              </a:ln>
              <a:solidFill>
                <a:srgbClr val="0989B1">
                  <a:lumMod val="60000"/>
                  <a:lumOff val="40000"/>
                </a:srgbClr>
              </a:solidFill>
              <a:latin typeface="Arial"/>
              <a:ea typeface="Times New Roman"/>
            </a:endParaRP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12" name="V-образна стрелка 11"/>
          <p:cNvSpPr/>
          <p:nvPr/>
        </p:nvSpPr>
        <p:spPr>
          <a:xfrm rot="5400000">
            <a:off x="5898682" y="3540715"/>
            <a:ext cx="416257" cy="411941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4" name="Правоъгълник 3"/>
          <p:cNvSpPr/>
          <p:nvPr/>
        </p:nvSpPr>
        <p:spPr>
          <a:xfrm>
            <a:off x="989112" y="2707560"/>
            <a:ext cx="101801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400" b="1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</a:rPr>
              <a:t>Нормативно </a:t>
            </a:r>
            <a:r>
              <a:rPr lang="ru-RU" sz="2400" b="1" dirty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</a:rPr>
              <a:t>определена позиция, която се заема по служебно или по трудово правоотношение</a:t>
            </a:r>
            <a:endParaRPr lang="bg-BG" sz="2400" b="1" dirty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Правоъгълник 8"/>
          <p:cNvSpPr/>
          <p:nvPr/>
        </p:nvSpPr>
        <p:spPr>
          <a:xfrm>
            <a:off x="5079807" y="4113063"/>
            <a:ext cx="2054006" cy="144347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solidFill>
              <a:schemeClr val="tx1">
                <a:lumMod val="90000"/>
                <a:lumOff val="1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24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ръководни</a:t>
            </a:r>
            <a:endParaRPr lang="bg-BG" sz="2400" dirty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24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експертни</a:t>
            </a:r>
            <a:endParaRPr lang="bg-BG" sz="2400" dirty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bg-BG" sz="24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технически</a:t>
            </a:r>
            <a:endParaRPr lang="bg-BG" sz="2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526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6" name="Закръглен правоъгълник 5"/>
          <p:cNvSpPr/>
          <p:nvPr/>
        </p:nvSpPr>
        <p:spPr>
          <a:xfrm>
            <a:off x="989112" y="1586346"/>
            <a:ext cx="10150763" cy="61839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90000"/>
                <a:lumOff val="1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КЛАСИФИКАТОР НА ДЛЪЖНОСТИТЕ В АДМИНИСТРАЦИЯТА </a:t>
            </a:r>
            <a:endParaRPr lang="bg-BG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7" name="V-образна стрелка 26"/>
          <p:cNvSpPr/>
          <p:nvPr/>
        </p:nvSpPr>
        <p:spPr>
          <a:xfrm rot="5400000">
            <a:off x="5856364" y="2329405"/>
            <a:ext cx="416257" cy="411941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Arial"/>
              <a:ea typeface="Times New Roman"/>
            </a:endParaRPr>
          </a:p>
          <a:p>
            <a:endParaRPr lang="bg-BG" dirty="0"/>
          </a:p>
        </p:txBody>
      </p:sp>
      <p:sp>
        <p:nvSpPr>
          <p:cNvPr id="10" name="Контейнер за съдържание 9"/>
          <p:cNvSpPr>
            <a:spLocks noGrp="1"/>
          </p:cNvSpPr>
          <p:nvPr>
            <p:ph sz="half" idx="2"/>
          </p:nvPr>
        </p:nvSpPr>
        <p:spPr>
          <a:xfrm>
            <a:off x="6219823" y="3039617"/>
            <a:ext cx="4754880" cy="3041143"/>
          </a:xfrm>
        </p:spPr>
        <p:txBody>
          <a:bodyPr/>
          <a:lstStyle/>
          <a:p>
            <a:pPr marL="285750" lvl="0" indent="-285750">
              <a:lnSpc>
                <a:spcPct val="100000"/>
              </a:lnSpc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endParaRPr lang="ru-RU" sz="1800" b="1" dirty="0">
              <a:ln>
                <a:solidFill>
                  <a:srgbClr val="0989B1">
                    <a:lumMod val="50000"/>
                  </a:srgbClr>
                </a:solidFill>
              </a:ln>
              <a:solidFill>
                <a:srgbClr val="0989B1">
                  <a:lumMod val="60000"/>
                  <a:lumOff val="40000"/>
                </a:srgbClr>
              </a:solidFill>
              <a:latin typeface="Arial"/>
              <a:ea typeface="Times New Roman"/>
            </a:endParaRPr>
          </a:p>
          <a:p>
            <a:pPr marL="45720" indent="0">
              <a:buNone/>
            </a:pPr>
            <a:endParaRPr lang="bg-BG" dirty="0"/>
          </a:p>
        </p:txBody>
      </p:sp>
      <p:sp>
        <p:nvSpPr>
          <p:cNvPr id="9" name="Правоъгълник 8"/>
          <p:cNvSpPr/>
          <p:nvPr/>
        </p:nvSpPr>
        <p:spPr>
          <a:xfrm>
            <a:off x="989112" y="2743504"/>
            <a:ext cx="10150763" cy="276229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ru-RU" sz="20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Наименованията на </a:t>
            </a:r>
            <a:r>
              <a:rPr lang="ru-RU" sz="2000" dirty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длъжностите в администрацията;</a:t>
            </a:r>
          </a:p>
          <a:p>
            <a:pPr marL="342900" indent="-3429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ru-RU" sz="20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Разпределението на </a:t>
            </a:r>
            <a:r>
              <a:rPr lang="ru-RU" sz="2000" dirty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длъжностите в администрацията по длъжностни нива;</a:t>
            </a:r>
          </a:p>
          <a:p>
            <a:pPr marL="342900" indent="-3429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ru-RU" sz="20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Минималната образователна </a:t>
            </a:r>
            <a:r>
              <a:rPr lang="ru-RU" sz="2000" dirty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степен за заемане на длъжност в администрацията;</a:t>
            </a:r>
          </a:p>
          <a:p>
            <a:pPr marL="342900" indent="-3429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ru-RU" sz="20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Минималният ранг</a:t>
            </a:r>
            <a:r>
              <a:rPr lang="ru-RU" sz="2000" dirty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необходим за заемане на длъжностите, определени за държавни служители;</a:t>
            </a:r>
          </a:p>
          <a:p>
            <a:pPr marL="342900" indent="-3429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ru-RU" sz="20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Минималният професионален </a:t>
            </a:r>
            <a:r>
              <a:rPr lang="ru-RU" sz="2000" dirty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опит, необходим за заемане на длъжността;</a:t>
            </a:r>
          </a:p>
          <a:p>
            <a:pPr marL="342900" indent="-3429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ru-RU" sz="20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Видът на </a:t>
            </a:r>
            <a:r>
              <a:rPr lang="ru-RU" sz="2000" dirty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правоотношението, по което се заема длъжността</a:t>
            </a:r>
            <a:r>
              <a:rPr lang="ru-RU" sz="20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2000" dirty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39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477108" y="538619"/>
            <a:ext cx="9224387" cy="5638345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z="28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1:</a:t>
            </a:r>
          </a:p>
          <a:p>
            <a:pPr marL="0" indent="0" algn="ctr">
              <a:buNone/>
            </a:pP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Разпределяне на дейностите в обща и специализирана администрация за постигане целите на общината. Структура и необходими документи регламентиращи дейностите, които извършва администрацията.</a:t>
            </a: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330" y="843461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6786" y="903594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23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Arial"/>
              <a:ea typeface="Times New Roman"/>
            </a:endParaRPr>
          </a:p>
          <a:p>
            <a:endParaRPr lang="bg-BG" dirty="0"/>
          </a:p>
        </p:txBody>
      </p:sp>
      <p:sp>
        <p:nvSpPr>
          <p:cNvPr id="10" name="Контейнер за съдържание 9"/>
          <p:cNvSpPr>
            <a:spLocks noGrp="1"/>
          </p:cNvSpPr>
          <p:nvPr>
            <p:ph sz="half" idx="2"/>
          </p:nvPr>
        </p:nvSpPr>
        <p:spPr>
          <a:xfrm>
            <a:off x="6219823" y="3039617"/>
            <a:ext cx="4754880" cy="3041143"/>
          </a:xfrm>
        </p:spPr>
        <p:txBody>
          <a:bodyPr/>
          <a:lstStyle/>
          <a:p>
            <a:pPr marL="285750" lvl="0" indent="-285750">
              <a:lnSpc>
                <a:spcPct val="100000"/>
              </a:lnSpc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endParaRPr lang="ru-RU" sz="1800" b="1" dirty="0">
              <a:ln>
                <a:solidFill>
                  <a:srgbClr val="0989B1">
                    <a:lumMod val="50000"/>
                  </a:srgbClr>
                </a:solidFill>
              </a:ln>
              <a:solidFill>
                <a:srgbClr val="0989B1">
                  <a:lumMod val="60000"/>
                  <a:lumOff val="40000"/>
                </a:srgbClr>
              </a:solidFill>
              <a:latin typeface="Arial"/>
              <a:ea typeface="Times New Roman"/>
            </a:endParaRPr>
          </a:p>
          <a:p>
            <a:pPr marL="45720" indent="0">
              <a:buNone/>
            </a:pPr>
            <a:endParaRPr lang="bg-BG" dirty="0"/>
          </a:p>
        </p:txBody>
      </p:sp>
      <p:graphicFrame>
        <p:nvGraphicFramePr>
          <p:cNvPr id="4" name="Диаграма 3"/>
          <p:cNvGraphicFramePr/>
          <p:nvPr>
            <p:extLst>
              <p:ext uri="{D42A27DB-BD31-4B8C-83A1-F6EECF244321}">
                <p14:modId xmlns:p14="http://schemas.microsoft.com/office/powerpoint/2010/main" val="203978746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4077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18827" y="602969"/>
            <a:ext cx="10058399" cy="5171530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sz="800" dirty="0" smtClean="0"/>
          </a:p>
          <a:p>
            <a:pPr marL="0" indent="0" algn="ctr">
              <a:buNone/>
            </a:pPr>
            <a:endParaRPr lang="ru-RU" sz="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bg-BG" sz="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172" y="519589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3029" y="519589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pic>
        <p:nvPicPr>
          <p:cNvPr id="9" name="Картина 8"/>
          <p:cNvPicPr/>
          <p:nvPr/>
        </p:nvPicPr>
        <p:blipFill rotWithShape="1">
          <a:blip r:embed="rId7"/>
          <a:srcRect l="16866" t="12505" r="16167" b="30884"/>
          <a:stretch/>
        </p:blipFill>
        <p:spPr bwMode="auto">
          <a:xfrm>
            <a:off x="1573669" y="1970067"/>
            <a:ext cx="8948716" cy="3668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авоъгълник 3"/>
          <p:cNvSpPr/>
          <p:nvPr/>
        </p:nvSpPr>
        <p:spPr>
          <a:xfrm>
            <a:off x="464024" y="1368423"/>
            <a:ext cx="11286698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bg-BG" sz="28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a typeface="Calibri"/>
                <a:cs typeface="Times New Roman"/>
              </a:rPr>
              <a:t>Принципен модел на структура на общинска администрация</a:t>
            </a:r>
          </a:p>
        </p:txBody>
      </p:sp>
    </p:spTree>
    <p:extLst>
      <p:ext uri="{BB962C8B-B14F-4D97-AF65-F5344CB8AC3E}">
        <p14:creationId xmlns:p14="http://schemas.microsoft.com/office/powerpoint/2010/main" val="97623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514901" y="602969"/>
            <a:ext cx="9144001" cy="5210978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sz="800" dirty="0" smtClean="0"/>
          </a:p>
          <a:p>
            <a:pPr marL="0" indent="0" algn="ctr">
              <a:buNone/>
            </a:pPr>
            <a:endParaRPr lang="ru-RU" sz="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ctr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</a:pPr>
            <a:r>
              <a:rPr lang="ru-RU" sz="3500" b="1" u="sng" dirty="0">
                <a:ln w="1905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Calibri"/>
                <a:cs typeface="Times New Roman"/>
              </a:rPr>
              <a:t>Длъжности и звена на пряко подчинение </a:t>
            </a:r>
            <a:endParaRPr lang="ru-RU" sz="3500" b="1" u="sng" dirty="0" smtClean="0">
              <a:ln w="1905">
                <a:solidFill>
                  <a:schemeClr val="accent6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Calibri"/>
              <a:cs typeface="Times New Roman"/>
            </a:endParaRPr>
          </a:p>
          <a:p>
            <a:pPr marL="0" lvl="0" indent="0" algn="ctr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</a:pPr>
            <a:r>
              <a:rPr lang="ru-RU" sz="3500" b="1" u="sng" dirty="0" smtClean="0">
                <a:ln w="1905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Calibri"/>
                <a:cs typeface="Times New Roman"/>
              </a:rPr>
              <a:t>на </a:t>
            </a:r>
            <a:r>
              <a:rPr lang="ru-RU" sz="3500" b="1" u="sng" dirty="0">
                <a:ln w="1905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Calibri"/>
                <a:cs typeface="Times New Roman"/>
              </a:rPr>
              <a:t>кмета на </a:t>
            </a:r>
            <a:r>
              <a:rPr lang="ru-RU" sz="3500" b="1" u="sng" dirty="0" smtClean="0">
                <a:ln w="1905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Calibri"/>
                <a:cs typeface="Times New Roman"/>
              </a:rPr>
              <a:t>общината</a:t>
            </a:r>
            <a:endParaRPr lang="bg-BG" sz="35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bg-BG" sz="24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</a:rPr>
              <a:t> Секретар;</a:t>
            </a:r>
          </a:p>
          <a:p>
            <a:pPr lvl="0">
              <a:buFont typeface="Wingdings" pitchFamily="2" charset="2"/>
              <a:buChar char="v"/>
            </a:pPr>
            <a:r>
              <a:rPr lang="bg-BG" sz="24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</a:rPr>
              <a:t>Звено/служител по мрежова и информационна сигурност;</a:t>
            </a:r>
            <a:endParaRPr lang="bg-BG" sz="24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bg-BG" sz="24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</a:rPr>
              <a:t> Звено/служител по </a:t>
            </a:r>
            <a:r>
              <a:rPr lang="bg-BG" sz="24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</a:rPr>
              <a:t>сигурността на информацията;</a:t>
            </a:r>
          </a:p>
          <a:p>
            <a:pPr lvl="0">
              <a:buFont typeface="Wingdings" pitchFamily="2" charset="2"/>
              <a:buChar char="v"/>
            </a:pPr>
            <a:r>
              <a:rPr lang="bg-BG" sz="24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</a:rPr>
              <a:t> Инспекторат за </a:t>
            </a:r>
            <a:r>
              <a:rPr lang="bg-BG" sz="24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</a:rPr>
              <a:t>осъществяване на контрол и проверки по § 2 от допълнителните разпоредби на Закона за противодействие на корупцията и за отнемане на незаконно придобитото имущество</a:t>
            </a:r>
          </a:p>
          <a:p>
            <a:pPr lvl="0">
              <a:buFont typeface="Wingdings" pitchFamily="2" charset="2"/>
              <a:buChar char="v"/>
            </a:pPr>
            <a:r>
              <a:rPr lang="bg-BG" sz="24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</a:rPr>
              <a:t> Звено за </a:t>
            </a:r>
            <a:r>
              <a:rPr lang="bg-BG" sz="24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</a:rPr>
              <a:t>вътрешен одит;</a:t>
            </a:r>
          </a:p>
          <a:p>
            <a:pPr lvl="0">
              <a:buFont typeface="Wingdings" pitchFamily="2" charset="2"/>
              <a:buChar char="v"/>
            </a:pPr>
            <a:r>
              <a:rPr lang="bg-BG" sz="24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</a:rPr>
              <a:t> Финансов контрол</a:t>
            </a:r>
            <a:r>
              <a:rPr lang="bg-BG" sz="24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</a:rPr>
              <a:t>;</a:t>
            </a:r>
          </a:p>
          <a:p>
            <a:pPr lvl="0">
              <a:buFont typeface="Wingdings" pitchFamily="2" charset="2"/>
              <a:buChar char="v"/>
            </a:pPr>
            <a:r>
              <a:rPr lang="bg-BG" sz="24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</a:rPr>
              <a:t> Главен архитект</a:t>
            </a:r>
            <a:r>
              <a:rPr lang="bg-BG" sz="24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172" y="519589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3029" y="519589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81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42257" y="519589"/>
            <a:ext cx="9144001" cy="5210978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sz="800" dirty="0" smtClean="0"/>
          </a:p>
          <a:p>
            <a:pPr marL="0" indent="0" algn="ctr">
              <a:buNone/>
            </a:pPr>
            <a:endParaRPr lang="ru-RU" sz="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ru-RU" sz="8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172" y="519589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3029" y="519589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graphicFrame>
        <p:nvGraphicFramePr>
          <p:cNvPr id="6" name="Диаграма 5"/>
          <p:cNvGraphicFramePr/>
          <p:nvPr>
            <p:extLst>
              <p:ext uri="{D42A27DB-BD31-4B8C-83A1-F6EECF244321}">
                <p14:modId xmlns:p14="http://schemas.microsoft.com/office/powerpoint/2010/main" val="1231010715"/>
              </p:ext>
            </p:extLst>
          </p:nvPr>
        </p:nvGraphicFramePr>
        <p:xfrm>
          <a:off x="922172" y="593369"/>
          <a:ext cx="6820021" cy="4585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Овал 8"/>
          <p:cNvSpPr/>
          <p:nvPr/>
        </p:nvSpPr>
        <p:spPr>
          <a:xfrm rot="578912">
            <a:off x="6749790" y="1439756"/>
            <a:ext cx="3481446" cy="178231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g-BG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СТРУКТУРНИ ЗВЕНА</a:t>
            </a:r>
            <a:endParaRPr lang="bg-BG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1405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492772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6" name="Закръглен правоъгълник 5"/>
          <p:cNvSpPr/>
          <p:nvPr/>
        </p:nvSpPr>
        <p:spPr>
          <a:xfrm>
            <a:off x="1087822" y="1430968"/>
            <a:ext cx="10052054" cy="136515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rgbClr val="0989B1">
                        <a:shade val="20000"/>
                        <a:satMod val="200000"/>
                      </a:srgbClr>
                    </a:gs>
                    <a:gs pos="78000">
                      <a:srgbClr val="0989B1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0989B1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Принципи </a:t>
            </a:r>
            <a:r>
              <a:rPr lang="ru-RU" sz="2800" b="1" dirty="0">
                <a:ln w="1905"/>
                <a:gradFill>
                  <a:gsLst>
                    <a:gs pos="0">
                      <a:srgbClr val="0989B1">
                        <a:shade val="20000"/>
                        <a:satMod val="200000"/>
                      </a:srgbClr>
                    </a:gs>
                    <a:gs pos="78000">
                      <a:srgbClr val="0989B1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0989B1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 изграждане на структурните звена - нормативни изисквания за вътрешно структуриране, нормативи за </a:t>
            </a:r>
            <a:r>
              <a:rPr lang="ru-RU" sz="2800" b="1" dirty="0" smtClean="0">
                <a:ln w="1905"/>
                <a:gradFill>
                  <a:gsLst>
                    <a:gs pos="0">
                      <a:srgbClr val="0989B1">
                        <a:shade val="20000"/>
                        <a:satMod val="200000"/>
                      </a:srgbClr>
                    </a:gs>
                    <a:gs pos="78000">
                      <a:srgbClr val="0989B1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0989B1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численост</a:t>
            </a:r>
            <a:endParaRPr lang="bg-BG" sz="2800" b="1" dirty="0">
              <a:ln w="1905"/>
              <a:gradFill>
                <a:gsLst>
                  <a:gs pos="0">
                    <a:srgbClr val="0989B1">
                      <a:shade val="20000"/>
                      <a:satMod val="200000"/>
                    </a:srgbClr>
                  </a:gs>
                  <a:gs pos="78000">
                    <a:srgbClr val="0989B1">
                      <a:tint val="90000"/>
                      <a:shade val="89000"/>
                      <a:satMod val="220000"/>
                    </a:srgbClr>
                  </a:gs>
                  <a:gs pos="100000">
                    <a:srgbClr val="0989B1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7" name="V-образна стрелка 26"/>
          <p:cNvSpPr/>
          <p:nvPr/>
        </p:nvSpPr>
        <p:spPr>
          <a:xfrm rot="5400000">
            <a:off x="5922093" y="2875423"/>
            <a:ext cx="416257" cy="411941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1364428" y="3260727"/>
            <a:ext cx="94988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a typeface="Times New Roman"/>
              </a:rPr>
              <a:t>Нормативни </a:t>
            </a:r>
            <a:r>
              <a:rPr lang="ru-RU" sz="2800" b="1" dirty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a typeface="Times New Roman"/>
              </a:rPr>
              <a:t>изисквания към вътрешното процентно разпределение на числеността по </a:t>
            </a:r>
            <a:r>
              <a:rPr lang="ru-RU" sz="2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a typeface="Times New Roman"/>
              </a:rPr>
              <a:t>звена </a:t>
            </a:r>
          </a:p>
        </p:txBody>
      </p:sp>
      <p:sp>
        <p:nvSpPr>
          <p:cNvPr id="11" name="Правоъгълник 10"/>
          <p:cNvSpPr/>
          <p:nvPr/>
        </p:nvSpPr>
        <p:spPr>
          <a:xfrm>
            <a:off x="1641034" y="4608177"/>
            <a:ext cx="94988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a typeface="Times New Roman"/>
              </a:rPr>
              <a:t>Наредбата </a:t>
            </a:r>
            <a:r>
              <a:rPr lang="ru-RU" sz="2800" b="1" dirty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a typeface="Times New Roman"/>
              </a:rPr>
              <a:t>за прилагане на Класификатора на длъжностите в </a:t>
            </a:r>
            <a:r>
              <a:rPr lang="ru-RU" sz="2800" b="1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a typeface="Times New Roman"/>
              </a:rPr>
              <a:t>администрацията </a:t>
            </a:r>
          </a:p>
        </p:txBody>
      </p:sp>
      <p:sp>
        <p:nvSpPr>
          <p:cNvPr id="12" name="V-образна стрелка 11"/>
          <p:cNvSpPr/>
          <p:nvPr/>
        </p:nvSpPr>
        <p:spPr>
          <a:xfrm rot="5400000">
            <a:off x="5922093" y="4216992"/>
            <a:ext cx="416257" cy="411941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rgbClr val="354F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90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492772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27" name="V-образна стрелка 26"/>
          <p:cNvSpPr/>
          <p:nvPr/>
        </p:nvSpPr>
        <p:spPr>
          <a:xfrm rot="5400000">
            <a:off x="5872231" y="2097077"/>
            <a:ext cx="416257" cy="411941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9" name="Правоъгълник 8"/>
          <p:cNvSpPr/>
          <p:nvPr/>
        </p:nvSpPr>
        <p:spPr>
          <a:xfrm>
            <a:off x="1072055" y="1552271"/>
            <a:ext cx="1006782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ru-RU" sz="3200" u="sng" dirty="0" smtClean="0">
                <a:ln>
                  <a:solidFill>
                    <a:srgbClr val="4AB5C4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Численост на </a:t>
            </a:r>
            <a:r>
              <a:rPr lang="ru-RU" sz="3200" u="sng" dirty="0">
                <a:ln>
                  <a:solidFill>
                    <a:srgbClr val="4AB5C4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персонала в общинските </a:t>
            </a:r>
            <a:r>
              <a:rPr lang="ru-RU" sz="3200" u="sng" dirty="0" smtClean="0">
                <a:ln>
                  <a:solidFill>
                    <a:srgbClr val="4AB5C4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администрации</a:t>
            </a:r>
            <a:endParaRPr lang="ru-RU" sz="3200" u="sng" dirty="0">
              <a:ln>
                <a:solidFill>
                  <a:srgbClr val="4AB5C4">
                    <a:lumMod val="50000"/>
                  </a:srgbClr>
                </a:solidFill>
              </a:ln>
              <a:solidFill>
                <a:srgbClr val="0989B1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авоъгълник 9"/>
          <p:cNvSpPr/>
          <p:nvPr/>
        </p:nvSpPr>
        <p:spPr>
          <a:xfrm>
            <a:off x="1097060" y="2814063"/>
            <a:ext cx="1006781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v"/>
            </a:pPr>
            <a:r>
              <a:rPr lang="bg-BG" sz="2400" b="1" dirty="0" smtClean="0">
                <a:solidFill>
                  <a:schemeClr val="accent5">
                    <a:lumMod val="75000"/>
                  </a:schemeClr>
                </a:solidFill>
              </a:rPr>
              <a:t>численост 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</a:rPr>
              <a:t>на лицата, заемащи ръководни </a:t>
            </a:r>
            <a:r>
              <a:rPr lang="bg-BG" sz="2400" b="1" dirty="0" smtClean="0">
                <a:solidFill>
                  <a:schemeClr val="accent5">
                    <a:lumMod val="75000"/>
                  </a:schemeClr>
                </a:solidFill>
              </a:rPr>
              <a:t>длъжности </a:t>
            </a:r>
            <a:r>
              <a:rPr lang="bg-BG" sz="2400" b="1" dirty="0" smtClean="0">
                <a:solidFill>
                  <a:schemeClr val="accent5"/>
                </a:solidFill>
              </a:rPr>
              <a:t>-</a:t>
            </a:r>
            <a:r>
              <a:rPr lang="bg-BG" sz="2400" dirty="0" smtClean="0">
                <a:solidFill>
                  <a:schemeClr val="accent5"/>
                </a:solidFill>
              </a:rPr>
              <a:t> до </a:t>
            </a:r>
            <a:r>
              <a:rPr lang="bg-BG" sz="2400" dirty="0">
                <a:solidFill>
                  <a:schemeClr val="accent5"/>
                </a:solidFill>
              </a:rPr>
              <a:t>15 на сто от определената обща численост, като в общата численост на администрацията не се включват кметове на общини, на райони и кметства, техните заместници и кметските наместници;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bg-BG" sz="2400" b="1" dirty="0" smtClean="0">
                <a:solidFill>
                  <a:schemeClr val="accent5">
                    <a:lumMod val="75000"/>
                  </a:schemeClr>
                </a:solidFill>
              </a:rPr>
              <a:t>численост 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</a:rPr>
              <a:t>на персонала в общата </a:t>
            </a:r>
            <a:r>
              <a:rPr lang="bg-BG" sz="2400" b="1" dirty="0" smtClean="0">
                <a:solidFill>
                  <a:schemeClr val="accent5">
                    <a:lumMod val="75000"/>
                  </a:schemeClr>
                </a:solidFill>
              </a:rPr>
              <a:t>администрация </a:t>
            </a:r>
            <a:r>
              <a:rPr lang="bg-BG" sz="2400" b="1" dirty="0" smtClean="0">
                <a:solidFill>
                  <a:schemeClr val="accent5"/>
                </a:solidFill>
              </a:rPr>
              <a:t>-</a:t>
            </a:r>
            <a:r>
              <a:rPr lang="bg-BG" sz="2400" dirty="0" smtClean="0">
                <a:solidFill>
                  <a:schemeClr val="accent5"/>
                </a:solidFill>
              </a:rPr>
              <a:t> </a:t>
            </a:r>
            <a:r>
              <a:rPr lang="bg-BG" sz="2400" dirty="0">
                <a:solidFill>
                  <a:schemeClr val="accent5"/>
                </a:solidFill>
              </a:rPr>
              <a:t>до 35 на сто;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bg-BG" sz="2400" b="1" dirty="0" smtClean="0">
                <a:solidFill>
                  <a:schemeClr val="accent5">
                    <a:lumMod val="75000"/>
                  </a:schemeClr>
                </a:solidFill>
              </a:rPr>
              <a:t>численост 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</a:rPr>
              <a:t>на персонала в специализираната администрация</a:t>
            </a:r>
            <a:r>
              <a:rPr lang="bg-BG" sz="2400" dirty="0">
                <a:solidFill>
                  <a:schemeClr val="accent5"/>
                </a:solidFill>
              </a:rPr>
              <a:t> </a:t>
            </a:r>
            <a:r>
              <a:rPr lang="bg-BG" sz="2400" dirty="0" smtClean="0">
                <a:solidFill>
                  <a:schemeClr val="accent5"/>
                </a:solidFill>
              </a:rPr>
              <a:t>- </a:t>
            </a:r>
            <a:r>
              <a:rPr lang="bg-BG" sz="2400" dirty="0">
                <a:solidFill>
                  <a:schemeClr val="accent5"/>
                </a:solidFill>
              </a:rPr>
              <a:t>до 70 на сто от общата численост на </a:t>
            </a:r>
            <a:r>
              <a:rPr lang="bg-BG" sz="2400" dirty="0" smtClean="0">
                <a:solidFill>
                  <a:schemeClr val="accent5"/>
                </a:solidFill>
              </a:rPr>
              <a:t>персонала.</a:t>
            </a:r>
            <a:endParaRPr lang="bg-BG" sz="24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55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492772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9" name="Правоъгълник 8"/>
          <p:cNvSpPr/>
          <p:nvPr/>
        </p:nvSpPr>
        <p:spPr>
          <a:xfrm>
            <a:off x="1072055" y="1446424"/>
            <a:ext cx="1006782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ru-RU" sz="3200" dirty="0" smtClean="0">
                <a:ln>
                  <a:solidFill>
                    <a:srgbClr val="4AB5C4">
                      <a:lumMod val="50000"/>
                    </a:srgb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Численост на персонала</a:t>
            </a:r>
          </a:p>
        </p:txBody>
      </p:sp>
      <p:sp>
        <p:nvSpPr>
          <p:cNvPr id="10" name="Правоъгълник 9"/>
          <p:cNvSpPr/>
          <p:nvPr/>
        </p:nvSpPr>
        <p:spPr>
          <a:xfrm>
            <a:off x="959751" y="2757279"/>
            <a:ext cx="1023013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численост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на персонала в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ДИРЕКЦИЯ - 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не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по-малко от 11 щатни бройки, а за общинската администрация в общини с население до 50 000 души - не по-малко от 7 щатни бройки;</a:t>
            </a:r>
          </a:p>
          <a:p>
            <a:pPr marL="342900" lvl="0" indent="-3429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численост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на персонала в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ОТДЕЛ 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- 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не по-малко от 6 щатни бройки, а за общинската администрация в общини с население до 50 000 души - не по-малко от 4 щатни бройки;</a:t>
            </a:r>
          </a:p>
          <a:p>
            <a:pPr marL="342900" lvl="0" indent="-3429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численост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на персонала в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СЕКТОР -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не по-малко от 10 щатни бройки.</a:t>
            </a:r>
          </a:p>
        </p:txBody>
      </p:sp>
      <p:sp>
        <p:nvSpPr>
          <p:cNvPr id="3" name="Правоъгълник 2"/>
          <p:cNvSpPr/>
          <p:nvPr/>
        </p:nvSpPr>
        <p:spPr>
          <a:xfrm>
            <a:off x="1097060" y="2198188"/>
            <a:ext cx="100928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ru-RU" sz="3200" b="1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СПЕЦИАЛИЗИРАНА  АДМИНИСТРАЦИЯ</a:t>
            </a:r>
            <a:endParaRPr lang="ru-RU" sz="3200" b="1" dirty="0">
              <a:ln>
                <a:solidFill>
                  <a:schemeClr val="accent5">
                    <a:lumMod val="75000"/>
                  </a:schemeClr>
                </a:solidFill>
              </a:ln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6" name="Съединител &quot;права стрелка&quot; 15"/>
          <p:cNvCxnSpPr/>
          <p:nvPr/>
        </p:nvCxnSpPr>
        <p:spPr>
          <a:xfrm>
            <a:off x="6042947" y="1981955"/>
            <a:ext cx="0" cy="2162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41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492772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9" name="Правоъгълник 8"/>
          <p:cNvSpPr/>
          <p:nvPr/>
        </p:nvSpPr>
        <p:spPr>
          <a:xfrm>
            <a:off x="1072055" y="1446424"/>
            <a:ext cx="1006782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ru-RU" sz="3200" dirty="0" smtClean="0">
                <a:ln>
                  <a:solidFill>
                    <a:srgbClr val="4AB5C4">
                      <a:lumMod val="50000"/>
                    </a:srgb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Численост на персонала</a:t>
            </a:r>
          </a:p>
        </p:txBody>
      </p:sp>
      <p:sp>
        <p:nvSpPr>
          <p:cNvPr id="10" name="Правоъгълник 9"/>
          <p:cNvSpPr/>
          <p:nvPr/>
        </p:nvSpPr>
        <p:spPr>
          <a:xfrm>
            <a:off x="909741" y="3052544"/>
            <a:ext cx="1023013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v"/>
            </a:pP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Няма нормативно установено изискване за числеността на персонала по звена в общата </a:t>
            </a:r>
            <a:r>
              <a:rPr lang="ru-RU" sz="2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администрация.</a:t>
            </a:r>
          </a:p>
          <a:p>
            <a:pPr marL="342900" lvl="0" indent="-342900" algn="just">
              <a:buFont typeface="Wingdings" pitchFamily="2" charset="2"/>
              <a:buChar char="v"/>
            </a:pPr>
            <a:r>
              <a:rPr lang="ru-RU" sz="2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Организира се 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 една дирекция, когато определената обща численост на административната структура е до 50 щатни </a:t>
            </a:r>
            <a:r>
              <a:rPr lang="ru-RU" sz="28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бройки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lvl="0" algn="just"/>
            <a:endParaRPr lang="ru-RU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1097060" y="2198188"/>
            <a:ext cx="100928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ru-RU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  АДМИНИСТРАЦИЯ</a:t>
            </a:r>
            <a:endParaRPr lang="ru-RU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6" name="Съединител &quot;права стрелка&quot; 15"/>
          <p:cNvCxnSpPr/>
          <p:nvPr/>
        </p:nvCxnSpPr>
        <p:spPr>
          <a:xfrm>
            <a:off x="6042947" y="1981955"/>
            <a:ext cx="0" cy="2162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51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6" name="Закръглен правоъгълник 5"/>
          <p:cNvSpPr/>
          <p:nvPr/>
        </p:nvSpPr>
        <p:spPr>
          <a:xfrm>
            <a:off x="2951581" y="1586345"/>
            <a:ext cx="6192887" cy="618391"/>
          </a:xfrm>
          <a:prstGeom prst="roundRect">
            <a:avLst/>
          </a:prstGeom>
          <a:solidFill>
            <a:schemeClr val="tx1">
              <a:lumMod val="10000"/>
              <a:lumOff val="90000"/>
            </a:schemeClr>
          </a:solidFill>
          <a:ln>
            <a:solidFill>
              <a:schemeClr val="tx1">
                <a:lumMod val="90000"/>
                <a:lumOff val="1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0541" cmpd="sng">
                  <a:solidFill>
                    <a:srgbClr val="549E39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549E39">
                        <a:tint val="40000"/>
                        <a:satMod val="250000"/>
                      </a:srgbClr>
                    </a:gs>
                    <a:gs pos="9000">
                      <a:srgbClr val="549E39">
                        <a:tint val="52000"/>
                        <a:satMod val="300000"/>
                      </a:srgbClr>
                    </a:gs>
                    <a:gs pos="50000">
                      <a:srgbClr val="549E39">
                        <a:shade val="20000"/>
                        <a:satMod val="300000"/>
                      </a:srgbClr>
                    </a:gs>
                    <a:gs pos="79000">
                      <a:srgbClr val="549E39">
                        <a:tint val="52000"/>
                        <a:satMod val="300000"/>
                      </a:srgbClr>
                    </a:gs>
                    <a:gs pos="100000">
                      <a:srgbClr val="549E39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СПЕЦИАЛНИ ИЗИСКВАНИЯ</a:t>
            </a:r>
            <a:endParaRPr lang="bg-BG" sz="2400" b="1" dirty="0">
              <a:ln w="10541" cmpd="sng">
                <a:solidFill>
                  <a:srgbClr val="549E39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549E39">
                      <a:tint val="40000"/>
                      <a:satMod val="250000"/>
                    </a:srgbClr>
                  </a:gs>
                  <a:gs pos="9000">
                    <a:srgbClr val="549E39">
                      <a:tint val="52000"/>
                      <a:satMod val="300000"/>
                    </a:srgbClr>
                  </a:gs>
                  <a:gs pos="50000">
                    <a:srgbClr val="549E39">
                      <a:shade val="20000"/>
                      <a:satMod val="300000"/>
                    </a:srgbClr>
                  </a:gs>
                  <a:gs pos="79000">
                    <a:srgbClr val="549E39">
                      <a:tint val="52000"/>
                      <a:satMod val="300000"/>
                    </a:srgbClr>
                  </a:gs>
                  <a:gs pos="100000">
                    <a:srgbClr val="549E39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27" name="V-образна стрелка 26"/>
          <p:cNvSpPr/>
          <p:nvPr/>
        </p:nvSpPr>
        <p:spPr>
          <a:xfrm rot="5400000">
            <a:off x="5871046" y="2311281"/>
            <a:ext cx="416257" cy="411941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9" name="Правоъгълник 8"/>
          <p:cNvSpPr/>
          <p:nvPr/>
        </p:nvSpPr>
        <p:spPr>
          <a:xfrm>
            <a:off x="989111" y="2928914"/>
            <a:ext cx="10180125" cy="2292935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solidFill>
              <a:schemeClr val="tx1">
                <a:lumMod val="90000"/>
                <a:lumOff val="1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ru-RU" sz="2400" dirty="0" smtClean="0">
                <a:ln>
                  <a:solidFill>
                    <a:srgbClr val="354F12">
                      <a:lumMod val="90000"/>
                      <a:lumOff val="10000"/>
                    </a:srgbClr>
                  </a:solidFill>
                </a:ln>
                <a:solidFill>
                  <a:srgbClr val="354F12">
                    <a:lumMod val="50000"/>
                    <a:lumOff val="50000"/>
                  </a:srgbClr>
                </a:solidFill>
                <a:ea typeface="Times New Roman"/>
                <a:cs typeface="Times New Roman" pitchFamily="18" charset="0"/>
              </a:rPr>
              <a:t>При </a:t>
            </a:r>
            <a:r>
              <a:rPr lang="ru-RU" sz="2400" dirty="0">
                <a:ln>
                  <a:solidFill>
                    <a:srgbClr val="354F12">
                      <a:lumMod val="90000"/>
                      <a:lumOff val="10000"/>
                    </a:srgbClr>
                  </a:solidFill>
                </a:ln>
                <a:solidFill>
                  <a:srgbClr val="354F12">
                    <a:lumMod val="50000"/>
                    <a:lumOff val="50000"/>
                  </a:srgbClr>
                </a:solidFill>
                <a:ea typeface="Times New Roman"/>
                <a:cs typeface="Times New Roman" pitchFamily="18" charset="0"/>
              </a:rPr>
              <a:t>обща численост на общинската администрация под 15 щатни бройки администрацията може да се организира в една дирекция, която се ръководи пряко от секретаря на </a:t>
            </a:r>
            <a:r>
              <a:rPr lang="ru-RU" sz="2400" dirty="0" smtClean="0">
                <a:ln>
                  <a:solidFill>
                    <a:srgbClr val="354F12">
                      <a:lumMod val="90000"/>
                      <a:lumOff val="10000"/>
                    </a:srgbClr>
                  </a:solidFill>
                </a:ln>
                <a:solidFill>
                  <a:srgbClr val="354F12">
                    <a:lumMod val="50000"/>
                    <a:lumOff val="50000"/>
                  </a:srgbClr>
                </a:solidFill>
                <a:ea typeface="Times New Roman"/>
                <a:cs typeface="Times New Roman" pitchFamily="18" charset="0"/>
              </a:rPr>
              <a:t>общината;</a:t>
            </a:r>
          </a:p>
          <a:p>
            <a:pPr marL="342900" indent="-3429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ru-RU" sz="2400" dirty="0" smtClean="0">
                <a:ln>
                  <a:solidFill>
                    <a:srgbClr val="354F12">
                      <a:lumMod val="90000"/>
                      <a:lumOff val="10000"/>
                    </a:srgbClr>
                  </a:solidFill>
                </a:ln>
                <a:solidFill>
                  <a:srgbClr val="354F12">
                    <a:lumMod val="50000"/>
                    <a:lumOff val="50000"/>
                  </a:srgbClr>
                </a:solidFill>
                <a:ea typeface="Times New Roman"/>
                <a:cs typeface="Times New Roman" pitchFamily="18" charset="0"/>
              </a:rPr>
              <a:t>В </a:t>
            </a:r>
            <a:r>
              <a:rPr lang="ru-RU" sz="2400" dirty="0">
                <a:ln>
                  <a:solidFill>
                    <a:srgbClr val="354F12">
                      <a:lumMod val="90000"/>
                      <a:lumOff val="10000"/>
                    </a:srgbClr>
                  </a:solidFill>
                </a:ln>
                <a:solidFill>
                  <a:srgbClr val="354F12">
                    <a:lumMod val="50000"/>
                    <a:lumOff val="50000"/>
                  </a:srgbClr>
                </a:solidFill>
                <a:ea typeface="Times New Roman"/>
                <a:cs typeface="Times New Roman" pitchFamily="18" charset="0"/>
              </a:rPr>
              <a:t>дирекция може да се създават не по-малко от два отдела;</a:t>
            </a:r>
          </a:p>
          <a:p>
            <a:pPr marL="342900" indent="-342900" algn="just">
              <a:lnSpc>
                <a:spcPct val="115000"/>
              </a:lnSpc>
              <a:spcAft>
                <a:spcPts val="300"/>
              </a:spcAft>
              <a:buFont typeface="Wingdings" pitchFamily="2" charset="2"/>
              <a:buChar char="v"/>
            </a:pPr>
            <a:r>
              <a:rPr lang="ru-RU" sz="2400" dirty="0" smtClean="0">
                <a:ln>
                  <a:solidFill>
                    <a:srgbClr val="354F12">
                      <a:lumMod val="90000"/>
                      <a:lumOff val="10000"/>
                    </a:srgbClr>
                  </a:solidFill>
                </a:ln>
                <a:solidFill>
                  <a:srgbClr val="354F12">
                    <a:lumMod val="50000"/>
                    <a:lumOff val="50000"/>
                  </a:srgbClr>
                </a:solidFill>
                <a:ea typeface="Times New Roman"/>
                <a:cs typeface="Times New Roman" pitchFamily="18" charset="0"/>
              </a:rPr>
              <a:t>В </a:t>
            </a:r>
            <a:r>
              <a:rPr lang="ru-RU" sz="2400" dirty="0">
                <a:ln>
                  <a:solidFill>
                    <a:srgbClr val="354F12">
                      <a:lumMod val="90000"/>
                      <a:lumOff val="10000"/>
                    </a:srgbClr>
                  </a:solidFill>
                </a:ln>
                <a:solidFill>
                  <a:srgbClr val="354F12">
                    <a:lumMod val="50000"/>
                    <a:lumOff val="50000"/>
                  </a:srgbClr>
                </a:solidFill>
                <a:ea typeface="Times New Roman"/>
                <a:cs typeface="Times New Roman" pitchFamily="18" charset="0"/>
              </a:rPr>
              <a:t>отдел може да се създават не по-малко от два </a:t>
            </a:r>
            <a:r>
              <a:rPr lang="ru-RU" sz="2400" dirty="0" smtClean="0">
                <a:ln>
                  <a:solidFill>
                    <a:srgbClr val="354F12">
                      <a:lumMod val="90000"/>
                      <a:lumOff val="10000"/>
                    </a:srgbClr>
                  </a:solidFill>
                </a:ln>
                <a:solidFill>
                  <a:srgbClr val="354F12">
                    <a:lumMod val="50000"/>
                    <a:lumOff val="50000"/>
                  </a:srgbClr>
                </a:solidFill>
                <a:ea typeface="Times New Roman"/>
                <a:cs typeface="Times New Roman" pitchFamily="18" charset="0"/>
              </a:rPr>
              <a:t>сектора.</a:t>
            </a:r>
            <a:endParaRPr lang="bg-BG" sz="2400" dirty="0">
              <a:solidFill>
                <a:srgbClr val="354F12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7038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75657" y="602970"/>
            <a:ext cx="9746901" cy="51715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492772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6994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9" name="Релефна рамка 8"/>
          <p:cNvSpPr/>
          <p:nvPr/>
        </p:nvSpPr>
        <p:spPr>
          <a:xfrm>
            <a:off x="1402549" y="2094690"/>
            <a:ext cx="9290958" cy="2918746"/>
          </a:xfrm>
          <a:prstGeom prst="bevel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bg-BG" sz="3600" b="1" dirty="0">
                <a:solidFill>
                  <a:srgbClr val="FFFFFF"/>
                </a:solidFill>
                <a:ea typeface="Calibri"/>
                <a:cs typeface="Times New Roman"/>
              </a:rPr>
              <a:t>Длъжности в общата и специализирана администрация</a:t>
            </a:r>
            <a:endParaRPr lang="bg-BG" sz="2800" dirty="0">
              <a:solidFill>
                <a:prstClr val="white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290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418896" y="538619"/>
            <a:ext cx="9443545" cy="5638345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sz="800" dirty="0"/>
          </a:p>
          <a:p>
            <a:pPr marL="0" indent="0" algn="ctr">
              <a:buNone/>
            </a:pPr>
            <a:r>
              <a:rPr lang="bg-BG" sz="32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Нормативна уредба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q"/>
            </a:pPr>
            <a:r>
              <a:rPr lang="ru-RU" sz="2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Конституция </a:t>
            </a:r>
            <a:r>
              <a:rPr lang="ru-RU" sz="2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Република </a:t>
            </a:r>
            <a:r>
              <a:rPr lang="ru-RU" sz="2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България; 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q"/>
            </a:pPr>
            <a:r>
              <a:rPr lang="ru-RU" sz="2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Закон </a:t>
            </a:r>
            <a:r>
              <a:rPr lang="ru-RU" sz="2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 административно-териториалното устройство на Република </a:t>
            </a:r>
            <a:r>
              <a:rPr lang="ru-RU" sz="2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България</a:t>
            </a:r>
            <a:r>
              <a:rPr lang="bg-BG" sz="2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q"/>
            </a:pPr>
            <a:r>
              <a:rPr lang="ru-RU" sz="2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Закона за местното самоуправление и местната администрация;</a:t>
            </a:r>
            <a:endParaRPr lang="ru-RU" sz="28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42900" indent="-342900">
              <a:lnSpc>
                <a:spcPct val="100000"/>
              </a:lnSpc>
              <a:buFont typeface="Wingdings" pitchFamily="2" charset="2"/>
              <a:buChar char="q"/>
            </a:pPr>
            <a:r>
              <a:rPr lang="ru-RU" sz="2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Закона за администрацията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ru-RU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bg-BG" sz="2400" dirty="0" smtClean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277" y="82021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6786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59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492772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80725"/>
              </p:ext>
            </p:extLst>
          </p:nvPr>
        </p:nvGraphicFramePr>
        <p:xfrm>
          <a:off x="1072056" y="1542677"/>
          <a:ext cx="10067818" cy="4111452"/>
        </p:xfrm>
        <a:graphic>
          <a:graphicData uri="http://schemas.openxmlformats.org/drawingml/2006/table">
            <a:tbl>
              <a:tblPr firstRow="1" firstCol="1" bandRow="1"/>
              <a:tblGrid>
                <a:gridCol w="1860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0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7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188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2000" b="1" dirty="0">
                          <a:solidFill>
                            <a:srgbClr val="365F9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Обща администрация</a:t>
                      </a:r>
                      <a:endParaRPr lang="bg-BG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5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b="1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Функционални области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b="1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Дейности/длъжности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b="1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Възможни варианти за съвместяване на функции от един служител по дейности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1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Административно и информационно обслужване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Административно обслужване; протокол и връзки с обществеността; деловодство/деловодител; информационно обслужване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Административно обслужване – деловодство;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1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Правно-нормативно обслужване и обществени поръчки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Главен юрисконсулт; Юрисконсулт;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Правно обслужване; Обществени поръчки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Главен юрисконсулт – Юрисконсулт;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Правно обслужване - Обществени поръчки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2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Финансова политика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Бюджет; Бюджетни прогнози и анализи; Финанси;</a:t>
                      </a:r>
                      <a:r>
                        <a:rPr lang="bg-BG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Финансов контрольор; Финансов анализ;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Главен счетоводител;Счетоводител; Контрол и управление на риска; Управление на човешките ресурси 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Бюджет - Бюджетни прогнози и анализи – Финанси;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Финансов контрольор -Финансов анализ;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Главен счетоводител –Счетоводител - Контрол и управление на риска;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9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Управление на сигурността и контрол на обществения ред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Защита на населението при бедствия и аварии; Опазване на обществения ред;Управление при отбранително-</a:t>
                      </a:r>
                      <a:r>
                        <a:rPr lang="bg-BG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мобилизационна подготовка; Управление при отбранително-мобилизационна подготовка (оперативни дежурни за носене на денонощно дежурство и др.); Материално-техническо обслужване; Домакин; </a:t>
                      </a:r>
                      <a:r>
                        <a:rPr lang="bg-BG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Шофьор; Поддръжка </a:t>
                      </a: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на общинско имущество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Защита на населението при бедствия и аварии - Опазване на обществения ред - ОМП;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Материално-техническо обслужване – Домакин;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Шофьор - Поддръжка на общинско имущество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1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Звено за подпомагане на работата на общинския съвет и на неговите комисии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Експерт; Деловодител;</a:t>
                      </a:r>
                      <a:r>
                        <a:rPr lang="bg-BG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Технически сътрудник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Експерт – Деловодител -Технически сътрудник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314" marR="40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216400" y="20288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57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492772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216400" y="20288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493588"/>
              </p:ext>
            </p:extLst>
          </p:nvPr>
        </p:nvGraphicFramePr>
        <p:xfrm>
          <a:off x="504497" y="1345637"/>
          <a:ext cx="11193517" cy="4235635"/>
        </p:xfrm>
        <a:graphic>
          <a:graphicData uri="http://schemas.openxmlformats.org/drawingml/2006/table">
            <a:tbl>
              <a:tblPr firstRow="1" firstCol="1" bandRow="1"/>
              <a:tblGrid>
                <a:gridCol w="2309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3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377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2000" b="1" dirty="0">
                          <a:solidFill>
                            <a:srgbClr val="365F9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Специализирана администрация</a:t>
                      </a:r>
                      <a:endParaRPr lang="bg-BG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b="1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Функционални области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b="1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Дейности/длъжности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b="1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Възможни варианти за съвместяване на функции по дейности/длъжности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Местни приходи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Приемане и обработка на декларации; Контролна дейност, Експерт по приходите;Събиране на данъци и такси; Отчитане на данъци и такси, счетоводител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Събиране на данъци и такси - Отчитане на данъци и такси, счетоводител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Общинска собственост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Жилищна политика; Общински имоти; Управление и разпореждане; Управление и разпореждане - юрист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Жилищна политика - Общински имоти - Управление и разпореждане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Гражданска регистрация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Адресна регистрация; Гражданско състояние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Адресна регистрация -Гражданско състояние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1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Устройство на територията и техническа инфраструктура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Устройствени схеми и планове; Строителство; Кадастър и регулация; Инвестиционни проекти и контрол по строителството; Инженерна/Техническа инфраструктура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Устройствени схеми и планове – Строителство - Кадастър и регулация;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Инвестиционни проекти и контрол по строителството - Инженерна/Техническа инфраструктура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Опазване на околната среда и управление на отпадъците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Опазване на околната среда, еколог;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Управление на отпадъците; Контрол по опазването на околната среда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Опазване на околната среда, еколог - Управление на отпадъците - Контрол по опазването на околната среда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26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Икономика, развитие и туризъм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Икономика; Транспорт; Защита на потребителите; Селско/горско стопанство; Планиране и наблюдение на социално-икономическото развитие; Подготовка и управление на програми и проекти; Туризъм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Икономика – Транспорт -Защита на потребителите - Туризъм;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Планиране и наблюдение на социално-икономическото развитие - Подготовка и управление на програми и проекти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Култура, културно наследство и религиозни дейности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Култура; Културно наследство; Религиозни дейности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Култура - Културно наследство - Религиозни дейности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Хуманитарни дейности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Образование; Здравеопазване; Спорт; Младежки дейности; Социална политика; Социално подпомагане;Социални услуги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Образование -Здравеопазване – Спорт - Младежки дейности;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g-BG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Социална политика- Социално подпомагане-Социални услуги</a:t>
                      </a:r>
                      <a:endParaRPr lang="bg-BG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18" marR="351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44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6" name="Закръглен правоъгълник 5"/>
          <p:cNvSpPr/>
          <p:nvPr/>
        </p:nvSpPr>
        <p:spPr>
          <a:xfrm>
            <a:off x="2790425" y="1819370"/>
            <a:ext cx="6515204" cy="618391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g-BG" sz="2400" b="1" dirty="0" smtClean="0">
                <a:ln w="1905"/>
                <a:gradFill>
                  <a:gsLst>
                    <a:gs pos="0">
                      <a:srgbClr val="0989B1">
                        <a:shade val="20000"/>
                        <a:satMod val="200000"/>
                      </a:srgbClr>
                    </a:gs>
                    <a:gs pos="78000">
                      <a:srgbClr val="0989B1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0989B1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ДЛЪЖНОСТНО РАЗПИСАНИЕ</a:t>
            </a:r>
            <a:endParaRPr lang="bg-BG" sz="2400" b="1" dirty="0">
              <a:ln w="1905"/>
              <a:gradFill>
                <a:gsLst>
                  <a:gs pos="0">
                    <a:srgbClr val="0989B1">
                      <a:shade val="20000"/>
                      <a:satMod val="200000"/>
                    </a:srgbClr>
                  </a:gs>
                  <a:gs pos="78000">
                    <a:srgbClr val="0989B1">
                      <a:tint val="90000"/>
                      <a:shade val="89000"/>
                      <a:satMod val="220000"/>
                    </a:srgbClr>
                  </a:gs>
                  <a:gs pos="100000">
                    <a:srgbClr val="0989B1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7" name="V-образна стрелка 26"/>
          <p:cNvSpPr/>
          <p:nvPr/>
        </p:nvSpPr>
        <p:spPr>
          <a:xfrm rot="5400000">
            <a:off x="5839899" y="2735529"/>
            <a:ext cx="416257" cy="411941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11" name="Правоъгълник 10"/>
          <p:cNvSpPr/>
          <p:nvPr/>
        </p:nvSpPr>
        <p:spPr>
          <a:xfrm>
            <a:off x="1045763" y="3301337"/>
            <a:ext cx="1027562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a typeface="Arial"/>
              </a:rPr>
              <a:t>Длъжностното разписание отразява утвърдената организационно-управленска структура, като в него се определят конкретните длъжности, които ще се използват в </a:t>
            </a:r>
            <a:r>
              <a:rPr lang="ru-RU" sz="2800" dirty="0" smtClean="0">
                <a:ln>
                  <a:solidFill>
                    <a:srgbClr val="0989B1">
                      <a:lumMod val="50000"/>
                    </a:srgbClr>
                  </a:solidFill>
                </a:ln>
                <a:solidFill>
                  <a:srgbClr val="0989B1">
                    <a:lumMod val="60000"/>
                    <a:lumOff val="40000"/>
                  </a:srgbClr>
                </a:solidFill>
                <a:ea typeface="Arial"/>
              </a:rPr>
              <a:t>администрацията.</a:t>
            </a:r>
            <a:endParaRPr lang="bg-BG" sz="2800" dirty="0">
              <a:ln>
                <a:solidFill>
                  <a:srgbClr val="0989B1">
                    <a:lumMod val="50000"/>
                  </a:srgbClr>
                </a:solidFill>
              </a:ln>
              <a:solidFill>
                <a:srgbClr val="0989B1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02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graphicFrame>
        <p:nvGraphicFramePr>
          <p:cNvPr id="4" name="Диаграма 3"/>
          <p:cNvGraphicFramePr/>
          <p:nvPr>
            <p:extLst>
              <p:ext uri="{D42A27DB-BD31-4B8C-83A1-F6EECF244321}">
                <p14:modId xmlns:p14="http://schemas.microsoft.com/office/powerpoint/2010/main" val="3521698498"/>
              </p:ext>
            </p:extLst>
          </p:nvPr>
        </p:nvGraphicFramePr>
        <p:xfrm>
          <a:off x="5005326" y="1536728"/>
          <a:ext cx="6686550" cy="410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Заглавие 8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bg-B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/>
            </a:r>
            <a:br>
              <a:rPr lang="bg-B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</a:br>
            <a:r>
              <a:rPr lang="bg-B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/>
            </a:r>
            <a:br>
              <a:rPr lang="bg-BG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</a:br>
            <a:r>
              <a:rPr lang="bg-BG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Промяна в структурата на администрацията</a:t>
            </a:r>
            <a:endParaRPr lang="bg-BG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2" name="Контейнер за съдържание 11"/>
          <p:cNvSpPr>
            <a:spLocks noGrp="1"/>
          </p:cNvSpPr>
          <p:nvPr>
            <p:ph idx="1"/>
          </p:nvPr>
        </p:nvSpPr>
        <p:spPr>
          <a:xfrm>
            <a:off x="1114426" y="3089564"/>
            <a:ext cx="3409950" cy="1343025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bg-BG" sz="2000" b="1" dirty="0">
                <a:ln w="10541" cmpd="sng">
                  <a:solidFill>
                    <a:srgbClr val="549E39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549E39">
                        <a:tint val="40000"/>
                        <a:satMod val="250000"/>
                      </a:srgbClr>
                    </a:gs>
                    <a:gs pos="9000">
                      <a:srgbClr val="549E39">
                        <a:tint val="52000"/>
                        <a:satMod val="300000"/>
                      </a:srgbClr>
                    </a:gs>
                    <a:gs pos="50000">
                      <a:srgbClr val="549E39">
                        <a:shade val="20000"/>
                        <a:satMod val="300000"/>
                      </a:srgbClr>
                    </a:gs>
                    <a:gs pos="79000">
                      <a:srgbClr val="549E39">
                        <a:tint val="52000"/>
                        <a:satMod val="300000"/>
                      </a:srgbClr>
                    </a:gs>
                    <a:gs pos="100000">
                      <a:srgbClr val="549E39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a typeface="+mj-ea"/>
                <a:cs typeface="+mj-cs"/>
              </a:rPr>
              <a:t>Препоръчително при вземане на решение за промяна на съществуваща структура</a:t>
            </a:r>
            <a:endParaRPr lang="bg-BG" dirty="0"/>
          </a:p>
        </p:txBody>
      </p:sp>
      <p:sp>
        <p:nvSpPr>
          <p:cNvPr id="10" name="Стрелка наляво 9"/>
          <p:cNvSpPr/>
          <p:nvPr/>
        </p:nvSpPr>
        <p:spPr>
          <a:xfrm rot="10800000">
            <a:off x="4657725" y="3599152"/>
            <a:ext cx="495300" cy="323850"/>
          </a:xfrm>
          <a:prstGeom prst="leftArrow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2698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354F12"/>
              </a:solidFill>
              <a:latin typeface="Arial"/>
              <a:ea typeface="Times New Roman"/>
            </a:endParaRPr>
          </a:p>
          <a:p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10" name="Контейнер за съдържание 9"/>
          <p:cNvSpPr>
            <a:spLocks noGrp="1"/>
          </p:cNvSpPr>
          <p:nvPr>
            <p:ph sz="half" idx="2"/>
          </p:nvPr>
        </p:nvSpPr>
        <p:spPr>
          <a:xfrm>
            <a:off x="6219823" y="3039617"/>
            <a:ext cx="4754880" cy="3041143"/>
          </a:xfrm>
        </p:spPr>
        <p:txBody>
          <a:bodyPr/>
          <a:lstStyle/>
          <a:p>
            <a:pPr marL="285750" lvl="0" indent="-285750">
              <a:lnSpc>
                <a:spcPct val="100000"/>
              </a:lnSpc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endParaRPr lang="ru-RU" sz="1800" b="1" dirty="0">
              <a:ln>
                <a:solidFill>
                  <a:srgbClr val="0989B1">
                    <a:lumMod val="50000"/>
                  </a:srgbClr>
                </a:solidFill>
              </a:ln>
              <a:solidFill>
                <a:srgbClr val="0989B1">
                  <a:lumMod val="60000"/>
                  <a:lumOff val="40000"/>
                </a:srgbClr>
              </a:solidFill>
              <a:latin typeface="Arial"/>
              <a:ea typeface="Times New Roman"/>
            </a:endParaRPr>
          </a:p>
          <a:p>
            <a:pPr marL="45720" indent="0">
              <a:buNone/>
            </a:pPr>
            <a:endParaRPr lang="bg-BG" dirty="0"/>
          </a:p>
        </p:txBody>
      </p:sp>
      <p:graphicFrame>
        <p:nvGraphicFramePr>
          <p:cNvPr id="4" name="Диаграма 3"/>
          <p:cNvGraphicFramePr/>
          <p:nvPr>
            <p:extLst>
              <p:ext uri="{D42A27DB-BD31-4B8C-83A1-F6EECF244321}">
                <p14:modId xmlns:p14="http://schemas.microsoft.com/office/powerpoint/2010/main" val="359230985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72518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354F12"/>
              </a:solidFill>
              <a:latin typeface="Arial"/>
              <a:ea typeface="Times New Roman"/>
            </a:endParaRPr>
          </a:p>
          <a:p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6" name="Заглавие 5"/>
          <p:cNvSpPr>
            <a:spLocks noGrp="1"/>
          </p:cNvSpPr>
          <p:nvPr>
            <p:ph type="title"/>
          </p:nvPr>
        </p:nvSpPr>
        <p:spPr>
          <a:xfrm>
            <a:off x="1110268" y="1320772"/>
            <a:ext cx="9875520" cy="1084525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Администрацията и нейната работа – интегрирана система от взаимноствързани компоненти</a:t>
            </a:r>
            <a:endParaRPr lang="bg-BG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9" name="Правоъгълник 8"/>
          <p:cNvSpPr/>
          <p:nvPr/>
        </p:nvSpPr>
        <p:spPr>
          <a:xfrm>
            <a:off x="1280726" y="2838033"/>
            <a:ext cx="1007307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0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a typeface="Times New Roman"/>
                <a:cs typeface="Times New Roman"/>
              </a:rPr>
              <a:t>Човешки ресурси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ea typeface="Times New Roman"/>
                <a:cs typeface="Times New Roman"/>
              </a:rPr>
              <a:t>;</a:t>
            </a:r>
            <a:endParaRPr lang="bg-BG" sz="1600" b="1" dirty="0">
              <a:solidFill>
                <a:schemeClr val="accent6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spcBef>
                <a:spcPts val="10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a typeface="Times New Roman"/>
                <a:cs typeface="Times New Roman"/>
              </a:rPr>
              <a:t>Работни процеси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ea typeface="Times New Roman"/>
                <a:cs typeface="Times New Roman"/>
              </a:rPr>
              <a:t>;</a:t>
            </a:r>
            <a:endParaRPr lang="bg-BG" sz="1600" b="1" dirty="0">
              <a:solidFill>
                <a:schemeClr val="accent6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spcBef>
                <a:spcPts val="10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a typeface="Times New Roman"/>
                <a:cs typeface="Times New Roman"/>
              </a:rPr>
              <a:t>Информационни технологии;</a:t>
            </a:r>
            <a:endParaRPr lang="bg-BG" sz="1600" b="1" dirty="0">
              <a:solidFill>
                <a:schemeClr val="accent6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spcBef>
                <a:spcPts val="10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a typeface="Times New Roman"/>
                <a:cs typeface="Times New Roman"/>
              </a:rPr>
              <a:t>Административни услуги;</a:t>
            </a:r>
            <a:endParaRPr lang="bg-BG" sz="1600" b="1" dirty="0">
              <a:solidFill>
                <a:schemeClr val="accent6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spcBef>
                <a:spcPts val="10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a typeface="Times New Roman"/>
                <a:cs typeface="Times New Roman"/>
              </a:rPr>
              <a:t>Клиенти;</a:t>
            </a:r>
            <a:endParaRPr lang="bg-BG" sz="1600" b="1" dirty="0">
              <a:solidFill>
                <a:schemeClr val="accent6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spcBef>
                <a:spcPts val="10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a typeface="Times New Roman"/>
                <a:cs typeface="Times New Roman"/>
              </a:rPr>
              <a:t>Други администрации;</a:t>
            </a:r>
            <a:endParaRPr lang="bg-BG" sz="1600" b="1" dirty="0">
              <a:solidFill>
                <a:schemeClr val="accent6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342900" lvl="0" indent="-342900" algn="just">
              <a:spcBef>
                <a:spcPts val="10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a typeface="Times New Roman"/>
                <a:cs typeface="Times New Roman"/>
              </a:rPr>
              <a:t>Правна рамка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ea typeface="Times New Roman"/>
                <a:cs typeface="Times New Roman"/>
              </a:rPr>
              <a:t>, в която администрацията извършва дейности и предоставя услуги.</a:t>
            </a:r>
            <a:endParaRPr lang="bg-BG" sz="1600" b="1" dirty="0">
              <a:solidFill>
                <a:schemeClr val="accent6">
                  <a:lumMod val="75000"/>
                </a:schemeClr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2" name="V-образна стрелка 11"/>
          <p:cNvSpPr/>
          <p:nvPr/>
        </p:nvSpPr>
        <p:spPr>
          <a:xfrm rot="5400000">
            <a:off x="3902373" y="2394348"/>
            <a:ext cx="216000" cy="216000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13" name="V-образна стрелка 12"/>
          <p:cNvSpPr/>
          <p:nvPr/>
        </p:nvSpPr>
        <p:spPr>
          <a:xfrm rot="5400000">
            <a:off x="5550198" y="2384823"/>
            <a:ext cx="216000" cy="216000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14" name="V-образна стрелка 13"/>
          <p:cNvSpPr/>
          <p:nvPr/>
        </p:nvSpPr>
        <p:spPr>
          <a:xfrm rot="5400000">
            <a:off x="7302798" y="2384823"/>
            <a:ext cx="216000" cy="216000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98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354F12"/>
              </a:solidFill>
              <a:latin typeface="Arial"/>
              <a:ea typeface="Times New Roman"/>
            </a:endParaRPr>
          </a:p>
          <a:p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6" name="Заглавие 5"/>
          <p:cNvSpPr>
            <a:spLocks noGrp="1"/>
          </p:cNvSpPr>
          <p:nvPr>
            <p:ph type="title"/>
          </p:nvPr>
        </p:nvSpPr>
        <p:spPr>
          <a:xfrm>
            <a:off x="1110268" y="1320772"/>
            <a:ext cx="10029607" cy="776042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Непрекъснато </a:t>
            </a:r>
            <a:r>
              <a:rPr lang="bg-BG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усъвършенстване</a:t>
            </a:r>
            <a:endParaRPr lang="bg-BG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V-образна стрелка 11"/>
          <p:cNvSpPr/>
          <p:nvPr/>
        </p:nvSpPr>
        <p:spPr>
          <a:xfrm rot="5400000">
            <a:off x="3883821" y="2156890"/>
            <a:ext cx="216000" cy="216000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13" name="V-образна стрелка 12"/>
          <p:cNvSpPr/>
          <p:nvPr/>
        </p:nvSpPr>
        <p:spPr>
          <a:xfrm rot="5400000">
            <a:off x="5940028" y="2168913"/>
            <a:ext cx="216000" cy="216000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14" name="V-образна стрелка 13"/>
          <p:cNvSpPr/>
          <p:nvPr/>
        </p:nvSpPr>
        <p:spPr>
          <a:xfrm rot="5400000">
            <a:off x="8091074" y="2156890"/>
            <a:ext cx="216000" cy="216000"/>
          </a:xfrm>
          <a:prstGeom prst="chevron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10" name="Правоъгълник 9"/>
          <p:cNvSpPr/>
          <p:nvPr/>
        </p:nvSpPr>
        <p:spPr>
          <a:xfrm>
            <a:off x="1072789" y="2336715"/>
            <a:ext cx="100670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2800" b="1" dirty="0" smtClean="0">
                <a:solidFill>
                  <a:schemeClr val="accent1">
                    <a:lumMod val="75000"/>
                  </a:schemeClr>
                </a:solidFill>
              </a:rPr>
              <a:t>Цялостен подход </a:t>
            </a:r>
            <a:r>
              <a:rPr lang="bg-BG" sz="2800" b="1" dirty="0">
                <a:solidFill>
                  <a:schemeClr val="accent1">
                    <a:lumMod val="75000"/>
                  </a:schemeClr>
                </a:solidFill>
              </a:rPr>
              <a:t>за постепенно подобряване чрез моделиране, анализ, внедряване и контрол на работните процеси.</a:t>
            </a:r>
          </a:p>
        </p:txBody>
      </p:sp>
      <p:sp>
        <p:nvSpPr>
          <p:cNvPr id="15" name="Извита стрелка надясно 14"/>
          <p:cNvSpPr/>
          <p:nvPr/>
        </p:nvSpPr>
        <p:spPr>
          <a:xfrm>
            <a:off x="2075036" y="3354887"/>
            <a:ext cx="1166649" cy="1422065"/>
          </a:xfrm>
          <a:prstGeom prst="curvedRightArrow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16" name="Извита стрелка наляво 15"/>
          <p:cNvSpPr/>
          <p:nvPr/>
        </p:nvSpPr>
        <p:spPr>
          <a:xfrm>
            <a:off x="8851372" y="3356471"/>
            <a:ext cx="1166400" cy="1420481"/>
          </a:xfrm>
          <a:prstGeom prst="curvedLeftArrow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20" name="Лента надолу 19"/>
          <p:cNvSpPr/>
          <p:nvPr/>
        </p:nvSpPr>
        <p:spPr>
          <a:xfrm>
            <a:off x="4432059" y="4032787"/>
            <a:ext cx="3231931" cy="912329"/>
          </a:xfrm>
          <a:prstGeom prst="ribbon">
            <a:avLst/>
          </a:prstGeom>
          <a:ln>
            <a:solidFill>
              <a:schemeClr val="tx2">
                <a:lumMod val="50000"/>
              </a:schemeClr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38100" dist="2540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 Е Л</a:t>
            </a:r>
            <a:endParaRPr lang="bg-BG" sz="3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632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354F12"/>
              </a:solidFill>
              <a:latin typeface="Arial"/>
              <a:ea typeface="Times New Roman"/>
            </a:endParaRPr>
          </a:p>
          <a:p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14" name="Релефна рамка 13"/>
          <p:cNvSpPr/>
          <p:nvPr/>
        </p:nvSpPr>
        <p:spPr>
          <a:xfrm>
            <a:off x="1402549" y="2207172"/>
            <a:ext cx="9290958" cy="2207173"/>
          </a:xfrm>
          <a:prstGeom prst="bevel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bg-BG" sz="3600" b="1" dirty="0">
                <a:solidFill>
                  <a:srgbClr val="FFFFFF"/>
                </a:solidFill>
                <a:ea typeface="Calibri"/>
                <a:cs typeface="Times New Roman"/>
              </a:rPr>
              <a:t>Вътрешноустройствени документи</a:t>
            </a:r>
          </a:p>
        </p:txBody>
      </p:sp>
    </p:spTree>
    <p:extLst>
      <p:ext uri="{BB962C8B-B14F-4D97-AF65-F5344CB8AC3E}">
        <p14:creationId xmlns:p14="http://schemas.microsoft.com/office/powerpoint/2010/main" val="32033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354F12"/>
              </a:solidFill>
              <a:latin typeface="Arial"/>
              <a:ea typeface="Times New Roman"/>
            </a:endParaRPr>
          </a:p>
          <a:p>
            <a:endParaRPr lang="bg-BG" dirty="0">
              <a:solidFill>
                <a:srgbClr val="354F12"/>
              </a:solidFill>
            </a:endParaRPr>
          </a:p>
        </p:txBody>
      </p:sp>
      <p:grpSp>
        <p:nvGrpSpPr>
          <p:cNvPr id="17" name="Content Placeholder 3"/>
          <p:cNvGrpSpPr/>
          <p:nvPr/>
        </p:nvGrpSpPr>
        <p:grpSpPr>
          <a:xfrm>
            <a:off x="2723633" y="2037425"/>
            <a:ext cx="6648778" cy="3421117"/>
            <a:chOff x="0" y="0"/>
            <a:chExt cx="5197211" cy="3188531"/>
          </a:xfrm>
        </p:grpSpPr>
        <p:sp>
          <p:nvSpPr>
            <p:cNvPr id="18" name="Freeform 3"/>
            <p:cNvSpPr/>
            <p:nvPr/>
          </p:nvSpPr>
          <p:spPr>
            <a:xfrm>
              <a:off x="699214" y="0"/>
              <a:ext cx="3757260" cy="28722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742865"/>
                <a:gd name="f7" fmla="+- 0 0 16392872"/>
                <a:gd name="f8" fmla="val 2772594"/>
                <a:gd name="f9" fmla="val 339451"/>
                <a:gd name="f10" fmla="val 1777374"/>
                <a:gd name="f11" fmla="val 18027925"/>
                <a:gd name="f12" fmla="val 16421222"/>
                <a:gd name="f13" fmla="val 327143"/>
                <a:gd name="f14" fmla="val 815261"/>
                <a:gd name="f15" fmla="val 548389"/>
                <a:gd name="f16" fmla="val 819905"/>
                <a:gd name="f17" fmla="val 611190"/>
                <a:gd name="f18" fmla="val 1041015"/>
                <a:gd name="f19" fmla="val 537784"/>
                <a:gd name="f20" fmla="val 982674"/>
                <a:gd name="f21" fmla="val 1602657"/>
                <a:gd name="f22" fmla="val 12820797"/>
                <a:gd name="f23" fmla="+- 0 0 -300"/>
                <a:gd name="f24" fmla="+- 0 0 -308"/>
                <a:gd name="f25" fmla="+- 0 0 -398"/>
                <a:gd name="f26" fmla="+- 0 0 -488"/>
                <a:gd name="f27" fmla="*/ f3 1 3742865"/>
                <a:gd name="f28" fmla="*/ f4 1 3742865"/>
                <a:gd name="f29" fmla="+- f6 0 f5"/>
                <a:gd name="f30" fmla="*/ f23 f0 1"/>
                <a:gd name="f31" fmla="*/ f24 f0 1"/>
                <a:gd name="f32" fmla="*/ f25 f0 1"/>
                <a:gd name="f33" fmla="*/ f26 f0 1"/>
                <a:gd name="f34" fmla="*/ f29 1 3742865"/>
                <a:gd name="f35" fmla="*/ f30 1 f2"/>
                <a:gd name="f36" fmla="*/ f31 1 f2"/>
                <a:gd name="f37" fmla="*/ f32 1 f2"/>
                <a:gd name="f38" fmla="*/ f33 1 f2"/>
                <a:gd name="f39" fmla="*/ 2728301 1 f34"/>
                <a:gd name="f40" fmla="*/ 414748 1 f34"/>
                <a:gd name="f41" fmla="*/ 327143 1 f34"/>
                <a:gd name="f42" fmla="*/ 815261 1 f34"/>
                <a:gd name="f43" fmla="*/ 548389 1 f34"/>
                <a:gd name="f44" fmla="*/ 819905 1 f34"/>
                <a:gd name="f45" fmla="*/ 611190 1 f34"/>
                <a:gd name="f46" fmla="*/ 1041015 1 f34"/>
                <a:gd name="f47" fmla="*/ 614639 1 f34"/>
                <a:gd name="f48" fmla="*/ 3128226 1 f34"/>
                <a:gd name="f49" fmla="+- f35 0 f1"/>
                <a:gd name="f50" fmla="+- f36 0 f1"/>
                <a:gd name="f51" fmla="+- f37 0 f1"/>
                <a:gd name="f52" fmla="+- f38 0 f1"/>
                <a:gd name="f53" fmla="*/ f47 f27 1"/>
                <a:gd name="f54" fmla="*/ f48 f27 1"/>
                <a:gd name="f55" fmla="*/ f48 f28 1"/>
                <a:gd name="f56" fmla="*/ f47 f28 1"/>
                <a:gd name="f57" fmla="*/ f39 f27 1"/>
                <a:gd name="f58" fmla="*/ f40 f28 1"/>
                <a:gd name="f59" fmla="*/ f41 f27 1"/>
                <a:gd name="f60" fmla="*/ f42 f28 1"/>
                <a:gd name="f61" fmla="*/ f43 f27 1"/>
                <a:gd name="f62" fmla="*/ f44 f28 1"/>
                <a:gd name="f63" fmla="*/ f45 f27 1"/>
                <a:gd name="f64" fmla="*/ f46 f2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9">
                  <a:pos x="f57" y="f58"/>
                </a:cxn>
                <a:cxn ang="f50">
                  <a:pos x="f59" y="f60"/>
                </a:cxn>
                <a:cxn ang="f51">
                  <a:pos x="f61" y="f62"/>
                </a:cxn>
                <a:cxn ang="f52">
                  <a:pos x="f63" y="f64"/>
                </a:cxn>
              </a:cxnLst>
              <a:rect l="f53" t="f56" r="f54" b="f55"/>
              <a:pathLst>
                <a:path w="3742865" h="3742865">
                  <a:moveTo>
                    <a:pt x="f8" y="f9"/>
                  </a:moveTo>
                  <a:arcTo wR="f10" hR="f10" stAng="f11" swAng="f12"/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arcTo wR="f21" hR="f21" stAng="f22" swAng="f7"/>
                  <a:close/>
                </a:path>
              </a:pathLst>
            </a:custGeom>
            <a:solidFill>
              <a:srgbClr val="C0504D">
                <a:lumMod val="75000"/>
              </a:srgbClr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1"/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g-BG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Times New Roman"/>
                  <a:cs typeface="Times New Roman"/>
                </a:rPr>
                <a:t> </a:t>
              </a:r>
              <a:endParaRPr kumimoji="0" lang="bg-BG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9" name="Freeform 4"/>
            <p:cNvSpPr/>
            <p:nvPr/>
          </p:nvSpPr>
          <p:spPr>
            <a:xfrm>
              <a:off x="1328349" y="77477"/>
              <a:ext cx="2498991" cy="95516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89413"/>
                <a:gd name="f7" fmla="val 1244706"/>
                <a:gd name="f8" fmla="val 207455"/>
                <a:gd name="f9" fmla="val 92881"/>
                <a:gd name="f10" fmla="val 2281958"/>
                <a:gd name="f11" fmla="val 2396532"/>
                <a:gd name="f12" fmla="val 1037251"/>
                <a:gd name="f13" fmla="val 1151825"/>
                <a:gd name="f14" fmla="+- 0 0 -90"/>
                <a:gd name="f15" fmla="*/ f3 1 2489413"/>
                <a:gd name="f16" fmla="*/ f4 1 1244706"/>
                <a:gd name="f17" fmla="+- f7 0 f5"/>
                <a:gd name="f18" fmla="+- f6 0 f5"/>
                <a:gd name="f19" fmla="*/ f14 f0 1"/>
                <a:gd name="f20" fmla="*/ f18 1 2489413"/>
                <a:gd name="f21" fmla="*/ f17 1 1244706"/>
                <a:gd name="f22" fmla="*/ 0 f18 1"/>
                <a:gd name="f23" fmla="*/ 207455 f17 1"/>
                <a:gd name="f24" fmla="*/ 207455 f18 1"/>
                <a:gd name="f25" fmla="*/ 0 f17 1"/>
                <a:gd name="f26" fmla="*/ 2281958 f18 1"/>
                <a:gd name="f27" fmla="*/ 2489413 f18 1"/>
                <a:gd name="f28" fmla="*/ 1037251 f17 1"/>
                <a:gd name="f29" fmla="*/ 1244706 f17 1"/>
                <a:gd name="f30" fmla="*/ f19 1 f2"/>
                <a:gd name="f31" fmla="*/ f22 1 2489413"/>
                <a:gd name="f32" fmla="*/ f23 1 1244706"/>
                <a:gd name="f33" fmla="*/ f24 1 2489413"/>
                <a:gd name="f34" fmla="*/ f25 1 1244706"/>
                <a:gd name="f35" fmla="*/ f26 1 2489413"/>
                <a:gd name="f36" fmla="*/ f27 1 2489413"/>
                <a:gd name="f37" fmla="*/ f28 1 1244706"/>
                <a:gd name="f38" fmla="*/ f29 1 1244706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489413" h="1244706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gradFill rotWithShape="1">
              <a:gsLst>
                <a:gs pos="0">
                  <a:srgbClr val="C0504D">
                    <a:lumMod val="5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C0504D">
                  <a:lumMod val="50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vert="horz" wrap="square" lIns="178874" tIns="178874" rIns="178874" bIns="178874" anchor="ctr" anchorCtr="1" compatLnSpc="1"/>
            <a:lstStyle/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g-BG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/>
                  <a:ea typeface="Times New Roman"/>
                  <a:cs typeface="+mn-cs"/>
                </a:rPr>
                <a:t>Закони</a:t>
              </a:r>
              <a:endParaRPr kumimoji="0" lang="bg-BG" sz="3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endParaRPr>
            </a:p>
          </p:txBody>
        </p:sp>
        <p:sp>
          <p:nvSpPr>
            <p:cNvPr id="21" name="Freeform 5"/>
            <p:cNvSpPr/>
            <p:nvPr/>
          </p:nvSpPr>
          <p:spPr>
            <a:xfrm>
              <a:off x="2698220" y="1109259"/>
              <a:ext cx="2498991" cy="95516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89413"/>
                <a:gd name="f7" fmla="val 1244706"/>
                <a:gd name="f8" fmla="val 207455"/>
                <a:gd name="f9" fmla="val 92881"/>
                <a:gd name="f10" fmla="val 2281958"/>
                <a:gd name="f11" fmla="val 2396532"/>
                <a:gd name="f12" fmla="val 1037251"/>
                <a:gd name="f13" fmla="val 1151825"/>
                <a:gd name="f14" fmla="+- 0 0 -90"/>
                <a:gd name="f15" fmla="*/ f3 1 2489413"/>
                <a:gd name="f16" fmla="*/ f4 1 1244706"/>
                <a:gd name="f17" fmla="+- f7 0 f5"/>
                <a:gd name="f18" fmla="+- f6 0 f5"/>
                <a:gd name="f19" fmla="*/ f14 f0 1"/>
                <a:gd name="f20" fmla="*/ f18 1 2489413"/>
                <a:gd name="f21" fmla="*/ f17 1 1244706"/>
                <a:gd name="f22" fmla="*/ 0 f18 1"/>
                <a:gd name="f23" fmla="*/ 207455 f17 1"/>
                <a:gd name="f24" fmla="*/ 207455 f18 1"/>
                <a:gd name="f25" fmla="*/ 0 f17 1"/>
                <a:gd name="f26" fmla="*/ 2281958 f18 1"/>
                <a:gd name="f27" fmla="*/ 2489413 f18 1"/>
                <a:gd name="f28" fmla="*/ 1037251 f17 1"/>
                <a:gd name="f29" fmla="*/ 1244706 f17 1"/>
                <a:gd name="f30" fmla="*/ f19 1 f2"/>
                <a:gd name="f31" fmla="*/ f22 1 2489413"/>
                <a:gd name="f32" fmla="*/ f23 1 1244706"/>
                <a:gd name="f33" fmla="*/ f24 1 2489413"/>
                <a:gd name="f34" fmla="*/ f25 1 1244706"/>
                <a:gd name="f35" fmla="*/ f26 1 2489413"/>
                <a:gd name="f36" fmla="*/ f27 1 2489413"/>
                <a:gd name="f37" fmla="*/ f28 1 1244706"/>
                <a:gd name="f38" fmla="*/ f29 1 1244706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489413" h="1244706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gradFill rotWithShape="1">
              <a:gsLst>
                <a:gs pos="0">
                  <a:srgbClr val="9BBB59">
                    <a:lumMod val="50000"/>
                  </a:srgbClr>
                </a:gs>
                <a:gs pos="80000">
                  <a:srgbClr val="9BBB59">
                    <a:shade val="93000"/>
                    <a:satMod val="130000"/>
                  </a:srgbClr>
                </a:gs>
                <a:gs pos="100000">
                  <a:srgbClr val="9BBB59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9BBB59">
                  <a:lumMod val="50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vert="horz" wrap="square" lIns="178874" tIns="178874" rIns="178874" bIns="178874" anchor="ctr" anchorCtr="1" compatLnSpc="1"/>
            <a:lstStyle/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g-BG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imes New Roman"/>
                  <a:ea typeface="Times New Roman"/>
                  <a:cs typeface="+mn-cs"/>
                </a:rPr>
                <a:t>Подзаконови актове</a:t>
              </a:r>
              <a:endParaRPr kumimoji="0" lang="bg-BG" sz="3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endParaRPr>
            </a:p>
          </p:txBody>
        </p:sp>
        <p:sp>
          <p:nvSpPr>
            <p:cNvPr id="22" name="Freeform 6"/>
            <p:cNvSpPr/>
            <p:nvPr/>
          </p:nvSpPr>
          <p:spPr>
            <a:xfrm>
              <a:off x="1142550" y="2234794"/>
              <a:ext cx="3037512" cy="95373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89413"/>
                <a:gd name="f7" fmla="val 1244706"/>
                <a:gd name="f8" fmla="val 207455"/>
                <a:gd name="f9" fmla="val 92881"/>
                <a:gd name="f10" fmla="val 2281958"/>
                <a:gd name="f11" fmla="val 2396532"/>
                <a:gd name="f12" fmla="val 1037251"/>
                <a:gd name="f13" fmla="val 1151825"/>
                <a:gd name="f14" fmla="+- 0 0 -90"/>
                <a:gd name="f15" fmla="*/ f3 1 2489413"/>
                <a:gd name="f16" fmla="*/ f4 1 1244706"/>
                <a:gd name="f17" fmla="+- f7 0 f5"/>
                <a:gd name="f18" fmla="+- f6 0 f5"/>
                <a:gd name="f19" fmla="*/ f14 f0 1"/>
                <a:gd name="f20" fmla="*/ f18 1 2489413"/>
                <a:gd name="f21" fmla="*/ f17 1 1244706"/>
                <a:gd name="f22" fmla="*/ 0 f18 1"/>
                <a:gd name="f23" fmla="*/ 207455 f17 1"/>
                <a:gd name="f24" fmla="*/ 207455 f18 1"/>
                <a:gd name="f25" fmla="*/ 0 f17 1"/>
                <a:gd name="f26" fmla="*/ 2281958 f18 1"/>
                <a:gd name="f27" fmla="*/ 2489413 f18 1"/>
                <a:gd name="f28" fmla="*/ 1037251 f17 1"/>
                <a:gd name="f29" fmla="*/ 1244706 f17 1"/>
                <a:gd name="f30" fmla="*/ f19 1 f2"/>
                <a:gd name="f31" fmla="*/ f22 1 2489413"/>
                <a:gd name="f32" fmla="*/ f23 1 1244706"/>
                <a:gd name="f33" fmla="*/ f24 1 2489413"/>
                <a:gd name="f34" fmla="*/ f25 1 1244706"/>
                <a:gd name="f35" fmla="*/ f26 1 2489413"/>
                <a:gd name="f36" fmla="*/ f27 1 2489413"/>
                <a:gd name="f37" fmla="*/ f28 1 1244706"/>
                <a:gd name="f38" fmla="*/ f29 1 1244706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489413" h="1244706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gradFill rotWithShape="1">
              <a:gsLst>
                <a:gs pos="0">
                  <a:srgbClr val="4F81BD">
                    <a:lumMod val="50000"/>
                  </a:srgbClr>
                </a:gs>
                <a:gs pos="80000">
                  <a:srgbClr val="4F81BD">
                    <a:shade val="93000"/>
                    <a:satMod val="130000"/>
                  </a:srgbClr>
                </a:gs>
                <a:gs pos="100000">
                  <a:srgbClr val="4F81B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lumMod val="50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vert="horz" wrap="square" lIns="178874" tIns="178874" rIns="178874" bIns="178874" anchor="ctr" anchorCtr="1" compatLnSpc="1"/>
            <a:lstStyle/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g-BG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/>
                  <a:ea typeface="Times New Roman"/>
                  <a:cs typeface="+mn-cs"/>
                </a:rPr>
                <a:t>Вътрешни правила</a:t>
              </a:r>
              <a:endParaRPr kumimoji="0" lang="bg-BG" sz="3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endParaRPr>
            </a:p>
          </p:txBody>
        </p:sp>
        <p:sp>
          <p:nvSpPr>
            <p:cNvPr id="23" name="Freeform 7"/>
            <p:cNvSpPr/>
            <p:nvPr/>
          </p:nvSpPr>
          <p:spPr>
            <a:xfrm>
              <a:off x="0" y="1109259"/>
              <a:ext cx="2498991" cy="95516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89413"/>
                <a:gd name="f7" fmla="val 1244706"/>
                <a:gd name="f8" fmla="val 207455"/>
                <a:gd name="f9" fmla="val 92881"/>
                <a:gd name="f10" fmla="val 2281958"/>
                <a:gd name="f11" fmla="val 2396532"/>
                <a:gd name="f12" fmla="val 1037251"/>
                <a:gd name="f13" fmla="val 1151825"/>
                <a:gd name="f14" fmla="+- 0 0 -90"/>
                <a:gd name="f15" fmla="*/ f3 1 2489413"/>
                <a:gd name="f16" fmla="*/ f4 1 1244706"/>
                <a:gd name="f17" fmla="+- f7 0 f5"/>
                <a:gd name="f18" fmla="+- f6 0 f5"/>
                <a:gd name="f19" fmla="*/ f14 f0 1"/>
                <a:gd name="f20" fmla="*/ f18 1 2489413"/>
                <a:gd name="f21" fmla="*/ f17 1 1244706"/>
                <a:gd name="f22" fmla="*/ 0 f18 1"/>
                <a:gd name="f23" fmla="*/ 207455 f17 1"/>
                <a:gd name="f24" fmla="*/ 207455 f18 1"/>
                <a:gd name="f25" fmla="*/ 0 f17 1"/>
                <a:gd name="f26" fmla="*/ 2281958 f18 1"/>
                <a:gd name="f27" fmla="*/ 2489413 f18 1"/>
                <a:gd name="f28" fmla="*/ 1037251 f17 1"/>
                <a:gd name="f29" fmla="*/ 1244706 f17 1"/>
                <a:gd name="f30" fmla="*/ f19 1 f2"/>
                <a:gd name="f31" fmla="*/ f22 1 2489413"/>
                <a:gd name="f32" fmla="*/ f23 1 1244706"/>
                <a:gd name="f33" fmla="*/ f24 1 2489413"/>
                <a:gd name="f34" fmla="*/ f25 1 1244706"/>
                <a:gd name="f35" fmla="*/ f26 1 2489413"/>
                <a:gd name="f36" fmla="*/ f27 1 2489413"/>
                <a:gd name="f37" fmla="*/ f28 1 1244706"/>
                <a:gd name="f38" fmla="*/ f29 1 1244706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489413" h="1244706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gradFill rotWithShape="1">
              <a:gsLst>
                <a:gs pos="0">
                  <a:srgbClr val="4BACC6">
                    <a:lumMod val="50000"/>
                  </a:srgbClr>
                </a:gs>
                <a:gs pos="80000">
                  <a:srgbClr val="4BACC6">
                    <a:shade val="93000"/>
                    <a:satMod val="130000"/>
                  </a:srgbClr>
                </a:gs>
                <a:gs pos="100000">
                  <a:srgbClr val="4BACC6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BACC6">
                  <a:lumMod val="50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vert="horz" wrap="square" lIns="178874" tIns="178874" rIns="178874" bIns="178874" anchor="ctr" anchorCtr="1" compatLnSpc="1"/>
            <a:lstStyle/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g-BG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/>
                  <a:ea typeface="Times New Roman"/>
                  <a:cs typeface="+mn-cs"/>
                </a:rPr>
                <a:t>Инструкции</a:t>
              </a:r>
              <a:endParaRPr kumimoji="0" lang="bg-BG" sz="3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endParaRPr>
            </a:p>
          </p:txBody>
        </p:sp>
      </p:grpSp>
      <p:sp>
        <p:nvSpPr>
          <p:cNvPr id="9" name="Правоъгълник 8"/>
          <p:cNvSpPr/>
          <p:nvPr/>
        </p:nvSpPr>
        <p:spPr>
          <a:xfrm>
            <a:off x="742251" y="1320772"/>
            <a:ext cx="10611543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bg-BG" sz="3200" b="1" dirty="0">
                <a:solidFill>
                  <a:srgbClr val="365F91"/>
                </a:solidFill>
                <a:ea typeface="Times New Roman"/>
                <a:cs typeface="Times New Roman"/>
              </a:rPr>
              <a:t>Цикъл на създаване на </a:t>
            </a:r>
            <a:r>
              <a:rPr lang="bg-BG" sz="3200" b="1" dirty="0" smtClean="0">
                <a:solidFill>
                  <a:srgbClr val="365F91"/>
                </a:solidFill>
                <a:ea typeface="Times New Roman"/>
                <a:cs typeface="Times New Roman"/>
              </a:rPr>
              <a:t>вътрешните документи</a:t>
            </a:r>
            <a:endParaRPr lang="bg-BG" sz="3200" b="1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1840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354F12"/>
              </a:solidFill>
              <a:latin typeface="Arial"/>
              <a:ea typeface="Times New Roman"/>
            </a:endParaRPr>
          </a:p>
          <a:p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19" name="Freeform 4"/>
          <p:cNvSpPr/>
          <p:nvPr/>
        </p:nvSpPr>
        <p:spPr>
          <a:xfrm>
            <a:off x="3504646" y="1462552"/>
            <a:ext cx="5086757" cy="1024837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489413"/>
              <a:gd name="f7" fmla="val 1244706"/>
              <a:gd name="f8" fmla="val 207455"/>
              <a:gd name="f9" fmla="val 92881"/>
              <a:gd name="f10" fmla="val 2281958"/>
              <a:gd name="f11" fmla="val 2396532"/>
              <a:gd name="f12" fmla="val 1037251"/>
              <a:gd name="f13" fmla="val 1151825"/>
              <a:gd name="f14" fmla="+- 0 0 -90"/>
              <a:gd name="f15" fmla="*/ f3 1 2489413"/>
              <a:gd name="f16" fmla="*/ f4 1 1244706"/>
              <a:gd name="f17" fmla="+- f7 0 f5"/>
              <a:gd name="f18" fmla="+- f6 0 f5"/>
              <a:gd name="f19" fmla="*/ f14 f0 1"/>
              <a:gd name="f20" fmla="*/ f18 1 2489413"/>
              <a:gd name="f21" fmla="*/ f17 1 1244706"/>
              <a:gd name="f22" fmla="*/ 0 f18 1"/>
              <a:gd name="f23" fmla="*/ 207455 f17 1"/>
              <a:gd name="f24" fmla="*/ 207455 f18 1"/>
              <a:gd name="f25" fmla="*/ 0 f17 1"/>
              <a:gd name="f26" fmla="*/ 2281958 f18 1"/>
              <a:gd name="f27" fmla="*/ 2489413 f18 1"/>
              <a:gd name="f28" fmla="*/ 1037251 f17 1"/>
              <a:gd name="f29" fmla="*/ 1244706 f17 1"/>
              <a:gd name="f30" fmla="*/ f19 1 f2"/>
              <a:gd name="f31" fmla="*/ f22 1 2489413"/>
              <a:gd name="f32" fmla="*/ f23 1 1244706"/>
              <a:gd name="f33" fmla="*/ f24 1 2489413"/>
              <a:gd name="f34" fmla="*/ f25 1 1244706"/>
              <a:gd name="f35" fmla="*/ f26 1 2489413"/>
              <a:gd name="f36" fmla="*/ f27 1 2489413"/>
              <a:gd name="f37" fmla="*/ f28 1 1244706"/>
              <a:gd name="f38" fmla="*/ f29 1 1244706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489413" h="1244706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gradFill rotWithShape="1">
            <a:gsLst>
              <a:gs pos="0">
                <a:srgbClr val="C0504D">
                  <a:lumMod val="5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lumMod val="5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horz" wrap="square" lIns="178874" tIns="178874" rIns="178874" bIns="178874" anchor="ctr" anchorCtr="1" compatLnSpc="1"/>
          <a:lstStyle/>
          <a:p>
            <a:pPr lvl="0" algn="ctr">
              <a:lnSpc>
                <a:spcPct val="90000"/>
              </a:lnSpc>
              <a:spcAft>
                <a:spcPts val="1300"/>
              </a:spcAft>
            </a:pPr>
            <a:r>
              <a:rPr lang="bg-BG" sz="3200" b="1" dirty="0">
                <a:solidFill>
                  <a:srgbClr val="FFFFFF"/>
                </a:solidFill>
                <a:ea typeface="Times New Roman"/>
              </a:rPr>
              <a:t>Устройствен правилник</a:t>
            </a:r>
            <a:endParaRPr kumimoji="0" lang="bg-BG" sz="3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/>
              <a:ea typeface="Times New Roman"/>
            </a:endParaRPr>
          </a:p>
        </p:txBody>
      </p:sp>
      <p:sp>
        <p:nvSpPr>
          <p:cNvPr id="16" name="Freeform 5"/>
          <p:cNvSpPr/>
          <p:nvPr/>
        </p:nvSpPr>
        <p:spPr>
          <a:xfrm>
            <a:off x="959750" y="2775266"/>
            <a:ext cx="10180125" cy="117503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489413"/>
              <a:gd name="f7" fmla="val 1244706"/>
              <a:gd name="f8" fmla="val 207455"/>
              <a:gd name="f9" fmla="val 92881"/>
              <a:gd name="f10" fmla="val 2281958"/>
              <a:gd name="f11" fmla="val 2396532"/>
              <a:gd name="f12" fmla="val 1037251"/>
              <a:gd name="f13" fmla="val 1151825"/>
              <a:gd name="f14" fmla="+- 0 0 -90"/>
              <a:gd name="f15" fmla="*/ f3 1 2489413"/>
              <a:gd name="f16" fmla="*/ f4 1 1244706"/>
              <a:gd name="f17" fmla="+- f7 0 f5"/>
              <a:gd name="f18" fmla="+- f6 0 f5"/>
              <a:gd name="f19" fmla="*/ f14 f0 1"/>
              <a:gd name="f20" fmla="*/ f18 1 2489413"/>
              <a:gd name="f21" fmla="*/ f17 1 1244706"/>
              <a:gd name="f22" fmla="*/ 0 f18 1"/>
              <a:gd name="f23" fmla="*/ 207455 f17 1"/>
              <a:gd name="f24" fmla="*/ 207455 f18 1"/>
              <a:gd name="f25" fmla="*/ 0 f17 1"/>
              <a:gd name="f26" fmla="*/ 2281958 f18 1"/>
              <a:gd name="f27" fmla="*/ 2489413 f18 1"/>
              <a:gd name="f28" fmla="*/ 1037251 f17 1"/>
              <a:gd name="f29" fmla="*/ 1244706 f17 1"/>
              <a:gd name="f30" fmla="*/ f19 1 f2"/>
              <a:gd name="f31" fmla="*/ f22 1 2489413"/>
              <a:gd name="f32" fmla="*/ f23 1 1244706"/>
              <a:gd name="f33" fmla="*/ f24 1 2489413"/>
              <a:gd name="f34" fmla="*/ f25 1 1244706"/>
              <a:gd name="f35" fmla="*/ f26 1 2489413"/>
              <a:gd name="f36" fmla="*/ f27 1 2489413"/>
              <a:gd name="f37" fmla="*/ f28 1 1244706"/>
              <a:gd name="f38" fmla="*/ f29 1 1244706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489413" h="1244706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gradFill rotWithShape="1">
            <a:gsLst>
              <a:gs pos="0">
                <a:srgbClr val="9BBB59">
                  <a:lumMod val="5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9BBB59">
                <a:lumMod val="5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horz" wrap="square" lIns="178874" tIns="178874" rIns="178874" bIns="178874" anchor="ctr" anchorCtr="1" compatLnSpc="1"/>
          <a:lstStyle/>
          <a:p>
            <a:pPr lvl="0" algn="ctr">
              <a:lnSpc>
                <a:spcPct val="90000"/>
              </a:lnSpc>
              <a:spcAft>
                <a:spcPts val="1300"/>
              </a:spcAft>
            </a:pPr>
            <a:r>
              <a:rPr lang="ru-RU" sz="2400" dirty="0" smtClean="0">
                <a:solidFill>
                  <a:srgbClr val="FFFFFF"/>
                </a:solidFill>
                <a:ea typeface="Times New Roman"/>
              </a:rPr>
              <a:t>Основен документ, </a:t>
            </a:r>
            <a:r>
              <a:rPr lang="ru-RU" sz="2400" dirty="0">
                <a:solidFill>
                  <a:srgbClr val="FFFFFF"/>
                </a:solidFill>
                <a:ea typeface="Times New Roman"/>
              </a:rPr>
              <a:t>който урежда въпросите, свързани с дейността и организацията на работа на </a:t>
            </a:r>
            <a:r>
              <a:rPr lang="ru-RU" sz="2400" dirty="0" smtClean="0">
                <a:solidFill>
                  <a:srgbClr val="FFFFFF"/>
                </a:solidFill>
                <a:ea typeface="Times New Roman"/>
              </a:rPr>
              <a:t>общината, структурата </a:t>
            </a:r>
            <a:r>
              <a:rPr lang="ru-RU" sz="2400" dirty="0">
                <a:solidFill>
                  <a:srgbClr val="FFFFFF"/>
                </a:solidFill>
                <a:ea typeface="Times New Roman"/>
              </a:rPr>
              <a:t>и функциите на администрацията </a:t>
            </a:r>
            <a:r>
              <a:rPr lang="ru-RU" sz="2400" dirty="0" smtClean="0">
                <a:solidFill>
                  <a:srgbClr val="FFFFFF"/>
                </a:solidFill>
                <a:ea typeface="Times New Roman"/>
              </a:rPr>
              <a:t>ѝ.</a:t>
            </a:r>
            <a:endParaRPr kumimoji="0" lang="bg-BG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/>
              <a:ea typeface="Times New Roman"/>
            </a:endParaRPr>
          </a:p>
        </p:txBody>
      </p:sp>
      <p:sp>
        <p:nvSpPr>
          <p:cNvPr id="20" name="Freeform 7"/>
          <p:cNvSpPr/>
          <p:nvPr/>
        </p:nvSpPr>
        <p:spPr>
          <a:xfrm>
            <a:off x="959750" y="4272455"/>
            <a:ext cx="10180125" cy="11736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489413"/>
              <a:gd name="f7" fmla="val 1244706"/>
              <a:gd name="f8" fmla="val 207455"/>
              <a:gd name="f9" fmla="val 92881"/>
              <a:gd name="f10" fmla="val 2281958"/>
              <a:gd name="f11" fmla="val 2396532"/>
              <a:gd name="f12" fmla="val 1037251"/>
              <a:gd name="f13" fmla="val 1151825"/>
              <a:gd name="f14" fmla="+- 0 0 -90"/>
              <a:gd name="f15" fmla="*/ f3 1 2489413"/>
              <a:gd name="f16" fmla="*/ f4 1 1244706"/>
              <a:gd name="f17" fmla="+- f7 0 f5"/>
              <a:gd name="f18" fmla="+- f6 0 f5"/>
              <a:gd name="f19" fmla="*/ f14 f0 1"/>
              <a:gd name="f20" fmla="*/ f18 1 2489413"/>
              <a:gd name="f21" fmla="*/ f17 1 1244706"/>
              <a:gd name="f22" fmla="*/ 0 f18 1"/>
              <a:gd name="f23" fmla="*/ 207455 f17 1"/>
              <a:gd name="f24" fmla="*/ 207455 f18 1"/>
              <a:gd name="f25" fmla="*/ 0 f17 1"/>
              <a:gd name="f26" fmla="*/ 2281958 f18 1"/>
              <a:gd name="f27" fmla="*/ 2489413 f18 1"/>
              <a:gd name="f28" fmla="*/ 1037251 f17 1"/>
              <a:gd name="f29" fmla="*/ 1244706 f17 1"/>
              <a:gd name="f30" fmla="*/ f19 1 f2"/>
              <a:gd name="f31" fmla="*/ f22 1 2489413"/>
              <a:gd name="f32" fmla="*/ f23 1 1244706"/>
              <a:gd name="f33" fmla="*/ f24 1 2489413"/>
              <a:gd name="f34" fmla="*/ f25 1 1244706"/>
              <a:gd name="f35" fmla="*/ f26 1 2489413"/>
              <a:gd name="f36" fmla="*/ f27 1 2489413"/>
              <a:gd name="f37" fmla="*/ f28 1 1244706"/>
              <a:gd name="f38" fmla="*/ f29 1 1244706"/>
              <a:gd name="f39" fmla="*/ f5 1 f20"/>
              <a:gd name="f40" fmla="*/ f6 1 f20"/>
              <a:gd name="f41" fmla="*/ f5 1 f21"/>
              <a:gd name="f42" fmla="*/ f7 1 f21"/>
              <a:gd name="f43" fmla="+- f30 0 f1"/>
              <a:gd name="f44" fmla="*/ f31 1 f20"/>
              <a:gd name="f45" fmla="*/ f32 1 f21"/>
              <a:gd name="f46" fmla="*/ f33 1 f20"/>
              <a:gd name="f47" fmla="*/ f34 1 f21"/>
              <a:gd name="f48" fmla="*/ f35 1 f20"/>
              <a:gd name="f49" fmla="*/ f36 1 f20"/>
              <a:gd name="f50" fmla="*/ f37 1 f21"/>
              <a:gd name="f51" fmla="*/ f38 1 f21"/>
              <a:gd name="f52" fmla="*/ f39 f15 1"/>
              <a:gd name="f53" fmla="*/ f40 f15 1"/>
              <a:gd name="f54" fmla="*/ f42 f16 1"/>
              <a:gd name="f55" fmla="*/ f41 f16 1"/>
              <a:gd name="f56" fmla="*/ f44 f15 1"/>
              <a:gd name="f57" fmla="*/ f45 f16 1"/>
              <a:gd name="f58" fmla="*/ f46 f15 1"/>
              <a:gd name="f59" fmla="*/ f47 f16 1"/>
              <a:gd name="f60" fmla="*/ f48 f15 1"/>
              <a:gd name="f61" fmla="*/ f49 f15 1"/>
              <a:gd name="f62" fmla="*/ f50 f16 1"/>
              <a:gd name="f63" fmla="*/ f51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6" y="f57"/>
              </a:cxn>
              <a:cxn ang="f43">
                <a:pos x="f58" y="f59"/>
              </a:cxn>
              <a:cxn ang="f43">
                <a:pos x="f60" y="f59"/>
              </a:cxn>
              <a:cxn ang="f43">
                <a:pos x="f61" y="f57"/>
              </a:cxn>
              <a:cxn ang="f43">
                <a:pos x="f61" y="f62"/>
              </a:cxn>
              <a:cxn ang="f43">
                <a:pos x="f60" y="f63"/>
              </a:cxn>
              <a:cxn ang="f43">
                <a:pos x="f58" y="f63"/>
              </a:cxn>
              <a:cxn ang="f43">
                <a:pos x="f56" y="f62"/>
              </a:cxn>
              <a:cxn ang="f43">
                <a:pos x="f56" y="f57"/>
              </a:cxn>
            </a:cxnLst>
            <a:rect l="f52" t="f55" r="f53" b="f54"/>
            <a:pathLst>
              <a:path w="2489413" h="1244706">
                <a:moveTo>
                  <a:pt x="f5" y="f8"/>
                </a:moveTo>
                <a:cubicBezTo>
                  <a:pt x="f5" y="f9"/>
                  <a:pt x="f9" y="f5"/>
                  <a:pt x="f8" y="f5"/>
                </a:cubicBezTo>
                <a:lnTo>
                  <a:pt x="f10" y="f5"/>
                </a:lnTo>
                <a:cubicBezTo>
                  <a:pt x="f11" y="f5"/>
                  <a:pt x="f6" y="f9"/>
                  <a:pt x="f6" y="f8"/>
                </a:cubicBezTo>
                <a:lnTo>
                  <a:pt x="f6" y="f12"/>
                </a:lnTo>
                <a:cubicBezTo>
                  <a:pt x="f6" y="f13"/>
                  <a:pt x="f11" y="f7"/>
                  <a:pt x="f10" y="f7"/>
                </a:cubicBezTo>
                <a:lnTo>
                  <a:pt x="f8" y="f7"/>
                </a:lnTo>
                <a:cubicBezTo>
                  <a:pt x="f9" y="f7"/>
                  <a:pt x="f5" y="f13"/>
                  <a:pt x="f5" y="f12"/>
                </a:cubicBezTo>
                <a:lnTo>
                  <a:pt x="f5" y="f8"/>
                </a:lnTo>
                <a:close/>
              </a:path>
            </a:pathLst>
          </a:custGeom>
          <a:gradFill rotWithShape="1">
            <a:gsLst>
              <a:gs pos="0">
                <a:srgbClr val="4BACC6">
                  <a:lumMod val="50000"/>
                </a:srgbClr>
              </a:gs>
              <a:gs pos="80000">
                <a:srgbClr val="4BACC6">
                  <a:shade val="93000"/>
                  <a:satMod val="130000"/>
                </a:srgbClr>
              </a:gs>
              <a:gs pos="100000">
                <a:srgbClr val="4BACC6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BACC6">
                <a:lumMod val="50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horz" wrap="square" lIns="178874" tIns="178874" rIns="178874" bIns="178874" anchor="ctr" anchorCtr="1" compatLnSpc="1"/>
          <a:lstStyle/>
          <a:p>
            <a:pPr lvl="0" algn="ctr">
              <a:lnSpc>
                <a:spcPct val="90000"/>
              </a:lnSpc>
              <a:spcAft>
                <a:spcPts val="1300"/>
              </a:spcAft>
            </a:pPr>
            <a:r>
              <a:rPr lang="ru-RU" sz="2400" dirty="0" smtClean="0">
                <a:solidFill>
                  <a:srgbClr val="FFFFFF"/>
                </a:solidFill>
                <a:ea typeface="Times New Roman"/>
              </a:rPr>
              <a:t>Регламентира </a:t>
            </a:r>
            <a:r>
              <a:rPr lang="ru-RU" sz="2400" dirty="0">
                <a:solidFill>
                  <a:srgbClr val="FFFFFF"/>
                </a:solidFill>
                <a:ea typeface="Times New Roman"/>
              </a:rPr>
              <a:t>наименованията и броя на структурните </a:t>
            </a:r>
            <a:r>
              <a:rPr lang="ru-RU" sz="2400" dirty="0" smtClean="0">
                <a:solidFill>
                  <a:srgbClr val="FFFFFF"/>
                </a:solidFill>
                <a:ea typeface="Times New Roman"/>
              </a:rPr>
              <a:t>звена, тяхната </a:t>
            </a:r>
            <a:r>
              <a:rPr lang="ru-RU" sz="2400" dirty="0">
                <a:solidFill>
                  <a:srgbClr val="FFFFFF"/>
                </a:solidFill>
                <a:ea typeface="Times New Roman"/>
              </a:rPr>
              <a:t>структура, функции и </a:t>
            </a:r>
            <a:r>
              <a:rPr lang="ru-RU" sz="2400" dirty="0" smtClean="0">
                <a:solidFill>
                  <a:srgbClr val="FFFFFF"/>
                </a:solidFill>
                <a:ea typeface="Times New Roman"/>
              </a:rPr>
              <a:t>организация </a:t>
            </a:r>
            <a:r>
              <a:rPr lang="ru-RU" sz="2400" dirty="0">
                <a:solidFill>
                  <a:srgbClr val="FFFFFF"/>
                </a:solidFill>
                <a:ea typeface="Times New Roman"/>
              </a:rPr>
              <a:t>на </a:t>
            </a:r>
            <a:r>
              <a:rPr lang="ru-RU" sz="2400" dirty="0" smtClean="0">
                <a:solidFill>
                  <a:srgbClr val="FFFFFF"/>
                </a:solidFill>
                <a:ea typeface="Times New Roman"/>
              </a:rPr>
              <a:t>работа.</a:t>
            </a:r>
            <a:endParaRPr kumimoji="0" lang="bg-BG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imes New Roman"/>
              <a:ea typeface="Times New Roman"/>
            </a:endParaRPr>
          </a:p>
        </p:txBody>
      </p:sp>
      <p:sp>
        <p:nvSpPr>
          <p:cNvPr id="10" name="V-образна стрелка 9"/>
          <p:cNvSpPr/>
          <p:nvPr/>
        </p:nvSpPr>
        <p:spPr>
          <a:xfrm rot="5400000">
            <a:off x="5908663" y="2426376"/>
            <a:ext cx="287878" cy="409904"/>
          </a:xfrm>
          <a:prstGeom prst="chevro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  <p:sp>
        <p:nvSpPr>
          <p:cNvPr id="24" name="V-образна стрелка 23"/>
          <p:cNvSpPr/>
          <p:nvPr/>
        </p:nvSpPr>
        <p:spPr>
          <a:xfrm rot="5400000">
            <a:off x="5908663" y="3889285"/>
            <a:ext cx="287878" cy="409904"/>
          </a:xfrm>
          <a:prstGeom prst="chevro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99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52187" y="538620"/>
            <a:ext cx="10058399" cy="5373665"/>
          </a:xfrm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lnSpc>
                <a:spcPct val="100000"/>
              </a:lnSpc>
              <a:buNone/>
            </a:pPr>
            <a:endParaRPr lang="ru-RU" sz="2400" dirty="0" smtClean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ru-RU" sz="2400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4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ru-RU" sz="2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Местното самоуправление се изразява в правото и реалната възможност на гражданите и избраните от тях органи да решават самостоятелно всички въпроси от местно значение, които законът е предоставил в тяхна компетентност.</a:t>
            </a: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226" y="573783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7099" y="615473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604667"/>
            <a:ext cx="1323114" cy="828000"/>
          </a:xfrm>
          <a:prstGeom prst="rect">
            <a:avLst/>
          </a:prstGeom>
        </p:spPr>
      </p:pic>
      <p:sp>
        <p:nvSpPr>
          <p:cNvPr id="9" name="Релефна рамка 8"/>
          <p:cNvSpPr/>
          <p:nvPr/>
        </p:nvSpPr>
        <p:spPr>
          <a:xfrm>
            <a:off x="3229162" y="1857763"/>
            <a:ext cx="5752000" cy="754808"/>
          </a:xfrm>
          <a:prstGeom prst="bevel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sz="3200" b="1" dirty="0" smtClean="0"/>
          </a:p>
          <a:p>
            <a:pPr algn="ctr"/>
            <a:r>
              <a:rPr lang="bg-BG" sz="3600" b="1" dirty="0" smtClean="0"/>
              <a:t>Местно самоуправление</a:t>
            </a:r>
          </a:p>
          <a:p>
            <a:pPr algn="ctr"/>
            <a:endParaRPr lang="bg-BG" sz="3600" b="1" dirty="0"/>
          </a:p>
        </p:txBody>
      </p:sp>
    </p:spTree>
    <p:extLst>
      <p:ext uri="{BB962C8B-B14F-4D97-AF65-F5344CB8AC3E}">
        <p14:creationId xmlns:p14="http://schemas.microsoft.com/office/powerpoint/2010/main" val="225948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354F12"/>
              </a:solidFill>
              <a:latin typeface="Arial"/>
              <a:ea typeface="Times New Roman"/>
            </a:endParaRPr>
          </a:p>
          <a:p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304800" y="304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304800" y="762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19"/>
          <p:cNvSpPr>
            <a:spLocks noChangeArrowheads="1"/>
          </p:cNvSpPr>
          <p:nvPr/>
        </p:nvSpPr>
        <p:spPr bwMode="auto">
          <a:xfrm>
            <a:off x="45720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457200" y="914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983426"/>
              </p:ext>
            </p:extLst>
          </p:nvPr>
        </p:nvGraphicFramePr>
        <p:xfrm>
          <a:off x="507124" y="1508234"/>
          <a:ext cx="11177752" cy="41172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6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553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64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№ по ред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актове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Правно основание за приемане на акта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3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1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2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3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1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правила за административно обслужване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1, ал. 2 от Наредба за административното обслужване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2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Харта на клиента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21, ал. 1 от от Наредба за административното обслужване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3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правила за оборот на електронни документи и документи на хартиен носител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2, ал. 2 от Наредбата за обмен на документи в администрацията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6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4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правила за работа в Система за електронен обмен на съобщения (СЕОС) в администрацията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2, ал. 1 от Методически указания за начина на обмен на документи чрез системата за електронен обмен на съобщения (СЕОС), утвърдени със Заповед на председателя на ДАЕУ № ДАЕУ – 4600 / 27.06.2018 г.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5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правила за служителите, указващи правата и задълженията им като потребители на услугите, предоставяни чрез информационните и комуникационните системи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5, ал. 1, т. 7 от Наредба за минималните изисквания за мрежова и информационна сигурност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6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правила за класификация на информацията, които указват как се маркира, използва, обработва, обменя, съхранява и унищожава информация, с която разполага организацията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6 от Наредба за минималните изисквания за мрежова и информационна сигурност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9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7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правила за управление на цикъла на обществените поръчки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(задължителни за общини с годишен бюджет над 5 млн. лв.)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244 от Закона за обществени поръчки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309" marR="51309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52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354F12"/>
              </a:solidFill>
              <a:latin typeface="Arial"/>
              <a:ea typeface="Times New Roman"/>
            </a:endParaRPr>
          </a:p>
          <a:p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304800" y="762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19"/>
          <p:cNvSpPr>
            <a:spLocks noChangeArrowheads="1"/>
          </p:cNvSpPr>
          <p:nvPr/>
        </p:nvSpPr>
        <p:spPr bwMode="auto">
          <a:xfrm>
            <a:off x="45720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457200" y="914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477088"/>
              </p:ext>
            </p:extLst>
          </p:nvPr>
        </p:nvGraphicFramePr>
        <p:xfrm>
          <a:off x="551793" y="1537685"/>
          <a:ext cx="11161985" cy="39918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4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8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69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50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№ по ред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актове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Правно основание за приемане на акта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1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2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3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2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8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правила за предоставяне на електронни административни услуги 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Наредба за общите изисквания към информационните системи, регистрите и електронните административни услуги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2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9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правила за мрежова и информационна сигурност  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9 от Наредба за минималните изисквания за мрежова и информационна сигурност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4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10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правила за организация на бюджетния процес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7, ал. 7 от Закона за публичните финанси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4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11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правила за звеното за вътрешен одит (в приложимите случаи)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27, ал. 1, т. 6 от Закона за вътрешния одит в публичния сектор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6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12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Политика за защита на личните данни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24 от Регламент (ЕС) 2016/679 на Европейския парламент и на </a:t>
                      </a:r>
                      <a:r>
                        <a:rPr lang="bg-BG" sz="1200" dirty="0" smtClean="0">
                          <a:effectLst/>
                        </a:rPr>
                        <a:t>Съвета от </a:t>
                      </a:r>
                      <a:r>
                        <a:rPr lang="bg-BG" sz="1200" dirty="0">
                          <a:effectLst/>
                        </a:rPr>
                        <a:t>27 април 2016 година относно защитата на физическите лица във връзка с обработването на лични данни и относно свободното движение на такива данни и за отмяна на Директива 95/46/ЕО (Общ регламент относно защитата на данните)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42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13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Вътрешни правила за управление на човешките ресурси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13, ал. 3, т. 7 от Закона за финансовото управление и контрол в публичния сектор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4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14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Правила за работа на дисциплинарен съвет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Чл. 95, ал. 2 от Закона за държавния служител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82" marR="54682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45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354F12"/>
              </a:solidFill>
              <a:latin typeface="Arial"/>
              <a:ea typeface="Times New Roman"/>
            </a:endParaRPr>
          </a:p>
          <a:p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304800" y="304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304800" y="762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19"/>
          <p:cNvSpPr>
            <a:spLocks noChangeArrowheads="1"/>
          </p:cNvSpPr>
          <p:nvPr/>
        </p:nvSpPr>
        <p:spPr bwMode="auto">
          <a:xfrm>
            <a:off x="45720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457200" y="914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229542"/>
              </p:ext>
            </p:extLst>
          </p:nvPr>
        </p:nvGraphicFramePr>
        <p:xfrm>
          <a:off x="499242" y="1467612"/>
          <a:ext cx="11193516" cy="4171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44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11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97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6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№ по ред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Вътрешни актове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Правно основание за приемане на акта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6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1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3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15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Правилник за вътрешния трудов и служебен ред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чл. 181 от Кодекса на труда във връзка с чл. 12 от Закона за администрацията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16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Вътрешни правила за работната заплата за делегирани от държавата и местни дейности 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§ 2, ал. 1, т. 1 от Наредба за заплатите на служителите в държавната администрация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2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17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Процедура за разработване и актуализиране на длъжностните характеристики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чл. 4 от Наредбата за длъжностните характеристики на държавните служители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53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18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Вътрешни правила за организирането, обработването, експертизата, съхраняването и използването на документите в учрежденския архив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 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чл. 10, т. 1 от  Наредба за реда за организирането, обработването, експертизата, съхраняването и използването на документите в учрежденските архиви на държавните и общинските институции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2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19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Вътрешни правила за достъп до обществена информация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чл. 15а, ал. 2 във връзка с чл. 15, ал. 1, т. 11 от Закона за достъп до обществена информация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20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Вътрешни правила за контрол и предотвратяване изпирането на пари и финансирането на тероризма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чл. 101, ал. 1 от Закон за мерките срещу изпирането на пари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723" marR="6372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060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3" name="Правоъгълник 2"/>
          <p:cNvSpPr/>
          <p:nvPr/>
        </p:nvSpPr>
        <p:spPr>
          <a:xfrm>
            <a:off x="1719618" y="3039617"/>
            <a:ext cx="4328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354F12"/>
              </a:solidFill>
              <a:latin typeface="Arial"/>
              <a:ea typeface="Times New Roman"/>
            </a:endParaRPr>
          </a:p>
          <a:p>
            <a:endParaRPr lang="bg-BG" dirty="0">
              <a:solidFill>
                <a:srgbClr val="354F12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304800" y="304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304800" y="762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19"/>
          <p:cNvSpPr>
            <a:spLocks noChangeArrowheads="1"/>
          </p:cNvSpPr>
          <p:nvPr/>
        </p:nvSpPr>
        <p:spPr bwMode="auto">
          <a:xfrm>
            <a:off x="45720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 dirty="0"/>
          </a:p>
        </p:txBody>
      </p:sp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457200" y="914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76182"/>
              </p:ext>
            </p:extLst>
          </p:nvPr>
        </p:nvGraphicFramePr>
        <p:xfrm>
          <a:off x="1133035" y="1933563"/>
          <a:ext cx="9925930" cy="31897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9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1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94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№ по ред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Вътрешни актове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Правно основание за приемане на акта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1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3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21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Вътрешни правила за организацията и реда за проверка на декларации и за установяване на конфликт на интереси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чл. 10 от Наредба за организацията и реда за извършване на проверка на декларациите и за установяване конфликт на интереси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22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Вътрешни правила за борба с корупцията и корупционния риск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Чл. 7, ал. 1, т. 13 от Закона за финансово управление и контрол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23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Стратегия за управление на риска и риск - регистър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чл. 12, ал. 3 от Закона за финансово управление и контрол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24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Вътрешни правила за използване и съхранение на печатите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Указ № 612 от 26.08.1965 г. за печатите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25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Правилник за организацията и дейността на консултативния съвет по въпросите на туризма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effectLst/>
                        </a:rPr>
                        <a:t>чл. 13, ал. 1 от Закона за туризма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46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18828" y="778334"/>
            <a:ext cx="10058399" cy="51715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4468" y="504364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sp>
        <p:nvSpPr>
          <p:cNvPr id="4" name="Правоъгълник 3"/>
          <p:cNvSpPr/>
          <p:nvPr/>
        </p:nvSpPr>
        <p:spPr>
          <a:xfrm>
            <a:off x="3226500" y="2140618"/>
            <a:ext cx="563859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g-BG" sz="5400" b="1" cap="all" dirty="0" smtClean="0">
                <a:ln w="0">
                  <a:solidFill>
                    <a:schemeClr val="tx2">
                      <a:lumMod val="50000"/>
                    </a:schemeClr>
                  </a:solidFill>
                </a:ln>
                <a:gradFill>
                  <a:gsLst>
                    <a:gs pos="200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8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 scaled="0"/>
                </a:gradFill>
                <a:effectLst>
                  <a:reflection blurRad="12700" stA="50000" endPos="50000" dist="5000" dir="5400000" sy="-100000" rotWithShape="0"/>
                </a:effectLst>
              </a:rPr>
              <a:t>Благодаря</a:t>
            </a:r>
            <a:r>
              <a:rPr lang="bg-BG" sz="5400" b="1" cap="all" dirty="0" smtClean="0">
                <a:ln w="0">
                  <a:solidFill>
                    <a:schemeClr val="tx2">
                      <a:lumMod val="50000"/>
                    </a:schemeClr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</a:p>
          <a:p>
            <a:pPr algn="ctr"/>
            <a:r>
              <a:rPr lang="bg-BG" sz="5400" b="1" cap="all" dirty="0" smtClean="0">
                <a:ln w="0">
                  <a:solidFill>
                    <a:schemeClr val="tx2">
                      <a:lumMod val="50000"/>
                    </a:schemeClr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 </a:t>
            </a:r>
          </a:p>
          <a:p>
            <a:pPr algn="ctr"/>
            <a:r>
              <a:rPr lang="bg-BG" sz="5400" b="1" cap="all" dirty="0" smtClean="0">
                <a:ln w="0">
                  <a:solidFill>
                    <a:schemeClr val="tx2">
                      <a:lumMod val="50000"/>
                    </a:schemeClr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вниманието!</a:t>
            </a:r>
            <a:endParaRPr lang="bg-BG" sz="5400" b="1" cap="all" dirty="0">
              <a:ln w="0">
                <a:solidFill>
                  <a:schemeClr val="tx2">
                    <a:lumMod val="50000"/>
                  </a:schemeClr>
                </a:solidFill>
              </a:ln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624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38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194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  <p:graphicFrame>
        <p:nvGraphicFramePr>
          <p:cNvPr id="4" name="Диаграма 3"/>
          <p:cNvGraphicFramePr/>
          <p:nvPr>
            <p:extLst>
              <p:ext uri="{D42A27DB-BD31-4B8C-83A1-F6EECF244321}">
                <p14:modId xmlns:p14="http://schemas.microsoft.com/office/powerpoint/2010/main" val="3110868228"/>
              </p:ext>
            </p:extLst>
          </p:nvPr>
        </p:nvGraphicFramePr>
        <p:xfrm>
          <a:off x="853339" y="1444145"/>
          <a:ext cx="4375476" cy="51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3" name="Овал 12"/>
          <p:cNvSpPr/>
          <p:nvPr/>
        </p:nvSpPr>
        <p:spPr>
          <a:xfrm>
            <a:off x="5042841" y="1649040"/>
            <a:ext cx="4056490" cy="2297490"/>
          </a:xfrm>
          <a:prstGeom prst="ellipse">
            <a:avLst/>
          </a:prstGeom>
          <a:ln/>
          <a:effectLst>
            <a:glow rad="228600">
              <a:schemeClr val="accent1">
                <a:satMod val="175000"/>
                <a:alpha val="40000"/>
              </a:schemeClr>
            </a:glow>
            <a:outerShdw blurRad="38100" dist="25400" dir="5400000" rotWithShape="0">
              <a:srgbClr val="000000">
                <a:alpha val="4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Орган </a:t>
            </a:r>
          </a:p>
          <a:p>
            <a:pPr algn="ctr"/>
            <a:r>
              <a:rPr lang="bg-BG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 местното самоуправление</a:t>
            </a:r>
            <a:endParaRPr lang="bg-BG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4" name="Стрелка надолу 33"/>
          <p:cNvSpPr/>
          <p:nvPr/>
        </p:nvSpPr>
        <p:spPr>
          <a:xfrm rot="20291004">
            <a:off x="8471664" y="3728131"/>
            <a:ext cx="395659" cy="5563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sp>
        <p:nvSpPr>
          <p:cNvPr id="35" name="Закръглен правоъгълник 34"/>
          <p:cNvSpPr/>
          <p:nvPr/>
        </p:nvSpPr>
        <p:spPr>
          <a:xfrm>
            <a:off x="6275231" y="4338091"/>
            <a:ext cx="4203479" cy="972314"/>
          </a:xfrm>
          <a:prstGeom prst="round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38100" dist="25400" dir="5400000" rotWithShape="0">
              <a:srgbClr val="000000">
                <a:alpha val="4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Кметът – орган на изпълнителната власт</a:t>
            </a:r>
            <a:endParaRPr lang="bg-BG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278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3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129" y="377792"/>
            <a:ext cx="2510129" cy="10025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7099" y="492772"/>
            <a:ext cx="1323114" cy="828000"/>
          </a:xfrm>
          <a:prstGeom prst="rect">
            <a:avLst/>
          </a:prstGeom>
        </p:spPr>
      </p:pic>
      <p:pic>
        <p:nvPicPr>
          <p:cNvPr id="8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21837" y="391593"/>
            <a:ext cx="1705303" cy="828000"/>
          </a:xfrm>
          <a:prstGeom prst="rect">
            <a:avLst/>
          </a:prstGeom>
        </p:spPr>
      </p:pic>
      <p:sp>
        <p:nvSpPr>
          <p:cNvPr id="2" name="Контейнер за съдържание 1"/>
          <p:cNvSpPr>
            <a:spLocks noGrp="1"/>
          </p:cNvSpPr>
          <p:nvPr>
            <p:ph sz="half" idx="1"/>
          </p:nvPr>
        </p:nvSpPr>
        <p:spPr>
          <a:xfrm>
            <a:off x="1117600" y="1380310"/>
            <a:ext cx="9925156" cy="4258490"/>
          </a:xfrm>
          <a:ln>
            <a:noFill/>
          </a:ln>
        </p:spPr>
        <p:txBody>
          <a:bodyPr>
            <a:normAutofit/>
          </a:bodyPr>
          <a:lstStyle/>
          <a:p>
            <a:pPr marL="45720" lvl="0" indent="0" algn="ctr">
              <a:buClr>
                <a:srgbClr val="549E39"/>
              </a:buClr>
              <a:buNone/>
            </a:pPr>
            <a:endParaRPr lang="ru-RU" sz="800" u="sng" dirty="0" smtClean="0">
              <a:ln>
                <a:solidFill>
                  <a:srgbClr val="50771B">
                    <a:lumMod val="50000"/>
                  </a:srgbClr>
                </a:solidFill>
              </a:ln>
              <a:solidFill>
                <a:srgbClr val="549E39">
                  <a:lumMod val="75000"/>
                </a:srgb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endParaRPr lang="ru-RU" sz="3500" dirty="0" smtClean="0">
              <a:ln>
                <a:solidFill>
                  <a:srgbClr val="50771B">
                    <a:lumMod val="50000"/>
                  </a:srgbClr>
                </a:solidFill>
              </a:ln>
              <a:solidFill>
                <a:srgbClr val="549E39">
                  <a:lumMod val="75000"/>
                </a:srgb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sz="3500" dirty="0">
                <a:ln>
                  <a:solidFill>
                    <a:srgbClr val="50771B">
                      <a:lumMod val="50000"/>
                    </a:srgbClr>
                  </a:solidFill>
                </a:ln>
                <a:solidFill>
                  <a:srgbClr val="549E39">
                    <a:lumMod val="75000"/>
                  </a:srgbClr>
                </a:solidFill>
              </a:rPr>
              <a:t> </a:t>
            </a:r>
            <a:endParaRPr lang="ru-RU" sz="3500" dirty="0" smtClean="0">
              <a:ln>
                <a:solidFill>
                  <a:srgbClr val="50771B">
                    <a:lumMod val="50000"/>
                  </a:srgbClr>
                </a:solidFill>
              </a:ln>
              <a:solidFill>
                <a:srgbClr val="549E39">
                  <a:lumMod val="75000"/>
                </a:srgb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3500" u="sng" dirty="0" smtClean="0">
              <a:ln>
                <a:solidFill>
                  <a:srgbClr val="50771B">
                    <a:lumMod val="50000"/>
                  </a:srgbClr>
                </a:solidFill>
              </a:ln>
              <a:solidFill>
                <a:srgbClr val="549E39">
                  <a:lumMod val="75000"/>
                </a:srgb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ru-RU" sz="3500" u="sng" dirty="0" smtClean="0">
              <a:ln>
                <a:solidFill>
                  <a:srgbClr val="50771B">
                    <a:lumMod val="50000"/>
                  </a:srgbClr>
                </a:solidFill>
              </a:ln>
              <a:solidFill>
                <a:srgbClr val="549E39">
                  <a:lumMod val="75000"/>
                </a:srgb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3500" u="sng" dirty="0" smtClean="0">
                <a:ln>
                  <a:solidFill>
                    <a:srgbClr val="50771B">
                      <a:lumMod val="50000"/>
                    </a:srgbClr>
                  </a:solidFill>
                </a:ln>
                <a:solidFill>
                  <a:srgbClr val="549E39">
                    <a:lumMod val="75000"/>
                  </a:srgbClr>
                </a:solidFill>
              </a:rPr>
              <a:t> 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sz="2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bg-BG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лаковидно 2"/>
          <p:cNvSpPr/>
          <p:nvPr/>
        </p:nvSpPr>
        <p:spPr>
          <a:xfrm>
            <a:off x="3468414" y="2310393"/>
            <a:ext cx="4840014" cy="1666597"/>
          </a:xfrm>
          <a:prstGeom prst="cloud">
            <a:avLst/>
          </a:prstGeom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ОБЩИНСКА АДМИНИСТРАЦИЯ</a:t>
            </a:r>
            <a:endParaRPr lang="bg-BG" sz="24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лаковидно изнесено означение 3"/>
          <p:cNvSpPr/>
          <p:nvPr/>
        </p:nvSpPr>
        <p:spPr>
          <a:xfrm rot="21219129">
            <a:off x="1955639" y="4172628"/>
            <a:ext cx="2757714" cy="1317759"/>
          </a:xfrm>
          <a:prstGeom prst="cloudCallout">
            <a:avLst>
              <a:gd name="adj1" fmla="val 63240"/>
              <a:gd name="adj2" fmla="val -51526"/>
            </a:avLst>
          </a:prstGeom>
          <a:ln>
            <a:solidFill>
              <a:schemeClr val="tx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Общински съвет</a:t>
            </a:r>
            <a:endParaRPr lang="bg-BG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Облаковидно изнесено означение 8"/>
          <p:cNvSpPr/>
          <p:nvPr/>
        </p:nvSpPr>
        <p:spPr>
          <a:xfrm rot="21268316">
            <a:off x="1230160" y="1624201"/>
            <a:ext cx="2192845" cy="1048600"/>
          </a:xfrm>
          <a:prstGeom prst="cloudCallout">
            <a:avLst>
              <a:gd name="adj1" fmla="val 50351"/>
              <a:gd name="adj2" fmla="val 72444"/>
            </a:avLst>
          </a:prstGeom>
          <a:ln>
            <a:solidFill>
              <a:schemeClr val="tx2">
                <a:lumMod val="50000"/>
              </a:schemeClr>
            </a:solidFill>
          </a:ln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Кмет</a:t>
            </a:r>
            <a:endParaRPr lang="bg-BG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Облаковидно изнесено означение 9"/>
          <p:cNvSpPr/>
          <p:nvPr/>
        </p:nvSpPr>
        <p:spPr>
          <a:xfrm>
            <a:off x="7696680" y="4220788"/>
            <a:ext cx="2241319" cy="1217494"/>
          </a:xfrm>
          <a:prstGeom prst="cloudCallout">
            <a:avLst>
              <a:gd name="adj1" fmla="val -54061"/>
              <a:gd name="adj2" fmla="val -88483"/>
            </a:avLst>
          </a:prstGeom>
          <a:ln>
            <a:solidFill>
              <a:schemeClr val="tx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Кмет на район</a:t>
            </a:r>
            <a:endParaRPr lang="bg-BG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Облаковидно изнесено означение 10"/>
          <p:cNvSpPr/>
          <p:nvPr/>
        </p:nvSpPr>
        <p:spPr>
          <a:xfrm>
            <a:off x="8986345" y="1529255"/>
            <a:ext cx="2332455" cy="1277007"/>
          </a:xfrm>
          <a:prstGeom prst="cloudCallout">
            <a:avLst>
              <a:gd name="adj1" fmla="val -72814"/>
              <a:gd name="adj2" fmla="val 59009"/>
            </a:avLst>
          </a:prstGeom>
          <a:ln>
            <a:solidFill>
              <a:schemeClr val="tx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Кмет на кметство</a:t>
            </a:r>
            <a:endParaRPr lang="bg-BG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545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49972" y="538620"/>
            <a:ext cx="8686800" cy="5373665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r>
              <a:rPr lang="ru-RU" sz="3600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Принципи </a:t>
            </a:r>
            <a:r>
              <a:rPr lang="ru-RU" sz="3600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основа на </a:t>
            </a:r>
            <a:r>
              <a:rPr lang="ru-RU" sz="3600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дейността </a:t>
            </a:r>
            <a:r>
              <a:rPr lang="ru-RU" sz="3600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администрацията</a:t>
            </a:r>
            <a:endParaRPr lang="bg-BG" sz="3600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" lvl="1" indent="0">
              <a:buNone/>
            </a:pPr>
            <a:endParaRPr lang="ru-RU" sz="800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  <a:p>
            <a:pPr marL="571500" lvl="1" indent="-342900">
              <a:buFont typeface="Wingdings" pitchFamily="2" charset="2"/>
              <a:buChar char="v"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Законност;</a:t>
            </a:r>
          </a:p>
          <a:p>
            <a:pPr marL="571500" lvl="1" indent="-342900">
              <a:buFont typeface="Wingdings" pitchFamily="2" charset="2"/>
              <a:buChar char="v"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Откритост и достъпност;</a:t>
            </a:r>
          </a:p>
          <a:p>
            <a:pPr marL="571500" lvl="1" indent="-342900">
              <a:buFont typeface="Wingdings" pitchFamily="2" charset="2"/>
              <a:buChar char="v"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Отговорност и отчетност;</a:t>
            </a:r>
          </a:p>
          <a:p>
            <a:pPr marL="571500" lvl="1" indent="-342900">
              <a:buFont typeface="Wingdings" pitchFamily="2" charset="2"/>
              <a:buChar char="v"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Ефективност;</a:t>
            </a:r>
          </a:p>
          <a:p>
            <a:pPr marL="571500" lvl="1" indent="-342900">
              <a:buFont typeface="Wingdings" pitchFamily="2" charset="2"/>
              <a:buChar char="v"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Субординация 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 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координация; </a:t>
            </a:r>
            <a:endParaRPr lang="ru-RU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571500" lvl="1" indent="-342900">
              <a:buFont typeface="Wingdings" pitchFamily="2" charset="2"/>
              <a:buChar char="v"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Предвидимост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571500" lvl="1" indent="-342900">
              <a:buFont typeface="Wingdings" pitchFamily="2" charset="2"/>
              <a:buChar char="v"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Обективност 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 безпристрастност;</a:t>
            </a:r>
          </a:p>
          <a:p>
            <a:pPr marL="571500" lvl="1" indent="-342900">
              <a:buFont typeface="Wingdings" pitchFamily="2" charset="2"/>
              <a:buChar char="v"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Непрекъснато 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усъвършенстване на 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качеството. 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38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194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31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52394" y="602970"/>
            <a:ext cx="9924831" cy="5171530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r>
              <a:rPr lang="ru-RU" sz="3200" u="sng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Организационно </a:t>
            </a:r>
            <a:r>
              <a:rPr lang="ru-RU" sz="3200" u="sng" dirty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структуриране и цел на </a:t>
            </a:r>
            <a:r>
              <a:rPr lang="ru-RU" sz="3200" u="sng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структурирането</a:t>
            </a:r>
          </a:p>
          <a:p>
            <a:pPr marL="0" indent="0" algn="ctr">
              <a:buNone/>
            </a:pPr>
            <a:endParaRPr lang="ru-RU" sz="3200" u="sng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u-RU" sz="3200" u="sng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u-RU" sz="3200" u="sng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438701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1942" y="497319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522081"/>
            <a:ext cx="1323114" cy="828000"/>
          </a:xfrm>
          <a:prstGeom prst="rect">
            <a:avLst/>
          </a:prstGeom>
        </p:spPr>
      </p:pic>
      <p:sp>
        <p:nvSpPr>
          <p:cNvPr id="4" name="Овал 3"/>
          <p:cNvSpPr/>
          <p:nvPr/>
        </p:nvSpPr>
        <p:spPr>
          <a:xfrm>
            <a:off x="2554013" y="2758966"/>
            <a:ext cx="3137338" cy="1127234"/>
          </a:xfrm>
          <a:prstGeom prst="ellipse">
            <a:avLst/>
          </a:prstGeom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g-BG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Аспект на структурата</a:t>
            </a:r>
            <a:endParaRPr lang="bg-BG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237549" y="2759400"/>
            <a:ext cx="3359917" cy="1126800"/>
          </a:xfrm>
          <a:prstGeom prst="ellipse">
            <a:avLst/>
          </a:prstGeom>
          <a:ln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g-BG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Цел на структурирането</a:t>
            </a:r>
            <a:endParaRPr lang="bg-BG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Изнесено означение със стрелка нагоре 8"/>
          <p:cNvSpPr/>
          <p:nvPr/>
        </p:nvSpPr>
        <p:spPr>
          <a:xfrm>
            <a:off x="1927372" y="3649717"/>
            <a:ext cx="2195310" cy="1087820"/>
          </a:xfrm>
          <a:prstGeom prst="upArrow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isometricOffAxis2Left"/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организационен</a:t>
            </a:r>
            <a:endParaRPr lang="bg-BG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Изнесено означение със стрелка нагоре 9"/>
          <p:cNvSpPr/>
          <p:nvPr/>
        </p:nvSpPr>
        <p:spPr>
          <a:xfrm>
            <a:off x="4252037" y="3649717"/>
            <a:ext cx="2163600" cy="1087820"/>
          </a:xfrm>
          <a:prstGeom prst="upArrowCallout">
            <a:avLst>
              <a:gd name="adj1" fmla="val 25000"/>
              <a:gd name="adj2" fmla="val 22101"/>
              <a:gd name="adj3" fmla="val 25000"/>
              <a:gd name="adj4" fmla="val 6497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isometricOffAxis1Righ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функционален</a:t>
            </a:r>
            <a:endParaRPr lang="bg-BG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12" name="Съединител &quot;права стрелка&quot; 11"/>
          <p:cNvCxnSpPr/>
          <p:nvPr/>
        </p:nvCxnSpPr>
        <p:spPr>
          <a:xfrm flipH="1">
            <a:off x="5386470" y="2648607"/>
            <a:ext cx="147227" cy="1655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Съединител &quot;права стрелка&quot; 13"/>
          <p:cNvCxnSpPr/>
          <p:nvPr/>
        </p:nvCxnSpPr>
        <p:spPr>
          <a:xfrm>
            <a:off x="7488621" y="2676197"/>
            <a:ext cx="189186" cy="1655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6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77446" y="602970"/>
            <a:ext cx="9899779" cy="5171530"/>
          </a:xfrm>
          <a:ln>
            <a:noFill/>
          </a:ln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r>
              <a:rPr lang="ru-RU" sz="3500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Устройство на общинската администрация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Calibri"/>
              </a:rPr>
              <a:t>Организация 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Calibri"/>
              </a:rPr>
              <a:t>и </a:t>
            </a: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Calibri"/>
              </a:rPr>
              <a:t>структуриране 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Calibri"/>
              </a:rPr>
              <a:t>на общинската </a:t>
            </a: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Calibri"/>
              </a:rPr>
              <a:t>администрация - уредени 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Calibri"/>
              </a:rPr>
              <a:t>в </a:t>
            </a: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Calibri"/>
              </a:rPr>
              <a:t>Закона 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Calibri"/>
              </a:rPr>
              <a:t>за администрацията </a:t>
            </a: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Calibri"/>
              </a:rPr>
              <a:t>и Закона за местното 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Calibri"/>
              </a:rPr>
              <a:t>самоуправление и местната </a:t>
            </a: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Calibri"/>
              </a:rPr>
              <a:t>администрация;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</a:rPr>
              <a:t>Администрацията подпомага и осигурява </a:t>
            </a: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</a:rPr>
              <a:t>дейността;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Администрацията </a:t>
            </a: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осъществява дейността си 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 интерес на обществото и в съответствие с Конституцията и с другите нормативни </a:t>
            </a: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актове;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</a:rPr>
              <a:t>Структурирането 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</a:rPr>
              <a:t>на общинската администрация е в пряка зависимост от областите на политики, за които отговарят органите на местната </a:t>
            </a: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/>
              </a:rPr>
              <a:t>власт.</a:t>
            </a:r>
            <a:endParaRPr lang="bg-BG" sz="26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just">
              <a:buNone/>
            </a:pPr>
            <a:endParaRPr lang="ru-RU" sz="3200" u="sng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u-RU" sz="3200" u="sng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50" y="504364"/>
            <a:ext cx="2281935" cy="9113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572" y="492772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602969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98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1_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2_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4.xml><?xml version="1.0" encoding="utf-8"?>
<a:theme xmlns:a="http://schemas.openxmlformats.org/drawingml/2006/main" name="3_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5.xml><?xml version="1.0" encoding="utf-8"?>
<a:theme xmlns:a="http://schemas.openxmlformats.org/drawingml/2006/main" name="4_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6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4108</TotalTime>
  <Words>8529</Words>
  <Application>Microsoft Office PowerPoint</Application>
  <PresentationFormat>Widescreen</PresentationFormat>
  <Paragraphs>898</Paragraphs>
  <Slides>44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44</vt:i4>
      </vt:variant>
    </vt:vector>
  </HeadingPairs>
  <TitlesOfParts>
    <vt:vector size="55" baseType="lpstr">
      <vt:lpstr>Arial</vt:lpstr>
      <vt:lpstr>Calibri</vt:lpstr>
      <vt:lpstr>Corbel</vt:lpstr>
      <vt:lpstr>Symbol</vt:lpstr>
      <vt:lpstr>Times New Roman</vt:lpstr>
      <vt:lpstr>Wingdings</vt:lpstr>
      <vt:lpstr>База</vt:lpstr>
      <vt:lpstr>1_База</vt:lpstr>
      <vt:lpstr>2_База</vt:lpstr>
      <vt:lpstr>3_База</vt:lpstr>
      <vt:lpstr>4_База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Промяна в структурата на администрацията</vt:lpstr>
      <vt:lpstr>PowerPoint Presentation</vt:lpstr>
      <vt:lpstr>Администрацията и нейната работа – интегрирана система от взаимноствързани компоненти</vt:lpstr>
      <vt:lpstr>Непрекъснато усъвършенстване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DANY</cp:lastModifiedBy>
  <cp:revision>218</cp:revision>
  <dcterms:created xsi:type="dcterms:W3CDTF">2020-11-16T15:48:02Z</dcterms:created>
  <dcterms:modified xsi:type="dcterms:W3CDTF">2021-10-18T15:54:24Z</dcterms:modified>
</cp:coreProperties>
</file>