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35"/>
  </p:notesMasterIdLst>
  <p:sldIdLst>
    <p:sldId id="258" r:id="rId2"/>
    <p:sldId id="259" r:id="rId3"/>
    <p:sldId id="260" r:id="rId4"/>
    <p:sldId id="265" r:id="rId5"/>
    <p:sldId id="261" r:id="rId6"/>
    <p:sldId id="263" r:id="rId7"/>
    <p:sldId id="267" r:id="rId8"/>
    <p:sldId id="264" r:id="rId9"/>
    <p:sldId id="266" r:id="rId10"/>
    <p:sldId id="262" r:id="rId11"/>
    <p:sldId id="268" r:id="rId12"/>
    <p:sldId id="269" r:id="rId13"/>
    <p:sldId id="283" r:id="rId14"/>
    <p:sldId id="270" r:id="rId15"/>
    <p:sldId id="271" r:id="rId16"/>
    <p:sldId id="282" r:id="rId17"/>
    <p:sldId id="272" r:id="rId18"/>
    <p:sldId id="286" r:id="rId19"/>
    <p:sldId id="280" r:id="rId20"/>
    <p:sldId id="279" r:id="rId21"/>
    <p:sldId id="287" r:id="rId22"/>
    <p:sldId id="284" r:id="rId23"/>
    <p:sldId id="295" r:id="rId24"/>
    <p:sldId id="273" r:id="rId25"/>
    <p:sldId id="291" r:id="rId26"/>
    <p:sldId id="274" r:id="rId27"/>
    <p:sldId id="275" r:id="rId28"/>
    <p:sldId id="293" r:id="rId29"/>
    <p:sldId id="294" r:id="rId30"/>
    <p:sldId id="276" r:id="rId31"/>
    <p:sldId id="288" r:id="rId32"/>
    <p:sldId id="289" r:id="rId33"/>
    <p:sldId id="292" r:id="rId34"/>
  </p:sldIdLst>
  <p:sldSz cx="12192000" cy="6858000"/>
  <p:notesSz cx="6797675" cy="9926638"/>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Каратова, Надя" initials="КН" lastIdx="0" clrIdx="0">
    <p:extLst>
      <p:ext uri="{19B8F6BF-5375-455C-9EA6-DF929625EA0E}">
        <p15:presenceInfo xmlns:p15="http://schemas.microsoft.com/office/powerpoint/2012/main" userId="S-1-5-21-2765957355-2086890797-2996381925-12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ен стил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A8F801-05A0-40FB-B4E8-47EEB0CBC2D9}" type="doc">
      <dgm:prSet loTypeId="urn:microsoft.com/office/officeart/2005/8/layout/process2" loCatId="process" qsTypeId="urn:microsoft.com/office/officeart/2005/8/quickstyle/simple1" qsCatId="simple" csTypeId="urn:microsoft.com/office/officeart/2005/8/colors/accent1_2" csCatId="accent1" phldr="1"/>
      <dgm:spPr/>
    </dgm:pt>
    <dgm:pt modelId="{82A56987-E8B6-4F1A-9869-72A19E1C4A89}">
      <dgm:prSet phldrT="[Текст]"/>
      <dgm:spPr/>
      <dgm:t>
        <a:bodyPr/>
        <a:lstStyle/>
        <a:p>
          <a:r>
            <a:rPr lang="bg-BG" dirty="0" smtClean="0"/>
            <a:t>Раздел 1</a:t>
          </a:r>
          <a:endParaRPr lang="bg-BG" dirty="0"/>
        </a:p>
      </dgm:t>
    </dgm:pt>
    <dgm:pt modelId="{F5D4664E-6D0A-4127-93F3-6B783A616B32}" type="parTrans" cxnId="{DA1BAB9C-A5B5-4A81-8EE1-46A7B7CCD012}">
      <dgm:prSet/>
      <dgm:spPr/>
      <dgm:t>
        <a:bodyPr/>
        <a:lstStyle/>
        <a:p>
          <a:endParaRPr lang="bg-BG"/>
        </a:p>
      </dgm:t>
    </dgm:pt>
    <dgm:pt modelId="{3368BAE3-92BD-443F-8A02-983E2B2F39ED}" type="sibTrans" cxnId="{DA1BAB9C-A5B5-4A81-8EE1-46A7B7CCD012}">
      <dgm:prSet/>
      <dgm:spPr/>
      <dgm:t>
        <a:bodyPr/>
        <a:lstStyle/>
        <a:p>
          <a:endParaRPr lang="bg-BG"/>
        </a:p>
      </dgm:t>
    </dgm:pt>
    <dgm:pt modelId="{39E3E278-7D2E-4E7C-BDCB-5D4FFEE927FB}">
      <dgm:prSet phldrT="[Текст]"/>
      <dgm:spPr/>
      <dgm:t>
        <a:bodyPr/>
        <a:lstStyle/>
        <a:p>
          <a:r>
            <a:rPr lang="bg-BG" dirty="0" smtClean="0"/>
            <a:t>Раздел 2</a:t>
          </a:r>
          <a:endParaRPr lang="bg-BG" dirty="0"/>
        </a:p>
      </dgm:t>
    </dgm:pt>
    <dgm:pt modelId="{79B26ED5-54B3-48F0-9230-82DE92BD2408}" type="parTrans" cxnId="{A0EFB1BD-B2CE-4172-82FD-4144711620E6}">
      <dgm:prSet/>
      <dgm:spPr/>
      <dgm:t>
        <a:bodyPr/>
        <a:lstStyle/>
        <a:p>
          <a:endParaRPr lang="bg-BG"/>
        </a:p>
      </dgm:t>
    </dgm:pt>
    <dgm:pt modelId="{7465CA49-E076-402B-AFAE-479435149472}" type="sibTrans" cxnId="{A0EFB1BD-B2CE-4172-82FD-4144711620E6}">
      <dgm:prSet/>
      <dgm:spPr/>
      <dgm:t>
        <a:bodyPr/>
        <a:lstStyle/>
        <a:p>
          <a:endParaRPr lang="bg-BG"/>
        </a:p>
      </dgm:t>
    </dgm:pt>
    <dgm:pt modelId="{F11E0D0C-B104-456C-9221-4568A545F801}">
      <dgm:prSet phldrT="[Текст]"/>
      <dgm:spPr/>
      <dgm:t>
        <a:bodyPr/>
        <a:lstStyle/>
        <a:p>
          <a:r>
            <a:rPr lang="bg-BG" dirty="0" smtClean="0"/>
            <a:t>Раздел 3</a:t>
          </a:r>
          <a:endParaRPr lang="bg-BG" dirty="0"/>
        </a:p>
      </dgm:t>
    </dgm:pt>
    <dgm:pt modelId="{665CBFC8-9D5D-44A3-8065-29F1E4217590}" type="parTrans" cxnId="{9E05E542-4DF6-44F9-8495-26DE96315E80}">
      <dgm:prSet/>
      <dgm:spPr/>
      <dgm:t>
        <a:bodyPr/>
        <a:lstStyle/>
        <a:p>
          <a:endParaRPr lang="bg-BG"/>
        </a:p>
      </dgm:t>
    </dgm:pt>
    <dgm:pt modelId="{E2B6CE72-3ABE-4F20-A27E-F09F35972421}" type="sibTrans" cxnId="{9E05E542-4DF6-44F9-8495-26DE96315E80}">
      <dgm:prSet/>
      <dgm:spPr/>
      <dgm:t>
        <a:bodyPr/>
        <a:lstStyle/>
        <a:p>
          <a:endParaRPr lang="bg-BG"/>
        </a:p>
      </dgm:t>
    </dgm:pt>
    <dgm:pt modelId="{87B25EB4-1B71-49DB-8380-C56F3ECF87EF}">
      <dgm:prSet/>
      <dgm:spPr/>
      <dgm:t>
        <a:bodyPr/>
        <a:lstStyle/>
        <a:p>
          <a:r>
            <a:rPr lang="bg-BG" dirty="0" smtClean="0"/>
            <a:t>Раздел 4</a:t>
          </a:r>
          <a:endParaRPr lang="bg-BG" dirty="0"/>
        </a:p>
      </dgm:t>
    </dgm:pt>
    <dgm:pt modelId="{ADB4B546-9080-47B4-9440-3B8CB465A9C2}" type="parTrans" cxnId="{303CE6E2-EA5F-4542-A999-D87D351C3616}">
      <dgm:prSet/>
      <dgm:spPr/>
      <dgm:t>
        <a:bodyPr/>
        <a:lstStyle/>
        <a:p>
          <a:endParaRPr lang="bg-BG"/>
        </a:p>
      </dgm:t>
    </dgm:pt>
    <dgm:pt modelId="{6683388E-690B-432B-84BD-6330FA2FF727}" type="sibTrans" cxnId="{303CE6E2-EA5F-4542-A999-D87D351C3616}">
      <dgm:prSet/>
      <dgm:spPr/>
      <dgm:t>
        <a:bodyPr/>
        <a:lstStyle/>
        <a:p>
          <a:endParaRPr lang="bg-BG"/>
        </a:p>
      </dgm:t>
    </dgm:pt>
    <dgm:pt modelId="{53F4C975-2A4A-4CDA-A683-FA32F951BA30}">
      <dgm:prSet/>
      <dgm:spPr/>
      <dgm:t>
        <a:bodyPr/>
        <a:lstStyle/>
        <a:p>
          <a:r>
            <a:rPr lang="bg-BG" dirty="0" smtClean="0"/>
            <a:t>Изключения от режима ДП</a:t>
          </a:r>
          <a:endParaRPr lang="bg-BG" dirty="0"/>
        </a:p>
      </dgm:t>
    </dgm:pt>
    <dgm:pt modelId="{CBDBFFD8-EDBC-46BB-9A70-A8B7E4D45806}" type="parTrans" cxnId="{16BF828D-0D66-4033-A188-7D1852AE2EA7}">
      <dgm:prSet/>
      <dgm:spPr/>
      <dgm:t>
        <a:bodyPr/>
        <a:lstStyle/>
        <a:p>
          <a:endParaRPr lang="bg-BG"/>
        </a:p>
      </dgm:t>
    </dgm:pt>
    <dgm:pt modelId="{005F0943-4BCB-4A3D-AAD7-520217046CDD}" type="sibTrans" cxnId="{16BF828D-0D66-4033-A188-7D1852AE2EA7}">
      <dgm:prSet/>
      <dgm:spPr/>
      <dgm:t>
        <a:bodyPr/>
        <a:lstStyle/>
        <a:p>
          <a:endParaRPr lang="bg-BG"/>
        </a:p>
      </dgm:t>
    </dgm:pt>
    <dgm:pt modelId="{2A4006D4-269F-4429-A086-F8EEA19FE53C}">
      <dgm:prSet custT="1"/>
      <dgm:spPr>
        <a:solidFill>
          <a:srgbClr val="FFC000"/>
        </a:solidFill>
      </dgm:spPr>
      <dgm:t>
        <a:bodyPr/>
        <a:lstStyle/>
        <a:p>
          <a:r>
            <a:rPr lang="bg-BG" sz="1800" dirty="0" smtClean="0"/>
            <a:t>ПОМОЩ</a:t>
          </a:r>
          <a:endParaRPr lang="bg-BG" sz="1800" dirty="0"/>
        </a:p>
      </dgm:t>
    </dgm:pt>
    <dgm:pt modelId="{8753CEC2-451F-4D04-ABDF-78AB0B401B1B}" type="parTrans" cxnId="{28C862FF-4A0F-4148-99C7-92C962F25E54}">
      <dgm:prSet/>
      <dgm:spPr/>
      <dgm:t>
        <a:bodyPr/>
        <a:lstStyle/>
        <a:p>
          <a:endParaRPr lang="bg-BG"/>
        </a:p>
      </dgm:t>
    </dgm:pt>
    <dgm:pt modelId="{98D8F924-FAB2-488E-81B2-88E2FE15C903}" type="sibTrans" cxnId="{28C862FF-4A0F-4148-99C7-92C962F25E54}">
      <dgm:prSet/>
      <dgm:spPr/>
      <dgm:t>
        <a:bodyPr/>
        <a:lstStyle/>
        <a:p>
          <a:endParaRPr lang="bg-BG"/>
        </a:p>
      </dgm:t>
    </dgm:pt>
    <dgm:pt modelId="{CD931294-600A-4706-9662-5F4C28DD86D1}">
      <dgm:prSet custT="1"/>
      <dgm:spPr/>
      <dgm:t>
        <a:bodyPr/>
        <a:lstStyle/>
        <a:p>
          <a:r>
            <a:rPr lang="bg-BG" sz="1600" dirty="0" smtClean="0"/>
            <a:t>Избор на опция за реализация в съответствие със законодателството по държавните помощи</a:t>
          </a:r>
          <a:endParaRPr lang="bg-BG" sz="1600" dirty="0"/>
        </a:p>
      </dgm:t>
    </dgm:pt>
    <dgm:pt modelId="{B7CD5A8C-A473-488A-8AC7-60F957E3D584}" type="parTrans" cxnId="{D7DE0318-A0E3-434A-AF36-F7ED5B0C6BED}">
      <dgm:prSet/>
      <dgm:spPr/>
      <dgm:t>
        <a:bodyPr/>
        <a:lstStyle/>
        <a:p>
          <a:endParaRPr lang="bg-BG"/>
        </a:p>
      </dgm:t>
    </dgm:pt>
    <dgm:pt modelId="{3D89D450-CCB8-4688-8616-434D33BCEE24}" type="sibTrans" cxnId="{D7DE0318-A0E3-434A-AF36-F7ED5B0C6BED}">
      <dgm:prSet/>
      <dgm:spPr/>
      <dgm:t>
        <a:bodyPr/>
        <a:lstStyle/>
        <a:p>
          <a:endParaRPr lang="bg-BG"/>
        </a:p>
      </dgm:t>
    </dgm:pt>
    <dgm:pt modelId="{FCE47B8E-4634-4A23-8F54-4BEC432E4916}" type="pres">
      <dgm:prSet presAssocID="{58A8F801-05A0-40FB-B4E8-47EEB0CBC2D9}" presName="linearFlow" presStyleCnt="0">
        <dgm:presLayoutVars>
          <dgm:resizeHandles val="exact"/>
        </dgm:presLayoutVars>
      </dgm:prSet>
      <dgm:spPr/>
    </dgm:pt>
    <dgm:pt modelId="{E9B400FE-64F8-4509-965D-B571EF00761E}" type="pres">
      <dgm:prSet presAssocID="{82A56987-E8B6-4F1A-9869-72A19E1C4A89}" presName="node" presStyleLbl="node1" presStyleIdx="0" presStyleCnt="7">
        <dgm:presLayoutVars>
          <dgm:bulletEnabled val="1"/>
        </dgm:presLayoutVars>
      </dgm:prSet>
      <dgm:spPr/>
      <dgm:t>
        <a:bodyPr/>
        <a:lstStyle/>
        <a:p>
          <a:endParaRPr lang="bg-BG"/>
        </a:p>
      </dgm:t>
    </dgm:pt>
    <dgm:pt modelId="{8F903196-E34C-4700-8945-52E2E1F20D8B}" type="pres">
      <dgm:prSet presAssocID="{3368BAE3-92BD-443F-8A02-983E2B2F39ED}" presName="sibTrans" presStyleLbl="sibTrans2D1" presStyleIdx="0" presStyleCnt="6"/>
      <dgm:spPr/>
      <dgm:t>
        <a:bodyPr/>
        <a:lstStyle/>
        <a:p>
          <a:endParaRPr lang="bg-BG"/>
        </a:p>
      </dgm:t>
    </dgm:pt>
    <dgm:pt modelId="{BA932A2B-A04D-4B5B-94B0-FCF1F4AB0F47}" type="pres">
      <dgm:prSet presAssocID="{3368BAE3-92BD-443F-8A02-983E2B2F39ED}" presName="connectorText" presStyleLbl="sibTrans2D1" presStyleIdx="0" presStyleCnt="6"/>
      <dgm:spPr/>
      <dgm:t>
        <a:bodyPr/>
        <a:lstStyle/>
        <a:p>
          <a:endParaRPr lang="bg-BG"/>
        </a:p>
      </dgm:t>
    </dgm:pt>
    <dgm:pt modelId="{FB5ABF81-E000-4C84-A094-EE55D9F9873F}" type="pres">
      <dgm:prSet presAssocID="{39E3E278-7D2E-4E7C-BDCB-5D4FFEE927FB}" presName="node" presStyleLbl="node1" presStyleIdx="1" presStyleCnt="7" custLinFactNeighborY="30732">
        <dgm:presLayoutVars>
          <dgm:bulletEnabled val="1"/>
        </dgm:presLayoutVars>
      </dgm:prSet>
      <dgm:spPr/>
      <dgm:t>
        <a:bodyPr/>
        <a:lstStyle/>
        <a:p>
          <a:endParaRPr lang="bg-BG"/>
        </a:p>
      </dgm:t>
    </dgm:pt>
    <dgm:pt modelId="{3E3D9641-CFB5-489A-BBAB-0217704B3582}" type="pres">
      <dgm:prSet presAssocID="{7465CA49-E076-402B-AFAE-479435149472}" presName="sibTrans" presStyleLbl="sibTrans2D1" presStyleIdx="1" presStyleCnt="6"/>
      <dgm:spPr/>
      <dgm:t>
        <a:bodyPr/>
        <a:lstStyle/>
        <a:p>
          <a:endParaRPr lang="bg-BG"/>
        </a:p>
      </dgm:t>
    </dgm:pt>
    <dgm:pt modelId="{0CBFE925-05C5-4F87-855D-478BFB3DEB63}" type="pres">
      <dgm:prSet presAssocID="{7465CA49-E076-402B-AFAE-479435149472}" presName="connectorText" presStyleLbl="sibTrans2D1" presStyleIdx="1" presStyleCnt="6"/>
      <dgm:spPr/>
      <dgm:t>
        <a:bodyPr/>
        <a:lstStyle/>
        <a:p>
          <a:endParaRPr lang="bg-BG"/>
        </a:p>
      </dgm:t>
    </dgm:pt>
    <dgm:pt modelId="{63DE820A-4FDB-4FF3-8766-F3EDB896FBE2}" type="pres">
      <dgm:prSet presAssocID="{F11E0D0C-B104-456C-9221-4568A545F801}" presName="node" presStyleLbl="node1" presStyleIdx="2" presStyleCnt="7" custLinFactNeighborY="48114">
        <dgm:presLayoutVars>
          <dgm:bulletEnabled val="1"/>
        </dgm:presLayoutVars>
      </dgm:prSet>
      <dgm:spPr/>
      <dgm:t>
        <a:bodyPr/>
        <a:lstStyle/>
        <a:p>
          <a:endParaRPr lang="bg-BG"/>
        </a:p>
      </dgm:t>
    </dgm:pt>
    <dgm:pt modelId="{E4E125FB-9BDF-4707-91F3-531E7D6F9171}" type="pres">
      <dgm:prSet presAssocID="{E2B6CE72-3ABE-4F20-A27E-F09F35972421}" presName="sibTrans" presStyleLbl="sibTrans2D1" presStyleIdx="2" presStyleCnt="6"/>
      <dgm:spPr/>
      <dgm:t>
        <a:bodyPr/>
        <a:lstStyle/>
        <a:p>
          <a:endParaRPr lang="bg-BG"/>
        </a:p>
      </dgm:t>
    </dgm:pt>
    <dgm:pt modelId="{175EBBCE-6BAF-499F-9DE3-D6AD2EA791F5}" type="pres">
      <dgm:prSet presAssocID="{E2B6CE72-3ABE-4F20-A27E-F09F35972421}" presName="connectorText" presStyleLbl="sibTrans2D1" presStyleIdx="2" presStyleCnt="6"/>
      <dgm:spPr/>
      <dgm:t>
        <a:bodyPr/>
        <a:lstStyle/>
        <a:p>
          <a:endParaRPr lang="bg-BG"/>
        </a:p>
      </dgm:t>
    </dgm:pt>
    <dgm:pt modelId="{E7197519-FB6F-479F-AB0E-8F535FEE1EE8}" type="pres">
      <dgm:prSet presAssocID="{87B25EB4-1B71-49DB-8380-C56F3ECF87EF}" presName="node" presStyleLbl="node1" presStyleIdx="3" presStyleCnt="7" custLinFactNeighborY="74845">
        <dgm:presLayoutVars>
          <dgm:bulletEnabled val="1"/>
        </dgm:presLayoutVars>
      </dgm:prSet>
      <dgm:spPr/>
      <dgm:t>
        <a:bodyPr/>
        <a:lstStyle/>
        <a:p>
          <a:endParaRPr lang="bg-BG"/>
        </a:p>
      </dgm:t>
    </dgm:pt>
    <dgm:pt modelId="{16FAB1DC-35D9-4CB0-8D40-BCD870192E09}" type="pres">
      <dgm:prSet presAssocID="{6683388E-690B-432B-84BD-6330FA2FF727}" presName="sibTrans" presStyleLbl="sibTrans2D1" presStyleIdx="3" presStyleCnt="6"/>
      <dgm:spPr/>
      <dgm:t>
        <a:bodyPr/>
        <a:lstStyle/>
        <a:p>
          <a:endParaRPr lang="bg-BG"/>
        </a:p>
      </dgm:t>
    </dgm:pt>
    <dgm:pt modelId="{B6DD887D-D73A-4550-A9E9-DC505944DD6C}" type="pres">
      <dgm:prSet presAssocID="{6683388E-690B-432B-84BD-6330FA2FF727}" presName="connectorText" presStyleLbl="sibTrans2D1" presStyleIdx="3" presStyleCnt="6"/>
      <dgm:spPr/>
      <dgm:t>
        <a:bodyPr/>
        <a:lstStyle/>
        <a:p>
          <a:endParaRPr lang="bg-BG"/>
        </a:p>
      </dgm:t>
    </dgm:pt>
    <dgm:pt modelId="{ECA72267-6005-4BD4-91AD-C5E87AD484D6}" type="pres">
      <dgm:prSet presAssocID="{53F4C975-2A4A-4CDA-A683-FA32F951BA30}" presName="node" presStyleLbl="node1" presStyleIdx="4" presStyleCnt="7" custScaleX="139786" custLinFactY="6140" custLinFactNeighborY="100000">
        <dgm:presLayoutVars>
          <dgm:bulletEnabled val="1"/>
        </dgm:presLayoutVars>
      </dgm:prSet>
      <dgm:spPr/>
      <dgm:t>
        <a:bodyPr/>
        <a:lstStyle/>
        <a:p>
          <a:endParaRPr lang="bg-BG"/>
        </a:p>
      </dgm:t>
    </dgm:pt>
    <dgm:pt modelId="{1C3C903B-7948-46F9-8467-071B9B01C430}" type="pres">
      <dgm:prSet presAssocID="{005F0943-4BCB-4A3D-AAD7-520217046CDD}" presName="sibTrans" presStyleLbl="sibTrans2D1" presStyleIdx="4" presStyleCnt="6"/>
      <dgm:spPr/>
      <dgm:t>
        <a:bodyPr/>
        <a:lstStyle/>
        <a:p>
          <a:endParaRPr lang="bg-BG"/>
        </a:p>
      </dgm:t>
    </dgm:pt>
    <dgm:pt modelId="{44D24438-03E8-4244-B19D-E0006E0DD6A1}" type="pres">
      <dgm:prSet presAssocID="{005F0943-4BCB-4A3D-AAD7-520217046CDD}" presName="connectorText" presStyleLbl="sibTrans2D1" presStyleIdx="4" presStyleCnt="6"/>
      <dgm:spPr/>
      <dgm:t>
        <a:bodyPr/>
        <a:lstStyle/>
        <a:p>
          <a:endParaRPr lang="bg-BG"/>
        </a:p>
      </dgm:t>
    </dgm:pt>
    <dgm:pt modelId="{F3C442A7-D0DE-473C-B6EC-F4445737EFE5}" type="pres">
      <dgm:prSet presAssocID="{2A4006D4-269F-4429-A086-F8EEA19FE53C}" presName="node" presStyleLbl="node1" presStyleIdx="5" presStyleCnt="7" custScaleX="68092" custLinFactX="49288" custLinFactY="-44115" custLinFactNeighborX="100000" custLinFactNeighborY="-100000">
        <dgm:presLayoutVars>
          <dgm:bulletEnabled val="1"/>
        </dgm:presLayoutVars>
      </dgm:prSet>
      <dgm:spPr/>
      <dgm:t>
        <a:bodyPr/>
        <a:lstStyle/>
        <a:p>
          <a:endParaRPr lang="bg-BG"/>
        </a:p>
      </dgm:t>
    </dgm:pt>
    <dgm:pt modelId="{9A56A36C-3FF7-48C2-997D-A26B0D437C07}" type="pres">
      <dgm:prSet presAssocID="{98D8F924-FAB2-488E-81B2-88E2FE15C903}" presName="sibTrans" presStyleLbl="sibTrans2D1" presStyleIdx="5" presStyleCnt="6" custScaleX="100094" custScaleY="128621"/>
      <dgm:spPr/>
      <dgm:t>
        <a:bodyPr/>
        <a:lstStyle/>
        <a:p>
          <a:endParaRPr lang="bg-BG"/>
        </a:p>
      </dgm:t>
    </dgm:pt>
    <dgm:pt modelId="{16E8A089-3724-4011-9AA1-2D3688659DAA}" type="pres">
      <dgm:prSet presAssocID="{98D8F924-FAB2-488E-81B2-88E2FE15C903}" presName="connectorText" presStyleLbl="sibTrans2D1" presStyleIdx="5" presStyleCnt="6"/>
      <dgm:spPr/>
      <dgm:t>
        <a:bodyPr/>
        <a:lstStyle/>
        <a:p>
          <a:endParaRPr lang="bg-BG"/>
        </a:p>
      </dgm:t>
    </dgm:pt>
    <dgm:pt modelId="{986AE364-E7D8-4B29-9291-006AD4851F4A}" type="pres">
      <dgm:prSet presAssocID="{CD931294-600A-4706-9662-5F4C28DD86D1}" presName="node" presStyleLbl="node1" presStyleIdx="6" presStyleCnt="7" custScaleX="275322" custScaleY="129324" custLinFactNeighborX="72482" custLinFactNeighborY="-53194">
        <dgm:presLayoutVars>
          <dgm:bulletEnabled val="1"/>
        </dgm:presLayoutVars>
      </dgm:prSet>
      <dgm:spPr/>
      <dgm:t>
        <a:bodyPr/>
        <a:lstStyle/>
        <a:p>
          <a:endParaRPr lang="bg-BG"/>
        </a:p>
      </dgm:t>
    </dgm:pt>
  </dgm:ptLst>
  <dgm:cxnLst>
    <dgm:cxn modelId="{BCAC4DB3-B3A2-451F-8CD1-8D77D24845AD}" type="presOf" srcId="{CD931294-600A-4706-9662-5F4C28DD86D1}" destId="{986AE364-E7D8-4B29-9291-006AD4851F4A}" srcOrd="0" destOrd="0" presId="urn:microsoft.com/office/officeart/2005/8/layout/process2"/>
    <dgm:cxn modelId="{28C862FF-4A0F-4148-99C7-92C962F25E54}" srcId="{58A8F801-05A0-40FB-B4E8-47EEB0CBC2D9}" destId="{2A4006D4-269F-4429-A086-F8EEA19FE53C}" srcOrd="5" destOrd="0" parTransId="{8753CEC2-451F-4D04-ABDF-78AB0B401B1B}" sibTransId="{98D8F924-FAB2-488E-81B2-88E2FE15C903}"/>
    <dgm:cxn modelId="{F6A5DA4F-6F8A-43E6-A530-B9E747270A5F}" type="presOf" srcId="{98D8F924-FAB2-488E-81B2-88E2FE15C903}" destId="{9A56A36C-3FF7-48C2-997D-A26B0D437C07}" srcOrd="0" destOrd="0" presId="urn:microsoft.com/office/officeart/2005/8/layout/process2"/>
    <dgm:cxn modelId="{E02311A8-512F-408E-9A5A-A629808BB10D}" type="presOf" srcId="{58A8F801-05A0-40FB-B4E8-47EEB0CBC2D9}" destId="{FCE47B8E-4634-4A23-8F54-4BEC432E4916}" srcOrd="0" destOrd="0" presId="urn:microsoft.com/office/officeart/2005/8/layout/process2"/>
    <dgm:cxn modelId="{6356854E-915D-4B5E-8B6D-4FEDB4D99F9B}" type="presOf" srcId="{E2B6CE72-3ABE-4F20-A27E-F09F35972421}" destId="{E4E125FB-9BDF-4707-91F3-531E7D6F9171}" srcOrd="0" destOrd="0" presId="urn:microsoft.com/office/officeart/2005/8/layout/process2"/>
    <dgm:cxn modelId="{D7DE0318-A0E3-434A-AF36-F7ED5B0C6BED}" srcId="{58A8F801-05A0-40FB-B4E8-47EEB0CBC2D9}" destId="{CD931294-600A-4706-9662-5F4C28DD86D1}" srcOrd="6" destOrd="0" parTransId="{B7CD5A8C-A473-488A-8AC7-60F957E3D584}" sibTransId="{3D89D450-CCB8-4688-8616-434D33BCEE24}"/>
    <dgm:cxn modelId="{303CE6E2-EA5F-4542-A999-D87D351C3616}" srcId="{58A8F801-05A0-40FB-B4E8-47EEB0CBC2D9}" destId="{87B25EB4-1B71-49DB-8380-C56F3ECF87EF}" srcOrd="3" destOrd="0" parTransId="{ADB4B546-9080-47B4-9440-3B8CB465A9C2}" sibTransId="{6683388E-690B-432B-84BD-6330FA2FF727}"/>
    <dgm:cxn modelId="{EBCFEDD3-D8F1-44B3-A90E-C86ECDF07603}" type="presOf" srcId="{E2B6CE72-3ABE-4F20-A27E-F09F35972421}" destId="{175EBBCE-6BAF-499F-9DE3-D6AD2EA791F5}" srcOrd="1" destOrd="0" presId="urn:microsoft.com/office/officeart/2005/8/layout/process2"/>
    <dgm:cxn modelId="{72F23D44-F386-4DED-9F38-16DEADFDEBA1}" type="presOf" srcId="{005F0943-4BCB-4A3D-AAD7-520217046CDD}" destId="{44D24438-03E8-4244-B19D-E0006E0DD6A1}" srcOrd="1" destOrd="0" presId="urn:microsoft.com/office/officeart/2005/8/layout/process2"/>
    <dgm:cxn modelId="{E1A581F3-6C08-47B5-81C8-0E9E189F6894}" type="presOf" srcId="{87B25EB4-1B71-49DB-8380-C56F3ECF87EF}" destId="{E7197519-FB6F-479F-AB0E-8F535FEE1EE8}" srcOrd="0" destOrd="0" presId="urn:microsoft.com/office/officeart/2005/8/layout/process2"/>
    <dgm:cxn modelId="{6C620BA8-C6B0-4976-8CCB-73E00C523B3E}" type="presOf" srcId="{39E3E278-7D2E-4E7C-BDCB-5D4FFEE927FB}" destId="{FB5ABF81-E000-4C84-A094-EE55D9F9873F}" srcOrd="0" destOrd="0" presId="urn:microsoft.com/office/officeart/2005/8/layout/process2"/>
    <dgm:cxn modelId="{3F321792-123B-44A8-B104-14655E55AEB8}" type="presOf" srcId="{3368BAE3-92BD-443F-8A02-983E2B2F39ED}" destId="{8F903196-E34C-4700-8945-52E2E1F20D8B}" srcOrd="0" destOrd="0" presId="urn:microsoft.com/office/officeart/2005/8/layout/process2"/>
    <dgm:cxn modelId="{E23DED3C-4818-4AB4-B414-D997B4D0EAD9}" type="presOf" srcId="{7465CA49-E076-402B-AFAE-479435149472}" destId="{0CBFE925-05C5-4F87-855D-478BFB3DEB63}" srcOrd="1" destOrd="0" presId="urn:microsoft.com/office/officeart/2005/8/layout/process2"/>
    <dgm:cxn modelId="{111BE6E9-AB04-46CB-A4CA-A91684AF58BC}" type="presOf" srcId="{005F0943-4BCB-4A3D-AAD7-520217046CDD}" destId="{1C3C903B-7948-46F9-8467-071B9B01C430}" srcOrd="0" destOrd="0" presId="urn:microsoft.com/office/officeart/2005/8/layout/process2"/>
    <dgm:cxn modelId="{A655B610-9E9F-4DB3-AF91-21655BC30463}" type="presOf" srcId="{82A56987-E8B6-4F1A-9869-72A19E1C4A89}" destId="{E9B400FE-64F8-4509-965D-B571EF00761E}" srcOrd="0" destOrd="0" presId="urn:microsoft.com/office/officeart/2005/8/layout/process2"/>
    <dgm:cxn modelId="{A0EFB1BD-B2CE-4172-82FD-4144711620E6}" srcId="{58A8F801-05A0-40FB-B4E8-47EEB0CBC2D9}" destId="{39E3E278-7D2E-4E7C-BDCB-5D4FFEE927FB}" srcOrd="1" destOrd="0" parTransId="{79B26ED5-54B3-48F0-9230-82DE92BD2408}" sibTransId="{7465CA49-E076-402B-AFAE-479435149472}"/>
    <dgm:cxn modelId="{2A5FD4D3-C9D6-4A50-9BA5-45343816703F}" type="presOf" srcId="{7465CA49-E076-402B-AFAE-479435149472}" destId="{3E3D9641-CFB5-489A-BBAB-0217704B3582}" srcOrd="0" destOrd="0" presId="urn:microsoft.com/office/officeart/2005/8/layout/process2"/>
    <dgm:cxn modelId="{D0C71105-A1EA-423F-82E0-36948EEB3589}" type="presOf" srcId="{3368BAE3-92BD-443F-8A02-983E2B2F39ED}" destId="{BA932A2B-A04D-4B5B-94B0-FCF1F4AB0F47}" srcOrd="1" destOrd="0" presId="urn:microsoft.com/office/officeart/2005/8/layout/process2"/>
    <dgm:cxn modelId="{628BA0CC-E605-4FF6-988E-F15598F6886A}" type="presOf" srcId="{98D8F924-FAB2-488E-81B2-88E2FE15C903}" destId="{16E8A089-3724-4011-9AA1-2D3688659DAA}" srcOrd="1" destOrd="0" presId="urn:microsoft.com/office/officeart/2005/8/layout/process2"/>
    <dgm:cxn modelId="{16BF828D-0D66-4033-A188-7D1852AE2EA7}" srcId="{58A8F801-05A0-40FB-B4E8-47EEB0CBC2D9}" destId="{53F4C975-2A4A-4CDA-A683-FA32F951BA30}" srcOrd="4" destOrd="0" parTransId="{CBDBFFD8-EDBC-46BB-9A70-A8B7E4D45806}" sibTransId="{005F0943-4BCB-4A3D-AAD7-520217046CDD}"/>
    <dgm:cxn modelId="{471EE4F3-DEDE-4CCE-9A7D-03A90C34D6A3}" type="presOf" srcId="{F11E0D0C-B104-456C-9221-4568A545F801}" destId="{63DE820A-4FDB-4FF3-8766-F3EDB896FBE2}" srcOrd="0" destOrd="0" presId="urn:microsoft.com/office/officeart/2005/8/layout/process2"/>
    <dgm:cxn modelId="{02992EC9-F3DD-4494-B708-385888199042}" type="presOf" srcId="{6683388E-690B-432B-84BD-6330FA2FF727}" destId="{B6DD887D-D73A-4550-A9E9-DC505944DD6C}" srcOrd="1" destOrd="0" presId="urn:microsoft.com/office/officeart/2005/8/layout/process2"/>
    <dgm:cxn modelId="{A4275CAF-C36C-47B7-AA57-C10B2EFA8CBB}" type="presOf" srcId="{53F4C975-2A4A-4CDA-A683-FA32F951BA30}" destId="{ECA72267-6005-4BD4-91AD-C5E87AD484D6}" srcOrd="0" destOrd="0" presId="urn:microsoft.com/office/officeart/2005/8/layout/process2"/>
    <dgm:cxn modelId="{B6033E67-9F3B-460D-A1B7-BF42FF411EA2}" type="presOf" srcId="{6683388E-690B-432B-84BD-6330FA2FF727}" destId="{16FAB1DC-35D9-4CB0-8D40-BCD870192E09}" srcOrd="0" destOrd="0" presId="urn:microsoft.com/office/officeart/2005/8/layout/process2"/>
    <dgm:cxn modelId="{36032B29-FEB7-4CA1-B573-F85F223D6D3E}" type="presOf" srcId="{2A4006D4-269F-4429-A086-F8EEA19FE53C}" destId="{F3C442A7-D0DE-473C-B6EC-F4445737EFE5}" srcOrd="0" destOrd="0" presId="urn:microsoft.com/office/officeart/2005/8/layout/process2"/>
    <dgm:cxn modelId="{9E05E542-4DF6-44F9-8495-26DE96315E80}" srcId="{58A8F801-05A0-40FB-B4E8-47EEB0CBC2D9}" destId="{F11E0D0C-B104-456C-9221-4568A545F801}" srcOrd="2" destOrd="0" parTransId="{665CBFC8-9D5D-44A3-8065-29F1E4217590}" sibTransId="{E2B6CE72-3ABE-4F20-A27E-F09F35972421}"/>
    <dgm:cxn modelId="{DA1BAB9C-A5B5-4A81-8EE1-46A7B7CCD012}" srcId="{58A8F801-05A0-40FB-B4E8-47EEB0CBC2D9}" destId="{82A56987-E8B6-4F1A-9869-72A19E1C4A89}" srcOrd="0" destOrd="0" parTransId="{F5D4664E-6D0A-4127-93F3-6B783A616B32}" sibTransId="{3368BAE3-92BD-443F-8A02-983E2B2F39ED}"/>
    <dgm:cxn modelId="{E9598A5B-D6E3-40FF-A368-285520CF2B39}" type="presParOf" srcId="{FCE47B8E-4634-4A23-8F54-4BEC432E4916}" destId="{E9B400FE-64F8-4509-965D-B571EF00761E}" srcOrd="0" destOrd="0" presId="urn:microsoft.com/office/officeart/2005/8/layout/process2"/>
    <dgm:cxn modelId="{5A306D9D-B254-429C-BF46-ADDF1B15105A}" type="presParOf" srcId="{FCE47B8E-4634-4A23-8F54-4BEC432E4916}" destId="{8F903196-E34C-4700-8945-52E2E1F20D8B}" srcOrd="1" destOrd="0" presId="urn:microsoft.com/office/officeart/2005/8/layout/process2"/>
    <dgm:cxn modelId="{5B8949D1-57DD-46C1-A90A-1BF68292F35D}" type="presParOf" srcId="{8F903196-E34C-4700-8945-52E2E1F20D8B}" destId="{BA932A2B-A04D-4B5B-94B0-FCF1F4AB0F47}" srcOrd="0" destOrd="0" presId="urn:microsoft.com/office/officeart/2005/8/layout/process2"/>
    <dgm:cxn modelId="{3C098B44-617F-4A7D-A17C-DFF9145A2ECE}" type="presParOf" srcId="{FCE47B8E-4634-4A23-8F54-4BEC432E4916}" destId="{FB5ABF81-E000-4C84-A094-EE55D9F9873F}" srcOrd="2" destOrd="0" presId="urn:microsoft.com/office/officeart/2005/8/layout/process2"/>
    <dgm:cxn modelId="{3B526417-6ECF-434F-9A35-48EA5C2809FA}" type="presParOf" srcId="{FCE47B8E-4634-4A23-8F54-4BEC432E4916}" destId="{3E3D9641-CFB5-489A-BBAB-0217704B3582}" srcOrd="3" destOrd="0" presId="urn:microsoft.com/office/officeart/2005/8/layout/process2"/>
    <dgm:cxn modelId="{189E11E9-F2BB-4950-BBE4-9E7B5912E2C9}" type="presParOf" srcId="{3E3D9641-CFB5-489A-BBAB-0217704B3582}" destId="{0CBFE925-05C5-4F87-855D-478BFB3DEB63}" srcOrd="0" destOrd="0" presId="urn:microsoft.com/office/officeart/2005/8/layout/process2"/>
    <dgm:cxn modelId="{164BFEA4-B5D3-429B-B28E-7710A6702666}" type="presParOf" srcId="{FCE47B8E-4634-4A23-8F54-4BEC432E4916}" destId="{63DE820A-4FDB-4FF3-8766-F3EDB896FBE2}" srcOrd="4" destOrd="0" presId="urn:microsoft.com/office/officeart/2005/8/layout/process2"/>
    <dgm:cxn modelId="{71502467-31C8-41A3-84EB-AB3CF54A5FA9}" type="presParOf" srcId="{FCE47B8E-4634-4A23-8F54-4BEC432E4916}" destId="{E4E125FB-9BDF-4707-91F3-531E7D6F9171}" srcOrd="5" destOrd="0" presId="urn:microsoft.com/office/officeart/2005/8/layout/process2"/>
    <dgm:cxn modelId="{1EAEB490-141C-4F94-85E4-DA85AEC528B7}" type="presParOf" srcId="{E4E125FB-9BDF-4707-91F3-531E7D6F9171}" destId="{175EBBCE-6BAF-499F-9DE3-D6AD2EA791F5}" srcOrd="0" destOrd="0" presId="urn:microsoft.com/office/officeart/2005/8/layout/process2"/>
    <dgm:cxn modelId="{220890C3-BDBC-48BE-B2EC-BE06740267AB}" type="presParOf" srcId="{FCE47B8E-4634-4A23-8F54-4BEC432E4916}" destId="{E7197519-FB6F-479F-AB0E-8F535FEE1EE8}" srcOrd="6" destOrd="0" presId="urn:microsoft.com/office/officeart/2005/8/layout/process2"/>
    <dgm:cxn modelId="{204ED151-32B6-4F0B-8AE7-75317B5B515E}" type="presParOf" srcId="{FCE47B8E-4634-4A23-8F54-4BEC432E4916}" destId="{16FAB1DC-35D9-4CB0-8D40-BCD870192E09}" srcOrd="7" destOrd="0" presId="urn:microsoft.com/office/officeart/2005/8/layout/process2"/>
    <dgm:cxn modelId="{29B76086-B98C-409A-8AA0-7FD7FDA95FCD}" type="presParOf" srcId="{16FAB1DC-35D9-4CB0-8D40-BCD870192E09}" destId="{B6DD887D-D73A-4550-A9E9-DC505944DD6C}" srcOrd="0" destOrd="0" presId="urn:microsoft.com/office/officeart/2005/8/layout/process2"/>
    <dgm:cxn modelId="{08809CD2-4AC1-4152-BC4B-7DC3B25BFDA3}" type="presParOf" srcId="{FCE47B8E-4634-4A23-8F54-4BEC432E4916}" destId="{ECA72267-6005-4BD4-91AD-C5E87AD484D6}" srcOrd="8" destOrd="0" presId="urn:microsoft.com/office/officeart/2005/8/layout/process2"/>
    <dgm:cxn modelId="{A66A6FCB-3761-4710-BFAB-D6F3783F49A9}" type="presParOf" srcId="{FCE47B8E-4634-4A23-8F54-4BEC432E4916}" destId="{1C3C903B-7948-46F9-8467-071B9B01C430}" srcOrd="9" destOrd="0" presId="urn:microsoft.com/office/officeart/2005/8/layout/process2"/>
    <dgm:cxn modelId="{38C914FD-FD20-42E9-97A8-DF02858A98B4}" type="presParOf" srcId="{1C3C903B-7948-46F9-8467-071B9B01C430}" destId="{44D24438-03E8-4244-B19D-E0006E0DD6A1}" srcOrd="0" destOrd="0" presId="urn:microsoft.com/office/officeart/2005/8/layout/process2"/>
    <dgm:cxn modelId="{53DAC86E-4183-459B-93B1-8BBC1D7A07BD}" type="presParOf" srcId="{FCE47B8E-4634-4A23-8F54-4BEC432E4916}" destId="{F3C442A7-D0DE-473C-B6EC-F4445737EFE5}" srcOrd="10" destOrd="0" presId="urn:microsoft.com/office/officeart/2005/8/layout/process2"/>
    <dgm:cxn modelId="{2B4056EB-34F1-40E5-A1DF-F1DF37943834}" type="presParOf" srcId="{FCE47B8E-4634-4A23-8F54-4BEC432E4916}" destId="{9A56A36C-3FF7-48C2-997D-A26B0D437C07}" srcOrd="11" destOrd="0" presId="urn:microsoft.com/office/officeart/2005/8/layout/process2"/>
    <dgm:cxn modelId="{B462A6B1-053E-4E45-AFA0-D581FB630918}" type="presParOf" srcId="{9A56A36C-3FF7-48C2-997D-A26B0D437C07}" destId="{16E8A089-3724-4011-9AA1-2D3688659DAA}" srcOrd="0" destOrd="0" presId="urn:microsoft.com/office/officeart/2005/8/layout/process2"/>
    <dgm:cxn modelId="{4147A9EC-0E89-438F-9411-9782DE63B318}" type="presParOf" srcId="{FCE47B8E-4634-4A23-8F54-4BEC432E4916}" destId="{986AE364-E7D8-4B29-9291-006AD4851F4A}" srcOrd="1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BC70ED-9D5C-4C61-850A-60E78FFD7EC7}" type="doc">
      <dgm:prSet loTypeId="urn:microsoft.com/office/officeart/2005/8/layout/hProcess7" loCatId="process" qsTypeId="urn:microsoft.com/office/officeart/2005/8/quickstyle/simple1" qsCatId="simple" csTypeId="urn:microsoft.com/office/officeart/2005/8/colors/colorful1" csCatId="colorful" phldr="1"/>
      <dgm:spPr/>
      <dgm:t>
        <a:bodyPr/>
        <a:lstStyle/>
        <a:p>
          <a:endParaRPr lang="bg-BG"/>
        </a:p>
      </dgm:t>
    </dgm:pt>
    <dgm:pt modelId="{1ED8E408-109A-4B3B-878F-C6C23B0E1A21}">
      <dgm:prSet phldrT="[Текст]"/>
      <dgm:spPr/>
      <dgm:t>
        <a:bodyPr/>
        <a:lstStyle/>
        <a:p>
          <a:r>
            <a:rPr lang="bg-BG" dirty="0" smtClean="0">
              <a:solidFill>
                <a:srgbClr val="FF0000"/>
              </a:solidFill>
            </a:rPr>
            <a:t>Закон за общинските бюджети</a:t>
          </a:r>
          <a:r>
            <a:rPr lang="bg-BG" dirty="0" smtClean="0"/>
            <a:t> </a:t>
          </a:r>
          <a:r>
            <a:rPr lang="bg-BG" dirty="0"/>
            <a:t>(отменен)</a:t>
          </a:r>
        </a:p>
      </dgm:t>
    </dgm:pt>
    <dgm:pt modelId="{28557935-4517-46BF-9D59-92DDE3FD772E}" type="parTrans" cxnId="{2788969A-83A1-489A-905B-963F1A74459D}">
      <dgm:prSet/>
      <dgm:spPr/>
      <dgm:t>
        <a:bodyPr/>
        <a:lstStyle/>
        <a:p>
          <a:endParaRPr lang="bg-BG"/>
        </a:p>
      </dgm:t>
    </dgm:pt>
    <dgm:pt modelId="{521B08E4-F5A0-4ADF-BCB9-627C3AB00E85}" type="sibTrans" cxnId="{2788969A-83A1-489A-905B-963F1A74459D}">
      <dgm:prSet/>
      <dgm:spPr/>
      <dgm:t>
        <a:bodyPr/>
        <a:lstStyle/>
        <a:p>
          <a:endParaRPr lang="bg-BG"/>
        </a:p>
      </dgm:t>
    </dgm:pt>
    <dgm:pt modelId="{3A394ED8-2131-4AD8-8F35-09B082C6CF31}">
      <dgm:prSet phldrT="[Текст]" custT="1"/>
      <dgm:spPr/>
      <dgm:t>
        <a:bodyPr/>
        <a:lstStyle/>
        <a:p>
          <a:pPr algn="l"/>
          <a:r>
            <a:rPr lang="bg-BG" sz="1400" b="0" i="0" u="none" dirty="0"/>
            <a:t>в интерес на местната общност </a:t>
          </a:r>
        </a:p>
        <a:p>
          <a:pPr algn="l"/>
          <a:r>
            <a:rPr lang="bg-BG" sz="1400" b="0" i="0" u="none" dirty="0" smtClean="0"/>
            <a:t>законосъобразност </a:t>
          </a:r>
          <a:endParaRPr lang="bg-BG" sz="1400" b="0" i="0" u="none" dirty="0"/>
        </a:p>
        <a:p>
          <a:pPr algn="l"/>
          <a:r>
            <a:rPr lang="bg-BG" sz="1400" dirty="0"/>
            <a:t> </a:t>
          </a:r>
          <a:r>
            <a:rPr lang="bg-BG" sz="1400" b="0" i="0" u="none" dirty="0"/>
            <a:t>целесъобразност</a:t>
          </a:r>
          <a:r>
            <a:rPr lang="bg-BG" sz="1400" dirty="0"/>
            <a:t>  </a:t>
          </a:r>
        </a:p>
        <a:p>
          <a:pPr algn="l"/>
          <a:r>
            <a:rPr lang="bg-BG" sz="1400" b="0" i="0" u="none" dirty="0"/>
            <a:t>ефективност</a:t>
          </a:r>
          <a:r>
            <a:rPr lang="bg-BG" sz="1400" dirty="0"/>
            <a:t>  </a:t>
          </a:r>
        </a:p>
        <a:p>
          <a:pPr algn="l"/>
          <a:r>
            <a:rPr lang="bg-BG" sz="1400" b="0" i="0" u="none" dirty="0"/>
            <a:t>ефикасност</a:t>
          </a:r>
          <a:r>
            <a:rPr lang="bg-BG" sz="1400" dirty="0"/>
            <a:t> </a:t>
          </a:r>
        </a:p>
        <a:p>
          <a:pPr algn="l"/>
          <a:r>
            <a:rPr lang="bg-BG" sz="1400" b="1" i="0" u="none" dirty="0">
              <a:solidFill>
                <a:srgbClr val="FF0000"/>
              </a:solidFill>
            </a:rPr>
            <a:t>публичнос</a:t>
          </a:r>
          <a:r>
            <a:rPr lang="bg-BG" sz="1200" b="1" i="0" u="none" dirty="0">
              <a:solidFill>
                <a:srgbClr val="FF0000"/>
              </a:solidFill>
            </a:rPr>
            <a:t>т</a:t>
          </a:r>
          <a:r>
            <a:rPr lang="bg-BG" sz="1200" b="1" dirty="0">
              <a:solidFill>
                <a:srgbClr val="FF0000"/>
              </a:solidFill>
            </a:rPr>
            <a:t> </a:t>
          </a:r>
        </a:p>
      </dgm:t>
    </dgm:pt>
    <dgm:pt modelId="{39F51F56-746A-4B12-A4BA-502000C73B1E}" type="parTrans" cxnId="{0B35EDD7-A9C2-4267-887D-7C72AB65659C}">
      <dgm:prSet/>
      <dgm:spPr/>
      <dgm:t>
        <a:bodyPr/>
        <a:lstStyle/>
        <a:p>
          <a:endParaRPr lang="bg-BG"/>
        </a:p>
      </dgm:t>
    </dgm:pt>
    <dgm:pt modelId="{9D617B9C-8D91-41E2-8963-C211E00C14A8}" type="sibTrans" cxnId="{0B35EDD7-A9C2-4267-887D-7C72AB65659C}">
      <dgm:prSet/>
      <dgm:spPr/>
      <dgm:t>
        <a:bodyPr/>
        <a:lstStyle/>
        <a:p>
          <a:endParaRPr lang="bg-BG"/>
        </a:p>
      </dgm:t>
    </dgm:pt>
    <dgm:pt modelId="{4B4FE588-3971-4893-8930-65380E0342F7}">
      <dgm:prSet phldrT="[Текст]"/>
      <dgm:spPr/>
      <dgm:t>
        <a:bodyPr/>
        <a:lstStyle/>
        <a:p>
          <a:r>
            <a:rPr lang="bg-BG" b="1" dirty="0" smtClean="0">
              <a:solidFill>
                <a:srgbClr val="FF0000"/>
              </a:solidFill>
            </a:rPr>
            <a:t>Закон за публичните финанси</a:t>
          </a:r>
          <a:endParaRPr lang="bg-BG" dirty="0"/>
        </a:p>
      </dgm:t>
    </dgm:pt>
    <dgm:pt modelId="{3BCFFD8E-6F0D-45DE-9441-F67686ED032E}" type="parTrans" cxnId="{DCEAFEAE-CBFF-4DF9-8262-A853C3D532BE}">
      <dgm:prSet/>
      <dgm:spPr/>
      <dgm:t>
        <a:bodyPr/>
        <a:lstStyle/>
        <a:p>
          <a:endParaRPr lang="bg-BG"/>
        </a:p>
      </dgm:t>
    </dgm:pt>
    <dgm:pt modelId="{AD5D71F1-FB27-4143-88C8-DBF487C39221}" type="sibTrans" cxnId="{DCEAFEAE-CBFF-4DF9-8262-A853C3D532BE}">
      <dgm:prSet/>
      <dgm:spPr/>
      <dgm:t>
        <a:bodyPr/>
        <a:lstStyle/>
        <a:p>
          <a:endParaRPr lang="bg-BG"/>
        </a:p>
      </dgm:t>
    </dgm:pt>
    <dgm:pt modelId="{6A2C59F6-8C91-480A-A4D3-856EA77A773F}">
      <dgm:prSet phldrT="[Текст]" custT="1"/>
      <dgm:spPr/>
      <dgm:t>
        <a:bodyPr/>
        <a:lstStyle/>
        <a:p>
          <a:r>
            <a:rPr lang="bg-BG" sz="1400" b="0" i="0" u="none" dirty="0"/>
            <a:t>всеобхватност</a:t>
          </a:r>
          <a:endParaRPr lang="bg-BG" sz="1400" dirty="0"/>
        </a:p>
      </dgm:t>
    </dgm:pt>
    <dgm:pt modelId="{36D7FAFF-B12A-47AC-B51D-7A2F079B86B4}" type="parTrans" cxnId="{6D8CFB79-1569-4422-A67C-D45C09E7353D}">
      <dgm:prSet/>
      <dgm:spPr/>
      <dgm:t>
        <a:bodyPr/>
        <a:lstStyle/>
        <a:p>
          <a:endParaRPr lang="bg-BG"/>
        </a:p>
      </dgm:t>
    </dgm:pt>
    <dgm:pt modelId="{D255D76F-156F-47F5-8669-16A6542B398C}" type="sibTrans" cxnId="{6D8CFB79-1569-4422-A67C-D45C09E7353D}">
      <dgm:prSet/>
      <dgm:spPr/>
      <dgm:t>
        <a:bodyPr/>
        <a:lstStyle/>
        <a:p>
          <a:endParaRPr lang="bg-BG"/>
        </a:p>
      </dgm:t>
    </dgm:pt>
    <dgm:pt modelId="{2C5267EE-D364-4FF9-8FEA-8F0202DDD47E}">
      <dgm:prSet custT="1"/>
      <dgm:spPr/>
      <dgm:t>
        <a:bodyPr/>
        <a:lstStyle/>
        <a:p>
          <a:r>
            <a:rPr lang="bg-BG" sz="1400" b="0" i="0" u="none"/>
            <a:t>отчетност и отговорност </a:t>
          </a:r>
          <a:endParaRPr lang="bg-BG" sz="1400"/>
        </a:p>
      </dgm:t>
    </dgm:pt>
    <dgm:pt modelId="{5D0A595B-5563-4951-B0B5-3A21475CA462}" type="parTrans" cxnId="{423A4C3B-22BA-42D4-853B-B3D87F265225}">
      <dgm:prSet/>
      <dgm:spPr/>
      <dgm:t>
        <a:bodyPr/>
        <a:lstStyle/>
        <a:p>
          <a:endParaRPr lang="bg-BG"/>
        </a:p>
      </dgm:t>
    </dgm:pt>
    <dgm:pt modelId="{59B99136-01E0-4BF1-80E8-67DCBCD15AA9}" type="sibTrans" cxnId="{423A4C3B-22BA-42D4-853B-B3D87F265225}">
      <dgm:prSet/>
      <dgm:spPr/>
      <dgm:t>
        <a:bodyPr/>
        <a:lstStyle/>
        <a:p>
          <a:endParaRPr lang="bg-BG"/>
        </a:p>
      </dgm:t>
    </dgm:pt>
    <dgm:pt modelId="{CF0F3784-2833-4061-BA98-43E1FF8F2B40}">
      <dgm:prSet custT="1"/>
      <dgm:spPr/>
      <dgm:t>
        <a:bodyPr/>
        <a:lstStyle/>
        <a:p>
          <a:r>
            <a:rPr lang="bg-BG" sz="1400" b="0" i="0" u="none"/>
            <a:t>адекватност</a:t>
          </a:r>
          <a:endParaRPr lang="bg-BG" sz="1400"/>
        </a:p>
      </dgm:t>
    </dgm:pt>
    <dgm:pt modelId="{747EA1F0-8497-452D-AF54-46A9C2BA3AB6}" type="parTrans" cxnId="{5AA75216-5A8D-41C6-8F76-62D28A80AF17}">
      <dgm:prSet/>
      <dgm:spPr/>
      <dgm:t>
        <a:bodyPr/>
        <a:lstStyle/>
        <a:p>
          <a:endParaRPr lang="bg-BG"/>
        </a:p>
      </dgm:t>
    </dgm:pt>
    <dgm:pt modelId="{B063C6BB-D1BA-4C49-A885-83CA25BFC05D}" type="sibTrans" cxnId="{5AA75216-5A8D-41C6-8F76-62D28A80AF17}">
      <dgm:prSet/>
      <dgm:spPr/>
      <dgm:t>
        <a:bodyPr/>
        <a:lstStyle/>
        <a:p>
          <a:endParaRPr lang="bg-BG"/>
        </a:p>
      </dgm:t>
    </dgm:pt>
    <dgm:pt modelId="{2687E317-9766-4D74-BDEC-599BB2D6AF80}">
      <dgm:prSet custT="1"/>
      <dgm:spPr/>
      <dgm:t>
        <a:bodyPr/>
        <a:lstStyle/>
        <a:p>
          <a:r>
            <a:rPr lang="bg-BG" sz="1400" b="0" i="0" u="none"/>
            <a:t>икономичност</a:t>
          </a:r>
          <a:endParaRPr lang="bg-BG" sz="1400"/>
        </a:p>
      </dgm:t>
    </dgm:pt>
    <dgm:pt modelId="{38F0A26E-C513-4C5C-9C66-ED51A086965A}" type="parTrans" cxnId="{4D9065AC-2AD3-48A6-B9B1-147A0DACF279}">
      <dgm:prSet/>
      <dgm:spPr/>
      <dgm:t>
        <a:bodyPr/>
        <a:lstStyle/>
        <a:p>
          <a:endParaRPr lang="bg-BG"/>
        </a:p>
      </dgm:t>
    </dgm:pt>
    <dgm:pt modelId="{1E17357A-5C7F-4EFB-89ED-569C704DEBDC}" type="sibTrans" cxnId="{4D9065AC-2AD3-48A6-B9B1-147A0DACF279}">
      <dgm:prSet/>
      <dgm:spPr/>
      <dgm:t>
        <a:bodyPr/>
        <a:lstStyle/>
        <a:p>
          <a:endParaRPr lang="bg-BG"/>
        </a:p>
      </dgm:t>
    </dgm:pt>
    <dgm:pt modelId="{1A8B2CB0-DEEF-4D7B-ADE5-2D652780C842}">
      <dgm:prSet custT="1"/>
      <dgm:spPr/>
      <dgm:t>
        <a:bodyPr/>
        <a:lstStyle/>
        <a:p>
          <a:r>
            <a:rPr lang="bg-BG" sz="1400" b="0" i="0" u="none"/>
            <a:t>ефикасност</a:t>
          </a:r>
          <a:endParaRPr lang="bg-BG" sz="1400"/>
        </a:p>
      </dgm:t>
    </dgm:pt>
    <dgm:pt modelId="{EF307DB5-7B00-4FE3-B225-F228EEF35F9F}" type="parTrans" cxnId="{D605E3C9-A95F-4981-A8B6-E0A8599B26D8}">
      <dgm:prSet/>
      <dgm:spPr/>
      <dgm:t>
        <a:bodyPr/>
        <a:lstStyle/>
        <a:p>
          <a:endParaRPr lang="bg-BG"/>
        </a:p>
      </dgm:t>
    </dgm:pt>
    <dgm:pt modelId="{6FE10C26-AD38-4C8F-916B-AA8A1EFF473E}" type="sibTrans" cxnId="{D605E3C9-A95F-4981-A8B6-E0A8599B26D8}">
      <dgm:prSet/>
      <dgm:spPr/>
      <dgm:t>
        <a:bodyPr/>
        <a:lstStyle/>
        <a:p>
          <a:endParaRPr lang="bg-BG"/>
        </a:p>
      </dgm:t>
    </dgm:pt>
    <dgm:pt modelId="{7712ED63-84D4-4C61-AF55-93B4FF2D7B8F}">
      <dgm:prSet custT="1"/>
      <dgm:spPr/>
      <dgm:t>
        <a:bodyPr/>
        <a:lstStyle/>
        <a:p>
          <a:r>
            <a:rPr lang="bg-BG" sz="1400" b="0" i="0" u="none"/>
            <a:t>ефективност</a:t>
          </a:r>
          <a:endParaRPr lang="bg-BG" sz="1400"/>
        </a:p>
      </dgm:t>
    </dgm:pt>
    <dgm:pt modelId="{A4059827-78F2-47EA-9DA0-7DF572166DB6}" type="parTrans" cxnId="{B95F0761-B171-459B-AD7D-2A3F832E4446}">
      <dgm:prSet/>
      <dgm:spPr/>
      <dgm:t>
        <a:bodyPr/>
        <a:lstStyle/>
        <a:p>
          <a:endParaRPr lang="bg-BG"/>
        </a:p>
      </dgm:t>
    </dgm:pt>
    <dgm:pt modelId="{64875A2F-68B8-456F-8C4D-85483390344B}" type="sibTrans" cxnId="{B95F0761-B171-459B-AD7D-2A3F832E4446}">
      <dgm:prSet/>
      <dgm:spPr/>
      <dgm:t>
        <a:bodyPr/>
        <a:lstStyle/>
        <a:p>
          <a:endParaRPr lang="bg-BG"/>
        </a:p>
      </dgm:t>
    </dgm:pt>
    <dgm:pt modelId="{E1A789FE-F405-40EA-8071-23BAFA4255A0}">
      <dgm:prSet custT="1"/>
      <dgm:spPr/>
      <dgm:t>
        <a:bodyPr/>
        <a:lstStyle/>
        <a:p>
          <a:r>
            <a:rPr lang="bg-BG" sz="1400" b="1" i="0" u="none">
              <a:solidFill>
                <a:srgbClr val="FF0000"/>
              </a:solidFill>
            </a:rPr>
            <a:t>прозрачност</a:t>
          </a:r>
          <a:endParaRPr lang="bg-BG" sz="1400" b="1">
            <a:solidFill>
              <a:srgbClr val="FF0000"/>
            </a:solidFill>
          </a:endParaRPr>
        </a:p>
      </dgm:t>
    </dgm:pt>
    <dgm:pt modelId="{2FEE095B-5659-41C9-A094-3F9B9B9527DF}" type="parTrans" cxnId="{27547E68-2892-4B2D-8BCD-27763E19C833}">
      <dgm:prSet/>
      <dgm:spPr/>
      <dgm:t>
        <a:bodyPr/>
        <a:lstStyle/>
        <a:p>
          <a:endParaRPr lang="bg-BG"/>
        </a:p>
      </dgm:t>
    </dgm:pt>
    <dgm:pt modelId="{3DF194A3-0FC7-4D62-94BF-EBE2E5FBE91A}" type="sibTrans" cxnId="{27547E68-2892-4B2D-8BCD-27763E19C833}">
      <dgm:prSet/>
      <dgm:spPr/>
      <dgm:t>
        <a:bodyPr/>
        <a:lstStyle/>
        <a:p>
          <a:endParaRPr lang="bg-BG"/>
        </a:p>
      </dgm:t>
    </dgm:pt>
    <dgm:pt modelId="{C911111E-0F9B-4460-BD44-5784C4266616}">
      <dgm:prSet custT="1"/>
      <dgm:spPr/>
      <dgm:t>
        <a:bodyPr/>
        <a:lstStyle/>
        <a:p>
          <a:r>
            <a:rPr lang="bg-BG" sz="1400" b="0" i="0" u="none"/>
            <a:t>устойчивост</a:t>
          </a:r>
          <a:endParaRPr lang="bg-BG" sz="1400"/>
        </a:p>
      </dgm:t>
    </dgm:pt>
    <dgm:pt modelId="{884F3918-3736-4CA8-A33F-4DE12BA892BF}" type="parTrans" cxnId="{43DF27AC-8A61-4B3D-86E3-4E565EC865BC}">
      <dgm:prSet/>
      <dgm:spPr/>
      <dgm:t>
        <a:bodyPr/>
        <a:lstStyle/>
        <a:p>
          <a:endParaRPr lang="bg-BG"/>
        </a:p>
      </dgm:t>
    </dgm:pt>
    <dgm:pt modelId="{9039861C-4EDE-4473-93F7-85D7CEC7459F}" type="sibTrans" cxnId="{43DF27AC-8A61-4B3D-86E3-4E565EC865BC}">
      <dgm:prSet/>
      <dgm:spPr/>
      <dgm:t>
        <a:bodyPr/>
        <a:lstStyle/>
        <a:p>
          <a:endParaRPr lang="bg-BG"/>
        </a:p>
      </dgm:t>
    </dgm:pt>
    <dgm:pt modelId="{4F96AECA-177D-4F2A-BBCA-0BE19A59C914}">
      <dgm:prSet custT="1"/>
      <dgm:spPr/>
      <dgm:t>
        <a:bodyPr/>
        <a:lstStyle/>
        <a:p>
          <a:r>
            <a:rPr lang="bg-BG" sz="1400" b="0" i="0" u="none"/>
            <a:t>законосъобразност</a:t>
          </a:r>
          <a:endParaRPr lang="bg-BG" sz="1400"/>
        </a:p>
      </dgm:t>
    </dgm:pt>
    <dgm:pt modelId="{CBDF653D-7817-4957-9D3C-AAFB64447DC7}" type="parTrans" cxnId="{447BD213-4A12-4A67-BDBA-FC40BCEDF476}">
      <dgm:prSet/>
      <dgm:spPr/>
      <dgm:t>
        <a:bodyPr/>
        <a:lstStyle/>
        <a:p>
          <a:endParaRPr lang="bg-BG"/>
        </a:p>
      </dgm:t>
    </dgm:pt>
    <dgm:pt modelId="{AC68141C-BFF4-4D37-A782-FAA588B7C46F}" type="sibTrans" cxnId="{447BD213-4A12-4A67-BDBA-FC40BCEDF476}">
      <dgm:prSet/>
      <dgm:spPr/>
      <dgm:t>
        <a:bodyPr/>
        <a:lstStyle/>
        <a:p>
          <a:endParaRPr lang="bg-BG"/>
        </a:p>
      </dgm:t>
    </dgm:pt>
    <dgm:pt modelId="{C7F3458B-4BAA-479F-819E-8444D461D89E}" type="pres">
      <dgm:prSet presAssocID="{85BC70ED-9D5C-4C61-850A-60E78FFD7EC7}" presName="Name0" presStyleCnt="0">
        <dgm:presLayoutVars>
          <dgm:dir/>
          <dgm:animLvl val="lvl"/>
          <dgm:resizeHandles val="exact"/>
        </dgm:presLayoutVars>
      </dgm:prSet>
      <dgm:spPr/>
      <dgm:t>
        <a:bodyPr/>
        <a:lstStyle/>
        <a:p>
          <a:endParaRPr lang="bg-BG"/>
        </a:p>
      </dgm:t>
    </dgm:pt>
    <dgm:pt modelId="{99B0227A-5A4F-4726-8409-ADAEF8B1A496}" type="pres">
      <dgm:prSet presAssocID="{1ED8E408-109A-4B3B-878F-C6C23B0E1A21}" presName="compositeNode" presStyleCnt="0">
        <dgm:presLayoutVars>
          <dgm:bulletEnabled val="1"/>
        </dgm:presLayoutVars>
      </dgm:prSet>
      <dgm:spPr/>
    </dgm:pt>
    <dgm:pt modelId="{FF1E54DE-39DA-4F14-A8A4-80B3335ADA71}" type="pres">
      <dgm:prSet presAssocID="{1ED8E408-109A-4B3B-878F-C6C23B0E1A21}" presName="bgRect" presStyleLbl="node1" presStyleIdx="0" presStyleCnt="2" custScaleX="53481" custLinFactNeighborX="-4433" custLinFactNeighborY="0"/>
      <dgm:spPr/>
      <dgm:t>
        <a:bodyPr/>
        <a:lstStyle/>
        <a:p>
          <a:endParaRPr lang="bg-BG"/>
        </a:p>
      </dgm:t>
    </dgm:pt>
    <dgm:pt modelId="{C6BD1FCE-AB0D-4897-9FCB-C0A9A8F0ECC3}" type="pres">
      <dgm:prSet presAssocID="{1ED8E408-109A-4B3B-878F-C6C23B0E1A21}" presName="parentNode" presStyleLbl="node1" presStyleIdx="0" presStyleCnt="2">
        <dgm:presLayoutVars>
          <dgm:chMax val="0"/>
          <dgm:bulletEnabled val="1"/>
        </dgm:presLayoutVars>
      </dgm:prSet>
      <dgm:spPr/>
      <dgm:t>
        <a:bodyPr/>
        <a:lstStyle/>
        <a:p>
          <a:endParaRPr lang="bg-BG"/>
        </a:p>
      </dgm:t>
    </dgm:pt>
    <dgm:pt modelId="{5D90AAAB-F0A8-4012-B925-C851E304A53E}" type="pres">
      <dgm:prSet presAssocID="{1ED8E408-109A-4B3B-878F-C6C23B0E1A21}" presName="childNode" presStyleLbl="node1" presStyleIdx="0" presStyleCnt="2">
        <dgm:presLayoutVars>
          <dgm:bulletEnabled val="1"/>
        </dgm:presLayoutVars>
      </dgm:prSet>
      <dgm:spPr/>
      <dgm:t>
        <a:bodyPr/>
        <a:lstStyle/>
        <a:p>
          <a:endParaRPr lang="bg-BG"/>
        </a:p>
      </dgm:t>
    </dgm:pt>
    <dgm:pt modelId="{9E86E1BC-2C64-4720-B351-A2E9A9FA6318}" type="pres">
      <dgm:prSet presAssocID="{521B08E4-F5A0-4ADF-BCB9-627C3AB00E85}" presName="hSp" presStyleCnt="0"/>
      <dgm:spPr/>
    </dgm:pt>
    <dgm:pt modelId="{2ED83CCB-D94D-44DA-94B3-00034A9D4678}" type="pres">
      <dgm:prSet presAssocID="{521B08E4-F5A0-4ADF-BCB9-627C3AB00E85}" presName="vProcSp" presStyleCnt="0"/>
      <dgm:spPr/>
    </dgm:pt>
    <dgm:pt modelId="{2E8CD919-BE24-470E-8426-696E6143F746}" type="pres">
      <dgm:prSet presAssocID="{521B08E4-F5A0-4ADF-BCB9-627C3AB00E85}" presName="vSp1" presStyleCnt="0"/>
      <dgm:spPr/>
    </dgm:pt>
    <dgm:pt modelId="{B127FFE9-BB9B-4364-9B3D-BF7BD7CA66C8}" type="pres">
      <dgm:prSet presAssocID="{521B08E4-F5A0-4ADF-BCB9-627C3AB00E85}" presName="simulatedConn" presStyleLbl="solidFgAcc1" presStyleIdx="0" presStyleCnt="1"/>
      <dgm:spPr>
        <a:solidFill>
          <a:srgbClr val="FF0000"/>
        </a:solidFill>
      </dgm:spPr>
    </dgm:pt>
    <dgm:pt modelId="{7E9B9807-3EE2-4F2E-8F17-18E74C73DA63}" type="pres">
      <dgm:prSet presAssocID="{521B08E4-F5A0-4ADF-BCB9-627C3AB00E85}" presName="vSp2" presStyleCnt="0"/>
      <dgm:spPr/>
    </dgm:pt>
    <dgm:pt modelId="{3E5FF766-37AA-4946-9079-67A00A8CE839}" type="pres">
      <dgm:prSet presAssocID="{521B08E4-F5A0-4ADF-BCB9-627C3AB00E85}" presName="sibTrans" presStyleCnt="0"/>
      <dgm:spPr/>
    </dgm:pt>
    <dgm:pt modelId="{DD0AB414-60E4-4252-AE2C-414FC4D9E3AD}" type="pres">
      <dgm:prSet presAssocID="{4B4FE588-3971-4893-8930-65380E0342F7}" presName="compositeNode" presStyleCnt="0">
        <dgm:presLayoutVars>
          <dgm:bulletEnabled val="1"/>
        </dgm:presLayoutVars>
      </dgm:prSet>
      <dgm:spPr/>
    </dgm:pt>
    <dgm:pt modelId="{5BC0711C-2E0C-42D4-9C26-9AA5E8E93952}" type="pres">
      <dgm:prSet presAssocID="{4B4FE588-3971-4893-8930-65380E0342F7}" presName="bgRect" presStyleLbl="node1" presStyleIdx="1" presStyleCnt="2" custScaleX="50516" custLinFactNeighborX="469" custLinFactNeighborY="6915"/>
      <dgm:spPr/>
      <dgm:t>
        <a:bodyPr/>
        <a:lstStyle/>
        <a:p>
          <a:endParaRPr lang="bg-BG"/>
        </a:p>
      </dgm:t>
    </dgm:pt>
    <dgm:pt modelId="{D32E4A52-DB16-4E26-9C1A-38CE4D0F6A64}" type="pres">
      <dgm:prSet presAssocID="{4B4FE588-3971-4893-8930-65380E0342F7}" presName="parentNode" presStyleLbl="node1" presStyleIdx="1" presStyleCnt="2">
        <dgm:presLayoutVars>
          <dgm:chMax val="0"/>
          <dgm:bulletEnabled val="1"/>
        </dgm:presLayoutVars>
      </dgm:prSet>
      <dgm:spPr/>
      <dgm:t>
        <a:bodyPr/>
        <a:lstStyle/>
        <a:p>
          <a:endParaRPr lang="bg-BG"/>
        </a:p>
      </dgm:t>
    </dgm:pt>
    <dgm:pt modelId="{F99DA37D-964A-4586-8BB2-7CBD9FBAC2E2}" type="pres">
      <dgm:prSet presAssocID="{4B4FE588-3971-4893-8930-65380E0342F7}" presName="childNode" presStyleLbl="node1" presStyleIdx="1" presStyleCnt="2">
        <dgm:presLayoutVars>
          <dgm:bulletEnabled val="1"/>
        </dgm:presLayoutVars>
      </dgm:prSet>
      <dgm:spPr/>
      <dgm:t>
        <a:bodyPr/>
        <a:lstStyle/>
        <a:p>
          <a:endParaRPr lang="bg-BG"/>
        </a:p>
      </dgm:t>
    </dgm:pt>
  </dgm:ptLst>
  <dgm:cxnLst>
    <dgm:cxn modelId="{2788969A-83A1-489A-905B-963F1A74459D}" srcId="{85BC70ED-9D5C-4C61-850A-60E78FFD7EC7}" destId="{1ED8E408-109A-4B3B-878F-C6C23B0E1A21}" srcOrd="0" destOrd="0" parTransId="{28557935-4517-46BF-9D59-92DDE3FD772E}" sibTransId="{521B08E4-F5A0-4ADF-BCB9-627C3AB00E85}"/>
    <dgm:cxn modelId="{36E584FF-0EF9-41F6-AF78-95A187791EC0}" type="presOf" srcId="{4B4FE588-3971-4893-8930-65380E0342F7}" destId="{D32E4A52-DB16-4E26-9C1A-38CE4D0F6A64}" srcOrd="1" destOrd="0" presId="urn:microsoft.com/office/officeart/2005/8/layout/hProcess7"/>
    <dgm:cxn modelId="{DCEAFEAE-CBFF-4DF9-8262-A853C3D532BE}" srcId="{85BC70ED-9D5C-4C61-850A-60E78FFD7EC7}" destId="{4B4FE588-3971-4893-8930-65380E0342F7}" srcOrd="1" destOrd="0" parTransId="{3BCFFD8E-6F0D-45DE-9441-F67686ED032E}" sibTransId="{AD5D71F1-FB27-4143-88C8-DBF487C39221}"/>
    <dgm:cxn modelId="{BE3E0FE7-701A-413C-8490-07277C6B0A38}" type="presOf" srcId="{2C5267EE-D364-4FF9-8FEA-8F0202DDD47E}" destId="{F99DA37D-964A-4586-8BB2-7CBD9FBAC2E2}" srcOrd="0" destOrd="1" presId="urn:microsoft.com/office/officeart/2005/8/layout/hProcess7"/>
    <dgm:cxn modelId="{27547E68-2892-4B2D-8BCD-27763E19C833}" srcId="{4B4FE588-3971-4893-8930-65380E0342F7}" destId="{E1A789FE-F405-40EA-8071-23BAFA4255A0}" srcOrd="6" destOrd="0" parTransId="{2FEE095B-5659-41C9-A094-3F9B9B9527DF}" sibTransId="{3DF194A3-0FC7-4D62-94BF-EBE2E5FBE91A}"/>
    <dgm:cxn modelId="{27EBB37B-A91B-4BC2-A5F5-D91E0B3E2686}" type="presOf" srcId="{85BC70ED-9D5C-4C61-850A-60E78FFD7EC7}" destId="{C7F3458B-4BAA-479F-819E-8444D461D89E}" srcOrd="0" destOrd="0" presId="urn:microsoft.com/office/officeart/2005/8/layout/hProcess7"/>
    <dgm:cxn modelId="{98F0FE54-8338-4695-B053-4C5788456076}" type="presOf" srcId="{6A2C59F6-8C91-480A-A4D3-856EA77A773F}" destId="{F99DA37D-964A-4586-8BB2-7CBD9FBAC2E2}" srcOrd="0" destOrd="0" presId="urn:microsoft.com/office/officeart/2005/8/layout/hProcess7"/>
    <dgm:cxn modelId="{3C423143-1413-4CE0-91A5-68E3000B600F}" type="presOf" srcId="{4F96AECA-177D-4F2A-BBCA-0BE19A59C914}" destId="{F99DA37D-964A-4586-8BB2-7CBD9FBAC2E2}" srcOrd="0" destOrd="8" presId="urn:microsoft.com/office/officeart/2005/8/layout/hProcess7"/>
    <dgm:cxn modelId="{FC6F8D3D-DF93-427C-AA1F-A43D04CC1A68}" type="presOf" srcId="{CF0F3784-2833-4061-BA98-43E1FF8F2B40}" destId="{F99DA37D-964A-4586-8BB2-7CBD9FBAC2E2}" srcOrd="0" destOrd="2" presId="urn:microsoft.com/office/officeart/2005/8/layout/hProcess7"/>
    <dgm:cxn modelId="{458E6B28-738F-4368-B313-87453FEF6DF7}" type="presOf" srcId="{2687E317-9766-4D74-BDEC-599BB2D6AF80}" destId="{F99DA37D-964A-4586-8BB2-7CBD9FBAC2E2}" srcOrd="0" destOrd="3" presId="urn:microsoft.com/office/officeart/2005/8/layout/hProcess7"/>
    <dgm:cxn modelId="{B95F0761-B171-459B-AD7D-2A3F832E4446}" srcId="{4B4FE588-3971-4893-8930-65380E0342F7}" destId="{7712ED63-84D4-4C61-AF55-93B4FF2D7B8F}" srcOrd="5" destOrd="0" parTransId="{A4059827-78F2-47EA-9DA0-7DF572166DB6}" sibTransId="{64875A2F-68B8-456F-8C4D-85483390344B}"/>
    <dgm:cxn modelId="{4D9065AC-2AD3-48A6-B9B1-147A0DACF279}" srcId="{4B4FE588-3971-4893-8930-65380E0342F7}" destId="{2687E317-9766-4D74-BDEC-599BB2D6AF80}" srcOrd="3" destOrd="0" parTransId="{38F0A26E-C513-4C5C-9C66-ED51A086965A}" sibTransId="{1E17357A-5C7F-4EFB-89ED-569C704DEBDC}"/>
    <dgm:cxn modelId="{447BD213-4A12-4A67-BDBA-FC40BCEDF476}" srcId="{4B4FE588-3971-4893-8930-65380E0342F7}" destId="{4F96AECA-177D-4F2A-BBCA-0BE19A59C914}" srcOrd="8" destOrd="0" parTransId="{CBDF653D-7817-4957-9D3C-AAFB64447DC7}" sibTransId="{AC68141C-BFF4-4D37-A782-FAA588B7C46F}"/>
    <dgm:cxn modelId="{43DF27AC-8A61-4B3D-86E3-4E565EC865BC}" srcId="{4B4FE588-3971-4893-8930-65380E0342F7}" destId="{C911111E-0F9B-4460-BD44-5784C4266616}" srcOrd="7" destOrd="0" parTransId="{884F3918-3736-4CA8-A33F-4DE12BA892BF}" sibTransId="{9039861C-4EDE-4473-93F7-85D7CEC7459F}"/>
    <dgm:cxn modelId="{5AA75216-5A8D-41C6-8F76-62D28A80AF17}" srcId="{4B4FE588-3971-4893-8930-65380E0342F7}" destId="{CF0F3784-2833-4061-BA98-43E1FF8F2B40}" srcOrd="2" destOrd="0" parTransId="{747EA1F0-8497-452D-AF54-46A9C2BA3AB6}" sibTransId="{B063C6BB-D1BA-4C49-A885-83CA25BFC05D}"/>
    <dgm:cxn modelId="{C7291E87-9C80-4007-A525-F9067387AF02}" type="presOf" srcId="{4B4FE588-3971-4893-8930-65380E0342F7}" destId="{5BC0711C-2E0C-42D4-9C26-9AA5E8E93952}" srcOrd="0" destOrd="0" presId="urn:microsoft.com/office/officeart/2005/8/layout/hProcess7"/>
    <dgm:cxn modelId="{E406A2FF-4D34-43A0-8798-DFDE98950058}" type="presOf" srcId="{C911111E-0F9B-4460-BD44-5784C4266616}" destId="{F99DA37D-964A-4586-8BB2-7CBD9FBAC2E2}" srcOrd="0" destOrd="7" presId="urn:microsoft.com/office/officeart/2005/8/layout/hProcess7"/>
    <dgm:cxn modelId="{814E0C29-11C9-4F52-A753-7E2FD3D6DEC9}" type="presOf" srcId="{1ED8E408-109A-4B3B-878F-C6C23B0E1A21}" destId="{FF1E54DE-39DA-4F14-A8A4-80B3335ADA71}" srcOrd="0" destOrd="0" presId="urn:microsoft.com/office/officeart/2005/8/layout/hProcess7"/>
    <dgm:cxn modelId="{20244137-9989-4E89-8DD0-613F968DFC2E}" type="presOf" srcId="{E1A789FE-F405-40EA-8071-23BAFA4255A0}" destId="{F99DA37D-964A-4586-8BB2-7CBD9FBAC2E2}" srcOrd="0" destOrd="6" presId="urn:microsoft.com/office/officeart/2005/8/layout/hProcess7"/>
    <dgm:cxn modelId="{7A2C0DA8-10C3-4A60-B145-2929B1583657}" type="presOf" srcId="{7712ED63-84D4-4C61-AF55-93B4FF2D7B8F}" destId="{F99DA37D-964A-4586-8BB2-7CBD9FBAC2E2}" srcOrd="0" destOrd="5" presId="urn:microsoft.com/office/officeart/2005/8/layout/hProcess7"/>
    <dgm:cxn modelId="{D7880C71-0F88-4497-ACA1-E96DE0E45FBF}" type="presOf" srcId="{3A394ED8-2131-4AD8-8F35-09B082C6CF31}" destId="{5D90AAAB-F0A8-4012-B925-C851E304A53E}" srcOrd="0" destOrd="0" presId="urn:microsoft.com/office/officeart/2005/8/layout/hProcess7"/>
    <dgm:cxn modelId="{D605E3C9-A95F-4981-A8B6-E0A8599B26D8}" srcId="{4B4FE588-3971-4893-8930-65380E0342F7}" destId="{1A8B2CB0-DEEF-4D7B-ADE5-2D652780C842}" srcOrd="4" destOrd="0" parTransId="{EF307DB5-7B00-4FE3-B225-F228EEF35F9F}" sibTransId="{6FE10C26-AD38-4C8F-916B-AA8A1EFF473E}"/>
    <dgm:cxn modelId="{0B35EDD7-A9C2-4267-887D-7C72AB65659C}" srcId="{1ED8E408-109A-4B3B-878F-C6C23B0E1A21}" destId="{3A394ED8-2131-4AD8-8F35-09B082C6CF31}" srcOrd="0" destOrd="0" parTransId="{39F51F56-746A-4B12-A4BA-502000C73B1E}" sibTransId="{9D617B9C-8D91-41E2-8963-C211E00C14A8}"/>
    <dgm:cxn modelId="{6D8CFB79-1569-4422-A67C-D45C09E7353D}" srcId="{4B4FE588-3971-4893-8930-65380E0342F7}" destId="{6A2C59F6-8C91-480A-A4D3-856EA77A773F}" srcOrd="0" destOrd="0" parTransId="{36D7FAFF-B12A-47AC-B51D-7A2F079B86B4}" sibTransId="{D255D76F-156F-47F5-8669-16A6542B398C}"/>
    <dgm:cxn modelId="{6B6398F5-64F7-47B1-8E00-E241858EC42C}" type="presOf" srcId="{1ED8E408-109A-4B3B-878F-C6C23B0E1A21}" destId="{C6BD1FCE-AB0D-4897-9FCB-C0A9A8F0ECC3}" srcOrd="1" destOrd="0" presId="urn:microsoft.com/office/officeart/2005/8/layout/hProcess7"/>
    <dgm:cxn modelId="{3D5F6B3D-5215-408D-BE79-737E990FBB6D}" type="presOf" srcId="{1A8B2CB0-DEEF-4D7B-ADE5-2D652780C842}" destId="{F99DA37D-964A-4586-8BB2-7CBD9FBAC2E2}" srcOrd="0" destOrd="4" presId="urn:microsoft.com/office/officeart/2005/8/layout/hProcess7"/>
    <dgm:cxn modelId="{423A4C3B-22BA-42D4-853B-B3D87F265225}" srcId="{4B4FE588-3971-4893-8930-65380E0342F7}" destId="{2C5267EE-D364-4FF9-8FEA-8F0202DDD47E}" srcOrd="1" destOrd="0" parTransId="{5D0A595B-5563-4951-B0B5-3A21475CA462}" sibTransId="{59B99136-01E0-4BF1-80E8-67DCBCD15AA9}"/>
    <dgm:cxn modelId="{ACD66B03-2582-4205-8776-35C3A8B94C4B}" type="presParOf" srcId="{C7F3458B-4BAA-479F-819E-8444D461D89E}" destId="{99B0227A-5A4F-4726-8409-ADAEF8B1A496}" srcOrd="0" destOrd="0" presId="urn:microsoft.com/office/officeart/2005/8/layout/hProcess7"/>
    <dgm:cxn modelId="{DE54C24E-23B5-412B-A8E8-9D291CC75C3D}" type="presParOf" srcId="{99B0227A-5A4F-4726-8409-ADAEF8B1A496}" destId="{FF1E54DE-39DA-4F14-A8A4-80B3335ADA71}" srcOrd="0" destOrd="0" presId="urn:microsoft.com/office/officeart/2005/8/layout/hProcess7"/>
    <dgm:cxn modelId="{943838A0-70C6-446F-9A98-A7C159BDDE62}" type="presParOf" srcId="{99B0227A-5A4F-4726-8409-ADAEF8B1A496}" destId="{C6BD1FCE-AB0D-4897-9FCB-C0A9A8F0ECC3}" srcOrd="1" destOrd="0" presId="urn:microsoft.com/office/officeart/2005/8/layout/hProcess7"/>
    <dgm:cxn modelId="{64B7DB73-FA00-4D99-91F3-2EB0F63E39CD}" type="presParOf" srcId="{99B0227A-5A4F-4726-8409-ADAEF8B1A496}" destId="{5D90AAAB-F0A8-4012-B925-C851E304A53E}" srcOrd="2" destOrd="0" presId="urn:microsoft.com/office/officeart/2005/8/layout/hProcess7"/>
    <dgm:cxn modelId="{3DD409FC-524A-4D14-A261-A072BD8BD99B}" type="presParOf" srcId="{C7F3458B-4BAA-479F-819E-8444D461D89E}" destId="{9E86E1BC-2C64-4720-B351-A2E9A9FA6318}" srcOrd="1" destOrd="0" presId="urn:microsoft.com/office/officeart/2005/8/layout/hProcess7"/>
    <dgm:cxn modelId="{84C05766-B38B-4F72-AB1B-5429D5D0B0F3}" type="presParOf" srcId="{C7F3458B-4BAA-479F-819E-8444D461D89E}" destId="{2ED83CCB-D94D-44DA-94B3-00034A9D4678}" srcOrd="2" destOrd="0" presId="urn:microsoft.com/office/officeart/2005/8/layout/hProcess7"/>
    <dgm:cxn modelId="{D474D592-4B5D-421F-B9D7-9C037D591AE5}" type="presParOf" srcId="{2ED83CCB-D94D-44DA-94B3-00034A9D4678}" destId="{2E8CD919-BE24-470E-8426-696E6143F746}" srcOrd="0" destOrd="0" presId="urn:microsoft.com/office/officeart/2005/8/layout/hProcess7"/>
    <dgm:cxn modelId="{37D26A66-85F4-41DD-A3C7-3A629BB209C4}" type="presParOf" srcId="{2ED83CCB-D94D-44DA-94B3-00034A9D4678}" destId="{B127FFE9-BB9B-4364-9B3D-BF7BD7CA66C8}" srcOrd="1" destOrd="0" presId="urn:microsoft.com/office/officeart/2005/8/layout/hProcess7"/>
    <dgm:cxn modelId="{13E5D7DC-2E58-42C0-A3FD-1DB3FA9B4DE6}" type="presParOf" srcId="{2ED83CCB-D94D-44DA-94B3-00034A9D4678}" destId="{7E9B9807-3EE2-4F2E-8F17-18E74C73DA63}" srcOrd="2" destOrd="0" presId="urn:microsoft.com/office/officeart/2005/8/layout/hProcess7"/>
    <dgm:cxn modelId="{642A1D20-B444-4359-A79D-3DBE814870AC}" type="presParOf" srcId="{C7F3458B-4BAA-479F-819E-8444D461D89E}" destId="{3E5FF766-37AA-4946-9079-67A00A8CE839}" srcOrd="3" destOrd="0" presId="urn:microsoft.com/office/officeart/2005/8/layout/hProcess7"/>
    <dgm:cxn modelId="{A6F7AE16-4527-49C1-987E-4ED8581004B3}" type="presParOf" srcId="{C7F3458B-4BAA-479F-819E-8444D461D89E}" destId="{DD0AB414-60E4-4252-AE2C-414FC4D9E3AD}" srcOrd="4" destOrd="0" presId="urn:microsoft.com/office/officeart/2005/8/layout/hProcess7"/>
    <dgm:cxn modelId="{9E5413E7-A559-4608-9C85-965478C05362}" type="presParOf" srcId="{DD0AB414-60E4-4252-AE2C-414FC4D9E3AD}" destId="{5BC0711C-2E0C-42D4-9C26-9AA5E8E93952}" srcOrd="0" destOrd="0" presId="urn:microsoft.com/office/officeart/2005/8/layout/hProcess7"/>
    <dgm:cxn modelId="{E3FA491F-109C-49EE-BFD1-CB1CB7787AF3}" type="presParOf" srcId="{DD0AB414-60E4-4252-AE2C-414FC4D9E3AD}" destId="{D32E4A52-DB16-4E26-9C1A-38CE4D0F6A64}" srcOrd="1" destOrd="0" presId="urn:microsoft.com/office/officeart/2005/8/layout/hProcess7"/>
    <dgm:cxn modelId="{359BD629-0D31-410F-8B5A-221935451008}" type="presParOf" srcId="{DD0AB414-60E4-4252-AE2C-414FC4D9E3AD}" destId="{F99DA37D-964A-4586-8BB2-7CBD9FBAC2E2}"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B400FE-64F8-4509-965D-B571EF00761E}">
      <dsp:nvSpPr>
        <dsp:cNvPr id="0" name=""/>
        <dsp:cNvSpPr/>
      </dsp:nvSpPr>
      <dsp:spPr>
        <a:xfrm>
          <a:off x="3675772" y="5627"/>
          <a:ext cx="2120186" cy="53004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bg-BG" sz="1600" kern="1200" dirty="0" smtClean="0"/>
            <a:t>Раздел 1</a:t>
          </a:r>
          <a:endParaRPr lang="bg-BG" sz="1600" kern="1200" dirty="0"/>
        </a:p>
      </dsp:txBody>
      <dsp:txXfrm>
        <a:off x="3691297" y="21152"/>
        <a:ext cx="2089136" cy="498996"/>
      </dsp:txXfrm>
    </dsp:sp>
    <dsp:sp modelId="{8F903196-E34C-4700-8945-52E2E1F20D8B}">
      <dsp:nvSpPr>
        <dsp:cNvPr id="0" name=""/>
        <dsp:cNvSpPr/>
      </dsp:nvSpPr>
      <dsp:spPr>
        <a:xfrm rot="5400000">
          <a:off x="4605939" y="589649"/>
          <a:ext cx="259852" cy="238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bg-BG" sz="1300" kern="1200"/>
        </a:p>
      </dsp:txBody>
      <dsp:txXfrm rot="-5400000">
        <a:off x="4664309" y="578983"/>
        <a:ext cx="143112" cy="188296"/>
      </dsp:txXfrm>
    </dsp:sp>
    <dsp:sp modelId="{FB5ABF81-E000-4C84-A094-EE55D9F9873F}">
      <dsp:nvSpPr>
        <dsp:cNvPr id="0" name=""/>
        <dsp:cNvSpPr/>
      </dsp:nvSpPr>
      <dsp:spPr>
        <a:xfrm>
          <a:off x="3675772" y="882144"/>
          <a:ext cx="2120186" cy="53004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bg-BG" sz="1600" kern="1200" dirty="0" smtClean="0"/>
            <a:t>Раздел 2</a:t>
          </a:r>
          <a:endParaRPr lang="bg-BG" sz="1600" kern="1200" dirty="0"/>
        </a:p>
      </dsp:txBody>
      <dsp:txXfrm>
        <a:off x="3691297" y="897669"/>
        <a:ext cx="2089136" cy="498996"/>
      </dsp:txXfrm>
    </dsp:sp>
    <dsp:sp modelId="{3E3D9641-CFB5-489A-BBAB-0217704B3582}">
      <dsp:nvSpPr>
        <dsp:cNvPr id="0" name=""/>
        <dsp:cNvSpPr/>
      </dsp:nvSpPr>
      <dsp:spPr>
        <a:xfrm rot="5400000">
          <a:off x="4619206" y="1448475"/>
          <a:ext cx="233317" cy="238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bg-BG" sz="1200" kern="1200"/>
        </a:p>
      </dsp:txBody>
      <dsp:txXfrm rot="-5400000">
        <a:off x="4664309" y="1451077"/>
        <a:ext cx="143112" cy="163322"/>
      </dsp:txXfrm>
    </dsp:sp>
    <dsp:sp modelId="{63DE820A-4FDB-4FF3-8766-F3EDB896FBE2}">
      <dsp:nvSpPr>
        <dsp:cNvPr id="0" name=""/>
        <dsp:cNvSpPr/>
      </dsp:nvSpPr>
      <dsp:spPr>
        <a:xfrm>
          <a:off x="3675772" y="1723281"/>
          <a:ext cx="2120186" cy="53004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bg-BG" sz="1600" kern="1200" dirty="0" smtClean="0"/>
            <a:t>Раздел 3</a:t>
          </a:r>
          <a:endParaRPr lang="bg-BG" sz="1600" kern="1200" dirty="0"/>
        </a:p>
      </dsp:txBody>
      <dsp:txXfrm>
        <a:off x="3691297" y="1738806"/>
        <a:ext cx="2089136" cy="498996"/>
      </dsp:txXfrm>
    </dsp:sp>
    <dsp:sp modelId="{E4E125FB-9BDF-4707-91F3-531E7D6F9171}">
      <dsp:nvSpPr>
        <dsp:cNvPr id="0" name=""/>
        <dsp:cNvSpPr/>
      </dsp:nvSpPr>
      <dsp:spPr>
        <a:xfrm rot="5400000">
          <a:off x="4609915" y="2302000"/>
          <a:ext cx="251900" cy="238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bg-BG" sz="1300" kern="1200"/>
        </a:p>
      </dsp:txBody>
      <dsp:txXfrm rot="-5400000">
        <a:off x="4664309" y="2295310"/>
        <a:ext cx="143112" cy="180344"/>
      </dsp:txXfrm>
    </dsp:sp>
    <dsp:sp modelId="{E7197519-FB6F-479F-AB0E-8F535FEE1EE8}">
      <dsp:nvSpPr>
        <dsp:cNvPr id="0" name=""/>
        <dsp:cNvSpPr/>
      </dsp:nvSpPr>
      <dsp:spPr>
        <a:xfrm>
          <a:off x="3675772" y="2589194"/>
          <a:ext cx="2120186" cy="53004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bg-BG" sz="1600" kern="1200" dirty="0" smtClean="0"/>
            <a:t>Раздел 4</a:t>
          </a:r>
          <a:endParaRPr lang="bg-BG" sz="1600" kern="1200" dirty="0"/>
        </a:p>
      </dsp:txBody>
      <dsp:txXfrm>
        <a:off x="3691297" y="2604719"/>
        <a:ext cx="2089136" cy="498996"/>
      </dsp:txXfrm>
    </dsp:sp>
    <dsp:sp modelId="{16FAB1DC-35D9-4CB0-8D40-BCD870192E09}">
      <dsp:nvSpPr>
        <dsp:cNvPr id="0" name=""/>
        <dsp:cNvSpPr/>
      </dsp:nvSpPr>
      <dsp:spPr>
        <a:xfrm rot="5400000">
          <a:off x="4599277" y="3182097"/>
          <a:ext cx="273176" cy="238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bg-BG" sz="1300" kern="1200"/>
        </a:p>
      </dsp:txBody>
      <dsp:txXfrm rot="-5400000">
        <a:off x="4664309" y="3164769"/>
        <a:ext cx="143112" cy="201620"/>
      </dsp:txXfrm>
    </dsp:sp>
    <dsp:sp modelId="{ECA72267-6005-4BD4-91AD-C5E87AD484D6}">
      <dsp:nvSpPr>
        <dsp:cNvPr id="0" name=""/>
        <dsp:cNvSpPr/>
      </dsp:nvSpPr>
      <dsp:spPr>
        <a:xfrm>
          <a:off x="3254003" y="3483475"/>
          <a:ext cx="2963724" cy="530046"/>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bg-BG" sz="1600" kern="1200" dirty="0" smtClean="0"/>
            <a:t>Изключения от режима ДП</a:t>
          </a:r>
          <a:endParaRPr lang="bg-BG" sz="1600" kern="1200" dirty="0"/>
        </a:p>
      </dsp:txBody>
      <dsp:txXfrm>
        <a:off x="3269528" y="3499000"/>
        <a:ext cx="2932674" cy="498996"/>
      </dsp:txXfrm>
    </dsp:sp>
    <dsp:sp modelId="{1C3C903B-7948-46F9-8467-071B9B01C430}">
      <dsp:nvSpPr>
        <dsp:cNvPr id="0" name=""/>
        <dsp:cNvSpPr/>
      </dsp:nvSpPr>
      <dsp:spPr>
        <a:xfrm rot="62577">
          <a:off x="6337853" y="3664967"/>
          <a:ext cx="721232" cy="2385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bg-BG" sz="1000" kern="1200"/>
        </a:p>
      </dsp:txBody>
      <dsp:txXfrm>
        <a:off x="6337859" y="3712020"/>
        <a:ext cx="649676" cy="143112"/>
      </dsp:txXfrm>
    </dsp:sp>
    <dsp:sp modelId="{F3C442A7-D0DE-473C-B6EC-F4445737EFE5}">
      <dsp:nvSpPr>
        <dsp:cNvPr id="0" name=""/>
        <dsp:cNvSpPr/>
      </dsp:nvSpPr>
      <dsp:spPr>
        <a:xfrm>
          <a:off x="7179210" y="3541097"/>
          <a:ext cx="1443677" cy="530046"/>
        </a:xfrm>
        <a:prstGeom prst="roundRect">
          <a:avLst>
            <a:gd name="adj" fmla="val 10000"/>
          </a:avLst>
        </a:prstGeom>
        <a:solidFill>
          <a:srgbClr val="FFC00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bg-BG" sz="1800" kern="1200" dirty="0" smtClean="0"/>
            <a:t>ПОМОЩ</a:t>
          </a:r>
          <a:endParaRPr lang="bg-BG" sz="1800" kern="1200" dirty="0"/>
        </a:p>
      </dsp:txBody>
      <dsp:txXfrm>
        <a:off x="7194735" y="3556622"/>
        <a:ext cx="1412627" cy="498996"/>
      </dsp:txXfrm>
    </dsp:sp>
    <dsp:sp modelId="{9A56A36C-3FF7-48C2-997D-A26B0D437C07}">
      <dsp:nvSpPr>
        <dsp:cNvPr id="0" name=""/>
        <dsp:cNvSpPr/>
      </dsp:nvSpPr>
      <dsp:spPr>
        <a:xfrm rot="8612615">
          <a:off x="6763392" y="4215398"/>
          <a:ext cx="752076" cy="3067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bg-BG" sz="1300" kern="1200"/>
        </a:p>
      </dsp:txBody>
      <dsp:txXfrm rot="10800000">
        <a:off x="6846423" y="4249412"/>
        <a:ext cx="660040" cy="184072"/>
      </dsp:txXfrm>
    </dsp:sp>
    <dsp:sp modelId="{986AE364-E7D8-4B29-9291-006AD4851F4A}">
      <dsp:nvSpPr>
        <dsp:cNvPr id="0" name=""/>
        <dsp:cNvSpPr/>
      </dsp:nvSpPr>
      <dsp:spPr>
        <a:xfrm>
          <a:off x="3353949" y="4666441"/>
          <a:ext cx="5837340" cy="68547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bg-BG" sz="1600" kern="1200" dirty="0" smtClean="0"/>
            <a:t>Избор на опция за реализация в съответствие със законодателството по държавните помощи</a:t>
          </a:r>
          <a:endParaRPr lang="bg-BG" sz="1600" kern="1200" dirty="0"/>
        </a:p>
      </dsp:txBody>
      <dsp:txXfrm>
        <a:off x="3374026" y="4686518"/>
        <a:ext cx="5797186" cy="6453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1E54DE-39DA-4F14-A8A4-80B3335ADA71}">
      <dsp:nvSpPr>
        <dsp:cNvPr id="0" name=""/>
        <dsp:cNvSpPr/>
      </dsp:nvSpPr>
      <dsp:spPr>
        <a:xfrm>
          <a:off x="0" y="0"/>
          <a:ext cx="2181336" cy="2686235"/>
        </a:xfrm>
        <a:prstGeom prst="roundRect">
          <a:avLst>
            <a:gd name="adj" fmla="val 5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4577" rIns="57785" bIns="0" numCol="1" spcCol="1270" anchor="t" anchorCtr="0">
          <a:noAutofit/>
        </a:bodyPr>
        <a:lstStyle/>
        <a:p>
          <a:pPr lvl="0" algn="r" defTabSz="577850">
            <a:lnSpc>
              <a:spcPct val="90000"/>
            </a:lnSpc>
            <a:spcBef>
              <a:spcPct val="0"/>
            </a:spcBef>
            <a:spcAft>
              <a:spcPct val="35000"/>
            </a:spcAft>
          </a:pPr>
          <a:r>
            <a:rPr lang="bg-BG" sz="1300" kern="1200" dirty="0" smtClean="0">
              <a:solidFill>
                <a:srgbClr val="FF0000"/>
              </a:solidFill>
            </a:rPr>
            <a:t>Закон за общинските бюджети</a:t>
          </a:r>
          <a:r>
            <a:rPr lang="bg-BG" sz="1300" kern="1200" dirty="0" smtClean="0"/>
            <a:t> </a:t>
          </a:r>
          <a:r>
            <a:rPr lang="bg-BG" sz="1300" kern="1200" dirty="0"/>
            <a:t>(отменен)</a:t>
          </a:r>
        </a:p>
      </dsp:txBody>
      <dsp:txXfrm rot="16200000">
        <a:off x="-883222" y="883222"/>
        <a:ext cx="2202712" cy="436267"/>
      </dsp:txXfrm>
    </dsp:sp>
    <dsp:sp modelId="{5D90AAAB-F0A8-4012-B925-C851E304A53E}">
      <dsp:nvSpPr>
        <dsp:cNvPr id="0" name=""/>
        <dsp:cNvSpPr/>
      </dsp:nvSpPr>
      <dsp:spPr>
        <a:xfrm>
          <a:off x="573827" y="0"/>
          <a:ext cx="1625095" cy="2686235"/>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8006" rIns="0" bIns="0" numCol="1" spcCol="1270" anchor="t" anchorCtr="0">
          <a:noAutofit/>
        </a:bodyPr>
        <a:lstStyle/>
        <a:p>
          <a:pPr lvl="0" algn="l" defTabSz="622300">
            <a:lnSpc>
              <a:spcPct val="90000"/>
            </a:lnSpc>
            <a:spcBef>
              <a:spcPct val="0"/>
            </a:spcBef>
            <a:spcAft>
              <a:spcPct val="35000"/>
            </a:spcAft>
          </a:pPr>
          <a:r>
            <a:rPr lang="bg-BG" sz="1400" b="0" i="0" u="none" kern="1200" dirty="0"/>
            <a:t>в интерес на местната общност </a:t>
          </a:r>
        </a:p>
        <a:p>
          <a:pPr lvl="0" algn="l" defTabSz="622300">
            <a:lnSpc>
              <a:spcPct val="90000"/>
            </a:lnSpc>
            <a:spcBef>
              <a:spcPct val="0"/>
            </a:spcBef>
            <a:spcAft>
              <a:spcPct val="35000"/>
            </a:spcAft>
          </a:pPr>
          <a:r>
            <a:rPr lang="bg-BG" sz="1400" b="0" i="0" u="none" kern="1200" dirty="0" smtClean="0"/>
            <a:t>законосъобразност </a:t>
          </a:r>
          <a:endParaRPr lang="bg-BG" sz="1400" b="0" i="0" u="none" kern="1200" dirty="0"/>
        </a:p>
        <a:p>
          <a:pPr lvl="0" algn="l" defTabSz="622300">
            <a:lnSpc>
              <a:spcPct val="90000"/>
            </a:lnSpc>
            <a:spcBef>
              <a:spcPct val="0"/>
            </a:spcBef>
            <a:spcAft>
              <a:spcPct val="35000"/>
            </a:spcAft>
          </a:pPr>
          <a:r>
            <a:rPr lang="bg-BG" sz="1400" kern="1200" dirty="0"/>
            <a:t> </a:t>
          </a:r>
          <a:r>
            <a:rPr lang="bg-BG" sz="1400" b="0" i="0" u="none" kern="1200" dirty="0"/>
            <a:t>целесъобразност</a:t>
          </a:r>
          <a:r>
            <a:rPr lang="bg-BG" sz="1400" kern="1200" dirty="0"/>
            <a:t>  </a:t>
          </a:r>
        </a:p>
        <a:p>
          <a:pPr lvl="0" algn="l" defTabSz="622300">
            <a:lnSpc>
              <a:spcPct val="90000"/>
            </a:lnSpc>
            <a:spcBef>
              <a:spcPct val="0"/>
            </a:spcBef>
            <a:spcAft>
              <a:spcPct val="35000"/>
            </a:spcAft>
          </a:pPr>
          <a:r>
            <a:rPr lang="bg-BG" sz="1400" b="0" i="0" u="none" kern="1200" dirty="0"/>
            <a:t>ефективност</a:t>
          </a:r>
          <a:r>
            <a:rPr lang="bg-BG" sz="1400" kern="1200" dirty="0"/>
            <a:t>  </a:t>
          </a:r>
        </a:p>
        <a:p>
          <a:pPr lvl="0" algn="l" defTabSz="622300">
            <a:lnSpc>
              <a:spcPct val="90000"/>
            </a:lnSpc>
            <a:spcBef>
              <a:spcPct val="0"/>
            </a:spcBef>
            <a:spcAft>
              <a:spcPct val="35000"/>
            </a:spcAft>
          </a:pPr>
          <a:r>
            <a:rPr lang="bg-BG" sz="1400" b="0" i="0" u="none" kern="1200" dirty="0"/>
            <a:t>ефикасност</a:t>
          </a:r>
          <a:r>
            <a:rPr lang="bg-BG" sz="1400" kern="1200" dirty="0"/>
            <a:t> </a:t>
          </a:r>
        </a:p>
        <a:p>
          <a:pPr lvl="0" algn="l" defTabSz="622300">
            <a:lnSpc>
              <a:spcPct val="90000"/>
            </a:lnSpc>
            <a:spcBef>
              <a:spcPct val="0"/>
            </a:spcBef>
            <a:spcAft>
              <a:spcPct val="35000"/>
            </a:spcAft>
          </a:pPr>
          <a:r>
            <a:rPr lang="bg-BG" sz="1400" b="1" i="0" u="none" kern="1200" dirty="0">
              <a:solidFill>
                <a:srgbClr val="FF0000"/>
              </a:solidFill>
            </a:rPr>
            <a:t>публичнос</a:t>
          </a:r>
          <a:r>
            <a:rPr lang="bg-BG" sz="1200" b="1" i="0" u="none" kern="1200" dirty="0">
              <a:solidFill>
                <a:srgbClr val="FF0000"/>
              </a:solidFill>
            </a:rPr>
            <a:t>т</a:t>
          </a:r>
          <a:r>
            <a:rPr lang="bg-BG" sz="1200" b="1" kern="1200" dirty="0">
              <a:solidFill>
                <a:srgbClr val="FF0000"/>
              </a:solidFill>
            </a:rPr>
            <a:t> </a:t>
          </a:r>
        </a:p>
      </dsp:txBody>
      <dsp:txXfrm>
        <a:off x="573827" y="0"/>
        <a:ext cx="1625095" cy="2686235"/>
      </dsp:txXfrm>
    </dsp:sp>
    <dsp:sp modelId="{5BC0711C-2E0C-42D4-9C26-9AA5E8E93952}">
      <dsp:nvSpPr>
        <dsp:cNvPr id="0" name=""/>
        <dsp:cNvSpPr/>
      </dsp:nvSpPr>
      <dsp:spPr>
        <a:xfrm>
          <a:off x="2362500" y="0"/>
          <a:ext cx="2060402" cy="2686235"/>
        </a:xfrm>
        <a:prstGeom prst="roundRect">
          <a:avLst>
            <a:gd name="adj" fmla="val 5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4577" rIns="57785" bIns="0" numCol="1" spcCol="1270" anchor="t" anchorCtr="0">
          <a:noAutofit/>
        </a:bodyPr>
        <a:lstStyle/>
        <a:p>
          <a:pPr lvl="0" algn="r" defTabSz="577850">
            <a:lnSpc>
              <a:spcPct val="90000"/>
            </a:lnSpc>
            <a:spcBef>
              <a:spcPct val="0"/>
            </a:spcBef>
            <a:spcAft>
              <a:spcPct val="35000"/>
            </a:spcAft>
          </a:pPr>
          <a:r>
            <a:rPr lang="bg-BG" sz="1300" b="1" kern="1200" dirty="0" smtClean="0">
              <a:solidFill>
                <a:srgbClr val="FF0000"/>
              </a:solidFill>
            </a:rPr>
            <a:t>Закон за публичните финанси</a:t>
          </a:r>
          <a:endParaRPr lang="bg-BG" sz="1300" kern="1200" dirty="0"/>
        </a:p>
      </dsp:txBody>
      <dsp:txXfrm rot="16200000">
        <a:off x="1467183" y="895316"/>
        <a:ext cx="2202712" cy="412080"/>
      </dsp:txXfrm>
    </dsp:sp>
    <dsp:sp modelId="{B127FFE9-BB9B-4364-9B3D-BF7BD7CA66C8}">
      <dsp:nvSpPr>
        <dsp:cNvPr id="0" name=""/>
        <dsp:cNvSpPr/>
      </dsp:nvSpPr>
      <dsp:spPr>
        <a:xfrm rot="5400000">
          <a:off x="2166438" y="1996228"/>
          <a:ext cx="394651" cy="611806"/>
        </a:xfrm>
        <a:prstGeom prst="flowChartExtract">
          <a:avLst/>
        </a:prstGeom>
        <a:solidFill>
          <a:srgbClr val="FF0000"/>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9DA37D-964A-4586-8BB2-7CBD9FBAC2E2}">
      <dsp:nvSpPr>
        <dsp:cNvPr id="0" name=""/>
        <dsp:cNvSpPr/>
      </dsp:nvSpPr>
      <dsp:spPr>
        <a:xfrm>
          <a:off x="2920908" y="0"/>
          <a:ext cx="1534999" cy="2686235"/>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8006" rIns="0" bIns="0" numCol="1" spcCol="1270" anchor="t" anchorCtr="0">
          <a:noAutofit/>
        </a:bodyPr>
        <a:lstStyle/>
        <a:p>
          <a:pPr lvl="0" algn="l" defTabSz="622300">
            <a:lnSpc>
              <a:spcPct val="90000"/>
            </a:lnSpc>
            <a:spcBef>
              <a:spcPct val="0"/>
            </a:spcBef>
            <a:spcAft>
              <a:spcPct val="35000"/>
            </a:spcAft>
          </a:pPr>
          <a:r>
            <a:rPr lang="bg-BG" sz="1400" b="0" i="0" u="none" kern="1200" dirty="0"/>
            <a:t>всеобхватност</a:t>
          </a:r>
          <a:endParaRPr lang="bg-BG" sz="1400" kern="1200" dirty="0"/>
        </a:p>
        <a:p>
          <a:pPr lvl="0" algn="l" defTabSz="622300">
            <a:lnSpc>
              <a:spcPct val="90000"/>
            </a:lnSpc>
            <a:spcBef>
              <a:spcPct val="0"/>
            </a:spcBef>
            <a:spcAft>
              <a:spcPct val="35000"/>
            </a:spcAft>
          </a:pPr>
          <a:r>
            <a:rPr lang="bg-BG" sz="1400" b="0" i="0" u="none" kern="1200"/>
            <a:t>отчетност и отговорност </a:t>
          </a:r>
          <a:endParaRPr lang="bg-BG" sz="1400" kern="1200"/>
        </a:p>
        <a:p>
          <a:pPr lvl="0" algn="l" defTabSz="622300">
            <a:lnSpc>
              <a:spcPct val="90000"/>
            </a:lnSpc>
            <a:spcBef>
              <a:spcPct val="0"/>
            </a:spcBef>
            <a:spcAft>
              <a:spcPct val="35000"/>
            </a:spcAft>
          </a:pPr>
          <a:r>
            <a:rPr lang="bg-BG" sz="1400" b="0" i="0" u="none" kern="1200"/>
            <a:t>адекватност</a:t>
          </a:r>
          <a:endParaRPr lang="bg-BG" sz="1400" kern="1200"/>
        </a:p>
        <a:p>
          <a:pPr lvl="0" algn="l" defTabSz="622300">
            <a:lnSpc>
              <a:spcPct val="90000"/>
            </a:lnSpc>
            <a:spcBef>
              <a:spcPct val="0"/>
            </a:spcBef>
            <a:spcAft>
              <a:spcPct val="35000"/>
            </a:spcAft>
          </a:pPr>
          <a:r>
            <a:rPr lang="bg-BG" sz="1400" b="0" i="0" u="none" kern="1200"/>
            <a:t>икономичност</a:t>
          </a:r>
          <a:endParaRPr lang="bg-BG" sz="1400" kern="1200"/>
        </a:p>
        <a:p>
          <a:pPr lvl="0" algn="l" defTabSz="622300">
            <a:lnSpc>
              <a:spcPct val="90000"/>
            </a:lnSpc>
            <a:spcBef>
              <a:spcPct val="0"/>
            </a:spcBef>
            <a:spcAft>
              <a:spcPct val="35000"/>
            </a:spcAft>
          </a:pPr>
          <a:r>
            <a:rPr lang="bg-BG" sz="1400" b="0" i="0" u="none" kern="1200"/>
            <a:t>ефикасност</a:t>
          </a:r>
          <a:endParaRPr lang="bg-BG" sz="1400" kern="1200"/>
        </a:p>
        <a:p>
          <a:pPr lvl="0" algn="l" defTabSz="622300">
            <a:lnSpc>
              <a:spcPct val="90000"/>
            </a:lnSpc>
            <a:spcBef>
              <a:spcPct val="0"/>
            </a:spcBef>
            <a:spcAft>
              <a:spcPct val="35000"/>
            </a:spcAft>
          </a:pPr>
          <a:r>
            <a:rPr lang="bg-BG" sz="1400" b="0" i="0" u="none" kern="1200"/>
            <a:t>ефективност</a:t>
          </a:r>
          <a:endParaRPr lang="bg-BG" sz="1400" kern="1200"/>
        </a:p>
        <a:p>
          <a:pPr lvl="0" algn="l" defTabSz="622300">
            <a:lnSpc>
              <a:spcPct val="90000"/>
            </a:lnSpc>
            <a:spcBef>
              <a:spcPct val="0"/>
            </a:spcBef>
            <a:spcAft>
              <a:spcPct val="35000"/>
            </a:spcAft>
          </a:pPr>
          <a:r>
            <a:rPr lang="bg-BG" sz="1400" b="1" i="0" u="none" kern="1200">
              <a:solidFill>
                <a:srgbClr val="FF0000"/>
              </a:solidFill>
            </a:rPr>
            <a:t>прозрачност</a:t>
          </a:r>
          <a:endParaRPr lang="bg-BG" sz="1400" b="1" kern="1200">
            <a:solidFill>
              <a:srgbClr val="FF0000"/>
            </a:solidFill>
          </a:endParaRPr>
        </a:p>
        <a:p>
          <a:pPr lvl="0" algn="l" defTabSz="622300">
            <a:lnSpc>
              <a:spcPct val="90000"/>
            </a:lnSpc>
            <a:spcBef>
              <a:spcPct val="0"/>
            </a:spcBef>
            <a:spcAft>
              <a:spcPct val="35000"/>
            </a:spcAft>
          </a:pPr>
          <a:r>
            <a:rPr lang="bg-BG" sz="1400" b="0" i="0" u="none" kern="1200"/>
            <a:t>устойчивост</a:t>
          </a:r>
          <a:endParaRPr lang="bg-BG" sz="1400" kern="1200"/>
        </a:p>
        <a:p>
          <a:pPr lvl="0" algn="l" defTabSz="622300">
            <a:lnSpc>
              <a:spcPct val="90000"/>
            </a:lnSpc>
            <a:spcBef>
              <a:spcPct val="0"/>
            </a:spcBef>
            <a:spcAft>
              <a:spcPct val="35000"/>
            </a:spcAft>
          </a:pPr>
          <a:r>
            <a:rPr lang="bg-BG" sz="1400" b="0" i="0" u="none" kern="1200"/>
            <a:t>законосъобразност</a:t>
          </a:r>
          <a:endParaRPr lang="bg-BG" sz="1400" kern="1200"/>
        </a:p>
      </dsp:txBody>
      <dsp:txXfrm>
        <a:off x="2920908" y="0"/>
        <a:ext cx="1534999" cy="2686235"/>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Контейнер за горния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bg-BG"/>
          </a:p>
        </p:txBody>
      </p:sp>
      <p:sp>
        <p:nvSpPr>
          <p:cNvPr id="3" name="Контейнер за 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D0B0FC4-9568-4C3F-B87B-95DAC7292185}" type="datetimeFigureOut">
              <a:rPr lang="bg-BG" smtClean="0"/>
              <a:t>6.9.2022 г.</a:t>
            </a:fld>
            <a:endParaRPr lang="bg-BG"/>
          </a:p>
        </p:txBody>
      </p:sp>
      <p:sp>
        <p:nvSpPr>
          <p:cNvPr id="4" name="Контейнер за изображение на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bg-BG"/>
          </a:p>
        </p:txBody>
      </p:sp>
      <p:sp>
        <p:nvSpPr>
          <p:cNvPr id="5" name="Контейнер за бележки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bg-BG"/>
          </a:p>
        </p:txBody>
      </p:sp>
      <p:sp>
        <p:nvSpPr>
          <p:cNvPr id="6" name="Контейнер за долния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bg-BG"/>
          </a:p>
        </p:txBody>
      </p:sp>
      <p:sp>
        <p:nvSpPr>
          <p:cNvPr id="7" name="Контейнер за номер на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0B3BBB3-75EB-4813-8918-55C331FBADD8}" type="slidenum">
              <a:rPr lang="bg-BG" smtClean="0"/>
              <a:t>‹#›</a:t>
            </a:fld>
            <a:endParaRPr lang="bg-BG"/>
          </a:p>
        </p:txBody>
      </p:sp>
    </p:spTree>
    <p:extLst>
      <p:ext uri="{BB962C8B-B14F-4D97-AF65-F5344CB8AC3E}">
        <p14:creationId xmlns:p14="http://schemas.microsoft.com/office/powerpoint/2010/main" val="3582792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Контейнер за изображение на слайда 1"/>
          <p:cNvSpPr>
            <a:spLocks noGrp="1" noRot="1" noChangeAspect="1"/>
          </p:cNvSpPr>
          <p:nvPr>
            <p:ph type="sldImg"/>
          </p:nvPr>
        </p:nvSpPr>
        <p:spPr/>
      </p:sp>
      <p:sp>
        <p:nvSpPr>
          <p:cNvPr id="3" name="Контейнер за бележки 2"/>
          <p:cNvSpPr>
            <a:spLocks noGrp="1"/>
          </p:cNvSpPr>
          <p:nvPr>
            <p:ph type="body" idx="1"/>
          </p:nvPr>
        </p:nvSpPr>
        <p:spPr/>
        <p:txBody>
          <a:bodyPr/>
          <a:lstStyle/>
          <a:p>
            <a:r>
              <a:rPr lang="ru-RU" dirty="0" smtClean="0"/>
              <a:t>Звено за </a:t>
            </a:r>
            <a:r>
              <a:rPr lang="ru-RU" dirty="0" err="1" smtClean="0"/>
              <a:t>вътрешен</a:t>
            </a:r>
            <a:r>
              <a:rPr lang="ru-RU" dirty="0" smtClean="0"/>
              <a:t> </a:t>
            </a:r>
            <a:r>
              <a:rPr lang="ru-RU" dirty="0" err="1" smtClean="0"/>
              <a:t>одит</a:t>
            </a:r>
            <a:r>
              <a:rPr lang="ru-RU" dirty="0" smtClean="0"/>
              <a:t> - </a:t>
            </a:r>
            <a:r>
              <a:rPr lang="ru-RU" dirty="0" err="1" smtClean="0"/>
              <a:t>задължително</a:t>
            </a:r>
            <a:r>
              <a:rPr lang="ru-RU" dirty="0" smtClean="0"/>
              <a:t> </a:t>
            </a:r>
            <a:r>
              <a:rPr lang="ru-RU" dirty="0" err="1" smtClean="0"/>
              <a:t>изграждане</a:t>
            </a:r>
            <a:r>
              <a:rPr lang="ru-RU" dirty="0" smtClean="0"/>
              <a:t> </a:t>
            </a:r>
            <a:r>
              <a:rPr lang="ru-RU" dirty="0" err="1" smtClean="0"/>
              <a:t>във</a:t>
            </a:r>
            <a:r>
              <a:rPr lang="ru-RU" dirty="0" smtClean="0"/>
              <a:t> </a:t>
            </a:r>
            <a:r>
              <a:rPr lang="ru-RU" dirty="0" err="1" smtClean="0"/>
              <a:t>всички</a:t>
            </a:r>
            <a:r>
              <a:rPr lang="ru-RU" dirty="0" smtClean="0"/>
              <a:t> </a:t>
            </a:r>
            <a:r>
              <a:rPr lang="ru-RU" dirty="0" err="1" smtClean="0"/>
              <a:t>общини</a:t>
            </a:r>
            <a:r>
              <a:rPr lang="ru-RU" dirty="0" smtClean="0"/>
              <a:t> след 2006 г. </a:t>
            </a:r>
            <a:r>
              <a:rPr lang="ru-RU" dirty="0" err="1" smtClean="0"/>
              <a:t>Намален</a:t>
            </a:r>
            <a:r>
              <a:rPr lang="ru-RU" dirty="0" smtClean="0"/>
              <a:t> обхват след 2010 г. – само в 46% от </a:t>
            </a:r>
            <a:r>
              <a:rPr lang="ru-RU" dirty="0" err="1" smtClean="0"/>
              <a:t>общините</a:t>
            </a:r>
            <a:r>
              <a:rPr lang="ru-RU" dirty="0" smtClean="0"/>
              <a:t> (</a:t>
            </a:r>
            <a:r>
              <a:rPr lang="ru-RU" dirty="0" err="1" smtClean="0"/>
              <a:t>предимно</a:t>
            </a:r>
            <a:r>
              <a:rPr lang="ru-RU" dirty="0" smtClean="0"/>
              <a:t> с бюджет над 10 млн. </a:t>
            </a:r>
            <a:r>
              <a:rPr lang="ru-RU" dirty="0" err="1" smtClean="0"/>
              <a:t>лв</a:t>
            </a:r>
            <a:r>
              <a:rPr lang="ru-RU" dirty="0" smtClean="0"/>
              <a:t>.). </a:t>
            </a:r>
            <a:r>
              <a:rPr lang="ru-RU" dirty="0" err="1" smtClean="0"/>
              <a:t>Одитен</a:t>
            </a:r>
            <a:r>
              <a:rPr lang="ru-RU" dirty="0" smtClean="0"/>
              <a:t> комитет</a:t>
            </a:r>
            <a:endParaRPr lang="ru-RU" dirty="0"/>
          </a:p>
        </p:txBody>
      </p:sp>
      <p:sp>
        <p:nvSpPr>
          <p:cNvPr id="4" name="Контейнер за номер на слайда 3"/>
          <p:cNvSpPr>
            <a:spLocks noGrp="1"/>
          </p:cNvSpPr>
          <p:nvPr>
            <p:ph type="sldNum" sz="quarter" idx="10"/>
          </p:nvPr>
        </p:nvSpPr>
        <p:spPr/>
        <p:txBody>
          <a:bodyPr/>
          <a:lstStyle/>
          <a:p>
            <a:fld id="{10B3BBB3-75EB-4813-8918-55C331FBADD8}" type="slidenum">
              <a:rPr lang="bg-BG" smtClean="0"/>
              <a:t>24</a:t>
            </a:fld>
            <a:endParaRPr lang="bg-BG"/>
          </a:p>
        </p:txBody>
      </p:sp>
    </p:spTree>
    <p:extLst>
      <p:ext uri="{BB962C8B-B14F-4D97-AF65-F5344CB8AC3E}">
        <p14:creationId xmlns:p14="http://schemas.microsoft.com/office/powerpoint/2010/main" val="2614770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a:t>Click to edit Master title style</a:t>
            </a:r>
            <a:endParaRPr lang="bg-BG"/>
          </a:p>
        </p:txBody>
      </p:sp>
      <p:sp>
        <p:nvSpPr>
          <p:cNvPr id="3" name="Table Placeholder 2"/>
          <p:cNvSpPr>
            <a:spLocks noGrp="1"/>
          </p:cNvSpPr>
          <p:nvPr>
            <p:ph type="tbl" idx="1"/>
          </p:nvPr>
        </p:nvSpPr>
        <p:spPr>
          <a:xfrm>
            <a:off x="838200" y="1825625"/>
            <a:ext cx="10515600" cy="4351338"/>
          </a:xfrm>
        </p:spPr>
        <p:txBody>
          <a:bodyPr/>
          <a:lstStyle/>
          <a:p>
            <a:endParaRPr lang="bg-BG"/>
          </a:p>
        </p:txBody>
      </p:sp>
      <p:sp>
        <p:nvSpPr>
          <p:cNvPr id="4" name="Date Placeholder 3"/>
          <p:cNvSpPr>
            <a:spLocks noGrp="1"/>
          </p:cNvSpPr>
          <p:nvPr>
            <p:ph type="dt" sz="half" idx="10"/>
          </p:nvPr>
        </p:nvSpPr>
        <p:spPr>
          <a:xfrm>
            <a:off x="838200" y="6356350"/>
            <a:ext cx="2743200" cy="365125"/>
          </a:xfrm>
        </p:spPr>
        <p:txBody>
          <a:bodyPr/>
          <a:lstStyle>
            <a:lvl1pPr>
              <a:defRPr/>
            </a:lvl1pPr>
          </a:lstStyle>
          <a:p>
            <a:pPr>
              <a:defRPr/>
            </a:pPr>
            <a:fld id="{11AD7B1E-4460-4B94-85A1-065EEE51943E}" type="datetimeFigureOut">
              <a:rPr lang="bg-BG"/>
              <a:pPr>
                <a:defRPr/>
              </a:pPr>
              <a:t>6.9.2022 г.</a:t>
            </a:fld>
            <a:endParaRPr lang="bg-BG"/>
          </a:p>
        </p:txBody>
      </p:sp>
      <p:sp>
        <p:nvSpPr>
          <p:cNvPr id="5" name="Footer Placeholder 4"/>
          <p:cNvSpPr>
            <a:spLocks noGrp="1"/>
          </p:cNvSpPr>
          <p:nvPr>
            <p:ph type="ftr" sz="quarter" idx="11"/>
          </p:nvPr>
        </p:nvSpPr>
        <p:spPr>
          <a:xfrm>
            <a:off x="4038600" y="6356350"/>
            <a:ext cx="4114800" cy="365125"/>
          </a:xfrm>
        </p:spPr>
        <p:txBody>
          <a:bodyPr/>
          <a:lstStyle>
            <a:lvl1pPr>
              <a:defRPr/>
            </a:lvl1pPr>
          </a:lstStyle>
          <a:p>
            <a:pPr>
              <a:defRPr/>
            </a:pPr>
            <a:endParaRPr lang="bg-BG"/>
          </a:p>
        </p:txBody>
      </p:sp>
      <p:sp>
        <p:nvSpPr>
          <p:cNvPr id="6" name="Slide Number Placeholder 5"/>
          <p:cNvSpPr>
            <a:spLocks noGrp="1"/>
          </p:cNvSpPr>
          <p:nvPr>
            <p:ph type="sldNum" sz="quarter" idx="12"/>
          </p:nvPr>
        </p:nvSpPr>
        <p:spPr>
          <a:xfrm>
            <a:off x="8610600" y="6356350"/>
            <a:ext cx="2743200" cy="365125"/>
          </a:xfrm>
        </p:spPr>
        <p:txBody>
          <a:bodyPr/>
          <a:lstStyle>
            <a:lvl1pPr>
              <a:defRPr/>
            </a:lvl1pPr>
          </a:lstStyle>
          <a:p>
            <a:pPr>
              <a:defRPr/>
            </a:pPr>
            <a:fld id="{3879F2D4-E3A7-48F7-87E4-52CCF1DBCDF4}" type="slidenum">
              <a:rPr lang="bg-BG"/>
              <a:pPr>
                <a:defRPr/>
              </a:pPr>
              <a:t>‹#›</a:t>
            </a:fld>
            <a:endParaRPr lang="bg-BG"/>
          </a:p>
        </p:txBody>
      </p:sp>
    </p:spTree>
    <p:extLst>
      <p:ext uri="{BB962C8B-B14F-4D97-AF65-F5344CB8AC3E}">
        <p14:creationId xmlns:p14="http://schemas.microsoft.com/office/powerpoint/2010/main" val="2370861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6.9.2022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6.9.2022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6.9.2022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6.9.2022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6.9.2022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6.9.2022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6.9.2022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6.9.2022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hyperlink" Target="https://minimis.minfin.b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p>
          <a:p>
            <a:pPr marL="0" indent="0" algn="ctr">
              <a:buNone/>
            </a:pPr>
            <a:endParaRPr lang="bg-BG" dirty="0" smtClean="0"/>
          </a:p>
          <a:p>
            <a:pPr marL="0" indent="0" algn="ctr">
              <a:buNone/>
            </a:pPr>
            <a:endParaRPr lang="bg-BG" dirty="0"/>
          </a:p>
          <a:p>
            <a:pPr marL="0" indent="0" algn="ctr">
              <a:buNone/>
            </a:pPr>
            <a:r>
              <a:rPr lang="en-US" sz="3600" b="1" i="1" dirty="0" smtClean="0">
                <a:solidFill>
                  <a:schemeClr val="accent1">
                    <a:lumMod val="75000"/>
                  </a:schemeClr>
                </a:solidFill>
              </a:rPr>
              <a:t>Обучителен </a:t>
            </a:r>
            <a:r>
              <a:rPr lang="en-US" sz="3600" b="1" i="1" dirty="0" err="1" smtClean="0">
                <a:solidFill>
                  <a:schemeClr val="accent1">
                    <a:lumMod val="75000"/>
                  </a:schemeClr>
                </a:solidFill>
              </a:rPr>
              <a:t>модул</a:t>
            </a:r>
            <a:r>
              <a:rPr lang="en-US" sz="3600" b="1" i="1" dirty="0" smtClean="0">
                <a:solidFill>
                  <a:schemeClr val="accent1">
                    <a:lumMod val="75000"/>
                  </a:schemeClr>
                </a:solidFill>
              </a:rPr>
              <a:t> 1</a:t>
            </a:r>
          </a:p>
          <a:p>
            <a:pPr marL="0" indent="0" algn="ctr">
              <a:buNone/>
            </a:pPr>
            <a:r>
              <a:rPr lang="ru-RU" sz="3600" b="1" dirty="0" smtClean="0">
                <a:solidFill>
                  <a:schemeClr val="accent1">
                    <a:lumMod val="75000"/>
                  </a:schemeClr>
                </a:solidFill>
              </a:rPr>
              <a:t>«</a:t>
            </a:r>
            <a:r>
              <a:rPr lang="en-US" sz="3600" b="1" dirty="0" err="1" smtClean="0">
                <a:solidFill>
                  <a:schemeClr val="accent1">
                    <a:lumMod val="75000"/>
                  </a:schemeClr>
                </a:solidFill>
              </a:rPr>
              <a:t>Управление</a:t>
            </a:r>
            <a:r>
              <a:rPr lang="en-US" sz="3600" b="1" dirty="0" smtClean="0">
                <a:solidFill>
                  <a:schemeClr val="accent1">
                    <a:lumMod val="75000"/>
                  </a:schemeClr>
                </a:solidFill>
              </a:rPr>
              <a:t> на </a:t>
            </a:r>
            <a:r>
              <a:rPr lang="en-US" sz="3600" b="1" dirty="0" err="1" smtClean="0">
                <a:solidFill>
                  <a:schemeClr val="accent1">
                    <a:lumMod val="75000"/>
                  </a:schemeClr>
                </a:solidFill>
              </a:rPr>
              <a:t>общинските</a:t>
            </a:r>
            <a:r>
              <a:rPr lang="en-US" sz="3600" b="1" dirty="0" smtClean="0">
                <a:solidFill>
                  <a:schemeClr val="accent1">
                    <a:lumMod val="75000"/>
                  </a:schemeClr>
                </a:solidFill>
              </a:rPr>
              <a:t> </a:t>
            </a:r>
            <a:r>
              <a:rPr lang="en-US" sz="3600" b="1" dirty="0" err="1" smtClean="0">
                <a:solidFill>
                  <a:schemeClr val="accent1">
                    <a:lumMod val="75000"/>
                  </a:schemeClr>
                </a:solidFill>
              </a:rPr>
              <a:t>финанси</a:t>
            </a:r>
            <a:r>
              <a:rPr lang="ru-RU" sz="3600" b="1" dirty="0" smtClean="0">
                <a:solidFill>
                  <a:schemeClr val="accent1">
                    <a:lumMod val="75000"/>
                  </a:schemeClr>
                </a:solidFill>
              </a:rPr>
              <a:t>»</a:t>
            </a:r>
            <a:r>
              <a:rPr lang="ru-RU" sz="3600" b="1" dirty="0">
                <a:solidFill>
                  <a:schemeClr val="accent1">
                    <a:lumMod val="75000"/>
                  </a:schemeClr>
                </a:solidFill>
              </a:rPr>
              <a:t/>
            </a:r>
            <a:br>
              <a:rPr lang="ru-RU" sz="3600" b="1" dirty="0">
                <a:solidFill>
                  <a:schemeClr val="accent1">
                    <a:lumMod val="75000"/>
                  </a:schemeClr>
                </a:solidFill>
              </a:rPr>
            </a:br>
            <a:endParaRPr lang="ru-RU" sz="3600" b="1" dirty="0" smtClean="0">
              <a:solidFill>
                <a:schemeClr val="accent1">
                  <a:lumMod val="75000"/>
                </a:schemeClr>
              </a:solidFill>
            </a:endParaRPr>
          </a:p>
          <a:p>
            <a:pPr marL="0" indent="0" algn="ctr">
              <a:buNone/>
            </a:pPr>
            <a:r>
              <a:rPr lang="bg-BG" sz="3200" dirty="0">
                <a:solidFill>
                  <a:schemeClr val="tx2">
                    <a:lumMod val="75000"/>
                  </a:schemeClr>
                </a:solidFill>
                <a:ea typeface="+mj-ea"/>
                <a:cs typeface="+mj-cs"/>
              </a:rPr>
              <a:t>Тема</a:t>
            </a:r>
            <a:r>
              <a:rPr lang="en-US" sz="3200" dirty="0">
                <a:solidFill>
                  <a:schemeClr val="tx2">
                    <a:lumMod val="75000"/>
                  </a:schemeClr>
                </a:solidFill>
                <a:ea typeface="+mj-ea"/>
                <a:cs typeface="+mj-cs"/>
              </a:rPr>
              <a:t> </a:t>
            </a:r>
            <a:r>
              <a:rPr lang="bg-BG" sz="3200" dirty="0">
                <a:solidFill>
                  <a:schemeClr val="tx2">
                    <a:lumMod val="75000"/>
                  </a:schemeClr>
                </a:solidFill>
                <a:ea typeface="+mj-ea"/>
                <a:cs typeface="+mj-cs"/>
              </a:rPr>
              <a:t>8: „Фискални</a:t>
            </a:r>
            <a:r>
              <a:rPr lang="ru-RU" sz="3200" dirty="0">
                <a:solidFill>
                  <a:schemeClr val="tx2">
                    <a:lumMod val="75000"/>
                  </a:schemeClr>
                </a:solidFill>
                <a:ea typeface="+mj-ea"/>
                <a:cs typeface="+mj-cs"/>
              </a:rPr>
              <a:t> правила и ограничения. </a:t>
            </a:r>
            <a:r>
              <a:rPr lang="bg-BG" sz="3200" dirty="0">
                <a:solidFill>
                  <a:schemeClr val="tx2">
                    <a:lumMod val="75000"/>
                  </a:schemeClr>
                </a:solidFill>
                <a:ea typeface="+mj-ea"/>
                <a:cs typeface="+mj-cs"/>
              </a:rPr>
              <a:t>Държавни помощи. Одитни и контролни органи и процедури</a:t>
            </a:r>
            <a:r>
              <a:rPr lang="ru-RU" sz="3200" dirty="0">
                <a:solidFill>
                  <a:schemeClr val="tx2">
                    <a:lumMod val="75000"/>
                  </a:schemeClr>
                </a:solidFill>
                <a:ea typeface="+mj-ea"/>
                <a:cs typeface="+mj-cs"/>
              </a:rPr>
              <a:t>»</a:t>
            </a:r>
            <a:r>
              <a:rPr lang="en-US" sz="2800" dirty="0">
                <a:solidFill>
                  <a:schemeClr val="tx2">
                    <a:lumMod val="75000"/>
                  </a:schemeClr>
                </a:solidFill>
                <a:ea typeface="+mj-ea"/>
                <a:cs typeface="+mj-cs"/>
              </a:rPr>
              <a:t/>
            </a:r>
            <a:br>
              <a:rPr lang="en-US" sz="2800" dirty="0">
                <a:solidFill>
                  <a:schemeClr val="tx2">
                    <a:lumMod val="75000"/>
                  </a:schemeClr>
                </a:solidFill>
                <a:ea typeface="+mj-ea"/>
                <a:cs typeface="+mj-cs"/>
              </a:rPr>
            </a:br>
            <a:endParaRPr lang="bg-BG" sz="3600" b="1" dirty="0" smtClean="0">
              <a:solidFill>
                <a:schemeClr val="tx2">
                  <a:lumMod val="75000"/>
                </a:schemeClr>
              </a:solidFill>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63880" y="1337481"/>
            <a:ext cx="10911840" cy="5017599"/>
          </a:xfrm>
        </p:spPr>
        <p:txBody>
          <a:bodyPr vert="horz" lIns="91440" tIns="45720" rIns="91440" bIns="45720" rtlCol="0">
            <a:normAutofit/>
          </a:bodyPr>
          <a:lstStyle/>
          <a:p>
            <a:r>
              <a:rPr lang="bg-BG" sz="2400" dirty="0"/>
              <a:t>Оценка за наличие на условията за определяне на община с финансови затруднения към края на предходната година - от кмета на общината в срок до 10 март;</a:t>
            </a:r>
          </a:p>
          <a:p>
            <a:r>
              <a:rPr lang="bg-BG" sz="2400" dirty="0"/>
              <a:t>При наличие на условията кметът в 7-дневен срок уведомява общинския съвет, че общината се намира във финансово затруднение, и предлага на общинския съвет да бъде открита процедура за финансово оздравяване;</a:t>
            </a:r>
          </a:p>
          <a:p>
            <a:r>
              <a:rPr lang="bg-BG" sz="2400" dirty="0"/>
              <a:t>В 10-дневен срок от уведомяването общинският съвет трябва да приеме решение за откриване на процедура за финансово оздравяване и да възложи на кмета да изготви план за оздравяване и определя ред и срок за провеждане на публичното обсъждане, който не може да бъде по-кратък от 14 дни;</a:t>
            </a:r>
          </a:p>
          <a:p>
            <a:r>
              <a:rPr lang="bg-BG" sz="2400" dirty="0"/>
              <a:t>В 20-дневен срок от провеждане на публичното обсъждане общинският съвет с решение определя срока на процедурата по финансово оздравяване и приема плана за финансово </a:t>
            </a:r>
            <a:r>
              <a:rPr lang="bg-BG" sz="2400" dirty="0" smtClean="0"/>
              <a:t>оздравяване</a:t>
            </a:r>
            <a:r>
              <a:rPr lang="bg-BG" sz="2400" dirty="0"/>
              <a:t>.</a:t>
            </a:r>
          </a:p>
        </p:txBody>
      </p:sp>
      <p:sp>
        <p:nvSpPr>
          <p:cNvPr id="4" name="Заглавие 1"/>
          <p:cNvSpPr>
            <a:spLocks noGrp="1"/>
          </p:cNvSpPr>
          <p:nvPr>
            <p:ph type="title"/>
          </p:nvPr>
        </p:nvSpPr>
        <p:spPr>
          <a:xfrm>
            <a:off x="563880" y="282054"/>
            <a:ext cx="11273051" cy="878006"/>
          </a:xfrm>
        </p:spPr>
        <p:txBody>
          <a:bodyPr>
            <a:normAutofit/>
          </a:bodyPr>
          <a:lstStyle/>
          <a:p>
            <a:pPr algn="ctr"/>
            <a:r>
              <a:rPr lang="bg-BG" sz="3600" b="1" dirty="0" smtClean="0">
                <a:latin typeface="+mn-lt"/>
              </a:rPr>
              <a:t>Основни фискални правила — по чл.130д от ЗПФ</a:t>
            </a:r>
            <a:endParaRPr lang="bg-BG" sz="3600" b="1" dirty="0">
              <a:latin typeface="+mn-lt"/>
            </a:endParaRPr>
          </a:p>
        </p:txBody>
      </p:sp>
    </p:spTree>
    <p:extLst>
      <p:ext uri="{BB962C8B-B14F-4D97-AF65-F5344CB8AC3E}">
        <p14:creationId xmlns:p14="http://schemas.microsoft.com/office/powerpoint/2010/main" val="3697626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29380" y="947420"/>
            <a:ext cx="11457039" cy="5226828"/>
          </a:xfrm>
        </p:spPr>
        <p:txBody>
          <a:bodyPr>
            <a:normAutofit/>
          </a:bodyPr>
          <a:lstStyle/>
          <a:p>
            <a:r>
              <a:rPr lang="bg-BG" dirty="0" smtClean="0"/>
              <a:t>Спазване на фискалните правила по </a:t>
            </a:r>
            <a:r>
              <a:rPr lang="bg-BG" b="1" dirty="0" smtClean="0"/>
              <a:t>чл. 32, ал. 1 </a:t>
            </a:r>
            <a:r>
              <a:rPr lang="bg-BG" dirty="0" smtClean="0"/>
              <a:t>и 2 от ЗПФ;</a:t>
            </a:r>
          </a:p>
          <a:p>
            <a:r>
              <a:rPr lang="bg-BG" dirty="0" smtClean="0"/>
              <a:t>Наличните към края на годината </a:t>
            </a:r>
            <a:r>
              <a:rPr lang="bg-BG" b="1" dirty="0" smtClean="0"/>
              <a:t>задължения за разходи </a:t>
            </a:r>
            <a:r>
              <a:rPr lang="bg-BG" dirty="0" smtClean="0"/>
              <a:t>по бюджета на общината надвишават 15 на сто от средногодишния размер на отчетените разходи за последните 4 години;</a:t>
            </a:r>
          </a:p>
          <a:p>
            <a:r>
              <a:rPr lang="bg-BG" dirty="0" smtClean="0"/>
              <a:t>Наличните към края на годината </a:t>
            </a:r>
            <a:r>
              <a:rPr lang="bg-BG" b="1" dirty="0" smtClean="0"/>
              <a:t>поети ангажименти за разходи </a:t>
            </a:r>
            <a:r>
              <a:rPr lang="bg-BG" dirty="0" smtClean="0"/>
              <a:t>по бюджета на общината надвишават 50 на сто от средногодишния размер на отчетените разходи за последните 4 години;</a:t>
            </a:r>
          </a:p>
          <a:p>
            <a:r>
              <a:rPr lang="bg-BG" dirty="0" smtClean="0"/>
              <a:t>Наличните към края на годината </a:t>
            </a:r>
            <a:r>
              <a:rPr lang="bg-BG" b="1" dirty="0" smtClean="0"/>
              <a:t>просрочени задължения </a:t>
            </a:r>
            <a:r>
              <a:rPr lang="bg-BG" dirty="0" smtClean="0"/>
              <a:t>по бюджета на общината надвишават 5 на сто от отчетените за последната година разходи на общината;</a:t>
            </a:r>
          </a:p>
          <a:p>
            <a:r>
              <a:rPr lang="bg-BG" b="1" dirty="0" smtClean="0"/>
              <a:t>Бюджетното салдо </a:t>
            </a:r>
            <a:r>
              <a:rPr lang="bg-BG" dirty="0" smtClean="0"/>
              <a:t>по бюджета на общината през последните три години е отрицателна величина за всяка една от трите години;</a:t>
            </a:r>
          </a:p>
          <a:p>
            <a:r>
              <a:rPr lang="bg-BG" b="1" dirty="0" smtClean="0"/>
              <a:t>Осредненото равнище на събираемост </a:t>
            </a:r>
            <a:r>
              <a:rPr lang="bg-BG" dirty="0" smtClean="0"/>
              <a:t>за данъка върху недвижимите имоти и данъка върху превозните средства е под осреднената събираемост на двата данъка за всички общини, отчетена за последната година. </a:t>
            </a:r>
            <a:endParaRPr lang="bg-BG" dirty="0"/>
          </a:p>
        </p:txBody>
      </p:sp>
      <p:sp>
        <p:nvSpPr>
          <p:cNvPr id="4" name="Заглавие 1"/>
          <p:cNvSpPr>
            <a:spLocks noGrp="1"/>
          </p:cNvSpPr>
          <p:nvPr>
            <p:ph type="title"/>
          </p:nvPr>
        </p:nvSpPr>
        <p:spPr>
          <a:xfrm>
            <a:off x="647700" y="117987"/>
            <a:ext cx="10820400" cy="1096664"/>
          </a:xfrm>
        </p:spPr>
        <p:txBody>
          <a:bodyPr>
            <a:normAutofit/>
          </a:bodyPr>
          <a:lstStyle/>
          <a:p>
            <a:pPr algn="ctr"/>
            <a:r>
              <a:rPr lang="bg-BG" sz="3600" b="1" dirty="0" smtClean="0">
                <a:latin typeface="+mn-lt"/>
              </a:rPr>
              <a:t>Шестте условия по чл.130а от ЗПФ </a:t>
            </a:r>
            <a:endParaRPr lang="bg-BG" sz="3600" b="1" dirty="0">
              <a:latin typeface="+mn-lt"/>
            </a:endParaRPr>
          </a:p>
        </p:txBody>
      </p:sp>
    </p:spTree>
    <p:extLst>
      <p:ext uri="{BB962C8B-B14F-4D97-AF65-F5344CB8AC3E}">
        <p14:creationId xmlns:p14="http://schemas.microsoft.com/office/powerpoint/2010/main" val="4137190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640633" y="1296537"/>
            <a:ext cx="11208468" cy="5113789"/>
          </a:xfrm>
        </p:spPr>
        <p:txBody>
          <a:bodyPr>
            <a:normAutofit fontScale="92500" lnSpcReduction="10000"/>
          </a:bodyPr>
          <a:lstStyle/>
          <a:p>
            <a:pPr marL="45720" indent="0">
              <a:buNone/>
            </a:pPr>
            <a:r>
              <a:rPr lang="bg-BG" b="1" dirty="0" smtClean="0"/>
              <a:t>Законодателство:</a:t>
            </a:r>
          </a:p>
          <a:p>
            <a:r>
              <a:rPr lang="bg-BG" dirty="0" smtClean="0"/>
              <a:t>ДФЕС </a:t>
            </a:r>
            <a:r>
              <a:rPr lang="bg-BG" dirty="0"/>
              <a:t>и достиженията на правото на </a:t>
            </a:r>
            <a:r>
              <a:rPr lang="bg-BG" dirty="0" smtClean="0"/>
              <a:t>ЕС;</a:t>
            </a:r>
            <a:endParaRPr lang="bg-BG" dirty="0"/>
          </a:p>
          <a:p>
            <a:r>
              <a:rPr lang="bg-BG" dirty="0"/>
              <a:t>Съдебна практика и решения на </a:t>
            </a:r>
            <a:r>
              <a:rPr lang="bg-BG" dirty="0" smtClean="0"/>
              <a:t>ЕК;</a:t>
            </a:r>
            <a:endParaRPr lang="bg-BG" dirty="0"/>
          </a:p>
          <a:p>
            <a:r>
              <a:rPr lang="bg-BG" dirty="0"/>
              <a:t>Друго приложимо законодателство на </a:t>
            </a:r>
            <a:r>
              <a:rPr lang="bg-BG" dirty="0" smtClean="0"/>
              <a:t>ЕС;</a:t>
            </a:r>
            <a:endParaRPr lang="bg-BG" dirty="0"/>
          </a:p>
          <a:p>
            <a:r>
              <a:rPr lang="ru-RU" dirty="0" smtClean="0"/>
              <a:t>Закон за </a:t>
            </a:r>
            <a:r>
              <a:rPr lang="bg-BG" dirty="0" smtClean="0"/>
              <a:t>държавните помощи и ППЗДП;</a:t>
            </a:r>
          </a:p>
          <a:p>
            <a:r>
              <a:rPr lang="bg-BG" dirty="0" smtClean="0"/>
              <a:t>Закон за публичните финанси;</a:t>
            </a:r>
            <a:endParaRPr lang="ru-RU" dirty="0"/>
          </a:p>
          <a:p>
            <a:r>
              <a:rPr lang="ru-RU" dirty="0"/>
              <a:t>Закона за управление на </a:t>
            </a:r>
            <a:r>
              <a:rPr lang="bg-BG" dirty="0" smtClean="0"/>
              <a:t>средствата от Европейските структурни и инвестиционни фондове;</a:t>
            </a:r>
            <a:endParaRPr lang="ru-RU" dirty="0" smtClean="0"/>
          </a:p>
          <a:p>
            <a:r>
              <a:rPr lang="bg-BG" dirty="0" smtClean="0"/>
              <a:t>Наредба № 4 от 2016 г. за определяне на реда за съгласуване на проектите на документи </a:t>
            </a:r>
            <a:r>
              <a:rPr lang="ru-RU" dirty="0" smtClean="0"/>
              <a:t>по </a:t>
            </a:r>
            <a:r>
              <a:rPr lang="ru-RU" dirty="0"/>
              <a:t>чл. 26, ал. 1 от </a:t>
            </a:r>
            <a:r>
              <a:rPr lang="ru-RU" dirty="0" smtClean="0"/>
              <a:t>ЗУСЕСИФ;</a:t>
            </a:r>
          </a:p>
          <a:p>
            <a:r>
              <a:rPr lang="bg-BG" dirty="0" smtClean="0"/>
              <a:t>Наредба </a:t>
            </a:r>
            <a:r>
              <a:rPr lang="ru-RU" dirty="0" smtClean="0"/>
              <a:t>№ Н-10 от 2018 г. за </a:t>
            </a:r>
            <a:r>
              <a:rPr lang="bg-BG" dirty="0" smtClean="0"/>
              <a:t>условията и реда за уведомяване на министъра на финансите преди предоставяне на нова държавна помощ;</a:t>
            </a:r>
          </a:p>
          <a:p>
            <a:r>
              <a:rPr lang="bg-BG" dirty="0" smtClean="0"/>
              <a:t>Указания на Министъра на финансите за извършване на оценка за съответствие със законодателството по държаните </a:t>
            </a:r>
            <a:r>
              <a:rPr lang="ru-RU" dirty="0" smtClean="0"/>
              <a:t>помощи УК-2 от 17.09.2019 г.</a:t>
            </a:r>
          </a:p>
        </p:txBody>
      </p:sp>
      <p:sp>
        <p:nvSpPr>
          <p:cNvPr id="4" name="Заглавие 1"/>
          <p:cNvSpPr txBox="1">
            <a:spLocks/>
          </p:cNvSpPr>
          <p:nvPr/>
        </p:nvSpPr>
        <p:spPr>
          <a:xfrm>
            <a:off x="969127" y="399288"/>
            <a:ext cx="9875520" cy="76077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bg-BG" sz="3600" b="1" dirty="0" smtClean="0">
                <a:latin typeface="+mn-lt"/>
              </a:rPr>
              <a:t>Подтема: 8.2. Държавни помощи.</a:t>
            </a:r>
            <a:endParaRPr lang="bg-BG" sz="3600" b="1" dirty="0">
              <a:latin typeface="+mn-lt"/>
            </a:endParaRPr>
          </a:p>
        </p:txBody>
      </p:sp>
    </p:spTree>
    <p:extLst>
      <p:ext uri="{BB962C8B-B14F-4D97-AF65-F5344CB8AC3E}">
        <p14:creationId xmlns:p14="http://schemas.microsoft.com/office/powerpoint/2010/main" val="157066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02056" y="268406"/>
            <a:ext cx="9875520" cy="823415"/>
          </a:xfrm>
        </p:spPr>
        <p:txBody>
          <a:bodyPr>
            <a:normAutofit/>
          </a:bodyPr>
          <a:lstStyle/>
          <a:p>
            <a:pPr algn="ctr"/>
            <a:r>
              <a:rPr lang="bg-BG" sz="3600" b="1" dirty="0">
                <a:latin typeface="+mn-lt"/>
              </a:rPr>
              <a:t>Какво урежда </a:t>
            </a:r>
            <a:r>
              <a:rPr lang="bg-BG" sz="3600" b="1" dirty="0" smtClean="0">
                <a:latin typeface="+mn-lt"/>
              </a:rPr>
              <a:t>Закона за държавните помощи?</a:t>
            </a:r>
            <a:endParaRPr lang="bg-BG" sz="3600" b="1" dirty="0">
              <a:latin typeface="+mn-lt"/>
            </a:endParaRPr>
          </a:p>
        </p:txBody>
      </p:sp>
      <p:sp>
        <p:nvSpPr>
          <p:cNvPr id="3" name="Контейнер за съдържание 2"/>
          <p:cNvSpPr>
            <a:spLocks noGrp="1"/>
          </p:cNvSpPr>
          <p:nvPr>
            <p:ph idx="1"/>
          </p:nvPr>
        </p:nvSpPr>
        <p:spPr>
          <a:xfrm>
            <a:off x="243840" y="1296537"/>
            <a:ext cx="11805284" cy="5332864"/>
          </a:xfrm>
        </p:spPr>
        <p:txBody>
          <a:bodyPr>
            <a:noAutofit/>
          </a:bodyPr>
          <a:lstStyle/>
          <a:p>
            <a:pPr lvl="0"/>
            <a:r>
              <a:rPr lang="bg-BG" sz="2400" dirty="0" smtClean="0"/>
              <a:t>Предоставянето </a:t>
            </a:r>
            <a:r>
              <a:rPr lang="bg-BG" sz="2400" dirty="0"/>
              <a:t>на държавни помощи и минимални помощи;</a:t>
            </a:r>
          </a:p>
          <a:p>
            <a:pPr lvl="0"/>
            <a:r>
              <a:rPr lang="bg-BG" sz="2400" dirty="0" smtClean="0"/>
              <a:t>Изпълнението </a:t>
            </a:r>
            <a:r>
              <a:rPr lang="bg-BG" sz="2400" dirty="0"/>
              <a:t>на процедурите по уведомяване съгласно чл.108, ал.3 от </a:t>
            </a:r>
            <a:r>
              <a:rPr lang="bg-BG" sz="2400" dirty="0" smtClean="0"/>
              <a:t>ДФЕС</a:t>
            </a:r>
            <a:r>
              <a:rPr lang="bg-BG" sz="2400" dirty="0"/>
              <a:t> за предоставяне на държавни помощи;</a:t>
            </a:r>
          </a:p>
          <a:p>
            <a:pPr lvl="0"/>
            <a:r>
              <a:rPr lang="bg-BG" sz="2400" dirty="0" smtClean="0"/>
              <a:t>Категориите </a:t>
            </a:r>
            <a:r>
              <a:rPr lang="bg-BG" sz="2400" dirty="0"/>
              <a:t>държавни помощи, съвместими с вътрешния пазар;</a:t>
            </a:r>
          </a:p>
          <a:p>
            <a:pPr lvl="0"/>
            <a:r>
              <a:rPr lang="bg-BG" sz="2400" dirty="0" smtClean="0"/>
              <a:t>Изпълнението </a:t>
            </a:r>
            <a:r>
              <a:rPr lang="bg-BG" sz="2400" dirty="0"/>
              <a:t>на задълженията за докладване, събиране, регистриране и съхраняване на данни;</a:t>
            </a:r>
          </a:p>
          <a:p>
            <a:pPr lvl="0"/>
            <a:r>
              <a:rPr lang="bg-BG" sz="2400" dirty="0" smtClean="0"/>
              <a:t>Възстановяването </a:t>
            </a:r>
            <a:r>
              <a:rPr lang="bg-BG" sz="2400" dirty="0"/>
              <a:t>на неправомерна и несъвместима държавна помощ и на неправилно използвана държавна помощ;</a:t>
            </a:r>
          </a:p>
          <a:p>
            <a:pPr lvl="0"/>
            <a:r>
              <a:rPr lang="bg-BG" sz="2400" dirty="0" smtClean="0"/>
              <a:t>Възстановяването </a:t>
            </a:r>
            <a:r>
              <a:rPr lang="bg-BG" sz="2400" dirty="0"/>
              <a:t>на неправомерно получена минимална помощ;</a:t>
            </a:r>
          </a:p>
          <a:p>
            <a:pPr lvl="0"/>
            <a:r>
              <a:rPr lang="bg-BG" sz="2400" dirty="0" smtClean="0"/>
              <a:t>Оценката </a:t>
            </a:r>
            <a:r>
              <a:rPr lang="bg-BG" sz="2400" dirty="0"/>
              <a:t>на държавните помощи, за които не е задължително уведомяване на ЕК, за съответствие с правилата за групово освобождаване;</a:t>
            </a:r>
          </a:p>
          <a:p>
            <a:pPr lvl="0"/>
            <a:r>
              <a:rPr lang="bg-BG" sz="2400" dirty="0" smtClean="0"/>
              <a:t>Административно наказателни разпоредби – големи глоби.</a:t>
            </a:r>
          </a:p>
        </p:txBody>
      </p:sp>
    </p:spTree>
    <p:extLst>
      <p:ext uri="{BB962C8B-B14F-4D97-AF65-F5344CB8AC3E}">
        <p14:creationId xmlns:p14="http://schemas.microsoft.com/office/powerpoint/2010/main" val="167873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31346" y="241110"/>
            <a:ext cx="9875520" cy="1082723"/>
          </a:xfrm>
        </p:spPr>
        <p:txBody>
          <a:bodyPr>
            <a:normAutofit/>
          </a:bodyPr>
          <a:lstStyle/>
          <a:p>
            <a:pPr algn="ctr"/>
            <a:r>
              <a:rPr lang="bg-BG" sz="3600" b="1" dirty="0" smtClean="0">
                <a:latin typeface="+mn-lt"/>
              </a:rPr>
              <a:t>Понятието „държавна помощ“ и нейната </a:t>
            </a:r>
            <a:br>
              <a:rPr lang="bg-BG" sz="3600" b="1" dirty="0" smtClean="0">
                <a:latin typeface="+mn-lt"/>
              </a:rPr>
            </a:br>
            <a:r>
              <a:rPr lang="bg-BG" sz="3600" b="1" dirty="0" smtClean="0">
                <a:latin typeface="+mn-lt"/>
              </a:rPr>
              <a:t>несъвместимост с вътрешния пазар</a:t>
            </a:r>
            <a:endParaRPr lang="bg-BG" sz="3600" b="1" dirty="0">
              <a:latin typeface="+mn-lt"/>
            </a:endParaRPr>
          </a:p>
        </p:txBody>
      </p:sp>
      <p:sp>
        <p:nvSpPr>
          <p:cNvPr id="3" name="Контейнер за съдържание 2"/>
          <p:cNvSpPr>
            <a:spLocks noGrp="1"/>
          </p:cNvSpPr>
          <p:nvPr>
            <p:ph idx="1"/>
          </p:nvPr>
        </p:nvSpPr>
        <p:spPr>
          <a:xfrm>
            <a:off x="322730" y="1637732"/>
            <a:ext cx="11492752" cy="4761276"/>
          </a:xfrm>
        </p:spPr>
        <p:txBody>
          <a:bodyPr>
            <a:normAutofit fontScale="92500" lnSpcReduction="10000"/>
          </a:bodyPr>
          <a:lstStyle/>
          <a:p>
            <a:pPr marL="45720" indent="0">
              <a:buNone/>
            </a:pPr>
            <a:r>
              <a:rPr lang="bg-BG" sz="2400" b="1" i="1" dirty="0" smtClean="0"/>
              <a:t>Член 107, параграф 1 от Договора за функционирането на Европейския съюз (ДФЕС):</a:t>
            </a:r>
          </a:p>
          <a:p>
            <a:pPr marL="45720" indent="0">
              <a:buNone/>
            </a:pPr>
            <a:r>
              <a:rPr lang="bg-BG" sz="2400" dirty="0" smtClean="0"/>
              <a:t>„всяка помощ, предоставена от държава-членка или чрез ресурси на държава-членка, под каквато и да било форма, която нарушава или заплашва да наруши конкуренцията чрез поставяне в по-благоприятно положение на определени предприятия или производството на някои стоки, доколкото засяга търговията между държавите-членки е несъвместима с вътрешния пазар. “</a:t>
            </a:r>
          </a:p>
          <a:p>
            <a:pPr marL="45720" indent="0">
              <a:buNone/>
            </a:pPr>
            <a:r>
              <a:rPr lang="bg-BG" sz="2400" b="1" i="1" dirty="0" smtClean="0"/>
              <a:t>§ 1, т.7 от Допълнителната разпоредба на Закона за държавните помощи</a:t>
            </a:r>
          </a:p>
          <a:p>
            <a:pPr marL="45720" indent="0">
              <a:buNone/>
            </a:pPr>
            <a:r>
              <a:rPr lang="ru-RU" sz="2400" dirty="0" smtClean="0"/>
              <a:t>"</a:t>
            </a:r>
            <a:r>
              <a:rPr lang="bg-BG" sz="2400" dirty="0" smtClean="0"/>
              <a:t>Държавна помощ" е всяка помощ, попадаща в обхвата на чл. 107, параграф 1 от Договора за функционирането на Европейския съюз, предоставена от държавата или от общината, или за сметка на държавни или общински ресурси, пряко или чрез други лица, под каквато и да е форма, която нарушава или застрашава да наруши свободната конкуренция чрез поставяне в по-благоприятно положение на определени предприятия, производството или търговията на определени стоки или предоставянето на определени услуги, доколкото се засяга търговията между държавите – членки на Европейския съюз</a:t>
            </a:r>
            <a:r>
              <a:rPr lang="ru-RU" sz="2400" dirty="0" smtClean="0"/>
              <a:t>.»</a:t>
            </a:r>
            <a:endParaRPr lang="bg-BG" sz="2400" dirty="0" smtClean="0"/>
          </a:p>
          <a:p>
            <a:pPr marL="45720" indent="0">
              <a:buNone/>
            </a:pPr>
            <a:endParaRPr lang="bg-BG" sz="2400" dirty="0"/>
          </a:p>
        </p:txBody>
      </p:sp>
    </p:spTree>
    <p:extLst>
      <p:ext uri="{BB962C8B-B14F-4D97-AF65-F5344CB8AC3E}">
        <p14:creationId xmlns:p14="http://schemas.microsoft.com/office/powerpoint/2010/main" val="433801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45435" y="295702"/>
            <a:ext cx="10668000" cy="959892"/>
          </a:xfrm>
        </p:spPr>
        <p:txBody>
          <a:bodyPr>
            <a:normAutofit/>
          </a:bodyPr>
          <a:lstStyle/>
          <a:p>
            <a:pPr algn="ctr"/>
            <a:r>
              <a:rPr lang="bg-BG" sz="3600" b="1" dirty="0" smtClean="0">
                <a:latin typeface="+mn-lt"/>
              </a:rPr>
              <a:t>Цели на режима на държавните помощи</a:t>
            </a:r>
            <a:endParaRPr lang="bg-BG" sz="3600" b="1" dirty="0">
              <a:latin typeface="+mn-lt"/>
            </a:endParaRPr>
          </a:p>
        </p:txBody>
      </p:sp>
      <p:sp>
        <p:nvSpPr>
          <p:cNvPr id="3" name="Контейнер за съдържание 2"/>
          <p:cNvSpPr>
            <a:spLocks noGrp="1"/>
          </p:cNvSpPr>
          <p:nvPr>
            <p:ph idx="1"/>
          </p:nvPr>
        </p:nvSpPr>
        <p:spPr>
          <a:xfrm>
            <a:off x="745436" y="1433015"/>
            <a:ext cx="10270436" cy="4662985"/>
          </a:xfrm>
        </p:spPr>
        <p:txBody>
          <a:bodyPr/>
          <a:lstStyle/>
          <a:p>
            <a:r>
              <a:rPr lang="bg-BG" sz="2800" dirty="0" smtClean="0"/>
              <a:t>Оценка на необходимостта от държавна намеса в съответствие с принципите на свободната конкуренция;</a:t>
            </a:r>
          </a:p>
          <a:p>
            <a:r>
              <a:rPr lang="bg-BG" sz="2800" dirty="0" smtClean="0"/>
              <a:t>Контрол върху разходването на държавни средства от момента на планиране до действителната им употреба</a:t>
            </a:r>
          </a:p>
          <a:p>
            <a:r>
              <a:rPr lang="bg-BG" sz="2800" dirty="0" smtClean="0"/>
              <a:t>Проследяване на законосъобразността и целесъобразността на публичното финансиране</a:t>
            </a:r>
          </a:p>
          <a:p>
            <a:r>
              <a:rPr lang="bg-BG" sz="2800" dirty="0" smtClean="0"/>
              <a:t>Определяне на приоритетни дейности, които да бъдат стимулирани</a:t>
            </a:r>
          </a:p>
          <a:p>
            <a:endParaRPr lang="bg-BG" dirty="0"/>
          </a:p>
        </p:txBody>
      </p:sp>
    </p:spTree>
    <p:extLst>
      <p:ext uri="{BB962C8B-B14F-4D97-AF65-F5344CB8AC3E}">
        <p14:creationId xmlns:p14="http://schemas.microsoft.com/office/powerpoint/2010/main" val="2980767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83457" y="1282891"/>
            <a:ext cx="11533239" cy="5275226"/>
          </a:xfrm>
        </p:spPr>
        <p:txBody>
          <a:bodyPr>
            <a:normAutofit fontScale="92500" lnSpcReduction="10000"/>
          </a:bodyPr>
          <a:lstStyle/>
          <a:p>
            <a:pPr marL="45720" indent="0">
              <a:buNone/>
            </a:pPr>
            <a:r>
              <a:rPr lang="bg-BG" dirty="0" smtClean="0"/>
              <a:t>Ръководителите на бюджетни организации са отговорни за:</a:t>
            </a:r>
          </a:p>
          <a:p>
            <a:r>
              <a:rPr lang="bg-BG" dirty="0" smtClean="0"/>
              <a:t>Извършването на оценка за съответствие със законодателството в областта на държавните помощи в случаите, когато се отпускат средства за сметка на съответните бюджети в полза на лица - небюджетни организации, включително за:</a:t>
            </a:r>
          </a:p>
          <a:p>
            <a:pPr marL="45720" indent="0">
              <a:buNone/>
            </a:pPr>
            <a:r>
              <a:rPr lang="bg-BG" dirty="0" smtClean="0"/>
              <a:t> 1. разходи, субсидии и възмездно финансиране, в т.ч. при преференциални условия;</a:t>
            </a:r>
          </a:p>
          <a:p>
            <a:pPr marL="45720" indent="0">
              <a:buNone/>
            </a:pPr>
            <a:r>
              <a:rPr lang="bg-BG" dirty="0" smtClean="0"/>
              <a:t> 2. гаранции, капиталови трансфери и пропуснати приходи и ползи, както и за други форми на подпомагане.</a:t>
            </a:r>
          </a:p>
          <a:p>
            <a:r>
              <a:rPr lang="bg-BG" dirty="0" smtClean="0"/>
              <a:t> Оценката се извършва </a:t>
            </a:r>
            <a:r>
              <a:rPr lang="bg-BG" b="1" u="sng" dirty="0" smtClean="0"/>
              <a:t>преди</a:t>
            </a:r>
            <a:r>
              <a:rPr lang="bg-BG" dirty="0" smtClean="0"/>
              <a:t> отпускането на средствата и в случаите, когато лицата - небюджетни организации:</a:t>
            </a:r>
          </a:p>
          <a:p>
            <a:pPr marL="45720" indent="0">
              <a:buNone/>
            </a:pPr>
            <a:r>
              <a:rPr lang="bg-BG" dirty="0" smtClean="0"/>
              <a:t>1. се освобождават частично от плащания към бюджета под каквато и да е форма;</a:t>
            </a:r>
          </a:p>
          <a:p>
            <a:pPr marL="45720" indent="0">
              <a:buNone/>
            </a:pPr>
            <a:r>
              <a:rPr lang="bg-BG" dirty="0" smtClean="0"/>
              <a:t>2. получават или предоставят права, активи или услуги при условия, различни от пазарните;</a:t>
            </a:r>
          </a:p>
          <a:p>
            <a:pPr marL="45720" indent="0">
              <a:buNone/>
            </a:pPr>
            <a:r>
              <a:rPr lang="bg-BG" dirty="0" smtClean="0"/>
              <a:t>3. получават селективни преференции и облекчения.</a:t>
            </a:r>
          </a:p>
          <a:p>
            <a:r>
              <a:rPr lang="bg-BG" dirty="0" smtClean="0"/>
              <a:t> Министърът на финансите дава указания за извършването на оценките във връзка с прилагането на режима по държавните помощи.</a:t>
            </a:r>
          </a:p>
          <a:p>
            <a:endParaRPr lang="bg-BG" dirty="0"/>
          </a:p>
        </p:txBody>
      </p:sp>
      <p:sp>
        <p:nvSpPr>
          <p:cNvPr id="5" name="Заглавие 1"/>
          <p:cNvSpPr>
            <a:spLocks noGrp="1"/>
          </p:cNvSpPr>
          <p:nvPr>
            <p:ph type="title"/>
          </p:nvPr>
        </p:nvSpPr>
        <p:spPr>
          <a:xfrm>
            <a:off x="923544" y="216801"/>
            <a:ext cx="9875520" cy="1066089"/>
          </a:xfrm>
        </p:spPr>
        <p:txBody>
          <a:bodyPr>
            <a:normAutofit fontScale="90000"/>
          </a:bodyPr>
          <a:lstStyle/>
          <a:p>
            <a:pPr algn="ctr"/>
            <a:r>
              <a:rPr lang="bg-BG" sz="3600" b="1" dirty="0">
                <a:latin typeface="+mn-lt"/>
              </a:rPr>
              <a:t>Отговорности на </a:t>
            </a:r>
            <a:r>
              <a:rPr lang="bg-BG" sz="3600" b="1" dirty="0" smtClean="0">
                <a:latin typeface="+mn-lt"/>
              </a:rPr>
              <a:t>общините във връзка с държавните помощи</a:t>
            </a:r>
            <a:endParaRPr lang="bg-BG" sz="3600" b="1" dirty="0">
              <a:latin typeface="+mn-lt"/>
            </a:endParaRPr>
          </a:p>
        </p:txBody>
      </p:sp>
    </p:spTree>
    <p:extLst>
      <p:ext uri="{BB962C8B-B14F-4D97-AF65-F5344CB8AC3E}">
        <p14:creationId xmlns:p14="http://schemas.microsoft.com/office/powerpoint/2010/main" val="2147108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300989"/>
            <a:ext cx="9875520" cy="981901"/>
          </a:xfrm>
        </p:spPr>
        <p:txBody>
          <a:bodyPr>
            <a:normAutofit/>
          </a:bodyPr>
          <a:lstStyle/>
          <a:p>
            <a:pPr algn="ctr"/>
            <a:r>
              <a:rPr lang="bg-BG" sz="3600" b="1" dirty="0">
                <a:latin typeface="+mn-lt"/>
              </a:rPr>
              <a:t>Тест за държавна </a:t>
            </a:r>
            <a:r>
              <a:rPr lang="bg-BG" sz="3600" b="1" dirty="0" smtClean="0">
                <a:latin typeface="+mn-lt"/>
              </a:rPr>
              <a:t>помощ</a:t>
            </a:r>
            <a:endParaRPr lang="bg-BG" sz="3600" b="1" dirty="0">
              <a:latin typeface="+mn-lt"/>
            </a:endParaRPr>
          </a:p>
        </p:txBody>
      </p:sp>
      <p:sp>
        <p:nvSpPr>
          <p:cNvPr id="3" name="Контейнер за съдържание 2"/>
          <p:cNvSpPr>
            <a:spLocks noGrp="1"/>
          </p:cNvSpPr>
          <p:nvPr>
            <p:ph idx="1"/>
          </p:nvPr>
        </p:nvSpPr>
        <p:spPr>
          <a:xfrm>
            <a:off x="496038" y="1282891"/>
            <a:ext cx="11169444" cy="4816182"/>
          </a:xfrm>
        </p:spPr>
        <p:txBody>
          <a:bodyPr>
            <a:normAutofit/>
          </a:bodyPr>
          <a:lstStyle/>
          <a:p>
            <a:pPr marL="45720" indent="0">
              <a:buNone/>
            </a:pPr>
            <a:r>
              <a:rPr lang="bg-BG" sz="2800" b="1" dirty="0" smtClean="0"/>
              <a:t>Публично финансиране може да представлява държавна помощ, ако кумулативно са изпълнени всички критерии:</a:t>
            </a:r>
          </a:p>
          <a:p>
            <a:r>
              <a:rPr lang="bg-BG" sz="2400" dirty="0" smtClean="0"/>
              <a:t>Предприятие, което предоставя публични ресурси;</a:t>
            </a:r>
          </a:p>
          <a:p>
            <a:r>
              <a:rPr lang="bg-BG" sz="2400" dirty="0" smtClean="0"/>
              <a:t>Икономическо предимство, каквото не би могло да бъде получено от пазара;</a:t>
            </a:r>
          </a:p>
          <a:p>
            <a:r>
              <a:rPr lang="bg-BG" sz="2400" dirty="0" smtClean="0"/>
              <a:t>Избирателност, селективност;</a:t>
            </a:r>
          </a:p>
          <a:p>
            <a:r>
              <a:rPr lang="bg-BG" sz="2400" dirty="0"/>
              <a:t>Р</a:t>
            </a:r>
            <a:r>
              <a:rPr lang="bg-BG" sz="2400" dirty="0" smtClean="0"/>
              <a:t>иск от нарушаване на конкуренцията и търговията на общия пазар;</a:t>
            </a:r>
          </a:p>
          <a:p>
            <a:pPr marL="45720" indent="0">
              <a:buNone/>
            </a:pPr>
            <a:r>
              <a:rPr lang="bg-BG" sz="2400" dirty="0" smtClean="0"/>
              <a:t>Ако дори един от елементите на теста </a:t>
            </a:r>
            <a:r>
              <a:rPr lang="bg-BG" sz="2400" b="1" dirty="0" smtClean="0"/>
              <a:t>не е налице</a:t>
            </a:r>
            <a:r>
              <a:rPr lang="bg-BG" sz="2400" dirty="0" smtClean="0"/>
              <a:t>, подпомагането не представлява държавна помощ!</a:t>
            </a:r>
          </a:p>
          <a:p>
            <a:pPr marL="45720" indent="0">
              <a:buNone/>
            </a:pPr>
            <a:r>
              <a:rPr lang="bg-BG" sz="2400" i="1" dirty="0" smtClean="0"/>
              <a:t>Известие на Комисията относно понятието за държавна помощ, посочено в член 107, параграф 1 от ДФЕС</a:t>
            </a:r>
            <a:endParaRPr lang="bg-BG" sz="2400" i="1" dirty="0"/>
          </a:p>
        </p:txBody>
      </p:sp>
    </p:spTree>
    <p:extLst>
      <p:ext uri="{BB962C8B-B14F-4D97-AF65-F5344CB8AC3E}">
        <p14:creationId xmlns:p14="http://schemas.microsoft.com/office/powerpoint/2010/main" val="3008269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067752" y="282054"/>
            <a:ext cx="9875520" cy="857250"/>
          </a:xfrm>
        </p:spPr>
        <p:txBody>
          <a:bodyPr>
            <a:normAutofit/>
          </a:bodyPr>
          <a:lstStyle/>
          <a:p>
            <a:pPr algn="ctr"/>
            <a:r>
              <a:rPr lang="ru-RU" sz="3600" b="1" dirty="0">
                <a:latin typeface="+mn-lt"/>
              </a:rPr>
              <a:t>Форма за ранен контакт с </a:t>
            </a:r>
            <a:r>
              <a:rPr lang="bg-BG" sz="3600" b="1" dirty="0" smtClean="0">
                <a:latin typeface="+mn-lt"/>
              </a:rPr>
              <a:t>МФ</a:t>
            </a:r>
            <a:endParaRPr lang="bg-BG" sz="3600" b="1" dirty="0">
              <a:latin typeface="+mn-lt"/>
            </a:endParaRPr>
          </a:p>
        </p:txBody>
      </p:sp>
      <p:graphicFrame>
        <p:nvGraphicFramePr>
          <p:cNvPr id="5" name="Контейнер за съдържание 4"/>
          <p:cNvGraphicFramePr>
            <a:graphicFrameLocks noGrp="1"/>
          </p:cNvGraphicFramePr>
          <p:nvPr>
            <p:ph idx="1"/>
            <p:extLst>
              <p:ext uri="{D42A27DB-BD31-4B8C-83A1-F6EECF244321}">
                <p14:modId xmlns:p14="http://schemas.microsoft.com/office/powerpoint/2010/main" val="563969933"/>
              </p:ext>
            </p:extLst>
          </p:nvPr>
        </p:nvGraphicFramePr>
        <p:xfrm>
          <a:off x="504825" y="1466846"/>
          <a:ext cx="11001375" cy="4898678"/>
        </p:xfrm>
        <a:graphic>
          <a:graphicData uri="http://schemas.openxmlformats.org/drawingml/2006/table">
            <a:tbl>
              <a:tblPr firstRow="1" bandRow="1">
                <a:tableStyleId>{5C22544A-7EE6-4342-B048-85BDC9FD1C3A}</a:tableStyleId>
              </a:tblPr>
              <a:tblGrid>
                <a:gridCol w="9925050">
                  <a:extLst>
                    <a:ext uri="{9D8B030D-6E8A-4147-A177-3AD203B41FA5}">
                      <a16:colId xmlns="" xmlns:a16="http://schemas.microsoft.com/office/drawing/2014/main" val="2012082016"/>
                    </a:ext>
                  </a:extLst>
                </a:gridCol>
                <a:gridCol w="539069">
                  <a:extLst>
                    <a:ext uri="{9D8B030D-6E8A-4147-A177-3AD203B41FA5}">
                      <a16:colId xmlns="" xmlns:a16="http://schemas.microsoft.com/office/drawing/2014/main" val="3930810322"/>
                    </a:ext>
                  </a:extLst>
                </a:gridCol>
                <a:gridCol w="537256">
                  <a:extLst>
                    <a:ext uri="{9D8B030D-6E8A-4147-A177-3AD203B41FA5}">
                      <a16:colId xmlns="" xmlns:a16="http://schemas.microsoft.com/office/drawing/2014/main" val="4210044525"/>
                    </a:ext>
                  </a:extLst>
                </a:gridCol>
              </a:tblGrid>
              <a:tr h="386292">
                <a:tc>
                  <a:txBody>
                    <a:bodyPr/>
                    <a:lstStyle/>
                    <a:p>
                      <a:r>
                        <a:rPr lang="bg-BG" dirty="0" smtClean="0"/>
                        <a:t>Кратко пояснение/описание		</a:t>
                      </a:r>
                      <a:endParaRPr lang="bg-BG" dirty="0"/>
                    </a:p>
                  </a:txBody>
                  <a:tcPr anchor="ctr"/>
                </a:tc>
                <a:tc>
                  <a:txBody>
                    <a:bodyPr/>
                    <a:lstStyle/>
                    <a:p>
                      <a:r>
                        <a:rPr lang="bg-BG" dirty="0" smtClean="0"/>
                        <a:t>Да</a:t>
                      </a:r>
                      <a:endParaRPr lang="bg-BG"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bg-BG" dirty="0" smtClean="0"/>
                        <a:t>Не</a:t>
                      </a:r>
                      <a:endParaRPr lang="bg-BG" dirty="0"/>
                    </a:p>
                  </a:txBody>
                  <a:tcPr anchor="ctr"/>
                </a:tc>
                <a:extLst>
                  <a:ext uri="{0D108BD9-81ED-4DB2-BD59-A6C34878D82A}">
                    <a16:rowId xmlns="" xmlns:a16="http://schemas.microsoft.com/office/drawing/2014/main" val="3683048778"/>
                  </a:ext>
                </a:extLst>
              </a:tr>
              <a:tr h="386292">
                <a:tc gridSpan="3">
                  <a:txBody>
                    <a:bodyPr/>
                    <a:lstStyle/>
                    <a:p>
                      <a:r>
                        <a:rPr lang="af-ZA" dirty="0" smtClean="0"/>
                        <a:t>I. </a:t>
                      </a:r>
                      <a:r>
                        <a:rPr lang="bg-BG" dirty="0" smtClean="0"/>
                        <a:t>Обща информация </a:t>
                      </a:r>
                      <a:endParaRPr lang="bg-BG" dirty="0"/>
                    </a:p>
                  </a:txBody>
                  <a:tcPr anchor="ctr"/>
                </a:tc>
                <a:tc hMerge="1">
                  <a:txBody>
                    <a:bodyPr/>
                    <a:lstStyle/>
                    <a:p>
                      <a:endParaRPr lang="bg-BG"/>
                    </a:p>
                  </a:txBody>
                  <a:tcPr/>
                </a:tc>
                <a:tc hMerge="1">
                  <a:txBody>
                    <a:bodyPr/>
                    <a:lstStyle/>
                    <a:p>
                      <a:endParaRPr lang="bg-BG" dirty="0"/>
                    </a:p>
                  </a:txBody>
                  <a:tcPr/>
                </a:tc>
                <a:extLst>
                  <a:ext uri="{0D108BD9-81ED-4DB2-BD59-A6C34878D82A}">
                    <a16:rowId xmlns="" xmlns:a16="http://schemas.microsoft.com/office/drawing/2014/main" val="4221744292"/>
                  </a:ext>
                </a:extLst>
              </a:tr>
              <a:tr h="386292">
                <a:tc gridSpan="3">
                  <a:txBody>
                    <a:bodyPr/>
                    <a:lstStyle/>
                    <a:p>
                      <a:r>
                        <a:rPr lang="bg-BG" noProof="0" dirty="0" smtClean="0"/>
                        <a:t>II. Определяне наличието на държавна помощ / „тест за държавна помощ“</a:t>
                      </a:r>
                      <a:endParaRPr lang="bg-BG" noProof="0" dirty="0"/>
                    </a:p>
                  </a:txBody>
                  <a:tcPr anchor="ctr"/>
                </a:tc>
                <a:tc hMerge="1">
                  <a:txBody>
                    <a:bodyPr/>
                    <a:lstStyle/>
                    <a:p>
                      <a:endParaRPr lang="bg-BG"/>
                    </a:p>
                  </a:txBody>
                  <a:tcPr/>
                </a:tc>
                <a:tc hMerge="1">
                  <a:txBody>
                    <a:bodyPr/>
                    <a:lstStyle/>
                    <a:p>
                      <a:endParaRPr lang="bg-BG" dirty="0"/>
                    </a:p>
                  </a:txBody>
                  <a:tcPr/>
                </a:tc>
                <a:extLst>
                  <a:ext uri="{0D108BD9-81ED-4DB2-BD59-A6C34878D82A}">
                    <a16:rowId xmlns="" xmlns:a16="http://schemas.microsoft.com/office/drawing/2014/main" val="9166677"/>
                  </a:ext>
                </a:extLst>
              </a:tr>
              <a:tr h="952500">
                <a:tc>
                  <a:txBody>
                    <a:bodyPr/>
                    <a:lstStyle/>
                    <a:p>
                      <a:r>
                        <a:rPr lang="bg-BG" b="1" noProof="0" dirty="0" smtClean="0"/>
                        <a:t>Раздел 1. </a:t>
                      </a:r>
                      <a:r>
                        <a:rPr lang="bg-BG" noProof="0" dirty="0" smtClean="0"/>
                        <a:t>Предоставя ли се ресурс (от страна на публичен орган, вкл. европейски или донорски ресурс, който се управлява от публичен орган, публично правна организация или специално създадена структура?	</a:t>
                      </a:r>
                      <a:endParaRPr lang="bg-BG" noProof="0" dirty="0"/>
                    </a:p>
                  </a:txBody>
                  <a:tcPr anchor="ctr"/>
                </a:tc>
                <a:tc>
                  <a:txBody>
                    <a:bodyPr/>
                    <a:lstStyle/>
                    <a:p>
                      <a:endParaRPr lang="bg-BG"/>
                    </a:p>
                  </a:txBody>
                  <a:tcPr anchor="ctr"/>
                </a:tc>
                <a:tc>
                  <a:txBody>
                    <a:bodyPr/>
                    <a:lstStyle/>
                    <a:p>
                      <a:endParaRPr lang="bg-BG"/>
                    </a:p>
                  </a:txBody>
                  <a:tcPr anchor="ctr"/>
                </a:tc>
                <a:extLst>
                  <a:ext uri="{0D108BD9-81ED-4DB2-BD59-A6C34878D82A}">
                    <a16:rowId xmlns="" xmlns:a16="http://schemas.microsoft.com/office/drawing/2014/main" val="1750089860"/>
                  </a:ext>
                </a:extLst>
              </a:tr>
              <a:tr h="386292">
                <a:tc>
                  <a:txBody>
                    <a:bodyPr/>
                    <a:lstStyle/>
                    <a:p>
                      <a:r>
                        <a:rPr lang="bg-BG" b="1" noProof="0" dirty="0" smtClean="0"/>
                        <a:t>Раздел 2. </a:t>
                      </a:r>
                      <a:r>
                        <a:rPr lang="bg-BG" noProof="0" dirty="0" smtClean="0"/>
                        <a:t>Мярката свързана ли е с предоставяне на (икономическо) предимство? 	</a:t>
                      </a:r>
                      <a:endParaRPr lang="bg-BG" noProof="0" dirty="0"/>
                    </a:p>
                  </a:txBody>
                  <a:tcPr anchor="ctr"/>
                </a:tc>
                <a:tc>
                  <a:txBody>
                    <a:bodyPr/>
                    <a:lstStyle/>
                    <a:p>
                      <a:endParaRPr lang="bg-BG"/>
                    </a:p>
                  </a:txBody>
                  <a:tcPr anchor="ctr"/>
                </a:tc>
                <a:tc>
                  <a:txBody>
                    <a:bodyPr/>
                    <a:lstStyle/>
                    <a:p>
                      <a:endParaRPr lang="bg-BG" dirty="0"/>
                    </a:p>
                  </a:txBody>
                  <a:tcPr anchor="ctr"/>
                </a:tc>
                <a:extLst>
                  <a:ext uri="{0D108BD9-81ED-4DB2-BD59-A6C34878D82A}">
                    <a16:rowId xmlns="" xmlns:a16="http://schemas.microsoft.com/office/drawing/2014/main" val="3813749152"/>
                  </a:ext>
                </a:extLst>
              </a:tr>
              <a:tr h="386292">
                <a:tc>
                  <a:txBody>
                    <a:bodyPr/>
                    <a:lstStyle/>
                    <a:p>
                      <a:r>
                        <a:rPr lang="bg-BG" b="1" noProof="0" dirty="0" smtClean="0"/>
                        <a:t>Раздел 3. </a:t>
                      </a:r>
                      <a:r>
                        <a:rPr lang="bg-BG" noProof="0" dirty="0" smtClean="0"/>
                        <a:t>Мярката селективна ли е (избирателна)? 	</a:t>
                      </a:r>
                      <a:endParaRPr lang="bg-BG" noProof="0" dirty="0"/>
                    </a:p>
                  </a:txBody>
                  <a:tcPr anchor="ctr"/>
                </a:tc>
                <a:tc>
                  <a:txBody>
                    <a:bodyPr/>
                    <a:lstStyle/>
                    <a:p>
                      <a:endParaRPr lang="bg-BG"/>
                    </a:p>
                  </a:txBody>
                  <a:tcPr anchor="ctr"/>
                </a:tc>
                <a:tc>
                  <a:txBody>
                    <a:bodyPr/>
                    <a:lstStyle/>
                    <a:p>
                      <a:endParaRPr lang="bg-BG" dirty="0"/>
                    </a:p>
                  </a:txBody>
                  <a:tcPr anchor="ctr"/>
                </a:tc>
                <a:extLst>
                  <a:ext uri="{0D108BD9-81ED-4DB2-BD59-A6C34878D82A}">
                    <a16:rowId xmlns="" xmlns:a16="http://schemas.microsoft.com/office/drawing/2014/main" val="2808464740"/>
                  </a:ext>
                </a:extLst>
              </a:tr>
              <a:tr h="4695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bg-BG" b="1" noProof="0" dirty="0" smtClean="0"/>
                        <a:t>Раздел 4. </a:t>
                      </a:r>
                      <a:r>
                        <a:rPr lang="bg-BG" noProof="0" dirty="0" smtClean="0"/>
                        <a:t>Помощта уврежда или заплашва да увреди конкуренцията и търговията на Общия пазар?</a:t>
                      </a:r>
                      <a:endParaRPr lang="bg-BG" noProof="0" dirty="0"/>
                    </a:p>
                  </a:txBody>
                  <a:tcPr anchor="ctr"/>
                </a:tc>
                <a:tc>
                  <a:txBody>
                    <a:bodyPr/>
                    <a:lstStyle/>
                    <a:p>
                      <a:endParaRPr lang="bg-BG"/>
                    </a:p>
                  </a:txBody>
                  <a:tcPr anchor="ctr"/>
                </a:tc>
                <a:tc>
                  <a:txBody>
                    <a:bodyPr/>
                    <a:lstStyle/>
                    <a:p>
                      <a:endParaRPr lang="bg-BG"/>
                    </a:p>
                  </a:txBody>
                  <a:tcPr anchor="ctr"/>
                </a:tc>
                <a:extLst>
                  <a:ext uri="{0D108BD9-81ED-4DB2-BD59-A6C34878D82A}">
                    <a16:rowId xmlns="" xmlns:a16="http://schemas.microsoft.com/office/drawing/2014/main" val="194463464"/>
                  </a:ext>
                </a:extLst>
              </a:tr>
              <a:tr h="386292">
                <a:tc>
                  <a:txBody>
                    <a:bodyPr/>
                    <a:lstStyle/>
                    <a:p>
                      <a:r>
                        <a:rPr lang="bg-BG" noProof="0" dirty="0" smtClean="0"/>
                        <a:t>Изключения от режима по държавните помощи</a:t>
                      </a:r>
                      <a:endParaRPr lang="bg-BG" noProof="0" dirty="0"/>
                    </a:p>
                  </a:txBody>
                  <a:tcPr anchor="ctr"/>
                </a:tc>
                <a:tc>
                  <a:txBody>
                    <a:bodyPr/>
                    <a:lstStyle/>
                    <a:p>
                      <a:endParaRPr lang="bg-BG"/>
                    </a:p>
                  </a:txBody>
                  <a:tcPr anchor="ctr"/>
                </a:tc>
                <a:tc>
                  <a:txBody>
                    <a:bodyPr/>
                    <a:lstStyle/>
                    <a:p>
                      <a:endParaRPr lang="bg-BG"/>
                    </a:p>
                  </a:txBody>
                  <a:tcPr anchor="ctr"/>
                </a:tc>
                <a:extLst>
                  <a:ext uri="{0D108BD9-81ED-4DB2-BD59-A6C34878D82A}">
                    <a16:rowId xmlns="" xmlns:a16="http://schemas.microsoft.com/office/drawing/2014/main" val="955521772"/>
                  </a:ext>
                </a:extLst>
              </a:tr>
              <a:tr h="3862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bg-BG" noProof="0" dirty="0" smtClean="0"/>
                        <a:t>Извод дали мярката съдържа държавна помощ? 		</a:t>
                      </a:r>
                    </a:p>
                  </a:txBody>
                  <a:tcPr anchor="ctr"/>
                </a:tc>
                <a:tc>
                  <a:txBody>
                    <a:bodyPr/>
                    <a:lstStyle/>
                    <a:p>
                      <a:endParaRPr lang="bg-BG"/>
                    </a:p>
                  </a:txBody>
                  <a:tcPr anchor="ctr"/>
                </a:tc>
                <a:tc>
                  <a:txBody>
                    <a:bodyPr/>
                    <a:lstStyle/>
                    <a:p>
                      <a:endParaRPr lang="bg-BG"/>
                    </a:p>
                  </a:txBody>
                  <a:tcPr anchor="ctr"/>
                </a:tc>
                <a:extLst>
                  <a:ext uri="{0D108BD9-81ED-4DB2-BD59-A6C34878D82A}">
                    <a16:rowId xmlns="" xmlns:a16="http://schemas.microsoft.com/office/drawing/2014/main" val="1031273362"/>
                  </a:ext>
                </a:extLst>
              </a:tr>
              <a:tr h="386292">
                <a:tc>
                  <a:txBody>
                    <a:bodyPr/>
                    <a:lstStyle/>
                    <a:p>
                      <a:r>
                        <a:rPr lang="bg-BG" noProof="0" dirty="0" smtClean="0"/>
                        <a:t>III. Допълнителна информация и изисквания</a:t>
                      </a:r>
                    </a:p>
                  </a:txBody>
                  <a:tcPr anchor="ctr"/>
                </a:tc>
                <a:tc>
                  <a:txBody>
                    <a:bodyPr/>
                    <a:lstStyle/>
                    <a:p>
                      <a:endParaRPr lang="bg-BG"/>
                    </a:p>
                  </a:txBody>
                  <a:tcPr anchor="ctr"/>
                </a:tc>
                <a:tc>
                  <a:txBody>
                    <a:bodyPr/>
                    <a:lstStyle/>
                    <a:p>
                      <a:endParaRPr lang="bg-BG"/>
                    </a:p>
                  </a:txBody>
                  <a:tcPr anchor="ctr"/>
                </a:tc>
                <a:extLst>
                  <a:ext uri="{0D108BD9-81ED-4DB2-BD59-A6C34878D82A}">
                    <a16:rowId xmlns="" xmlns:a16="http://schemas.microsoft.com/office/drawing/2014/main" val="656377555"/>
                  </a:ext>
                </a:extLst>
              </a:tr>
              <a:tr h="386292">
                <a:tc>
                  <a:txBody>
                    <a:bodyPr/>
                    <a:lstStyle/>
                    <a:p>
                      <a:r>
                        <a:rPr lang="bg-BG" noProof="0" dirty="0" smtClean="0"/>
                        <a:t>IV. Определяне на приложимия към мярката режим</a:t>
                      </a:r>
                    </a:p>
                  </a:txBody>
                  <a:tcPr anchor="ctr"/>
                </a:tc>
                <a:tc>
                  <a:txBody>
                    <a:bodyPr/>
                    <a:lstStyle/>
                    <a:p>
                      <a:endParaRPr lang="bg-BG"/>
                    </a:p>
                  </a:txBody>
                  <a:tcPr anchor="ctr"/>
                </a:tc>
                <a:tc>
                  <a:txBody>
                    <a:bodyPr/>
                    <a:lstStyle/>
                    <a:p>
                      <a:endParaRPr lang="bg-BG" dirty="0"/>
                    </a:p>
                  </a:txBody>
                  <a:tcPr anchor="ctr"/>
                </a:tc>
                <a:extLst>
                  <a:ext uri="{0D108BD9-81ED-4DB2-BD59-A6C34878D82A}">
                    <a16:rowId xmlns="" xmlns:a16="http://schemas.microsoft.com/office/drawing/2014/main" val="1481864271"/>
                  </a:ext>
                </a:extLst>
              </a:tr>
            </a:tbl>
          </a:graphicData>
        </a:graphic>
      </p:graphicFrame>
    </p:spTree>
    <p:extLst>
      <p:ext uri="{BB962C8B-B14F-4D97-AF65-F5344CB8AC3E}">
        <p14:creationId xmlns:p14="http://schemas.microsoft.com/office/powerpoint/2010/main" val="1710381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Контейнер за съдържание 4"/>
          <p:cNvGraphicFramePr>
            <a:graphicFrameLocks noGrp="1"/>
          </p:cNvGraphicFramePr>
          <p:nvPr>
            <p:ph idx="1"/>
            <p:extLst>
              <p:ext uri="{D42A27DB-BD31-4B8C-83A1-F6EECF244321}">
                <p14:modId xmlns:p14="http://schemas.microsoft.com/office/powerpoint/2010/main" val="2725855026"/>
              </p:ext>
            </p:extLst>
          </p:nvPr>
        </p:nvGraphicFramePr>
        <p:xfrm>
          <a:off x="0" y="1089025"/>
          <a:ext cx="9471731" cy="54671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Текстово поле 9"/>
          <p:cNvSpPr txBox="1"/>
          <p:nvPr/>
        </p:nvSpPr>
        <p:spPr>
          <a:xfrm>
            <a:off x="4989691" y="1632293"/>
            <a:ext cx="568396" cy="369332"/>
          </a:xfrm>
          <a:prstGeom prst="rect">
            <a:avLst/>
          </a:prstGeom>
          <a:noFill/>
        </p:spPr>
        <p:txBody>
          <a:bodyPr wrap="square" rtlCol="0">
            <a:spAutoFit/>
          </a:bodyPr>
          <a:lstStyle/>
          <a:p>
            <a:r>
              <a:rPr lang="bg-BG" dirty="0" smtClean="0"/>
              <a:t>Да</a:t>
            </a:r>
            <a:endParaRPr lang="bg-BG" dirty="0"/>
          </a:p>
        </p:txBody>
      </p:sp>
      <p:sp>
        <p:nvSpPr>
          <p:cNvPr id="12" name="Текстово поле 11"/>
          <p:cNvSpPr txBox="1"/>
          <p:nvPr/>
        </p:nvSpPr>
        <p:spPr>
          <a:xfrm>
            <a:off x="5019888" y="2489716"/>
            <a:ext cx="568396" cy="369332"/>
          </a:xfrm>
          <a:prstGeom prst="rect">
            <a:avLst/>
          </a:prstGeom>
          <a:noFill/>
        </p:spPr>
        <p:txBody>
          <a:bodyPr wrap="square" rtlCol="0">
            <a:spAutoFit/>
          </a:bodyPr>
          <a:lstStyle/>
          <a:p>
            <a:r>
              <a:rPr lang="bg-BG" dirty="0" smtClean="0"/>
              <a:t>Да</a:t>
            </a:r>
            <a:endParaRPr lang="bg-BG" dirty="0"/>
          </a:p>
        </p:txBody>
      </p:sp>
      <p:sp>
        <p:nvSpPr>
          <p:cNvPr id="13" name="Текстово поле 12"/>
          <p:cNvSpPr txBox="1"/>
          <p:nvPr/>
        </p:nvSpPr>
        <p:spPr>
          <a:xfrm>
            <a:off x="5019888" y="3374834"/>
            <a:ext cx="568396" cy="369332"/>
          </a:xfrm>
          <a:prstGeom prst="rect">
            <a:avLst/>
          </a:prstGeom>
          <a:noFill/>
        </p:spPr>
        <p:txBody>
          <a:bodyPr wrap="square" rtlCol="0">
            <a:spAutoFit/>
          </a:bodyPr>
          <a:lstStyle/>
          <a:p>
            <a:r>
              <a:rPr lang="bg-BG" dirty="0" smtClean="0"/>
              <a:t>Да</a:t>
            </a:r>
            <a:endParaRPr lang="bg-BG" dirty="0"/>
          </a:p>
        </p:txBody>
      </p:sp>
      <p:sp>
        <p:nvSpPr>
          <p:cNvPr id="14" name="Текстово поле 13"/>
          <p:cNvSpPr txBox="1"/>
          <p:nvPr/>
        </p:nvSpPr>
        <p:spPr>
          <a:xfrm>
            <a:off x="4989691" y="4198831"/>
            <a:ext cx="568396" cy="369332"/>
          </a:xfrm>
          <a:prstGeom prst="rect">
            <a:avLst/>
          </a:prstGeom>
          <a:noFill/>
        </p:spPr>
        <p:txBody>
          <a:bodyPr wrap="square" rtlCol="0">
            <a:spAutoFit/>
          </a:bodyPr>
          <a:lstStyle/>
          <a:p>
            <a:r>
              <a:rPr lang="bg-BG" dirty="0" smtClean="0"/>
              <a:t>Да</a:t>
            </a:r>
            <a:endParaRPr lang="bg-BG" dirty="0"/>
          </a:p>
        </p:txBody>
      </p:sp>
      <p:sp>
        <p:nvSpPr>
          <p:cNvPr id="15" name="Правоъгълник 14"/>
          <p:cNvSpPr/>
          <p:nvPr/>
        </p:nvSpPr>
        <p:spPr>
          <a:xfrm>
            <a:off x="7562769" y="1339076"/>
            <a:ext cx="2074289" cy="180275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g-BG" sz="2000" dirty="0" smtClean="0"/>
              <a:t>Изпълняване на условие „НЕПОМОЩ“</a:t>
            </a:r>
            <a:endParaRPr lang="bg-BG" sz="2000" dirty="0"/>
          </a:p>
        </p:txBody>
      </p:sp>
      <p:sp>
        <p:nvSpPr>
          <p:cNvPr id="16" name="Правоъгълник 15"/>
          <p:cNvSpPr/>
          <p:nvPr/>
        </p:nvSpPr>
        <p:spPr>
          <a:xfrm>
            <a:off x="7579086" y="3488286"/>
            <a:ext cx="2087599" cy="78293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g-BG" sz="1900" dirty="0" smtClean="0"/>
              <a:t>„НЕПОМОЩ“</a:t>
            </a:r>
            <a:endParaRPr lang="bg-BG" sz="1900" dirty="0"/>
          </a:p>
        </p:txBody>
      </p:sp>
      <p:sp>
        <p:nvSpPr>
          <p:cNvPr id="17" name="Заглавие 1"/>
          <p:cNvSpPr>
            <a:spLocks noGrp="1"/>
          </p:cNvSpPr>
          <p:nvPr>
            <p:ph type="title"/>
          </p:nvPr>
        </p:nvSpPr>
        <p:spPr>
          <a:xfrm>
            <a:off x="1143000" y="125413"/>
            <a:ext cx="9875838" cy="963612"/>
          </a:xfrm>
        </p:spPr>
        <p:txBody>
          <a:bodyPr/>
          <a:lstStyle/>
          <a:p>
            <a:pPr algn="ctr"/>
            <a:r>
              <a:rPr lang="bg-BG" b="1" dirty="0" smtClean="0">
                <a:latin typeface="+mn-lt"/>
              </a:rPr>
              <a:t>Логически алгоритъм на теста</a:t>
            </a:r>
            <a:endParaRPr lang="bg-BG" b="1" dirty="0">
              <a:latin typeface="+mn-lt"/>
            </a:endParaRPr>
          </a:p>
        </p:txBody>
      </p:sp>
      <p:cxnSp>
        <p:nvCxnSpPr>
          <p:cNvPr id="19" name="Съединител с чупка 18"/>
          <p:cNvCxnSpPr/>
          <p:nvPr/>
        </p:nvCxnSpPr>
        <p:spPr>
          <a:xfrm>
            <a:off x="5746044" y="1527435"/>
            <a:ext cx="1790982" cy="30637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Съединител &quot;права стрелка&quot; 20"/>
          <p:cNvCxnSpPr/>
          <p:nvPr/>
        </p:nvCxnSpPr>
        <p:spPr>
          <a:xfrm>
            <a:off x="5746044" y="2296052"/>
            <a:ext cx="17909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Право съединение 26"/>
          <p:cNvCxnSpPr/>
          <p:nvPr/>
        </p:nvCxnSpPr>
        <p:spPr>
          <a:xfrm>
            <a:off x="6073422" y="2724430"/>
            <a:ext cx="7497" cy="197174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Съединител &quot;права стрелка&quot; 31"/>
          <p:cNvCxnSpPr/>
          <p:nvPr/>
        </p:nvCxnSpPr>
        <p:spPr>
          <a:xfrm>
            <a:off x="6073422" y="2724430"/>
            <a:ext cx="14636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Право съединение 35"/>
          <p:cNvCxnSpPr/>
          <p:nvPr/>
        </p:nvCxnSpPr>
        <p:spPr>
          <a:xfrm>
            <a:off x="5746044" y="3152808"/>
            <a:ext cx="3273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Право съединение 37"/>
          <p:cNvCxnSpPr/>
          <p:nvPr/>
        </p:nvCxnSpPr>
        <p:spPr>
          <a:xfrm>
            <a:off x="5805055" y="3976255"/>
            <a:ext cx="275864"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Текстово поле 39"/>
          <p:cNvSpPr txBox="1"/>
          <p:nvPr/>
        </p:nvSpPr>
        <p:spPr>
          <a:xfrm>
            <a:off x="5743005" y="3721749"/>
            <a:ext cx="405563" cy="307777"/>
          </a:xfrm>
          <a:prstGeom prst="rect">
            <a:avLst/>
          </a:prstGeom>
          <a:noFill/>
        </p:spPr>
        <p:txBody>
          <a:bodyPr wrap="square" rtlCol="0">
            <a:spAutoFit/>
          </a:bodyPr>
          <a:lstStyle/>
          <a:p>
            <a:r>
              <a:rPr lang="bg-BG" sz="1400" dirty="0" smtClean="0"/>
              <a:t>Не</a:t>
            </a:r>
            <a:endParaRPr lang="bg-BG" sz="1400" dirty="0"/>
          </a:p>
        </p:txBody>
      </p:sp>
      <p:sp>
        <p:nvSpPr>
          <p:cNvPr id="42" name="Текстово поле 41"/>
          <p:cNvSpPr txBox="1"/>
          <p:nvPr/>
        </p:nvSpPr>
        <p:spPr>
          <a:xfrm>
            <a:off x="5719078" y="2893096"/>
            <a:ext cx="405563" cy="307777"/>
          </a:xfrm>
          <a:prstGeom prst="rect">
            <a:avLst/>
          </a:prstGeom>
          <a:noFill/>
        </p:spPr>
        <p:txBody>
          <a:bodyPr wrap="square" rtlCol="0">
            <a:spAutoFit/>
          </a:bodyPr>
          <a:lstStyle/>
          <a:p>
            <a:r>
              <a:rPr lang="bg-BG" sz="1400" dirty="0" smtClean="0"/>
              <a:t>Не</a:t>
            </a:r>
            <a:endParaRPr lang="bg-BG" sz="1400" dirty="0"/>
          </a:p>
        </p:txBody>
      </p:sp>
      <p:sp>
        <p:nvSpPr>
          <p:cNvPr id="43" name="Текстово поле 42"/>
          <p:cNvSpPr txBox="1"/>
          <p:nvPr/>
        </p:nvSpPr>
        <p:spPr>
          <a:xfrm>
            <a:off x="5751824" y="2021572"/>
            <a:ext cx="405563" cy="307777"/>
          </a:xfrm>
          <a:prstGeom prst="rect">
            <a:avLst/>
          </a:prstGeom>
          <a:noFill/>
        </p:spPr>
        <p:txBody>
          <a:bodyPr wrap="square" rtlCol="0">
            <a:spAutoFit/>
          </a:bodyPr>
          <a:lstStyle/>
          <a:p>
            <a:r>
              <a:rPr lang="bg-BG" sz="1400" dirty="0" smtClean="0"/>
              <a:t>Не</a:t>
            </a:r>
            <a:endParaRPr lang="bg-BG" sz="1400" dirty="0"/>
          </a:p>
        </p:txBody>
      </p:sp>
      <p:sp>
        <p:nvSpPr>
          <p:cNvPr id="44" name="Текстово поле 43"/>
          <p:cNvSpPr txBox="1"/>
          <p:nvPr/>
        </p:nvSpPr>
        <p:spPr>
          <a:xfrm>
            <a:off x="5740205" y="1176006"/>
            <a:ext cx="405563" cy="307777"/>
          </a:xfrm>
          <a:prstGeom prst="rect">
            <a:avLst/>
          </a:prstGeom>
          <a:noFill/>
        </p:spPr>
        <p:txBody>
          <a:bodyPr wrap="square" rtlCol="0">
            <a:spAutoFit/>
          </a:bodyPr>
          <a:lstStyle/>
          <a:p>
            <a:r>
              <a:rPr lang="bg-BG" sz="1400" dirty="0" smtClean="0"/>
              <a:t>Не</a:t>
            </a:r>
            <a:endParaRPr lang="bg-BG" sz="1400" dirty="0"/>
          </a:p>
        </p:txBody>
      </p:sp>
      <p:sp>
        <p:nvSpPr>
          <p:cNvPr id="45" name="Текстово поле 44"/>
          <p:cNvSpPr txBox="1"/>
          <p:nvPr/>
        </p:nvSpPr>
        <p:spPr>
          <a:xfrm>
            <a:off x="6435263" y="4529906"/>
            <a:ext cx="405563" cy="307777"/>
          </a:xfrm>
          <a:prstGeom prst="rect">
            <a:avLst/>
          </a:prstGeom>
          <a:noFill/>
        </p:spPr>
        <p:txBody>
          <a:bodyPr wrap="square" rtlCol="0">
            <a:spAutoFit/>
          </a:bodyPr>
          <a:lstStyle/>
          <a:p>
            <a:r>
              <a:rPr lang="bg-BG" sz="1400" dirty="0" smtClean="0"/>
              <a:t>Не</a:t>
            </a:r>
            <a:endParaRPr lang="bg-BG" sz="1400" dirty="0"/>
          </a:p>
        </p:txBody>
      </p:sp>
      <p:sp>
        <p:nvSpPr>
          <p:cNvPr id="46" name="Текстово поле 45"/>
          <p:cNvSpPr txBox="1"/>
          <p:nvPr/>
        </p:nvSpPr>
        <p:spPr>
          <a:xfrm>
            <a:off x="8630906" y="3095146"/>
            <a:ext cx="568396" cy="369332"/>
          </a:xfrm>
          <a:prstGeom prst="rect">
            <a:avLst/>
          </a:prstGeom>
          <a:noFill/>
        </p:spPr>
        <p:txBody>
          <a:bodyPr wrap="square" rtlCol="0">
            <a:spAutoFit/>
          </a:bodyPr>
          <a:lstStyle/>
          <a:p>
            <a:r>
              <a:rPr lang="bg-BG" dirty="0" smtClean="0"/>
              <a:t>Да</a:t>
            </a:r>
            <a:endParaRPr lang="bg-BG" dirty="0"/>
          </a:p>
        </p:txBody>
      </p:sp>
      <p:pic>
        <p:nvPicPr>
          <p:cNvPr id="47" name="Картина 46"/>
          <p:cNvPicPr>
            <a:picLocks noChangeAspect="1"/>
          </p:cNvPicPr>
          <p:nvPr/>
        </p:nvPicPr>
        <p:blipFill>
          <a:blip r:embed="rId7"/>
          <a:stretch>
            <a:fillRect/>
          </a:stretch>
        </p:blipFill>
        <p:spPr>
          <a:xfrm>
            <a:off x="8282971" y="3141832"/>
            <a:ext cx="316942" cy="340713"/>
          </a:xfrm>
          <a:prstGeom prst="rect">
            <a:avLst/>
          </a:prstGeom>
        </p:spPr>
      </p:pic>
    </p:spTree>
    <p:extLst>
      <p:ext uri="{BB962C8B-B14F-4D97-AF65-F5344CB8AC3E}">
        <p14:creationId xmlns:p14="http://schemas.microsoft.com/office/powerpoint/2010/main" val="4089990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514473"/>
            <a:ext cx="11512627" cy="877599"/>
          </a:xfrm>
        </p:spPr>
        <p:txBody>
          <a:bodyPr>
            <a:noAutofit/>
          </a:bodyPr>
          <a:lstStyle/>
          <a:p>
            <a:pPr algn="ctr"/>
            <a:r>
              <a:rPr lang="en-US" sz="3200" dirty="0" smtClean="0">
                <a:solidFill>
                  <a:schemeClr val="accent1">
                    <a:lumMod val="75000"/>
                  </a:schemeClr>
                </a:solidFill>
              </a:rPr>
              <a:t/>
            </a:r>
            <a:br>
              <a:rPr lang="en-US" sz="3200" dirty="0" smtClean="0">
                <a:solidFill>
                  <a:schemeClr val="accent1">
                    <a:lumMod val="75000"/>
                  </a:schemeClr>
                </a:solidFill>
              </a:rPr>
            </a:br>
            <a:r>
              <a:rPr lang="bg-BG" sz="3200" b="1" dirty="0">
                <a:latin typeface="+mn-lt"/>
              </a:rPr>
              <a:t>Подтема 8.1. Фискални правила и ограничения.</a:t>
            </a:r>
            <a:br>
              <a:rPr lang="bg-BG" sz="3200" b="1" dirty="0">
                <a:latin typeface="+mn-lt"/>
              </a:rPr>
            </a:br>
            <a:endParaRPr lang="ru-RU" sz="32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610436"/>
            <a:ext cx="11512627" cy="4667533"/>
          </a:xfrm>
        </p:spPr>
        <p:txBody>
          <a:bodyPr>
            <a:normAutofit/>
          </a:bodyPr>
          <a:lstStyle/>
          <a:p>
            <a:pPr marL="45720" indent="0" algn="ctr">
              <a:buNone/>
            </a:pPr>
            <a:endParaRPr lang="bg-BG" sz="2400" b="1" dirty="0" smtClean="0"/>
          </a:p>
          <a:p>
            <a:r>
              <a:rPr lang="bg-BG" sz="2800" dirty="0" smtClean="0"/>
              <a:t>Определени са в ЗПФ, ЗОД и със Закона за държавния бюджет за съответната </a:t>
            </a:r>
            <a:r>
              <a:rPr lang="ru-RU" sz="2800" dirty="0" smtClean="0"/>
              <a:t>година;</a:t>
            </a:r>
            <a:endParaRPr lang="ru-RU" sz="2800" dirty="0"/>
          </a:p>
          <a:p>
            <a:r>
              <a:rPr lang="bg-BG" sz="2800" dirty="0" smtClean="0"/>
              <a:t>Отговорността за спазването им е на кмета на общината;</a:t>
            </a:r>
          </a:p>
          <a:p>
            <a:r>
              <a:rPr lang="bg-BG" sz="2800" dirty="0" smtClean="0"/>
              <a:t>Спазването се наблюдава от Министерството на финансите и при установяване на отклонения се инициират проверки от АДФИ за констатиране на нарушенията</a:t>
            </a:r>
            <a:r>
              <a:rPr lang="ru-RU" sz="2800" dirty="0" smtClean="0"/>
              <a:t>.</a:t>
            </a:r>
            <a:endParaRPr lang="ru-RU" sz="2800" dirty="0"/>
          </a:p>
          <a:p>
            <a:endParaRPr lang="bg-BG" sz="2800" dirty="0"/>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005840" y="199314"/>
            <a:ext cx="9875520" cy="1110871"/>
          </a:xfrm>
        </p:spPr>
        <p:txBody>
          <a:bodyPr>
            <a:noAutofit/>
          </a:bodyPr>
          <a:lstStyle/>
          <a:p>
            <a:pPr algn="ctr"/>
            <a:r>
              <a:rPr lang="bg-BG" sz="3600" b="1" dirty="0" smtClean="0">
                <a:latin typeface="+mn-lt"/>
              </a:rPr>
              <a:t>Избор на опция за реализация в съответствие със законодателството по държавните помощи</a:t>
            </a:r>
            <a:endParaRPr lang="bg-BG" sz="3600" b="1" dirty="0">
              <a:latin typeface="+mn-lt"/>
            </a:endParaRPr>
          </a:p>
        </p:txBody>
      </p:sp>
      <p:sp>
        <p:nvSpPr>
          <p:cNvPr id="3" name="Контейнер за съдържание 2"/>
          <p:cNvSpPr>
            <a:spLocks noGrp="1"/>
          </p:cNvSpPr>
          <p:nvPr>
            <p:ph idx="1"/>
          </p:nvPr>
        </p:nvSpPr>
        <p:spPr>
          <a:xfrm>
            <a:off x="519953" y="1569494"/>
            <a:ext cx="10847294" cy="4790364"/>
          </a:xfrm>
        </p:spPr>
        <p:txBody>
          <a:bodyPr vert="horz" lIns="91440" tIns="45720" rIns="91440" bIns="45720" rtlCol="0">
            <a:normAutofit/>
          </a:bodyPr>
          <a:lstStyle/>
          <a:p>
            <a:pPr marL="45720" indent="0">
              <a:buNone/>
            </a:pPr>
            <a:r>
              <a:rPr lang="bg-BG" sz="2400" dirty="0"/>
              <a:t>1. </a:t>
            </a:r>
            <a:r>
              <a:rPr lang="bg-BG" sz="2800" dirty="0"/>
              <a:t>Минимална помощ (помощ </a:t>
            </a:r>
            <a:r>
              <a:rPr lang="bg-BG" sz="2800" dirty="0" err="1"/>
              <a:t>de</a:t>
            </a:r>
            <a:r>
              <a:rPr lang="bg-BG" sz="2800" dirty="0"/>
              <a:t> </a:t>
            </a:r>
            <a:r>
              <a:rPr lang="bg-BG" sz="2800" dirty="0" err="1"/>
              <a:t>minimis</a:t>
            </a:r>
            <a:r>
              <a:rPr lang="bg-BG" sz="2800" dirty="0"/>
              <a:t>) </a:t>
            </a:r>
            <a:r>
              <a:rPr lang="bg-BG" sz="2800" dirty="0" smtClean="0">
                <a:hlinkClick r:id="rId2"/>
              </a:rPr>
              <a:t>–</a:t>
            </a:r>
            <a:r>
              <a:rPr lang="bg-BG" sz="2800" dirty="0" smtClean="0"/>
              <a:t> </a:t>
            </a:r>
            <a:r>
              <a:rPr lang="af-ZA" sz="2800" dirty="0" smtClean="0">
                <a:solidFill>
                  <a:srgbClr val="0070C0"/>
                </a:solidFill>
                <a:hlinkClick r:id="rId2"/>
              </a:rPr>
              <a:t>https</a:t>
            </a:r>
            <a:r>
              <a:rPr lang="af-ZA" sz="2800" dirty="0">
                <a:solidFill>
                  <a:srgbClr val="0070C0"/>
                </a:solidFill>
                <a:hlinkClick r:id="rId2"/>
              </a:rPr>
              <a:t>://</a:t>
            </a:r>
            <a:r>
              <a:rPr lang="af-ZA" sz="2800" dirty="0" smtClean="0">
                <a:solidFill>
                  <a:srgbClr val="0070C0"/>
                </a:solidFill>
                <a:hlinkClick r:id="rId2"/>
              </a:rPr>
              <a:t>minimis.minfin.bg</a:t>
            </a:r>
            <a:r>
              <a:rPr lang="bg-BG" sz="2800" dirty="0" smtClean="0">
                <a:solidFill>
                  <a:srgbClr val="0070C0"/>
                </a:solidFill>
              </a:rPr>
              <a:t> </a:t>
            </a:r>
            <a:r>
              <a:rPr lang="af-ZA" sz="2800" dirty="0" smtClean="0">
                <a:solidFill>
                  <a:srgbClr val="0070C0"/>
                </a:solidFill>
              </a:rPr>
              <a:t> </a:t>
            </a:r>
            <a:r>
              <a:rPr lang="bg-BG" sz="2800" dirty="0" smtClean="0">
                <a:solidFill>
                  <a:srgbClr val="0070C0"/>
                </a:solidFill>
              </a:rPr>
              <a:t> </a:t>
            </a:r>
            <a:endParaRPr lang="bg-BG" sz="2800" dirty="0">
              <a:solidFill>
                <a:srgbClr val="0070C0"/>
              </a:solidFill>
            </a:endParaRPr>
          </a:p>
          <a:p>
            <a:pPr marL="45720" indent="0">
              <a:buNone/>
            </a:pPr>
            <a:r>
              <a:rPr lang="bg-BG" sz="2800" dirty="0"/>
              <a:t>2. Държавна помощ, попадаща в обхвата на групово освобождаване </a:t>
            </a:r>
          </a:p>
          <a:p>
            <a:pPr marL="45720" indent="0">
              <a:buNone/>
            </a:pPr>
            <a:r>
              <a:rPr lang="bg-BG" sz="2800" dirty="0"/>
              <a:t>3. Държавна помощ в обхвата на групово освобождаване, но подлежаща на индивидуално уведомление </a:t>
            </a:r>
          </a:p>
          <a:p>
            <a:pPr marL="45720" indent="0">
              <a:buNone/>
            </a:pPr>
            <a:r>
              <a:rPr lang="bg-BG" sz="2800" dirty="0"/>
              <a:t>4. Държавна помощ, освободена от задължението за уведомяване на основание, различно от групово освобождаване </a:t>
            </a:r>
          </a:p>
          <a:p>
            <a:pPr marL="45720" indent="0">
              <a:buNone/>
            </a:pPr>
            <a:r>
              <a:rPr lang="bg-BG" sz="2800" dirty="0"/>
              <a:t>5. Държавна помощ, подлежаща на уведомление (нотификация) до ЕК </a:t>
            </a:r>
          </a:p>
          <a:p>
            <a:pPr marL="45720" indent="0">
              <a:buNone/>
            </a:pPr>
            <a:r>
              <a:rPr lang="bg-BG" sz="2800" dirty="0">
                <a:solidFill>
                  <a:schemeClr val="accent6">
                    <a:lumMod val="75000"/>
                  </a:schemeClr>
                </a:solidFill>
              </a:rPr>
              <a:t>https://eur-lex.europa.eu/</a:t>
            </a:r>
          </a:p>
        </p:txBody>
      </p:sp>
    </p:spTree>
    <p:extLst>
      <p:ext uri="{BB962C8B-B14F-4D97-AF65-F5344CB8AC3E}">
        <p14:creationId xmlns:p14="http://schemas.microsoft.com/office/powerpoint/2010/main" val="436821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039178" y="213815"/>
            <a:ext cx="9875520" cy="973540"/>
          </a:xfrm>
        </p:spPr>
        <p:txBody>
          <a:bodyPr>
            <a:normAutofit/>
          </a:bodyPr>
          <a:lstStyle/>
          <a:p>
            <a:pPr algn="ctr"/>
            <a:r>
              <a:rPr lang="bg-BG" sz="3600" b="1" dirty="0" smtClean="0">
                <a:latin typeface="+mn-lt"/>
              </a:rPr>
              <a:t>Контрол за осигуряване на съвместимост</a:t>
            </a:r>
            <a:endParaRPr lang="bg-BG" sz="3600" b="1" dirty="0">
              <a:latin typeface="+mn-lt"/>
            </a:endParaRPr>
          </a:p>
        </p:txBody>
      </p:sp>
      <p:sp>
        <p:nvSpPr>
          <p:cNvPr id="3" name="Контейнер за съдържание 2"/>
          <p:cNvSpPr>
            <a:spLocks noGrp="1"/>
          </p:cNvSpPr>
          <p:nvPr>
            <p:ph idx="1"/>
          </p:nvPr>
        </p:nvSpPr>
        <p:spPr>
          <a:xfrm>
            <a:off x="542926" y="1446663"/>
            <a:ext cx="10868024" cy="4831308"/>
          </a:xfrm>
        </p:spPr>
        <p:txBody>
          <a:bodyPr>
            <a:normAutofit/>
          </a:bodyPr>
          <a:lstStyle/>
          <a:p>
            <a:pPr marL="45720" indent="0">
              <a:buNone/>
            </a:pPr>
            <a:r>
              <a:rPr lang="bg-BG" b="1" dirty="0"/>
              <a:t>Видове контрол:</a:t>
            </a:r>
          </a:p>
          <a:p>
            <a:r>
              <a:rPr lang="bg-BG" dirty="0"/>
              <a:t>Предварителен контрол - Администратор, МФ;</a:t>
            </a:r>
          </a:p>
          <a:p>
            <a:r>
              <a:rPr lang="bg-BG" dirty="0"/>
              <a:t>Текущ контрол – Администратор;</a:t>
            </a:r>
          </a:p>
          <a:p>
            <a:r>
              <a:rPr lang="bg-BG" dirty="0"/>
              <a:t>Последващ контрол – Администратор, МФ (чрез свои структури), Сметната палата, АДФИ, НАП;</a:t>
            </a:r>
          </a:p>
          <a:p>
            <a:r>
              <a:rPr lang="bg-BG" dirty="0"/>
              <a:t>Мониторинг от ЕК.</a:t>
            </a:r>
          </a:p>
          <a:p>
            <a:pPr marL="45720" indent="0">
              <a:buNone/>
            </a:pPr>
            <a:r>
              <a:rPr lang="bg-BG" b="1" dirty="0" smtClean="0"/>
              <a:t>Цели на контрола: </a:t>
            </a:r>
          </a:p>
          <a:p>
            <a:r>
              <a:rPr lang="bg-BG" dirty="0" smtClean="0"/>
              <a:t>Използване на публичните средства за целите, за които са отпуснати;</a:t>
            </a:r>
          </a:p>
          <a:p>
            <a:r>
              <a:rPr lang="bg-BG" dirty="0" smtClean="0"/>
              <a:t>Спазване на условията, при които са предоставени помощите;</a:t>
            </a:r>
          </a:p>
          <a:p>
            <a:r>
              <a:rPr lang="bg-BG" dirty="0" smtClean="0"/>
              <a:t>Предприемане на съответните мерки при необходимост;</a:t>
            </a:r>
          </a:p>
        </p:txBody>
      </p:sp>
    </p:spTree>
    <p:extLst>
      <p:ext uri="{BB962C8B-B14F-4D97-AF65-F5344CB8AC3E}">
        <p14:creationId xmlns:p14="http://schemas.microsoft.com/office/powerpoint/2010/main" val="3902266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28625" y="340659"/>
            <a:ext cx="11249025" cy="805753"/>
          </a:xfrm>
        </p:spPr>
        <p:txBody>
          <a:bodyPr>
            <a:normAutofit/>
          </a:bodyPr>
          <a:lstStyle/>
          <a:p>
            <a:pPr algn="ctr"/>
            <a:r>
              <a:rPr lang="bg-BG" sz="3600" b="1" dirty="0" smtClean="0">
                <a:latin typeface="+mn-lt"/>
              </a:rPr>
              <a:t>Задължения на администратора </a:t>
            </a:r>
            <a:r>
              <a:rPr lang="bg-BG" sz="3600" b="1" dirty="0">
                <a:latin typeface="+mn-lt"/>
              </a:rPr>
              <a:t>на </a:t>
            </a:r>
            <a:r>
              <a:rPr lang="bg-BG" sz="3600" b="1" dirty="0" smtClean="0">
                <a:latin typeface="+mn-lt"/>
              </a:rPr>
              <a:t>помощ</a:t>
            </a:r>
            <a:endParaRPr lang="bg-BG" sz="3600" b="1" dirty="0">
              <a:latin typeface="+mn-lt"/>
            </a:endParaRPr>
          </a:p>
        </p:txBody>
      </p:sp>
      <p:sp>
        <p:nvSpPr>
          <p:cNvPr id="3" name="Контейнер за съдържание 2"/>
          <p:cNvSpPr>
            <a:spLocks noGrp="1"/>
          </p:cNvSpPr>
          <p:nvPr>
            <p:ph idx="1"/>
          </p:nvPr>
        </p:nvSpPr>
        <p:spPr>
          <a:xfrm>
            <a:off x="313764" y="1037230"/>
            <a:ext cx="11519647" cy="5361777"/>
          </a:xfrm>
        </p:spPr>
        <p:txBody>
          <a:bodyPr>
            <a:noAutofit/>
          </a:bodyPr>
          <a:lstStyle/>
          <a:p>
            <a:r>
              <a:rPr lang="bg-BG" sz="2000" dirty="0" smtClean="0"/>
              <a:t>Администратора се определя в акта за предоставяне на помощ;</a:t>
            </a:r>
          </a:p>
          <a:p>
            <a:r>
              <a:rPr lang="bg-BG" sz="2000" dirty="0" smtClean="0"/>
              <a:t>Носи отговорност за законосъобразното предоставяне и разходване на държавни и минимални помощи;</a:t>
            </a:r>
          </a:p>
          <a:p>
            <a:r>
              <a:rPr lang="bg-BG" sz="2000" dirty="0"/>
              <a:t>О</a:t>
            </a:r>
            <a:r>
              <a:rPr lang="bg-BG" sz="2000" dirty="0" smtClean="0"/>
              <a:t>пределя предварително целите и разработва съдържанието, параметрите и механизмите за предоставяне и контрол на всяка нова държавна помощ;</a:t>
            </a:r>
          </a:p>
          <a:p>
            <a:r>
              <a:rPr lang="bg-BG" sz="2000" dirty="0"/>
              <a:t>И</a:t>
            </a:r>
            <a:r>
              <a:rPr lang="bg-BG" sz="2000" dirty="0" smtClean="0"/>
              <a:t>зготвя план за оценка на въздействието на мерките за помощта, когато това се изисква въз основа на акт на ЕС или по искане на ЕК;</a:t>
            </a:r>
          </a:p>
          <a:p>
            <a:r>
              <a:rPr lang="bg-BG" sz="2000" dirty="0" smtClean="0"/>
              <a:t>Съгласува с МФ мярката за помощ;</a:t>
            </a:r>
          </a:p>
          <a:p>
            <a:r>
              <a:rPr lang="bg-BG" sz="2000" dirty="0" smtClean="0"/>
              <a:t>Предоставя на всеки получател на държавна помощ или на минимална помощ информация за вида, размера, основанието за предоставяне и съвместимостта на помощта;</a:t>
            </a:r>
          </a:p>
          <a:p>
            <a:r>
              <a:rPr lang="bg-BG" sz="2000" dirty="0"/>
              <a:t>П</a:t>
            </a:r>
            <a:r>
              <a:rPr lang="bg-BG" sz="2000" dirty="0" smtClean="0"/>
              <a:t>оддържа капацитет за осъществяване на дейностите по планиране, разработване, уведомяване, документиране, предоставяне и управление, докладване и контрол на предоставянето на помощи</a:t>
            </a:r>
          </a:p>
          <a:p>
            <a:r>
              <a:rPr lang="bg-BG" sz="2000" dirty="0"/>
              <a:t>П</a:t>
            </a:r>
            <a:r>
              <a:rPr lang="bg-BG" sz="2000" dirty="0" smtClean="0"/>
              <a:t>оддържа и съхранява информацията за извършените от него действия, свързани с предоставените помощи;</a:t>
            </a:r>
            <a:endParaRPr lang="bg-BG" sz="2000" dirty="0"/>
          </a:p>
        </p:txBody>
      </p:sp>
    </p:spTree>
    <p:extLst>
      <p:ext uri="{BB962C8B-B14F-4D97-AF65-F5344CB8AC3E}">
        <p14:creationId xmlns:p14="http://schemas.microsoft.com/office/powerpoint/2010/main" val="3615819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878006"/>
          </a:xfrm>
        </p:spPr>
        <p:txBody>
          <a:bodyPr>
            <a:normAutofit fontScale="90000"/>
          </a:bodyPr>
          <a:lstStyle/>
          <a:p>
            <a:pPr algn="ctr"/>
            <a:r>
              <a:rPr lang="bg-BG" sz="3600" b="1" dirty="0" smtClean="0"/>
              <a:t>Специфични помощи, отпускани от общинския бюджет</a:t>
            </a:r>
            <a:endParaRPr lang="bg-BG" sz="3600" b="1" dirty="0"/>
          </a:p>
        </p:txBody>
      </p:sp>
      <p:sp>
        <p:nvSpPr>
          <p:cNvPr id="3" name="Content Placeholder 2"/>
          <p:cNvSpPr>
            <a:spLocks noGrp="1"/>
          </p:cNvSpPr>
          <p:nvPr>
            <p:ph idx="1"/>
          </p:nvPr>
        </p:nvSpPr>
        <p:spPr>
          <a:xfrm>
            <a:off x="600502" y="1487606"/>
            <a:ext cx="11054686" cy="5022376"/>
          </a:xfrm>
        </p:spPr>
        <p:txBody>
          <a:bodyPr>
            <a:normAutofit fontScale="92500" lnSpcReduction="10000"/>
          </a:bodyPr>
          <a:lstStyle/>
          <a:p>
            <a:r>
              <a:rPr lang="bg-BG" dirty="0" smtClean="0"/>
              <a:t>Финансово подпомагане за нуждаещи се лица – социални помощи по решение на общинския съвет – при ясна, прозрачна и конкурентна процедура. </a:t>
            </a:r>
          </a:p>
          <a:p>
            <a:r>
              <a:rPr lang="bg-BG" dirty="0" smtClean="0"/>
              <a:t>Финансово подпомагане на спортни клубове и/или на спортни мероприятия – по Наредба на общински съвет, осигуряваща прозрачни иконкурентни условия за достъп. </a:t>
            </a:r>
          </a:p>
          <a:p>
            <a:r>
              <a:rPr lang="bg-BG" dirty="0" smtClean="0"/>
              <a:t>Уреждане на специфични условия, че с</a:t>
            </a:r>
            <a:r>
              <a:rPr lang="ru-RU" dirty="0" smtClean="0"/>
              <a:t>портни </a:t>
            </a:r>
            <a:r>
              <a:rPr lang="ru-RU" dirty="0"/>
              <a:t>клубове, допустими за </a:t>
            </a:r>
            <a:r>
              <a:rPr lang="ru-RU" dirty="0" smtClean="0"/>
              <a:t>финансирането, </a:t>
            </a:r>
            <a:r>
              <a:rPr lang="ru-RU" dirty="0"/>
              <a:t>не се считат за получатели на помощ по смисъла на чл. 20, ал. 1 от Закона за държавните помощи, когато за тях е изпълнено едно от следните условия:</a:t>
            </a:r>
          </a:p>
          <a:p>
            <a:pPr lvl="1"/>
            <a:r>
              <a:rPr lang="ru-RU" dirty="0"/>
              <a:t>1. извършват само неикономически дейности, включително дейности за развитие на масовия детско-юношески спорт, аматьорски масов спорт – по група мъже и жени при индивидуалните и колективните спортове, любителски масов спорт и масов спорт за хора с увреждания;</a:t>
            </a:r>
          </a:p>
          <a:p>
            <a:pPr lvl="1"/>
            <a:r>
              <a:rPr lang="ru-RU" dirty="0"/>
              <a:t>2. извършват и икономическа дейност по смисъла на § 1, т. 13 от Допълнителните разпоредби на Закона за държавните помощи, но същата и дейността по т. 1 са напълно отделени финансово-счетоводно по отношение на активите, пасивите, приходите и разходите за всяка от съответните дейности и/или е налице фактическо обособяване на </a:t>
            </a:r>
            <a:r>
              <a:rPr lang="ru-RU" dirty="0" smtClean="0"/>
              <a:t>дейностите </a:t>
            </a:r>
            <a:r>
              <a:rPr lang="ru-RU" dirty="0"/>
              <a:t>чрез отделен субект. </a:t>
            </a:r>
            <a:endParaRPr lang="ru-RU" dirty="0" smtClean="0"/>
          </a:p>
          <a:p>
            <a:r>
              <a:rPr lang="ru-RU" dirty="0" smtClean="0"/>
              <a:t>Получателите </a:t>
            </a:r>
            <a:r>
              <a:rPr lang="ru-RU" dirty="0"/>
              <a:t>разходват предоставените средства при съобразяване с пазарните условия, икономически най-изгодни цени и в съответствие с националното законодателство. </a:t>
            </a:r>
            <a:endParaRPr lang="ru-RU" dirty="0" smtClean="0"/>
          </a:p>
          <a:p>
            <a:pPr lvl="1"/>
            <a:endParaRPr lang="ru-RU" dirty="0"/>
          </a:p>
          <a:p>
            <a:endParaRPr lang="bg-BG" dirty="0"/>
          </a:p>
        </p:txBody>
      </p:sp>
    </p:spTree>
    <p:extLst>
      <p:ext uri="{BB962C8B-B14F-4D97-AF65-F5344CB8AC3E}">
        <p14:creationId xmlns:p14="http://schemas.microsoft.com/office/powerpoint/2010/main" val="374710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204143" y="66102"/>
            <a:ext cx="9875520" cy="946081"/>
          </a:xfrm>
        </p:spPr>
        <p:txBody>
          <a:bodyPr>
            <a:normAutofit fontScale="90000"/>
          </a:bodyPr>
          <a:lstStyle/>
          <a:p>
            <a:pPr algn="ctr"/>
            <a:r>
              <a:rPr lang="bg-BG" sz="3200" b="1" dirty="0" smtClean="0">
                <a:latin typeface="+mn-lt"/>
              </a:rPr>
              <a:t>Подтема: 8.3. Одитни и контролни органи и процедури</a:t>
            </a:r>
            <a:endParaRPr lang="bg-BG" sz="4000" b="1" dirty="0"/>
          </a:p>
        </p:txBody>
      </p:sp>
      <p:sp>
        <p:nvSpPr>
          <p:cNvPr id="3" name="Контейнер за съдържание 2"/>
          <p:cNvSpPr>
            <a:spLocks noGrp="1"/>
          </p:cNvSpPr>
          <p:nvPr>
            <p:ph idx="1"/>
          </p:nvPr>
        </p:nvSpPr>
        <p:spPr>
          <a:xfrm>
            <a:off x="319488" y="835843"/>
            <a:ext cx="11644829" cy="5186313"/>
          </a:xfrm>
        </p:spPr>
        <p:txBody>
          <a:bodyPr>
            <a:noAutofit/>
          </a:bodyPr>
          <a:lstStyle/>
          <a:p>
            <a:pPr marL="45720" indent="0">
              <a:buNone/>
            </a:pPr>
            <a:r>
              <a:rPr lang="ru-RU" sz="2400" dirty="0" err="1"/>
              <a:t>Вътрешен</a:t>
            </a:r>
            <a:endParaRPr lang="ru-RU" sz="2400" dirty="0"/>
          </a:p>
          <a:p>
            <a:r>
              <a:rPr lang="ru-RU" sz="2400" dirty="0"/>
              <a:t>Звено за </a:t>
            </a:r>
            <a:r>
              <a:rPr lang="ru-RU" sz="2400" dirty="0" err="1"/>
              <a:t>вътрешен</a:t>
            </a:r>
            <a:r>
              <a:rPr lang="ru-RU" sz="2400" dirty="0"/>
              <a:t> </a:t>
            </a:r>
            <a:r>
              <a:rPr lang="ru-RU" sz="2400" dirty="0" err="1" smtClean="0"/>
              <a:t>одит</a:t>
            </a:r>
            <a:r>
              <a:rPr lang="en-US" sz="2400" dirty="0" smtClean="0"/>
              <a:t> и </a:t>
            </a:r>
            <a:r>
              <a:rPr lang="en-US" sz="2400" dirty="0" err="1" smtClean="0"/>
              <a:t>Одитен</a:t>
            </a:r>
            <a:r>
              <a:rPr lang="en-US" sz="2400" dirty="0" smtClean="0"/>
              <a:t> </a:t>
            </a:r>
            <a:r>
              <a:rPr lang="en-US" sz="2400" dirty="0" err="1" smtClean="0"/>
              <a:t>комитет</a:t>
            </a:r>
            <a:r>
              <a:rPr lang="en-US" sz="2400" dirty="0" smtClean="0"/>
              <a:t> - </a:t>
            </a:r>
            <a:r>
              <a:rPr lang="en-US" sz="2000" dirty="0" err="1" smtClean="0"/>
              <a:t>Преодоляване</a:t>
            </a:r>
            <a:r>
              <a:rPr lang="en-US" sz="2000" dirty="0" smtClean="0"/>
              <a:t> на </a:t>
            </a:r>
            <a:r>
              <a:rPr lang="en-US" sz="2000" dirty="0" err="1" smtClean="0"/>
              <a:t>формалния</a:t>
            </a:r>
            <a:r>
              <a:rPr lang="en-US" sz="2000" dirty="0" smtClean="0"/>
              <a:t> </a:t>
            </a:r>
            <a:r>
              <a:rPr lang="en-US" sz="2000" dirty="0" err="1" smtClean="0"/>
              <a:t>подход</a:t>
            </a:r>
            <a:r>
              <a:rPr lang="en-US" sz="2000" dirty="0" smtClean="0"/>
              <a:t>  и</a:t>
            </a:r>
            <a:r>
              <a:rPr lang="ru-RU" sz="2000" dirty="0" smtClean="0"/>
              <a:t> </a:t>
            </a:r>
            <a:r>
              <a:rPr lang="ru-RU" sz="2000" dirty="0"/>
              <a:t>«</a:t>
            </a:r>
            <a:r>
              <a:rPr lang="ru-RU" sz="2000" dirty="0" err="1" smtClean="0"/>
              <a:t>ревизорски</a:t>
            </a:r>
            <a:r>
              <a:rPr lang="en-US" sz="2000" dirty="0" smtClean="0"/>
              <a:t>я</a:t>
            </a:r>
            <a:r>
              <a:rPr lang="ru-RU" sz="2000" dirty="0" smtClean="0"/>
              <a:t>» </a:t>
            </a:r>
            <a:r>
              <a:rPr lang="ru-RU" sz="2000" dirty="0" err="1"/>
              <a:t>манталитет</a:t>
            </a:r>
            <a:r>
              <a:rPr lang="ru-RU" sz="2000" dirty="0"/>
              <a:t> от старите </a:t>
            </a:r>
            <a:r>
              <a:rPr lang="ru-RU" sz="2000" dirty="0" err="1"/>
              <a:t>централни</a:t>
            </a:r>
            <a:r>
              <a:rPr lang="ru-RU" sz="2000" dirty="0"/>
              <a:t> </a:t>
            </a:r>
            <a:r>
              <a:rPr lang="ru-RU" sz="2000" dirty="0" err="1"/>
              <a:t>структури</a:t>
            </a:r>
            <a:r>
              <a:rPr lang="ru-RU" sz="2000" dirty="0"/>
              <a:t> </a:t>
            </a:r>
          </a:p>
          <a:p>
            <a:r>
              <a:rPr lang="ru-RU" sz="2400" dirty="0" smtClean="0"/>
              <a:t>Финансов </a:t>
            </a:r>
            <a:r>
              <a:rPr lang="ru-RU" sz="2400" dirty="0" err="1"/>
              <a:t>контрол</a:t>
            </a:r>
            <a:r>
              <a:rPr lang="ru-RU" sz="2400" dirty="0"/>
              <a:t> – </a:t>
            </a:r>
            <a:r>
              <a:rPr lang="ru-RU" sz="2400" dirty="0" err="1"/>
              <a:t>превантивен</a:t>
            </a:r>
            <a:r>
              <a:rPr lang="ru-RU" sz="2400" dirty="0"/>
              <a:t> и </a:t>
            </a:r>
            <a:r>
              <a:rPr lang="ru-RU" sz="2400" dirty="0" err="1" smtClean="0"/>
              <a:t>последващ</a:t>
            </a:r>
            <a:r>
              <a:rPr lang="en-US" sz="2400" dirty="0" smtClean="0"/>
              <a:t>, </a:t>
            </a:r>
            <a:r>
              <a:rPr lang="en-US" sz="2400" dirty="0" err="1" smtClean="0"/>
              <a:t>чрез</a:t>
            </a:r>
            <a:r>
              <a:rPr lang="en-US" sz="2400" dirty="0" smtClean="0"/>
              <a:t>:</a:t>
            </a:r>
            <a:endParaRPr lang="ru-RU" sz="2400" dirty="0"/>
          </a:p>
          <a:p>
            <a:pPr lvl="1"/>
            <a:r>
              <a:rPr lang="ru-RU" dirty="0" err="1"/>
              <a:t>Системи</a:t>
            </a:r>
            <a:r>
              <a:rPr lang="ru-RU" dirty="0"/>
              <a:t> за финансово управление и </a:t>
            </a:r>
            <a:r>
              <a:rPr lang="ru-RU" dirty="0" err="1"/>
              <a:t>контрол</a:t>
            </a:r>
            <a:r>
              <a:rPr lang="ru-RU" dirty="0"/>
              <a:t> – </a:t>
            </a:r>
            <a:r>
              <a:rPr lang="ru-RU" dirty="0" err="1"/>
              <a:t>преход</a:t>
            </a:r>
            <a:r>
              <a:rPr lang="ru-RU" dirty="0"/>
              <a:t> от </a:t>
            </a:r>
            <a:r>
              <a:rPr lang="ru-RU" dirty="0" err="1"/>
              <a:t>формални</a:t>
            </a:r>
            <a:r>
              <a:rPr lang="ru-RU" dirty="0"/>
              <a:t> правила и </a:t>
            </a:r>
            <a:r>
              <a:rPr lang="ru-RU" dirty="0" err="1"/>
              <a:t>процедури</a:t>
            </a:r>
            <a:r>
              <a:rPr lang="ru-RU" dirty="0"/>
              <a:t> </a:t>
            </a:r>
            <a:r>
              <a:rPr lang="ru-RU" dirty="0" err="1"/>
              <a:t>към</a:t>
            </a:r>
            <a:r>
              <a:rPr lang="ru-RU" dirty="0"/>
              <a:t> устойчиво </a:t>
            </a:r>
            <a:r>
              <a:rPr lang="ru-RU" dirty="0" err="1"/>
              <a:t>работещи</a:t>
            </a:r>
            <a:r>
              <a:rPr lang="ru-RU" dirty="0"/>
              <a:t> </a:t>
            </a:r>
            <a:r>
              <a:rPr lang="ru-RU" dirty="0" err="1"/>
              <a:t>механизми</a:t>
            </a:r>
            <a:endParaRPr lang="ru-RU" dirty="0"/>
          </a:p>
          <a:p>
            <a:pPr lvl="1"/>
            <a:r>
              <a:rPr lang="ru-RU" dirty="0" err="1"/>
              <a:t>Изграден</a:t>
            </a:r>
            <a:r>
              <a:rPr lang="ru-RU" dirty="0"/>
              <a:t> </a:t>
            </a:r>
            <a:r>
              <a:rPr lang="ru-RU" dirty="0" err="1"/>
              <a:t>административен</a:t>
            </a:r>
            <a:r>
              <a:rPr lang="ru-RU" dirty="0"/>
              <a:t> </a:t>
            </a:r>
            <a:r>
              <a:rPr lang="ru-RU" dirty="0" err="1"/>
              <a:t>капацитет</a:t>
            </a:r>
            <a:r>
              <a:rPr lang="ru-RU" dirty="0"/>
              <a:t> за предварителен </a:t>
            </a:r>
            <a:r>
              <a:rPr lang="ru-RU" dirty="0" err="1"/>
              <a:t>превантивен</a:t>
            </a:r>
            <a:r>
              <a:rPr lang="ru-RU" dirty="0"/>
              <a:t> </a:t>
            </a:r>
            <a:r>
              <a:rPr lang="ru-RU" dirty="0" err="1"/>
              <a:t>контрол</a:t>
            </a:r>
            <a:r>
              <a:rPr lang="ru-RU" dirty="0"/>
              <a:t>  </a:t>
            </a:r>
          </a:p>
          <a:p>
            <a:pPr lvl="1"/>
            <a:r>
              <a:rPr lang="ru-RU" dirty="0" err="1"/>
              <a:t>Подобрена</a:t>
            </a:r>
            <a:r>
              <a:rPr lang="ru-RU" dirty="0"/>
              <a:t> и </a:t>
            </a:r>
            <a:r>
              <a:rPr lang="ru-RU" dirty="0" err="1"/>
              <a:t>осъзната</a:t>
            </a:r>
            <a:r>
              <a:rPr lang="ru-RU" dirty="0"/>
              <a:t> координация </a:t>
            </a:r>
            <a:r>
              <a:rPr lang="ru-RU" dirty="0" err="1"/>
              <a:t>вътре</a:t>
            </a:r>
            <a:r>
              <a:rPr lang="ru-RU" dirty="0"/>
              <a:t> в </a:t>
            </a:r>
            <a:r>
              <a:rPr lang="ru-RU" dirty="0" err="1"/>
              <a:t>общините</a:t>
            </a:r>
            <a:endParaRPr lang="ru-RU" dirty="0"/>
          </a:p>
          <a:p>
            <a:pPr lvl="1"/>
            <a:r>
              <a:rPr lang="ru-RU" dirty="0" err="1"/>
              <a:t>Работеща</a:t>
            </a:r>
            <a:r>
              <a:rPr lang="ru-RU" dirty="0"/>
              <a:t> </a:t>
            </a:r>
            <a:r>
              <a:rPr lang="ru-RU" dirty="0" err="1"/>
              <a:t>собствена</a:t>
            </a:r>
            <a:r>
              <a:rPr lang="ru-RU" dirty="0"/>
              <a:t> система за мониторинг на </a:t>
            </a:r>
            <a:r>
              <a:rPr lang="ru-RU" dirty="0" err="1"/>
              <a:t>процесите</a:t>
            </a:r>
            <a:r>
              <a:rPr lang="ru-RU" dirty="0"/>
              <a:t> по управление на </a:t>
            </a:r>
            <a:r>
              <a:rPr lang="ru-RU" dirty="0" err="1"/>
              <a:t>публичните</a:t>
            </a:r>
            <a:r>
              <a:rPr lang="ru-RU" dirty="0"/>
              <a:t> </a:t>
            </a:r>
            <a:r>
              <a:rPr lang="ru-RU" dirty="0" err="1"/>
              <a:t>ресурси</a:t>
            </a:r>
            <a:endParaRPr lang="ru-RU" dirty="0"/>
          </a:p>
          <a:p>
            <a:pPr marL="45720" indent="0">
              <a:buNone/>
            </a:pPr>
            <a:r>
              <a:rPr lang="ru-RU" sz="2400" dirty="0" err="1"/>
              <a:t>Външен</a:t>
            </a:r>
            <a:endParaRPr lang="ru-RU" sz="2400" dirty="0"/>
          </a:p>
          <a:p>
            <a:r>
              <a:rPr lang="ru-RU" sz="2400" dirty="0" err="1"/>
              <a:t>Сметна</a:t>
            </a:r>
            <a:r>
              <a:rPr lang="ru-RU" sz="2400" dirty="0"/>
              <a:t> палата – </a:t>
            </a:r>
            <a:r>
              <a:rPr lang="ru-RU" sz="2400" dirty="0" err="1"/>
              <a:t>полезни</a:t>
            </a:r>
            <a:r>
              <a:rPr lang="ru-RU" sz="2400" dirty="0"/>
              <a:t> </a:t>
            </a:r>
            <a:r>
              <a:rPr lang="ru-RU" sz="2400" dirty="0" err="1"/>
              <a:t>препоръки</a:t>
            </a:r>
            <a:r>
              <a:rPr lang="ru-RU" sz="2400" dirty="0"/>
              <a:t> и </a:t>
            </a:r>
            <a:r>
              <a:rPr lang="ru-RU" sz="2400" dirty="0" smtClean="0"/>
              <a:t>изводи</a:t>
            </a:r>
            <a:r>
              <a:rPr lang="en-US" sz="2400" dirty="0" smtClean="0"/>
              <a:t>; </a:t>
            </a:r>
          </a:p>
          <a:p>
            <a:r>
              <a:rPr lang="ru-RU" sz="2400" dirty="0" smtClean="0"/>
              <a:t>АДФИ </a:t>
            </a:r>
            <a:r>
              <a:rPr lang="ru-RU" sz="2400" dirty="0"/>
              <a:t>– „</a:t>
            </a:r>
            <a:r>
              <a:rPr lang="ru-RU" sz="2400" dirty="0" err="1"/>
              <a:t>бариера</a:t>
            </a:r>
            <a:r>
              <a:rPr lang="ru-RU" sz="2400" dirty="0"/>
              <a:t>“ </a:t>
            </a:r>
            <a:r>
              <a:rPr lang="ru-RU" sz="2400" dirty="0" err="1"/>
              <a:t>срещу</a:t>
            </a:r>
            <a:r>
              <a:rPr lang="ru-RU" sz="2400" dirty="0"/>
              <a:t> </a:t>
            </a:r>
            <a:r>
              <a:rPr lang="ru-RU" sz="2400" dirty="0" err="1"/>
              <a:t>незаконосъобразни</a:t>
            </a:r>
            <a:r>
              <a:rPr lang="ru-RU" sz="2400" dirty="0"/>
              <a:t> </a:t>
            </a:r>
            <a:r>
              <a:rPr lang="ru-RU" sz="2400" dirty="0" smtClean="0"/>
              <a:t>действия</a:t>
            </a:r>
            <a:r>
              <a:rPr lang="en-US" sz="2400" dirty="0" smtClean="0"/>
              <a:t>; </a:t>
            </a:r>
          </a:p>
          <a:p>
            <a:r>
              <a:rPr lang="ru-RU" sz="2400" dirty="0" smtClean="0"/>
              <a:t>АОП</a:t>
            </a:r>
            <a:r>
              <a:rPr lang="ru-RU" sz="2400" dirty="0"/>
              <a:t>, УО на ОП, ОСЕС и др. – “</a:t>
            </a:r>
            <a:r>
              <a:rPr lang="ru-RU" sz="2400" dirty="0" err="1"/>
              <a:t>финансовите</a:t>
            </a:r>
            <a:r>
              <a:rPr lang="ru-RU" sz="2400" dirty="0"/>
              <a:t> </a:t>
            </a:r>
            <a:r>
              <a:rPr lang="ru-RU" sz="2400" dirty="0" err="1"/>
              <a:t>корекции</a:t>
            </a:r>
            <a:r>
              <a:rPr lang="ru-RU" sz="2400" dirty="0"/>
              <a:t>” – </a:t>
            </a:r>
            <a:r>
              <a:rPr lang="ru-RU" sz="2400" dirty="0" err="1"/>
              <a:t>най-тежкият</a:t>
            </a:r>
            <a:r>
              <a:rPr lang="ru-RU" sz="2400" dirty="0"/>
              <a:t> проблем за </a:t>
            </a:r>
            <a:r>
              <a:rPr lang="ru-RU" sz="2400" dirty="0" err="1"/>
              <a:t>бенефициентите</a:t>
            </a:r>
            <a:endParaRPr lang="ru-RU" sz="2400" dirty="0"/>
          </a:p>
        </p:txBody>
      </p:sp>
    </p:spTree>
    <p:extLst>
      <p:ext uri="{BB962C8B-B14F-4D97-AF65-F5344CB8AC3E}">
        <p14:creationId xmlns:p14="http://schemas.microsoft.com/office/powerpoint/2010/main" val="3612799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2831632" y="201007"/>
            <a:ext cx="6691411" cy="354330"/>
          </a:xfrm>
          <a:gradFill rotWithShape="1">
            <a:gsLst>
              <a:gs pos="0">
                <a:srgbClr val="FFFFFF"/>
              </a:gs>
              <a:gs pos="50000">
                <a:srgbClr val="FBFBFB"/>
              </a:gs>
              <a:gs pos="100000">
                <a:srgbClr val="D0D0D0"/>
              </a:gs>
            </a:gsLst>
            <a:lin ang="5400000"/>
          </a:gradFill>
          <a:ln/>
        </p:spPr>
        <p:txBody>
          <a:bodyPr>
            <a:normAutofit fontScale="90000"/>
          </a:bodyPr>
          <a:lstStyle/>
          <a:p>
            <a:pPr algn="ctr"/>
            <a:r>
              <a:rPr lang="bg-BG" sz="4000" b="1" dirty="0" smtClean="0"/>
              <a:t>Принципни (</a:t>
            </a:r>
            <a:r>
              <a:rPr lang="bg-BG" sz="4000" b="1" i="1" dirty="0" smtClean="0">
                <a:solidFill>
                  <a:srgbClr val="FF0000"/>
                </a:solidFill>
              </a:rPr>
              <a:t>не</a:t>
            </a:r>
            <a:r>
              <a:rPr lang="bg-BG" sz="4000" b="1" dirty="0" smtClean="0"/>
              <a:t>)съответствия</a:t>
            </a:r>
          </a:p>
        </p:txBody>
      </p:sp>
      <p:grpSp>
        <p:nvGrpSpPr>
          <p:cNvPr id="7" name="Групиране 6"/>
          <p:cNvGrpSpPr/>
          <p:nvPr/>
        </p:nvGrpSpPr>
        <p:grpSpPr>
          <a:xfrm>
            <a:off x="297180" y="948690"/>
            <a:ext cx="11727179" cy="5783580"/>
            <a:chOff x="0" y="0"/>
            <a:chExt cx="8086724" cy="4870547"/>
          </a:xfrm>
        </p:grpSpPr>
        <p:sp>
          <p:nvSpPr>
            <p:cNvPr id="8" name="Свободна форма 7"/>
            <p:cNvSpPr/>
            <p:nvPr/>
          </p:nvSpPr>
          <p:spPr>
            <a:xfrm>
              <a:off x="4800600" y="3264351"/>
              <a:ext cx="3286124" cy="1574618"/>
            </a:xfrm>
            <a:custGeom>
              <a:avLst/>
              <a:gdLst>
                <a:gd name="connsiteX0" fmla="*/ 0 w 3498538"/>
                <a:gd name="connsiteY0" fmla="*/ 157462 h 1574618"/>
                <a:gd name="connsiteX1" fmla="*/ 157462 w 3498538"/>
                <a:gd name="connsiteY1" fmla="*/ 0 h 1574618"/>
                <a:gd name="connsiteX2" fmla="*/ 3341076 w 3498538"/>
                <a:gd name="connsiteY2" fmla="*/ 0 h 1574618"/>
                <a:gd name="connsiteX3" fmla="*/ 3498538 w 3498538"/>
                <a:gd name="connsiteY3" fmla="*/ 157462 h 1574618"/>
                <a:gd name="connsiteX4" fmla="*/ 3498538 w 3498538"/>
                <a:gd name="connsiteY4" fmla="*/ 1417156 h 1574618"/>
                <a:gd name="connsiteX5" fmla="*/ 3341076 w 3498538"/>
                <a:gd name="connsiteY5" fmla="*/ 1574618 h 1574618"/>
                <a:gd name="connsiteX6" fmla="*/ 157462 w 3498538"/>
                <a:gd name="connsiteY6" fmla="*/ 1574618 h 1574618"/>
                <a:gd name="connsiteX7" fmla="*/ 0 w 3498538"/>
                <a:gd name="connsiteY7" fmla="*/ 1417156 h 1574618"/>
                <a:gd name="connsiteX8" fmla="*/ 0 w 3498538"/>
                <a:gd name="connsiteY8" fmla="*/ 157462 h 1574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98538" h="1574618">
                  <a:moveTo>
                    <a:pt x="0" y="157462"/>
                  </a:moveTo>
                  <a:cubicBezTo>
                    <a:pt x="0" y="70498"/>
                    <a:pt x="70498" y="0"/>
                    <a:pt x="157462" y="0"/>
                  </a:cubicBezTo>
                  <a:lnTo>
                    <a:pt x="3341076" y="0"/>
                  </a:lnTo>
                  <a:cubicBezTo>
                    <a:pt x="3428040" y="0"/>
                    <a:pt x="3498538" y="70498"/>
                    <a:pt x="3498538" y="157462"/>
                  </a:cubicBezTo>
                  <a:lnTo>
                    <a:pt x="3498538" y="1417156"/>
                  </a:lnTo>
                  <a:cubicBezTo>
                    <a:pt x="3498538" y="1504120"/>
                    <a:pt x="3428040" y="1574618"/>
                    <a:pt x="3341076" y="1574618"/>
                  </a:cubicBezTo>
                  <a:lnTo>
                    <a:pt x="157462" y="1574618"/>
                  </a:lnTo>
                  <a:cubicBezTo>
                    <a:pt x="70498" y="1574618"/>
                    <a:pt x="0" y="1504120"/>
                    <a:pt x="0" y="1417156"/>
                  </a:cubicBezTo>
                  <a:lnTo>
                    <a:pt x="0" y="157462"/>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8441" tIns="462534" rIns="68879" bIns="68879" numCol="1" spcCol="1270" anchor="t"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1200150" lvl="3" indent="-285750" algn="l" defTabSz="400050">
                <a:lnSpc>
                  <a:spcPct val="90000"/>
                </a:lnSpc>
                <a:spcBef>
                  <a:spcPct val="0"/>
                </a:spcBef>
                <a:spcAft>
                  <a:spcPct val="15000"/>
                </a:spcAft>
                <a:buFont typeface="Wingdings" panose="05000000000000000000" pitchFamily="2" charset="2"/>
                <a:buChar char="q"/>
              </a:pPr>
              <a:r>
                <a:rPr lang="bg-BG" sz="1600" b="0" i="0" u="none" kern="1200" dirty="0" smtClean="0"/>
                <a:t>законосъобразност</a:t>
              </a:r>
              <a:endParaRPr lang="bg-BG" sz="1600" dirty="0"/>
            </a:p>
            <a:p>
              <a:pPr marL="1200150" lvl="3" indent="-285750" algn="l" defTabSz="400050">
                <a:lnSpc>
                  <a:spcPct val="90000"/>
                </a:lnSpc>
                <a:spcBef>
                  <a:spcPct val="0"/>
                </a:spcBef>
                <a:spcAft>
                  <a:spcPct val="15000"/>
                </a:spcAft>
                <a:buFont typeface="Wingdings" panose="05000000000000000000" pitchFamily="2" charset="2"/>
                <a:buChar char="q"/>
              </a:pPr>
              <a:r>
                <a:rPr lang="bg-BG" sz="1600" b="0" i="0" u="none" kern="1200" dirty="0" smtClean="0"/>
                <a:t>добро </a:t>
              </a:r>
              <a:r>
                <a:rPr lang="bg-BG" sz="1600" b="0" i="0" u="none" kern="1200" dirty="0"/>
                <a:t>финансово </a:t>
              </a:r>
              <a:r>
                <a:rPr lang="bg-BG" sz="1600" b="0" i="0" u="none" kern="1200" dirty="0" smtClean="0"/>
                <a:t>управление</a:t>
              </a:r>
              <a:endParaRPr lang="bg-BG" sz="1600" dirty="0"/>
            </a:p>
            <a:p>
              <a:pPr marL="1200150" lvl="3" indent="-285750" algn="l" defTabSz="400050">
                <a:lnSpc>
                  <a:spcPct val="90000"/>
                </a:lnSpc>
                <a:spcBef>
                  <a:spcPct val="0"/>
                </a:spcBef>
                <a:spcAft>
                  <a:spcPct val="15000"/>
                </a:spcAft>
                <a:buFont typeface="Wingdings" panose="05000000000000000000" pitchFamily="2" charset="2"/>
                <a:buChar char="q"/>
              </a:pPr>
              <a:r>
                <a:rPr lang="bg-BG" sz="1600" b="1" i="0" u="none" kern="1200" dirty="0" smtClean="0">
                  <a:solidFill>
                    <a:srgbClr val="FF0000"/>
                  </a:solidFill>
                </a:rPr>
                <a:t>прозрачност</a:t>
              </a:r>
              <a:endParaRPr lang="bg-BG" sz="1600" b="1" kern="1200" dirty="0">
                <a:solidFill>
                  <a:srgbClr val="FF0000"/>
                </a:solidFill>
              </a:endParaRPr>
            </a:p>
          </p:txBody>
        </p:sp>
        <p:sp>
          <p:nvSpPr>
            <p:cNvPr id="9" name="Свободна форма 8"/>
            <p:cNvSpPr/>
            <p:nvPr/>
          </p:nvSpPr>
          <p:spPr>
            <a:xfrm>
              <a:off x="0" y="3294731"/>
              <a:ext cx="3638124" cy="1575816"/>
            </a:xfrm>
            <a:custGeom>
              <a:avLst/>
              <a:gdLst>
                <a:gd name="connsiteX0" fmla="*/ 0 w 3638124"/>
                <a:gd name="connsiteY0" fmla="*/ 157582 h 1575816"/>
                <a:gd name="connsiteX1" fmla="*/ 157582 w 3638124"/>
                <a:gd name="connsiteY1" fmla="*/ 0 h 1575816"/>
                <a:gd name="connsiteX2" fmla="*/ 3480542 w 3638124"/>
                <a:gd name="connsiteY2" fmla="*/ 0 h 1575816"/>
                <a:gd name="connsiteX3" fmla="*/ 3638124 w 3638124"/>
                <a:gd name="connsiteY3" fmla="*/ 157582 h 1575816"/>
                <a:gd name="connsiteX4" fmla="*/ 3638124 w 3638124"/>
                <a:gd name="connsiteY4" fmla="*/ 1418234 h 1575816"/>
                <a:gd name="connsiteX5" fmla="*/ 3480542 w 3638124"/>
                <a:gd name="connsiteY5" fmla="*/ 1575816 h 1575816"/>
                <a:gd name="connsiteX6" fmla="*/ 157582 w 3638124"/>
                <a:gd name="connsiteY6" fmla="*/ 1575816 h 1575816"/>
                <a:gd name="connsiteX7" fmla="*/ 0 w 3638124"/>
                <a:gd name="connsiteY7" fmla="*/ 1418234 h 1575816"/>
                <a:gd name="connsiteX8" fmla="*/ 0 w 3638124"/>
                <a:gd name="connsiteY8" fmla="*/ 157582 h 1575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38124" h="1575816">
                  <a:moveTo>
                    <a:pt x="0" y="157582"/>
                  </a:moveTo>
                  <a:cubicBezTo>
                    <a:pt x="0" y="70552"/>
                    <a:pt x="70552" y="0"/>
                    <a:pt x="157582" y="0"/>
                  </a:cubicBezTo>
                  <a:lnTo>
                    <a:pt x="3480542" y="0"/>
                  </a:lnTo>
                  <a:cubicBezTo>
                    <a:pt x="3567572" y="0"/>
                    <a:pt x="3638124" y="70552"/>
                    <a:pt x="3638124" y="157582"/>
                  </a:cubicBezTo>
                  <a:lnTo>
                    <a:pt x="3638124" y="1418234"/>
                  </a:lnTo>
                  <a:cubicBezTo>
                    <a:pt x="3638124" y="1505264"/>
                    <a:pt x="3567572" y="1575816"/>
                    <a:pt x="3480542" y="1575816"/>
                  </a:cubicBezTo>
                  <a:lnTo>
                    <a:pt x="157582" y="1575816"/>
                  </a:lnTo>
                  <a:cubicBezTo>
                    <a:pt x="70552" y="1575816"/>
                    <a:pt x="0" y="1505264"/>
                    <a:pt x="0" y="1418234"/>
                  </a:cubicBezTo>
                  <a:lnTo>
                    <a:pt x="0" y="157582"/>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8906" tIns="462860" rIns="1160343" bIns="68906" numCol="1" spcCol="1270" anchor="t"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285750" lvl="1" indent="-285750" algn="l" defTabSz="400050">
                <a:lnSpc>
                  <a:spcPct val="90000"/>
                </a:lnSpc>
                <a:spcBef>
                  <a:spcPct val="0"/>
                </a:spcBef>
                <a:spcAft>
                  <a:spcPct val="15000"/>
                </a:spcAft>
                <a:buFont typeface="Wingdings" panose="05000000000000000000" pitchFamily="2" charset="2"/>
                <a:buChar char="q"/>
              </a:pPr>
              <a:r>
                <a:rPr lang="bg-BG" sz="1600" b="0" i="0" u="none" kern="1200" dirty="0"/>
                <a:t>независимост и </a:t>
              </a:r>
              <a:r>
                <a:rPr lang="bg-BG" sz="1600" b="0" i="0" u="none" kern="1200" dirty="0" smtClean="0"/>
                <a:t>обективност</a:t>
              </a:r>
              <a:endParaRPr lang="bg-BG" sz="1600" dirty="0"/>
            </a:p>
            <a:p>
              <a:pPr marL="285750" lvl="1" indent="-285750" algn="l" defTabSz="400050">
                <a:lnSpc>
                  <a:spcPct val="90000"/>
                </a:lnSpc>
                <a:spcBef>
                  <a:spcPct val="0"/>
                </a:spcBef>
                <a:spcAft>
                  <a:spcPct val="15000"/>
                </a:spcAft>
                <a:buFont typeface="Wingdings" panose="05000000000000000000" pitchFamily="2" charset="2"/>
                <a:buChar char="q"/>
              </a:pPr>
              <a:r>
                <a:rPr lang="bg-BG" sz="1600" b="0" i="0" u="none" kern="1200" dirty="0" smtClean="0"/>
                <a:t>компетентност </a:t>
              </a:r>
              <a:r>
                <a:rPr lang="bg-BG" sz="1600" b="0" i="0" u="none" kern="1200" dirty="0"/>
                <a:t>и </a:t>
              </a:r>
              <a:r>
                <a:rPr lang="bg-BG" sz="1600" b="0" i="0" u="none" kern="1200" dirty="0" smtClean="0"/>
                <a:t>професионализъм</a:t>
              </a:r>
              <a:endParaRPr lang="bg-BG" sz="1600" dirty="0"/>
            </a:p>
            <a:p>
              <a:pPr marL="285750" lvl="1" indent="-285750" algn="l" defTabSz="400050">
                <a:lnSpc>
                  <a:spcPct val="90000"/>
                </a:lnSpc>
                <a:spcBef>
                  <a:spcPct val="0"/>
                </a:spcBef>
                <a:spcAft>
                  <a:spcPct val="15000"/>
                </a:spcAft>
                <a:buFont typeface="Wingdings" panose="05000000000000000000" pitchFamily="2" charset="2"/>
                <a:buChar char="q"/>
              </a:pPr>
              <a:r>
                <a:rPr lang="bg-BG" sz="1600" b="0" i="0" u="none" kern="1200" dirty="0" err="1" smtClean="0"/>
                <a:t>почтенност</a:t>
              </a:r>
              <a:r>
                <a:rPr lang="bg-BG" sz="1600" b="0" i="0" u="none" kern="1200" dirty="0" smtClean="0"/>
                <a:t> </a:t>
              </a:r>
              <a:r>
                <a:rPr lang="bg-BG" sz="1600" b="0" i="0" u="none" kern="1200" dirty="0"/>
                <a:t>и поверителност</a:t>
              </a:r>
              <a:endParaRPr lang="bg-BG" sz="1600" kern="1200" dirty="0"/>
            </a:p>
          </p:txBody>
        </p:sp>
        <p:sp>
          <p:nvSpPr>
            <p:cNvPr id="10" name="Свободна форма 9"/>
            <p:cNvSpPr/>
            <p:nvPr/>
          </p:nvSpPr>
          <p:spPr>
            <a:xfrm>
              <a:off x="4627622" y="0"/>
              <a:ext cx="3373377" cy="1575816"/>
            </a:xfrm>
            <a:custGeom>
              <a:avLst/>
              <a:gdLst>
                <a:gd name="connsiteX0" fmla="*/ 0 w 3373377"/>
                <a:gd name="connsiteY0" fmla="*/ 157582 h 1575816"/>
                <a:gd name="connsiteX1" fmla="*/ 157582 w 3373377"/>
                <a:gd name="connsiteY1" fmla="*/ 0 h 1575816"/>
                <a:gd name="connsiteX2" fmla="*/ 3215795 w 3373377"/>
                <a:gd name="connsiteY2" fmla="*/ 0 h 1575816"/>
                <a:gd name="connsiteX3" fmla="*/ 3373377 w 3373377"/>
                <a:gd name="connsiteY3" fmla="*/ 157582 h 1575816"/>
                <a:gd name="connsiteX4" fmla="*/ 3373377 w 3373377"/>
                <a:gd name="connsiteY4" fmla="*/ 1418234 h 1575816"/>
                <a:gd name="connsiteX5" fmla="*/ 3215795 w 3373377"/>
                <a:gd name="connsiteY5" fmla="*/ 1575816 h 1575816"/>
                <a:gd name="connsiteX6" fmla="*/ 157582 w 3373377"/>
                <a:gd name="connsiteY6" fmla="*/ 1575816 h 1575816"/>
                <a:gd name="connsiteX7" fmla="*/ 0 w 3373377"/>
                <a:gd name="connsiteY7" fmla="*/ 1418234 h 1575816"/>
                <a:gd name="connsiteX8" fmla="*/ 0 w 3373377"/>
                <a:gd name="connsiteY8" fmla="*/ 157582 h 1575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73377" h="1575816">
                  <a:moveTo>
                    <a:pt x="0" y="157582"/>
                  </a:moveTo>
                  <a:cubicBezTo>
                    <a:pt x="0" y="70552"/>
                    <a:pt x="70552" y="0"/>
                    <a:pt x="157582" y="0"/>
                  </a:cubicBezTo>
                  <a:lnTo>
                    <a:pt x="3215795" y="0"/>
                  </a:lnTo>
                  <a:cubicBezTo>
                    <a:pt x="3302825" y="0"/>
                    <a:pt x="3373377" y="70552"/>
                    <a:pt x="3373377" y="157582"/>
                  </a:cubicBezTo>
                  <a:lnTo>
                    <a:pt x="3373377" y="1418234"/>
                  </a:lnTo>
                  <a:cubicBezTo>
                    <a:pt x="3373377" y="1505264"/>
                    <a:pt x="3302825" y="1575816"/>
                    <a:pt x="3215795" y="1575816"/>
                  </a:cubicBezTo>
                  <a:lnTo>
                    <a:pt x="157582" y="1575816"/>
                  </a:lnTo>
                  <a:cubicBezTo>
                    <a:pt x="70552" y="1575816"/>
                    <a:pt x="0" y="1505264"/>
                    <a:pt x="0" y="1418234"/>
                  </a:cubicBezTo>
                  <a:lnTo>
                    <a:pt x="0" y="157582"/>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080919" tIns="68906" rIns="68906" bIns="462860" numCol="1" spcCol="1270" anchor="t"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1635125" lvl="2" indent="-285750" algn="l" defTabSz="400050">
                <a:lnSpc>
                  <a:spcPct val="90000"/>
                </a:lnSpc>
                <a:spcBef>
                  <a:spcPct val="0"/>
                </a:spcBef>
                <a:spcAft>
                  <a:spcPct val="15000"/>
                </a:spcAft>
                <a:buFont typeface="Wingdings" panose="05000000000000000000" pitchFamily="2" charset="2"/>
                <a:buChar char="q"/>
                <a:tabLst>
                  <a:tab pos="263525" algn="l"/>
                </a:tabLst>
              </a:pPr>
              <a:r>
                <a:rPr lang="bg-BG" sz="1600" b="0" i="0" u="none" kern="1200" dirty="0" smtClean="0"/>
                <a:t>законност</a:t>
              </a:r>
              <a:endParaRPr lang="bg-BG" sz="1600" dirty="0"/>
            </a:p>
            <a:p>
              <a:pPr marL="1635125" lvl="2" indent="-285750" algn="l" defTabSz="400050">
                <a:lnSpc>
                  <a:spcPct val="90000"/>
                </a:lnSpc>
                <a:spcBef>
                  <a:spcPct val="0"/>
                </a:spcBef>
                <a:spcAft>
                  <a:spcPct val="15000"/>
                </a:spcAft>
                <a:buFont typeface="Wingdings" panose="05000000000000000000" pitchFamily="2" charset="2"/>
                <a:buChar char="q"/>
                <a:tabLst>
                  <a:tab pos="263525" algn="l"/>
                </a:tabLst>
              </a:pPr>
              <a:r>
                <a:rPr lang="bg-BG" sz="1600" b="0" i="0" u="none" kern="1200" dirty="0" smtClean="0"/>
                <a:t>обективност</a:t>
              </a:r>
              <a:endParaRPr lang="bg-BG" sz="1600" dirty="0"/>
            </a:p>
            <a:p>
              <a:pPr marL="1635125" lvl="2" indent="-285750" algn="l" defTabSz="400050">
                <a:lnSpc>
                  <a:spcPct val="90000"/>
                </a:lnSpc>
                <a:spcBef>
                  <a:spcPct val="0"/>
                </a:spcBef>
                <a:spcAft>
                  <a:spcPct val="15000"/>
                </a:spcAft>
                <a:buFont typeface="Wingdings" panose="05000000000000000000" pitchFamily="2" charset="2"/>
                <a:buChar char="q"/>
                <a:tabLst>
                  <a:tab pos="263525" algn="l"/>
                </a:tabLst>
              </a:pPr>
              <a:r>
                <a:rPr lang="bg-BG" sz="1600" b="0" i="0" u="none" kern="1200" dirty="0" smtClean="0"/>
                <a:t>служебно начало</a:t>
              </a:r>
              <a:endParaRPr lang="bg-BG" sz="1600" dirty="0"/>
            </a:p>
            <a:p>
              <a:pPr marL="1635125" lvl="2" indent="-285750" algn="l" defTabSz="400050">
                <a:lnSpc>
                  <a:spcPct val="90000"/>
                </a:lnSpc>
                <a:spcBef>
                  <a:spcPct val="0"/>
                </a:spcBef>
                <a:spcAft>
                  <a:spcPct val="15000"/>
                </a:spcAft>
                <a:buFont typeface="Wingdings" panose="05000000000000000000" pitchFamily="2" charset="2"/>
                <a:buChar char="q"/>
                <a:tabLst>
                  <a:tab pos="263525" algn="l"/>
                </a:tabLst>
              </a:pPr>
              <a:r>
                <a:rPr lang="bg-BG" sz="1600" b="0" i="0" u="none" kern="1200" dirty="0" smtClean="0"/>
                <a:t>конфиденциалност</a:t>
              </a:r>
              <a:endParaRPr lang="bg-BG" sz="1600" kern="1200" dirty="0"/>
            </a:p>
          </p:txBody>
        </p:sp>
        <p:sp>
          <p:nvSpPr>
            <p:cNvPr id="11" name="Свободна форма 10"/>
            <p:cNvSpPr/>
            <p:nvPr/>
          </p:nvSpPr>
          <p:spPr>
            <a:xfrm>
              <a:off x="0" y="0"/>
              <a:ext cx="3585506" cy="1628219"/>
            </a:xfrm>
            <a:custGeom>
              <a:avLst/>
              <a:gdLst>
                <a:gd name="connsiteX0" fmla="*/ 0 w 3585506"/>
                <a:gd name="connsiteY0" fmla="*/ 157582 h 1575816"/>
                <a:gd name="connsiteX1" fmla="*/ 157582 w 3585506"/>
                <a:gd name="connsiteY1" fmla="*/ 0 h 1575816"/>
                <a:gd name="connsiteX2" fmla="*/ 3427924 w 3585506"/>
                <a:gd name="connsiteY2" fmla="*/ 0 h 1575816"/>
                <a:gd name="connsiteX3" fmla="*/ 3585506 w 3585506"/>
                <a:gd name="connsiteY3" fmla="*/ 157582 h 1575816"/>
                <a:gd name="connsiteX4" fmla="*/ 3585506 w 3585506"/>
                <a:gd name="connsiteY4" fmla="*/ 1418234 h 1575816"/>
                <a:gd name="connsiteX5" fmla="*/ 3427924 w 3585506"/>
                <a:gd name="connsiteY5" fmla="*/ 1575816 h 1575816"/>
                <a:gd name="connsiteX6" fmla="*/ 157582 w 3585506"/>
                <a:gd name="connsiteY6" fmla="*/ 1575816 h 1575816"/>
                <a:gd name="connsiteX7" fmla="*/ 0 w 3585506"/>
                <a:gd name="connsiteY7" fmla="*/ 1418234 h 1575816"/>
                <a:gd name="connsiteX8" fmla="*/ 0 w 3585506"/>
                <a:gd name="connsiteY8" fmla="*/ 157582 h 1575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85506" h="1575816">
                  <a:moveTo>
                    <a:pt x="0" y="157582"/>
                  </a:moveTo>
                  <a:cubicBezTo>
                    <a:pt x="0" y="70552"/>
                    <a:pt x="70552" y="0"/>
                    <a:pt x="157582" y="0"/>
                  </a:cubicBezTo>
                  <a:lnTo>
                    <a:pt x="3427924" y="0"/>
                  </a:lnTo>
                  <a:cubicBezTo>
                    <a:pt x="3514954" y="0"/>
                    <a:pt x="3585506" y="70552"/>
                    <a:pt x="3585506" y="157582"/>
                  </a:cubicBezTo>
                  <a:lnTo>
                    <a:pt x="3585506" y="1418234"/>
                  </a:lnTo>
                  <a:cubicBezTo>
                    <a:pt x="3585506" y="1505264"/>
                    <a:pt x="3514954" y="1575816"/>
                    <a:pt x="3427924" y="1575816"/>
                  </a:cubicBezTo>
                  <a:lnTo>
                    <a:pt x="157582" y="1575816"/>
                  </a:lnTo>
                  <a:cubicBezTo>
                    <a:pt x="70552" y="1575816"/>
                    <a:pt x="0" y="1505264"/>
                    <a:pt x="0" y="1418234"/>
                  </a:cubicBezTo>
                  <a:lnTo>
                    <a:pt x="0" y="157582"/>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8906" tIns="68906" rIns="1144558" bIns="462860" numCol="1" spcCol="1270" anchor="t"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285750" lvl="1" indent="-285750" algn="l" defTabSz="400050">
                <a:lnSpc>
                  <a:spcPct val="90000"/>
                </a:lnSpc>
                <a:spcBef>
                  <a:spcPct val="0"/>
                </a:spcBef>
                <a:spcAft>
                  <a:spcPct val="15000"/>
                </a:spcAft>
                <a:buFont typeface="Wingdings" panose="05000000000000000000" pitchFamily="2" charset="2"/>
                <a:buChar char="q"/>
              </a:pPr>
              <a:r>
                <a:rPr lang="bg-BG" sz="1600" b="0" i="0" u="none" kern="1200" dirty="0"/>
                <a:t>независимост, обективност и </a:t>
              </a:r>
              <a:r>
                <a:rPr lang="bg-BG" sz="1600" b="0" i="0" u="none" kern="1200" dirty="0" smtClean="0"/>
                <a:t>добросъвестност</a:t>
              </a:r>
              <a:endParaRPr lang="bg-BG" sz="1600" dirty="0"/>
            </a:p>
            <a:p>
              <a:pPr marL="285750" lvl="1" indent="-285750" algn="l" defTabSz="400050">
                <a:lnSpc>
                  <a:spcPct val="90000"/>
                </a:lnSpc>
                <a:spcBef>
                  <a:spcPct val="0"/>
                </a:spcBef>
                <a:spcAft>
                  <a:spcPct val="15000"/>
                </a:spcAft>
                <a:buFont typeface="Wingdings" panose="05000000000000000000" pitchFamily="2" charset="2"/>
                <a:buChar char="q"/>
              </a:pPr>
              <a:r>
                <a:rPr lang="bg-BG" sz="1600" dirty="0" smtClean="0"/>
                <a:t>професионализъм</a:t>
              </a:r>
              <a:r>
                <a:rPr lang="bg-BG" sz="1600" dirty="0"/>
                <a:t>, почтеност и </a:t>
              </a:r>
              <a:r>
                <a:rPr lang="bg-BG" sz="1600" dirty="0" smtClean="0"/>
                <a:t>безпристрастност</a:t>
              </a:r>
              <a:endParaRPr lang="bg-BG" sz="1600" dirty="0"/>
            </a:p>
            <a:p>
              <a:pPr marL="285750" lvl="1" indent="-285750" algn="l" defTabSz="400050">
                <a:lnSpc>
                  <a:spcPct val="90000"/>
                </a:lnSpc>
                <a:spcBef>
                  <a:spcPct val="0"/>
                </a:spcBef>
                <a:spcAft>
                  <a:spcPct val="15000"/>
                </a:spcAft>
                <a:buFont typeface="Wingdings" panose="05000000000000000000" pitchFamily="2" charset="2"/>
                <a:buChar char="q"/>
              </a:pPr>
              <a:r>
                <a:rPr lang="bg-BG" sz="1600" dirty="0" smtClean="0"/>
                <a:t>последователност </a:t>
              </a:r>
              <a:r>
                <a:rPr lang="bg-BG" sz="1600" dirty="0"/>
                <a:t>и </a:t>
              </a:r>
              <a:r>
                <a:rPr lang="bg-BG" sz="1600" dirty="0" smtClean="0"/>
                <a:t>предвидимост</a:t>
              </a:r>
              <a:endParaRPr lang="bg-BG" sz="1600" dirty="0"/>
            </a:p>
            <a:p>
              <a:pPr marL="285750" lvl="1" indent="-285750" algn="l" defTabSz="400050">
                <a:lnSpc>
                  <a:spcPct val="90000"/>
                </a:lnSpc>
                <a:spcBef>
                  <a:spcPct val="0"/>
                </a:spcBef>
                <a:spcAft>
                  <a:spcPct val="15000"/>
                </a:spcAft>
                <a:buFont typeface="Wingdings" panose="05000000000000000000" pitchFamily="2" charset="2"/>
                <a:buChar char="q"/>
              </a:pPr>
              <a:r>
                <a:rPr lang="bg-BG" sz="1600" b="1" dirty="0" smtClean="0">
                  <a:solidFill>
                    <a:srgbClr val="FF0000"/>
                  </a:solidFill>
                </a:rPr>
                <a:t>публичност </a:t>
              </a:r>
              <a:r>
                <a:rPr lang="bg-BG" sz="1600" b="1" dirty="0">
                  <a:solidFill>
                    <a:srgbClr val="FF0000"/>
                  </a:solidFill>
                </a:rPr>
                <a:t>и </a:t>
              </a:r>
              <a:r>
                <a:rPr lang="bg-BG" sz="1600" b="1" dirty="0" smtClean="0">
                  <a:solidFill>
                    <a:srgbClr val="FF0000"/>
                  </a:solidFill>
                </a:rPr>
                <a:t>прозрачност</a:t>
              </a:r>
              <a:endParaRPr lang="bg-BG" sz="1600" b="1" dirty="0">
                <a:solidFill>
                  <a:srgbClr val="FF0000"/>
                </a:solidFill>
              </a:endParaRPr>
            </a:p>
            <a:p>
              <a:pPr marL="285750" lvl="1" indent="-285750" algn="l" defTabSz="400050">
                <a:lnSpc>
                  <a:spcPct val="90000"/>
                </a:lnSpc>
                <a:spcBef>
                  <a:spcPct val="0"/>
                </a:spcBef>
                <a:spcAft>
                  <a:spcPct val="15000"/>
                </a:spcAft>
                <a:buFont typeface="Wingdings" panose="05000000000000000000" pitchFamily="2" charset="2"/>
                <a:buChar char="q"/>
              </a:pPr>
              <a:r>
                <a:rPr lang="bg-BG" sz="1600" dirty="0" smtClean="0"/>
                <a:t>доверие</a:t>
              </a:r>
              <a:r>
                <a:rPr lang="bg-BG" sz="1600" dirty="0"/>
                <a:t>, сътрудничество и конструктивност</a:t>
              </a:r>
            </a:p>
          </p:txBody>
        </p:sp>
        <p:sp>
          <p:nvSpPr>
            <p:cNvPr id="12" name="Свободна форма 11"/>
            <p:cNvSpPr/>
            <p:nvPr/>
          </p:nvSpPr>
          <p:spPr>
            <a:xfrm>
              <a:off x="2330374" y="291943"/>
              <a:ext cx="1228702" cy="1336276"/>
            </a:xfrm>
            <a:custGeom>
              <a:avLst/>
              <a:gdLst>
                <a:gd name="connsiteX0" fmla="*/ 0 w 1228702"/>
                <a:gd name="connsiteY0" fmla="*/ 1336276 h 1336276"/>
                <a:gd name="connsiteX1" fmla="*/ 1228702 w 1228702"/>
                <a:gd name="connsiteY1" fmla="*/ 0 h 1336276"/>
                <a:gd name="connsiteX2" fmla="*/ 1228702 w 1228702"/>
                <a:gd name="connsiteY2" fmla="*/ 1336276 h 1336276"/>
                <a:gd name="connsiteX3" fmla="*/ 0 w 1228702"/>
                <a:gd name="connsiteY3" fmla="*/ 1336276 h 1336276"/>
              </a:gdLst>
              <a:ahLst/>
              <a:cxnLst>
                <a:cxn ang="0">
                  <a:pos x="connsiteX0" y="connsiteY0"/>
                </a:cxn>
                <a:cxn ang="0">
                  <a:pos x="connsiteX1" y="connsiteY1"/>
                </a:cxn>
                <a:cxn ang="0">
                  <a:pos x="connsiteX2" y="connsiteY2"/>
                </a:cxn>
                <a:cxn ang="0">
                  <a:pos x="connsiteX3" y="connsiteY3"/>
                </a:cxn>
              </a:cxnLst>
              <a:rect l="l" t="t" r="r" b="b"/>
              <a:pathLst>
                <a:path w="1228702" h="1336276">
                  <a:moveTo>
                    <a:pt x="0" y="1336276"/>
                  </a:moveTo>
                  <a:cubicBezTo>
                    <a:pt x="0" y="598271"/>
                    <a:pt x="550109" y="0"/>
                    <a:pt x="1228702" y="0"/>
                  </a:cubicBezTo>
                  <a:lnTo>
                    <a:pt x="1228702" y="1336276"/>
                  </a:lnTo>
                  <a:lnTo>
                    <a:pt x="0" y="1336276"/>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73670" tIns="505178" rIns="113792" bIns="113792" numCol="1" spcCol="127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algn="ctr" defTabSz="711200">
                <a:lnSpc>
                  <a:spcPct val="90000"/>
                </a:lnSpc>
                <a:spcBef>
                  <a:spcPct val="0"/>
                </a:spcBef>
                <a:spcAft>
                  <a:spcPct val="35000"/>
                </a:spcAft>
              </a:pPr>
              <a:r>
                <a:rPr lang="bg-BG" sz="1600" b="1" kern="1200" dirty="0"/>
                <a:t>Сметна палата</a:t>
              </a:r>
            </a:p>
          </p:txBody>
        </p:sp>
        <p:sp>
          <p:nvSpPr>
            <p:cNvPr id="13" name="Свободна форма 12"/>
            <p:cNvSpPr/>
            <p:nvPr/>
          </p:nvSpPr>
          <p:spPr>
            <a:xfrm>
              <a:off x="4627622" y="241311"/>
              <a:ext cx="1190321" cy="1299409"/>
            </a:xfrm>
            <a:custGeom>
              <a:avLst/>
              <a:gdLst>
                <a:gd name="connsiteX0" fmla="*/ 0 w 1299409"/>
                <a:gd name="connsiteY0" fmla="*/ 1190321 h 1190321"/>
                <a:gd name="connsiteX1" fmla="*/ 1299409 w 1299409"/>
                <a:gd name="connsiteY1" fmla="*/ 0 h 1190321"/>
                <a:gd name="connsiteX2" fmla="*/ 1299409 w 1299409"/>
                <a:gd name="connsiteY2" fmla="*/ 1190321 h 1190321"/>
                <a:gd name="connsiteX3" fmla="*/ 0 w 1299409"/>
                <a:gd name="connsiteY3" fmla="*/ 1190321 h 1190321"/>
              </a:gdLst>
              <a:ahLst/>
              <a:cxnLst>
                <a:cxn ang="0">
                  <a:pos x="connsiteX0" y="connsiteY0"/>
                </a:cxn>
                <a:cxn ang="0">
                  <a:pos x="connsiteX1" y="connsiteY1"/>
                </a:cxn>
                <a:cxn ang="0">
                  <a:pos x="connsiteX2" y="connsiteY2"/>
                </a:cxn>
                <a:cxn ang="0">
                  <a:pos x="connsiteX3" y="connsiteY3"/>
                </a:cxn>
              </a:cxnLst>
              <a:rect l="l" t="t" r="r" b="b"/>
              <a:pathLst>
                <a:path w="1299409" h="1190321">
                  <a:moveTo>
                    <a:pt x="0" y="0"/>
                  </a:moveTo>
                  <a:cubicBezTo>
                    <a:pt x="717644" y="0"/>
                    <a:pt x="1299409" y="532925"/>
                    <a:pt x="1299409" y="1190321"/>
                  </a:cubicBezTo>
                  <a:lnTo>
                    <a:pt x="0" y="119032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494381" rIns="462429" bIns="113791" numCol="1" spcCol="127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algn="ctr" defTabSz="711200">
                <a:lnSpc>
                  <a:spcPct val="90000"/>
                </a:lnSpc>
                <a:spcBef>
                  <a:spcPct val="0"/>
                </a:spcBef>
                <a:spcAft>
                  <a:spcPct val="35000"/>
                </a:spcAft>
              </a:pPr>
              <a:r>
                <a:rPr lang="bg-BG" sz="1600" kern="1200" dirty="0" smtClean="0"/>
                <a:t>Агенция за държавна финансова инспекция</a:t>
              </a:r>
            </a:p>
            <a:p>
              <a:pPr lvl="0" algn="ctr" defTabSz="711200">
                <a:lnSpc>
                  <a:spcPct val="90000"/>
                </a:lnSpc>
                <a:spcBef>
                  <a:spcPct val="0"/>
                </a:spcBef>
                <a:spcAft>
                  <a:spcPct val="35000"/>
                </a:spcAft>
              </a:pPr>
              <a:endParaRPr lang="bg-BG" sz="1600" kern="1200" dirty="0"/>
            </a:p>
          </p:txBody>
        </p:sp>
        <p:sp>
          <p:nvSpPr>
            <p:cNvPr id="14" name="Свободна форма 13"/>
            <p:cNvSpPr/>
            <p:nvPr/>
          </p:nvSpPr>
          <p:spPr>
            <a:xfrm>
              <a:off x="4810092" y="3264351"/>
              <a:ext cx="1306182" cy="1211547"/>
            </a:xfrm>
            <a:custGeom>
              <a:avLst/>
              <a:gdLst>
                <a:gd name="connsiteX0" fmla="*/ 0 w 1213073"/>
                <a:gd name="connsiteY0" fmla="*/ 1165864 h 1165864"/>
                <a:gd name="connsiteX1" fmla="*/ 1213073 w 1213073"/>
                <a:gd name="connsiteY1" fmla="*/ 0 h 1165864"/>
                <a:gd name="connsiteX2" fmla="*/ 1213073 w 1213073"/>
                <a:gd name="connsiteY2" fmla="*/ 1165864 h 1165864"/>
                <a:gd name="connsiteX3" fmla="*/ 0 w 1213073"/>
                <a:gd name="connsiteY3" fmla="*/ 1165864 h 1165864"/>
              </a:gdLst>
              <a:ahLst/>
              <a:cxnLst>
                <a:cxn ang="0">
                  <a:pos x="connsiteX0" y="connsiteY0"/>
                </a:cxn>
                <a:cxn ang="0">
                  <a:pos x="connsiteX1" y="connsiteY1"/>
                </a:cxn>
                <a:cxn ang="0">
                  <a:pos x="connsiteX2" y="connsiteY2"/>
                </a:cxn>
                <a:cxn ang="0">
                  <a:pos x="connsiteX3" y="connsiteY3"/>
                </a:cxn>
              </a:cxnLst>
              <a:rect l="l" t="t" r="r" b="b"/>
              <a:pathLst>
                <a:path w="1213073" h="1165864">
                  <a:moveTo>
                    <a:pt x="1213073" y="0"/>
                  </a:moveTo>
                  <a:cubicBezTo>
                    <a:pt x="1213073" y="643889"/>
                    <a:pt x="669962" y="1165864"/>
                    <a:pt x="0" y="1165864"/>
                  </a:cubicBezTo>
                  <a:lnTo>
                    <a:pt x="0" y="0"/>
                  </a:lnTo>
                  <a:lnTo>
                    <a:pt x="1213073"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3792" tIns="113793" rIns="469094" bIns="455266" numCol="1" spcCol="127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algn="ctr" defTabSz="711200">
                <a:lnSpc>
                  <a:spcPct val="90000"/>
                </a:lnSpc>
                <a:spcBef>
                  <a:spcPct val="0"/>
                </a:spcBef>
                <a:spcAft>
                  <a:spcPct val="35000"/>
                </a:spcAft>
              </a:pPr>
              <a:endParaRPr lang="bg-BG" sz="1600" b="1" kern="1200" dirty="0" smtClean="0"/>
            </a:p>
            <a:p>
              <a:pPr lvl="0" algn="ctr" defTabSz="711200">
                <a:lnSpc>
                  <a:spcPct val="90000"/>
                </a:lnSpc>
                <a:spcBef>
                  <a:spcPct val="0"/>
                </a:spcBef>
                <a:spcAft>
                  <a:spcPct val="35000"/>
                </a:spcAft>
              </a:pPr>
              <a:endParaRPr lang="bg-BG" sz="1600" b="1" dirty="0"/>
            </a:p>
            <a:p>
              <a:pPr lvl="0" algn="l" defTabSz="711200">
                <a:lnSpc>
                  <a:spcPct val="90000"/>
                </a:lnSpc>
                <a:spcBef>
                  <a:spcPct val="0"/>
                </a:spcBef>
                <a:spcAft>
                  <a:spcPct val="35000"/>
                </a:spcAft>
              </a:pPr>
              <a:r>
                <a:rPr lang="bg-BG" sz="1600" b="1" dirty="0" smtClean="0"/>
                <a:t>С-ми за ф</a:t>
              </a:r>
              <a:r>
                <a:rPr lang="bg-BG" sz="1600" b="1" kern="1200" dirty="0" smtClean="0"/>
                <a:t>инансово управление и контрол</a:t>
              </a:r>
              <a:endParaRPr lang="bg-BG" sz="1600" b="1" kern="1200" dirty="0"/>
            </a:p>
          </p:txBody>
        </p:sp>
        <p:sp>
          <p:nvSpPr>
            <p:cNvPr id="15" name="Свободна форма 14"/>
            <p:cNvSpPr/>
            <p:nvPr/>
          </p:nvSpPr>
          <p:spPr>
            <a:xfrm>
              <a:off x="2388852" y="3294731"/>
              <a:ext cx="1245463" cy="1098400"/>
            </a:xfrm>
            <a:custGeom>
              <a:avLst/>
              <a:gdLst>
                <a:gd name="connsiteX0" fmla="*/ 0 w 1098399"/>
                <a:gd name="connsiteY0" fmla="*/ 1245462 h 1245462"/>
                <a:gd name="connsiteX1" fmla="*/ 1098399 w 1098399"/>
                <a:gd name="connsiteY1" fmla="*/ 0 h 1245462"/>
                <a:gd name="connsiteX2" fmla="*/ 1098399 w 1098399"/>
                <a:gd name="connsiteY2" fmla="*/ 1245462 h 1245462"/>
                <a:gd name="connsiteX3" fmla="*/ 0 w 1098399"/>
                <a:gd name="connsiteY3" fmla="*/ 1245462 h 1245462"/>
              </a:gdLst>
              <a:ahLst/>
              <a:cxnLst>
                <a:cxn ang="0">
                  <a:pos x="connsiteX0" y="connsiteY0"/>
                </a:cxn>
                <a:cxn ang="0">
                  <a:pos x="connsiteX1" y="connsiteY1"/>
                </a:cxn>
                <a:cxn ang="0">
                  <a:pos x="connsiteX2" y="connsiteY2"/>
                </a:cxn>
                <a:cxn ang="0">
                  <a:pos x="connsiteX3" y="connsiteY3"/>
                </a:cxn>
              </a:cxnLst>
              <a:rect l="l" t="t" r="r" b="b"/>
              <a:pathLst>
                <a:path w="1098399" h="1245462">
                  <a:moveTo>
                    <a:pt x="1098399" y="1245461"/>
                  </a:moveTo>
                  <a:cubicBezTo>
                    <a:pt x="491770" y="1245461"/>
                    <a:pt x="0" y="687850"/>
                    <a:pt x="0" y="1"/>
                  </a:cubicBezTo>
                  <a:lnTo>
                    <a:pt x="1098399" y="1"/>
                  </a:lnTo>
                  <a:lnTo>
                    <a:pt x="1098399" y="124546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78580" tIns="113793" rIns="113792" bIns="435506" numCol="1" spcCol="127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algn="ctr" defTabSz="711200">
                <a:lnSpc>
                  <a:spcPct val="90000"/>
                </a:lnSpc>
                <a:spcBef>
                  <a:spcPct val="0"/>
                </a:spcBef>
                <a:spcAft>
                  <a:spcPct val="35000"/>
                </a:spcAft>
              </a:pPr>
              <a:endParaRPr lang="bg-BG" sz="1600" kern="1200" dirty="0" smtClean="0"/>
            </a:p>
            <a:p>
              <a:pPr lvl="0" algn="r" defTabSz="711200">
                <a:lnSpc>
                  <a:spcPct val="90000"/>
                </a:lnSpc>
                <a:spcBef>
                  <a:spcPct val="0"/>
                </a:spcBef>
                <a:spcAft>
                  <a:spcPct val="35000"/>
                </a:spcAft>
              </a:pPr>
              <a:r>
                <a:rPr lang="bg-BG" sz="1600" b="1" dirty="0" smtClean="0"/>
                <a:t>Вътрешен одит</a:t>
              </a:r>
              <a:endParaRPr lang="bg-BG" sz="1600" b="1" kern="1200" dirty="0"/>
            </a:p>
          </p:txBody>
        </p:sp>
        <p:sp>
          <p:nvSpPr>
            <p:cNvPr id="16" name="Кръгова стрелка 15"/>
            <p:cNvSpPr/>
            <p:nvPr/>
          </p:nvSpPr>
          <p:spPr>
            <a:xfrm>
              <a:off x="3327681" y="19052"/>
              <a:ext cx="1596740" cy="800916"/>
            </a:xfrm>
            <a:prstGeom prst="circular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bg-BG"/>
            </a:p>
          </p:txBody>
        </p:sp>
        <p:sp>
          <p:nvSpPr>
            <p:cNvPr id="17" name="Кръгова стрелка 16"/>
            <p:cNvSpPr/>
            <p:nvPr/>
          </p:nvSpPr>
          <p:spPr>
            <a:xfrm rot="10800000">
              <a:off x="3493073" y="3932747"/>
              <a:ext cx="1345629" cy="795705"/>
            </a:xfrm>
            <a:prstGeom prst="circular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bg-BG"/>
            </a:p>
          </p:txBody>
        </p:sp>
      </p:grpSp>
      <p:graphicFrame>
        <p:nvGraphicFramePr>
          <p:cNvPr id="29" name="Диаграма 28"/>
          <p:cNvGraphicFramePr/>
          <p:nvPr>
            <p:extLst/>
          </p:nvPr>
        </p:nvGraphicFramePr>
        <p:xfrm>
          <a:off x="4019728" y="2534253"/>
          <a:ext cx="4438472" cy="2686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54651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227462"/>
            <a:ext cx="9875520" cy="1356360"/>
          </a:xfrm>
        </p:spPr>
        <p:txBody>
          <a:bodyPr>
            <a:normAutofit/>
          </a:bodyPr>
          <a:lstStyle/>
          <a:p>
            <a:pPr algn="ctr"/>
            <a:r>
              <a:rPr lang="bg-BG" sz="3600" b="1" dirty="0" smtClean="0">
                <a:latin typeface="+mn-lt"/>
              </a:rPr>
              <a:t>Права и задължения на общините при проверки от различните контролни органи</a:t>
            </a:r>
            <a:endParaRPr lang="bg-BG" sz="3600" b="1" dirty="0">
              <a:latin typeface="+mn-lt"/>
            </a:endParaRPr>
          </a:p>
        </p:txBody>
      </p:sp>
      <p:sp>
        <p:nvSpPr>
          <p:cNvPr id="3" name="Контейнер за съдържание 2"/>
          <p:cNvSpPr>
            <a:spLocks noGrp="1"/>
          </p:cNvSpPr>
          <p:nvPr>
            <p:ph idx="1"/>
          </p:nvPr>
        </p:nvSpPr>
        <p:spPr>
          <a:xfrm>
            <a:off x="1143000" y="1719618"/>
            <a:ext cx="9872871" cy="4376381"/>
          </a:xfrm>
        </p:spPr>
        <p:txBody>
          <a:bodyPr>
            <a:normAutofit/>
          </a:bodyPr>
          <a:lstStyle/>
          <a:p>
            <a:r>
              <a:rPr lang="bg-BG" sz="3200" dirty="0" smtClean="0"/>
              <a:t>Оказват съдействие на контролните органи при осъществяване на правомощията им и да осигуряват подходящи помещения и технически средства за извършване на одитите;</a:t>
            </a:r>
          </a:p>
          <a:p>
            <a:r>
              <a:rPr lang="bg-BG" sz="3200" dirty="0" smtClean="0"/>
              <a:t>Възможност за представяне на допълнителни доказателства и/или допълнителни писмени обяснения;</a:t>
            </a:r>
          </a:p>
          <a:p>
            <a:r>
              <a:rPr lang="bg-BG" sz="3200" dirty="0" smtClean="0"/>
              <a:t>Констатации и препоръки.</a:t>
            </a:r>
            <a:endParaRPr lang="bg-BG" sz="3200" dirty="0"/>
          </a:p>
        </p:txBody>
      </p:sp>
    </p:spTree>
    <p:extLst>
      <p:ext uri="{BB962C8B-B14F-4D97-AF65-F5344CB8AC3E}">
        <p14:creationId xmlns:p14="http://schemas.microsoft.com/office/powerpoint/2010/main" val="38982254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227066" y="295701"/>
            <a:ext cx="9875520" cy="959893"/>
          </a:xfrm>
        </p:spPr>
        <p:txBody>
          <a:bodyPr>
            <a:normAutofit/>
          </a:bodyPr>
          <a:lstStyle/>
          <a:p>
            <a:pPr algn="ctr"/>
            <a:r>
              <a:rPr lang="bg-BG" sz="3600" b="1" dirty="0">
                <a:latin typeface="+mn-lt"/>
              </a:rPr>
              <a:t>Констатации на контролните органи </a:t>
            </a:r>
          </a:p>
        </p:txBody>
      </p:sp>
      <p:sp>
        <p:nvSpPr>
          <p:cNvPr id="3" name="Контейнер за съдържание 2"/>
          <p:cNvSpPr>
            <a:spLocks noGrp="1"/>
          </p:cNvSpPr>
          <p:nvPr>
            <p:ph idx="1"/>
          </p:nvPr>
        </p:nvSpPr>
        <p:spPr>
          <a:xfrm>
            <a:off x="530942" y="1351128"/>
            <a:ext cx="11267768" cy="4744872"/>
          </a:xfrm>
        </p:spPr>
        <p:txBody>
          <a:bodyPr>
            <a:normAutofit fontScale="85000" lnSpcReduction="20000"/>
          </a:bodyPr>
          <a:lstStyle/>
          <a:p>
            <a:r>
              <a:rPr lang="bg-BG" sz="2400" dirty="0" smtClean="0"/>
              <a:t>Грешки и нередности във финансовите отчети </a:t>
            </a:r>
          </a:p>
          <a:p>
            <a:r>
              <a:rPr lang="ru-RU" sz="2400" dirty="0" err="1" smtClean="0"/>
              <a:t>Неправилно</a:t>
            </a:r>
            <a:r>
              <a:rPr lang="ru-RU" sz="2400" dirty="0" smtClean="0"/>
              <a:t> </a:t>
            </a:r>
            <a:r>
              <a:rPr lang="ru-RU" sz="2400" dirty="0" err="1"/>
              <a:t>класифициране</a:t>
            </a:r>
            <a:r>
              <a:rPr lang="ru-RU" sz="2400" dirty="0"/>
              <a:t> на </a:t>
            </a:r>
            <a:r>
              <a:rPr lang="ru-RU" sz="2400" dirty="0" err="1"/>
              <a:t>активи</a:t>
            </a:r>
            <a:r>
              <a:rPr lang="ru-RU" sz="2400" dirty="0"/>
              <a:t>, </a:t>
            </a:r>
            <a:r>
              <a:rPr lang="ru-RU" sz="2400" dirty="0" err="1"/>
              <a:t>пасиви</a:t>
            </a:r>
            <a:r>
              <a:rPr lang="ru-RU" sz="2400" dirty="0"/>
              <a:t>, приходи, </a:t>
            </a:r>
            <a:r>
              <a:rPr lang="ru-RU" sz="2400" dirty="0" err="1"/>
              <a:t>разходи</a:t>
            </a:r>
            <a:r>
              <a:rPr lang="ru-RU" sz="2400" dirty="0"/>
              <a:t> и </a:t>
            </a:r>
            <a:r>
              <a:rPr lang="ru-RU" sz="2400" dirty="0" err="1"/>
              <a:t>трансфери</a:t>
            </a:r>
            <a:r>
              <a:rPr lang="ru-RU" sz="2400" dirty="0"/>
              <a:t> по </a:t>
            </a:r>
            <a:r>
              <a:rPr lang="ru-RU" sz="2400" dirty="0" err="1"/>
              <a:t>счетоводните</a:t>
            </a:r>
            <a:r>
              <a:rPr lang="ru-RU" sz="2400" dirty="0"/>
              <a:t> сметки от СБО и </a:t>
            </a:r>
            <a:r>
              <a:rPr lang="ru-RU" sz="2400" dirty="0" err="1"/>
              <a:t>параграфите</a:t>
            </a:r>
            <a:r>
              <a:rPr lang="ru-RU" sz="2400" dirty="0"/>
              <a:t> от ЕБК, вследствие на </a:t>
            </a:r>
            <a:r>
              <a:rPr lang="ru-RU" sz="2400" dirty="0" err="1"/>
              <a:t>което</a:t>
            </a:r>
            <a:r>
              <a:rPr lang="ru-RU" sz="2400" dirty="0"/>
              <a:t> </a:t>
            </a:r>
            <a:r>
              <a:rPr lang="ru-RU" sz="2400" dirty="0" err="1"/>
              <a:t>позициите</a:t>
            </a:r>
            <a:r>
              <a:rPr lang="ru-RU" sz="2400" dirty="0"/>
              <a:t> в баланса, ОПР и ОКИ </a:t>
            </a:r>
            <a:r>
              <a:rPr lang="ru-RU" sz="2400" dirty="0" err="1"/>
              <a:t>са</a:t>
            </a:r>
            <a:r>
              <a:rPr lang="ru-RU" sz="2400" dirty="0"/>
              <a:t> </a:t>
            </a:r>
            <a:r>
              <a:rPr lang="ru-RU" sz="2400" dirty="0" err="1"/>
              <a:t>представени</a:t>
            </a:r>
            <a:r>
              <a:rPr lang="ru-RU" sz="2400" dirty="0"/>
              <a:t> с </a:t>
            </a:r>
            <a:r>
              <a:rPr lang="ru-RU" sz="2400" dirty="0" err="1"/>
              <a:t>некоректни</a:t>
            </a:r>
            <a:r>
              <a:rPr lang="ru-RU" sz="2400" dirty="0"/>
              <a:t> </a:t>
            </a:r>
            <a:r>
              <a:rPr lang="ru-RU" sz="2400" dirty="0" err="1"/>
              <a:t>суми</a:t>
            </a:r>
            <a:r>
              <a:rPr lang="ru-RU" sz="2400" dirty="0"/>
              <a:t>.</a:t>
            </a:r>
            <a:r>
              <a:rPr lang="bg-BG" sz="2400" dirty="0" smtClean="0"/>
              <a:t> ;</a:t>
            </a:r>
          </a:p>
          <a:p>
            <a:r>
              <a:rPr lang="ru-RU" sz="2400" dirty="0" err="1"/>
              <a:t>Некапитализирани</a:t>
            </a:r>
            <a:r>
              <a:rPr lang="ru-RU" sz="2400" dirty="0"/>
              <a:t> </a:t>
            </a:r>
            <a:r>
              <a:rPr lang="ru-RU" sz="2400" dirty="0" err="1"/>
              <a:t>разходи</a:t>
            </a:r>
            <a:r>
              <a:rPr lang="ru-RU" sz="2400" dirty="0"/>
              <a:t> за </a:t>
            </a:r>
            <a:r>
              <a:rPr lang="ru-RU" sz="2400" dirty="0" err="1"/>
              <a:t>изграждане</a:t>
            </a:r>
            <a:r>
              <a:rPr lang="ru-RU" sz="2400" dirty="0"/>
              <a:t> на </a:t>
            </a:r>
            <a:r>
              <a:rPr lang="ru-RU" sz="2400" dirty="0" err="1"/>
              <a:t>инфраструктурни</a:t>
            </a:r>
            <a:r>
              <a:rPr lang="ru-RU" sz="2400" dirty="0"/>
              <a:t> </a:t>
            </a:r>
            <a:r>
              <a:rPr lang="ru-RU" sz="2400" dirty="0" err="1" smtClean="0"/>
              <a:t>обекти</a:t>
            </a:r>
            <a:endParaRPr lang="ru-RU" sz="2400" dirty="0" smtClean="0"/>
          </a:p>
          <a:p>
            <a:r>
              <a:rPr lang="ru-RU" sz="2400" dirty="0"/>
              <a:t>Отклонения при </a:t>
            </a:r>
            <a:r>
              <a:rPr lang="ru-RU" sz="2400" dirty="0" err="1"/>
              <a:t>осчетоводяване</a:t>
            </a:r>
            <a:r>
              <a:rPr lang="ru-RU" sz="2400" dirty="0"/>
              <a:t> на </a:t>
            </a:r>
            <a:r>
              <a:rPr lang="ru-RU" sz="2400" dirty="0" err="1"/>
              <a:t>дяловото</a:t>
            </a:r>
            <a:r>
              <a:rPr lang="ru-RU" sz="2400" dirty="0"/>
              <a:t> участие на </a:t>
            </a:r>
            <a:r>
              <a:rPr lang="ru-RU" sz="2400" dirty="0" err="1"/>
              <a:t>общините</a:t>
            </a:r>
            <a:r>
              <a:rPr lang="ru-RU" sz="2400" dirty="0"/>
              <a:t> в </a:t>
            </a:r>
            <a:r>
              <a:rPr lang="ru-RU" sz="2400" dirty="0" err="1"/>
              <a:t>търговски</a:t>
            </a:r>
            <a:r>
              <a:rPr lang="ru-RU" sz="2400" dirty="0"/>
              <a:t> дружества, </a:t>
            </a:r>
            <a:r>
              <a:rPr lang="ru-RU" sz="2400" dirty="0" err="1"/>
              <a:t>както</a:t>
            </a:r>
            <a:r>
              <a:rPr lang="ru-RU" sz="2400" dirty="0"/>
              <a:t> и при </a:t>
            </a:r>
            <a:r>
              <a:rPr lang="ru-RU" sz="2400" dirty="0" err="1"/>
              <a:t>отразяване</a:t>
            </a:r>
            <a:r>
              <a:rPr lang="ru-RU" sz="2400" dirty="0"/>
              <a:t> на </a:t>
            </a:r>
            <a:r>
              <a:rPr lang="ru-RU" sz="2400" dirty="0" err="1"/>
              <a:t>промените</a:t>
            </a:r>
            <a:r>
              <a:rPr lang="ru-RU" sz="2400" dirty="0"/>
              <a:t> в дела на </a:t>
            </a:r>
            <a:r>
              <a:rPr lang="ru-RU" sz="2400" dirty="0" err="1"/>
              <a:t>тези</a:t>
            </a:r>
            <a:r>
              <a:rPr lang="ru-RU" sz="2400" dirty="0"/>
              <a:t> инвестиции. </a:t>
            </a:r>
            <a:r>
              <a:rPr lang="ru-RU" sz="2400" dirty="0" err="1"/>
              <a:t>Целта</a:t>
            </a:r>
            <a:r>
              <a:rPr lang="ru-RU" sz="2400" dirty="0"/>
              <a:t> е </a:t>
            </a:r>
            <a:r>
              <a:rPr lang="ru-RU" sz="2400" dirty="0" err="1"/>
              <a:t>коректно</a:t>
            </a:r>
            <a:r>
              <a:rPr lang="ru-RU" sz="2400" dirty="0"/>
              <a:t> да </a:t>
            </a:r>
            <a:r>
              <a:rPr lang="ru-RU" sz="2400" dirty="0" err="1"/>
              <a:t>бъдат</a:t>
            </a:r>
            <a:r>
              <a:rPr lang="ru-RU" sz="2400" dirty="0"/>
              <a:t> </a:t>
            </a:r>
            <a:r>
              <a:rPr lang="ru-RU" sz="2400" dirty="0" err="1"/>
              <a:t>представени</a:t>
            </a:r>
            <a:r>
              <a:rPr lang="ru-RU" sz="2400" dirty="0"/>
              <a:t> </a:t>
            </a:r>
            <a:r>
              <a:rPr lang="ru-RU" sz="2400" dirty="0" err="1"/>
              <a:t>дяловете</a:t>
            </a:r>
            <a:r>
              <a:rPr lang="ru-RU" sz="2400" dirty="0"/>
              <a:t> и </a:t>
            </a:r>
            <a:r>
              <a:rPr lang="ru-RU" sz="2400" dirty="0" err="1"/>
              <a:t>акциите</a:t>
            </a:r>
            <a:r>
              <a:rPr lang="ru-RU" sz="2400" dirty="0"/>
              <a:t> и приходите, </a:t>
            </a:r>
            <a:r>
              <a:rPr lang="ru-RU" sz="2400" dirty="0" err="1"/>
              <a:t>свързани</a:t>
            </a:r>
            <a:r>
              <a:rPr lang="ru-RU" sz="2400" dirty="0"/>
              <a:t> с </a:t>
            </a:r>
            <a:r>
              <a:rPr lang="ru-RU" sz="2400" dirty="0" err="1"/>
              <a:t>тях</a:t>
            </a:r>
            <a:r>
              <a:rPr lang="ru-RU" sz="2400" dirty="0" smtClean="0"/>
              <a:t>.</a:t>
            </a:r>
          </a:p>
          <a:p>
            <a:r>
              <a:rPr lang="ru-RU" sz="2400" dirty="0" err="1"/>
              <a:t>Неправилно</a:t>
            </a:r>
            <a:r>
              <a:rPr lang="ru-RU" sz="2400" dirty="0"/>
              <a:t> </a:t>
            </a:r>
            <a:r>
              <a:rPr lang="ru-RU" sz="2400" dirty="0" err="1"/>
              <a:t>отчитане</a:t>
            </a:r>
            <a:r>
              <a:rPr lang="ru-RU" sz="2400" dirty="0"/>
              <a:t> на </a:t>
            </a:r>
            <a:r>
              <a:rPr lang="ru-RU" sz="2400" dirty="0" err="1"/>
              <a:t>поети</a:t>
            </a:r>
            <a:r>
              <a:rPr lang="ru-RU" sz="2400" dirty="0"/>
              <a:t> и </a:t>
            </a:r>
            <a:r>
              <a:rPr lang="ru-RU" sz="2400" dirty="0" err="1"/>
              <a:t>реализирани</a:t>
            </a:r>
            <a:r>
              <a:rPr lang="ru-RU" sz="2400" dirty="0"/>
              <a:t> </a:t>
            </a:r>
            <a:r>
              <a:rPr lang="ru-RU" sz="2400" dirty="0" err="1"/>
              <a:t>ангажименти</a:t>
            </a:r>
            <a:r>
              <a:rPr lang="ru-RU" sz="2400" dirty="0"/>
              <a:t> по договори, </a:t>
            </a:r>
            <a:r>
              <a:rPr lang="ru-RU" sz="2400" dirty="0" err="1"/>
              <a:t>банкови</a:t>
            </a:r>
            <a:r>
              <a:rPr lang="ru-RU" sz="2400" dirty="0"/>
              <a:t> </a:t>
            </a:r>
            <a:r>
              <a:rPr lang="ru-RU" sz="2400" dirty="0" err="1"/>
              <a:t>гаранции</a:t>
            </a:r>
            <a:r>
              <a:rPr lang="ru-RU" sz="2400" dirty="0"/>
              <a:t>, записи на </a:t>
            </a:r>
            <a:r>
              <a:rPr lang="ru-RU" sz="2400" dirty="0" err="1"/>
              <a:t>заповед</a:t>
            </a:r>
            <a:r>
              <a:rPr lang="ru-RU" sz="2400" dirty="0"/>
              <a:t> и </a:t>
            </a:r>
            <a:r>
              <a:rPr lang="ru-RU" sz="2400" dirty="0" err="1"/>
              <a:t>други</a:t>
            </a:r>
            <a:r>
              <a:rPr lang="ru-RU" sz="2400" dirty="0"/>
              <a:t> </a:t>
            </a:r>
            <a:r>
              <a:rPr lang="ru-RU" sz="2400" dirty="0" err="1"/>
              <a:t>задбалансови</a:t>
            </a:r>
            <a:r>
              <a:rPr lang="ru-RU" sz="2400" dirty="0"/>
              <a:t> </a:t>
            </a:r>
            <a:r>
              <a:rPr lang="ru-RU" sz="2400" dirty="0" err="1"/>
              <a:t>активи</a:t>
            </a:r>
            <a:r>
              <a:rPr lang="ru-RU" sz="2400" dirty="0"/>
              <a:t> и </a:t>
            </a:r>
            <a:r>
              <a:rPr lang="ru-RU" sz="2400" dirty="0" err="1"/>
              <a:t>пасиви</a:t>
            </a:r>
            <a:r>
              <a:rPr lang="ru-RU" sz="2400" dirty="0" smtClean="0"/>
              <a:t>.</a:t>
            </a:r>
          </a:p>
          <a:p>
            <a:r>
              <a:rPr lang="bg-BG" sz="2400" dirty="0" smtClean="0"/>
              <a:t>Съществени отклонения и несъответствия в бюджетите на общините;</a:t>
            </a:r>
          </a:p>
          <a:p>
            <a:r>
              <a:rPr lang="bg-BG" sz="2400" dirty="0" smtClean="0"/>
              <a:t>Съществени отклонения и несъответствия при управление на общинското имущество;</a:t>
            </a:r>
          </a:p>
          <a:p>
            <a:r>
              <a:rPr lang="bg-BG" sz="2400" dirty="0" smtClean="0"/>
              <a:t>Нередности при прилагане на ЗОП;</a:t>
            </a:r>
          </a:p>
          <a:p>
            <a:r>
              <a:rPr lang="bg-BG" sz="2400" dirty="0" smtClean="0"/>
              <a:t>Нарушения на бюджетната и финансово-стопанската </a:t>
            </a:r>
            <a:r>
              <a:rPr lang="bg-BG" sz="2400" dirty="0"/>
              <a:t>дисциплина. </a:t>
            </a:r>
            <a:endParaRPr lang="bg-BG" sz="2400" dirty="0"/>
          </a:p>
        </p:txBody>
      </p:sp>
    </p:spTree>
    <p:extLst>
      <p:ext uri="{BB962C8B-B14F-4D97-AF65-F5344CB8AC3E}">
        <p14:creationId xmlns:p14="http://schemas.microsoft.com/office/powerpoint/2010/main" val="13617734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bg-BG" sz="3600" b="1" dirty="0"/>
              <a:t>Слабости при изготвяне на финансовия отчет </a:t>
            </a:r>
            <a:r>
              <a:rPr lang="bg-BG" sz="2700" b="1" dirty="0"/>
              <a:t>(</a:t>
            </a:r>
            <a:r>
              <a:rPr lang="bg-BG" sz="2700" dirty="0"/>
              <a:t>идентифицирани и при извършването на одитите на ГФО за 2017-2019 г.)</a:t>
            </a:r>
            <a:r>
              <a:rPr lang="en-US" sz="2700" dirty="0"/>
              <a:t/>
            </a:r>
            <a:br>
              <a:rPr lang="en-US" sz="2700" dirty="0"/>
            </a:br>
            <a:endParaRPr lang="bg-BG" dirty="0"/>
          </a:p>
        </p:txBody>
      </p:sp>
      <p:sp>
        <p:nvSpPr>
          <p:cNvPr id="3" name="Content Placeholder 2"/>
          <p:cNvSpPr>
            <a:spLocks noGrp="1"/>
          </p:cNvSpPr>
          <p:nvPr>
            <p:ph idx="1"/>
          </p:nvPr>
        </p:nvSpPr>
        <p:spPr>
          <a:xfrm>
            <a:off x="382137" y="1446663"/>
            <a:ext cx="11423175" cy="5145205"/>
          </a:xfrm>
        </p:spPr>
        <p:txBody>
          <a:bodyPr>
            <a:normAutofit fontScale="77500" lnSpcReduction="20000"/>
          </a:bodyPr>
          <a:lstStyle/>
          <a:p>
            <a:pPr lvl="0"/>
            <a:r>
              <a:rPr lang="bg-BG" dirty="0" smtClean="0"/>
              <a:t>Допускат </a:t>
            </a:r>
            <a:r>
              <a:rPr lang="bg-BG" dirty="0"/>
              <a:t>се сходни неправилни отчитания по отношение на класифицирането на приходите и разходите, активите и пасивите по съответните параграфи и подпараграфи от ЕБК и сметки от СБО. Като основна причина е определена честата промяна в изискванията на нормативната уредба, свързана с финансово-счетоводната </a:t>
            </a:r>
            <a:endParaRPr lang="bg-BG" dirty="0" smtClean="0"/>
          </a:p>
          <a:p>
            <a:pPr lvl="0"/>
            <a:r>
              <a:rPr lang="bg-BG" dirty="0" smtClean="0"/>
              <a:t>Неспазване </a:t>
            </a:r>
            <a:r>
              <a:rPr lang="bg-BG" dirty="0"/>
              <a:t>на указанията на МФ относно задължението за извършване на преглед за обезценка на дълготрайните активи. </a:t>
            </a:r>
            <a:endParaRPr lang="en-US" dirty="0"/>
          </a:p>
          <a:p>
            <a:pPr lvl="0"/>
            <a:r>
              <a:rPr lang="bg-BG" dirty="0"/>
              <a:t>Неспазване на указанията на МФ за задбалансово отчитане на поетите и реализирани ангажименти и/или възникналите нови ангажименти за разходи, условни вземания и задължения. </a:t>
            </a:r>
            <a:endParaRPr lang="en-US" dirty="0"/>
          </a:p>
          <a:p>
            <a:pPr lvl="0"/>
            <a:r>
              <a:rPr lang="bg-BG" dirty="0"/>
              <a:t>Проблеми при идентифицирането и прилагането на относимите принципи от Закона за счетоводството. </a:t>
            </a:r>
            <a:endParaRPr lang="en-US" dirty="0"/>
          </a:p>
          <a:p>
            <a:pPr lvl="0"/>
            <a:r>
              <a:rPr lang="bg-BG" dirty="0"/>
              <a:t>Слабости при организацията на счетоводната </a:t>
            </a:r>
            <a:r>
              <a:rPr lang="bg-BG" dirty="0" smtClean="0"/>
              <a:t>отчетност.</a:t>
            </a:r>
          </a:p>
          <a:p>
            <a:pPr marL="45720" lvl="0" indent="0">
              <a:buNone/>
            </a:pPr>
            <a:r>
              <a:rPr lang="bg-BG" dirty="0" smtClean="0"/>
              <a:t>Препоръки:</a:t>
            </a:r>
            <a:endParaRPr lang="en-US" dirty="0"/>
          </a:p>
          <a:p>
            <a:pPr lvl="0"/>
            <a:r>
              <a:rPr lang="bg-BG" dirty="0"/>
              <a:t>Относителният дял на изразените модифицирани (квалифицирани и отрицателни) мнения е най-висок при финансовите одити на ГФО на общините, което е индикатор за недостатъчен административен капацитет. </a:t>
            </a:r>
            <a:endParaRPr lang="en-US" dirty="0"/>
          </a:p>
          <a:p>
            <a:pPr lvl="0"/>
            <a:r>
              <a:rPr lang="bg-BG" dirty="0"/>
              <a:t>Липсва изискване за генериране на унифицирана база данни в подходящ електронен формат, съдържаща всички счетоводни записвания на начислена и касова основа в системата на първостепенния разпоредител с бюджет. Използването на единна база за съставяне на финансовия отчет намалява риска от технически грешки при изготвянето и обобщаването на информацията за ГФО, осигурява проследимост и не ограничава обхвата на одита, при който се използват специализирани одиторски софтуерни продукти. </a:t>
            </a:r>
            <a:endParaRPr lang="en-US" dirty="0"/>
          </a:p>
          <a:p>
            <a:pPr lvl="0"/>
            <a:r>
              <a:rPr lang="bg-BG" dirty="0"/>
              <a:t>Неефективен вътрешен контрол от страна на първостепенните разпоредители с бюджет върху воденето на счетоводна отчетност и бюджетната дисциплина на разпоредителите от по-ниска степен. </a:t>
            </a:r>
            <a:endParaRPr lang="en-US" dirty="0"/>
          </a:p>
          <a:p>
            <a:endParaRPr lang="bg-BG" dirty="0"/>
          </a:p>
        </p:txBody>
      </p:sp>
    </p:spTree>
    <p:extLst>
      <p:ext uri="{BB962C8B-B14F-4D97-AF65-F5344CB8AC3E}">
        <p14:creationId xmlns:p14="http://schemas.microsoft.com/office/powerpoint/2010/main" val="813831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905301"/>
          </a:xfrm>
        </p:spPr>
        <p:txBody>
          <a:bodyPr>
            <a:normAutofit/>
          </a:bodyPr>
          <a:lstStyle/>
          <a:p>
            <a:pPr algn="ctr"/>
            <a:r>
              <a:rPr lang="bg-BG" sz="4000" b="1" dirty="0" smtClean="0"/>
              <a:t>Пропуски, установени от АДФИ</a:t>
            </a:r>
            <a:endParaRPr lang="bg-BG" sz="4000" b="1" dirty="0"/>
          </a:p>
        </p:txBody>
      </p:sp>
      <p:sp>
        <p:nvSpPr>
          <p:cNvPr id="3" name="Content Placeholder 2"/>
          <p:cNvSpPr>
            <a:spLocks noGrp="1"/>
          </p:cNvSpPr>
          <p:nvPr>
            <p:ph idx="1"/>
          </p:nvPr>
        </p:nvSpPr>
        <p:spPr>
          <a:xfrm>
            <a:off x="573207" y="1514901"/>
            <a:ext cx="11027390" cy="4940490"/>
          </a:xfrm>
        </p:spPr>
        <p:txBody>
          <a:bodyPr>
            <a:normAutofit lnSpcReduction="10000"/>
          </a:bodyPr>
          <a:lstStyle/>
          <a:p>
            <a:r>
              <a:rPr lang="ru-RU" dirty="0" smtClean="0"/>
              <a:t>нарушения на ЗСч, </a:t>
            </a:r>
            <a:r>
              <a:rPr lang="ru-RU" dirty="0"/>
              <a:t>свързани с вярното и точно представяне на имущественото и финансово състояние на предприятията в годишните финансови отчети, документалната обоснованост на стопанските операции и други;</a:t>
            </a:r>
          </a:p>
          <a:p>
            <a:r>
              <a:rPr lang="ru-RU" dirty="0" smtClean="0"/>
              <a:t>нарушения </a:t>
            </a:r>
            <a:r>
              <a:rPr lang="ru-RU" dirty="0"/>
              <a:t>на </a:t>
            </a:r>
            <a:r>
              <a:rPr lang="ru-RU" dirty="0" smtClean="0"/>
              <a:t>ЗФУКПС и ЗОД; </a:t>
            </a:r>
            <a:endParaRPr lang="ru-RU" dirty="0"/>
          </a:p>
          <a:p>
            <a:r>
              <a:rPr lang="ru-RU" dirty="0" smtClean="0"/>
              <a:t>нарушения </a:t>
            </a:r>
            <a:r>
              <a:rPr lang="ru-RU" dirty="0"/>
              <a:t>на Закона за публичните финанси, свързани с:</a:t>
            </a:r>
          </a:p>
          <a:p>
            <a:pPr lvl="1"/>
            <a:r>
              <a:rPr lang="ru-RU" dirty="0" smtClean="0"/>
              <a:t>неспазване </a:t>
            </a:r>
            <a:r>
              <a:rPr lang="ru-RU" dirty="0"/>
              <a:t>на фискални правила от първостепенни разпоредители с бюджет;</a:t>
            </a:r>
          </a:p>
          <a:p>
            <a:pPr lvl="1"/>
            <a:r>
              <a:rPr lang="ru-RU" dirty="0" smtClean="0"/>
              <a:t>изменение </a:t>
            </a:r>
            <a:r>
              <a:rPr lang="ru-RU" dirty="0"/>
              <a:t>на предназначение на целеви средства в края на годината;</a:t>
            </a:r>
          </a:p>
          <a:p>
            <a:pPr lvl="1"/>
            <a:r>
              <a:rPr lang="ru-RU" dirty="0" smtClean="0"/>
              <a:t>извършване </a:t>
            </a:r>
            <a:r>
              <a:rPr lang="ru-RU" dirty="0"/>
              <a:t>на разходи, натрупване на нови задължения и др., които не </a:t>
            </a:r>
            <a:r>
              <a:rPr lang="ru-RU" dirty="0" smtClean="0"/>
              <a:t>са предвидени </a:t>
            </a:r>
            <a:r>
              <a:rPr lang="ru-RU" dirty="0"/>
              <a:t>в годишния бюджет;</a:t>
            </a:r>
          </a:p>
          <a:p>
            <a:pPr lvl="1"/>
            <a:r>
              <a:rPr lang="ru-RU" dirty="0" smtClean="0"/>
              <a:t>поемане </a:t>
            </a:r>
            <a:r>
              <a:rPr lang="ru-RU" dirty="0"/>
              <a:t>на ангажименти, без да са приведени показатели в съответствие с ограниченията по ЗПФ;</a:t>
            </a:r>
          </a:p>
          <a:p>
            <a:pPr lvl="1"/>
            <a:r>
              <a:rPr lang="ru-RU" dirty="0" smtClean="0"/>
              <a:t>натрупване </a:t>
            </a:r>
            <a:r>
              <a:rPr lang="ru-RU" dirty="0"/>
              <a:t>на нови задължения/ангажименти за капиталови разходи за сметка на приходи, когато планираните приходи не се изпълняват;</a:t>
            </a:r>
          </a:p>
          <a:p>
            <a:pPr lvl="1"/>
            <a:r>
              <a:rPr lang="ru-RU" dirty="0" smtClean="0"/>
              <a:t>увеличение </a:t>
            </a:r>
            <a:r>
              <a:rPr lang="ru-RU" dirty="0"/>
              <a:t>на наличните просрочени задължения в нарушение на ЗПФ;</a:t>
            </a:r>
          </a:p>
          <a:p>
            <a:pPr lvl="1"/>
            <a:r>
              <a:rPr lang="ru-RU" dirty="0" smtClean="0"/>
              <a:t>невъзстановяване </a:t>
            </a:r>
            <a:r>
              <a:rPr lang="ru-RU" dirty="0"/>
              <a:t>в срок на неизползвани средства в ДБ и други</a:t>
            </a:r>
            <a:r>
              <a:rPr lang="ru-RU" dirty="0" smtClean="0"/>
              <a:t>.</a:t>
            </a:r>
            <a:endParaRPr lang="ru-RU" dirty="0"/>
          </a:p>
        </p:txBody>
      </p:sp>
    </p:spTree>
    <p:extLst>
      <p:ext uri="{BB962C8B-B14F-4D97-AF65-F5344CB8AC3E}">
        <p14:creationId xmlns:p14="http://schemas.microsoft.com/office/powerpoint/2010/main" val="1284468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282054"/>
            <a:ext cx="9875520" cy="823415"/>
          </a:xfrm>
        </p:spPr>
        <p:txBody>
          <a:bodyPr>
            <a:normAutofit/>
          </a:bodyPr>
          <a:lstStyle/>
          <a:p>
            <a:pPr algn="ctr"/>
            <a:r>
              <a:rPr lang="bg-BG" sz="3600" b="1" dirty="0" smtClean="0">
                <a:latin typeface="+mn-lt"/>
              </a:rPr>
              <a:t>Цел на фискалните правила и ограничения</a:t>
            </a:r>
            <a:endParaRPr lang="bg-BG" sz="3600" b="1" dirty="0">
              <a:latin typeface="+mn-lt"/>
            </a:endParaRPr>
          </a:p>
        </p:txBody>
      </p:sp>
      <p:sp>
        <p:nvSpPr>
          <p:cNvPr id="3" name="Контейнер за съдържание 2"/>
          <p:cNvSpPr>
            <a:spLocks noGrp="1"/>
          </p:cNvSpPr>
          <p:nvPr>
            <p:ph idx="1"/>
          </p:nvPr>
        </p:nvSpPr>
        <p:spPr>
          <a:xfrm>
            <a:off x="1143000" y="1405719"/>
            <a:ext cx="9872871" cy="4690281"/>
          </a:xfrm>
        </p:spPr>
        <p:txBody>
          <a:bodyPr>
            <a:normAutofit/>
          </a:bodyPr>
          <a:lstStyle/>
          <a:p>
            <a:r>
              <a:rPr lang="bg-BG" sz="2800" dirty="0" smtClean="0"/>
              <a:t>Поддържане на добро финансово състояние на общините;</a:t>
            </a:r>
          </a:p>
          <a:p>
            <a:r>
              <a:rPr lang="bg-BG" sz="2800" dirty="0" smtClean="0"/>
              <a:t>Финансовото управление и контрол да се извършва при засилена финансова дисциплина и ясно дефинирани приоритети;</a:t>
            </a:r>
          </a:p>
          <a:p>
            <a:r>
              <a:rPr lang="bg-BG" sz="2800" dirty="0" smtClean="0"/>
              <a:t>Непоемане на ангажименти за разходи, които не са финансово обезпечени;</a:t>
            </a:r>
          </a:p>
          <a:p>
            <a:r>
              <a:rPr lang="bg-BG" sz="2800" dirty="0" smtClean="0"/>
              <a:t>Недопускане на просрочени задължения и вземания</a:t>
            </a:r>
            <a:r>
              <a:rPr lang="bg-BG" sz="2400" dirty="0" smtClean="0"/>
              <a:t>.</a:t>
            </a:r>
            <a:endParaRPr lang="bg-BG" sz="2400" dirty="0"/>
          </a:p>
        </p:txBody>
      </p:sp>
    </p:spTree>
    <p:extLst>
      <p:ext uri="{BB962C8B-B14F-4D97-AF65-F5344CB8AC3E}">
        <p14:creationId xmlns:p14="http://schemas.microsoft.com/office/powerpoint/2010/main" val="4101314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059918" y="268406"/>
            <a:ext cx="9875520" cy="1028131"/>
          </a:xfrm>
        </p:spPr>
        <p:txBody>
          <a:bodyPr>
            <a:normAutofit fontScale="90000"/>
          </a:bodyPr>
          <a:lstStyle/>
          <a:p>
            <a:pPr algn="ctr"/>
            <a:r>
              <a:rPr lang="bg-BG" sz="3600" b="1" dirty="0" smtClean="0">
                <a:latin typeface="+mn-lt"/>
              </a:rPr>
              <a:t>Какво да се промени във въведените правила и контролната среда?</a:t>
            </a:r>
            <a:endParaRPr lang="bg-BG" sz="3600" b="1" dirty="0">
              <a:latin typeface="+mn-lt"/>
            </a:endParaRPr>
          </a:p>
        </p:txBody>
      </p:sp>
      <p:sp>
        <p:nvSpPr>
          <p:cNvPr id="3" name="Контейнер за съдържание 2"/>
          <p:cNvSpPr>
            <a:spLocks noGrp="1"/>
          </p:cNvSpPr>
          <p:nvPr>
            <p:ph idx="1"/>
          </p:nvPr>
        </p:nvSpPr>
        <p:spPr>
          <a:xfrm>
            <a:off x="334298" y="1296537"/>
            <a:ext cx="11326760" cy="5172502"/>
          </a:xfrm>
        </p:spPr>
        <p:txBody>
          <a:bodyPr>
            <a:normAutofit/>
          </a:bodyPr>
          <a:lstStyle/>
          <a:p>
            <a:pPr marL="45720" indent="0">
              <a:buNone/>
            </a:pPr>
            <a:r>
              <a:rPr lang="ru-RU" sz="2800" b="1" i="1" dirty="0"/>
              <a:t>Управление на риска:</a:t>
            </a:r>
          </a:p>
          <a:p>
            <a:r>
              <a:rPr lang="ru-RU" sz="2800" dirty="0" smtClean="0"/>
              <a:t>Да се </a:t>
            </a:r>
            <a:r>
              <a:rPr lang="ru-RU" sz="2800" dirty="0" err="1" smtClean="0"/>
              <a:t>идентифицират</a:t>
            </a:r>
            <a:r>
              <a:rPr lang="ru-RU" sz="2800" dirty="0" smtClean="0"/>
              <a:t> </a:t>
            </a:r>
            <a:r>
              <a:rPr lang="ru-RU" sz="2800" dirty="0"/>
              <a:t>и </a:t>
            </a:r>
            <a:r>
              <a:rPr lang="ru-RU" sz="2800" dirty="0" err="1" smtClean="0"/>
              <a:t>оцененят</a:t>
            </a:r>
            <a:r>
              <a:rPr lang="ru-RU" sz="2800" dirty="0" smtClean="0"/>
              <a:t> </a:t>
            </a:r>
            <a:r>
              <a:rPr lang="ru-RU" sz="2800" dirty="0" err="1"/>
              <a:t>всички</a:t>
            </a:r>
            <a:r>
              <a:rPr lang="ru-RU" sz="2800" dirty="0"/>
              <a:t> </a:t>
            </a:r>
            <a:r>
              <a:rPr lang="ru-RU" sz="2800" dirty="0" err="1"/>
              <a:t>съществени</a:t>
            </a:r>
            <a:r>
              <a:rPr lang="ru-RU" sz="2800" dirty="0"/>
              <a:t> </a:t>
            </a:r>
            <a:r>
              <a:rPr lang="ru-RU" sz="2800" dirty="0" err="1" smtClean="0"/>
              <a:t>рискове</a:t>
            </a:r>
            <a:r>
              <a:rPr lang="ru-RU" sz="2800" dirty="0" smtClean="0"/>
              <a:t>, </a:t>
            </a:r>
            <a:r>
              <a:rPr lang="ru-RU" sz="2800" dirty="0" err="1"/>
              <a:t>които</a:t>
            </a:r>
            <a:r>
              <a:rPr lang="ru-RU" sz="2800" dirty="0"/>
              <a:t> </a:t>
            </a:r>
            <a:r>
              <a:rPr lang="ru-RU" sz="2800" dirty="0" err="1"/>
              <a:t>могат</a:t>
            </a:r>
            <a:r>
              <a:rPr lang="ru-RU" sz="2800" dirty="0"/>
              <a:t> да </a:t>
            </a:r>
            <a:r>
              <a:rPr lang="ru-RU" sz="2800" dirty="0" err="1"/>
              <a:t>повлияят</a:t>
            </a:r>
            <a:r>
              <a:rPr lang="ru-RU" sz="2800" dirty="0"/>
              <a:t> негативно за </a:t>
            </a:r>
            <a:r>
              <a:rPr lang="ru-RU" sz="2800" dirty="0" err="1"/>
              <a:t>постигане</a:t>
            </a:r>
            <a:r>
              <a:rPr lang="ru-RU" sz="2800" dirty="0"/>
              <a:t> </a:t>
            </a:r>
            <a:r>
              <a:rPr lang="ru-RU" sz="2800" dirty="0" smtClean="0"/>
              <a:t>целите;</a:t>
            </a:r>
            <a:endParaRPr lang="ru-RU" sz="2800" dirty="0"/>
          </a:p>
          <a:p>
            <a:r>
              <a:rPr lang="ru-RU" sz="2800" dirty="0" smtClean="0"/>
              <a:t>Да се </a:t>
            </a:r>
            <a:r>
              <a:rPr lang="ru-RU" sz="2800" dirty="0" err="1" smtClean="0"/>
              <a:t>идентифицират</a:t>
            </a:r>
            <a:r>
              <a:rPr lang="ru-RU" sz="2800" dirty="0" smtClean="0"/>
              <a:t> </a:t>
            </a:r>
            <a:r>
              <a:rPr lang="ru-RU" sz="2800" dirty="0" err="1" smtClean="0"/>
              <a:t>съществуващите</a:t>
            </a:r>
            <a:r>
              <a:rPr lang="ru-RU" sz="2800" dirty="0" smtClean="0"/>
              <a:t> </a:t>
            </a:r>
            <a:r>
              <a:rPr lang="ru-RU" sz="2800" dirty="0" err="1"/>
              <a:t>рискове</a:t>
            </a:r>
            <a:r>
              <a:rPr lang="ru-RU" sz="2800" dirty="0"/>
              <a:t> при: </a:t>
            </a:r>
            <a:endParaRPr lang="ru-RU" sz="2800" dirty="0" smtClean="0"/>
          </a:p>
          <a:p>
            <a:pPr lvl="2">
              <a:buFont typeface="Wingdings" panose="05000000000000000000" pitchFamily="2" charset="2"/>
              <a:buChar char="Ø"/>
            </a:pPr>
            <a:r>
              <a:rPr lang="ru-RU" sz="2400" dirty="0" err="1" smtClean="0"/>
              <a:t>определянето</a:t>
            </a:r>
            <a:r>
              <a:rPr lang="ru-RU" sz="2400" dirty="0" smtClean="0"/>
              <a:t> </a:t>
            </a:r>
            <a:r>
              <a:rPr lang="ru-RU" sz="2400" dirty="0"/>
              <a:t>и </a:t>
            </a:r>
            <a:r>
              <a:rPr lang="ru-RU" sz="2400" dirty="0" err="1"/>
              <a:t>администрирането</a:t>
            </a:r>
            <a:r>
              <a:rPr lang="ru-RU" sz="2400" dirty="0"/>
              <a:t> на приходите; </a:t>
            </a:r>
            <a:endParaRPr lang="ru-RU" sz="2400" dirty="0" smtClean="0"/>
          </a:p>
          <a:p>
            <a:pPr lvl="2">
              <a:buFont typeface="Wingdings" panose="05000000000000000000" pitchFamily="2" charset="2"/>
              <a:buChar char="Ø"/>
            </a:pPr>
            <a:r>
              <a:rPr lang="ru-RU" sz="2400" dirty="0" err="1" smtClean="0"/>
              <a:t>разходването</a:t>
            </a:r>
            <a:r>
              <a:rPr lang="ru-RU" sz="2400" dirty="0" smtClean="0"/>
              <a:t> </a:t>
            </a:r>
            <a:r>
              <a:rPr lang="ru-RU" sz="2400" dirty="0"/>
              <a:t>на </a:t>
            </a:r>
            <a:r>
              <a:rPr lang="ru-RU" sz="2400" dirty="0" err="1"/>
              <a:t>целевите</a:t>
            </a:r>
            <a:r>
              <a:rPr lang="ru-RU" sz="2400" dirty="0"/>
              <a:t> средства за </a:t>
            </a:r>
            <a:r>
              <a:rPr lang="ru-RU" sz="2400" dirty="0" err="1"/>
              <a:t>капиталови</a:t>
            </a:r>
            <a:r>
              <a:rPr lang="ru-RU" sz="2400" dirty="0"/>
              <a:t> </a:t>
            </a:r>
            <a:r>
              <a:rPr lang="ru-RU" sz="2400" dirty="0" err="1"/>
              <a:t>разходи</a:t>
            </a:r>
            <a:r>
              <a:rPr lang="ru-RU" sz="2400" dirty="0"/>
              <a:t>; </a:t>
            </a:r>
            <a:endParaRPr lang="ru-RU" sz="2400" dirty="0" smtClean="0"/>
          </a:p>
          <a:p>
            <a:pPr lvl="2">
              <a:buFont typeface="Wingdings" panose="05000000000000000000" pitchFamily="2" charset="2"/>
              <a:buChar char="Ø"/>
            </a:pPr>
            <a:r>
              <a:rPr lang="ru-RU" sz="2400" dirty="0" err="1" smtClean="0"/>
              <a:t>извършването</a:t>
            </a:r>
            <a:r>
              <a:rPr lang="ru-RU" sz="2400" dirty="0" smtClean="0"/>
              <a:t> </a:t>
            </a:r>
            <a:r>
              <a:rPr lang="ru-RU" sz="2400" dirty="0"/>
              <a:t>на </a:t>
            </a:r>
            <a:r>
              <a:rPr lang="ru-RU" sz="2400" dirty="0" err="1"/>
              <a:t>разходите</a:t>
            </a:r>
            <a:r>
              <a:rPr lang="ru-RU" sz="2400" dirty="0"/>
              <a:t> за </a:t>
            </a:r>
            <a:r>
              <a:rPr lang="ru-RU" sz="2400" dirty="0" err="1"/>
              <a:t>външни</a:t>
            </a:r>
            <a:r>
              <a:rPr lang="ru-RU" sz="2400" dirty="0"/>
              <a:t> услуги и за </a:t>
            </a:r>
            <a:r>
              <a:rPr lang="ru-RU" sz="2400" dirty="0" err="1"/>
              <a:t>текущи</a:t>
            </a:r>
            <a:r>
              <a:rPr lang="ru-RU" sz="2400" dirty="0"/>
              <a:t> </a:t>
            </a:r>
            <a:r>
              <a:rPr lang="ru-RU" sz="2400" dirty="0" err="1"/>
              <a:t>ремонти</a:t>
            </a:r>
            <a:r>
              <a:rPr lang="ru-RU" sz="2400" dirty="0" smtClean="0"/>
              <a:t>;</a:t>
            </a:r>
          </a:p>
          <a:p>
            <a:pPr lvl="2">
              <a:buFont typeface="Wingdings" panose="05000000000000000000" pitchFamily="2" charset="2"/>
              <a:buChar char="Ø"/>
            </a:pPr>
            <a:r>
              <a:rPr lang="ru-RU" sz="2400" dirty="0" err="1" smtClean="0"/>
              <a:t>планирането</a:t>
            </a:r>
            <a:r>
              <a:rPr lang="ru-RU" sz="2400" dirty="0" smtClean="0"/>
              <a:t> </a:t>
            </a:r>
            <a:r>
              <a:rPr lang="ru-RU" sz="2400" dirty="0"/>
              <a:t>и </a:t>
            </a:r>
            <a:r>
              <a:rPr lang="ru-RU" sz="2400" dirty="0" err="1"/>
              <a:t>възлагането</a:t>
            </a:r>
            <a:r>
              <a:rPr lang="ru-RU" sz="2400" dirty="0"/>
              <a:t> на </a:t>
            </a:r>
            <a:r>
              <a:rPr lang="ru-RU" sz="2400" dirty="0" err="1"/>
              <a:t>обществените</a:t>
            </a:r>
            <a:r>
              <a:rPr lang="ru-RU" sz="2400" dirty="0"/>
              <a:t> </a:t>
            </a:r>
            <a:r>
              <a:rPr lang="ru-RU" sz="2400" dirty="0" err="1"/>
              <a:t>поръчки</a:t>
            </a:r>
            <a:r>
              <a:rPr lang="ru-RU" sz="2400" dirty="0"/>
              <a:t> и </a:t>
            </a:r>
            <a:r>
              <a:rPr lang="ru-RU" sz="2400" dirty="0" err="1"/>
              <a:t>изпълнението</a:t>
            </a:r>
            <a:r>
              <a:rPr lang="ru-RU" sz="2400" dirty="0"/>
              <a:t> на договорите; </a:t>
            </a:r>
            <a:endParaRPr lang="ru-RU" sz="2400" dirty="0" smtClean="0"/>
          </a:p>
          <a:p>
            <a:pPr lvl="2">
              <a:buFont typeface="Wingdings" panose="05000000000000000000" pitchFamily="2" charset="2"/>
              <a:buChar char="Ø"/>
            </a:pPr>
            <a:r>
              <a:rPr lang="ru-RU" sz="2400" dirty="0" err="1" smtClean="0"/>
              <a:t>управлението</a:t>
            </a:r>
            <a:r>
              <a:rPr lang="ru-RU" sz="2400" dirty="0" smtClean="0"/>
              <a:t> </a:t>
            </a:r>
            <a:r>
              <a:rPr lang="ru-RU" sz="2400" dirty="0"/>
              <a:t>и </a:t>
            </a:r>
            <a:r>
              <a:rPr lang="ru-RU" sz="2400" dirty="0" err="1"/>
              <a:t>разпореждането</a:t>
            </a:r>
            <a:r>
              <a:rPr lang="ru-RU" sz="2400" dirty="0"/>
              <a:t> с </a:t>
            </a:r>
            <a:r>
              <a:rPr lang="ru-RU" sz="2400" dirty="0" err="1"/>
              <a:t>имоти-общинска</a:t>
            </a:r>
            <a:r>
              <a:rPr lang="ru-RU" sz="2400" dirty="0"/>
              <a:t> </a:t>
            </a:r>
            <a:r>
              <a:rPr lang="ru-RU" sz="2400" dirty="0" err="1"/>
              <a:t>собственост</a:t>
            </a:r>
            <a:r>
              <a:rPr lang="ru-RU" sz="2200" dirty="0"/>
              <a:t>.</a:t>
            </a:r>
          </a:p>
          <a:p>
            <a:endParaRPr lang="bg-BG" dirty="0"/>
          </a:p>
        </p:txBody>
      </p:sp>
    </p:spTree>
    <p:extLst>
      <p:ext uri="{BB962C8B-B14F-4D97-AF65-F5344CB8AC3E}">
        <p14:creationId xmlns:p14="http://schemas.microsoft.com/office/powerpoint/2010/main" val="3417966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54758"/>
            <a:ext cx="9875520" cy="1123666"/>
          </a:xfrm>
        </p:spPr>
        <p:txBody>
          <a:bodyPr/>
          <a:lstStyle/>
          <a:p>
            <a:pPr algn="ctr"/>
            <a:r>
              <a:rPr lang="bg-BG" sz="3200" b="1" dirty="0">
                <a:solidFill>
                  <a:srgbClr val="549E39"/>
                </a:solidFill>
                <a:latin typeface="Times New Roman"/>
              </a:rPr>
              <a:t>Какво да се промени във въведените правила и контролната среда?</a:t>
            </a:r>
            <a:endParaRPr lang="bg-BG" dirty="0"/>
          </a:p>
        </p:txBody>
      </p:sp>
      <p:sp>
        <p:nvSpPr>
          <p:cNvPr id="3" name="Content Placeholder 2"/>
          <p:cNvSpPr>
            <a:spLocks noGrp="1"/>
          </p:cNvSpPr>
          <p:nvPr>
            <p:ph idx="1"/>
          </p:nvPr>
        </p:nvSpPr>
        <p:spPr>
          <a:xfrm>
            <a:off x="723331" y="1378424"/>
            <a:ext cx="10809027" cy="5076967"/>
          </a:xfrm>
        </p:spPr>
        <p:txBody>
          <a:bodyPr>
            <a:normAutofit lnSpcReduction="10000"/>
          </a:bodyPr>
          <a:lstStyle/>
          <a:p>
            <a:pPr marL="45720" lvl="0" indent="0">
              <a:buClr>
                <a:srgbClr val="549E39"/>
              </a:buClr>
              <a:buNone/>
            </a:pPr>
            <a:r>
              <a:rPr lang="ru-RU" sz="2400" b="1" i="1" dirty="0">
                <a:solidFill>
                  <a:srgbClr val="549E39"/>
                </a:solidFill>
              </a:rPr>
              <a:t>Контролни </a:t>
            </a:r>
            <a:r>
              <a:rPr lang="ru-RU" sz="2400" b="1" i="1" dirty="0" err="1">
                <a:solidFill>
                  <a:srgbClr val="549E39"/>
                </a:solidFill>
              </a:rPr>
              <a:t>дейности</a:t>
            </a:r>
            <a:r>
              <a:rPr lang="ru-RU" sz="2400" b="1" i="1" dirty="0">
                <a:solidFill>
                  <a:srgbClr val="549E39"/>
                </a:solidFill>
              </a:rPr>
              <a:t>:</a:t>
            </a:r>
          </a:p>
          <a:p>
            <a:pPr lvl="0">
              <a:buClr>
                <a:srgbClr val="549E39"/>
              </a:buClr>
            </a:pPr>
            <a:r>
              <a:rPr lang="ru-RU" sz="2400" dirty="0">
                <a:solidFill>
                  <a:srgbClr val="549E39"/>
                </a:solidFill>
              </a:rPr>
              <a:t>Да се </a:t>
            </a:r>
            <a:r>
              <a:rPr lang="ru-RU" sz="2400" dirty="0" err="1">
                <a:solidFill>
                  <a:srgbClr val="549E39"/>
                </a:solidFill>
              </a:rPr>
              <a:t>въведат</a:t>
            </a:r>
            <a:r>
              <a:rPr lang="ru-RU" sz="2400" dirty="0">
                <a:solidFill>
                  <a:srgbClr val="549E39"/>
                </a:solidFill>
              </a:rPr>
              <a:t> </a:t>
            </a:r>
            <a:r>
              <a:rPr lang="ru-RU" sz="2400" dirty="0" err="1">
                <a:solidFill>
                  <a:srgbClr val="549E39"/>
                </a:solidFill>
              </a:rPr>
              <a:t>пълни</a:t>
            </a:r>
            <a:r>
              <a:rPr lang="ru-RU" sz="2400" dirty="0">
                <a:solidFill>
                  <a:srgbClr val="549E39"/>
                </a:solidFill>
              </a:rPr>
              <a:t>, </a:t>
            </a:r>
            <a:r>
              <a:rPr lang="ru-RU" sz="2400" dirty="0" err="1">
                <a:solidFill>
                  <a:srgbClr val="549E39"/>
                </a:solidFill>
              </a:rPr>
              <a:t>адекватни</a:t>
            </a:r>
            <a:r>
              <a:rPr lang="ru-RU" sz="2400" dirty="0">
                <a:solidFill>
                  <a:srgbClr val="549E39"/>
                </a:solidFill>
              </a:rPr>
              <a:t> и </a:t>
            </a:r>
            <a:r>
              <a:rPr lang="ru-RU" sz="2400" dirty="0" err="1">
                <a:solidFill>
                  <a:srgbClr val="549E39"/>
                </a:solidFill>
              </a:rPr>
              <a:t>ефективни</a:t>
            </a:r>
            <a:r>
              <a:rPr lang="ru-RU" sz="2400" dirty="0">
                <a:solidFill>
                  <a:srgbClr val="549E39"/>
                </a:solidFill>
              </a:rPr>
              <a:t> </a:t>
            </a:r>
            <a:r>
              <a:rPr lang="ru-RU" sz="2400" dirty="0" err="1">
                <a:solidFill>
                  <a:srgbClr val="549E39"/>
                </a:solidFill>
              </a:rPr>
              <a:t>контролни</a:t>
            </a:r>
            <a:r>
              <a:rPr lang="ru-RU" sz="2400" dirty="0">
                <a:solidFill>
                  <a:srgbClr val="549E39"/>
                </a:solidFill>
              </a:rPr>
              <a:t> </a:t>
            </a:r>
            <a:r>
              <a:rPr lang="ru-RU" sz="2400" dirty="0" err="1">
                <a:solidFill>
                  <a:srgbClr val="549E39"/>
                </a:solidFill>
              </a:rPr>
              <a:t>дейности</a:t>
            </a:r>
            <a:r>
              <a:rPr lang="ru-RU" sz="2400" dirty="0">
                <a:solidFill>
                  <a:srgbClr val="549E39"/>
                </a:solidFill>
              </a:rPr>
              <a:t>, </a:t>
            </a:r>
            <a:r>
              <a:rPr lang="ru-RU" sz="2400" dirty="0" err="1">
                <a:solidFill>
                  <a:srgbClr val="549E39"/>
                </a:solidFill>
              </a:rPr>
              <a:t>които</a:t>
            </a:r>
            <a:r>
              <a:rPr lang="ru-RU" sz="2400" dirty="0">
                <a:solidFill>
                  <a:srgbClr val="549E39"/>
                </a:solidFill>
              </a:rPr>
              <a:t> да предотвратят, </a:t>
            </a:r>
            <a:r>
              <a:rPr lang="ru-RU" sz="2400" dirty="0" err="1">
                <a:solidFill>
                  <a:srgbClr val="549E39"/>
                </a:solidFill>
              </a:rPr>
              <a:t>разкрият</a:t>
            </a:r>
            <a:r>
              <a:rPr lang="ru-RU" sz="2400" dirty="0">
                <a:solidFill>
                  <a:srgbClr val="549E39"/>
                </a:solidFill>
              </a:rPr>
              <a:t> и </a:t>
            </a:r>
            <a:r>
              <a:rPr lang="ru-RU" sz="2400" dirty="0" err="1">
                <a:solidFill>
                  <a:srgbClr val="549E39"/>
                </a:solidFill>
              </a:rPr>
              <a:t>коригират</a:t>
            </a:r>
            <a:r>
              <a:rPr lang="ru-RU" sz="2400" dirty="0">
                <a:solidFill>
                  <a:srgbClr val="549E39"/>
                </a:solidFill>
              </a:rPr>
              <a:t> </a:t>
            </a:r>
            <a:r>
              <a:rPr lang="ru-RU" sz="2400" dirty="0" err="1">
                <a:solidFill>
                  <a:srgbClr val="549E39"/>
                </a:solidFill>
              </a:rPr>
              <a:t>нарушенията</a:t>
            </a:r>
            <a:r>
              <a:rPr lang="ru-RU" sz="2400" dirty="0">
                <a:solidFill>
                  <a:srgbClr val="549E39"/>
                </a:solidFill>
              </a:rPr>
              <a:t>/</a:t>
            </a:r>
            <a:r>
              <a:rPr lang="ru-RU" sz="2400" dirty="0" err="1">
                <a:solidFill>
                  <a:srgbClr val="549E39"/>
                </a:solidFill>
              </a:rPr>
              <a:t>несъответствията</a:t>
            </a:r>
            <a:r>
              <a:rPr lang="ru-RU" sz="2400" dirty="0">
                <a:solidFill>
                  <a:srgbClr val="549E39"/>
                </a:solidFill>
              </a:rPr>
              <a:t> с </a:t>
            </a:r>
            <a:r>
              <a:rPr lang="ru-RU" sz="2400" dirty="0" err="1">
                <a:solidFill>
                  <a:srgbClr val="549E39"/>
                </a:solidFill>
              </a:rPr>
              <a:t>правната</a:t>
            </a:r>
            <a:r>
              <a:rPr lang="ru-RU" sz="2400" dirty="0">
                <a:solidFill>
                  <a:srgbClr val="549E39"/>
                </a:solidFill>
              </a:rPr>
              <a:t> рамка и договорите;</a:t>
            </a:r>
          </a:p>
          <a:p>
            <a:pPr lvl="0">
              <a:buClr>
                <a:srgbClr val="549E39"/>
              </a:buClr>
            </a:pPr>
            <a:r>
              <a:rPr lang="ru-RU" sz="2400" dirty="0" err="1">
                <a:solidFill>
                  <a:srgbClr val="549E39"/>
                </a:solidFill>
              </a:rPr>
              <a:t>Въведени</a:t>
            </a:r>
            <a:r>
              <a:rPr lang="ru-RU" sz="2400" dirty="0">
                <a:solidFill>
                  <a:srgbClr val="549E39"/>
                </a:solidFill>
              </a:rPr>
              <a:t> </a:t>
            </a:r>
            <a:r>
              <a:rPr lang="ru-RU" sz="2400" dirty="0" err="1">
                <a:solidFill>
                  <a:srgbClr val="549E39"/>
                </a:solidFill>
              </a:rPr>
              <a:t>контролни</a:t>
            </a:r>
            <a:r>
              <a:rPr lang="ru-RU" sz="2400" dirty="0">
                <a:solidFill>
                  <a:srgbClr val="549E39"/>
                </a:solidFill>
              </a:rPr>
              <a:t> </a:t>
            </a:r>
            <a:r>
              <a:rPr lang="ru-RU" sz="2400" dirty="0" err="1">
                <a:solidFill>
                  <a:srgbClr val="549E39"/>
                </a:solidFill>
              </a:rPr>
              <a:t>дейности</a:t>
            </a:r>
            <a:r>
              <a:rPr lang="ru-RU" sz="2400" dirty="0">
                <a:solidFill>
                  <a:srgbClr val="549E39"/>
                </a:solidFill>
              </a:rPr>
              <a:t> да се </a:t>
            </a:r>
            <a:r>
              <a:rPr lang="ru-RU" sz="2400" dirty="0" err="1">
                <a:solidFill>
                  <a:srgbClr val="549E39"/>
                </a:solidFill>
              </a:rPr>
              <a:t>изпълняват</a:t>
            </a:r>
            <a:r>
              <a:rPr lang="ru-RU" sz="2400" dirty="0">
                <a:solidFill>
                  <a:srgbClr val="549E39"/>
                </a:solidFill>
              </a:rPr>
              <a:t> </a:t>
            </a:r>
            <a:r>
              <a:rPr lang="ru-RU" sz="2400" dirty="0" err="1">
                <a:solidFill>
                  <a:srgbClr val="549E39"/>
                </a:solidFill>
              </a:rPr>
              <a:t>непрекъснато</a:t>
            </a:r>
            <a:r>
              <a:rPr lang="ru-RU" sz="2400" dirty="0">
                <a:solidFill>
                  <a:srgbClr val="549E39"/>
                </a:solidFill>
              </a:rPr>
              <a:t> и </a:t>
            </a:r>
            <a:r>
              <a:rPr lang="ru-RU" sz="2400" dirty="0" err="1">
                <a:solidFill>
                  <a:srgbClr val="549E39"/>
                </a:solidFill>
              </a:rPr>
              <a:t>последователно</a:t>
            </a:r>
            <a:r>
              <a:rPr lang="ru-RU" sz="2400" dirty="0">
                <a:solidFill>
                  <a:srgbClr val="549E39"/>
                </a:solidFill>
              </a:rPr>
              <a:t>, да </a:t>
            </a:r>
            <a:r>
              <a:rPr lang="ru-RU" sz="2400" dirty="0" err="1">
                <a:solidFill>
                  <a:srgbClr val="549E39"/>
                </a:solidFill>
              </a:rPr>
              <a:t>са</a:t>
            </a:r>
            <a:r>
              <a:rPr lang="ru-RU" sz="2400" dirty="0">
                <a:solidFill>
                  <a:srgbClr val="549E39"/>
                </a:solidFill>
              </a:rPr>
              <a:t> </a:t>
            </a:r>
            <a:r>
              <a:rPr lang="ru-RU" sz="2400" dirty="0" err="1">
                <a:solidFill>
                  <a:srgbClr val="549E39"/>
                </a:solidFill>
              </a:rPr>
              <a:t>достатъчно</a:t>
            </a:r>
            <a:r>
              <a:rPr lang="ru-RU" sz="2400" dirty="0">
                <a:solidFill>
                  <a:srgbClr val="549E39"/>
                </a:solidFill>
              </a:rPr>
              <a:t> </a:t>
            </a:r>
            <a:r>
              <a:rPr lang="ru-RU" sz="2400" dirty="0" err="1">
                <a:solidFill>
                  <a:srgbClr val="549E39"/>
                </a:solidFill>
              </a:rPr>
              <a:t>ефективни</a:t>
            </a:r>
            <a:r>
              <a:rPr lang="ru-RU" sz="2400" dirty="0">
                <a:solidFill>
                  <a:srgbClr val="549E39"/>
                </a:solidFill>
              </a:rPr>
              <a:t> и да </a:t>
            </a:r>
            <a:r>
              <a:rPr lang="ru-RU" sz="2400" dirty="0" err="1">
                <a:solidFill>
                  <a:srgbClr val="549E39"/>
                </a:solidFill>
              </a:rPr>
              <a:t>обхващат</a:t>
            </a:r>
            <a:r>
              <a:rPr lang="ru-RU" sz="2400" dirty="0">
                <a:solidFill>
                  <a:srgbClr val="549E39"/>
                </a:solidFill>
              </a:rPr>
              <a:t> </a:t>
            </a:r>
            <a:r>
              <a:rPr lang="ru-RU" sz="2400" dirty="0" err="1">
                <a:solidFill>
                  <a:srgbClr val="549E39"/>
                </a:solidFill>
              </a:rPr>
              <a:t>всички</a:t>
            </a:r>
            <a:r>
              <a:rPr lang="ru-RU" sz="2400" dirty="0">
                <a:solidFill>
                  <a:srgbClr val="549E39"/>
                </a:solidFill>
              </a:rPr>
              <a:t> </a:t>
            </a:r>
            <a:r>
              <a:rPr lang="ru-RU" sz="2400" dirty="0" err="1">
                <a:solidFill>
                  <a:srgbClr val="549E39"/>
                </a:solidFill>
              </a:rPr>
              <a:t>аспекти</a:t>
            </a:r>
            <a:r>
              <a:rPr lang="ru-RU" sz="2400" dirty="0">
                <a:solidFill>
                  <a:srgbClr val="549E39"/>
                </a:solidFill>
              </a:rPr>
              <a:t> от </a:t>
            </a:r>
            <a:r>
              <a:rPr lang="ru-RU" sz="2400" dirty="0" err="1">
                <a:solidFill>
                  <a:srgbClr val="549E39"/>
                </a:solidFill>
              </a:rPr>
              <a:t>дейността</a:t>
            </a:r>
            <a:r>
              <a:rPr lang="ru-RU" sz="2400" dirty="0">
                <a:solidFill>
                  <a:srgbClr val="549E39"/>
                </a:solidFill>
              </a:rPr>
              <a:t> на </a:t>
            </a:r>
            <a:r>
              <a:rPr lang="ru-RU" sz="2400" dirty="0" err="1">
                <a:solidFill>
                  <a:srgbClr val="549E39"/>
                </a:solidFill>
              </a:rPr>
              <a:t>общината</a:t>
            </a:r>
            <a:r>
              <a:rPr lang="ru-RU" sz="2400" dirty="0">
                <a:solidFill>
                  <a:srgbClr val="549E39"/>
                </a:solidFill>
              </a:rPr>
              <a:t>, да се </a:t>
            </a:r>
            <a:r>
              <a:rPr lang="ru-RU" sz="2400" dirty="0" err="1">
                <a:solidFill>
                  <a:srgbClr val="549E39"/>
                </a:solidFill>
              </a:rPr>
              <a:t>анализират</a:t>
            </a:r>
            <a:r>
              <a:rPr lang="ru-RU" sz="2400" dirty="0">
                <a:solidFill>
                  <a:srgbClr val="549E39"/>
                </a:solidFill>
              </a:rPr>
              <a:t> и </a:t>
            </a:r>
            <a:r>
              <a:rPr lang="ru-RU" sz="2400" dirty="0" err="1">
                <a:solidFill>
                  <a:srgbClr val="549E39"/>
                </a:solidFill>
              </a:rPr>
              <a:t>актуализират</a:t>
            </a:r>
            <a:r>
              <a:rPr lang="ru-RU" sz="2400" dirty="0">
                <a:solidFill>
                  <a:srgbClr val="549E39"/>
                </a:solidFill>
              </a:rPr>
              <a:t> </a:t>
            </a:r>
            <a:r>
              <a:rPr lang="ru-RU" sz="2400" dirty="0" err="1">
                <a:solidFill>
                  <a:srgbClr val="549E39"/>
                </a:solidFill>
              </a:rPr>
              <a:t>най-малко</a:t>
            </a:r>
            <a:r>
              <a:rPr lang="ru-RU" sz="2400" dirty="0">
                <a:solidFill>
                  <a:srgbClr val="549E39"/>
                </a:solidFill>
              </a:rPr>
              <a:t> </a:t>
            </a:r>
            <a:r>
              <a:rPr lang="ru-RU" sz="2400" dirty="0" err="1">
                <a:solidFill>
                  <a:srgbClr val="549E39"/>
                </a:solidFill>
              </a:rPr>
              <a:t>веднъж</a:t>
            </a:r>
            <a:r>
              <a:rPr lang="ru-RU" sz="2400" dirty="0">
                <a:solidFill>
                  <a:srgbClr val="549E39"/>
                </a:solidFill>
              </a:rPr>
              <a:t> </a:t>
            </a:r>
            <a:r>
              <a:rPr lang="ru-RU" sz="2400" dirty="0" err="1">
                <a:solidFill>
                  <a:srgbClr val="549E39"/>
                </a:solidFill>
              </a:rPr>
              <a:t>годишно</a:t>
            </a:r>
            <a:r>
              <a:rPr lang="ru-RU" sz="2400" dirty="0">
                <a:solidFill>
                  <a:srgbClr val="549E39"/>
                </a:solidFill>
              </a:rPr>
              <a:t>;</a:t>
            </a:r>
          </a:p>
          <a:p>
            <a:pPr lvl="0">
              <a:buClr>
                <a:srgbClr val="549E39"/>
              </a:buClr>
            </a:pPr>
            <a:r>
              <a:rPr lang="ru-RU" sz="2400" dirty="0">
                <a:solidFill>
                  <a:srgbClr val="549E39"/>
                </a:solidFill>
              </a:rPr>
              <a:t>Да се </a:t>
            </a:r>
            <a:r>
              <a:rPr lang="ru-RU" sz="2400" dirty="0" err="1">
                <a:solidFill>
                  <a:srgbClr val="549E39"/>
                </a:solidFill>
              </a:rPr>
              <a:t>регламентира</a:t>
            </a:r>
            <a:r>
              <a:rPr lang="ru-RU" sz="2400" dirty="0">
                <a:solidFill>
                  <a:srgbClr val="549E39"/>
                </a:solidFill>
              </a:rPr>
              <a:t> </a:t>
            </a:r>
            <a:r>
              <a:rPr lang="ru-RU" sz="2400" dirty="0" err="1">
                <a:solidFill>
                  <a:srgbClr val="549E39"/>
                </a:solidFill>
              </a:rPr>
              <a:t>ред</a:t>
            </a:r>
            <a:r>
              <a:rPr lang="ru-RU" sz="2400" dirty="0">
                <a:solidFill>
                  <a:srgbClr val="549E39"/>
                </a:solidFill>
              </a:rPr>
              <a:t> за </a:t>
            </a:r>
            <a:r>
              <a:rPr lang="ru-RU" sz="2400" dirty="0" err="1">
                <a:solidFill>
                  <a:srgbClr val="549E39"/>
                </a:solidFill>
              </a:rPr>
              <a:t>осъществяване</a:t>
            </a:r>
            <a:r>
              <a:rPr lang="ru-RU" sz="2400" dirty="0">
                <a:solidFill>
                  <a:srgbClr val="549E39"/>
                </a:solidFill>
              </a:rPr>
              <a:t> на предварителен </a:t>
            </a:r>
            <a:r>
              <a:rPr lang="ru-RU" sz="2400" dirty="0" err="1">
                <a:solidFill>
                  <a:srgbClr val="549E39"/>
                </a:solidFill>
              </a:rPr>
              <a:t>контрол</a:t>
            </a:r>
            <a:r>
              <a:rPr lang="ru-RU" sz="2400" dirty="0">
                <a:solidFill>
                  <a:srgbClr val="549E39"/>
                </a:solidFill>
              </a:rPr>
              <a:t> за </a:t>
            </a:r>
            <a:r>
              <a:rPr lang="ru-RU" sz="2400" dirty="0" err="1">
                <a:solidFill>
                  <a:srgbClr val="549E39"/>
                </a:solidFill>
              </a:rPr>
              <a:t>законосъобразност</a:t>
            </a:r>
            <a:r>
              <a:rPr lang="ru-RU" sz="2400" dirty="0">
                <a:solidFill>
                  <a:srgbClr val="549E39"/>
                </a:solidFill>
              </a:rPr>
              <a:t> при </a:t>
            </a:r>
            <a:r>
              <a:rPr lang="ru-RU" sz="2400" dirty="0" err="1">
                <a:solidFill>
                  <a:srgbClr val="549E39"/>
                </a:solidFill>
              </a:rPr>
              <a:t>управлението</a:t>
            </a:r>
            <a:r>
              <a:rPr lang="ru-RU" sz="2400" dirty="0">
                <a:solidFill>
                  <a:srgbClr val="549E39"/>
                </a:solidFill>
              </a:rPr>
              <a:t> и </a:t>
            </a:r>
            <a:r>
              <a:rPr lang="ru-RU" sz="2400" dirty="0" err="1">
                <a:solidFill>
                  <a:srgbClr val="549E39"/>
                </a:solidFill>
              </a:rPr>
              <a:t>разпореждането</a:t>
            </a:r>
            <a:r>
              <a:rPr lang="ru-RU" sz="2400" dirty="0">
                <a:solidFill>
                  <a:srgbClr val="549E39"/>
                </a:solidFill>
              </a:rPr>
              <a:t> с </a:t>
            </a:r>
            <a:r>
              <a:rPr lang="ru-RU" sz="2400" dirty="0" err="1">
                <a:solidFill>
                  <a:srgbClr val="549E39"/>
                </a:solidFill>
              </a:rPr>
              <a:t>имоти</a:t>
            </a:r>
            <a:r>
              <a:rPr lang="ru-RU" sz="2400" dirty="0">
                <a:solidFill>
                  <a:srgbClr val="549E39"/>
                </a:solidFill>
              </a:rPr>
              <a:t> </a:t>
            </a:r>
            <a:r>
              <a:rPr lang="ru-RU" sz="2400" dirty="0" err="1">
                <a:solidFill>
                  <a:srgbClr val="549E39"/>
                </a:solidFill>
              </a:rPr>
              <a:t>общинска</a:t>
            </a:r>
            <a:r>
              <a:rPr lang="ru-RU" sz="2400" dirty="0">
                <a:solidFill>
                  <a:srgbClr val="549E39"/>
                </a:solidFill>
              </a:rPr>
              <a:t> </a:t>
            </a:r>
            <a:r>
              <a:rPr lang="ru-RU" sz="2400" dirty="0" err="1">
                <a:solidFill>
                  <a:srgbClr val="549E39"/>
                </a:solidFill>
              </a:rPr>
              <a:t>собственост</a:t>
            </a:r>
            <a:r>
              <a:rPr lang="ru-RU" sz="2400" dirty="0">
                <a:solidFill>
                  <a:srgbClr val="549E39"/>
                </a:solidFill>
              </a:rPr>
              <a:t>;</a:t>
            </a:r>
          </a:p>
          <a:p>
            <a:pPr lvl="0">
              <a:buClr>
                <a:srgbClr val="549E39"/>
              </a:buClr>
            </a:pPr>
            <a:r>
              <a:rPr lang="ru-RU" sz="2400" dirty="0">
                <a:solidFill>
                  <a:srgbClr val="549E39"/>
                </a:solidFill>
              </a:rPr>
              <a:t>Да се </a:t>
            </a:r>
            <a:r>
              <a:rPr lang="ru-RU" sz="2400" dirty="0" err="1">
                <a:solidFill>
                  <a:srgbClr val="549E39"/>
                </a:solidFill>
              </a:rPr>
              <a:t>извършва</a:t>
            </a:r>
            <a:r>
              <a:rPr lang="ru-RU" sz="2400" dirty="0">
                <a:solidFill>
                  <a:srgbClr val="549E39"/>
                </a:solidFill>
              </a:rPr>
              <a:t> проверка за наличие на </a:t>
            </a:r>
            <a:r>
              <a:rPr lang="ru-RU" sz="2400" dirty="0" err="1">
                <a:solidFill>
                  <a:srgbClr val="549E39"/>
                </a:solidFill>
              </a:rPr>
              <a:t>бюджетни</a:t>
            </a:r>
            <a:r>
              <a:rPr lang="ru-RU" sz="2400" dirty="0">
                <a:solidFill>
                  <a:srgbClr val="549E39"/>
                </a:solidFill>
              </a:rPr>
              <a:t> средства </a:t>
            </a:r>
            <a:r>
              <a:rPr lang="ru-RU" sz="2400" dirty="0" err="1">
                <a:solidFill>
                  <a:srgbClr val="549E39"/>
                </a:solidFill>
              </a:rPr>
              <a:t>преди</a:t>
            </a:r>
            <a:r>
              <a:rPr lang="ru-RU" sz="2400" dirty="0">
                <a:solidFill>
                  <a:srgbClr val="549E39"/>
                </a:solidFill>
              </a:rPr>
              <a:t> </a:t>
            </a:r>
            <a:r>
              <a:rPr lang="ru-RU" sz="2400" dirty="0" err="1">
                <a:solidFill>
                  <a:srgbClr val="549E39"/>
                </a:solidFill>
              </a:rPr>
              <a:t>поемане</a:t>
            </a:r>
            <a:r>
              <a:rPr lang="ru-RU" sz="2400" dirty="0">
                <a:solidFill>
                  <a:srgbClr val="549E39"/>
                </a:solidFill>
              </a:rPr>
              <a:t> на </a:t>
            </a:r>
            <a:r>
              <a:rPr lang="ru-RU" sz="2400" dirty="0" err="1">
                <a:solidFill>
                  <a:srgbClr val="549E39"/>
                </a:solidFill>
              </a:rPr>
              <a:t>задължение</a:t>
            </a:r>
            <a:r>
              <a:rPr lang="ru-RU" sz="2400" dirty="0">
                <a:solidFill>
                  <a:srgbClr val="549E39"/>
                </a:solidFill>
              </a:rPr>
              <a:t> и </a:t>
            </a:r>
            <a:r>
              <a:rPr lang="ru-RU" sz="2400" dirty="0" err="1">
                <a:solidFill>
                  <a:srgbClr val="549E39"/>
                </a:solidFill>
              </a:rPr>
              <a:t>преди</a:t>
            </a:r>
            <a:r>
              <a:rPr lang="ru-RU" sz="2400" dirty="0">
                <a:solidFill>
                  <a:srgbClr val="549E39"/>
                </a:solidFill>
              </a:rPr>
              <a:t> </a:t>
            </a:r>
            <a:r>
              <a:rPr lang="ru-RU" sz="2400" dirty="0" err="1">
                <a:solidFill>
                  <a:srgbClr val="549E39"/>
                </a:solidFill>
              </a:rPr>
              <a:t>извършване</a:t>
            </a:r>
            <a:r>
              <a:rPr lang="ru-RU" sz="2400" dirty="0">
                <a:solidFill>
                  <a:srgbClr val="549E39"/>
                </a:solidFill>
              </a:rPr>
              <a:t> на </a:t>
            </a:r>
            <a:r>
              <a:rPr lang="ru-RU" sz="2400" dirty="0" err="1">
                <a:solidFill>
                  <a:srgbClr val="549E39"/>
                </a:solidFill>
              </a:rPr>
              <a:t>разход</a:t>
            </a:r>
            <a:r>
              <a:rPr lang="ru-RU" sz="2400" dirty="0">
                <a:solidFill>
                  <a:srgbClr val="549E39"/>
                </a:solidFill>
              </a:rPr>
              <a:t> при </a:t>
            </a:r>
            <a:r>
              <a:rPr lang="ru-RU" sz="2400" dirty="0" err="1">
                <a:solidFill>
                  <a:srgbClr val="549E39"/>
                </a:solidFill>
              </a:rPr>
              <a:t>осъществяването</a:t>
            </a:r>
            <a:r>
              <a:rPr lang="ru-RU" sz="2400" dirty="0">
                <a:solidFill>
                  <a:srgbClr val="549E39"/>
                </a:solidFill>
              </a:rPr>
              <a:t> на предварителен </a:t>
            </a:r>
            <a:r>
              <a:rPr lang="ru-RU" sz="2400" dirty="0" err="1">
                <a:solidFill>
                  <a:srgbClr val="549E39"/>
                </a:solidFill>
              </a:rPr>
              <a:t>контрол</a:t>
            </a:r>
            <a:r>
              <a:rPr lang="ru-RU" sz="2400" dirty="0">
                <a:solidFill>
                  <a:srgbClr val="549E39"/>
                </a:solidFill>
              </a:rPr>
              <a:t>.</a:t>
            </a:r>
          </a:p>
          <a:p>
            <a:endParaRPr lang="bg-BG" dirty="0"/>
          </a:p>
        </p:txBody>
      </p:sp>
    </p:spTree>
    <p:extLst>
      <p:ext uri="{BB962C8B-B14F-4D97-AF65-F5344CB8AC3E}">
        <p14:creationId xmlns:p14="http://schemas.microsoft.com/office/powerpoint/2010/main" val="42502950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68406"/>
            <a:ext cx="9875520" cy="1260143"/>
          </a:xfrm>
        </p:spPr>
        <p:txBody>
          <a:bodyPr/>
          <a:lstStyle/>
          <a:p>
            <a:pPr algn="ctr"/>
            <a:r>
              <a:rPr lang="bg-BG" sz="3200" b="1" dirty="0">
                <a:solidFill>
                  <a:srgbClr val="549E39"/>
                </a:solidFill>
                <a:latin typeface="Times New Roman"/>
              </a:rPr>
              <a:t>Какво да се промени във въведените правила и контролната среда?</a:t>
            </a:r>
            <a:endParaRPr lang="bg-BG" dirty="0"/>
          </a:p>
        </p:txBody>
      </p:sp>
      <p:sp>
        <p:nvSpPr>
          <p:cNvPr id="3" name="Content Placeholder 2"/>
          <p:cNvSpPr>
            <a:spLocks noGrp="1"/>
          </p:cNvSpPr>
          <p:nvPr>
            <p:ph idx="1"/>
          </p:nvPr>
        </p:nvSpPr>
        <p:spPr>
          <a:xfrm>
            <a:off x="1143000" y="1801504"/>
            <a:ext cx="9872871" cy="4294496"/>
          </a:xfrm>
        </p:spPr>
        <p:txBody>
          <a:bodyPr>
            <a:normAutofit/>
          </a:bodyPr>
          <a:lstStyle/>
          <a:p>
            <a:pPr marL="45720" lvl="0" indent="0">
              <a:buClr>
                <a:srgbClr val="549E39"/>
              </a:buClr>
              <a:buNone/>
            </a:pPr>
            <a:r>
              <a:rPr lang="ru-RU" sz="2800" b="1" i="1" dirty="0">
                <a:solidFill>
                  <a:srgbClr val="549E39"/>
                </a:solidFill>
              </a:rPr>
              <a:t>Мониторинг:</a:t>
            </a:r>
          </a:p>
          <a:p>
            <a:pPr lvl="0">
              <a:buClr>
                <a:srgbClr val="549E39"/>
              </a:buClr>
            </a:pPr>
            <a:r>
              <a:rPr lang="ru-RU" sz="2800" dirty="0">
                <a:solidFill>
                  <a:srgbClr val="549E39"/>
                </a:solidFill>
              </a:rPr>
              <a:t>Да се </a:t>
            </a:r>
            <a:r>
              <a:rPr lang="ru-RU" sz="2800" dirty="0" err="1">
                <a:solidFill>
                  <a:srgbClr val="549E39"/>
                </a:solidFill>
              </a:rPr>
              <a:t>осъществява</a:t>
            </a:r>
            <a:r>
              <a:rPr lang="ru-RU" sz="2800" dirty="0">
                <a:solidFill>
                  <a:srgbClr val="549E39"/>
                </a:solidFill>
              </a:rPr>
              <a:t> мониторинг на </a:t>
            </a:r>
            <a:r>
              <a:rPr lang="ru-RU" sz="2800" dirty="0" err="1">
                <a:solidFill>
                  <a:srgbClr val="549E39"/>
                </a:solidFill>
              </a:rPr>
              <a:t>финансовото</a:t>
            </a:r>
            <a:r>
              <a:rPr lang="ru-RU" sz="2800" dirty="0">
                <a:solidFill>
                  <a:srgbClr val="549E39"/>
                </a:solidFill>
              </a:rPr>
              <a:t> управление и </a:t>
            </a:r>
            <a:r>
              <a:rPr lang="ru-RU" sz="2800" dirty="0" err="1">
                <a:solidFill>
                  <a:srgbClr val="549E39"/>
                </a:solidFill>
              </a:rPr>
              <a:t>контрол</a:t>
            </a:r>
            <a:r>
              <a:rPr lang="ru-RU" sz="2800" dirty="0">
                <a:solidFill>
                  <a:srgbClr val="549E39"/>
                </a:solidFill>
              </a:rPr>
              <a:t>, за да се оцени </a:t>
            </a:r>
            <a:r>
              <a:rPr lang="ru-RU" sz="2800" dirty="0" err="1">
                <a:solidFill>
                  <a:srgbClr val="549E39"/>
                </a:solidFill>
              </a:rPr>
              <a:t>адекватното</a:t>
            </a:r>
            <a:r>
              <a:rPr lang="ru-RU" sz="2800" dirty="0">
                <a:solidFill>
                  <a:srgbClr val="549E39"/>
                </a:solidFill>
              </a:rPr>
              <a:t> </a:t>
            </a:r>
            <a:r>
              <a:rPr lang="ru-RU" sz="2800" dirty="0" err="1">
                <a:solidFill>
                  <a:srgbClr val="549E39"/>
                </a:solidFill>
              </a:rPr>
              <a:t>му</a:t>
            </a:r>
            <a:r>
              <a:rPr lang="ru-RU" sz="2800" dirty="0">
                <a:solidFill>
                  <a:srgbClr val="549E39"/>
                </a:solidFill>
              </a:rPr>
              <a:t> </a:t>
            </a:r>
            <a:r>
              <a:rPr lang="ru-RU" sz="2800" dirty="0" err="1">
                <a:solidFill>
                  <a:srgbClr val="549E39"/>
                </a:solidFill>
              </a:rPr>
              <a:t>функциониране</a:t>
            </a:r>
            <a:r>
              <a:rPr lang="ru-RU" sz="2800" dirty="0">
                <a:solidFill>
                  <a:srgbClr val="549E39"/>
                </a:solidFill>
              </a:rPr>
              <a:t> </a:t>
            </a:r>
            <a:endParaRPr lang="ru-RU" sz="2800" dirty="0" smtClean="0">
              <a:solidFill>
                <a:srgbClr val="549E39"/>
              </a:solidFill>
            </a:endParaRPr>
          </a:p>
          <a:p>
            <a:pPr lvl="0">
              <a:buClr>
                <a:srgbClr val="549E39"/>
              </a:buClr>
            </a:pPr>
            <a:r>
              <a:rPr lang="ru-RU" sz="2800" dirty="0">
                <a:solidFill>
                  <a:srgbClr val="549E39"/>
                </a:solidFill>
              </a:rPr>
              <a:t>Д</a:t>
            </a:r>
            <a:r>
              <a:rPr lang="ru-RU" sz="2800" dirty="0" smtClean="0">
                <a:solidFill>
                  <a:srgbClr val="549E39"/>
                </a:solidFill>
              </a:rPr>
              <a:t>а </a:t>
            </a:r>
            <a:r>
              <a:rPr lang="ru-RU" sz="2800" dirty="0">
                <a:solidFill>
                  <a:srgbClr val="549E39"/>
                </a:solidFill>
              </a:rPr>
              <a:t>се </a:t>
            </a:r>
            <a:r>
              <a:rPr lang="ru-RU" sz="2800" dirty="0" err="1">
                <a:solidFill>
                  <a:srgbClr val="549E39"/>
                </a:solidFill>
              </a:rPr>
              <a:t>гарантира</a:t>
            </a:r>
            <a:r>
              <a:rPr lang="ru-RU" sz="2800" dirty="0">
                <a:solidFill>
                  <a:srgbClr val="549E39"/>
                </a:solidFill>
              </a:rPr>
              <a:t> </a:t>
            </a:r>
            <a:r>
              <a:rPr lang="ru-RU" sz="2800" dirty="0" err="1">
                <a:solidFill>
                  <a:srgbClr val="549E39"/>
                </a:solidFill>
              </a:rPr>
              <a:t>навременното</a:t>
            </a:r>
            <a:r>
              <a:rPr lang="ru-RU" sz="2800" dirty="0">
                <a:solidFill>
                  <a:srgbClr val="549E39"/>
                </a:solidFill>
              </a:rPr>
              <a:t> </a:t>
            </a:r>
            <a:r>
              <a:rPr lang="ru-RU" sz="2800" dirty="0" err="1">
                <a:solidFill>
                  <a:srgbClr val="549E39"/>
                </a:solidFill>
              </a:rPr>
              <a:t>му</a:t>
            </a:r>
            <a:r>
              <a:rPr lang="ru-RU" sz="2800" dirty="0">
                <a:solidFill>
                  <a:srgbClr val="549E39"/>
                </a:solidFill>
              </a:rPr>
              <a:t> </a:t>
            </a:r>
            <a:r>
              <a:rPr lang="ru-RU" sz="2800" dirty="0" err="1">
                <a:solidFill>
                  <a:srgbClr val="549E39"/>
                </a:solidFill>
              </a:rPr>
              <a:t>актуализиране</a:t>
            </a:r>
            <a:r>
              <a:rPr lang="ru-RU" sz="2800" dirty="0">
                <a:solidFill>
                  <a:srgbClr val="549E39"/>
                </a:solidFill>
              </a:rPr>
              <a:t> при </a:t>
            </a:r>
            <a:r>
              <a:rPr lang="ru-RU" sz="2800" dirty="0" err="1">
                <a:solidFill>
                  <a:srgbClr val="549E39"/>
                </a:solidFill>
              </a:rPr>
              <a:t>промени</a:t>
            </a:r>
            <a:r>
              <a:rPr lang="ru-RU" sz="2800" dirty="0">
                <a:solidFill>
                  <a:srgbClr val="549E39"/>
                </a:solidFill>
              </a:rPr>
              <a:t> в </a:t>
            </a:r>
            <a:r>
              <a:rPr lang="ru-RU" sz="2800" dirty="0" err="1">
                <a:solidFill>
                  <a:srgbClr val="549E39"/>
                </a:solidFill>
              </a:rPr>
              <a:t>условията</a:t>
            </a:r>
            <a:r>
              <a:rPr lang="ru-RU" sz="2800" dirty="0" smtClean="0">
                <a:solidFill>
                  <a:srgbClr val="549E39"/>
                </a:solidFill>
              </a:rPr>
              <a:t>.</a:t>
            </a:r>
          </a:p>
          <a:p>
            <a:pPr lvl="0">
              <a:buClr>
                <a:srgbClr val="549E39"/>
              </a:buClr>
            </a:pPr>
            <a:r>
              <a:rPr lang="ru-RU" sz="2800" dirty="0" err="1" smtClean="0">
                <a:solidFill>
                  <a:srgbClr val="549E39"/>
                </a:solidFill>
              </a:rPr>
              <a:t>Вътрешните</a:t>
            </a:r>
            <a:r>
              <a:rPr lang="ru-RU" sz="2800" dirty="0" smtClean="0">
                <a:solidFill>
                  <a:srgbClr val="549E39"/>
                </a:solidFill>
              </a:rPr>
              <a:t> </a:t>
            </a:r>
            <a:r>
              <a:rPr lang="ru-RU" sz="2800" dirty="0" err="1">
                <a:solidFill>
                  <a:srgbClr val="549E39"/>
                </a:solidFill>
              </a:rPr>
              <a:t>актовете</a:t>
            </a:r>
            <a:r>
              <a:rPr lang="ru-RU" sz="2800" dirty="0">
                <a:solidFill>
                  <a:srgbClr val="549E39"/>
                </a:solidFill>
              </a:rPr>
              <a:t> за </a:t>
            </a:r>
            <a:r>
              <a:rPr lang="ru-RU" sz="2800" dirty="0" err="1">
                <a:solidFill>
                  <a:srgbClr val="549E39"/>
                </a:solidFill>
              </a:rPr>
              <a:t>въвеждане</a:t>
            </a:r>
            <a:r>
              <a:rPr lang="ru-RU" sz="2800" dirty="0">
                <a:solidFill>
                  <a:srgbClr val="549E39"/>
                </a:solidFill>
              </a:rPr>
              <a:t> на СФУК в </a:t>
            </a:r>
            <a:r>
              <a:rPr lang="ru-RU" sz="2800" dirty="0" err="1">
                <a:solidFill>
                  <a:srgbClr val="549E39"/>
                </a:solidFill>
              </a:rPr>
              <a:t>общините</a:t>
            </a:r>
            <a:r>
              <a:rPr lang="ru-RU" sz="2800" dirty="0">
                <a:solidFill>
                  <a:srgbClr val="549E39"/>
                </a:solidFill>
              </a:rPr>
              <a:t> не </a:t>
            </a:r>
            <a:r>
              <a:rPr lang="ru-RU" sz="2800" dirty="0" err="1">
                <a:solidFill>
                  <a:srgbClr val="549E39"/>
                </a:solidFill>
              </a:rPr>
              <a:t>са</a:t>
            </a:r>
            <a:r>
              <a:rPr lang="ru-RU" sz="2800" dirty="0">
                <a:solidFill>
                  <a:srgbClr val="549E39"/>
                </a:solidFill>
              </a:rPr>
              <a:t> </a:t>
            </a:r>
            <a:r>
              <a:rPr lang="ru-RU" sz="2800" dirty="0" err="1">
                <a:solidFill>
                  <a:srgbClr val="549E39"/>
                </a:solidFill>
              </a:rPr>
              <a:t>актуализирани</a:t>
            </a:r>
            <a:r>
              <a:rPr lang="ru-RU" sz="2800" dirty="0">
                <a:solidFill>
                  <a:srgbClr val="549E39"/>
                </a:solidFill>
              </a:rPr>
              <a:t>;</a:t>
            </a:r>
          </a:p>
        </p:txBody>
      </p:sp>
    </p:spTree>
    <p:extLst>
      <p:ext uri="{BB962C8B-B14F-4D97-AF65-F5344CB8AC3E}">
        <p14:creationId xmlns:p14="http://schemas.microsoft.com/office/powerpoint/2010/main" val="19723899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sz="half" idx="1"/>
          </p:nvPr>
        </p:nvSpPr>
        <p:spPr>
          <a:xfrm>
            <a:off x="232410" y="1082674"/>
            <a:ext cx="11727180" cy="5501005"/>
          </a:xfrm>
        </p:spPr>
        <p:txBody>
          <a:bodyPr>
            <a:normAutofit/>
          </a:bodyPr>
          <a:lstStyle/>
          <a:p>
            <a:r>
              <a:rPr lang="ru-RU" sz="2400" b="1" dirty="0" err="1" smtClean="0"/>
              <a:t>Консолидиране</a:t>
            </a:r>
            <a:r>
              <a:rPr lang="ru-RU" sz="2400" b="1" dirty="0" smtClean="0"/>
              <a:t> </a:t>
            </a:r>
            <a:r>
              <a:rPr lang="ru-RU" sz="2400" b="1" dirty="0" err="1" smtClean="0"/>
              <a:t>позициите</a:t>
            </a:r>
            <a:r>
              <a:rPr lang="ru-RU" sz="2400" b="1" dirty="0" smtClean="0"/>
              <a:t> на </a:t>
            </a:r>
            <a:r>
              <a:rPr lang="ru-RU" sz="2400" b="1" dirty="0" err="1" smtClean="0"/>
              <a:t>контролните</a:t>
            </a:r>
            <a:r>
              <a:rPr lang="ru-RU" sz="2400" b="1" dirty="0" smtClean="0"/>
              <a:t> </a:t>
            </a:r>
            <a:r>
              <a:rPr lang="ru-RU" sz="2400" b="1" dirty="0" err="1" smtClean="0"/>
              <a:t>органи</a:t>
            </a:r>
            <a:r>
              <a:rPr lang="ru-RU" sz="2400" b="1" dirty="0" smtClean="0"/>
              <a:t> </a:t>
            </a:r>
            <a:r>
              <a:rPr lang="ru-RU" sz="2400" dirty="0" smtClean="0"/>
              <a:t>по:</a:t>
            </a:r>
          </a:p>
          <a:p>
            <a:pPr lvl="1"/>
            <a:r>
              <a:rPr lang="ru-RU" sz="2400" i="1" dirty="0" err="1" smtClean="0"/>
              <a:t>въпроси</a:t>
            </a:r>
            <a:r>
              <a:rPr lang="ru-RU" sz="2400" i="1" dirty="0" smtClean="0"/>
              <a:t> на </a:t>
            </a:r>
            <a:r>
              <a:rPr lang="ru-RU" sz="2400" i="1" dirty="0" err="1" smtClean="0"/>
              <a:t>отчетността</a:t>
            </a:r>
            <a:r>
              <a:rPr lang="ru-RU" sz="2400" i="1" dirty="0" smtClean="0"/>
              <a:t> </a:t>
            </a:r>
            <a:r>
              <a:rPr lang="ru-RU" sz="2400" i="1" dirty="0"/>
              <a:t>и </a:t>
            </a:r>
            <a:r>
              <a:rPr lang="ru-RU" sz="2400" i="1" dirty="0" err="1"/>
              <a:t>контрола</a:t>
            </a:r>
            <a:r>
              <a:rPr lang="ru-RU" sz="2400" i="1" dirty="0"/>
              <a:t>, </a:t>
            </a:r>
            <a:r>
              <a:rPr lang="ru-RU" sz="2400" i="1" dirty="0" err="1"/>
              <a:t>планирането</a:t>
            </a:r>
            <a:r>
              <a:rPr lang="ru-RU" sz="2400" i="1" dirty="0"/>
              <a:t>, </a:t>
            </a:r>
            <a:r>
              <a:rPr lang="ru-RU" sz="2400" i="1" dirty="0" err="1"/>
              <a:t>разходването</a:t>
            </a:r>
            <a:r>
              <a:rPr lang="ru-RU" sz="2400" i="1" dirty="0"/>
              <a:t> и </a:t>
            </a:r>
            <a:r>
              <a:rPr lang="ru-RU" sz="2400" i="1" dirty="0" err="1"/>
              <a:t>отчитането</a:t>
            </a:r>
            <a:r>
              <a:rPr lang="ru-RU" sz="2400" i="1" dirty="0"/>
              <a:t> на средства </a:t>
            </a:r>
            <a:endParaRPr lang="ru-RU" sz="2400" i="1" dirty="0" smtClean="0"/>
          </a:p>
          <a:p>
            <a:pPr lvl="1"/>
            <a:r>
              <a:rPr lang="ru-RU" sz="2400" i="1" dirty="0" err="1" smtClean="0"/>
              <a:t>прилагането</a:t>
            </a:r>
            <a:r>
              <a:rPr lang="ru-RU" sz="2400" i="1" dirty="0" smtClean="0"/>
              <a:t> </a:t>
            </a:r>
            <a:r>
              <a:rPr lang="ru-RU" sz="2400" i="1" dirty="0"/>
              <a:t>на Закона за </a:t>
            </a:r>
            <a:r>
              <a:rPr lang="ru-RU" sz="2400" i="1" dirty="0" err="1"/>
              <a:t>обществените</a:t>
            </a:r>
            <a:r>
              <a:rPr lang="ru-RU" sz="2400" i="1" dirty="0"/>
              <a:t> </a:t>
            </a:r>
            <a:r>
              <a:rPr lang="ru-RU" sz="2400" i="1" dirty="0" err="1" smtClean="0"/>
              <a:t>поръчки</a:t>
            </a:r>
            <a:r>
              <a:rPr lang="ru-RU" sz="2400" i="1" dirty="0" smtClean="0"/>
              <a:t> </a:t>
            </a:r>
            <a:r>
              <a:rPr lang="ru-RU" sz="2400" i="1" dirty="0"/>
              <a:t>на </a:t>
            </a:r>
            <a:r>
              <a:rPr lang="ru-RU" sz="2400" i="1" dirty="0" err="1" smtClean="0"/>
              <a:t>еднакви</a:t>
            </a:r>
            <a:r>
              <a:rPr lang="ru-RU" sz="2400" i="1" dirty="0" smtClean="0"/>
              <a:t> </a:t>
            </a:r>
            <a:r>
              <a:rPr lang="ru-RU" sz="2400" i="1" dirty="0" err="1" smtClean="0"/>
              <a:t>норми</a:t>
            </a:r>
            <a:r>
              <a:rPr lang="ru-RU" sz="2400" i="1" dirty="0" smtClean="0"/>
              <a:t> </a:t>
            </a:r>
            <a:r>
              <a:rPr lang="ru-RU" sz="2400" i="1" dirty="0"/>
              <a:t>или </a:t>
            </a:r>
            <a:r>
              <a:rPr lang="ru-RU" sz="2400" i="1" dirty="0" err="1" smtClean="0"/>
              <a:t>казуси</a:t>
            </a:r>
            <a:r>
              <a:rPr lang="ru-RU" sz="2400" i="1" dirty="0" smtClean="0"/>
              <a:t> от </a:t>
            </a:r>
            <a:r>
              <a:rPr lang="ru-RU" sz="2400" i="1" dirty="0" err="1"/>
              <a:t>различни</a:t>
            </a:r>
            <a:r>
              <a:rPr lang="ru-RU" sz="2400" i="1" dirty="0"/>
              <a:t> </a:t>
            </a:r>
            <a:r>
              <a:rPr lang="ru-RU" sz="2400" i="1" dirty="0" err="1" smtClean="0"/>
              <a:t>екипи</a:t>
            </a:r>
            <a:endParaRPr lang="ru-RU" sz="2400" i="1" dirty="0" smtClean="0"/>
          </a:p>
          <a:p>
            <a:pPr lvl="1"/>
            <a:r>
              <a:rPr lang="ru-RU" sz="2400" i="1" dirty="0" err="1" smtClean="0"/>
              <a:t>управлението</a:t>
            </a:r>
            <a:r>
              <a:rPr lang="ru-RU" sz="2400" i="1" dirty="0" smtClean="0"/>
              <a:t> на средства от ЕС</a:t>
            </a:r>
          </a:p>
          <a:p>
            <a:pPr lvl="1"/>
            <a:endParaRPr lang="ru-RU" sz="1050" i="1" dirty="0"/>
          </a:p>
          <a:p>
            <a:r>
              <a:rPr lang="ru-RU" sz="2400" dirty="0" err="1" smtClean="0"/>
              <a:t>Облекчаване</a:t>
            </a:r>
            <a:r>
              <a:rPr lang="ru-RU" sz="2400" dirty="0" smtClean="0"/>
              <a:t> </a:t>
            </a:r>
            <a:r>
              <a:rPr lang="ru-RU" sz="2400" dirty="0" err="1" smtClean="0"/>
              <a:t>натоварването</a:t>
            </a:r>
            <a:r>
              <a:rPr lang="ru-RU" sz="2400" dirty="0" smtClean="0"/>
              <a:t> </a:t>
            </a:r>
            <a:r>
              <a:rPr lang="ru-RU" sz="2400" dirty="0"/>
              <a:t>на </a:t>
            </a:r>
            <a:r>
              <a:rPr lang="ru-RU" sz="2400" dirty="0" err="1" smtClean="0"/>
              <a:t>екипите</a:t>
            </a:r>
            <a:r>
              <a:rPr lang="ru-RU" sz="2400" dirty="0" smtClean="0"/>
              <a:t>, за сметка на </a:t>
            </a:r>
            <a:r>
              <a:rPr lang="ru-RU" sz="2400" b="1" dirty="0" err="1" smtClean="0"/>
              <a:t>развитието</a:t>
            </a:r>
            <a:r>
              <a:rPr lang="ru-RU" sz="2400" b="1" dirty="0" smtClean="0"/>
              <a:t> на </a:t>
            </a:r>
            <a:r>
              <a:rPr lang="ru-RU" sz="2400" b="1" dirty="0" err="1" smtClean="0"/>
              <a:t>адекватни</a:t>
            </a:r>
            <a:r>
              <a:rPr lang="ru-RU" sz="2400" b="1" dirty="0" smtClean="0"/>
              <a:t> </a:t>
            </a:r>
            <a:r>
              <a:rPr lang="ru-RU" sz="2400" b="1" dirty="0" err="1" smtClean="0"/>
              <a:t>програмни</a:t>
            </a:r>
            <a:r>
              <a:rPr lang="ru-RU" sz="2400" b="1" dirty="0" smtClean="0"/>
              <a:t> </a:t>
            </a:r>
            <a:r>
              <a:rPr lang="ru-RU" sz="2400" b="1" dirty="0" err="1" smtClean="0"/>
              <a:t>продукти</a:t>
            </a:r>
            <a:r>
              <a:rPr lang="ru-RU" sz="2400" b="1" dirty="0" smtClean="0"/>
              <a:t> и среда за </a:t>
            </a:r>
            <a:r>
              <a:rPr lang="ru-RU" sz="2400" b="1" dirty="0" err="1" smtClean="0"/>
              <a:t>електронен</a:t>
            </a:r>
            <a:r>
              <a:rPr lang="ru-RU" sz="2400" b="1" dirty="0" smtClean="0"/>
              <a:t> обмен </a:t>
            </a:r>
            <a:r>
              <a:rPr lang="ru-RU" sz="2400" dirty="0" smtClean="0"/>
              <a:t>на публично </a:t>
            </a:r>
            <a:r>
              <a:rPr lang="ru-RU" sz="2400" dirty="0" err="1" smtClean="0"/>
              <a:t>достъпна</a:t>
            </a:r>
            <a:r>
              <a:rPr lang="ru-RU" sz="2400" dirty="0" smtClean="0"/>
              <a:t> информация</a:t>
            </a:r>
            <a:endParaRPr lang="ru-RU" sz="2800" i="1" dirty="0" smtClean="0"/>
          </a:p>
          <a:p>
            <a:endParaRPr lang="ru-RU" sz="2800" i="1" dirty="0"/>
          </a:p>
          <a:p>
            <a:r>
              <a:rPr lang="ru-RU" sz="2400" b="1" dirty="0" smtClean="0"/>
              <a:t>Оценка на </a:t>
            </a:r>
            <a:r>
              <a:rPr lang="ru-RU" sz="2400" b="1" dirty="0" err="1"/>
              <a:t>въздействието</a:t>
            </a:r>
            <a:r>
              <a:rPr lang="ru-RU" sz="2400" b="1" dirty="0"/>
              <a:t> </a:t>
            </a:r>
            <a:r>
              <a:rPr lang="ru-RU" sz="2400" dirty="0"/>
              <a:t>на </a:t>
            </a:r>
            <a:r>
              <a:rPr lang="ru-RU" sz="2400" dirty="0" err="1" smtClean="0"/>
              <a:t>проектите</a:t>
            </a:r>
            <a:r>
              <a:rPr lang="ru-RU" sz="2400" dirty="0" smtClean="0"/>
              <a:t> </a:t>
            </a:r>
            <a:r>
              <a:rPr lang="ru-RU" sz="2400" dirty="0"/>
              <a:t>на </a:t>
            </a:r>
            <a:r>
              <a:rPr lang="ru-RU" sz="2400" dirty="0" err="1"/>
              <a:t>нормативни</a:t>
            </a:r>
            <a:r>
              <a:rPr lang="ru-RU" sz="2400" dirty="0"/>
              <a:t> </a:t>
            </a:r>
            <a:r>
              <a:rPr lang="ru-RU" sz="2400" dirty="0" err="1"/>
              <a:t>актове</a:t>
            </a:r>
            <a:r>
              <a:rPr lang="ru-RU" sz="2400" dirty="0"/>
              <a:t>, с </a:t>
            </a:r>
            <a:r>
              <a:rPr lang="ru-RU" sz="2400" dirty="0" err="1"/>
              <a:t>оглед</a:t>
            </a:r>
            <a:r>
              <a:rPr lang="ru-RU" sz="2400" dirty="0"/>
              <a:t> </a:t>
            </a:r>
            <a:r>
              <a:rPr lang="ru-RU" sz="2400" dirty="0" err="1"/>
              <a:t>пестене</a:t>
            </a:r>
            <a:r>
              <a:rPr lang="ru-RU" sz="2400" dirty="0"/>
              <a:t> на публичен </a:t>
            </a:r>
            <a:r>
              <a:rPr lang="ru-RU" sz="2400" dirty="0" smtClean="0"/>
              <a:t>ресурс</a:t>
            </a:r>
            <a:r>
              <a:rPr lang="en-US" sz="2400" dirty="0" smtClean="0"/>
              <a:t> и </a:t>
            </a:r>
            <a:r>
              <a:rPr lang="en-US" sz="2400" dirty="0" err="1" smtClean="0"/>
              <a:t>противоречиво</a:t>
            </a:r>
            <a:r>
              <a:rPr lang="en-US" sz="2400" dirty="0" smtClean="0"/>
              <a:t> </a:t>
            </a:r>
            <a:r>
              <a:rPr lang="en-US" sz="2400" dirty="0" err="1" smtClean="0"/>
              <a:t>прилагане</a:t>
            </a:r>
            <a:r>
              <a:rPr lang="en-US" sz="2400" dirty="0" smtClean="0"/>
              <a:t> на </a:t>
            </a:r>
            <a:r>
              <a:rPr lang="en-US" sz="2400" dirty="0" err="1" smtClean="0"/>
              <a:t>нововъвжданите</a:t>
            </a:r>
            <a:r>
              <a:rPr lang="en-US" sz="2400" dirty="0" smtClean="0"/>
              <a:t> </a:t>
            </a:r>
            <a:r>
              <a:rPr lang="en-US" sz="2400" dirty="0" err="1" smtClean="0"/>
              <a:t>изисквания</a:t>
            </a:r>
            <a:endParaRPr lang="ru-RU" sz="2400" dirty="0"/>
          </a:p>
        </p:txBody>
      </p:sp>
      <p:sp>
        <p:nvSpPr>
          <p:cNvPr id="6" name="Rectangle 2"/>
          <p:cNvSpPr>
            <a:spLocks noGrp="1"/>
          </p:cNvSpPr>
          <p:nvPr>
            <p:ph type="title"/>
          </p:nvPr>
        </p:nvSpPr>
        <p:spPr>
          <a:xfrm>
            <a:off x="1478280" y="198121"/>
            <a:ext cx="8477250" cy="670242"/>
          </a:xfrm>
          <a:noFill/>
          <a:ln>
            <a:noFill/>
          </a:ln>
        </p:spPr>
        <p:style>
          <a:lnRef idx="2">
            <a:schemeClr val="dk1"/>
          </a:lnRef>
          <a:fillRef idx="1">
            <a:schemeClr val="lt1"/>
          </a:fillRef>
          <a:effectRef idx="0">
            <a:schemeClr val="dk1"/>
          </a:effectRef>
          <a:fontRef idx="minor">
            <a:schemeClr val="dk1"/>
          </a:fontRef>
        </p:style>
        <p:txBody>
          <a:bodyPr/>
          <a:lstStyle/>
          <a:p>
            <a:pPr algn="ctr"/>
            <a:r>
              <a:rPr lang="bg-BG" sz="2800" b="1" dirty="0" smtClean="0"/>
              <a:t>Открити проблеми за бъдещи решения</a:t>
            </a:r>
          </a:p>
        </p:txBody>
      </p:sp>
    </p:spTree>
    <p:extLst>
      <p:ext uri="{BB962C8B-B14F-4D97-AF65-F5344CB8AC3E}">
        <p14:creationId xmlns:p14="http://schemas.microsoft.com/office/powerpoint/2010/main" val="2063117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764274" y="1611118"/>
            <a:ext cx="10768084" cy="4484882"/>
          </a:xfrm>
        </p:spPr>
        <p:txBody>
          <a:bodyPr vert="horz" lIns="91440" tIns="45720" rIns="91440" bIns="45720" rtlCol="0">
            <a:normAutofit/>
          </a:bodyPr>
          <a:lstStyle/>
          <a:p>
            <a:r>
              <a:rPr lang="bg-BG" sz="2800" dirty="0"/>
              <a:t>Средносрочна цел е придържане към </a:t>
            </a:r>
            <a:r>
              <a:rPr lang="bg-BG" sz="2800" u="sng" dirty="0"/>
              <a:t>балансирано бюджетно </a:t>
            </a:r>
            <a:r>
              <a:rPr lang="bg-BG" sz="2800" u="sng" dirty="0" smtClean="0"/>
              <a:t>салдо</a:t>
            </a:r>
            <a:r>
              <a:rPr lang="bg-BG" sz="2800" dirty="0" smtClean="0"/>
              <a:t>;</a:t>
            </a:r>
          </a:p>
          <a:p>
            <a:r>
              <a:rPr lang="bg-BG" sz="2800" dirty="0" smtClean="0"/>
              <a:t>Средният </a:t>
            </a:r>
            <a:r>
              <a:rPr lang="bg-BG" sz="2800" dirty="0"/>
              <a:t>темп на нарастване на </a:t>
            </a:r>
            <a:r>
              <a:rPr lang="bg-BG" sz="2800" dirty="0" smtClean="0"/>
              <a:t>разходите </a:t>
            </a:r>
            <a:r>
              <a:rPr lang="bg-BG" sz="2800" dirty="0"/>
              <a:t>за местни дейности </a:t>
            </a:r>
            <a:r>
              <a:rPr lang="bg-BG" sz="2800" dirty="0" smtClean="0"/>
              <a:t>≤ средния </a:t>
            </a:r>
            <a:r>
              <a:rPr lang="bg-BG" sz="2800" dirty="0"/>
              <a:t>темп на нарастване на отчетените местни разходи за последните 4 </a:t>
            </a:r>
            <a:r>
              <a:rPr lang="bg-BG" sz="2800" dirty="0" smtClean="0"/>
              <a:t>години</a:t>
            </a:r>
            <a:r>
              <a:rPr lang="bg-BG" sz="2800" dirty="0"/>
              <a:t>;</a:t>
            </a:r>
          </a:p>
          <a:p>
            <a:r>
              <a:rPr lang="bg-BG" sz="2800" dirty="0" smtClean="0"/>
              <a:t>По-висок </a:t>
            </a:r>
            <a:r>
              <a:rPr lang="bg-BG" sz="2800" dirty="0"/>
              <a:t>темп на нарастване на разходите се допуска само при устойчиво нарастване на собствените общински </a:t>
            </a:r>
            <a:r>
              <a:rPr lang="bg-BG" sz="2800" dirty="0" smtClean="0"/>
              <a:t>приходи;</a:t>
            </a:r>
            <a:endParaRPr lang="bg-BG" sz="2800" dirty="0"/>
          </a:p>
          <a:p>
            <a:r>
              <a:rPr lang="bg-BG" sz="2800" dirty="0" smtClean="0"/>
              <a:t>При </a:t>
            </a:r>
            <a:r>
              <a:rPr lang="bg-BG" sz="2800" dirty="0"/>
              <a:t>тенденция на намаление на местните </a:t>
            </a:r>
            <a:r>
              <a:rPr lang="bg-BG" sz="2800" dirty="0" smtClean="0"/>
              <a:t>приходи –мерки </a:t>
            </a:r>
            <a:r>
              <a:rPr lang="bg-BG" sz="2800" dirty="0"/>
              <a:t>за намаление на разходите.</a:t>
            </a:r>
          </a:p>
        </p:txBody>
      </p:sp>
      <p:sp>
        <p:nvSpPr>
          <p:cNvPr id="4" name="Заглавие 1"/>
          <p:cNvSpPr>
            <a:spLocks noGrp="1"/>
          </p:cNvSpPr>
          <p:nvPr>
            <p:ph type="title"/>
          </p:nvPr>
        </p:nvSpPr>
        <p:spPr>
          <a:xfrm>
            <a:off x="764274" y="254758"/>
            <a:ext cx="10863618" cy="1356360"/>
          </a:xfrm>
        </p:spPr>
        <p:txBody>
          <a:bodyPr>
            <a:noAutofit/>
          </a:bodyPr>
          <a:lstStyle/>
          <a:p>
            <a:pPr algn="ctr"/>
            <a:r>
              <a:rPr lang="bg-BG" sz="3600" b="1" dirty="0" smtClean="0">
                <a:latin typeface="+mn-lt"/>
              </a:rPr>
              <a:t>Основни фискални правила – балансираност на бюджета</a:t>
            </a:r>
            <a:endParaRPr lang="bg-BG" sz="3600" b="1" dirty="0">
              <a:latin typeface="+mn-lt"/>
            </a:endParaRPr>
          </a:p>
        </p:txBody>
      </p:sp>
    </p:spTree>
    <p:extLst>
      <p:ext uri="{BB962C8B-B14F-4D97-AF65-F5344CB8AC3E}">
        <p14:creationId xmlns:p14="http://schemas.microsoft.com/office/powerpoint/2010/main" val="2351451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15704" y="282054"/>
            <a:ext cx="10114935" cy="1356360"/>
          </a:xfrm>
        </p:spPr>
        <p:txBody>
          <a:bodyPr>
            <a:noAutofit/>
          </a:bodyPr>
          <a:lstStyle/>
          <a:p>
            <a:pPr algn="ctr"/>
            <a:r>
              <a:rPr lang="bg-BG" sz="3600" b="1" dirty="0" smtClean="0">
                <a:latin typeface="+mn-lt"/>
              </a:rPr>
              <a:t>Основни фискални правила - ангажименти за разходи и задължения за разходи </a:t>
            </a:r>
            <a:endParaRPr lang="bg-BG" sz="3600" b="1" dirty="0">
              <a:latin typeface="+mn-lt"/>
            </a:endParaRPr>
          </a:p>
        </p:txBody>
      </p:sp>
      <p:sp>
        <p:nvSpPr>
          <p:cNvPr id="3" name="Контейнер за съдържание 2"/>
          <p:cNvSpPr>
            <a:spLocks noGrp="1"/>
          </p:cNvSpPr>
          <p:nvPr>
            <p:ph idx="1"/>
          </p:nvPr>
        </p:nvSpPr>
        <p:spPr>
          <a:xfrm>
            <a:off x="481781" y="1638414"/>
            <a:ext cx="11051457" cy="4457586"/>
          </a:xfrm>
        </p:spPr>
        <p:txBody>
          <a:bodyPr>
            <a:normAutofit/>
          </a:bodyPr>
          <a:lstStyle/>
          <a:p>
            <a:r>
              <a:rPr lang="bg-BG" dirty="0" smtClean="0"/>
              <a:t>Ограничения за наличните към края на годината задължения за разходи и за наличните към края на годината поети ангажименти за разходи - чл. 94, ал. 3, т. 1 и 2 от ЗПФ:</a:t>
            </a:r>
          </a:p>
          <a:p>
            <a:pPr marL="895350" indent="-266700">
              <a:buNone/>
            </a:pPr>
            <a:r>
              <a:rPr lang="ru-RU" dirty="0" smtClean="0"/>
              <a:t>- нови </a:t>
            </a:r>
            <a:r>
              <a:rPr lang="bg-BG" dirty="0" smtClean="0"/>
              <a:t>задължения за разходи </a:t>
            </a:r>
            <a:r>
              <a:rPr lang="ru-RU" dirty="0" smtClean="0"/>
              <a:t>– до 15 на сто;</a:t>
            </a:r>
          </a:p>
          <a:p>
            <a:pPr marL="895350" indent="-266700">
              <a:buNone/>
            </a:pPr>
            <a:r>
              <a:rPr lang="bg-BG" dirty="0" smtClean="0"/>
              <a:t>- ангажиментите </a:t>
            </a:r>
            <a:r>
              <a:rPr lang="bg-BG" dirty="0"/>
              <a:t>за </a:t>
            </a:r>
            <a:r>
              <a:rPr lang="bg-BG" dirty="0" smtClean="0"/>
              <a:t>разходи – до 50 на сто.</a:t>
            </a:r>
          </a:p>
          <a:p>
            <a:r>
              <a:rPr lang="bg-BG" dirty="0" smtClean="0"/>
              <a:t>Със ЗДБРБ от </a:t>
            </a:r>
            <a:r>
              <a:rPr lang="bg-BG" dirty="0" smtClean="0"/>
              <a:t>2022 </a:t>
            </a:r>
            <a:r>
              <a:rPr lang="bg-BG" dirty="0" smtClean="0"/>
              <a:t>г. – задължения към доставчици по ССЕС </a:t>
            </a:r>
            <a:r>
              <a:rPr lang="en-US" dirty="0" smtClean="0"/>
              <a:t>&gt;</a:t>
            </a:r>
            <a:r>
              <a:rPr lang="bg-BG" dirty="0" smtClean="0"/>
              <a:t> 50 на сто;</a:t>
            </a:r>
          </a:p>
          <a:p>
            <a:r>
              <a:rPr lang="bg-BG" dirty="0" smtClean="0"/>
              <a:t>Не се допуска поемането на ангажименти за разходи, ако общината не е привела показателите си за поети ангажименти и задължения за разходи в съответствие;</a:t>
            </a:r>
          </a:p>
          <a:p>
            <a:r>
              <a:rPr lang="bg-BG" dirty="0" smtClean="0"/>
              <a:t>Със ЗДБРБ от </a:t>
            </a:r>
            <a:r>
              <a:rPr lang="bg-BG" dirty="0" smtClean="0"/>
              <a:t>2022 </a:t>
            </a:r>
            <a:r>
              <a:rPr lang="bg-BG" dirty="0" smtClean="0"/>
              <a:t>г. – изключения:</a:t>
            </a:r>
          </a:p>
          <a:p>
            <a:pPr marL="895350" indent="-266700">
              <a:buFontTx/>
              <a:buChar char="-"/>
            </a:pPr>
            <a:r>
              <a:rPr lang="bg-BG" dirty="0" smtClean="0"/>
              <a:t>сключени договори от общината за извършвани услуги по чл. 62 от ЗМДТ;</a:t>
            </a:r>
          </a:p>
          <a:p>
            <a:pPr marL="895350" indent="-266700">
              <a:buFontTx/>
              <a:buChar char="-"/>
            </a:pPr>
            <a:r>
              <a:rPr lang="bg-BG" dirty="0" smtClean="0"/>
              <a:t>за сметка на трансферите от централния </a:t>
            </a:r>
            <a:r>
              <a:rPr lang="ru-RU" dirty="0" smtClean="0"/>
              <a:t>бюджет </a:t>
            </a:r>
            <a:r>
              <a:rPr lang="ru-RU" dirty="0"/>
              <a:t>по чл. 52, ал. 1, т. 1, буква „г“</a:t>
            </a:r>
            <a:endParaRPr lang="bg-BG" dirty="0"/>
          </a:p>
        </p:txBody>
      </p:sp>
    </p:spTree>
    <p:extLst>
      <p:ext uri="{BB962C8B-B14F-4D97-AF65-F5344CB8AC3E}">
        <p14:creationId xmlns:p14="http://schemas.microsoft.com/office/powerpoint/2010/main" val="2264531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23081" y="347064"/>
            <a:ext cx="11456499" cy="1356360"/>
          </a:xfrm>
        </p:spPr>
        <p:txBody>
          <a:bodyPr>
            <a:noAutofit/>
          </a:bodyPr>
          <a:lstStyle/>
          <a:p>
            <a:pPr algn="ctr"/>
            <a:r>
              <a:rPr lang="bg-BG" sz="3600" b="1" dirty="0" smtClean="0">
                <a:latin typeface="+mn-lt"/>
              </a:rPr>
              <a:t>Основни фискални правила - просрочени задължения и използване на временно свободни средства</a:t>
            </a:r>
            <a:endParaRPr lang="bg-BG" sz="3600" b="1" dirty="0">
              <a:latin typeface="+mn-lt"/>
            </a:endParaRPr>
          </a:p>
        </p:txBody>
      </p:sp>
      <p:sp>
        <p:nvSpPr>
          <p:cNvPr id="3" name="Контейнер за съдържание 2"/>
          <p:cNvSpPr>
            <a:spLocks noGrp="1"/>
          </p:cNvSpPr>
          <p:nvPr>
            <p:ph idx="1"/>
          </p:nvPr>
        </p:nvSpPr>
        <p:spPr>
          <a:xfrm>
            <a:off x="281940" y="1703424"/>
            <a:ext cx="11597640" cy="5154576"/>
          </a:xfrm>
        </p:spPr>
        <p:txBody>
          <a:bodyPr>
            <a:normAutofit/>
          </a:bodyPr>
          <a:lstStyle/>
          <a:p>
            <a:r>
              <a:rPr lang="bg-BG" dirty="0" smtClean="0"/>
              <a:t> </a:t>
            </a:r>
            <a:r>
              <a:rPr lang="bg-BG" sz="2800" dirty="0" smtClean="0"/>
              <a:t>Не се допуска увеличение на наличните по бюджета на общината към края на годината просрочени задължения спрямо отчетените към края на предходната година, ако наличните към края на предходната година просрочени задължения надвишават 5 на сто от отчетените разходи;</a:t>
            </a:r>
          </a:p>
          <a:p>
            <a:r>
              <a:rPr lang="bg-BG" sz="2800" dirty="0" smtClean="0"/>
              <a:t>Временно свободните средства по бюджета на общината могат да се ползват за текущо финансиране на одобрените по бюджета на общината разходи и други плащания, при условие че не се нарушава своевременното финансиране на делегираните от държавата дейности в определените им размери, както и на местните дейности, като не се променя предназначението на средствата в края на годината.</a:t>
            </a:r>
          </a:p>
          <a:p>
            <a:endParaRPr lang="bg-BG" sz="2800" dirty="0"/>
          </a:p>
        </p:txBody>
      </p:sp>
    </p:spTree>
    <p:extLst>
      <p:ext uri="{BB962C8B-B14F-4D97-AF65-F5344CB8AC3E}">
        <p14:creationId xmlns:p14="http://schemas.microsoft.com/office/powerpoint/2010/main" val="4141960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86854" y="1720301"/>
            <a:ext cx="10849970" cy="4375699"/>
          </a:xfrm>
        </p:spPr>
        <p:txBody>
          <a:bodyPr>
            <a:normAutofit/>
          </a:bodyPr>
          <a:lstStyle/>
          <a:p>
            <a:r>
              <a:rPr lang="bg-BG" sz="3200" dirty="0" smtClean="0"/>
              <a:t>Постъпления от продажби – само за изграждане, основен и текущ ремонт на инфраструктура и погасяване на заеми;</a:t>
            </a:r>
          </a:p>
          <a:p>
            <a:r>
              <a:rPr lang="bg-BG" sz="3200" dirty="0" smtClean="0"/>
              <a:t>Постъпления от приватизация – само за основен ремонт, разходи за приватизация и погасяване на заеми;</a:t>
            </a:r>
          </a:p>
          <a:p>
            <a:r>
              <a:rPr lang="bg-BG" sz="3200" dirty="0" smtClean="0"/>
              <a:t>Приходите от такса за битови отпадъци – само за покриване на разходите по осъществяване на дейностите по чистота</a:t>
            </a:r>
            <a:endParaRPr lang="bg-BG" sz="3200" dirty="0"/>
          </a:p>
        </p:txBody>
      </p:sp>
      <p:sp>
        <p:nvSpPr>
          <p:cNvPr id="4" name="Заглавие 1"/>
          <p:cNvSpPr>
            <a:spLocks noGrp="1"/>
          </p:cNvSpPr>
          <p:nvPr>
            <p:ph type="title"/>
          </p:nvPr>
        </p:nvSpPr>
        <p:spPr>
          <a:xfrm>
            <a:off x="1143000" y="363941"/>
            <a:ext cx="9875520" cy="1356360"/>
          </a:xfrm>
        </p:spPr>
        <p:txBody>
          <a:bodyPr>
            <a:normAutofit/>
          </a:bodyPr>
          <a:lstStyle/>
          <a:p>
            <a:pPr algn="ctr"/>
            <a:r>
              <a:rPr lang="bg-BG" sz="3600" b="1" dirty="0" smtClean="0">
                <a:latin typeface="+mn-lt"/>
              </a:rPr>
              <a:t>Основни фискални правила </a:t>
            </a:r>
            <a:r>
              <a:rPr lang="bg-BG" sz="3600" b="1" dirty="0">
                <a:latin typeface="+mn-lt"/>
              </a:rPr>
              <a:t>— използване на определени приходи</a:t>
            </a:r>
          </a:p>
        </p:txBody>
      </p:sp>
    </p:spTree>
    <p:extLst>
      <p:ext uri="{BB962C8B-B14F-4D97-AF65-F5344CB8AC3E}">
        <p14:creationId xmlns:p14="http://schemas.microsoft.com/office/powerpoint/2010/main" val="724557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20140" y="295701"/>
            <a:ext cx="9875520" cy="1096371"/>
          </a:xfrm>
        </p:spPr>
        <p:txBody>
          <a:bodyPr>
            <a:normAutofit/>
          </a:bodyPr>
          <a:lstStyle/>
          <a:p>
            <a:pPr algn="ctr"/>
            <a:r>
              <a:rPr lang="bg-BG" sz="3600" b="1" dirty="0" smtClean="0">
                <a:latin typeface="+mn-lt"/>
              </a:rPr>
              <a:t>Основни фискални правила — дългови ограничения</a:t>
            </a:r>
            <a:endParaRPr lang="bg-BG" sz="3600" b="1" dirty="0">
              <a:latin typeface="+mn-lt"/>
            </a:endParaRPr>
          </a:p>
        </p:txBody>
      </p:sp>
      <p:sp>
        <p:nvSpPr>
          <p:cNvPr id="3" name="Контейнер за съдържание 2"/>
          <p:cNvSpPr>
            <a:spLocks noGrp="1"/>
          </p:cNvSpPr>
          <p:nvPr>
            <p:ph idx="1"/>
          </p:nvPr>
        </p:nvSpPr>
        <p:spPr>
          <a:xfrm>
            <a:off x="404446" y="1555845"/>
            <a:ext cx="11306908" cy="4997355"/>
          </a:xfrm>
        </p:spPr>
        <p:txBody>
          <a:bodyPr>
            <a:normAutofit fontScale="92500" lnSpcReduction="10000"/>
          </a:bodyPr>
          <a:lstStyle/>
          <a:p>
            <a:r>
              <a:rPr lang="bg-BG" sz="2800" dirty="0" smtClean="0"/>
              <a:t>Годишният размер на плащанията по общинския дълг за всяка община във всяка отделна година не може да надвишава 15 на сто от средногодишния размер на собствените приходи и общата изравнителна субсидия за последните три години;</a:t>
            </a:r>
          </a:p>
          <a:p>
            <a:r>
              <a:rPr lang="bg-BG" sz="2800" dirty="0" smtClean="0"/>
              <a:t>Номиналът на издадените през текущата бюджетна година общински гаранции не може да надвишава 5 на сто от общата сума на приходите и общата изравнителна субсидия по последния годишен отчет за изпълнението на бюджета на общината; </a:t>
            </a:r>
          </a:p>
          <a:p>
            <a:r>
              <a:rPr lang="bg-BG" sz="2800" dirty="0" smtClean="0"/>
              <a:t>Със </a:t>
            </a:r>
            <a:r>
              <a:rPr lang="bg-BG" sz="2800" dirty="0"/>
              <a:t>ЗОД от 2015 година – ограничение за дълг по ЕСКО </a:t>
            </a:r>
            <a:r>
              <a:rPr lang="bg-BG" sz="2800" dirty="0" smtClean="0"/>
              <a:t>договори.</a:t>
            </a:r>
            <a:endParaRPr lang="bg-BG" sz="2800" dirty="0"/>
          </a:p>
          <a:p>
            <a:pPr marL="45720" indent="0">
              <a:buNone/>
            </a:pPr>
            <a:r>
              <a:rPr lang="bg-BG" sz="2800" dirty="0" smtClean="0"/>
              <a:t>Изключения:</a:t>
            </a:r>
          </a:p>
          <a:p>
            <a:r>
              <a:rPr lang="bg-BG" sz="2800" dirty="0" smtClean="0"/>
              <a:t>Със ЗДБРБ за съответната година – от ограничението по отношение на определени плащания по дълга и размера </a:t>
            </a:r>
            <a:r>
              <a:rPr lang="bg-BG" sz="2800" dirty="0"/>
              <a:t>на ограничението, нов дълг за рефинансиране и кредит овърдрафт.</a:t>
            </a:r>
            <a:endParaRPr lang="bg-BG" sz="2800" dirty="0" smtClean="0"/>
          </a:p>
          <a:p>
            <a:endParaRPr lang="bg-BG" sz="2400" dirty="0"/>
          </a:p>
        </p:txBody>
      </p:sp>
    </p:spTree>
    <p:extLst>
      <p:ext uri="{BB962C8B-B14F-4D97-AF65-F5344CB8AC3E}">
        <p14:creationId xmlns:p14="http://schemas.microsoft.com/office/powerpoint/2010/main" val="2710434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268406"/>
            <a:ext cx="9875520" cy="1356360"/>
          </a:xfrm>
        </p:spPr>
        <p:txBody>
          <a:bodyPr>
            <a:normAutofit/>
          </a:bodyPr>
          <a:lstStyle/>
          <a:p>
            <a:pPr algn="ctr"/>
            <a:r>
              <a:rPr lang="bg-BG" sz="3600" b="1" dirty="0" smtClean="0">
                <a:latin typeface="+mn-lt"/>
              </a:rPr>
              <a:t>Основни фискални правила — капиталови и представителни разходи</a:t>
            </a:r>
            <a:endParaRPr lang="bg-BG" sz="3600" b="1" dirty="0">
              <a:latin typeface="+mn-lt"/>
            </a:endParaRPr>
          </a:p>
        </p:txBody>
      </p:sp>
      <p:sp>
        <p:nvSpPr>
          <p:cNvPr id="3" name="Контейнер за съдържание 2"/>
          <p:cNvSpPr>
            <a:spLocks noGrp="1"/>
          </p:cNvSpPr>
          <p:nvPr>
            <p:ph idx="1"/>
          </p:nvPr>
        </p:nvSpPr>
        <p:spPr>
          <a:xfrm>
            <a:off x="489585" y="1624766"/>
            <a:ext cx="11182350" cy="4585534"/>
          </a:xfrm>
        </p:spPr>
        <p:txBody>
          <a:bodyPr/>
          <a:lstStyle/>
          <a:p>
            <a:r>
              <a:rPr lang="bg-BG" sz="2800" dirty="0" smtClean="0"/>
              <a:t>Натрупването на нови задължения за капиталови разходи и/или поемането на ангажименти за капиталови разходи за сметка на приходи, ако планираните по бюджета на общината приходи не се изпълняват е недопустимо;</a:t>
            </a:r>
          </a:p>
          <a:p>
            <a:r>
              <a:rPr lang="bg-BG" sz="2800" dirty="0" smtClean="0"/>
              <a:t>Представителните разходи за кметовете в общините – до 2 на сто от общия годишен размер на разходите за издръжка на дейност „Общинска администрация“;</a:t>
            </a:r>
          </a:p>
          <a:p>
            <a:r>
              <a:rPr lang="bg-BG" sz="2800" dirty="0" smtClean="0"/>
              <a:t>Представителните разходи за общинските съвети – до 1 на сто от общия годишен размер на разходите за издръжка на дейност „Общинска администрация“.</a:t>
            </a:r>
          </a:p>
          <a:p>
            <a:endParaRPr lang="bg-BG" dirty="0"/>
          </a:p>
        </p:txBody>
      </p:sp>
    </p:spTree>
    <p:extLst>
      <p:ext uri="{BB962C8B-B14F-4D97-AF65-F5344CB8AC3E}">
        <p14:creationId xmlns:p14="http://schemas.microsoft.com/office/powerpoint/2010/main" val="1702937608"/>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тема">
  <a:themeElements>
    <a:clrScheme name="О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3138</TotalTime>
  <Words>3609</Words>
  <Application>Microsoft Office PowerPoint</Application>
  <PresentationFormat>Widescreen</PresentationFormat>
  <Paragraphs>294</Paragraphs>
  <Slides>33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Calibri</vt:lpstr>
      <vt:lpstr>Corbel</vt:lpstr>
      <vt:lpstr>Times New Roman</vt:lpstr>
      <vt:lpstr>Wingdings</vt:lpstr>
      <vt:lpstr>База</vt:lpstr>
      <vt:lpstr>PowerPoint Presentation</vt:lpstr>
      <vt:lpstr> Подтема 8.1. Фискални правила и ограничения. </vt:lpstr>
      <vt:lpstr>Цел на фискалните правила и ограничения</vt:lpstr>
      <vt:lpstr>Основни фискални правила – балансираност на бюджета</vt:lpstr>
      <vt:lpstr>Основни фискални правила - ангажименти за разходи и задължения за разходи </vt:lpstr>
      <vt:lpstr>Основни фискални правила - просрочени задължения и използване на временно свободни средства</vt:lpstr>
      <vt:lpstr>Основни фискални правила — използване на определени приходи</vt:lpstr>
      <vt:lpstr>Основни фискални правила — дългови ограничения</vt:lpstr>
      <vt:lpstr>Основни фискални правила — капиталови и представителни разходи</vt:lpstr>
      <vt:lpstr>Основни фискални правила — по чл.130д от ЗПФ</vt:lpstr>
      <vt:lpstr>Шестте условия по чл.130а от ЗПФ </vt:lpstr>
      <vt:lpstr>PowerPoint Presentation</vt:lpstr>
      <vt:lpstr>Какво урежда Закона за държавните помощи?</vt:lpstr>
      <vt:lpstr>Понятието „държавна помощ“ и нейната  несъвместимост с вътрешния пазар</vt:lpstr>
      <vt:lpstr>Цели на режима на държавните помощи</vt:lpstr>
      <vt:lpstr>Отговорности на общините във връзка с държавните помощи</vt:lpstr>
      <vt:lpstr>Тест за държавна помощ</vt:lpstr>
      <vt:lpstr>Форма за ранен контакт с МФ</vt:lpstr>
      <vt:lpstr>Логически алгоритъм на теста</vt:lpstr>
      <vt:lpstr>Избор на опция за реализация в съответствие със законодателството по държавните помощи</vt:lpstr>
      <vt:lpstr>Контрол за осигуряване на съвместимост</vt:lpstr>
      <vt:lpstr>Задължения на администратора на помощ</vt:lpstr>
      <vt:lpstr>Специфични помощи, отпускани от общинския бюджет</vt:lpstr>
      <vt:lpstr>Подтема: 8.3. Одитни и контролни органи и процедури</vt:lpstr>
      <vt:lpstr>Принципни (не)съответствия</vt:lpstr>
      <vt:lpstr>Права и задължения на общините при проверки от различните контролни органи</vt:lpstr>
      <vt:lpstr>Констатации на контролните органи </vt:lpstr>
      <vt:lpstr>Слабости при изготвяне на финансовия отчет (идентифицирани и при извършването на одитите на ГФО за 2017-2019 г.) </vt:lpstr>
      <vt:lpstr>Пропуски, установени от АДФИ</vt:lpstr>
      <vt:lpstr>Какво да се промени във въведените правила и контролната среда?</vt:lpstr>
      <vt:lpstr>Какво да се промени във въведените правила и контролната среда?</vt:lpstr>
      <vt:lpstr>Какво да се промени във въведените правила и контролната среда?</vt:lpstr>
      <vt:lpstr>Открити проблеми за бъдещи решения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Fujitsu2</cp:lastModifiedBy>
  <cp:revision>150</cp:revision>
  <cp:lastPrinted>2021-03-22T13:29:21Z</cp:lastPrinted>
  <dcterms:created xsi:type="dcterms:W3CDTF">2020-11-16T15:48:02Z</dcterms:created>
  <dcterms:modified xsi:type="dcterms:W3CDTF">2022-09-06T17:57:16Z</dcterms:modified>
</cp:coreProperties>
</file>