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notesMasterIdLst>
    <p:notesMasterId r:id="rId24"/>
  </p:notesMasterIdLst>
  <p:handoutMasterIdLst>
    <p:handoutMasterId r:id="rId25"/>
  </p:handoutMasterIdLst>
  <p:sldIdLst>
    <p:sldId id="258" r:id="rId2"/>
    <p:sldId id="373" r:id="rId3"/>
    <p:sldId id="406" r:id="rId4"/>
    <p:sldId id="415" r:id="rId5"/>
    <p:sldId id="417" r:id="rId6"/>
    <p:sldId id="418" r:id="rId7"/>
    <p:sldId id="363" r:id="rId8"/>
    <p:sldId id="362" r:id="rId9"/>
    <p:sldId id="416" r:id="rId10"/>
    <p:sldId id="410" r:id="rId11"/>
    <p:sldId id="411" r:id="rId12"/>
    <p:sldId id="412" r:id="rId13"/>
    <p:sldId id="413" r:id="rId14"/>
    <p:sldId id="414" r:id="rId15"/>
    <p:sldId id="419" r:id="rId16"/>
    <p:sldId id="420" r:id="rId17"/>
    <p:sldId id="426" r:id="rId18"/>
    <p:sldId id="427" r:id="rId19"/>
    <p:sldId id="423" r:id="rId20"/>
    <p:sldId id="424" r:id="rId21"/>
    <p:sldId id="425" r:id="rId22"/>
    <p:sldId id="422" r:id="rId23"/>
  </p:sldIdLst>
  <p:sldSz cx="12192000" cy="6858000"/>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2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showGuides="1">
      <p:cViewPr varScale="1">
        <p:scale>
          <a:sx n="105" d="100"/>
          <a:sy n="105" d="100"/>
        </p:scale>
        <p:origin x="738"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B2CED8-02A2-4C89-8C16-367CF99A82B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BC5A7B6F-5DD3-45C2-9EC2-29DE390A63F1}">
      <dgm:prSet phldrT="[Text]"/>
      <dgm:spPr/>
      <dgm:t>
        <a:bodyPr/>
        <a:lstStyle/>
        <a:p>
          <a:endParaRPr lang="en-US">
            <a:solidFill>
              <a:schemeClr val="bg1"/>
            </a:solidFill>
            <a:latin typeface="Arial" panose="020B0604020202020204" pitchFamily="34" charset="0"/>
            <a:cs typeface="Arial" panose="020B0604020202020204" pitchFamily="34" charset="0"/>
          </a:endParaRPr>
        </a:p>
      </dgm:t>
    </dgm:pt>
    <dgm:pt modelId="{104444E7-682C-402C-BF50-D21E2C8588A2}" type="parTrans" cxnId="{852232A7-D3F4-48AC-B77E-8FAA44E1DA10}">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333393EB-15E8-4B7B-BFDC-8E10A2B4E0C1}" type="sibTrans" cxnId="{852232A7-D3F4-48AC-B77E-8FAA44E1DA10}">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24235B12-1718-4974-A870-A9843A47D637}">
      <dgm:prSet phldrT="[Text]"/>
      <dgm:spPr/>
      <dgm:t>
        <a:bodyPr/>
        <a:lstStyle/>
        <a:p>
          <a:endParaRPr lang="en-US">
            <a:solidFill>
              <a:schemeClr val="bg1"/>
            </a:solidFill>
            <a:latin typeface="Arial" panose="020B0604020202020204" pitchFamily="34" charset="0"/>
            <a:cs typeface="Arial" panose="020B0604020202020204" pitchFamily="34" charset="0"/>
          </a:endParaRPr>
        </a:p>
      </dgm:t>
    </dgm:pt>
    <dgm:pt modelId="{8EF53B55-2964-400F-A11E-1EBD24249438}" type="parTrans" cxnId="{CD1C0212-D825-433F-A3C6-65FA1B8C8902}">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AC4D739A-8DC3-403A-9A65-22D5531A5090}" type="sibTrans" cxnId="{CD1C0212-D825-433F-A3C6-65FA1B8C8902}">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880FBE1D-E781-478E-8B0B-FA657AFF17E2}">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30031C0E-23F5-4E0A-BE17-686F811D19EA}" type="parTrans" cxnId="{90A432C8-C5D2-4C09-9BC5-812708F4380E}">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C247F88D-A633-4EEA-BF4B-B2651A114BF4}" type="sibTrans" cxnId="{90A432C8-C5D2-4C09-9BC5-812708F4380E}">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F5DA840F-3E44-445C-BA27-0768A91AEC85}">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D4CBFADC-931F-4FED-9F92-BB1C0243CC59}" type="parTrans" cxnId="{CA82BA76-17AE-4F64-9944-321D9225D79E}">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9091F77C-0A5E-4ED7-9E30-FBD9C34A3E98}" type="sibTrans" cxnId="{CA82BA76-17AE-4F64-9944-321D9225D79E}">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72FD576E-9DC7-4EAB-B576-814A03986E94}">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AEDF468C-B6DC-4CC3-8CC3-B2E46C86BB64}" type="parTrans" cxnId="{31285905-DE6C-477B-BB89-09D8024F1A3B}">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ED0F46A2-827A-4673-AC2B-78C789BA9421}" type="sibTrans" cxnId="{31285905-DE6C-477B-BB89-09D8024F1A3B}">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92DE9484-36DA-4823-9B39-B231E6AC6F36}">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CE7B56C5-B665-487E-B144-9BC09ADE0502}" type="parTrans" cxnId="{E0E08AFE-CC7D-41AE-BB76-53DF438CC1DF}">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16CEFA9F-CC5E-4FA7-849D-99791E6FE153}" type="sibTrans" cxnId="{E0E08AFE-CC7D-41AE-BB76-53DF438CC1DF}">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BE75BCDB-6316-4C41-9E2E-32F75EED64A2}">
      <dgm:prSet phldrT="[Text]" custT="1"/>
      <dgm:spPr>
        <a:xfrm>
          <a:off x="340749" y="220819"/>
          <a:ext cx="7414425" cy="441444"/>
        </a:xfrm>
        <a:prstGeom prst="rect">
          <a:avLst/>
        </a:prstGeom>
        <a:solidFill>
          <a:srgbClr val="4472C4">
            <a:hueOff val="0"/>
            <a:satOff val="0"/>
            <a:lumOff val="0"/>
          </a:srgbClr>
        </a:solidFill>
        <a:ln w="12700" cap="flat" cmpd="sng" algn="ctr">
          <a:noFill/>
          <a:prstDash val="solid"/>
          <a:miter lim="800000"/>
        </a:ln>
        <a:effectLst>
          <a:outerShdw blurRad="50800" dist="38100" dir="2700000" algn="tl" rotWithShape="0">
            <a:prstClr val="black">
              <a:alpha val="40000"/>
            </a:prstClr>
          </a:outerShdw>
        </a:effectLst>
      </dgm:spPr>
      <dgm:t>
        <a:bodyPr/>
        <a:lstStyle/>
        <a:p>
          <a:r>
            <a:rPr lang="bg-BG" sz="1100" b="1" dirty="0">
              <a:solidFill>
                <a:schemeClr val="bg1"/>
              </a:solidFill>
              <a:latin typeface="Arial" panose="020B0604020202020204" pitchFamily="34" charset="0"/>
              <a:ea typeface="+mn-ea"/>
              <a:cs typeface="Arial" panose="020B0604020202020204" pitchFamily="34" charset="0"/>
            </a:rPr>
            <a:t>Интегриран характер на проектните идеи и мерки: взаимосвързани и допълващи се/интегрирани проекти</a:t>
          </a:r>
          <a:endParaRPr lang="en-US" sz="1100" b="1" dirty="0">
            <a:solidFill>
              <a:schemeClr val="bg1"/>
            </a:solidFill>
            <a:latin typeface="Arial" panose="020B0604020202020204" pitchFamily="34" charset="0"/>
            <a:ea typeface="+mn-ea"/>
            <a:cs typeface="Arial" panose="020B0604020202020204" pitchFamily="34" charset="0"/>
          </a:endParaRPr>
        </a:p>
      </dgm:t>
    </dgm:pt>
    <dgm:pt modelId="{5D6046C2-FD7F-4772-985B-37FCCB195361}" type="sibTrans" cxnId="{D92E90CC-3191-40C9-AC72-E22E66C1B54E}">
      <dgm:prSet/>
      <dgm:spPr>
        <a:xfrm>
          <a:off x="-5489151" y="-895286"/>
          <a:ext cx="6539203" cy="6539203"/>
        </a:xfrm>
        <a:prstGeom prst="blockArc">
          <a:avLst>
            <a:gd name="adj1" fmla="val 18900000"/>
            <a:gd name="adj2" fmla="val 2700000"/>
            <a:gd name="adj3" fmla="val 330"/>
          </a:avLst>
        </a:prstGeom>
        <a:noFill/>
        <a:ln w="12700" cap="flat" cmpd="sng" algn="ctr">
          <a:solidFill>
            <a:srgbClr val="70AD47">
              <a:hueOff val="0"/>
              <a:satOff val="0"/>
              <a:lumOff val="0"/>
              <a:alphaOff val="0"/>
            </a:srgbClr>
          </a:solidFill>
          <a:prstDash val="solid"/>
          <a:miter lim="800000"/>
        </a:ln>
        <a:effectLst/>
      </dgm:spPr>
      <dgm:t>
        <a:bodyPr/>
        <a:lstStyle/>
        <a:p>
          <a:endParaRPr lang="en-US">
            <a:solidFill>
              <a:schemeClr val="bg1"/>
            </a:solidFill>
            <a:latin typeface="Arial" panose="020B0604020202020204" pitchFamily="34" charset="0"/>
            <a:cs typeface="Arial" panose="020B0604020202020204" pitchFamily="34" charset="0"/>
          </a:endParaRPr>
        </a:p>
      </dgm:t>
    </dgm:pt>
    <dgm:pt modelId="{5C5C9CE1-9DAF-4EBA-B6D7-AF7FAA783290}" type="parTrans" cxnId="{D92E90CC-3191-40C9-AC72-E22E66C1B54E}">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B8B8A39B-6294-40E6-9840-F75B93E9C2C3}">
      <dgm:prSet phldrT="[Text]" custT="1"/>
      <dgm:spPr>
        <a:xfrm>
          <a:off x="740517" y="883374"/>
          <a:ext cx="7014657" cy="441444"/>
        </a:xfrm>
        <a:prstGeom prst="rect">
          <a:avLst/>
        </a:prstGeom>
        <a:solidFill>
          <a:srgbClr val="4472C4">
            <a:hueOff val="-1225557"/>
            <a:satOff val="-1705"/>
            <a:lumOff val="-654"/>
            <a:alphaOff val="0"/>
          </a:srgbClr>
        </a:solidFill>
        <a:ln w="12700" cap="flat" cmpd="sng" algn="ctr">
          <a:noFill/>
          <a:prstDash val="solid"/>
          <a:miter lim="800000"/>
        </a:ln>
        <a:effectLst>
          <a:outerShdw blurRad="50800" dist="38100" dir="2700000" algn="tl" rotWithShape="0">
            <a:prstClr val="black">
              <a:alpha val="40000"/>
            </a:prstClr>
          </a:outerShdw>
        </a:effectLst>
      </dgm:spPr>
      <dgm:t>
        <a:bodyPr/>
        <a:lstStyle/>
        <a:p>
          <a:r>
            <a:rPr lang="bg-BG" sz="1100" b="1" dirty="0">
              <a:solidFill>
                <a:schemeClr val="bg1"/>
              </a:solidFill>
              <a:latin typeface="Arial" panose="020B0604020202020204" pitchFamily="34" charset="0"/>
              <a:ea typeface="+mn-ea"/>
              <a:cs typeface="Arial" panose="020B0604020202020204" pitchFamily="34" charset="0"/>
            </a:rPr>
            <a:t>Съответствие и принос за изпълнение на съответните интегрирани териториални стратегиите за развитие на регионите за планиране от ниво 2</a:t>
          </a:r>
          <a:endParaRPr lang="en-US" sz="1100" b="1" dirty="0">
            <a:solidFill>
              <a:schemeClr val="bg1"/>
            </a:solidFill>
            <a:latin typeface="Arial" panose="020B0604020202020204" pitchFamily="34" charset="0"/>
            <a:ea typeface="+mn-ea"/>
            <a:cs typeface="Arial" panose="020B0604020202020204" pitchFamily="34" charset="0"/>
          </a:endParaRPr>
        </a:p>
      </dgm:t>
    </dgm:pt>
    <dgm:pt modelId="{2C4A34D4-768C-424D-8CF4-0D58D8D6A7BD}" type="parTrans" cxnId="{085E5E5F-0192-4424-A93F-700DAF695CBB}">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DAE24413-95DC-4CE6-B464-A922694CE25A}" type="sibTrans" cxnId="{085E5E5F-0192-4424-A93F-700DAF695CBB}">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CD8DF3F1-E075-40DC-8F45-A0AF8FDE9339}">
      <dgm:prSet custT="1"/>
      <dgm:spPr>
        <a:xfrm>
          <a:off x="959587" y="1545444"/>
          <a:ext cx="6795587" cy="441444"/>
        </a:xfrm>
        <a:prstGeom prst="rect">
          <a:avLst/>
        </a:prstGeom>
        <a:solidFill>
          <a:srgbClr val="4472C4">
            <a:hueOff val="-2451115"/>
            <a:satOff val="-3409"/>
            <a:lumOff val="-1307"/>
            <a:alphaOff val="0"/>
          </a:srgbClr>
        </a:solidFill>
        <a:ln w="12700" cap="flat" cmpd="sng" algn="ctr">
          <a:noFill/>
          <a:prstDash val="solid"/>
          <a:miter lim="800000"/>
        </a:ln>
        <a:effectLst>
          <a:outerShdw blurRad="50800" dist="38100" dir="2700000" algn="tl" rotWithShape="0">
            <a:prstClr val="black">
              <a:alpha val="40000"/>
            </a:prstClr>
          </a:outerShdw>
        </a:effectLst>
      </dgm:spPr>
      <dgm:t>
        <a:bodyPr/>
        <a:lstStyle/>
        <a:p>
          <a:r>
            <a:rPr lang="bg-BG" sz="1100" b="1" dirty="0">
              <a:solidFill>
                <a:schemeClr val="bg1"/>
              </a:solidFill>
              <a:latin typeface="Arial" panose="020B0604020202020204" pitchFamily="34" charset="0"/>
              <a:ea typeface="+mn-ea"/>
              <a:cs typeface="Arial" panose="020B0604020202020204" pitchFamily="34" charset="0"/>
            </a:rPr>
            <a:t>Приоритет за партньорство и сътрудничество: представители на централни и местни власти и различни заинтересовани страни</a:t>
          </a:r>
          <a:endParaRPr lang="en-US" sz="1100" b="1" dirty="0">
            <a:solidFill>
              <a:schemeClr val="bg1"/>
            </a:solidFill>
            <a:latin typeface="Arial" panose="020B0604020202020204" pitchFamily="34" charset="0"/>
            <a:ea typeface="+mn-ea"/>
            <a:cs typeface="Arial" panose="020B0604020202020204" pitchFamily="34" charset="0"/>
          </a:endParaRPr>
        </a:p>
      </dgm:t>
    </dgm:pt>
    <dgm:pt modelId="{E10BF37B-B4FF-4FCD-8F04-052A7051C290}" type="parTrans" cxnId="{B26C81F4-76A4-461A-99F3-440F9F7E9F30}">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FE78D260-2833-41B7-8429-CBD11DA47471}" type="sibTrans" cxnId="{B26C81F4-76A4-461A-99F3-440F9F7E9F30}">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1EF83A77-0513-43C0-8315-F0574F91E50E}">
      <dgm:prSet custT="1"/>
      <dgm:spPr>
        <a:xfrm>
          <a:off x="1029535" y="2207999"/>
          <a:ext cx="6725640" cy="441444"/>
        </a:xfrm>
        <a:prstGeom prst="rect">
          <a:avLst/>
        </a:prstGeom>
        <a:solidFill>
          <a:srgbClr val="4472C4">
            <a:hueOff val="-3676672"/>
            <a:satOff val="-5114"/>
            <a:lumOff val="-1961"/>
            <a:alphaOff val="0"/>
          </a:srgbClr>
        </a:solidFill>
        <a:ln w="12700" cap="flat" cmpd="sng" algn="ctr">
          <a:noFill/>
          <a:prstDash val="solid"/>
          <a:miter lim="800000"/>
        </a:ln>
        <a:effectLst>
          <a:outerShdw blurRad="50800" dist="38100" dir="2700000" algn="tl" rotWithShape="0">
            <a:prstClr val="black">
              <a:alpha val="40000"/>
            </a:prstClr>
          </a:outerShdw>
        </a:effectLst>
      </dgm:spPr>
      <dgm:t>
        <a:bodyPr/>
        <a:lstStyle/>
        <a:p>
          <a:r>
            <a:rPr lang="bg-BG" sz="1050" b="1">
              <a:solidFill>
                <a:schemeClr val="bg1"/>
              </a:solidFill>
              <a:latin typeface="Arial" panose="020B0604020202020204" pitchFamily="34" charset="0"/>
              <a:ea typeface="+mn-ea"/>
              <a:cs typeface="Arial" panose="020B0604020202020204" pitchFamily="34" charset="0"/>
            </a:rPr>
            <a:t>Приоритетно включване в концепциите за ИТИ на проекти с икономическа насоченост, в партньорство с икономически оператори и/или такива, водещи до икономически ползи и резултати за целевата територия</a:t>
          </a:r>
          <a:endParaRPr lang="en-US" sz="1050" b="1" dirty="0">
            <a:solidFill>
              <a:schemeClr val="bg1"/>
            </a:solidFill>
            <a:latin typeface="Arial" panose="020B0604020202020204" pitchFamily="34" charset="0"/>
            <a:ea typeface="+mn-ea"/>
            <a:cs typeface="Arial" panose="020B0604020202020204" pitchFamily="34" charset="0"/>
          </a:endParaRPr>
        </a:p>
      </dgm:t>
    </dgm:pt>
    <dgm:pt modelId="{6D756CB3-C1B8-48EB-8685-7A96BFA1DB91}" type="parTrans" cxnId="{32473B99-0D4A-4417-9970-0599ECE56F2F}">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1861D98D-800F-46A0-A6C6-7A31A5A223F5}" type="sibTrans" cxnId="{32473B99-0D4A-4417-9970-0599ECE56F2F}">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6EF56C40-F364-4B97-A114-233423775E24}">
      <dgm:prSet custT="1"/>
      <dgm:spPr>
        <a:xfrm>
          <a:off x="959587" y="2870554"/>
          <a:ext cx="6795587" cy="441444"/>
        </a:xfrm>
        <a:prstGeom prst="rect">
          <a:avLst/>
        </a:prstGeom>
        <a:solidFill>
          <a:srgbClr val="4472C4">
            <a:hueOff val="-4902230"/>
            <a:satOff val="-6819"/>
            <a:lumOff val="-2615"/>
            <a:alphaOff val="0"/>
          </a:srgbClr>
        </a:solidFill>
        <a:ln w="12700" cap="flat" cmpd="sng" algn="ctr">
          <a:noFill/>
          <a:prstDash val="solid"/>
          <a:miter lim="800000"/>
        </a:ln>
        <a:effectLst>
          <a:outerShdw blurRad="50800" dist="38100" dir="2700000" algn="tl" rotWithShape="0">
            <a:prstClr val="black">
              <a:alpha val="40000"/>
            </a:prstClr>
          </a:outerShdw>
        </a:effectLst>
      </dgm:spPr>
      <dgm:t>
        <a:bodyPr/>
        <a:lstStyle/>
        <a:p>
          <a:r>
            <a:rPr lang="bg-BG" sz="1200" b="1">
              <a:solidFill>
                <a:schemeClr val="bg1"/>
              </a:solidFill>
              <a:latin typeface="Arial" panose="020B0604020202020204" pitchFamily="34" charset="0"/>
              <a:ea typeface="+mn-ea"/>
              <a:cs typeface="Arial" panose="020B0604020202020204" pitchFamily="34" charset="0"/>
            </a:rPr>
            <a:t>Обхващане на различни по вид и мащаб територии на базата на конкретните нужди и потенциали </a:t>
          </a:r>
          <a:endParaRPr lang="en-US" sz="1200" b="1" dirty="0">
            <a:solidFill>
              <a:schemeClr val="bg1"/>
            </a:solidFill>
            <a:latin typeface="Arial" panose="020B0604020202020204" pitchFamily="34" charset="0"/>
            <a:ea typeface="+mn-ea"/>
            <a:cs typeface="Arial" panose="020B0604020202020204" pitchFamily="34" charset="0"/>
          </a:endParaRPr>
        </a:p>
      </dgm:t>
    </dgm:pt>
    <dgm:pt modelId="{058CED4F-7A00-44A6-BE0B-D22896B9F6EF}" type="parTrans" cxnId="{278A4050-2976-4B5E-AA29-67725205D776}">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3C34A808-6054-46D9-9EFA-950D8BF64B34}" type="sibTrans" cxnId="{278A4050-2976-4B5E-AA29-67725205D776}">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2B9957B0-7AD3-41E1-8873-39B28479BE8F}">
      <dgm:prSet custT="1"/>
      <dgm:spPr>
        <a:xfrm>
          <a:off x="740517" y="3532623"/>
          <a:ext cx="7014657" cy="441444"/>
        </a:xfrm>
        <a:prstGeom prst="rect">
          <a:avLst/>
        </a:prstGeom>
        <a:solidFill>
          <a:srgbClr val="4472C4">
            <a:hueOff val="-6127787"/>
            <a:satOff val="-8523"/>
            <a:lumOff val="-3268"/>
            <a:alphaOff val="0"/>
          </a:srgbClr>
        </a:solidFill>
        <a:ln w="12700" cap="flat" cmpd="sng" algn="ctr">
          <a:noFill/>
          <a:prstDash val="solid"/>
          <a:miter lim="800000"/>
        </a:ln>
        <a:effectLst>
          <a:outerShdw blurRad="50800" dist="38100" dir="2700000" algn="tl" rotWithShape="0">
            <a:prstClr val="black">
              <a:alpha val="40000"/>
            </a:prstClr>
          </a:outerShdw>
        </a:effectLst>
      </dgm:spPr>
      <dgm:t>
        <a:bodyPr/>
        <a:lstStyle/>
        <a:p>
          <a:r>
            <a:rPr lang="bg-BG" sz="1200" b="1">
              <a:solidFill>
                <a:schemeClr val="bg1"/>
              </a:solidFill>
              <a:latin typeface="Arial" panose="020B0604020202020204" pitchFamily="34" charset="0"/>
              <a:ea typeface="+mn-ea"/>
              <a:cs typeface="Arial" panose="020B0604020202020204" pitchFamily="34" charset="0"/>
            </a:rPr>
            <a:t>Интегриране на различни секторни дейности</a:t>
          </a:r>
          <a:endParaRPr lang="en-US" sz="1200" b="1" dirty="0">
            <a:solidFill>
              <a:schemeClr val="bg1"/>
            </a:solidFill>
            <a:latin typeface="Arial" panose="020B0604020202020204" pitchFamily="34" charset="0"/>
            <a:ea typeface="+mn-ea"/>
            <a:cs typeface="Arial" panose="020B0604020202020204" pitchFamily="34" charset="0"/>
          </a:endParaRPr>
        </a:p>
      </dgm:t>
    </dgm:pt>
    <dgm:pt modelId="{B19AB308-8A93-440E-BAA8-BDC7FB1D7138}" type="parTrans" cxnId="{B672CF6B-B204-46E6-ACED-38600EA7F533}">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8E663F09-0C02-47FD-A062-79B3C75850D9}" type="sibTrans" cxnId="{B672CF6B-B204-46E6-ACED-38600EA7F533}">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B169455C-F12E-420D-9288-10A18D64705B}">
      <dgm:prSet phldrT="[Text]" custT="1"/>
      <dgm:spPr>
        <a:xfrm>
          <a:off x="340749" y="4195179"/>
          <a:ext cx="7414425" cy="441444"/>
        </a:xfrm>
        <a:prstGeom prst="rect">
          <a:avLst/>
        </a:prstGeom>
        <a:solidFill>
          <a:srgbClr val="4472C4">
            <a:hueOff val="-7353344"/>
            <a:satOff val="-10228"/>
            <a:lumOff val="-3922"/>
            <a:alphaOff val="0"/>
          </a:srgbClr>
        </a:solidFill>
        <a:ln w="12700" cap="flat" cmpd="sng" algn="ctr">
          <a:noFill/>
          <a:prstDash val="solid"/>
          <a:miter lim="800000"/>
        </a:ln>
        <a:effectLst>
          <a:outerShdw blurRad="50800" dist="38100" dir="2700000" algn="tl" rotWithShape="0">
            <a:prstClr val="black">
              <a:alpha val="40000"/>
            </a:prstClr>
          </a:outerShdw>
        </a:effectLst>
      </dgm:spPr>
      <dgm:t>
        <a:bodyPr/>
        <a:lstStyle/>
        <a:p>
          <a:r>
            <a:rPr lang="bg-BG" sz="1200" b="1">
              <a:solidFill>
                <a:schemeClr val="bg1"/>
              </a:solidFill>
              <a:latin typeface="Arial" panose="020B0604020202020204" pitchFamily="34" charset="0"/>
              <a:ea typeface="+mn-ea"/>
              <a:cs typeface="Arial" panose="020B0604020202020204" pitchFamily="34" charset="0"/>
            </a:rPr>
            <a:t>Осигуряване на максимална публичност и информираност</a:t>
          </a:r>
          <a:r>
            <a:rPr lang="en-US" sz="1200" b="1">
              <a:solidFill>
                <a:schemeClr val="bg1"/>
              </a:solidFill>
              <a:latin typeface="Arial" panose="020B0604020202020204" pitchFamily="34" charset="0"/>
              <a:ea typeface="+mn-ea"/>
              <a:cs typeface="Arial" panose="020B0604020202020204" pitchFamily="34" charset="0"/>
            </a:rPr>
            <a:t> </a:t>
          </a:r>
          <a:r>
            <a:rPr lang="bg-BG" sz="1200" b="1">
              <a:solidFill>
                <a:schemeClr val="bg1"/>
              </a:solidFill>
              <a:latin typeface="Arial" panose="020B0604020202020204" pitchFamily="34" charset="0"/>
              <a:ea typeface="+mn-ea"/>
              <a:cs typeface="Arial" panose="020B0604020202020204" pitchFamily="34" charset="0"/>
            </a:rPr>
            <a:t>и наличие на широка обществена подкрепа</a:t>
          </a:r>
          <a:endParaRPr lang="en-US" sz="1200" b="1" dirty="0">
            <a:solidFill>
              <a:schemeClr val="bg1"/>
            </a:solidFill>
            <a:latin typeface="Arial" panose="020B0604020202020204" pitchFamily="34" charset="0"/>
            <a:ea typeface="+mn-ea"/>
            <a:cs typeface="Arial" panose="020B0604020202020204" pitchFamily="34" charset="0"/>
          </a:endParaRPr>
        </a:p>
      </dgm:t>
    </dgm:pt>
    <dgm:pt modelId="{8AA9EE68-2300-486D-9370-B773D7169048}" type="parTrans" cxnId="{FF0198B6-2814-40A7-AA34-7FA2589042A4}">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9CA17BD9-7F69-4DEC-AE6F-C3E8ED962C83}" type="sibTrans" cxnId="{FF0198B6-2814-40A7-AA34-7FA2589042A4}">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85200E4F-6061-42A0-9236-F5B6DDFAD638}">
      <dgm:prSet phldrT="[Text]"/>
      <dgm:spPr/>
      <dgm:t>
        <a:bodyPr/>
        <a:lstStyle/>
        <a:p>
          <a:endParaRPr lang="en-US">
            <a:solidFill>
              <a:schemeClr val="bg1"/>
            </a:solidFill>
            <a:latin typeface="Arial" panose="020B0604020202020204" pitchFamily="34" charset="0"/>
            <a:cs typeface="Arial" panose="020B0604020202020204" pitchFamily="34" charset="0"/>
          </a:endParaRPr>
        </a:p>
      </dgm:t>
    </dgm:pt>
    <dgm:pt modelId="{19FA2BD2-7A87-4340-ACCE-26AD0EF9AE4E}" type="parTrans" cxnId="{1F3151D7-BB88-4525-A2B7-6ADDEE3475E9}">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992FED22-8F8F-4151-96A4-4FB56E6021CD}" type="sibTrans" cxnId="{1F3151D7-BB88-4525-A2B7-6ADDEE3475E9}">
      <dgm:prSet/>
      <dgm:spPr/>
      <dgm:t>
        <a:bodyPr/>
        <a:lstStyle/>
        <a:p>
          <a:endParaRPr lang="en-US">
            <a:solidFill>
              <a:schemeClr val="bg1"/>
            </a:solidFill>
            <a:latin typeface="Arial" panose="020B0604020202020204" pitchFamily="34" charset="0"/>
            <a:cs typeface="Arial" panose="020B0604020202020204" pitchFamily="34" charset="0"/>
          </a:endParaRPr>
        </a:p>
      </dgm:t>
    </dgm:pt>
    <dgm:pt modelId="{59329258-76F6-47B1-A54B-52BA78F614DB}" type="pres">
      <dgm:prSet presAssocID="{D9B2CED8-02A2-4C89-8C16-367CF99A82B2}" presName="Name0" presStyleCnt="0">
        <dgm:presLayoutVars>
          <dgm:chMax val="7"/>
          <dgm:chPref val="7"/>
          <dgm:dir/>
        </dgm:presLayoutVars>
      </dgm:prSet>
      <dgm:spPr/>
    </dgm:pt>
    <dgm:pt modelId="{A15F4121-30A9-4923-AB57-B895237A78A7}" type="pres">
      <dgm:prSet presAssocID="{D9B2CED8-02A2-4C89-8C16-367CF99A82B2}" presName="Name1" presStyleCnt="0"/>
      <dgm:spPr/>
    </dgm:pt>
    <dgm:pt modelId="{D588FB45-94BF-4045-A531-1919726A270A}" type="pres">
      <dgm:prSet presAssocID="{D9B2CED8-02A2-4C89-8C16-367CF99A82B2}" presName="cycle" presStyleCnt="0"/>
      <dgm:spPr/>
    </dgm:pt>
    <dgm:pt modelId="{AA5A5719-CDAD-43B6-8AAA-D572557C3970}" type="pres">
      <dgm:prSet presAssocID="{D9B2CED8-02A2-4C89-8C16-367CF99A82B2}" presName="srcNode" presStyleLbl="node1" presStyleIdx="0" presStyleCnt="7"/>
      <dgm:spPr/>
    </dgm:pt>
    <dgm:pt modelId="{B82BEB40-852C-4186-9669-3540073171A6}" type="pres">
      <dgm:prSet presAssocID="{D9B2CED8-02A2-4C89-8C16-367CF99A82B2}" presName="conn" presStyleLbl="parChTrans1D2" presStyleIdx="0" presStyleCnt="1" custLinFactNeighborX="-2928" custLinFactNeighborY="-832"/>
      <dgm:spPr/>
    </dgm:pt>
    <dgm:pt modelId="{4D3CE088-F1A0-4333-B69E-AF3334708B71}" type="pres">
      <dgm:prSet presAssocID="{D9B2CED8-02A2-4C89-8C16-367CF99A82B2}" presName="extraNode" presStyleLbl="node1" presStyleIdx="0" presStyleCnt="7"/>
      <dgm:spPr/>
    </dgm:pt>
    <dgm:pt modelId="{18E8C1BF-5875-4AAA-9F63-A34EFCE791FB}" type="pres">
      <dgm:prSet presAssocID="{D9B2CED8-02A2-4C89-8C16-367CF99A82B2}" presName="dstNode" presStyleLbl="node1" presStyleIdx="0" presStyleCnt="7"/>
      <dgm:spPr/>
    </dgm:pt>
    <dgm:pt modelId="{CE75AD55-529D-4B69-92BA-2927F31C8FA6}" type="pres">
      <dgm:prSet presAssocID="{BE75BCDB-6316-4C41-9E2E-32F75EED64A2}" presName="text_1" presStyleLbl="node1" presStyleIdx="0" presStyleCnt="7">
        <dgm:presLayoutVars>
          <dgm:bulletEnabled val="1"/>
        </dgm:presLayoutVars>
      </dgm:prSet>
      <dgm:spPr/>
    </dgm:pt>
    <dgm:pt modelId="{C6B951E5-98E2-4EFF-B775-FDE2DF41DA3B}" type="pres">
      <dgm:prSet presAssocID="{BE75BCDB-6316-4C41-9E2E-32F75EED64A2}" presName="accent_1" presStyleCnt="0"/>
      <dgm:spPr/>
    </dgm:pt>
    <dgm:pt modelId="{3C49466A-976F-43CC-8135-F5AC3E188E37}" type="pres">
      <dgm:prSet presAssocID="{BE75BCDB-6316-4C41-9E2E-32F75EED64A2}" presName="accentRepeatNode" presStyleLbl="solidFgAcc1" presStyleIdx="0" presStyleCnt="7"/>
      <dgm:spPr>
        <a:xfrm>
          <a:off x="64846" y="165638"/>
          <a:ext cx="551805" cy="551805"/>
        </a:xfrm>
        <a:prstGeom prst="ellipse">
          <a:avLst/>
        </a:prstGeom>
        <a:solidFill>
          <a:sysClr val="window" lastClr="FFFFFF">
            <a:hueOff val="0"/>
            <a:satOff val="0"/>
            <a:lumOff val="0"/>
            <a:alphaOff val="0"/>
          </a:sysClr>
        </a:solidFill>
        <a:ln w="12700" cap="flat" cmpd="sng" algn="ctr">
          <a:solidFill>
            <a:srgbClr val="4472C4">
              <a:hueOff val="0"/>
              <a:satOff val="0"/>
              <a:lumOff val="0"/>
              <a:alphaOff val="0"/>
            </a:srgbClr>
          </a:solidFill>
          <a:prstDash val="solid"/>
          <a:miter lim="800000"/>
        </a:ln>
        <a:effectLst/>
      </dgm:spPr>
    </dgm:pt>
    <dgm:pt modelId="{41D6D7FD-1D2A-4F3F-B869-E624A0C44938}" type="pres">
      <dgm:prSet presAssocID="{B8B8A39B-6294-40E6-9840-F75B93E9C2C3}" presName="text_2" presStyleLbl="node1" presStyleIdx="1" presStyleCnt="7">
        <dgm:presLayoutVars>
          <dgm:bulletEnabled val="1"/>
        </dgm:presLayoutVars>
      </dgm:prSet>
      <dgm:spPr/>
    </dgm:pt>
    <dgm:pt modelId="{25C44BF3-0133-46FB-ACF1-39198A388DD2}" type="pres">
      <dgm:prSet presAssocID="{B8B8A39B-6294-40E6-9840-F75B93E9C2C3}" presName="accent_2" presStyleCnt="0"/>
      <dgm:spPr/>
    </dgm:pt>
    <dgm:pt modelId="{3A4E0CA3-45D4-4507-928A-B5E3D07CE068}" type="pres">
      <dgm:prSet presAssocID="{B8B8A39B-6294-40E6-9840-F75B93E9C2C3}" presName="accentRepeatNode" presStyleLbl="solidFgAcc1" presStyleIdx="1" presStyleCnt="7"/>
      <dgm:spPr>
        <a:xfrm>
          <a:off x="464614" y="828194"/>
          <a:ext cx="551805" cy="551805"/>
        </a:xfrm>
        <a:prstGeom prst="ellipse">
          <a:avLst/>
        </a:prstGeom>
        <a:solidFill>
          <a:sysClr val="window" lastClr="FFFFFF">
            <a:hueOff val="0"/>
            <a:satOff val="0"/>
            <a:lumOff val="0"/>
            <a:alphaOff val="0"/>
          </a:sysClr>
        </a:solidFill>
        <a:ln w="12700" cap="flat" cmpd="sng" algn="ctr">
          <a:solidFill>
            <a:srgbClr val="4472C4">
              <a:hueOff val="-1225557"/>
              <a:satOff val="-1705"/>
              <a:lumOff val="-654"/>
              <a:alphaOff val="0"/>
            </a:srgbClr>
          </a:solidFill>
          <a:prstDash val="solid"/>
          <a:miter lim="800000"/>
        </a:ln>
        <a:effectLst/>
      </dgm:spPr>
    </dgm:pt>
    <dgm:pt modelId="{E284EC88-B93F-4181-8C71-3EB7EBCF52E4}" type="pres">
      <dgm:prSet presAssocID="{CD8DF3F1-E075-40DC-8F45-A0AF8FDE9339}" presName="text_3" presStyleLbl="node1" presStyleIdx="2" presStyleCnt="7">
        <dgm:presLayoutVars>
          <dgm:bulletEnabled val="1"/>
        </dgm:presLayoutVars>
      </dgm:prSet>
      <dgm:spPr/>
    </dgm:pt>
    <dgm:pt modelId="{A0A5889B-DFC0-484E-9C47-39A12A27CA98}" type="pres">
      <dgm:prSet presAssocID="{CD8DF3F1-E075-40DC-8F45-A0AF8FDE9339}" presName="accent_3" presStyleCnt="0"/>
      <dgm:spPr/>
    </dgm:pt>
    <dgm:pt modelId="{AB4E06A5-85E6-426F-96FB-F09EFFCA9063}" type="pres">
      <dgm:prSet presAssocID="{CD8DF3F1-E075-40DC-8F45-A0AF8FDE9339}" presName="accentRepeatNode" presStyleLbl="solidFgAcc1" presStyleIdx="2" presStyleCnt="7"/>
      <dgm:spPr>
        <a:xfrm>
          <a:off x="683685" y="1490263"/>
          <a:ext cx="551805" cy="551805"/>
        </a:xfrm>
        <a:prstGeom prst="ellipse">
          <a:avLst/>
        </a:prstGeom>
        <a:solidFill>
          <a:sysClr val="window" lastClr="FFFFFF">
            <a:hueOff val="0"/>
            <a:satOff val="0"/>
            <a:lumOff val="0"/>
            <a:alphaOff val="0"/>
          </a:sysClr>
        </a:solidFill>
        <a:ln w="12700" cap="flat" cmpd="sng" algn="ctr">
          <a:solidFill>
            <a:srgbClr val="4472C4">
              <a:hueOff val="-2451115"/>
              <a:satOff val="-3409"/>
              <a:lumOff val="-1307"/>
              <a:alphaOff val="0"/>
            </a:srgbClr>
          </a:solidFill>
          <a:prstDash val="solid"/>
          <a:miter lim="800000"/>
        </a:ln>
        <a:effectLst/>
      </dgm:spPr>
    </dgm:pt>
    <dgm:pt modelId="{824850B9-F947-4ADE-B2D3-70A38AE4AEEA}" type="pres">
      <dgm:prSet presAssocID="{1EF83A77-0513-43C0-8315-F0574F91E50E}" presName="text_4" presStyleLbl="node1" presStyleIdx="3" presStyleCnt="7">
        <dgm:presLayoutVars>
          <dgm:bulletEnabled val="1"/>
        </dgm:presLayoutVars>
      </dgm:prSet>
      <dgm:spPr/>
    </dgm:pt>
    <dgm:pt modelId="{2573DF1C-BD43-4C92-A8C2-2709C1FF3BB4}" type="pres">
      <dgm:prSet presAssocID="{1EF83A77-0513-43C0-8315-F0574F91E50E}" presName="accent_4" presStyleCnt="0"/>
      <dgm:spPr/>
    </dgm:pt>
    <dgm:pt modelId="{627654C9-F0A3-4502-A9F9-1AD55A14D78C}" type="pres">
      <dgm:prSet presAssocID="{1EF83A77-0513-43C0-8315-F0574F91E50E}" presName="accentRepeatNode" presStyleLbl="solidFgAcc1" presStyleIdx="3" presStyleCnt="7"/>
      <dgm:spPr>
        <a:xfrm>
          <a:off x="753632" y="2152818"/>
          <a:ext cx="551805" cy="551805"/>
        </a:xfrm>
        <a:prstGeom prst="ellipse">
          <a:avLst/>
        </a:prstGeom>
        <a:solidFill>
          <a:sysClr val="window" lastClr="FFFFFF">
            <a:hueOff val="0"/>
            <a:satOff val="0"/>
            <a:lumOff val="0"/>
            <a:alphaOff val="0"/>
          </a:sysClr>
        </a:solidFill>
        <a:ln w="12700" cap="flat" cmpd="sng" algn="ctr">
          <a:solidFill>
            <a:srgbClr val="4472C4">
              <a:hueOff val="-3676672"/>
              <a:satOff val="-5114"/>
              <a:lumOff val="-1961"/>
              <a:alphaOff val="0"/>
            </a:srgbClr>
          </a:solidFill>
          <a:prstDash val="solid"/>
          <a:miter lim="800000"/>
        </a:ln>
        <a:effectLst/>
      </dgm:spPr>
    </dgm:pt>
    <dgm:pt modelId="{021F25A1-B562-4A10-A8F2-9B75392AC106}" type="pres">
      <dgm:prSet presAssocID="{6EF56C40-F364-4B97-A114-233423775E24}" presName="text_5" presStyleLbl="node1" presStyleIdx="4" presStyleCnt="7">
        <dgm:presLayoutVars>
          <dgm:bulletEnabled val="1"/>
        </dgm:presLayoutVars>
      </dgm:prSet>
      <dgm:spPr/>
    </dgm:pt>
    <dgm:pt modelId="{C2C358C9-30E5-4C3F-8FB4-8F229033BC21}" type="pres">
      <dgm:prSet presAssocID="{6EF56C40-F364-4B97-A114-233423775E24}" presName="accent_5" presStyleCnt="0"/>
      <dgm:spPr/>
    </dgm:pt>
    <dgm:pt modelId="{6FB2DC46-1257-43B2-B6B6-79898BF5424B}" type="pres">
      <dgm:prSet presAssocID="{6EF56C40-F364-4B97-A114-233423775E24}" presName="accentRepeatNode" presStyleLbl="solidFgAcc1" presStyleIdx="4" presStyleCnt="7"/>
      <dgm:spPr>
        <a:xfrm>
          <a:off x="683685" y="2815373"/>
          <a:ext cx="551805" cy="551805"/>
        </a:xfrm>
        <a:prstGeom prst="ellipse">
          <a:avLst/>
        </a:prstGeom>
        <a:solidFill>
          <a:sysClr val="window" lastClr="FFFFFF">
            <a:hueOff val="0"/>
            <a:satOff val="0"/>
            <a:lumOff val="0"/>
            <a:alphaOff val="0"/>
          </a:sysClr>
        </a:solidFill>
        <a:ln w="12700" cap="flat" cmpd="sng" algn="ctr">
          <a:solidFill>
            <a:srgbClr val="4472C4">
              <a:hueOff val="-4902230"/>
              <a:satOff val="-6819"/>
              <a:lumOff val="-2615"/>
              <a:alphaOff val="0"/>
            </a:srgbClr>
          </a:solidFill>
          <a:prstDash val="solid"/>
          <a:miter lim="800000"/>
        </a:ln>
        <a:effectLst/>
      </dgm:spPr>
    </dgm:pt>
    <dgm:pt modelId="{CECD25D0-DE47-47FE-A213-3C9CE39E0703}" type="pres">
      <dgm:prSet presAssocID="{2B9957B0-7AD3-41E1-8873-39B28479BE8F}" presName="text_6" presStyleLbl="node1" presStyleIdx="5" presStyleCnt="7">
        <dgm:presLayoutVars>
          <dgm:bulletEnabled val="1"/>
        </dgm:presLayoutVars>
      </dgm:prSet>
      <dgm:spPr/>
    </dgm:pt>
    <dgm:pt modelId="{E7CBB68B-250D-40B8-B27A-D9AFA67E413B}" type="pres">
      <dgm:prSet presAssocID="{2B9957B0-7AD3-41E1-8873-39B28479BE8F}" presName="accent_6" presStyleCnt="0"/>
      <dgm:spPr/>
    </dgm:pt>
    <dgm:pt modelId="{E6FC66D0-0F5D-4DEB-A87B-BF04129FD574}" type="pres">
      <dgm:prSet presAssocID="{2B9957B0-7AD3-41E1-8873-39B28479BE8F}" presName="accentRepeatNode" presStyleLbl="solidFgAcc1" presStyleIdx="5" presStyleCnt="7"/>
      <dgm:spPr>
        <a:xfrm>
          <a:off x="464614" y="3477443"/>
          <a:ext cx="551805" cy="551805"/>
        </a:xfrm>
        <a:prstGeom prst="ellipse">
          <a:avLst/>
        </a:prstGeom>
        <a:solidFill>
          <a:sysClr val="window" lastClr="FFFFFF">
            <a:hueOff val="0"/>
            <a:satOff val="0"/>
            <a:lumOff val="0"/>
            <a:alphaOff val="0"/>
          </a:sysClr>
        </a:solidFill>
        <a:ln w="12700" cap="flat" cmpd="sng" algn="ctr">
          <a:solidFill>
            <a:srgbClr val="4472C4">
              <a:hueOff val="-6127787"/>
              <a:satOff val="-8523"/>
              <a:lumOff val="-3268"/>
              <a:alphaOff val="0"/>
            </a:srgbClr>
          </a:solidFill>
          <a:prstDash val="solid"/>
          <a:miter lim="800000"/>
        </a:ln>
        <a:effectLst/>
      </dgm:spPr>
    </dgm:pt>
    <dgm:pt modelId="{B0498803-7F8D-46DF-AF5F-C7A877C7FA24}" type="pres">
      <dgm:prSet presAssocID="{B169455C-F12E-420D-9288-10A18D64705B}" presName="text_7" presStyleLbl="node1" presStyleIdx="6" presStyleCnt="7">
        <dgm:presLayoutVars>
          <dgm:bulletEnabled val="1"/>
        </dgm:presLayoutVars>
      </dgm:prSet>
      <dgm:spPr/>
    </dgm:pt>
    <dgm:pt modelId="{89DDE81A-466B-4754-B558-751C061BA384}" type="pres">
      <dgm:prSet presAssocID="{B169455C-F12E-420D-9288-10A18D64705B}" presName="accent_7" presStyleCnt="0"/>
      <dgm:spPr/>
    </dgm:pt>
    <dgm:pt modelId="{1FE57659-CBBA-4645-8044-99F0C379BDD9}" type="pres">
      <dgm:prSet presAssocID="{B169455C-F12E-420D-9288-10A18D64705B}" presName="accentRepeatNode" presStyleLbl="solidFgAcc1" presStyleIdx="6" presStyleCnt="7"/>
      <dgm:spPr>
        <a:xfrm>
          <a:off x="64846" y="4139998"/>
          <a:ext cx="551805" cy="551805"/>
        </a:xfrm>
        <a:prstGeom prst="ellipse">
          <a:avLst/>
        </a:prstGeom>
        <a:solidFill>
          <a:sysClr val="window" lastClr="FFFFFF">
            <a:hueOff val="0"/>
            <a:satOff val="0"/>
            <a:lumOff val="0"/>
            <a:alphaOff val="0"/>
          </a:sysClr>
        </a:solidFill>
        <a:ln w="12700" cap="flat" cmpd="sng" algn="ctr">
          <a:solidFill>
            <a:srgbClr val="4472C4">
              <a:hueOff val="-7353344"/>
              <a:satOff val="-10228"/>
              <a:lumOff val="-3922"/>
              <a:alphaOff val="0"/>
            </a:srgbClr>
          </a:solidFill>
          <a:prstDash val="solid"/>
          <a:miter lim="800000"/>
        </a:ln>
        <a:effectLst/>
      </dgm:spPr>
    </dgm:pt>
  </dgm:ptLst>
  <dgm:cxnLst>
    <dgm:cxn modelId="{1C022301-1932-433D-8DBA-275352D32424}" type="presOf" srcId="{D9B2CED8-02A2-4C89-8C16-367CF99A82B2}" destId="{59329258-76F6-47B1-A54B-52BA78F614DB}" srcOrd="0" destOrd="0" presId="urn:microsoft.com/office/officeart/2008/layout/VerticalCurvedList"/>
    <dgm:cxn modelId="{31285905-DE6C-477B-BB89-09D8024F1A3B}" srcId="{D9B2CED8-02A2-4C89-8C16-367CF99A82B2}" destId="{72FD576E-9DC7-4EAB-B576-814A03986E94}" srcOrd="10" destOrd="0" parTransId="{AEDF468C-B6DC-4CC3-8CC3-B2E46C86BB64}" sibTransId="{ED0F46A2-827A-4673-AC2B-78C789BA9421}"/>
    <dgm:cxn modelId="{CD1C0212-D825-433F-A3C6-65FA1B8C8902}" srcId="{D9B2CED8-02A2-4C89-8C16-367CF99A82B2}" destId="{24235B12-1718-4974-A870-A9843A47D637}" srcOrd="13" destOrd="0" parTransId="{8EF53B55-2964-400F-A11E-1EBD24249438}" sibTransId="{AC4D739A-8DC3-403A-9A65-22D5531A5090}"/>
    <dgm:cxn modelId="{E657FF13-BCD8-4E1D-9F7A-C7B9E58C0E8D}" type="presOf" srcId="{2B9957B0-7AD3-41E1-8873-39B28479BE8F}" destId="{CECD25D0-DE47-47FE-A213-3C9CE39E0703}" srcOrd="0" destOrd="0" presId="urn:microsoft.com/office/officeart/2008/layout/VerticalCurvedList"/>
    <dgm:cxn modelId="{F838162A-F167-440B-857D-86BB15165B07}" type="presOf" srcId="{B169455C-F12E-420D-9288-10A18D64705B}" destId="{B0498803-7F8D-46DF-AF5F-C7A877C7FA24}" srcOrd="0" destOrd="0" presId="urn:microsoft.com/office/officeart/2008/layout/VerticalCurvedList"/>
    <dgm:cxn modelId="{CF3E073E-CDF5-4BD8-A22B-04FCC8AE8E1D}" type="presOf" srcId="{CD8DF3F1-E075-40DC-8F45-A0AF8FDE9339}" destId="{E284EC88-B93F-4181-8C71-3EB7EBCF52E4}" srcOrd="0" destOrd="0" presId="urn:microsoft.com/office/officeart/2008/layout/VerticalCurvedList"/>
    <dgm:cxn modelId="{085E5E5F-0192-4424-A93F-700DAF695CBB}" srcId="{D9B2CED8-02A2-4C89-8C16-367CF99A82B2}" destId="{B8B8A39B-6294-40E6-9840-F75B93E9C2C3}" srcOrd="1" destOrd="0" parTransId="{2C4A34D4-768C-424D-8CF4-0D58D8D6A7BD}" sibTransId="{DAE24413-95DC-4CE6-B464-A922694CE25A}"/>
    <dgm:cxn modelId="{B672CF6B-B204-46E6-ACED-38600EA7F533}" srcId="{D9B2CED8-02A2-4C89-8C16-367CF99A82B2}" destId="{2B9957B0-7AD3-41E1-8873-39B28479BE8F}" srcOrd="5" destOrd="0" parTransId="{B19AB308-8A93-440E-BAA8-BDC7FB1D7138}" sibTransId="{8E663F09-0C02-47FD-A062-79B3C75850D9}"/>
    <dgm:cxn modelId="{278A4050-2976-4B5E-AA29-67725205D776}" srcId="{D9B2CED8-02A2-4C89-8C16-367CF99A82B2}" destId="{6EF56C40-F364-4B97-A114-233423775E24}" srcOrd="4" destOrd="0" parTransId="{058CED4F-7A00-44A6-BE0B-D22896B9F6EF}" sibTransId="{3C34A808-6054-46D9-9EFA-950D8BF64B34}"/>
    <dgm:cxn modelId="{CA82BA76-17AE-4F64-9944-321D9225D79E}" srcId="{D9B2CED8-02A2-4C89-8C16-367CF99A82B2}" destId="{F5DA840F-3E44-445C-BA27-0768A91AEC85}" srcOrd="9" destOrd="0" parTransId="{D4CBFADC-931F-4FED-9F92-BB1C0243CC59}" sibTransId="{9091F77C-0A5E-4ED7-9E30-FBD9C34A3E98}"/>
    <dgm:cxn modelId="{1B937795-3EFC-4870-A06C-3D98F16010F2}" type="presOf" srcId="{6EF56C40-F364-4B97-A114-233423775E24}" destId="{021F25A1-B562-4A10-A8F2-9B75392AC106}" srcOrd="0" destOrd="0" presId="urn:microsoft.com/office/officeart/2008/layout/VerticalCurvedList"/>
    <dgm:cxn modelId="{32473B99-0D4A-4417-9970-0599ECE56F2F}" srcId="{D9B2CED8-02A2-4C89-8C16-367CF99A82B2}" destId="{1EF83A77-0513-43C0-8315-F0574F91E50E}" srcOrd="3" destOrd="0" parTransId="{6D756CB3-C1B8-48EB-8685-7A96BFA1DB91}" sibTransId="{1861D98D-800F-46A0-A6C6-7A31A5A223F5}"/>
    <dgm:cxn modelId="{852232A7-D3F4-48AC-B77E-8FAA44E1DA10}" srcId="{D9B2CED8-02A2-4C89-8C16-367CF99A82B2}" destId="{BC5A7B6F-5DD3-45C2-9EC2-29DE390A63F1}" srcOrd="12" destOrd="0" parTransId="{104444E7-682C-402C-BF50-D21E2C8588A2}" sibTransId="{333393EB-15E8-4B7B-BFDC-8E10A2B4E0C1}"/>
    <dgm:cxn modelId="{43EC5BA7-42F5-4EFB-BA2E-7DB6EEB7135B}" type="presOf" srcId="{B8B8A39B-6294-40E6-9840-F75B93E9C2C3}" destId="{41D6D7FD-1D2A-4F3F-B869-E624A0C44938}" srcOrd="0" destOrd="0" presId="urn:microsoft.com/office/officeart/2008/layout/VerticalCurvedList"/>
    <dgm:cxn modelId="{FF0198B6-2814-40A7-AA34-7FA2589042A4}" srcId="{D9B2CED8-02A2-4C89-8C16-367CF99A82B2}" destId="{B169455C-F12E-420D-9288-10A18D64705B}" srcOrd="6" destOrd="0" parTransId="{8AA9EE68-2300-486D-9370-B773D7169048}" sibTransId="{9CA17BD9-7F69-4DEC-AE6F-C3E8ED962C83}"/>
    <dgm:cxn modelId="{90A432C8-C5D2-4C09-9BC5-812708F4380E}" srcId="{D9B2CED8-02A2-4C89-8C16-367CF99A82B2}" destId="{880FBE1D-E781-478E-8B0B-FA657AFF17E2}" srcOrd="8" destOrd="0" parTransId="{30031C0E-23F5-4E0A-BE17-686F811D19EA}" sibTransId="{C247F88D-A633-4EEA-BF4B-B2651A114BF4}"/>
    <dgm:cxn modelId="{D92E90CC-3191-40C9-AC72-E22E66C1B54E}" srcId="{D9B2CED8-02A2-4C89-8C16-367CF99A82B2}" destId="{BE75BCDB-6316-4C41-9E2E-32F75EED64A2}" srcOrd="0" destOrd="0" parTransId="{5C5C9CE1-9DAF-4EBA-B6D7-AF7FAA783290}" sibTransId="{5D6046C2-FD7F-4772-985B-37FCCB195361}"/>
    <dgm:cxn modelId="{D58C12D0-19F9-4EAB-98F9-D76DCBA52446}" type="presOf" srcId="{BE75BCDB-6316-4C41-9E2E-32F75EED64A2}" destId="{CE75AD55-529D-4B69-92BA-2927F31C8FA6}" srcOrd="0" destOrd="0" presId="urn:microsoft.com/office/officeart/2008/layout/VerticalCurvedList"/>
    <dgm:cxn modelId="{1F3151D7-BB88-4525-A2B7-6ADDEE3475E9}" srcId="{D9B2CED8-02A2-4C89-8C16-367CF99A82B2}" destId="{85200E4F-6061-42A0-9236-F5B6DDFAD638}" srcOrd="7" destOrd="0" parTransId="{19FA2BD2-7A87-4340-ACCE-26AD0EF9AE4E}" sibTransId="{992FED22-8F8F-4151-96A4-4FB56E6021CD}"/>
    <dgm:cxn modelId="{D174A3DC-23D8-4584-9855-B2DE33FCBD8C}" type="presOf" srcId="{5D6046C2-FD7F-4772-985B-37FCCB195361}" destId="{B82BEB40-852C-4186-9669-3540073171A6}" srcOrd="0" destOrd="0" presId="urn:microsoft.com/office/officeart/2008/layout/VerticalCurvedList"/>
    <dgm:cxn modelId="{A228BBE6-8A42-4F09-BBEF-FC22F21B0E0B}" type="presOf" srcId="{1EF83A77-0513-43C0-8315-F0574F91E50E}" destId="{824850B9-F947-4ADE-B2D3-70A38AE4AEEA}" srcOrd="0" destOrd="0" presId="urn:microsoft.com/office/officeart/2008/layout/VerticalCurvedList"/>
    <dgm:cxn modelId="{B26C81F4-76A4-461A-99F3-440F9F7E9F30}" srcId="{D9B2CED8-02A2-4C89-8C16-367CF99A82B2}" destId="{CD8DF3F1-E075-40DC-8F45-A0AF8FDE9339}" srcOrd="2" destOrd="0" parTransId="{E10BF37B-B4FF-4FCD-8F04-052A7051C290}" sibTransId="{FE78D260-2833-41B7-8429-CBD11DA47471}"/>
    <dgm:cxn modelId="{E0E08AFE-CC7D-41AE-BB76-53DF438CC1DF}" srcId="{D9B2CED8-02A2-4C89-8C16-367CF99A82B2}" destId="{92DE9484-36DA-4823-9B39-B231E6AC6F36}" srcOrd="11" destOrd="0" parTransId="{CE7B56C5-B665-487E-B144-9BC09ADE0502}" sibTransId="{16CEFA9F-CC5E-4FA7-849D-99791E6FE153}"/>
    <dgm:cxn modelId="{92C0D106-30E4-4EEB-9EBE-8AD7446E7920}" type="presParOf" srcId="{59329258-76F6-47B1-A54B-52BA78F614DB}" destId="{A15F4121-30A9-4923-AB57-B895237A78A7}" srcOrd="0" destOrd="0" presId="urn:microsoft.com/office/officeart/2008/layout/VerticalCurvedList"/>
    <dgm:cxn modelId="{BB0EB1D1-A8E1-4675-B8BB-981A3C348B0F}" type="presParOf" srcId="{A15F4121-30A9-4923-AB57-B895237A78A7}" destId="{D588FB45-94BF-4045-A531-1919726A270A}" srcOrd="0" destOrd="0" presId="urn:microsoft.com/office/officeart/2008/layout/VerticalCurvedList"/>
    <dgm:cxn modelId="{E04067A8-9244-4689-8072-69C033B36C8C}" type="presParOf" srcId="{D588FB45-94BF-4045-A531-1919726A270A}" destId="{AA5A5719-CDAD-43B6-8AAA-D572557C3970}" srcOrd="0" destOrd="0" presId="urn:microsoft.com/office/officeart/2008/layout/VerticalCurvedList"/>
    <dgm:cxn modelId="{39D9870B-56B8-4061-98AE-C8CD7A705796}" type="presParOf" srcId="{D588FB45-94BF-4045-A531-1919726A270A}" destId="{B82BEB40-852C-4186-9669-3540073171A6}" srcOrd="1" destOrd="0" presId="urn:microsoft.com/office/officeart/2008/layout/VerticalCurvedList"/>
    <dgm:cxn modelId="{10CECAF9-5FCE-445E-9F13-45B5AB393705}" type="presParOf" srcId="{D588FB45-94BF-4045-A531-1919726A270A}" destId="{4D3CE088-F1A0-4333-B69E-AF3334708B71}" srcOrd="2" destOrd="0" presId="urn:microsoft.com/office/officeart/2008/layout/VerticalCurvedList"/>
    <dgm:cxn modelId="{501F3B96-A23D-49E6-B69D-81D37675DD02}" type="presParOf" srcId="{D588FB45-94BF-4045-A531-1919726A270A}" destId="{18E8C1BF-5875-4AAA-9F63-A34EFCE791FB}" srcOrd="3" destOrd="0" presId="urn:microsoft.com/office/officeart/2008/layout/VerticalCurvedList"/>
    <dgm:cxn modelId="{C5BDFC44-2D30-47D9-933F-4EC71D0F9541}" type="presParOf" srcId="{A15F4121-30A9-4923-AB57-B895237A78A7}" destId="{CE75AD55-529D-4B69-92BA-2927F31C8FA6}" srcOrd="1" destOrd="0" presId="urn:microsoft.com/office/officeart/2008/layout/VerticalCurvedList"/>
    <dgm:cxn modelId="{07054B6E-E6DA-41F5-8B89-31D90DF94324}" type="presParOf" srcId="{A15F4121-30A9-4923-AB57-B895237A78A7}" destId="{C6B951E5-98E2-4EFF-B775-FDE2DF41DA3B}" srcOrd="2" destOrd="0" presId="urn:microsoft.com/office/officeart/2008/layout/VerticalCurvedList"/>
    <dgm:cxn modelId="{EC49E0D5-1B4C-4311-B7FF-33E6109DC128}" type="presParOf" srcId="{C6B951E5-98E2-4EFF-B775-FDE2DF41DA3B}" destId="{3C49466A-976F-43CC-8135-F5AC3E188E37}" srcOrd="0" destOrd="0" presId="urn:microsoft.com/office/officeart/2008/layout/VerticalCurvedList"/>
    <dgm:cxn modelId="{1B9E85B7-0D95-4BC2-8FB5-2092B2557444}" type="presParOf" srcId="{A15F4121-30A9-4923-AB57-B895237A78A7}" destId="{41D6D7FD-1D2A-4F3F-B869-E624A0C44938}" srcOrd="3" destOrd="0" presId="urn:microsoft.com/office/officeart/2008/layout/VerticalCurvedList"/>
    <dgm:cxn modelId="{DEA11266-81CE-45BF-BEEB-90883DF6863B}" type="presParOf" srcId="{A15F4121-30A9-4923-AB57-B895237A78A7}" destId="{25C44BF3-0133-46FB-ACF1-39198A388DD2}" srcOrd="4" destOrd="0" presId="urn:microsoft.com/office/officeart/2008/layout/VerticalCurvedList"/>
    <dgm:cxn modelId="{CA175C5A-889D-49C2-8F20-0F35A540952B}" type="presParOf" srcId="{25C44BF3-0133-46FB-ACF1-39198A388DD2}" destId="{3A4E0CA3-45D4-4507-928A-B5E3D07CE068}" srcOrd="0" destOrd="0" presId="urn:microsoft.com/office/officeart/2008/layout/VerticalCurvedList"/>
    <dgm:cxn modelId="{5C42FA4A-DDC9-43AE-B4E2-C96B775EA76B}" type="presParOf" srcId="{A15F4121-30A9-4923-AB57-B895237A78A7}" destId="{E284EC88-B93F-4181-8C71-3EB7EBCF52E4}" srcOrd="5" destOrd="0" presId="urn:microsoft.com/office/officeart/2008/layout/VerticalCurvedList"/>
    <dgm:cxn modelId="{50FEF931-5ABF-4B2E-B581-469F77480B15}" type="presParOf" srcId="{A15F4121-30A9-4923-AB57-B895237A78A7}" destId="{A0A5889B-DFC0-484E-9C47-39A12A27CA98}" srcOrd="6" destOrd="0" presId="urn:microsoft.com/office/officeart/2008/layout/VerticalCurvedList"/>
    <dgm:cxn modelId="{F1F7C4F2-EF7D-4180-A495-1485E9BEC9DC}" type="presParOf" srcId="{A0A5889B-DFC0-484E-9C47-39A12A27CA98}" destId="{AB4E06A5-85E6-426F-96FB-F09EFFCA9063}" srcOrd="0" destOrd="0" presId="urn:microsoft.com/office/officeart/2008/layout/VerticalCurvedList"/>
    <dgm:cxn modelId="{3488FD61-3AA6-436D-888B-FCD4E0F40054}" type="presParOf" srcId="{A15F4121-30A9-4923-AB57-B895237A78A7}" destId="{824850B9-F947-4ADE-B2D3-70A38AE4AEEA}" srcOrd="7" destOrd="0" presId="urn:microsoft.com/office/officeart/2008/layout/VerticalCurvedList"/>
    <dgm:cxn modelId="{3A6D8BEE-9656-4C5A-8696-9AECFB0A4737}" type="presParOf" srcId="{A15F4121-30A9-4923-AB57-B895237A78A7}" destId="{2573DF1C-BD43-4C92-A8C2-2709C1FF3BB4}" srcOrd="8" destOrd="0" presId="urn:microsoft.com/office/officeart/2008/layout/VerticalCurvedList"/>
    <dgm:cxn modelId="{2D3206B8-E842-43E1-9883-89EBBF40D4A8}" type="presParOf" srcId="{2573DF1C-BD43-4C92-A8C2-2709C1FF3BB4}" destId="{627654C9-F0A3-4502-A9F9-1AD55A14D78C}" srcOrd="0" destOrd="0" presId="urn:microsoft.com/office/officeart/2008/layout/VerticalCurvedList"/>
    <dgm:cxn modelId="{9701D79C-CF02-4BD3-B8B1-1BE29A210C45}" type="presParOf" srcId="{A15F4121-30A9-4923-AB57-B895237A78A7}" destId="{021F25A1-B562-4A10-A8F2-9B75392AC106}" srcOrd="9" destOrd="0" presId="urn:microsoft.com/office/officeart/2008/layout/VerticalCurvedList"/>
    <dgm:cxn modelId="{609A206E-888A-4834-8206-AEB7B072B3DA}" type="presParOf" srcId="{A15F4121-30A9-4923-AB57-B895237A78A7}" destId="{C2C358C9-30E5-4C3F-8FB4-8F229033BC21}" srcOrd="10" destOrd="0" presId="urn:microsoft.com/office/officeart/2008/layout/VerticalCurvedList"/>
    <dgm:cxn modelId="{6131548F-B9C5-4829-B00F-8D616D2FFBD1}" type="presParOf" srcId="{C2C358C9-30E5-4C3F-8FB4-8F229033BC21}" destId="{6FB2DC46-1257-43B2-B6B6-79898BF5424B}" srcOrd="0" destOrd="0" presId="urn:microsoft.com/office/officeart/2008/layout/VerticalCurvedList"/>
    <dgm:cxn modelId="{EA42BB37-5C9C-4C9E-A944-0287F72235B8}" type="presParOf" srcId="{A15F4121-30A9-4923-AB57-B895237A78A7}" destId="{CECD25D0-DE47-47FE-A213-3C9CE39E0703}" srcOrd="11" destOrd="0" presId="urn:microsoft.com/office/officeart/2008/layout/VerticalCurvedList"/>
    <dgm:cxn modelId="{125625B1-A28C-46D6-8C22-B80EB33EA8EE}" type="presParOf" srcId="{A15F4121-30A9-4923-AB57-B895237A78A7}" destId="{E7CBB68B-250D-40B8-B27A-D9AFA67E413B}" srcOrd="12" destOrd="0" presId="urn:microsoft.com/office/officeart/2008/layout/VerticalCurvedList"/>
    <dgm:cxn modelId="{C0B436B4-10F4-4ACB-92BF-89EF77A98E43}" type="presParOf" srcId="{E7CBB68B-250D-40B8-B27A-D9AFA67E413B}" destId="{E6FC66D0-0F5D-4DEB-A87B-BF04129FD574}" srcOrd="0" destOrd="0" presId="urn:microsoft.com/office/officeart/2008/layout/VerticalCurvedList"/>
    <dgm:cxn modelId="{666D0648-1DDD-4996-B374-0A116C9649B0}" type="presParOf" srcId="{A15F4121-30A9-4923-AB57-B895237A78A7}" destId="{B0498803-7F8D-46DF-AF5F-C7A877C7FA24}" srcOrd="13" destOrd="0" presId="urn:microsoft.com/office/officeart/2008/layout/VerticalCurvedList"/>
    <dgm:cxn modelId="{762738FE-BF1F-48F9-B30F-9AF125478E0B}" type="presParOf" srcId="{A15F4121-30A9-4923-AB57-B895237A78A7}" destId="{89DDE81A-466B-4754-B558-751C061BA384}" srcOrd="14" destOrd="0" presId="urn:microsoft.com/office/officeart/2008/layout/VerticalCurvedList"/>
    <dgm:cxn modelId="{3D4A80F2-C666-41B8-80DA-B6C9CCBC7574}" type="presParOf" srcId="{89DDE81A-466B-4754-B558-751C061BA384}" destId="{1FE57659-CBBA-4645-8044-99F0C379BDD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2BEB40-852C-4186-9669-3540073171A6}">
      <dsp:nvSpPr>
        <dsp:cNvPr id="0" name=""/>
        <dsp:cNvSpPr/>
      </dsp:nvSpPr>
      <dsp:spPr>
        <a:xfrm>
          <a:off x="-5208123" y="-849686"/>
          <a:ext cx="6204640" cy="6204640"/>
        </a:xfrm>
        <a:prstGeom prst="blockArc">
          <a:avLst>
            <a:gd name="adj1" fmla="val 18900000"/>
            <a:gd name="adj2" fmla="val 2700000"/>
            <a:gd name="adj3" fmla="val 330"/>
          </a:avLst>
        </a:pr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CE75AD55-529D-4B69-92BA-2927F31C8FA6}">
      <dsp:nvSpPr>
        <dsp:cNvPr id="0" name=""/>
        <dsp:cNvSpPr/>
      </dsp:nvSpPr>
      <dsp:spPr>
        <a:xfrm>
          <a:off x="323287" y="209502"/>
          <a:ext cx="8112133" cy="418821"/>
        </a:xfrm>
        <a:prstGeom prst="rect">
          <a:avLst/>
        </a:prstGeom>
        <a:solidFill>
          <a:srgbClr val="4472C4">
            <a:hueOff val="0"/>
            <a:satOff val="0"/>
            <a:lumOff val="0"/>
          </a:srgbClr>
        </a:solidFill>
        <a:ln w="12700" cap="flat" cmpd="sng" algn="ctr">
          <a:no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32440" tIns="27940" rIns="27940" bIns="27940" numCol="1" spcCol="1270" anchor="ctr" anchorCtr="0">
          <a:noAutofit/>
        </a:bodyPr>
        <a:lstStyle/>
        <a:p>
          <a:pPr marL="0" lvl="0" indent="0" algn="l" defTabSz="488950">
            <a:lnSpc>
              <a:spcPct val="90000"/>
            </a:lnSpc>
            <a:spcBef>
              <a:spcPct val="0"/>
            </a:spcBef>
            <a:spcAft>
              <a:spcPct val="35000"/>
            </a:spcAft>
            <a:buNone/>
          </a:pPr>
          <a:r>
            <a:rPr lang="bg-BG" sz="1100" b="1" kern="1200" dirty="0">
              <a:solidFill>
                <a:schemeClr val="bg1"/>
              </a:solidFill>
              <a:latin typeface="Arial" panose="020B0604020202020204" pitchFamily="34" charset="0"/>
              <a:ea typeface="+mn-ea"/>
              <a:cs typeface="Arial" panose="020B0604020202020204" pitchFamily="34" charset="0"/>
            </a:rPr>
            <a:t>Интегриран характер на проектните идеи и мерки: взаимосвързани и допълващи се/интегрирани проекти</a:t>
          </a:r>
          <a:endParaRPr lang="en-US" sz="1100" b="1" kern="1200" dirty="0">
            <a:solidFill>
              <a:schemeClr val="bg1"/>
            </a:solidFill>
            <a:latin typeface="Arial" panose="020B0604020202020204" pitchFamily="34" charset="0"/>
            <a:ea typeface="+mn-ea"/>
            <a:cs typeface="Arial" panose="020B0604020202020204" pitchFamily="34" charset="0"/>
          </a:endParaRPr>
        </a:p>
      </dsp:txBody>
      <dsp:txXfrm>
        <a:off x="323287" y="209502"/>
        <a:ext cx="8112133" cy="418821"/>
      </dsp:txXfrm>
    </dsp:sp>
    <dsp:sp modelId="{3C49466A-976F-43CC-8135-F5AC3E188E37}">
      <dsp:nvSpPr>
        <dsp:cNvPr id="0" name=""/>
        <dsp:cNvSpPr/>
      </dsp:nvSpPr>
      <dsp:spPr>
        <a:xfrm>
          <a:off x="61523" y="157150"/>
          <a:ext cx="523526" cy="523526"/>
        </a:xfrm>
        <a:prstGeom prst="ellipse">
          <a:avLst/>
        </a:prstGeom>
        <a:solidFill>
          <a:sysClr val="window" lastClr="FFFFFF">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41D6D7FD-1D2A-4F3F-B869-E624A0C44938}">
      <dsp:nvSpPr>
        <dsp:cNvPr id="0" name=""/>
        <dsp:cNvSpPr/>
      </dsp:nvSpPr>
      <dsp:spPr>
        <a:xfrm>
          <a:off x="702567" y="838103"/>
          <a:ext cx="7732852" cy="418821"/>
        </a:xfrm>
        <a:prstGeom prst="rect">
          <a:avLst/>
        </a:prstGeom>
        <a:solidFill>
          <a:srgbClr val="4472C4">
            <a:hueOff val="-1225557"/>
            <a:satOff val="-1705"/>
            <a:lumOff val="-654"/>
            <a:alphaOff val="0"/>
          </a:srgbClr>
        </a:solidFill>
        <a:ln w="12700" cap="flat" cmpd="sng" algn="ctr">
          <a:no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32440" tIns="27940" rIns="27940" bIns="27940" numCol="1" spcCol="1270" anchor="ctr" anchorCtr="0">
          <a:noAutofit/>
        </a:bodyPr>
        <a:lstStyle/>
        <a:p>
          <a:pPr marL="0" lvl="0" indent="0" algn="l" defTabSz="488950">
            <a:lnSpc>
              <a:spcPct val="90000"/>
            </a:lnSpc>
            <a:spcBef>
              <a:spcPct val="0"/>
            </a:spcBef>
            <a:spcAft>
              <a:spcPct val="35000"/>
            </a:spcAft>
            <a:buNone/>
          </a:pPr>
          <a:r>
            <a:rPr lang="bg-BG" sz="1100" b="1" kern="1200" dirty="0">
              <a:solidFill>
                <a:schemeClr val="bg1"/>
              </a:solidFill>
              <a:latin typeface="Arial" panose="020B0604020202020204" pitchFamily="34" charset="0"/>
              <a:ea typeface="+mn-ea"/>
              <a:cs typeface="Arial" panose="020B0604020202020204" pitchFamily="34" charset="0"/>
            </a:rPr>
            <a:t>Съответствие и принос за изпълнение на съответните интегрирани териториални стратегиите за развитие на регионите за планиране от ниво 2</a:t>
          </a:r>
          <a:endParaRPr lang="en-US" sz="1100" b="1" kern="1200" dirty="0">
            <a:solidFill>
              <a:schemeClr val="bg1"/>
            </a:solidFill>
            <a:latin typeface="Arial" panose="020B0604020202020204" pitchFamily="34" charset="0"/>
            <a:ea typeface="+mn-ea"/>
            <a:cs typeface="Arial" panose="020B0604020202020204" pitchFamily="34" charset="0"/>
          </a:endParaRPr>
        </a:p>
      </dsp:txBody>
      <dsp:txXfrm>
        <a:off x="702567" y="838103"/>
        <a:ext cx="7732852" cy="418821"/>
      </dsp:txXfrm>
    </dsp:sp>
    <dsp:sp modelId="{3A4E0CA3-45D4-4507-928A-B5E3D07CE068}">
      <dsp:nvSpPr>
        <dsp:cNvPr id="0" name=""/>
        <dsp:cNvSpPr/>
      </dsp:nvSpPr>
      <dsp:spPr>
        <a:xfrm>
          <a:off x="440804" y="785751"/>
          <a:ext cx="523526" cy="523526"/>
        </a:xfrm>
        <a:prstGeom prst="ellipse">
          <a:avLst/>
        </a:prstGeom>
        <a:solidFill>
          <a:sysClr val="window" lastClr="FFFFFF">
            <a:hueOff val="0"/>
            <a:satOff val="0"/>
            <a:lumOff val="0"/>
            <a:alphaOff val="0"/>
          </a:sysClr>
        </a:solidFill>
        <a:ln w="12700" cap="flat" cmpd="sng" algn="ctr">
          <a:solidFill>
            <a:srgbClr val="4472C4">
              <a:hueOff val="-1225557"/>
              <a:satOff val="-1705"/>
              <a:lumOff val="-654"/>
              <a:alphaOff val="0"/>
            </a:srgbClr>
          </a:solidFill>
          <a:prstDash val="solid"/>
          <a:miter lim="800000"/>
        </a:ln>
        <a:effectLst/>
      </dsp:spPr>
      <dsp:style>
        <a:lnRef idx="2">
          <a:scrgbClr r="0" g="0" b="0"/>
        </a:lnRef>
        <a:fillRef idx="1">
          <a:scrgbClr r="0" g="0" b="0"/>
        </a:fillRef>
        <a:effectRef idx="0">
          <a:scrgbClr r="0" g="0" b="0"/>
        </a:effectRef>
        <a:fontRef idx="minor"/>
      </dsp:style>
    </dsp:sp>
    <dsp:sp modelId="{E284EC88-B93F-4181-8C71-3EB7EBCF52E4}">
      <dsp:nvSpPr>
        <dsp:cNvPr id="0" name=""/>
        <dsp:cNvSpPr/>
      </dsp:nvSpPr>
      <dsp:spPr>
        <a:xfrm>
          <a:off x="910411" y="1466244"/>
          <a:ext cx="7525008" cy="418821"/>
        </a:xfrm>
        <a:prstGeom prst="rect">
          <a:avLst/>
        </a:prstGeom>
        <a:solidFill>
          <a:srgbClr val="4472C4">
            <a:hueOff val="-2451115"/>
            <a:satOff val="-3409"/>
            <a:lumOff val="-1307"/>
            <a:alphaOff val="0"/>
          </a:srgbClr>
        </a:solidFill>
        <a:ln w="12700" cap="flat" cmpd="sng" algn="ctr">
          <a:no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32440" tIns="27940" rIns="27940" bIns="27940" numCol="1" spcCol="1270" anchor="ctr" anchorCtr="0">
          <a:noAutofit/>
        </a:bodyPr>
        <a:lstStyle/>
        <a:p>
          <a:pPr marL="0" lvl="0" indent="0" algn="l" defTabSz="488950">
            <a:lnSpc>
              <a:spcPct val="90000"/>
            </a:lnSpc>
            <a:spcBef>
              <a:spcPct val="0"/>
            </a:spcBef>
            <a:spcAft>
              <a:spcPct val="35000"/>
            </a:spcAft>
            <a:buNone/>
          </a:pPr>
          <a:r>
            <a:rPr lang="bg-BG" sz="1100" b="1" kern="1200" dirty="0">
              <a:solidFill>
                <a:schemeClr val="bg1"/>
              </a:solidFill>
              <a:latin typeface="Arial" panose="020B0604020202020204" pitchFamily="34" charset="0"/>
              <a:ea typeface="+mn-ea"/>
              <a:cs typeface="Arial" panose="020B0604020202020204" pitchFamily="34" charset="0"/>
            </a:rPr>
            <a:t>Приоритет за партньорство и сътрудничество: представители на централни и местни власти и различни заинтересовани страни</a:t>
          </a:r>
          <a:endParaRPr lang="en-US" sz="1100" b="1" kern="1200" dirty="0">
            <a:solidFill>
              <a:schemeClr val="bg1"/>
            </a:solidFill>
            <a:latin typeface="Arial" panose="020B0604020202020204" pitchFamily="34" charset="0"/>
            <a:ea typeface="+mn-ea"/>
            <a:cs typeface="Arial" panose="020B0604020202020204" pitchFamily="34" charset="0"/>
          </a:endParaRPr>
        </a:p>
      </dsp:txBody>
      <dsp:txXfrm>
        <a:off x="910411" y="1466244"/>
        <a:ext cx="7525008" cy="418821"/>
      </dsp:txXfrm>
    </dsp:sp>
    <dsp:sp modelId="{AB4E06A5-85E6-426F-96FB-F09EFFCA9063}">
      <dsp:nvSpPr>
        <dsp:cNvPr id="0" name=""/>
        <dsp:cNvSpPr/>
      </dsp:nvSpPr>
      <dsp:spPr>
        <a:xfrm>
          <a:off x="648648" y="1413891"/>
          <a:ext cx="523526" cy="523526"/>
        </a:xfrm>
        <a:prstGeom prst="ellipse">
          <a:avLst/>
        </a:prstGeom>
        <a:solidFill>
          <a:sysClr val="window" lastClr="FFFFFF">
            <a:hueOff val="0"/>
            <a:satOff val="0"/>
            <a:lumOff val="0"/>
            <a:alphaOff val="0"/>
          </a:sysClr>
        </a:solidFill>
        <a:ln w="12700" cap="flat" cmpd="sng" algn="ctr">
          <a:solidFill>
            <a:srgbClr val="4472C4">
              <a:hueOff val="-2451115"/>
              <a:satOff val="-3409"/>
              <a:lumOff val="-1307"/>
              <a:alphaOff val="0"/>
            </a:srgbClr>
          </a:solidFill>
          <a:prstDash val="solid"/>
          <a:miter lim="800000"/>
        </a:ln>
        <a:effectLst/>
      </dsp:spPr>
      <dsp:style>
        <a:lnRef idx="2">
          <a:scrgbClr r="0" g="0" b="0"/>
        </a:lnRef>
        <a:fillRef idx="1">
          <a:scrgbClr r="0" g="0" b="0"/>
        </a:fillRef>
        <a:effectRef idx="0">
          <a:scrgbClr r="0" g="0" b="0"/>
        </a:effectRef>
        <a:fontRef idx="minor"/>
      </dsp:style>
    </dsp:sp>
    <dsp:sp modelId="{824850B9-F947-4ADE-B2D3-70A38AE4AEEA}">
      <dsp:nvSpPr>
        <dsp:cNvPr id="0" name=""/>
        <dsp:cNvSpPr/>
      </dsp:nvSpPr>
      <dsp:spPr>
        <a:xfrm>
          <a:off x="976774" y="2094845"/>
          <a:ext cx="7458646" cy="418821"/>
        </a:xfrm>
        <a:prstGeom prst="rect">
          <a:avLst/>
        </a:prstGeom>
        <a:solidFill>
          <a:srgbClr val="4472C4">
            <a:hueOff val="-3676672"/>
            <a:satOff val="-5114"/>
            <a:lumOff val="-1961"/>
            <a:alphaOff val="0"/>
          </a:srgbClr>
        </a:solidFill>
        <a:ln w="12700" cap="flat" cmpd="sng" algn="ctr">
          <a:no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32440" tIns="27940" rIns="27940" bIns="27940" numCol="1" spcCol="1270" anchor="ctr" anchorCtr="0">
          <a:noAutofit/>
        </a:bodyPr>
        <a:lstStyle/>
        <a:p>
          <a:pPr marL="0" lvl="0" indent="0" algn="l" defTabSz="466725">
            <a:lnSpc>
              <a:spcPct val="90000"/>
            </a:lnSpc>
            <a:spcBef>
              <a:spcPct val="0"/>
            </a:spcBef>
            <a:spcAft>
              <a:spcPct val="35000"/>
            </a:spcAft>
            <a:buNone/>
          </a:pPr>
          <a:r>
            <a:rPr lang="bg-BG" sz="1050" b="1" kern="1200">
              <a:solidFill>
                <a:schemeClr val="bg1"/>
              </a:solidFill>
              <a:latin typeface="Arial" panose="020B0604020202020204" pitchFamily="34" charset="0"/>
              <a:ea typeface="+mn-ea"/>
              <a:cs typeface="Arial" panose="020B0604020202020204" pitchFamily="34" charset="0"/>
            </a:rPr>
            <a:t>Приоритетно включване в концепциите за ИТИ на проекти с икономическа насоченост, в партньорство с икономически оператори и/или такива, водещи до икономически ползи и резултати за целевата територия</a:t>
          </a:r>
          <a:endParaRPr lang="en-US" sz="1050" b="1" kern="1200" dirty="0">
            <a:solidFill>
              <a:schemeClr val="bg1"/>
            </a:solidFill>
            <a:latin typeface="Arial" panose="020B0604020202020204" pitchFamily="34" charset="0"/>
            <a:ea typeface="+mn-ea"/>
            <a:cs typeface="Arial" panose="020B0604020202020204" pitchFamily="34" charset="0"/>
          </a:endParaRPr>
        </a:p>
      </dsp:txBody>
      <dsp:txXfrm>
        <a:off x="976774" y="2094845"/>
        <a:ext cx="7458646" cy="418821"/>
      </dsp:txXfrm>
    </dsp:sp>
    <dsp:sp modelId="{627654C9-F0A3-4502-A9F9-1AD55A14D78C}">
      <dsp:nvSpPr>
        <dsp:cNvPr id="0" name=""/>
        <dsp:cNvSpPr/>
      </dsp:nvSpPr>
      <dsp:spPr>
        <a:xfrm>
          <a:off x="715010" y="2042492"/>
          <a:ext cx="523526" cy="523526"/>
        </a:xfrm>
        <a:prstGeom prst="ellipse">
          <a:avLst/>
        </a:prstGeom>
        <a:solidFill>
          <a:sysClr val="window" lastClr="FFFFFF">
            <a:hueOff val="0"/>
            <a:satOff val="0"/>
            <a:lumOff val="0"/>
            <a:alphaOff val="0"/>
          </a:sysClr>
        </a:solidFill>
        <a:ln w="12700" cap="flat" cmpd="sng" algn="ctr">
          <a:solidFill>
            <a:srgbClr val="4472C4">
              <a:hueOff val="-3676672"/>
              <a:satOff val="-5114"/>
              <a:lumOff val="-1961"/>
              <a:alphaOff val="0"/>
            </a:srgbClr>
          </a:solidFill>
          <a:prstDash val="solid"/>
          <a:miter lim="800000"/>
        </a:ln>
        <a:effectLst/>
      </dsp:spPr>
      <dsp:style>
        <a:lnRef idx="2">
          <a:scrgbClr r="0" g="0" b="0"/>
        </a:lnRef>
        <a:fillRef idx="1">
          <a:scrgbClr r="0" g="0" b="0"/>
        </a:fillRef>
        <a:effectRef idx="0">
          <a:scrgbClr r="0" g="0" b="0"/>
        </a:effectRef>
        <a:fontRef idx="minor"/>
      </dsp:style>
    </dsp:sp>
    <dsp:sp modelId="{021F25A1-B562-4A10-A8F2-9B75392AC106}">
      <dsp:nvSpPr>
        <dsp:cNvPr id="0" name=""/>
        <dsp:cNvSpPr/>
      </dsp:nvSpPr>
      <dsp:spPr>
        <a:xfrm>
          <a:off x="910411" y="2723446"/>
          <a:ext cx="7525008" cy="418821"/>
        </a:xfrm>
        <a:prstGeom prst="rect">
          <a:avLst/>
        </a:prstGeom>
        <a:solidFill>
          <a:srgbClr val="4472C4">
            <a:hueOff val="-4902230"/>
            <a:satOff val="-6819"/>
            <a:lumOff val="-2615"/>
            <a:alphaOff val="0"/>
          </a:srgbClr>
        </a:solidFill>
        <a:ln w="12700" cap="flat" cmpd="sng" algn="ctr">
          <a:no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32440" tIns="30480" rIns="30480" bIns="30480" numCol="1" spcCol="1270" anchor="ctr" anchorCtr="0">
          <a:noAutofit/>
        </a:bodyPr>
        <a:lstStyle/>
        <a:p>
          <a:pPr marL="0" lvl="0" indent="0" algn="l" defTabSz="533400">
            <a:lnSpc>
              <a:spcPct val="90000"/>
            </a:lnSpc>
            <a:spcBef>
              <a:spcPct val="0"/>
            </a:spcBef>
            <a:spcAft>
              <a:spcPct val="35000"/>
            </a:spcAft>
            <a:buNone/>
          </a:pPr>
          <a:r>
            <a:rPr lang="bg-BG" sz="1200" b="1" kern="1200">
              <a:solidFill>
                <a:schemeClr val="bg1"/>
              </a:solidFill>
              <a:latin typeface="Arial" panose="020B0604020202020204" pitchFamily="34" charset="0"/>
              <a:ea typeface="+mn-ea"/>
              <a:cs typeface="Arial" panose="020B0604020202020204" pitchFamily="34" charset="0"/>
            </a:rPr>
            <a:t>Обхващане на различни по вид и мащаб територии на базата на конкретните нужди и потенциали </a:t>
          </a:r>
          <a:endParaRPr lang="en-US" sz="1200" b="1" kern="1200" dirty="0">
            <a:solidFill>
              <a:schemeClr val="bg1"/>
            </a:solidFill>
            <a:latin typeface="Arial" panose="020B0604020202020204" pitchFamily="34" charset="0"/>
            <a:ea typeface="+mn-ea"/>
            <a:cs typeface="Arial" panose="020B0604020202020204" pitchFamily="34" charset="0"/>
          </a:endParaRPr>
        </a:p>
      </dsp:txBody>
      <dsp:txXfrm>
        <a:off x="910411" y="2723446"/>
        <a:ext cx="7525008" cy="418821"/>
      </dsp:txXfrm>
    </dsp:sp>
    <dsp:sp modelId="{6FB2DC46-1257-43B2-B6B6-79898BF5424B}">
      <dsp:nvSpPr>
        <dsp:cNvPr id="0" name=""/>
        <dsp:cNvSpPr/>
      </dsp:nvSpPr>
      <dsp:spPr>
        <a:xfrm>
          <a:off x="648648" y="2671093"/>
          <a:ext cx="523526" cy="523526"/>
        </a:xfrm>
        <a:prstGeom prst="ellipse">
          <a:avLst/>
        </a:prstGeom>
        <a:solidFill>
          <a:sysClr val="window" lastClr="FFFFFF">
            <a:hueOff val="0"/>
            <a:satOff val="0"/>
            <a:lumOff val="0"/>
            <a:alphaOff val="0"/>
          </a:sysClr>
        </a:solidFill>
        <a:ln w="12700" cap="flat" cmpd="sng" algn="ctr">
          <a:solidFill>
            <a:srgbClr val="4472C4">
              <a:hueOff val="-4902230"/>
              <a:satOff val="-6819"/>
              <a:lumOff val="-2615"/>
              <a:alphaOff val="0"/>
            </a:srgbClr>
          </a:solidFill>
          <a:prstDash val="solid"/>
          <a:miter lim="800000"/>
        </a:ln>
        <a:effectLst/>
      </dsp:spPr>
      <dsp:style>
        <a:lnRef idx="2">
          <a:scrgbClr r="0" g="0" b="0"/>
        </a:lnRef>
        <a:fillRef idx="1">
          <a:scrgbClr r="0" g="0" b="0"/>
        </a:fillRef>
        <a:effectRef idx="0">
          <a:scrgbClr r="0" g="0" b="0"/>
        </a:effectRef>
        <a:fontRef idx="minor"/>
      </dsp:style>
    </dsp:sp>
    <dsp:sp modelId="{CECD25D0-DE47-47FE-A213-3C9CE39E0703}">
      <dsp:nvSpPr>
        <dsp:cNvPr id="0" name=""/>
        <dsp:cNvSpPr/>
      </dsp:nvSpPr>
      <dsp:spPr>
        <a:xfrm>
          <a:off x="702567" y="3351586"/>
          <a:ext cx="7732852" cy="418821"/>
        </a:xfrm>
        <a:prstGeom prst="rect">
          <a:avLst/>
        </a:prstGeom>
        <a:solidFill>
          <a:srgbClr val="4472C4">
            <a:hueOff val="-6127787"/>
            <a:satOff val="-8523"/>
            <a:lumOff val="-3268"/>
            <a:alphaOff val="0"/>
          </a:srgbClr>
        </a:solidFill>
        <a:ln w="12700" cap="flat" cmpd="sng" algn="ctr">
          <a:no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32440" tIns="30480" rIns="30480" bIns="30480" numCol="1" spcCol="1270" anchor="ctr" anchorCtr="0">
          <a:noAutofit/>
        </a:bodyPr>
        <a:lstStyle/>
        <a:p>
          <a:pPr marL="0" lvl="0" indent="0" algn="l" defTabSz="533400">
            <a:lnSpc>
              <a:spcPct val="90000"/>
            </a:lnSpc>
            <a:spcBef>
              <a:spcPct val="0"/>
            </a:spcBef>
            <a:spcAft>
              <a:spcPct val="35000"/>
            </a:spcAft>
            <a:buNone/>
          </a:pPr>
          <a:r>
            <a:rPr lang="bg-BG" sz="1200" b="1" kern="1200">
              <a:solidFill>
                <a:schemeClr val="bg1"/>
              </a:solidFill>
              <a:latin typeface="Arial" panose="020B0604020202020204" pitchFamily="34" charset="0"/>
              <a:ea typeface="+mn-ea"/>
              <a:cs typeface="Arial" panose="020B0604020202020204" pitchFamily="34" charset="0"/>
            </a:rPr>
            <a:t>Интегриране на различни секторни дейности</a:t>
          </a:r>
          <a:endParaRPr lang="en-US" sz="1200" b="1" kern="1200" dirty="0">
            <a:solidFill>
              <a:schemeClr val="bg1"/>
            </a:solidFill>
            <a:latin typeface="Arial" panose="020B0604020202020204" pitchFamily="34" charset="0"/>
            <a:ea typeface="+mn-ea"/>
            <a:cs typeface="Arial" panose="020B0604020202020204" pitchFamily="34" charset="0"/>
          </a:endParaRPr>
        </a:p>
      </dsp:txBody>
      <dsp:txXfrm>
        <a:off x="702567" y="3351586"/>
        <a:ext cx="7732852" cy="418821"/>
      </dsp:txXfrm>
    </dsp:sp>
    <dsp:sp modelId="{E6FC66D0-0F5D-4DEB-A87B-BF04129FD574}">
      <dsp:nvSpPr>
        <dsp:cNvPr id="0" name=""/>
        <dsp:cNvSpPr/>
      </dsp:nvSpPr>
      <dsp:spPr>
        <a:xfrm>
          <a:off x="440804" y="3299233"/>
          <a:ext cx="523526" cy="523526"/>
        </a:xfrm>
        <a:prstGeom prst="ellipse">
          <a:avLst/>
        </a:prstGeom>
        <a:solidFill>
          <a:sysClr val="window" lastClr="FFFFFF">
            <a:hueOff val="0"/>
            <a:satOff val="0"/>
            <a:lumOff val="0"/>
            <a:alphaOff val="0"/>
          </a:sysClr>
        </a:solidFill>
        <a:ln w="12700" cap="flat" cmpd="sng" algn="ctr">
          <a:solidFill>
            <a:srgbClr val="4472C4">
              <a:hueOff val="-6127787"/>
              <a:satOff val="-8523"/>
              <a:lumOff val="-3268"/>
              <a:alphaOff val="0"/>
            </a:srgbClr>
          </a:solidFill>
          <a:prstDash val="solid"/>
          <a:miter lim="800000"/>
        </a:ln>
        <a:effectLst/>
      </dsp:spPr>
      <dsp:style>
        <a:lnRef idx="2">
          <a:scrgbClr r="0" g="0" b="0"/>
        </a:lnRef>
        <a:fillRef idx="1">
          <a:scrgbClr r="0" g="0" b="0"/>
        </a:fillRef>
        <a:effectRef idx="0">
          <a:scrgbClr r="0" g="0" b="0"/>
        </a:effectRef>
        <a:fontRef idx="minor"/>
      </dsp:style>
    </dsp:sp>
    <dsp:sp modelId="{B0498803-7F8D-46DF-AF5F-C7A877C7FA24}">
      <dsp:nvSpPr>
        <dsp:cNvPr id="0" name=""/>
        <dsp:cNvSpPr/>
      </dsp:nvSpPr>
      <dsp:spPr>
        <a:xfrm>
          <a:off x="323287" y="3980187"/>
          <a:ext cx="8112133" cy="418821"/>
        </a:xfrm>
        <a:prstGeom prst="rect">
          <a:avLst/>
        </a:prstGeom>
        <a:solidFill>
          <a:srgbClr val="4472C4">
            <a:hueOff val="-7353344"/>
            <a:satOff val="-10228"/>
            <a:lumOff val="-3922"/>
            <a:alphaOff val="0"/>
          </a:srgbClr>
        </a:solidFill>
        <a:ln w="12700" cap="flat" cmpd="sng" algn="ctr">
          <a:no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32440" tIns="30480" rIns="30480" bIns="30480" numCol="1" spcCol="1270" anchor="ctr" anchorCtr="0">
          <a:noAutofit/>
        </a:bodyPr>
        <a:lstStyle/>
        <a:p>
          <a:pPr marL="0" lvl="0" indent="0" algn="l" defTabSz="533400">
            <a:lnSpc>
              <a:spcPct val="90000"/>
            </a:lnSpc>
            <a:spcBef>
              <a:spcPct val="0"/>
            </a:spcBef>
            <a:spcAft>
              <a:spcPct val="35000"/>
            </a:spcAft>
            <a:buNone/>
          </a:pPr>
          <a:r>
            <a:rPr lang="bg-BG" sz="1200" b="1" kern="1200">
              <a:solidFill>
                <a:schemeClr val="bg1"/>
              </a:solidFill>
              <a:latin typeface="Arial" panose="020B0604020202020204" pitchFamily="34" charset="0"/>
              <a:ea typeface="+mn-ea"/>
              <a:cs typeface="Arial" panose="020B0604020202020204" pitchFamily="34" charset="0"/>
            </a:rPr>
            <a:t>Осигуряване на максимална публичност и информираност</a:t>
          </a:r>
          <a:r>
            <a:rPr lang="en-US" sz="1200" b="1" kern="1200">
              <a:solidFill>
                <a:schemeClr val="bg1"/>
              </a:solidFill>
              <a:latin typeface="Arial" panose="020B0604020202020204" pitchFamily="34" charset="0"/>
              <a:ea typeface="+mn-ea"/>
              <a:cs typeface="Arial" panose="020B0604020202020204" pitchFamily="34" charset="0"/>
            </a:rPr>
            <a:t> </a:t>
          </a:r>
          <a:r>
            <a:rPr lang="bg-BG" sz="1200" b="1" kern="1200">
              <a:solidFill>
                <a:schemeClr val="bg1"/>
              </a:solidFill>
              <a:latin typeface="Arial" panose="020B0604020202020204" pitchFamily="34" charset="0"/>
              <a:ea typeface="+mn-ea"/>
              <a:cs typeface="Arial" panose="020B0604020202020204" pitchFamily="34" charset="0"/>
            </a:rPr>
            <a:t>и наличие на широка обществена подкрепа</a:t>
          </a:r>
          <a:endParaRPr lang="en-US" sz="1200" b="1" kern="1200" dirty="0">
            <a:solidFill>
              <a:schemeClr val="bg1"/>
            </a:solidFill>
            <a:latin typeface="Arial" panose="020B0604020202020204" pitchFamily="34" charset="0"/>
            <a:ea typeface="+mn-ea"/>
            <a:cs typeface="Arial" panose="020B0604020202020204" pitchFamily="34" charset="0"/>
          </a:endParaRPr>
        </a:p>
      </dsp:txBody>
      <dsp:txXfrm>
        <a:off x="323287" y="3980187"/>
        <a:ext cx="8112133" cy="418821"/>
      </dsp:txXfrm>
    </dsp:sp>
    <dsp:sp modelId="{1FE57659-CBBA-4645-8044-99F0C379BDD9}">
      <dsp:nvSpPr>
        <dsp:cNvPr id="0" name=""/>
        <dsp:cNvSpPr/>
      </dsp:nvSpPr>
      <dsp:spPr>
        <a:xfrm>
          <a:off x="61523" y="3927834"/>
          <a:ext cx="523526" cy="523526"/>
        </a:xfrm>
        <a:prstGeom prst="ellipse">
          <a:avLst/>
        </a:prstGeom>
        <a:solidFill>
          <a:sysClr val="window" lastClr="FFFFFF">
            <a:hueOff val="0"/>
            <a:satOff val="0"/>
            <a:lumOff val="0"/>
            <a:alphaOff val="0"/>
          </a:sysClr>
        </a:solidFill>
        <a:ln w="12700" cap="flat" cmpd="sng" algn="ctr">
          <a:solidFill>
            <a:srgbClr val="4472C4">
              <a:hueOff val="-7353344"/>
              <a:satOff val="-10228"/>
              <a:lumOff val="-3922"/>
              <a:alphaOff val="0"/>
            </a:srgb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837A24-15A7-4182-8004-55E1B7B61D27}"/>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Date Placeholder 2">
            <a:extLst>
              <a:ext uri="{FF2B5EF4-FFF2-40B4-BE49-F238E27FC236}">
                <a16:creationId xmlns:a16="http://schemas.microsoft.com/office/drawing/2014/main" id="{9A1EF6E6-D3A1-4E5F-B053-218B4074AB53}"/>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Footer Placeholder 3">
            <a:extLst>
              <a:ext uri="{FF2B5EF4-FFF2-40B4-BE49-F238E27FC236}">
                <a16:creationId xmlns:a16="http://schemas.microsoft.com/office/drawing/2014/main" id="{C7C030AE-E55A-4A2A-B9A5-D23766F2CBFE}"/>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a:extLst>
              <a:ext uri="{FF2B5EF4-FFF2-40B4-BE49-F238E27FC236}">
                <a16:creationId xmlns:a16="http://schemas.microsoft.com/office/drawing/2014/main" id="{339F1CE0-5DE6-46E4-AB21-03B1D2C4016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76F139A-A5C8-4C41-8C12-E11507075798}" type="slidenum">
              <a:rPr lang="bg-BG" smtClean="0"/>
              <a:t>‹#›</a:t>
            </a:fld>
            <a:endParaRPr lang="bg-BG"/>
          </a:p>
        </p:txBody>
      </p:sp>
    </p:spTree>
    <p:extLst>
      <p:ext uri="{BB962C8B-B14F-4D97-AF65-F5344CB8AC3E}">
        <p14:creationId xmlns:p14="http://schemas.microsoft.com/office/powerpoint/2010/main" val="10953411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FC1BCF4-431D-4C6E-B67C-57BB3D9F2669}" type="slidenum">
              <a:rPr lang="bg-BG" smtClean="0"/>
              <a:t>‹#›</a:t>
            </a:fld>
            <a:endParaRPr lang="bg-BG"/>
          </a:p>
        </p:txBody>
      </p:sp>
    </p:spTree>
    <p:extLst>
      <p:ext uri="{BB962C8B-B14F-4D97-AF65-F5344CB8AC3E}">
        <p14:creationId xmlns:p14="http://schemas.microsoft.com/office/powerpoint/2010/main" val="184779685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bg-BG"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endParaRPr lang="bg-BG" dirty="0"/>
          </a:p>
        </p:txBody>
      </p:sp>
      <p:sp>
        <p:nvSpPr>
          <p:cNvPr id="8" name="Footer Placeholder 7"/>
          <p:cNvSpPr>
            <a:spLocks noGrp="1"/>
          </p:cNvSpPr>
          <p:nvPr>
            <p:ph type="ftr" sz="quarter" idx="11"/>
          </p:nvPr>
        </p:nvSpPr>
        <p:spPr/>
        <p:txBody>
          <a:bodyPr/>
          <a:lstStyle/>
          <a:p>
            <a:endParaRPr lang="bg-BG" dirty="0"/>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endParaRPr lang="bg-BG" dirty="0"/>
          </a:p>
        </p:txBody>
      </p:sp>
      <p:sp>
        <p:nvSpPr>
          <p:cNvPr id="4" name="Footer Placeholder 3"/>
          <p:cNvSpPr>
            <a:spLocks noGrp="1"/>
          </p:cNvSpPr>
          <p:nvPr>
            <p:ph type="ftr" sz="quarter" idx="11"/>
          </p:nvPr>
        </p:nvSpPr>
        <p:spPr/>
        <p:txBody>
          <a:bodyPr/>
          <a:lstStyle/>
          <a:p>
            <a:endParaRPr lang="bg-BG" dirty="0"/>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bg-BG" dirty="0"/>
          </a:p>
        </p:txBody>
      </p:sp>
      <p:sp>
        <p:nvSpPr>
          <p:cNvPr id="3" name="Footer Placeholder 2"/>
          <p:cNvSpPr>
            <a:spLocks noGrp="1"/>
          </p:cNvSpPr>
          <p:nvPr>
            <p:ph type="ftr" sz="quarter" idx="11"/>
          </p:nvPr>
        </p:nvSpPr>
        <p:spPr/>
        <p:txBody>
          <a:bodyPr/>
          <a:lstStyle/>
          <a:p>
            <a:endParaRPr lang="bg-BG" dirty="0"/>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dirty="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dirty="0"/>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endParaRPr lang="bg-BG"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dirty="0"/>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extgeneration.bg/14" TargetMode="External"/><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a:p>
          <a:p>
            <a:pPr marL="0" indent="0" algn="ctr">
              <a:buNone/>
            </a:pPr>
            <a:endParaRPr lang="bg-BG" dirty="0"/>
          </a:p>
          <a:p>
            <a:pPr marL="0" lvl="0" indent="0" algn="ctr">
              <a:buClr>
                <a:srgbClr val="549E39"/>
              </a:buClr>
              <a:buNone/>
              <a:defRPr/>
            </a:pPr>
            <a:endParaRPr lang="en-GB" sz="3200" dirty="0">
              <a:solidFill>
                <a:schemeClr val="accent1">
                  <a:lumMod val="75000"/>
                </a:schemeClr>
              </a:solidFill>
              <a:latin typeface="Arial" panose="020B0604020202020204" pitchFamily="34" charset="0"/>
              <a:cs typeface="Arial" panose="020B0604020202020204" pitchFamily="34" charset="0"/>
            </a:endParaRPr>
          </a:p>
          <a:p>
            <a:pPr marL="0" lvl="0" indent="0" algn="ctr">
              <a:buClr>
                <a:srgbClr val="549E39"/>
              </a:buClr>
              <a:buNone/>
              <a:defRPr/>
            </a:pPr>
            <a:r>
              <a:rPr lang="ru-RU" sz="3200" dirty="0">
                <a:solidFill>
                  <a:schemeClr val="accent1">
                    <a:lumMod val="75000"/>
                  </a:schemeClr>
                </a:solidFill>
                <a:latin typeface="Arial" panose="020B0604020202020204" pitchFamily="34" charset="0"/>
                <a:cs typeface="Arial" panose="020B0604020202020204" pitchFamily="34" charset="0"/>
              </a:rPr>
              <a:t>Дистанционно обучение по обучителен модул</a:t>
            </a:r>
          </a:p>
          <a:p>
            <a:pPr marL="0" lvl="0" indent="0" algn="ctr">
              <a:buClr>
                <a:srgbClr val="549E39"/>
              </a:buClr>
              <a:buNone/>
              <a:defRPr/>
            </a:pPr>
            <a:r>
              <a:rPr lang="ru-RU" sz="3200" b="1" dirty="0">
                <a:solidFill>
                  <a:schemeClr val="accent1">
                    <a:lumMod val="75000"/>
                  </a:schemeClr>
                </a:solidFill>
                <a:latin typeface="Arial" panose="020B0604020202020204" pitchFamily="34" charset="0"/>
                <a:cs typeface="Arial" panose="020B0604020202020204" pitchFamily="34" charset="0"/>
              </a:rPr>
              <a:t>„Местно икономическо развитие – възможности и практически решения“</a:t>
            </a:r>
            <a:endParaRPr lang="bg-BG" sz="3200" b="1" dirty="0">
              <a:solidFill>
                <a:schemeClr val="accent1">
                  <a:lumMod val="75000"/>
                </a:schemeClr>
              </a:solidFill>
              <a:latin typeface="Calibri" panose="020F0502020204030204" pitchFamily="34" charset="0"/>
              <a:cs typeface="Calibri" panose="020F0502020204030204" pitchFamily="34" charset="0"/>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bg-BG" sz="1200" i="1" dirty="0">
                <a:solidFill>
                  <a:srgbClr val="549E39"/>
                </a:solidFill>
              </a:rPr>
              <a:t>Този документ е създаден съгласно Административен договор №  BG05SFOP001-2.015-0001-C02, проект „Повишаване на знанията, уменията и квалификацията на общинските служители“ за предоставяне на безвъзмездна финансова помощ по Оперативна програма „Добро управление“, съфинансирана от Европейския съюз чрез Европейския социален фонд. </a:t>
            </a:r>
          </a:p>
          <a:p>
            <a:pPr marL="45720" lvl="0" algn="ctr">
              <a:lnSpc>
                <a:spcPct val="90000"/>
              </a:lnSpc>
              <a:spcBef>
                <a:spcPts val="1400"/>
              </a:spcBef>
              <a:buClr>
                <a:srgbClr val="549E39"/>
              </a:buClr>
              <a:buSzPct val="80000"/>
            </a:pPr>
            <a:r>
              <a:rPr lang="bg-BG" sz="1100" i="1" dirty="0">
                <a:solidFill>
                  <a:srgbClr val="549E39"/>
                </a:solidFill>
                <a:hlinkClick r:id="rId4"/>
              </a:rPr>
              <a:t>www.eufunds.bg</a:t>
            </a:r>
            <a:r>
              <a:rPr lang="bg-BG" sz="1100" i="1" dirty="0">
                <a:solidFill>
                  <a:srgbClr val="549E39"/>
                </a:solidFill>
              </a:rPr>
              <a:t> </a:t>
            </a:r>
          </a:p>
          <a:p>
            <a:pPr marL="45720" lvl="0" algn="ctr">
              <a:lnSpc>
                <a:spcPct val="90000"/>
              </a:lnSpc>
              <a:spcBef>
                <a:spcPts val="1400"/>
              </a:spcBef>
              <a:buClr>
                <a:srgbClr val="549E39"/>
              </a:buClr>
              <a:buSzPct val="80000"/>
            </a:pPr>
            <a:endParaRPr lang="bg-BG"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06383" y="6250334"/>
            <a:ext cx="1706217" cy="365125"/>
          </a:xfrm>
        </p:spPr>
        <p:txBody>
          <a:bodyPr/>
          <a:lstStyle/>
          <a:p>
            <a:fld id="{D0FD718E-46A7-4A98-A9FE-3E1E2C2192EB}" type="slidenum">
              <a:rPr lang="bg-BG" smtClean="0"/>
              <a:t>10</a:t>
            </a:fld>
            <a:endParaRPr lang="bg-BG" dirty="0"/>
          </a:p>
        </p:txBody>
      </p:sp>
      <p:sp>
        <p:nvSpPr>
          <p:cNvPr id="3" name="Rectangle 2"/>
          <p:cNvSpPr/>
          <p:nvPr/>
        </p:nvSpPr>
        <p:spPr>
          <a:xfrm>
            <a:off x="1236852" y="780594"/>
            <a:ext cx="9718295" cy="954107"/>
          </a:xfrm>
          <a:prstGeom prst="rect">
            <a:avLst/>
          </a:prstGeom>
        </p:spPr>
        <p:txBody>
          <a:bodyPr wrap="square">
            <a:spAutoFit/>
          </a:bodyPr>
          <a:lstStyle/>
          <a:p>
            <a:pPr marL="45720" lvl="0" algn="ctr"/>
            <a:r>
              <a:rPr lang="bg-BG" sz="2800" b="1" dirty="0">
                <a:solidFill>
                  <a:schemeClr val="accent1">
                    <a:lumMod val="50000"/>
                  </a:schemeClr>
                </a:solidFill>
                <a:latin typeface="Arial" charset="0"/>
                <a:ea typeface="Calibri" pitchFamily="34" charset="0"/>
                <a:cs typeface="Arial" charset="0"/>
              </a:rPr>
              <a:t>Програмите в България през новия програмен период</a:t>
            </a:r>
            <a:r>
              <a:rPr lang="en-US" sz="2800" b="1" dirty="0">
                <a:solidFill>
                  <a:schemeClr val="accent1">
                    <a:lumMod val="50000"/>
                  </a:schemeClr>
                </a:solidFill>
                <a:latin typeface="Arial" charset="0"/>
                <a:ea typeface="Calibri" pitchFamily="34" charset="0"/>
                <a:cs typeface="Arial" charset="0"/>
              </a:rPr>
              <a:t> </a:t>
            </a:r>
            <a:r>
              <a:rPr lang="bg-BG" sz="2800" b="1" dirty="0">
                <a:solidFill>
                  <a:schemeClr val="accent1">
                    <a:lumMod val="50000"/>
                  </a:schemeClr>
                </a:solidFill>
                <a:latin typeface="Arial" charset="0"/>
                <a:ea typeface="Calibri" pitchFamily="34" charset="0"/>
                <a:cs typeface="Arial" charset="0"/>
              </a:rPr>
              <a:t>2021 – 2027 г.</a:t>
            </a:r>
            <a:r>
              <a:rPr lang="bg-BG" sz="2800" b="1" dirty="0">
                <a:latin typeface="Arial" panose="020B0604020202020204" pitchFamily="34" charset="0"/>
                <a:cs typeface="Arial" panose="020B0604020202020204" pitchFamily="34" charset="0"/>
              </a:rPr>
              <a:t>   </a:t>
            </a:r>
          </a:p>
        </p:txBody>
      </p:sp>
      <p:sp>
        <p:nvSpPr>
          <p:cNvPr id="5" name="Rectangle 1"/>
          <p:cNvSpPr>
            <a:spLocks noChangeArrowheads="1"/>
          </p:cNvSpPr>
          <p:nvPr/>
        </p:nvSpPr>
        <p:spPr bwMode="auto">
          <a:xfrm>
            <a:off x="690417" y="1620272"/>
            <a:ext cx="9026237"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457200" indent="-457200">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1. Конкурентоспособност и иновации в предприятията;</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2. Научни изследвания, иновации и дигитализация за интелигентна трансформация;</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3. Техническа помощ;</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4. Околна среда;</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5. Транспортна свързаност;</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6. Развитие на човешките ресурси;</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7. Образование;</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8. Храни и/или основно материално подпомагане;</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 9. Развитие на регионите;</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Стратегически план за развитие на земеделието и селските райони;</a:t>
            </a:r>
          </a:p>
          <a:p>
            <a:pPr>
              <a:spcBef>
                <a:spcPct val="0"/>
              </a:spcBef>
              <a:spcAft>
                <a:spcPts val="600"/>
              </a:spcAft>
              <a:buClrTx/>
              <a:buSzTx/>
              <a:buFont typeface="Wingdings" panose="05000000000000000000" pitchFamily="2" charset="2"/>
              <a:buChar char="q"/>
            </a:pPr>
            <a:r>
              <a:rPr lang="ru-RU" altLang="bg-BG" sz="2000" dirty="0">
                <a:latin typeface="Arial" panose="020B0604020202020204" pitchFamily="34" charset="0"/>
                <a:cs typeface="Arial" panose="020B0604020202020204" pitchFamily="34" charset="0"/>
              </a:rPr>
              <a:t>Програмата за морско дело, рибарство и аквакултури.</a:t>
            </a:r>
          </a:p>
        </p:txBody>
      </p:sp>
      <p:sp>
        <p:nvSpPr>
          <p:cNvPr id="6" name="Rectangle 1"/>
          <p:cNvSpPr>
            <a:spLocks noChangeArrowheads="1"/>
          </p:cNvSpPr>
          <p:nvPr/>
        </p:nvSpPr>
        <p:spPr bwMode="auto">
          <a:xfrm>
            <a:off x="7340600" y="2803237"/>
            <a:ext cx="4572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bg-BG" altLang="bg-BG" sz="1600" b="1" dirty="0">
                <a:solidFill>
                  <a:srgbClr val="FF0000"/>
                </a:solidFill>
                <a:cs typeface="Arial" panose="020B0604020202020204" pitchFamily="34" charset="0"/>
              </a:rPr>
              <a:t>Общият обем на финансирането, което има за задача да подпомогне ускореното развитие на България през следващите 7 – 8 г. възлиза на...</a:t>
            </a:r>
            <a:endParaRPr lang="bg-BG" altLang="bg-BG" sz="2400" dirty="0">
              <a:solidFill>
                <a:srgbClr val="FF0000"/>
              </a:solidFill>
              <a:cs typeface="Arial" panose="020B0604020202020204" pitchFamily="34" charset="0"/>
            </a:endParaRPr>
          </a:p>
        </p:txBody>
      </p:sp>
      <p:sp>
        <p:nvSpPr>
          <p:cNvPr id="7" name="Rectangle 6"/>
          <p:cNvSpPr>
            <a:spLocks noChangeArrowheads="1"/>
          </p:cNvSpPr>
          <p:nvPr/>
        </p:nvSpPr>
        <p:spPr bwMode="auto">
          <a:xfrm>
            <a:off x="8252691" y="3946238"/>
            <a:ext cx="300313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bg-BG" altLang="bg-BG" sz="3400" b="1" dirty="0">
                <a:solidFill>
                  <a:srgbClr val="FF0000"/>
                </a:solidFill>
                <a:cs typeface="Arial" panose="020B0604020202020204" pitchFamily="34" charset="0"/>
              </a:rPr>
              <a:t>40 млрд лв.!!</a:t>
            </a:r>
            <a:endParaRPr lang="bg-BG" altLang="bg-BG" sz="3400" dirty="0">
              <a:cs typeface="Arial" panose="020B0604020202020204" pitchFamily="34" charset="0"/>
            </a:endParaRPr>
          </a:p>
        </p:txBody>
      </p:sp>
      <p:sp>
        <p:nvSpPr>
          <p:cNvPr id="2" name="Заглавие 1">
            <a:extLst>
              <a:ext uri="{FF2B5EF4-FFF2-40B4-BE49-F238E27FC236}">
                <a16:creationId xmlns:a16="http://schemas.microsoft.com/office/drawing/2014/main" id="{10EAE8B8-B20F-E0EE-D771-084AA35AB2AC}"/>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78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0" fill="hold"/>
                                        <p:tgtEl>
                                          <p:spTgt spid="7"/>
                                        </p:tgtEl>
                                        <p:attrNameLst>
                                          <p:attrName>ppt_w</p:attrName>
                                        </p:attrNameLst>
                                      </p:cBhvr>
                                      <p:tavLst>
                                        <p:tav tm="0">
                                          <p:val>
                                            <p:fltVal val="0"/>
                                          </p:val>
                                        </p:tav>
                                        <p:tav tm="100000">
                                          <p:val>
                                            <p:strVal val="#ppt_w"/>
                                          </p:val>
                                        </p:tav>
                                      </p:tavLst>
                                    </p:anim>
                                    <p:anim calcmode="lin" valueType="num">
                                      <p:cBhvr>
                                        <p:cTn id="8" dur="5000" fill="hold"/>
                                        <p:tgtEl>
                                          <p:spTgt spid="7"/>
                                        </p:tgtEl>
                                        <p:attrNameLst>
                                          <p:attrName>ppt_h</p:attrName>
                                        </p:attrNameLst>
                                      </p:cBhvr>
                                      <p:tavLst>
                                        <p:tav tm="0">
                                          <p:val>
                                            <p:fltVal val="0"/>
                                          </p:val>
                                        </p:tav>
                                        <p:tav tm="100000">
                                          <p:val>
                                            <p:strVal val="#ppt_h"/>
                                          </p:val>
                                        </p:tav>
                                      </p:tavLst>
                                    </p:anim>
                                    <p:anim calcmode="lin" valueType="num">
                                      <p:cBhvr>
                                        <p:cTn id="9" dur="5000" fill="hold"/>
                                        <p:tgtEl>
                                          <p:spTgt spid="7"/>
                                        </p:tgtEl>
                                        <p:attrNameLst>
                                          <p:attrName>style.rotation</p:attrName>
                                        </p:attrNameLst>
                                      </p:cBhvr>
                                      <p:tavLst>
                                        <p:tav tm="0">
                                          <p:val>
                                            <p:fltVal val="90"/>
                                          </p:val>
                                        </p:tav>
                                        <p:tav tm="100000">
                                          <p:val>
                                            <p:fltVal val="0"/>
                                          </p:val>
                                        </p:tav>
                                      </p:tavLst>
                                    </p:anim>
                                    <p:animEffect transition="in" filter="fade">
                                      <p:cBhvr>
                                        <p:cTn id="10"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25642" y="6250334"/>
            <a:ext cx="1706217" cy="365125"/>
          </a:xfrm>
        </p:spPr>
        <p:txBody>
          <a:bodyPr/>
          <a:lstStyle/>
          <a:p>
            <a:fld id="{D0FD718E-46A7-4A98-A9FE-3E1E2C2192EB}" type="slidenum">
              <a:rPr lang="bg-BG" smtClean="0"/>
              <a:t>11</a:t>
            </a:fld>
            <a:endParaRPr lang="bg-BG" dirty="0"/>
          </a:p>
        </p:txBody>
      </p:sp>
      <p:sp>
        <p:nvSpPr>
          <p:cNvPr id="3" name="Rectangle 2"/>
          <p:cNvSpPr/>
          <p:nvPr/>
        </p:nvSpPr>
        <p:spPr>
          <a:xfrm>
            <a:off x="1236852" y="818295"/>
            <a:ext cx="9718295" cy="954107"/>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Програма </a:t>
            </a:r>
            <a:r>
              <a:rPr lang="bg-BG" sz="2800" b="1" dirty="0">
                <a:solidFill>
                  <a:schemeClr val="accent1">
                    <a:lumMod val="50000"/>
                  </a:schemeClr>
                </a:solidFill>
                <a:latin typeface="Arial" charset="0"/>
                <a:ea typeface="Calibri" pitchFamily="34" charset="0"/>
                <a:cs typeface="Arial" charset="0"/>
              </a:rPr>
              <a:t>„</a:t>
            </a:r>
            <a:r>
              <a:rPr lang="ru-RU" altLang="bg-BG" sz="2800" b="1" dirty="0">
                <a:solidFill>
                  <a:schemeClr val="accent1">
                    <a:lumMod val="50000"/>
                  </a:schemeClr>
                </a:solidFill>
                <a:latin typeface="Arial" charset="0"/>
                <a:ea typeface="Calibri" pitchFamily="34" charset="0"/>
                <a:cs typeface="Arial" charset="0"/>
              </a:rPr>
              <a:t>Конкурентоспособност и иновации в предприятията</a:t>
            </a:r>
            <a:r>
              <a:rPr lang="en-US" sz="2800" b="1" dirty="0">
                <a:solidFill>
                  <a:schemeClr val="accent1">
                    <a:lumMod val="50000"/>
                  </a:schemeClr>
                </a:solidFill>
                <a:latin typeface="Arial" charset="0"/>
                <a:ea typeface="Calibri" pitchFamily="34" charset="0"/>
                <a:cs typeface="Arial" charset="0"/>
              </a:rPr>
              <a:t>” </a:t>
            </a:r>
            <a:r>
              <a:rPr lang="bg-BG" sz="2800" b="1" dirty="0">
                <a:solidFill>
                  <a:schemeClr val="accent1">
                    <a:lumMod val="50000"/>
                  </a:schemeClr>
                </a:solidFill>
                <a:latin typeface="Arial" charset="0"/>
                <a:ea typeface="Calibri" pitchFamily="34" charset="0"/>
                <a:cs typeface="Arial" charset="0"/>
              </a:rPr>
              <a:t>(</a:t>
            </a:r>
            <a:r>
              <a:rPr lang="en-US" sz="2800" b="1" dirty="0">
                <a:solidFill>
                  <a:schemeClr val="accent1">
                    <a:lumMod val="50000"/>
                  </a:schemeClr>
                </a:solidFill>
                <a:latin typeface="Arial" charset="0"/>
                <a:ea typeface="Calibri" pitchFamily="34" charset="0"/>
                <a:cs typeface="Arial" charset="0"/>
              </a:rPr>
              <a:t>1</a:t>
            </a:r>
            <a:r>
              <a:rPr lang="bg-BG" sz="2800" b="1" dirty="0">
                <a:solidFill>
                  <a:schemeClr val="accent1">
                    <a:lumMod val="50000"/>
                  </a:schemeClr>
                </a:solidFill>
                <a:latin typeface="Arial" charset="0"/>
                <a:ea typeface="Calibri" pitchFamily="34" charset="0"/>
                <a:cs typeface="Arial" charset="0"/>
              </a:rPr>
              <a:t>,2 млрд. евро)</a:t>
            </a:r>
            <a:r>
              <a:rPr lang="bg-BG" sz="2800" b="1" dirty="0">
                <a:latin typeface="Arial" panose="020B0604020202020204" pitchFamily="34" charset="0"/>
                <a:cs typeface="Arial" panose="020B0604020202020204" pitchFamily="34" charset="0"/>
              </a:rPr>
              <a:t>   </a:t>
            </a:r>
          </a:p>
        </p:txBody>
      </p:sp>
      <p:sp>
        <p:nvSpPr>
          <p:cNvPr id="5" name="Rectangle 4"/>
          <p:cNvSpPr/>
          <p:nvPr/>
        </p:nvSpPr>
        <p:spPr>
          <a:xfrm>
            <a:off x="584015" y="1981960"/>
            <a:ext cx="11229109" cy="4185761"/>
          </a:xfrm>
          <a:prstGeom prst="rect">
            <a:avLst/>
          </a:prstGeom>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bg-BG" altLang="bg-BG" sz="1600" b="1" dirty="0">
                <a:ea typeface="Calibri" panose="020F0502020204030204" pitchFamily="34" charset="0"/>
                <a:cs typeface="Arial" panose="020B0604020202020204" pitchFamily="34" charset="0"/>
              </a:rPr>
              <a:t>Приоритет 1 „Иновации и растеж“:</a:t>
            </a:r>
          </a:p>
          <a:p>
            <a:pPr marL="285750" indent="-285750" eaLnBrk="1" hangingPunct="1">
              <a:buFont typeface="Wingdings" panose="05000000000000000000" pitchFamily="2" charset="2"/>
              <a:buChar char="q"/>
              <a:defRPr/>
            </a:pPr>
            <a:r>
              <a:rPr lang="bg-BG" altLang="bg-BG" sz="1600" dirty="0">
                <a:solidFill>
                  <a:srgbClr val="0070C0"/>
                </a:solidFill>
                <a:ea typeface="Calibri" panose="020F0502020204030204" pitchFamily="34" charset="0"/>
                <a:cs typeface="Arial" panose="020B0604020202020204" pitchFamily="34" charset="0"/>
              </a:rPr>
              <a:t>СЦ „ Развитие и засилване на капацитета за научни изследвания и иновации и на въвеждането на модерни технологии“</a:t>
            </a:r>
            <a:r>
              <a:rPr lang="bg-BG" altLang="bg-BG" sz="1600" dirty="0">
                <a:ea typeface="Calibri" panose="020F0502020204030204" pitchFamily="34" charset="0"/>
                <a:cs typeface="Arial" panose="020B0604020202020204" pitchFamily="34" charset="0"/>
              </a:rPr>
              <a:t> – осъществяване на вътрешни за предприятията НИРД и иновации, защита на ИС в предприятията.</a:t>
            </a:r>
          </a:p>
          <a:p>
            <a:pPr marL="285750" indent="-285750" eaLnBrk="1" hangingPunct="1">
              <a:buFont typeface="Wingdings" panose="05000000000000000000" pitchFamily="2" charset="2"/>
              <a:buChar char="q"/>
              <a:defRPr/>
            </a:pPr>
            <a:r>
              <a:rPr lang="bg-BG" altLang="bg-BG" sz="1600" dirty="0">
                <a:solidFill>
                  <a:srgbClr val="0070C0"/>
                </a:solidFill>
                <a:ea typeface="Calibri" panose="020F0502020204030204" pitchFamily="34" charset="0"/>
                <a:cs typeface="Arial" panose="020B0604020202020204" pitchFamily="34" charset="0"/>
              </a:rPr>
              <a:t>СЦ „Усвояване на ползите от цифровизация на гражданите, дружествата, изследователските организации и публичните органи“</a:t>
            </a:r>
            <a:r>
              <a:rPr lang="bg-BG" altLang="bg-BG" sz="1600" dirty="0">
                <a:ea typeface="Calibri" panose="020F0502020204030204" pitchFamily="34" charset="0"/>
                <a:cs typeface="Arial" panose="020B0604020202020204" pitchFamily="34" charset="0"/>
              </a:rPr>
              <a:t> – въвеждане на технологии и стандарти от Индустрия 4.0 в предприятията, цифрови технологии, софтуер, цифрови приложения, дигиталните умения на персонала.</a:t>
            </a:r>
          </a:p>
          <a:p>
            <a:pPr marL="285750" indent="-285750" eaLnBrk="1" hangingPunct="1">
              <a:buFont typeface="Wingdings" panose="05000000000000000000" pitchFamily="2" charset="2"/>
              <a:buChar char="q"/>
              <a:defRPr/>
            </a:pPr>
            <a:r>
              <a:rPr lang="bg-BG" altLang="bg-BG" sz="1600" dirty="0">
                <a:solidFill>
                  <a:srgbClr val="0070C0"/>
                </a:solidFill>
                <a:ea typeface="Calibri" panose="020F0502020204030204" pitchFamily="34" charset="0"/>
                <a:cs typeface="Arial" panose="020B0604020202020204" pitchFamily="34" charset="0"/>
              </a:rPr>
              <a:t>СЦ „Насърчаване на устойчивия растеж и конкурентоспособността на МСП и създаване на работни места, включително чрез производствени инвестиции“ </a:t>
            </a:r>
            <a:r>
              <a:rPr lang="bg-BG" altLang="bg-BG" sz="1600" dirty="0">
                <a:ea typeface="Calibri" panose="020F0502020204030204" pitchFamily="34" charset="0"/>
                <a:cs typeface="Arial" panose="020B0604020202020204" pitchFamily="34" charset="0"/>
              </a:rPr>
              <a:t>- производствени инвестиции, предприемаческата активност и екосистема.</a:t>
            </a:r>
          </a:p>
          <a:p>
            <a:pPr eaLnBrk="1" hangingPunct="1">
              <a:defRPr/>
            </a:pPr>
            <a:endParaRPr lang="bg-BG" altLang="bg-BG" sz="1000" dirty="0">
              <a:ea typeface="Calibri" panose="020F0502020204030204" pitchFamily="34" charset="0"/>
              <a:cs typeface="Arial" panose="020B0604020202020204" pitchFamily="34" charset="0"/>
            </a:endParaRPr>
          </a:p>
          <a:p>
            <a:pPr eaLnBrk="1" hangingPunct="1">
              <a:defRPr/>
            </a:pPr>
            <a:r>
              <a:rPr lang="bg-BG" altLang="bg-BG" sz="1600" b="1" dirty="0">
                <a:ea typeface="Calibri" panose="020F0502020204030204" pitchFamily="34" charset="0"/>
                <a:cs typeface="Arial" panose="020B0604020202020204" pitchFamily="34" charset="0"/>
              </a:rPr>
              <a:t>Приоритет 2 „Кръгова икономика“:</a:t>
            </a:r>
          </a:p>
          <a:p>
            <a:pPr marL="285750" indent="-285750" eaLnBrk="1" hangingPunct="1">
              <a:buFont typeface="Wingdings" panose="05000000000000000000" pitchFamily="2" charset="2"/>
              <a:buChar char="q"/>
              <a:defRPr/>
            </a:pPr>
            <a:r>
              <a:rPr lang="bg-BG" altLang="bg-BG" sz="1600" dirty="0">
                <a:solidFill>
                  <a:srgbClr val="0070C0"/>
                </a:solidFill>
                <a:ea typeface="Calibri" panose="020F0502020204030204" pitchFamily="34" charset="0"/>
                <a:cs typeface="Arial" panose="020B0604020202020204" pitchFamily="34" charset="0"/>
              </a:rPr>
              <a:t>СЦ „ Насърчаване на енергийната ефективност и намаляване на емисиите парникови газове“</a:t>
            </a:r>
            <a:r>
              <a:rPr lang="bg-BG" altLang="bg-BG" sz="1600" dirty="0">
                <a:ea typeface="Calibri" panose="020F0502020204030204" pitchFamily="34" charset="0"/>
                <a:cs typeface="Arial" panose="020B0604020202020204" pitchFamily="34" charset="0"/>
              </a:rPr>
              <a:t>– мерки за енергийна ефективност, системи за енергиен мениджмънт, мониторинг и контрол на енергопотреблението.</a:t>
            </a:r>
          </a:p>
          <a:p>
            <a:pPr marL="285750" indent="-285750" eaLnBrk="1" hangingPunct="1">
              <a:buFont typeface="Wingdings" panose="05000000000000000000" pitchFamily="2" charset="2"/>
              <a:buChar char="q"/>
              <a:defRPr/>
            </a:pPr>
            <a:r>
              <a:rPr lang="bg-BG" altLang="bg-BG" sz="1600" dirty="0">
                <a:solidFill>
                  <a:srgbClr val="0070C0"/>
                </a:solidFill>
                <a:ea typeface="Calibri" panose="020F0502020204030204" pitchFamily="34" charset="0"/>
                <a:cs typeface="Arial" panose="020B0604020202020204" pitchFamily="34" charset="0"/>
              </a:rPr>
              <a:t>СЦ „Насърчаване на прехода към кръгова и ресурсоефективна икономика“</a:t>
            </a:r>
            <a:r>
              <a:rPr lang="bg-BG" altLang="bg-BG" sz="1600" dirty="0">
                <a:ea typeface="Calibri" panose="020F0502020204030204" pitchFamily="34" charset="0"/>
                <a:cs typeface="Arial" panose="020B0604020202020204" pitchFamily="34" charset="0"/>
              </a:rPr>
              <a:t>– намаляване на използването на първични суровини или увеличаване на използването на странични продукти и вторични суровини, рециклиране и повторно ползване на продуктите, подобряване управлението на отпадъците в предприятията, постигане на промишлена симбиоза – споделяне на ресурси и услуги.</a:t>
            </a:r>
          </a:p>
        </p:txBody>
      </p:sp>
      <p:sp>
        <p:nvSpPr>
          <p:cNvPr id="2" name="Заглавие 1">
            <a:extLst>
              <a:ext uri="{FF2B5EF4-FFF2-40B4-BE49-F238E27FC236}">
                <a16:creationId xmlns:a16="http://schemas.microsoft.com/office/drawing/2014/main" id="{D0EB01CD-7A83-A186-8041-E7F3316BE6B5}"/>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6425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71362" y="6250334"/>
            <a:ext cx="1706217" cy="365125"/>
          </a:xfrm>
        </p:spPr>
        <p:txBody>
          <a:bodyPr/>
          <a:lstStyle/>
          <a:p>
            <a:fld id="{D0FD718E-46A7-4A98-A9FE-3E1E2C2192EB}" type="slidenum">
              <a:rPr lang="bg-BG" smtClean="0"/>
              <a:t>12</a:t>
            </a:fld>
            <a:endParaRPr lang="bg-BG" dirty="0"/>
          </a:p>
        </p:txBody>
      </p:sp>
      <p:sp>
        <p:nvSpPr>
          <p:cNvPr id="3" name="Rectangle 2"/>
          <p:cNvSpPr/>
          <p:nvPr/>
        </p:nvSpPr>
        <p:spPr>
          <a:xfrm>
            <a:off x="1236852" y="790863"/>
            <a:ext cx="9718295" cy="1384995"/>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Концепция на политиката за интелигентна специализация за новия програмен период </a:t>
            </a:r>
            <a:r>
              <a:rPr lang="en-US" sz="2800" b="1" dirty="0">
                <a:solidFill>
                  <a:schemeClr val="accent1">
                    <a:lumMod val="50000"/>
                  </a:schemeClr>
                </a:solidFill>
                <a:latin typeface="Arial" charset="0"/>
                <a:ea typeface="Calibri" pitchFamily="34" charset="0"/>
                <a:cs typeface="Arial" charset="0"/>
              </a:rPr>
              <a:t>(</a:t>
            </a:r>
            <a:r>
              <a:rPr lang="ru-RU" sz="2800" b="1" dirty="0">
                <a:solidFill>
                  <a:schemeClr val="accent1">
                    <a:lumMod val="50000"/>
                  </a:schemeClr>
                </a:solidFill>
                <a:latin typeface="Arial" charset="0"/>
                <a:ea typeface="Calibri" pitchFamily="34" charset="0"/>
                <a:cs typeface="Arial" charset="0"/>
              </a:rPr>
              <a:t>2021 – 2027 г.</a:t>
            </a:r>
            <a:r>
              <a:rPr lang="en-US" sz="2800" b="1" dirty="0">
                <a:solidFill>
                  <a:schemeClr val="accent1">
                    <a:lumMod val="50000"/>
                  </a:schemeClr>
                </a:solidFill>
                <a:latin typeface="Arial" charset="0"/>
                <a:ea typeface="Calibri" pitchFamily="34" charset="0"/>
                <a:cs typeface="Arial" charset="0"/>
              </a:rPr>
              <a:t>)</a:t>
            </a:r>
            <a:r>
              <a:rPr lang="bg-BG" sz="2800" b="1" dirty="0">
                <a:latin typeface="Arial" panose="020B0604020202020204" pitchFamily="34" charset="0"/>
                <a:cs typeface="Arial" panose="020B0604020202020204" pitchFamily="34" charset="0"/>
              </a:rPr>
              <a:t>   </a:t>
            </a:r>
          </a:p>
        </p:txBody>
      </p:sp>
      <p:sp>
        <p:nvSpPr>
          <p:cNvPr id="5" name="Rectangle 4"/>
          <p:cNvSpPr/>
          <p:nvPr/>
        </p:nvSpPr>
        <p:spPr>
          <a:xfrm>
            <a:off x="1018309" y="2412999"/>
            <a:ext cx="5059218" cy="3139321"/>
          </a:xfrm>
          <a:prstGeom prst="rect">
            <a:avLst/>
          </a:prstGeom>
        </p:spPr>
        <p:txBody>
          <a:bodyPr wrap="square">
            <a:spAutoFit/>
          </a:bodyPr>
          <a:lstStyle/>
          <a:p>
            <a:pPr eaLnBrk="1" hangingPunct="1">
              <a:defRPr/>
            </a:pPr>
            <a:r>
              <a:rPr lang="ru-RU" dirty="0">
                <a:latin typeface="Arial" panose="020B0604020202020204" pitchFamily="34" charset="0"/>
                <a:cs typeface="Arial" panose="020B0604020202020204" pitchFamily="34" charset="0"/>
              </a:rPr>
              <a:t>Тематични </a:t>
            </a:r>
            <a:r>
              <a:rPr lang="ru-RU" b="1" dirty="0">
                <a:latin typeface="Arial" panose="020B0604020202020204" pitchFamily="34" charset="0"/>
                <a:cs typeface="Arial" panose="020B0604020202020204" pitchFamily="34" charset="0"/>
              </a:rPr>
              <a:t>приоритетни области </a:t>
            </a:r>
            <a:r>
              <a:rPr lang="ru-RU" dirty="0">
                <a:latin typeface="Arial" panose="020B0604020202020204" pitchFamily="34" charset="0"/>
                <a:cs typeface="Arial" panose="020B0604020202020204" pitchFamily="34" charset="0"/>
              </a:rPr>
              <a:t>за интелигентна специализация:</a:t>
            </a:r>
          </a:p>
          <a:p>
            <a:pPr eaLnBrk="1" hangingPunct="1">
              <a:defRPr/>
            </a:pPr>
            <a:endParaRPr lang="ru-RU" dirty="0">
              <a:latin typeface="Arial" panose="020B0604020202020204" pitchFamily="34" charset="0"/>
              <a:cs typeface="Arial" panose="020B0604020202020204" pitchFamily="34" charset="0"/>
            </a:endParaRPr>
          </a:p>
          <a:p>
            <a:pPr marL="342900" indent="-342900" eaLnBrk="1" hangingPunct="1">
              <a:buFont typeface="+mj-lt"/>
              <a:buAutoNum type="arabicPeriod"/>
              <a:defRPr/>
            </a:pPr>
            <a:r>
              <a:rPr lang="ru-RU" dirty="0">
                <a:latin typeface="Arial" panose="020B0604020202020204" pitchFamily="34" charset="0"/>
                <a:cs typeface="Arial" panose="020B0604020202020204" pitchFamily="34" charset="0"/>
              </a:rPr>
              <a:t>Информатика и ИКТ;</a:t>
            </a:r>
          </a:p>
          <a:p>
            <a:pPr marL="342900" indent="-342900" eaLnBrk="1" hangingPunct="1">
              <a:buFont typeface="+mj-lt"/>
              <a:buAutoNum type="arabicPeriod"/>
              <a:defRPr/>
            </a:pPr>
            <a:r>
              <a:rPr lang="ru-RU" dirty="0">
                <a:latin typeface="Arial" panose="020B0604020202020204" pitchFamily="34" charset="0"/>
                <a:cs typeface="Arial" panose="020B0604020202020204" pitchFamily="34" charset="0"/>
              </a:rPr>
              <a:t>Мехатроника;</a:t>
            </a:r>
          </a:p>
          <a:p>
            <a:pPr marL="342900" indent="-342900" eaLnBrk="1" hangingPunct="1">
              <a:buFont typeface="+mj-lt"/>
              <a:buAutoNum type="arabicPeriod"/>
              <a:defRPr/>
            </a:pPr>
            <a:r>
              <a:rPr lang="ru-RU" dirty="0">
                <a:latin typeface="Arial" panose="020B0604020202020204" pitchFamily="34" charset="0"/>
                <a:cs typeface="Arial" panose="020B0604020202020204" pitchFamily="34" charset="0"/>
              </a:rPr>
              <a:t>Индустрии за здравословен живот и биотехнологии;</a:t>
            </a:r>
          </a:p>
          <a:p>
            <a:pPr marL="342900" indent="-342900" eaLnBrk="1" hangingPunct="1">
              <a:buFont typeface="+mj-lt"/>
              <a:buAutoNum type="arabicPeriod"/>
              <a:defRPr/>
            </a:pPr>
            <a:r>
              <a:rPr lang="ru-RU" dirty="0">
                <a:latin typeface="Arial" panose="020B0604020202020204" pitchFamily="34" charset="0"/>
                <a:cs typeface="Arial" panose="020B0604020202020204" pitchFamily="34" charset="0"/>
              </a:rPr>
              <a:t>Нови технологии в креативни и рекреативни индустрии;</a:t>
            </a:r>
          </a:p>
          <a:p>
            <a:pPr marL="342900" indent="-342900" eaLnBrk="1" hangingPunct="1">
              <a:buFont typeface="+mj-lt"/>
              <a:buAutoNum type="arabicPeriod"/>
              <a:defRPr/>
            </a:pPr>
            <a:r>
              <a:rPr lang="ru-RU" dirty="0">
                <a:latin typeface="Arial" panose="020B0604020202020204" pitchFamily="34" charset="0"/>
                <a:cs typeface="Arial" panose="020B0604020202020204" pitchFamily="34" charset="0"/>
              </a:rPr>
              <a:t>Чисти технологии, кръгова и нисковъглеродна икономика.</a:t>
            </a: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16625" y="2041871"/>
            <a:ext cx="4876800"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лавие 1">
            <a:extLst>
              <a:ext uri="{FF2B5EF4-FFF2-40B4-BE49-F238E27FC236}">
                <a16:creationId xmlns:a16="http://schemas.microsoft.com/office/drawing/2014/main" id="{FD0F658E-3598-B8CD-24DC-B8FE481C0656}"/>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2027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16498" y="6263973"/>
            <a:ext cx="1706217" cy="365125"/>
          </a:xfrm>
        </p:spPr>
        <p:txBody>
          <a:bodyPr/>
          <a:lstStyle/>
          <a:p>
            <a:fld id="{D0FD718E-46A7-4A98-A9FE-3E1E2C2192EB}" type="slidenum">
              <a:rPr lang="bg-BG" smtClean="0"/>
              <a:t>13</a:t>
            </a:fld>
            <a:endParaRPr lang="bg-BG" dirty="0"/>
          </a:p>
        </p:txBody>
      </p:sp>
      <p:sp>
        <p:nvSpPr>
          <p:cNvPr id="3" name="Rectangle 2"/>
          <p:cNvSpPr/>
          <p:nvPr/>
        </p:nvSpPr>
        <p:spPr>
          <a:xfrm>
            <a:off x="1236852" y="785550"/>
            <a:ext cx="9718295" cy="1384995"/>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Програма </a:t>
            </a:r>
            <a:r>
              <a:rPr lang="bg-BG" sz="2800" b="1" dirty="0">
                <a:solidFill>
                  <a:schemeClr val="accent1">
                    <a:lumMod val="50000"/>
                  </a:schemeClr>
                </a:solidFill>
                <a:latin typeface="Arial" charset="0"/>
                <a:ea typeface="Calibri" pitchFamily="34" charset="0"/>
                <a:cs typeface="Arial" charset="0"/>
              </a:rPr>
              <a:t>„</a:t>
            </a:r>
            <a:r>
              <a:rPr lang="ru-RU" altLang="bg-BG" sz="2800" b="1" dirty="0">
                <a:solidFill>
                  <a:schemeClr val="accent1">
                    <a:lumMod val="50000"/>
                  </a:schemeClr>
                </a:solidFill>
                <a:latin typeface="Arial" charset="0"/>
                <a:ea typeface="Calibri" pitchFamily="34" charset="0"/>
                <a:cs typeface="Arial" charset="0"/>
              </a:rPr>
              <a:t>Научни изследвания, иновации и дигитализация за интелигентна трансформация</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 </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885,5 млн. евро</a:t>
            </a:r>
            <a:r>
              <a:rPr lang="en-US" sz="2800" b="1" dirty="0">
                <a:solidFill>
                  <a:schemeClr val="accent1">
                    <a:lumMod val="50000"/>
                  </a:schemeClr>
                </a:solidFill>
                <a:latin typeface="Arial" charset="0"/>
                <a:ea typeface="Calibri" pitchFamily="34" charset="0"/>
                <a:cs typeface="Arial" charset="0"/>
              </a:rPr>
              <a:t>)</a:t>
            </a:r>
            <a:r>
              <a:rPr lang="bg-BG" sz="2800" b="1" dirty="0">
                <a:latin typeface="Arial" panose="020B0604020202020204" pitchFamily="34" charset="0"/>
                <a:cs typeface="Arial" panose="020B0604020202020204" pitchFamily="34" charset="0"/>
              </a:rPr>
              <a:t>   </a:t>
            </a:r>
          </a:p>
        </p:txBody>
      </p:sp>
      <p:sp>
        <p:nvSpPr>
          <p:cNvPr id="5" name="Rectangle 2"/>
          <p:cNvSpPr>
            <a:spLocks noChangeArrowheads="1"/>
          </p:cNvSpPr>
          <p:nvPr/>
        </p:nvSpPr>
        <p:spPr bwMode="auto">
          <a:xfrm>
            <a:off x="528782" y="2170545"/>
            <a:ext cx="113030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bg-BG" altLang="bg-BG" sz="1600" b="1" dirty="0">
                <a:ea typeface="Calibri" panose="020F0502020204030204" pitchFamily="34" charset="0"/>
                <a:cs typeface="Arial" panose="020B0604020202020204" pitchFamily="34" charset="0"/>
              </a:rPr>
              <a:t>Приоритет 1 „Устойчиво развитие на българската научноизследователска и иновационна екосистема“</a:t>
            </a:r>
          </a:p>
          <a:p>
            <a:pPr eaLnBrk="1" hangingPunct="1">
              <a:buFont typeface="Wingdings" panose="05000000000000000000" pitchFamily="2" charset="2"/>
              <a:buChar char="q"/>
            </a:pPr>
            <a:r>
              <a:rPr lang="en-US" altLang="bg-BG" sz="1600" dirty="0">
                <a:solidFill>
                  <a:srgbClr val="0070C0"/>
                </a:solidFill>
                <a:ea typeface="Calibri" panose="020F0502020204030204" pitchFamily="34" charset="0"/>
                <a:cs typeface="Arial" panose="020B0604020202020204" pitchFamily="34" charset="0"/>
              </a:rPr>
              <a:t> </a:t>
            </a:r>
            <a:r>
              <a:rPr lang="bg-BG" altLang="bg-BG" sz="1600" dirty="0">
                <a:solidFill>
                  <a:srgbClr val="0070C0"/>
                </a:solidFill>
                <a:ea typeface="Calibri" panose="020F0502020204030204" pitchFamily="34" charset="0"/>
                <a:cs typeface="Arial" panose="020B0604020202020204" pitchFamily="34" charset="0"/>
              </a:rPr>
              <a:t>СЦ „Развитие и повишаване на капацитета за научни изследвания и иновации и усвояване на съвременни технологии“ </a:t>
            </a:r>
            <a:r>
              <a:rPr lang="en-US" altLang="bg-BG" sz="1600" dirty="0">
                <a:solidFill>
                  <a:srgbClr val="0070C0"/>
                </a:solidFill>
                <a:ea typeface="Calibri" panose="020F0502020204030204" pitchFamily="34" charset="0"/>
                <a:cs typeface="Arial" panose="020B0604020202020204" pitchFamily="34" charset="0"/>
              </a:rPr>
              <a:t>(</a:t>
            </a:r>
            <a:r>
              <a:rPr lang="bg-BG" altLang="bg-BG" sz="1600" dirty="0">
                <a:solidFill>
                  <a:srgbClr val="0070C0"/>
                </a:solidFill>
                <a:ea typeface="Calibri" panose="020F0502020204030204" pitchFamily="34" charset="0"/>
                <a:cs typeface="Arial" panose="020B0604020202020204" pitchFamily="34" charset="0"/>
              </a:rPr>
              <a:t>587,7 млн. евро</a:t>
            </a:r>
            <a:r>
              <a:rPr lang="en-US" altLang="bg-BG" sz="1600" dirty="0">
                <a:solidFill>
                  <a:srgbClr val="0070C0"/>
                </a:solidFill>
                <a:ea typeface="Calibri" panose="020F0502020204030204" pitchFamily="34" charset="0"/>
                <a:cs typeface="Arial" panose="020B0604020202020204" pitchFamily="34" charset="0"/>
              </a:rPr>
              <a:t>)</a:t>
            </a:r>
            <a:r>
              <a:rPr lang="bg-BG" altLang="bg-BG" sz="1600" dirty="0">
                <a:solidFill>
                  <a:srgbClr val="0070C0"/>
                </a:solidFill>
                <a:ea typeface="Calibri" panose="020F0502020204030204" pitchFamily="34" charset="0"/>
                <a:cs typeface="Arial" panose="020B0604020202020204" pitchFamily="34" charset="0"/>
              </a:rPr>
              <a:t>:</a:t>
            </a:r>
          </a:p>
          <a:p>
            <a:pPr lvl="1" eaLnBrk="1" hangingPunct="1">
              <a:buFont typeface="Wingdings" panose="05000000000000000000" pitchFamily="2" charset="2"/>
              <a:buChar char="Ø"/>
            </a:pPr>
            <a:r>
              <a:rPr lang="bg-BG" altLang="bg-BG" sz="1600" dirty="0">
                <a:cs typeface="Arial" panose="020B0604020202020204" pitchFamily="34" charset="0"/>
              </a:rPr>
              <a:t>Устойчиво развитие на националния капацитет за научни изследвания и иновации.</a:t>
            </a:r>
          </a:p>
          <a:p>
            <a:pPr lvl="1" eaLnBrk="1" hangingPunct="1">
              <a:buFont typeface="Wingdings" panose="05000000000000000000" pitchFamily="2" charset="2"/>
              <a:buChar char="Ø"/>
            </a:pPr>
            <a:r>
              <a:rPr lang="bg-BG" altLang="bg-BG" sz="1600" dirty="0">
                <a:cs typeface="Arial" panose="020B0604020202020204" pitchFamily="34" charset="0"/>
              </a:rPr>
              <a:t>Трансфер на технологии и знания.</a:t>
            </a:r>
          </a:p>
          <a:p>
            <a:pPr lvl="1" eaLnBrk="1" hangingPunct="1">
              <a:buFont typeface="Wingdings" panose="05000000000000000000" pitchFamily="2" charset="2"/>
              <a:buChar char="Ø"/>
            </a:pPr>
            <a:r>
              <a:rPr lang="bg-BG" altLang="bg-BG" sz="1600" dirty="0">
                <a:cs typeface="Arial" panose="020B0604020202020204" pitchFamily="34" charset="0"/>
              </a:rPr>
              <a:t>Европейска интеграция и интернационализация.</a:t>
            </a:r>
          </a:p>
          <a:p>
            <a:pPr eaLnBrk="1" hangingPunct="1"/>
            <a:endParaRPr lang="bg-BG" altLang="bg-BG" sz="1000" dirty="0">
              <a:cs typeface="Arial" panose="020B0604020202020204" pitchFamily="34" charset="0"/>
            </a:endParaRPr>
          </a:p>
          <a:p>
            <a:pPr eaLnBrk="1" hangingPunct="1">
              <a:buFont typeface="Wingdings" panose="05000000000000000000" pitchFamily="2" charset="2"/>
              <a:buChar char="q"/>
            </a:pPr>
            <a:r>
              <a:rPr lang="en-US" altLang="bg-BG" sz="1600" dirty="0">
                <a:solidFill>
                  <a:srgbClr val="0070C0"/>
                </a:solidFill>
                <a:cs typeface="Arial" panose="020B0604020202020204" pitchFamily="34" charset="0"/>
              </a:rPr>
              <a:t> </a:t>
            </a:r>
            <a:r>
              <a:rPr lang="bg-BG" altLang="bg-BG" sz="1600" dirty="0">
                <a:solidFill>
                  <a:srgbClr val="0070C0"/>
                </a:solidFill>
                <a:cs typeface="Arial" panose="020B0604020202020204" pitchFamily="34" charset="0"/>
              </a:rPr>
              <a:t>СЦ „Развитие на умения за интелигентна специализация, индустриален преход и предприемачество“ </a:t>
            </a:r>
            <a:r>
              <a:rPr lang="en-US" altLang="bg-BG" sz="1600" dirty="0">
                <a:solidFill>
                  <a:srgbClr val="0070C0"/>
                </a:solidFill>
                <a:cs typeface="Arial" panose="020B0604020202020204" pitchFamily="34" charset="0"/>
              </a:rPr>
              <a:t>(</a:t>
            </a:r>
            <a:r>
              <a:rPr lang="bg-BG" altLang="bg-BG" sz="1600" dirty="0">
                <a:solidFill>
                  <a:srgbClr val="0070C0"/>
                </a:solidFill>
                <a:cs typeface="Arial" panose="020B0604020202020204" pitchFamily="34" charset="0"/>
              </a:rPr>
              <a:t>12,5 млн. евро</a:t>
            </a:r>
            <a:r>
              <a:rPr lang="en-US" altLang="bg-BG" sz="1600" dirty="0">
                <a:solidFill>
                  <a:srgbClr val="0070C0"/>
                </a:solidFill>
                <a:cs typeface="Arial" panose="020B0604020202020204" pitchFamily="34" charset="0"/>
              </a:rPr>
              <a:t>)</a:t>
            </a:r>
            <a:r>
              <a:rPr lang="bg-BG" altLang="bg-BG" sz="1600" b="1" dirty="0">
                <a:cs typeface="Arial" panose="020B0604020202020204" pitchFamily="34" charset="0"/>
              </a:rPr>
              <a:t> </a:t>
            </a:r>
            <a:r>
              <a:rPr lang="bg-BG" altLang="bg-BG" sz="1600" dirty="0">
                <a:cs typeface="Arial" panose="020B0604020202020204" pitchFamily="34" charset="0"/>
              </a:rPr>
              <a:t>– създаване на платформа за умения за интелигентна специализация.</a:t>
            </a:r>
          </a:p>
          <a:p>
            <a:pPr eaLnBrk="1" hangingPunct="1"/>
            <a:endParaRPr lang="bg-BG" altLang="bg-BG" sz="1000" dirty="0">
              <a:cs typeface="Arial" panose="020B0604020202020204" pitchFamily="34" charset="0"/>
            </a:endParaRPr>
          </a:p>
          <a:p>
            <a:pPr eaLnBrk="1" hangingPunct="1"/>
            <a:r>
              <a:rPr lang="bg-BG" altLang="bg-BG" sz="1600" b="1" dirty="0">
                <a:cs typeface="Arial" panose="020B0604020202020204" pitchFamily="34" charset="0"/>
              </a:rPr>
              <a:t>Приоритет 2 „Цифрова трансформация на публичния сектор“</a:t>
            </a:r>
          </a:p>
          <a:p>
            <a:pPr eaLnBrk="1" hangingPunct="1">
              <a:buFont typeface="Wingdings" panose="05000000000000000000" pitchFamily="2" charset="2"/>
              <a:buChar char="q"/>
            </a:pPr>
            <a:r>
              <a:rPr lang="en-US" altLang="bg-BG" sz="1600" dirty="0">
                <a:solidFill>
                  <a:srgbClr val="0070C0"/>
                </a:solidFill>
                <a:cs typeface="Arial" panose="020B0604020202020204" pitchFamily="34" charset="0"/>
              </a:rPr>
              <a:t> </a:t>
            </a:r>
            <a:r>
              <a:rPr lang="bg-BG" altLang="bg-BG" sz="1600" dirty="0">
                <a:solidFill>
                  <a:srgbClr val="0070C0"/>
                </a:solidFill>
                <a:cs typeface="Arial" panose="020B0604020202020204" pitchFamily="34" charset="0"/>
              </a:rPr>
              <a:t>СЦ „Усвояване на ползите от цифровизацията за гражданите, дружествата, изследователските организации и публичните органи“ </a:t>
            </a:r>
            <a:r>
              <a:rPr lang="en-US" altLang="bg-BG" sz="1600" dirty="0">
                <a:solidFill>
                  <a:srgbClr val="0070C0"/>
                </a:solidFill>
                <a:cs typeface="Arial" panose="020B0604020202020204" pitchFamily="34" charset="0"/>
              </a:rPr>
              <a:t>(</a:t>
            </a:r>
            <a:r>
              <a:rPr lang="bg-BG" altLang="bg-BG" sz="1600" dirty="0">
                <a:solidFill>
                  <a:srgbClr val="0070C0"/>
                </a:solidFill>
                <a:cs typeface="Arial" panose="020B0604020202020204" pitchFamily="34" charset="0"/>
              </a:rPr>
              <a:t>264,1 млн. евро</a:t>
            </a:r>
            <a:r>
              <a:rPr lang="en-US" altLang="bg-BG" sz="1600" dirty="0">
                <a:solidFill>
                  <a:srgbClr val="0070C0"/>
                </a:solidFill>
                <a:cs typeface="Arial" panose="020B0604020202020204" pitchFamily="34" charset="0"/>
              </a:rPr>
              <a:t>)</a:t>
            </a:r>
            <a:r>
              <a:rPr lang="bg-BG" altLang="bg-BG" sz="1600" dirty="0">
                <a:solidFill>
                  <a:srgbClr val="0070C0"/>
                </a:solidFill>
                <a:cs typeface="Arial" panose="020B0604020202020204" pitchFamily="34" charset="0"/>
              </a:rPr>
              <a:t>:</a:t>
            </a:r>
          </a:p>
          <a:p>
            <a:pPr lvl="1" eaLnBrk="1" hangingPunct="1">
              <a:buFont typeface="Wingdings" panose="05000000000000000000" pitchFamily="2" charset="2"/>
              <a:buChar char="Ø"/>
            </a:pPr>
            <a:r>
              <a:rPr lang="bg-BG" altLang="bg-BG" sz="1600" dirty="0">
                <a:cs typeface="Arial" panose="020B0604020202020204" pitchFamily="34" charset="0"/>
              </a:rPr>
              <a:t>Създаване на рамка за управление на данни и изграждане на оперативно съвместими пространства за данни.</a:t>
            </a:r>
          </a:p>
          <a:p>
            <a:pPr lvl="1" eaLnBrk="1" hangingPunct="1">
              <a:buFont typeface="Wingdings" panose="05000000000000000000" pitchFamily="2" charset="2"/>
              <a:buChar char="Ø"/>
            </a:pPr>
            <a:r>
              <a:rPr lang="bg-BG" altLang="bg-BG" sz="1600" dirty="0">
                <a:cs typeface="Arial" panose="020B0604020202020204" pitchFamily="34" charset="0"/>
              </a:rPr>
              <a:t>Развитие на специфични дигитални умения за създаване и използване на цифрови услуги и продукти.</a:t>
            </a:r>
          </a:p>
          <a:p>
            <a:pPr lvl="1" eaLnBrk="1" hangingPunct="1">
              <a:buFont typeface="Wingdings" panose="05000000000000000000" pitchFamily="2" charset="2"/>
              <a:buChar char="Ø"/>
            </a:pPr>
            <a:r>
              <a:rPr lang="bg-BG" altLang="bg-BG" sz="1600" dirty="0" err="1">
                <a:cs typeface="Arial" panose="020B0604020202020204" pitchFamily="34" charset="0"/>
              </a:rPr>
              <a:t>Киберсигурност</a:t>
            </a:r>
            <a:r>
              <a:rPr lang="bg-BG" altLang="bg-BG" sz="1600" dirty="0">
                <a:cs typeface="Arial" panose="020B0604020202020204" pitchFamily="34" charset="0"/>
              </a:rPr>
              <a:t>.</a:t>
            </a:r>
          </a:p>
        </p:txBody>
      </p:sp>
      <p:sp>
        <p:nvSpPr>
          <p:cNvPr id="2" name="Заглавие 1">
            <a:extLst>
              <a:ext uri="{FF2B5EF4-FFF2-40B4-BE49-F238E27FC236}">
                <a16:creationId xmlns:a16="http://schemas.microsoft.com/office/drawing/2014/main" id="{ADF7071E-15E0-BE10-E539-37DBBF6BEBF9}"/>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757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71362" y="6250334"/>
            <a:ext cx="1706217" cy="365125"/>
          </a:xfrm>
        </p:spPr>
        <p:txBody>
          <a:bodyPr/>
          <a:lstStyle/>
          <a:p>
            <a:fld id="{D0FD718E-46A7-4A98-A9FE-3E1E2C2192EB}" type="slidenum">
              <a:rPr lang="bg-BG" smtClean="0"/>
              <a:t>14</a:t>
            </a:fld>
            <a:endParaRPr lang="bg-BG" dirty="0"/>
          </a:p>
        </p:txBody>
      </p:sp>
      <p:sp>
        <p:nvSpPr>
          <p:cNvPr id="3" name="Rectangle 2"/>
          <p:cNvSpPr/>
          <p:nvPr/>
        </p:nvSpPr>
        <p:spPr>
          <a:xfrm>
            <a:off x="1236852" y="849292"/>
            <a:ext cx="9718295" cy="954107"/>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Програма </a:t>
            </a:r>
            <a:r>
              <a:rPr lang="bg-BG" sz="2800" b="1" dirty="0">
                <a:solidFill>
                  <a:schemeClr val="accent1">
                    <a:lumMod val="50000"/>
                  </a:schemeClr>
                </a:solidFill>
                <a:latin typeface="Arial" charset="0"/>
                <a:ea typeface="Calibri" pitchFamily="34" charset="0"/>
                <a:cs typeface="Arial" charset="0"/>
              </a:rPr>
              <a:t>„</a:t>
            </a:r>
            <a:r>
              <a:rPr lang="ru-RU" altLang="bg-BG" sz="2800" b="1" dirty="0">
                <a:solidFill>
                  <a:schemeClr val="accent1">
                    <a:lumMod val="50000"/>
                  </a:schemeClr>
                </a:solidFill>
                <a:latin typeface="Arial" charset="0"/>
                <a:ea typeface="Calibri" pitchFamily="34" charset="0"/>
                <a:cs typeface="Arial" charset="0"/>
              </a:rPr>
              <a:t>Развитие на човешките ресурси</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 </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1</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 </a:t>
            </a:r>
          </a:p>
          <a:p>
            <a:pPr marL="45720" lvl="0" algn="ctr"/>
            <a:r>
              <a:rPr lang="bg-BG" sz="2800" b="1" dirty="0">
                <a:solidFill>
                  <a:schemeClr val="accent1">
                    <a:lumMod val="50000"/>
                  </a:schemeClr>
                </a:solidFill>
                <a:latin typeface="Arial" charset="0"/>
                <a:ea typeface="Calibri" pitchFamily="34" charset="0"/>
                <a:cs typeface="Arial" charset="0"/>
              </a:rPr>
              <a:t>1,6 млрд. евро</a:t>
            </a:r>
            <a:r>
              <a:rPr lang="bg-BG" sz="2800" b="1" dirty="0">
                <a:latin typeface="Arial" panose="020B0604020202020204" pitchFamily="34" charset="0"/>
                <a:cs typeface="Arial" panose="020B0604020202020204" pitchFamily="34" charset="0"/>
              </a:rPr>
              <a:t>   </a:t>
            </a:r>
          </a:p>
        </p:txBody>
      </p:sp>
      <p:sp>
        <p:nvSpPr>
          <p:cNvPr id="5" name="Rectangle 4"/>
          <p:cNvSpPr/>
          <p:nvPr/>
        </p:nvSpPr>
        <p:spPr>
          <a:xfrm>
            <a:off x="660400" y="1803399"/>
            <a:ext cx="11014364" cy="4031873"/>
          </a:xfrm>
          <a:prstGeom prst="rect">
            <a:avLst/>
          </a:prstGeom>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bg-BG" altLang="bg-BG" sz="1600" b="1" dirty="0">
                <a:ea typeface="Calibri" panose="020F0502020204030204" pitchFamily="34" charset="0"/>
                <a:cs typeface="Arial" panose="020B0604020202020204" pitchFamily="34" charset="0"/>
              </a:rPr>
              <a:t>Приоритет 1 „Насърчаване на заетостта и развитието на умения“</a:t>
            </a:r>
            <a:r>
              <a:rPr lang="bg-BG" altLang="bg-BG" sz="1600" dirty="0">
                <a:ea typeface="Calibri" panose="020F0502020204030204" pitchFamily="34" charset="0"/>
                <a:cs typeface="Arial" panose="020B0604020202020204" pitchFamily="34" charset="0"/>
              </a:rPr>
              <a:t>:</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„Подобряване на достъпа до трудова заетост“.</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„Модернизиране на институциите и службите, занимаващи се с пазара на труда“.</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„Насърчаване на балансирано участие на половете на пазара на труда, на равни условия на труд и на равновесие между професионалния и личния живот“.</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„Насърчаване на адаптирането на работниците, предприятията и предприемачите към промените“.</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„Насърчаване на ученето през целия живот“.</a:t>
            </a:r>
          </a:p>
          <a:p>
            <a:pPr eaLnBrk="1" hangingPunct="1">
              <a:defRPr/>
            </a:pPr>
            <a:endParaRPr lang="bg-BG" altLang="bg-BG" sz="1600" dirty="0">
              <a:ea typeface="Calibri" panose="020F0502020204030204" pitchFamily="34" charset="0"/>
              <a:cs typeface="Arial" panose="020B0604020202020204" pitchFamily="34" charset="0"/>
            </a:endParaRPr>
          </a:p>
          <a:p>
            <a:pPr eaLnBrk="1" hangingPunct="1">
              <a:defRPr/>
            </a:pPr>
            <a:r>
              <a:rPr lang="bg-BG" altLang="bg-BG" sz="1600" b="1" dirty="0">
                <a:ea typeface="Calibri" panose="020F0502020204030204" pitchFamily="34" charset="0"/>
                <a:cs typeface="Arial" panose="020B0604020202020204" pitchFamily="34" charset="0"/>
              </a:rPr>
              <a:t>Приоритет 2 „Социално включване и равни възможности“:</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„Поощряване на активното приобщаване“.</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„Насърчаване на социално-икономическата интеграция на маргинализираните общности“.</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„Подобряване на равния и навременен достъп до качествени и устойчиви услуги на достъпна цена“.</a:t>
            </a:r>
          </a:p>
          <a:p>
            <a:pPr eaLnBrk="1" hangingPunct="1">
              <a:defRPr/>
            </a:pPr>
            <a:endParaRPr lang="bg-BG" altLang="bg-BG" sz="1600" b="1" dirty="0">
              <a:ea typeface="Calibri" panose="020F0502020204030204" pitchFamily="34" charset="0"/>
              <a:cs typeface="Arial" panose="020B0604020202020204" pitchFamily="34" charset="0"/>
            </a:endParaRPr>
          </a:p>
          <a:p>
            <a:pPr eaLnBrk="1" hangingPunct="1">
              <a:defRPr/>
            </a:pPr>
            <a:r>
              <a:rPr lang="bg-BG" altLang="bg-BG" sz="1600" b="1" dirty="0">
                <a:ea typeface="Calibri" panose="020F0502020204030204" pitchFamily="34" charset="0"/>
                <a:cs typeface="Arial" panose="020B0604020202020204" pitchFamily="34" charset="0"/>
              </a:rPr>
              <a:t>Приоритет 3 „Насърчаване на младежката заетост“:</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„Подобряване на достъпа до трудова заетост и мерки за активизиране за всички лица, търсещи работа и най-вече за младите хора“.</a:t>
            </a:r>
          </a:p>
        </p:txBody>
      </p:sp>
      <p:sp>
        <p:nvSpPr>
          <p:cNvPr id="2" name="Заглавие 1">
            <a:extLst>
              <a:ext uri="{FF2B5EF4-FFF2-40B4-BE49-F238E27FC236}">
                <a16:creationId xmlns:a16="http://schemas.microsoft.com/office/drawing/2014/main" id="{3224C2C8-01E1-D1F9-85AA-EFC943475226}"/>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6402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71362" y="6247743"/>
            <a:ext cx="1706217" cy="365125"/>
          </a:xfrm>
        </p:spPr>
        <p:txBody>
          <a:bodyPr/>
          <a:lstStyle/>
          <a:p>
            <a:fld id="{D0FD718E-46A7-4A98-A9FE-3E1E2C2192EB}" type="slidenum">
              <a:rPr lang="bg-BG" smtClean="0"/>
              <a:t>15</a:t>
            </a:fld>
            <a:endParaRPr lang="bg-BG" dirty="0"/>
          </a:p>
        </p:txBody>
      </p:sp>
      <p:sp>
        <p:nvSpPr>
          <p:cNvPr id="3" name="Rectangle 2"/>
          <p:cNvSpPr/>
          <p:nvPr/>
        </p:nvSpPr>
        <p:spPr>
          <a:xfrm>
            <a:off x="1171377" y="798806"/>
            <a:ext cx="9718295" cy="523220"/>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Програма </a:t>
            </a:r>
            <a:r>
              <a:rPr lang="bg-BG" sz="2800" b="1" dirty="0">
                <a:solidFill>
                  <a:schemeClr val="accent1">
                    <a:lumMod val="50000"/>
                  </a:schemeClr>
                </a:solidFill>
                <a:latin typeface="Arial" charset="0"/>
                <a:ea typeface="Calibri" pitchFamily="34" charset="0"/>
                <a:cs typeface="Arial" charset="0"/>
              </a:rPr>
              <a:t>„</a:t>
            </a:r>
            <a:r>
              <a:rPr lang="ru-RU" altLang="bg-BG" sz="2800" b="1" dirty="0">
                <a:solidFill>
                  <a:schemeClr val="accent1">
                    <a:lumMod val="50000"/>
                  </a:schemeClr>
                </a:solidFill>
                <a:latin typeface="Arial" charset="0"/>
                <a:ea typeface="Calibri" pitchFamily="34" charset="0"/>
                <a:cs typeface="Arial" charset="0"/>
              </a:rPr>
              <a:t>Развитие на човешките ресурси</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 </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2</a:t>
            </a:r>
            <a:r>
              <a:rPr lang="en-US" sz="2800" b="1" dirty="0">
                <a:solidFill>
                  <a:schemeClr val="accent1">
                    <a:lumMod val="50000"/>
                  </a:schemeClr>
                </a:solidFill>
                <a:latin typeface="Arial" charset="0"/>
                <a:ea typeface="Calibri" pitchFamily="34" charset="0"/>
                <a:cs typeface="Arial" charset="0"/>
              </a:rPr>
              <a:t>)</a:t>
            </a:r>
            <a:endParaRPr lang="bg-BG" sz="2800" b="1" dirty="0">
              <a:latin typeface="Arial" panose="020B0604020202020204" pitchFamily="34" charset="0"/>
              <a:cs typeface="Arial" panose="020B0604020202020204" pitchFamily="34" charset="0"/>
            </a:endParaRPr>
          </a:p>
        </p:txBody>
      </p:sp>
      <p:sp>
        <p:nvSpPr>
          <p:cNvPr id="6" name="Rectangle 5"/>
          <p:cNvSpPr/>
          <p:nvPr/>
        </p:nvSpPr>
        <p:spPr>
          <a:xfrm>
            <a:off x="621144" y="1842655"/>
            <a:ext cx="11035145" cy="3693319"/>
          </a:xfrm>
          <a:prstGeom prst="rect">
            <a:avLst/>
          </a:prstGeom>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bg-BG" altLang="bg-BG" b="1" dirty="0">
                <a:ea typeface="Calibri" panose="020F0502020204030204" pitchFamily="34" charset="0"/>
                <a:cs typeface="Arial" panose="020B0604020202020204" pitchFamily="34" charset="0"/>
              </a:rPr>
              <a:t>Приоритет 4 „Социални иновации“ – примерни дейности:</a:t>
            </a:r>
          </a:p>
          <a:p>
            <a:pPr eaLnBrk="1" hangingPunct="1">
              <a:defRPr/>
            </a:pPr>
            <a:endParaRPr lang="bg-BG" altLang="bg-BG" b="1" dirty="0">
              <a:ea typeface="Calibri" panose="020F0502020204030204" pitchFamily="34" charset="0"/>
              <a:cs typeface="Arial" panose="020B0604020202020204" pitchFamily="34" charset="0"/>
            </a:endParaRPr>
          </a:p>
          <a:p>
            <a:pPr marL="285750" indent="-285750" eaLnBrk="1" hangingPunct="1">
              <a:buFont typeface="Wingdings" panose="05000000000000000000" pitchFamily="2" charset="2"/>
              <a:buChar char="q"/>
              <a:defRPr/>
            </a:pPr>
            <a:r>
              <a:rPr lang="bg-BG" altLang="bg-BG" dirty="0">
                <a:ea typeface="Calibri" panose="020F0502020204030204" pitchFamily="34" charset="0"/>
                <a:cs typeface="Arial" panose="020B0604020202020204" pitchFamily="34" charset="0"/>
              </a:rPr>
              <a:t>Изграждане на капацитет за социални иновации, по-конкретно чрез подкрепа за взаимно обучение, изграждане на мрежи и разпространение и популяризиране на добри практики.</a:t>
            </a:r>
          </a:p>
          <a:p>
            <a:pPr marL="285750" indent="-285750" eaLnBrk="1" hangingPunct="1">
              <a:buFont typeface="Wingdings" panose="05000000000000000000" pitchFamily="2" charset="2"/>
              <a:buChar char="q"/>
              <a:defRPr/>
            </a:pPr>
            <a:r>
              <a:rPr lang="bg-BG" altLang="bg-BG" dirty="0">
                <a:ea typeface="Calibri" panose="020F0502020204030204" pitchFamily="34" charset="0"/>
                <a:cs typeface="Arial" panose="020B0604020202020204" pitchFamily="34" charset="0"/>
              </a:rPr>
              <a:t>Разработване на нови идеи за продукти, услуги и модели.</a:t>
            </a:r>
          </a:p>
          <a:p>
            <a:pPr marL="285750" indent="-285750" eaLnBrk="1" hangingPunct="1">
              <a:buFont typeface="Wingdings" panose="05000000000000000000" pitchFamily="2" charset="2"/>
              <a:buChar char="q"/>
              <a:defRPr/>
            </a:pPr>
            <a:r>
              <a:rPr lang="bg-BG" altLang="bg-BG" dirty="0">
                <a:ea typeface="Calibri" panose="020F0502020204030204" pitchFamily="34" charset="0"/>
                <a:cs typeface="Arial" panose="020B0604020202020204" pitchFamily="34" charset="0"/>
              </a:rPr>
              <a:t>Провеждане на социални експерименти чрез адаптиране и/или валидиране на иновативни модели, практики, услуги и продукти и др.</a:t>
            </a:r>
          </a:p>
          <a:p>
            <a:pPr marL="285750" indent="-285750" eaLnBrk="1" hangingPunct="1">
              <a:buFont typeface="Wingdings" panose="05000000000000000000" pitchFamily="2" charset="2"/>
              <a:buChar char="q"/>
              <a:defRPr/>
            </a:pPr>
            <a:r>
              <a:rPr lang="bg-BG" altLang="bg-BG" dirty="0">
                <a:ea typeface="Calibri" panose="020F0502020204030204" pitchFamily="34" charset="0"/>
                <a:cs typeface="Arial" panose="020B0604020202020204" pitchFamily="34" charset="0"/>
              </a:rPr>
              <a:t>Стимулиране на иновативни дейности за създаване и повишаване конкурентоспособността на социалните предприятия.</a:t>
            </a:r>
          </a:p>
          <a:p>
            <a:pPr marL="285750" indent="-285750" eaLnBrk="1" hangingPunct="1">
              <a:buFont typeface="Wingdings" panose="05000000000000000000" pitchFamily="2" charset="2"/>
              <a:buChar char="q"/>
              <a:defRPr/>
            </a:pPr>
            <a:r>
              <a:rPr lang="bg-BG" altLang="bg-BG" dirty="0">
                <a:ea typeface="Calibri" panose="020F0502020204030204" pitchFamily="34" charset="0"/>
                <a:cs typeface="Arial" panose="020B0604020202020204" pitchFamily="34" charset="0"/>
              </a:rPr>
              <a:t>Въвеждане на иновативни инструменти и модели за адаптирането на работниците, предприятията и предприемачите към промените.</a:t>
            </a:r>
          </a:p>
          <a:p>
            <a:pPr marL="285750" indent="-285750" eaLnBrk="1" hangingPunct="1">
              <a:buFont typeface="Wingdings" panose="05000000000000000000" pitchFamily="2" charset="2"/>
              <a:buChar char="q"/>
              <a:defRPr/>
            </a:pPr>
            <a:r>
              <a:rPr lang="bg-BG" altLang="bg-BG" dirty="0">
                <a:ea typeface="Calibri" panose="020F0502020204030204" pitchFamily="34" charset="0"/>
                <a:cs typeface="Arial" panose="020B0604020202020204" pitchFamily="34" charset="0"/>
              </a:rPr>
              <a:t>Разработване и внедряване на системи за изследване и оптимизация на работните процеси.</a:t>
            </a:r>
          </a:p>
          <a:p>
            <a:pPr marL="285750" indent="-285750" eaLnBrk="1" hangingPunct="1">
              <a:buFont typeface="Wingdings" panose="05000000000000000000" pitchFamily="2" charset="2"/>
              <a:buChar char="q"/>
              <a:defRPr/>
            </a:pPr>
            <a:r>
              <a:rPr lang="bg-BG" altLang="bg-BG" dirty="0">
                <a:ea typeface="Calibri" panose="020F0502020204030204" pitchFamily="34" charset="0"/>
                <a:cs typeface="Arial" panose="020B0604020202020204" pitchFamily="34" charset="0"/>
              </a:rPr>
              <a:t>Прилагане на иновативни подкрепящи и превантивни услуги в общността за деца и младежи.</a:t>
            </a:r>
          </a:p>
        </p:txBody>
      </p:sp>
      <p:sp>
        <p:nvSpPr>
          <p:cNvPr id="2" name="Заглавие 1">
            <a:extLst>
              <a:ext uri="{FF2B5EF4-FFF2-40B4-BE49-F238E27FC236}">
                <a16:creationId xmlns:a16="http://schemas.microsoft.com/office/drawing/2014/main" id="{4A2C8BE2-B62C-FDFE-78A6-AB3F0274716E}"/>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482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43930" y="6223828"/>
            <a:ext cx="1706217" cy="365125"/>
          </a:xfrm>
        </p:spPr>
        <p:txBody>
          <a:bodyPr/>
          <a:lstStyle/>
          <a:p>
            <a:fld id="{D0FD718E-46A7-4A98-A9FE-3E1E2C2192EB}" type="slidenum">
              <a:rPr lang="bg-BG" smtClean="0"/>
              <a:t>16</a:t>
            </a:fld>
            <a:endParaRPr lang="bg-BG" dirty="0"/>
          </a:p>
        </p:txBody>
      </p:sp>
      <p:sp>
        <p:nvSpPr>
          <p:cNvPr id="3" name="Rectangle 2"/>
          <p:cNvSpPr/>
          <p:nvPr/>
        </p:nvSpPr>
        <p:spPr>
          <a:xfrm>
            <a:off x="1236852" y="803722"/>
            <a:ext cx="9718295" cy="523220"/>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Програма </a:t>
            </a:r>
            <a:r>
              <a:rPr lang="bg-BG" sz="2800" b="1" dirty="0">
                <a:solidFill>
                  <a:schemeClr val="accent1">
                    <a:lumMod val="50000"/>
                  </a:schemeClr>
                </a:solidFill>
                <a:latin typeface="Arial" charset="0"/>
                <a:ea typeface="Calibri" pitchFamily="34" charset="0"/>
                <a:cs typeface="Arial" charset="0"/>
              </a:rPr>
              <a:t>„</a:t>
            </a:r>
            <a:r>
              <a:rPr lang="ru-RU" altLang="bg-BG" sz="2800" b="1" dirty="0">
                <a:solidFill>
                  <a:schemeClr val="accent1">
                    <a:lumMod val="50000"/>
                  </a:schemeClr>
                </a:solidFill>
                <a:latin typeface="Arial" charset="0"/>
                <a:ea typeface="Calibri" pitchFamily="34" charset="0"/>
                <a:cs typeface="Arial" charset="0"/>
              </a:rPr>
              <a:t>Образование</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 </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786,7 млн. евро</a:t>
            </a:r>
            <a:r>
              <a:rPr lang="en-US" sz="2800" b="1" dirty="0">
                <a:solidFill>
                  <a:schemeClr val="accent1">
                    <a:lumMod val="50000"/>
                  </a:schemeClr>
                </a:solidFill>
                <a:latin typeface="Arial" charset="0"/>
                <a:ea typeface="Calibri" pitchFamily="34" charset="0"/>
                <a:cs typeface="Arial" charset="0"/>
              </a:rPr>
              <a:t>)</a:t>
            </a:r>
            <a:endParaRPr lang="bg-BG" sz="2800" b="1" dirty="0">
              <a:latin typeface="Arial" panose="020B0604020202020204" pitchFamily="34" charset="0"/>
              <a:cs typeface="Arial" panose="020B0604020202020204" pitchFamily="34" charset="0"/>
            </a:endParaRPr>
          </a:p>
        </p:txBody>
      </p:sp>
      <p:sp>
        <p:nvSpPr>
          <p:cNvPr id="5" name="Rectangle 4"/>
          <p:cNvSpPr/>
          <p:nvPr/>
        </p:nvSpPr>
        <p:spPr>
          <a:xfrm>
            <a:off x="796636" y="1440873"/>
            <a:ext cx="10850418" cy="4555093"/>
          </a:xfrm>
          <a:prstGeom prst="rect">
            <a:avLst/>
          </a:prstGeom>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bg-BG" altLang="bg-BG" sz="1600" b="1" dirty="0">
                <a:solidFill>
                  <a:srgbClr val="002060"/>
                </a:solidFill>
                <a:ea typeface="Calibri" panose="020F0502020204030204" pitchFamily="34" charset="0"/>
                <a:cs typeface="Arial" panose="020B0604020202020204" pitchFamily="34" charset="0"/>
              </a:rPr>
              <a:t>Програмата е наследник на ОП „НОИР“ 2014 – 2020 г., като поставя фокуса върху образователните дейности, докато подкрепата за НИРД е изнесена в програма „</a:t>
            </a:r>
            <a:r>
              <a:rPr lang="ru-RU" altLang="bg-BG" sz="1600" b="1" dirty="0">
                <a:solidFill>
                  <a:srgbClr val="002060"/>
                </a:solidFill>
                <a:ea typeface="Calibri" panose="020F0502020204030204" pitchFamily="34" charset="0"/>
                <a:cs typeface="Arial" panose="020B0604020202020204" pitchFamily="34" charset="0"/>
              </a:rPr>
              <a:t>Научни изследвания, иновации и дигитализация за интелигентна трансформация</a:t>
            </a:r>
            <a:r>
              <a:rPr lang="en-US" altLang="bg-BG" sz="1600" b="1" dirty="0">
                <a:solidFill>
                  <a:srgbClr val="002060"/>
                </a:solidFill>
                <a:ea typeface="Calibri" panose="020F0502020204030204" pitchFamily="34" charset="0"/>
                <a:cs typeface="Arial" panose="020B0604020202020204" pitchFamily="34" charset="0"/>
              </a:rPr>
              <a:t>”</a:t>
            </a:r>
            <a:r>
              <a:rPr lang="bg-BG" altLang="bg-BG" sz="1600" b="1" dirty="0">
                <a:solidFill>
                  <a:srgbClr val="002060"/>
                </a:solidFill>
                <a:ea typeface="Calibri" panose="020F0502020204030204" pitchFamily="34" charset="0"/>
                <a:cs typeface="Arial" panose="020B0604020202020204" pitchFamily="34" charset="0"/>
              </a:rPr>
              <a:t>.</a:t>
            </a:r>
          </a:p>
          <a:p>
            <a:pPr eaLnBrk="1" hangingPunct="1">
              <a:defRPr/>
            </a:pPr>
            <a:endParaRPr lang="bg-BG" altLang="bg-BG" sz="1000" dirty="0">
              <a:solidFill>
                <a:srgbClr val="373D54"/>
              </a:solidFill>
              <a:ea typeface="Calibri" panose="020F0502020204030204" pitchFamily="34" charset="0"/>
              <a:cs typeface="Arial" panose="020B0604020202020204" pitchFamily="34" charset="0"/>
            </a:endParaRPr>
          </a:p>
          <a:p>
            <a:pPr eaLnBrk="1" hangingPunct="1">
              <a:defRPr/>
            </a:pPr>
            <a:endParaRPr lang="bg-BG" altLang="bg-BG" sz="1000" dirty="0">
              <a:solidFill>
                <a:srgbClr val="373D54"/>
              </a:solidFill>
              <a:ea typeface="Calibri" panose="020F0502020204030204" pitchFamily="34" charset="0"/>
              <a:cs typeface="Arial" panose="020B0604020202020204" pitchFamily="34" charset="0"/>
            </a:endParaRPr>
          </a:p>
          <a:p>
            <a:pPr eaLnBrk="1" hangingPunct="1">
              <a:defRPr/>
            </a:pPr>
            <a:endParaRPr lang="bg-BG" altLang="bg-BG" sz="1000" dirty="0">
              <a:solidFill>
                <a:srgbClr val="373D54"/>
              </a:solidFill>
              <a:ea typeface="Calibri" panose="020F0502020204030204" pitchFamily="34" charset="0"/>
              <a:cs typeface="Arial" panose="020B0604020202020204" pitchFamily="34" charset="0"/>
            </a:endParaRPr>
          </a:p>
          <a:p>
            <a:pPr eaLnBrk="1" hangingPunct="1">
              <a:defRPr/>
            </a:pPr>
            <a:r>
              <a:rPr lang="bg-BG" altLang="bg-BG" sz="1600" b="1" dirty="0">
                <a:ea typeface="Calibri" panose="020F0502020204030204" pitchFamily="34" charset="0"/>
                <a:cs typeface="Arial" panose="020B0604020202020204" pitchFamily="34" charset="0"/>
              </a:rPr>
              <a:t>Приоритет 1 „Приобщаващо образование и образователна интеграция“:</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„Насърчаване на равния достъп до качествено и приобщаващо образование и обучение“.</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„Насърчаване на ученето през целия живот“.</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СЦ „Насърчаване на социално-икономическата интеграция на маргинализирани общности като ромите“.</a:t>
            </a:r>
          </a:p>
          <a:p>
            <a:pPr eaLnBrk="1" hangingPunct="1">
              <a:defRPr/>
            </a:pPr>
            <a:endParaRPr lang="bg-BG" altLang="bg-BG" sz="1000" b="1" dirty="0">
              <a:ea typeface="Calibri" panose="020F0502020204030204" pitchFamily="34" charset="0"/>
              <a:cs typeface="Arial" panose="020B0604020202020204" pitchFamily="34" charset="0"/>
            </a:endParaRPr>
          </a:p>
          <a:p>
            <a:pPr eaLnBrk="1" hangingPunct="1">
              <a:defRPr/>
            </a:pPr>
            <a:r>
              <a:rPr lang="bg-BG" altLang="bg-BG" sz="1600" b="1" dirty="0">
                <a:ea typeface="Calibri" panose="020F0502020204030204" pitchFamily="34" charset="0"/>
                <a:cs typeface="Arial" panose="020B0604020202020204" pitchFamily="34" charset="0"/>
              </a:rPr>
              <a:t>Приоритет 2 „Модернизация и качество на образованието“ – типове дейности:</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Въвеждане на </a:t>
            </a:r>
            <a:r>
              <a:rPr lang="bg-BG" altLang="bg-BG" sz="1600" dirty="0" err="1">
                <a:ea typeface="Calibri" panose="020F0502020204030204" pitchFamily="34" charset="0"/>
                <a:cs typeface="Arial" panose="020B0604020202020204" pitchFamily="34" charset="0"/>
              </a:rPr>
              <a:t>компетентностен</a:t>
            </a:r>
            <a:r>
              <a:rPr lang="bg-BG" altLang="bg-BG" sz="1600" dirty="0">
                <a:ea typeface="Calibri" panose="020F0502020204030204" pitchFamily="34" charset="0"/>
                <a:cs typeface="Arial" panose="020B0604020202020204" pitchFamily="34" charset="0"/>
              </a:rPr>
              <a:t> модел.</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Дигитална трансформация.</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Иновативни детски градини и училища.</a:t>
            </a:r>
            <a:endParaRPr lang="bg-BG" altLang="bg-BG" sz="1600" b="1" dirty="0">
              <a:ea typeface="Calibri" panose="020F0502020204030204" pitchFamily="34" charset="0"/>
              <a:cs typeface="Arial" panose="020B0604020202020204" pitchFamily="34" charset="0"/>
            </a:endParaRPr>
          </a:p>
          <a:p>
            <a:pPr eaLnBrk="1" hangingPunct="1">
              <a:defRPr/>
            </a:pPr>
            <a:endParaRPr lang="bg-BG" altLang="bg-BG" sz="1000" dirty="0">
              <a:ea typeface="Calibri" panose="020F0502020204030204" pitchFamily="34" charset="0"/>
              <a:cs typeface="Arial" panose="020B0604020202020204" pitchFamily="34" charset="0"/>
            </a:endParaRPr>
          </a:p>
          <a:p>
            <a:pPr eaLnBrk="1" hangingPunct="1">
              <a:defRPr/>
            </a:pPr>
            <a:r>
              <a:rPr lang="bg-BG" altLang="bg-BG" sz="1600" b="1" dirty="0">
                <a:ea typeface="Calibri" panose="020F0502020204030204" pitchFamily="34" charset="0"/>
                <a:cs typeface="Arial" panose="020B0604020202020204" pitchFamily="34" charset="0"/>
              </a:rPr>
              <a:t>Приоритет 3 „Връзка на образованието с пазара на труда“– типове дейности:</a:t>
            </a:r>
          </a:p>
          <a:p>
            <a:pPr marL="285750" indent="-285750" eaLnBrk="1" hangingPunct="1">
              <a:buFont typeface="Wingdings" panose="05000000000000000000" pitchFamily="2" charset="2"/>
              <a:buChar char="q"/>
              <a:defRPr/>
            </a:pPr>
            <a:r>
              <a:rPr lang="ru-RU" altLang="bg-BG" sz="1600" dirty="0">
                <a:ea typeface="Calibri" panose="020F0502020204030204" pitchFamily="34" charset="0"/>
                <a:cs typeface="Arial" panose="020B0604020202020204" pitchFamily="34" charset="0"/>
              </a:rPr>
              <a:t>Адаптиране на професионалното образование и обучение спрямо динамиката на пазара на </a:t>
            </a:r>
            <a:r>
              <a:rPr lang="bg-BG" altLang="bg-BG" sz="1600" dirty="0">
                <a:ea typeface="Calibri" panose="020F0502020204030204" pitchFamily="34" charset="0"/>
                <a:cs typeface="Arial" panose="020B0604020202020204" pitchFamily="34" charset="0"/>
              </a:rPr>
              <a:t>труда.</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Подкрепа за развитие на умения за професиите на настоящето и бъдещето.</a:t>
            </a:r>
          </a:p>
          <a:p>
            <a:pPr marL="285750" indent="-285750" eaLnBrk="1" hangingPunct="1">
              <a:buFont typeface="Wingdings" panose="05000000000000000000" pitchFamily="2" charset="2"/>
              <a:buChar char="q"/>
              <a:defRPr/>
            </a:pPr>
            <a:r>
              <a:rPr lang="bg-BG" altLang="bg-BG" sz="1600" dirty="0">
                <a:ea typeface="Calibri" panose="020F0502020204030204" pitchFamily="34" charset="0"/>
                <a:cs typeface="Arial" panose="020B0604020202020204" pitchFamily="34" charset="0"/>
              </a:rPr>
              <a:t>Създаване на Центрове за високи постижения в професионалното образование и обучение.</a:t>
            </a:r>
          </a:p>
        </p:txBody>
      </p:sp>
      <p:sp>
        <p:nvSpPr>
          <p:cNvPr id="2" name="Заглавие 1">
            <a:extLst>
              <a:ext uri="{FF2B5EF4-FFF2-40B4-BE49-F238E27FC236}">
                <a16:creationId xmlns:a16="http://schemas.microsoft.com/office/drawing/2014/main" id="{B1D0DB17-9B2B-816D-41AA-1545BD0706C8}"/>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5898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25642" y="6220191"/>
            <a:ext cx="1706217" cy="365125"/>
          </a:xfrm>
        </p:spPr>
        <p:txBody>
          <a:bodyPr/>
          <a:lstStyle/>
          <a:p>
            <a:fld id="{D0FD718E-46A7-4A98-A9FE-3E1E2C2192EB}" type="slidenum">
              <a:rPr lang="bg-BG" smtClean="0"/>
              <a:t>17</a:t>
            </a:fld>
            <a:endParaRPr lang="bg-BG" dirty="0"/>
          </a:p>
        </p:txBody>
      </p:sp>
      <p:sp>
        <p:nvSpPr>
          <p:cNvPr id="3" name="Rectangle 2"/>
          <p:cNvSpPr/>
          <p:nvPr/>
        </p:nvSpPr>
        <p:spPr>
          <a:xfrm>
            <a:off x="1236852" y="689054"/>
            <a:ext cx="9718295" cy="523220"/>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Програма </a:t>
            </a:r>
            <a:r>
              <a:rPr lang="bg-BG" sz="2800" b="1" dirty="0">
                <a:solidFill>
                  <a:schemeClr val="accent1">
                    <a:lumMod val="50000"/>
                  </a:schemeClr>
                </a:solidFill>
                <a:latin typeface="Arial" charset="0"/>
                <a:ea typeface="Calibri" pitchFamily="34" charset="0"/>
                <a:cs typeface="Arial" charset="0"/>
              </a:rPr>
              <a:t>„</a:t>
            </a:r>
            <a:r>
              <a:rPr lang="ru-RU" altLang="bg-BG" sz="2800" b="1" dirty="0">
                <a:solidFill>
                  <a:schemeClr val="accent1">
                    <a:lumMod val="50000"/>
                  </a:schemeClr>
                </a:solidFill>
                <a:latin typeface="Arial" charset="0"/>
                <a:ea typeface="Calibri" pitchFamily="34" charset="0"/>
                <a:cs typeface="Arial" charset="0"/>
              </a:rPr>
              <a:t>Околна среда</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 </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1,5 млрд. евро</a:t>
            </a:r>
            <a:r>
              <a:rPr lang="en-US" sz="2800" b="1" dirty="0">
                <a:solidFill>
                  <a:schemeClr val="accent1">
                    <a:lumMod val="50000"/>
                  </a:schemeClr>
                </a:solidFill>
                <a:latin typeface="Arial" charset="0"/>
                <a:ea typeface="Calibri" pitchFamily="34" charset="0"/>
                <a:cs typeface="Arial" charset="0"/>
              </a:rPr>
              <a:t>)</a:t>
            </a:r>
            <a:endParaRPr lang="bg-BG" sz="2800" b="1" dirty="0">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a:off x="519543" y="1212274"/>
            <a:ext cx="11284529"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200150" indent="-28575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q"/>
            </a:pPr>
            <a:r>
              <a:rPr lang="bg-BG" altLang="bg-BG" b="1" dirty="0">
                <a:cs typeface="Arial" panose="020B0604020202020204" pitchFamily="34" charset="0"/>
              </a:rPr>
              <a:t>Приоритет 1 „Води“ </a:t>
            </a:r>
            <a:r>
              <a:rPr lang="en-US" altLang="bg-BG" b="1" dirty="0">
                <a:cs typeface="Arial" panose="020B0604020202020204" pitchFamily="34" charset="0"/>
              </a:rPr>
              <a:t>(</a:t>
            </a:r>
            <a:r>
              <a:rPr lang="bg-BG" altLang="bg-BG" b="1" dirty="0">
                <a:cs typeface="Arial" panose="020B0604020202020204" pitchFamily="34" charset="0"/>
              </a:rPr>
              <a:t>608 млн. евро</a:t>
            </a:r>
            <a:r>
              <a:rPr lang="en-US" altLang="bg-BG" b="1" dirty="0">
                <a:cs typeface="Arial" panose="020B0604020202020204" pitchFamily="34" charset="0"/>
              </a:rPr>
              <a:t>)</a:t>
            </a:r>
            <a:endParaRPr lang="bg-BG" altLang="bg-BG" b="1" dirty="0">
              <a:cs typeface="Arial" panose="020B0604020202020204" pitchFamily="34" charset="0"/>
            </a:endParaRPr>
          </a:p>
          <a:p>
            <a:pPr lvl="1">
              <a:buFont typeface="Wingdings" panose="05000000000000000000" pitchFamily="2" charset="2"/>
              <a:buChar char="Ø"/>
            </a:pPr>
            <a:r>
              <a:rPr lang="bg-BG" altLang="bg-BG" sz="1600" b="1" dirty="0">
                <a:cs typeface="Arial" panose="020B0604020202020204" pitchFamily="34" charset="0"/>
              </a:rPr>
              <a:t>СЦ 1: „</a:t>
            </a:r>
            <a:r>
              <a:rPr lang="ru-RU" sz="1600" b="1" dirty="0"/>
              <a:t>Подкрепа за осигуряването на достъп до вода и на устойчивото управление на водите</a:t>
            </a:r>
            <a:r>
              <a:rPr lang="bg-BG" altLang="bg-BG" sz="1600" b="1" dirty="0">
                <a:cs typeface="Arial" panose="020B0604020202020204" pitchFamily="34" charset="0"/>
              </a:rPr>
              <a:t>“ </a:t>
            </a:r>
            <a:r>
              <a:rPr lang="bg-BG" altLang="bg-BG" sz="1600" dirty="0">
                <a:cs typeface="Arial" panose="020B0604020202020204" pitchFamily="34" charset="0"/>
              </a:rPr>
              <a:t>–</a:t>
            </a:r>
            <a:r>
              <a:rPr lang="bg-BG" altLang="bg-BG" sz="1600" b="1" dirty="0">
                <a:cs typeface="Arial" panose="020B0604020202020204" pitchFamily="34" charset="0"/>
              </a:rPr>
              <a:t> </a:t>
            </a:r>
            <a:r>
              <a:rPr lang="bg-BG" sz="1600" dirty="0"/>
              <a:t>ВиК инфраструктура.</a:t>
            </a:r>
          </a:p>
          <a:p>
            <a:pPr eaLnBrk="1" hangingPunct="1"/>
            <a:endParaRPr lang="bg-BG" altLang="bg-BG" sz="1000" dirty="0">
              <a:cs typeface="Arial" panose="020B0604020202020204" pitchFamily="34" charset="0"/>
            </a:endParaRPr>
          </a:p>
          <a:p>
            <a:pPr eaLnBrk="1" hangingPunct="1">
              <a:buFont typeface="Wingdings" panose="05000000000000000000" pitchFamily="2" charset="2"/>
              <a:buChar char="q"/>
            </a:pPr>
            <a:r>
              <a:rPr lang="bg-BG" altLang="bg-BG" b="1" dirty="0">
                <a:cs typeface="Arial" panose="020B0604020202020204" pitchFamily="34" charset="0"/>
              </a:rPr>
              <a:t>Приоритет 2 „Отпадъци“ </a:t>
            </a:r>
            <a:r>
              <a:rPr lang="en-US" altLang="bg-BG" b="1" dirty="0">
                <a:cs typeface="Arial" panose="020B0604020202020204" pitchFamily="34" charset="0"/>
              </a:rPr>
              <a:t>(</a:t>
            </a:r>
            <a:r>
              <a:rPr lang="bg-BG" altLang="bg-BG" b="1" dirty="0">
                <a:cs typeface="Arial" panose="020B0604020202020204" pitchFamily="34" charset="0"/>
              </a:rPr>
              <a:t>260 млн. евро</a:t>
            </a:r>
            <a:r>
              <a:rPr lang="en-US" altLang="bg-BG" b="1" dirty="0">
                <a:cs typeface="Arial" panose="020B0604020202020204" pitchFamily="34" charset="0"/>
              </a:rPr>
              <a:t>)</a:t>
            </a:r>
            <a:endParaRPr lang="bg-BG" altLang="bg-BG" b="1" dirty="0">
              <a:cs typeface="Arial" panose="020B0604020202020204" pitchFamily="34" charset="0"/>
            </a:endParaRPr>
          </a:p>
          <a:p>
            <a:pPr lvl="1">
              <a:buFont typeface="Wingdings" panose="05000000000000000000" pitchFamily="2" charset="2"/>
              <a:buChar char="Ø"/>
            </a:pPr>
            <a:r>
              <a:rPr lang="bg-BG" altLang="bg-BG" sz="1600" b="1" dirty="0">
                <a:cs typeface="Arial" panose="020B0604020202020204" pitchFamily="34" charset="0"/>
              </a:rPr>
              <a:t>СЦ 1: „</a:t>
            </a:r>
            <a:r>
              <a:rPr lang="ru-RU" sz="1600" b="1" dirty="0"/>
              <a:t>Насърчаване на прехода към кръгова и основаваща се на ефективно използване на ресурсите икономика</a:t>
            </a:r>
            <a:r>
              <a:rPr lang="bg-BG" altLang="bg-BG" sz="1600" b="1" dirty="0">
                <a:cs typeface="Arial" panose="020B0604020202020204" pitchFamily="34" charset="0"/>
              </a:rPr>
              <a:t>“ </a:t>
            </a:r>
            <a:r>
              <a:rPr lang="bg-BG" altLang="bg-BG" sz="1600" dirty="0">
                <a:cs typeface="Arial" panose="020B0604020202020204" pitchFamily="34" charset="0"/>
              </a:rPr>
              <a:t>–</a:t>
            </a:r>
            <a:r>
              <a:rPr lang="bg-BG" altLang="bg-BG" sz="1600" b="1" dirty="0">
                <a:cs typeface="Arial" panose="020B0604020202020204" pitchFamily="34" charset="0"/>
              </a:rPr>
              <a:t> </a:t>
            </a:r>
            <a:r>
              <a:rPr lang="ru-RU" sz="1600" dirty="0"/>
              <a:t>изграждане, разширяване и/или надграждане на общински/регионални системи за разделно събиране и рециклиране на биоразградими отпадъци.</a:t>
            </a:r>
          </a:p>
          <a:p>
            <a:pPr lvl="1">
              <a:buFont typeface="Wingdings" panose="05000000000000000000" pitchFamily="2" charset="2"/>
              <a:buChar char="Ø"/>
            </a:pPr>
            <a:r>
              <a:rPr lang="ru-RU" altLang="bg-BG" sz="1600" b="1" dirty="0">
                <a:cs typeface="Arial" panose="020B0604020202020204" pitchFamily="34" charset="0"/>
              </a:rPr>
              <a:t>СЦ 2: „</a:t>
            </a:r>
            <a:r>
              <a:rPr lang="ru-RU" sz="1600" b="1" dirty="0"/>
              <a:t>Подобряване на защитата и опазването на природата, биологичното разнообразие и екологосъобразната инфраструктура, включително в градските райони, и намаляване на всички форми на замърсяване</a:t>
            </a:r>
            <a:r>
              <a:rPr lang="ru-RU" altLang="bg-BG" sz="1600" b="1" dirty="0">
                <a:cs typeface="Arial" panose="020B0604020202020204" pitchFamily="34" charset="0"/>
              </a:rPr>
              <a:t>“</a:t>
            </a:r>
            <a:r>
              <a:rPr lang="ru-RU" altLang="bg-BG" sz="1600" dirty="0">
                <a:cs typeface="Arial" panose="020B0604020202020204" pitchFamily="34" charset="0"/>
              </a:rPr>
              <a:t> - </a:t>
            </a:r>
            <a:r>
              <a:rPr lang="ru-RU" sz="1600" dirty="0"/>
              <a:t>рекултивация на депа и/или осигуряване на безопасност на съществуващи депа без увеличаване на техния капацитет.</a:t>
            </a:r>
            <a:endParaRPr lang="bg-BG" altLang="bg-BG" sz="1600" dirty="0">
              <a:cs typeface="Arial" panose="020B0604020202020204" pitchFamily="34" charset="0"/>
            </a:endParaRPr>
          </a:p>
          <a:p>
            <a:pPr eaLnBrk="1" hangingPunct="1">
              <a:buFont typeface="Wingdings" panose="05000000000000000000" pitchFamily="2" charset="2"/>
              <a:buChar char="q"/>
            </a:pPr>
            <a:endParaRPr lang="bg-BG" altLang="bg-BG" sz="1000" dirty="0">
              <a:cs typeface="Arial" panose="020B0604020202020204" pitchFamily="34" charset="0"/>
            </a:endParaRPr>
          </a:p>
          <a:p>
            <a:pPr latinLnBrk="1">
              <a:buFont typeface="Wingdings" panose="05000000000000000000" pitchFamily="2" charset="2"/>
              <a:buChar char="q"/>
            </a:pPr>
            <a:r>
              <a:rPr lang="bg-BG" altLang="bg-BG" b="1" dirty="0">
                <a:cs typeface="Arial" panose="020B0604020202020204" pitchFamily="34" charset="0"/>
              </a:rPr>
              <a:t>Приоритет 3 „Биологично разнообразие“ </a:t>
            </a:r>
            <a:r>
              <a:rPr lang="en-US" altLang="bg-BG" b="1" dirty="0">
                <a:cs typeface="Arial" panose="020B0604020202020204" pitchFamily="34" charset="0"/>
              </a:rPr>
              <a:t>(</a:t>
            </a:r>
            <a:r>
              <a:rPr lang="bg-BG" altLang="bg-BG" b="1" dirty="0">
                <a:cs typeface="Arial" panose="020B0604020202020204" pitchFamily="34" charset="0"/>
              </a:rPr>
              <a:t>110 млн. евро</a:t>
            </a:r>
            <a:r>
              <a:rPr lang="en-US" altLang="bg-BG" b="1" dirty="0">
                <a:cs typeface="Arial" panose="020B0604020202020204" pitchFamily="34" charset="0"/>
              </a:rPr>
              <a:t>)</a:t>
            </a:r>
            <a:r>
              <a:rPr lang="bg-BG" altLang="bg-BG" dirty="0">
                <a:cs typeface="Arial" panose="020B0604020202020204" pitchFamily="34" charset="0"/>
              </a:rPr>
              <a:t> </a:t>
            </a:r>
            <a:r>
              <a:rPr lang="bg-BG" altLang="bg-BG" sz="1600" dirty="0">
                <a:cs typeface="Arial" panose="020B0604020202020204" pitchFamily="34" charset="0"/>
              </a:rPr>
              <a:t>– </a:t>
            </a:r>
            <a:r>
              <a:rPr lang="ru-RU" sz="1600" dirty="0"/>
              <a:t>подобряване на защитата и опазването на природата, биологичното разнообразие и екологосъобразната инфраструктура, вклю. в градските райони.</a:t>
            </a:r>
            <a:endParaRPr lang="bg-BG" altLang="bg-BG" sz="1600" dirty="0">
              <a:cs typeface="Arial" panose="020B0604020202020204" pitchFamily="34" charset="0"/>
            </a:endParaRPr>
          </a:p>
          <a:p>
            <a:pPr latinLnBrk="1">
              <a:buFont typeface="Wingdings" panose="05000000000000000000" pitchFamily="2" charset="2"/>
              <a:buChar char="q"/>
            </a:pPr>
            <a:endParaRPr lang="bg-BG" altLang="bg-BG" sz="1000" dirty="0">
              <a:cs typeface="Arial" panose="020B0604020202020204" pitchFamily="34" charset="0"/>
            </a:endParaRPr>
          </a:p>
          <a:p>
            <a:pPr latinLnBrk="1">
              <a:buFont typeface="Wingdings" panose="05000000000000000000" pitchFamily="2" charset="2"/>
              <a:buChar char="q"/>
            </a:pPr>
            <a:r>
              <a:rPr lang="bg-BG" altLang="bg-BG" b="1" dirty="0">
                <a:cs typeface="Arial" panose="020B0604020202020204" pitchFamily="34" charset="0"/>
              </a:rPr>
              <a:t>Приоритет 4 „Риск и изменение на климата“ </a:t>
            </a:r>
            <a:r>
              <a:rPr lang="en-US" altLang="bg-BG" b="1" dirty="0">
                <a:cs typeface="Arial" panose="020B0604020202020204" pitchFamily="34" charset="0"/>
              </a:rPr>
              <a:t>(186</a:t>
            </a:r>
            <a:r>
              <a:rPr lang="bg-BG" altLang="bg-BG" b="1" dirty="0">
                <a:cs typeface="Arial" panose="020B0604020202020204" pitchFamily="34" charset="0"/>
              </a:rPr>
              <a:t> млн. евро</a:t>
            </a:r>
            <a:r>
              <a:rPr lang="en-US" altLang="bg-BG" b="1" dirty="0">
                <a:cs typeface="Arial" panose="020B0604020202020204" pitchFamily="34" charset="0"/>
              </a:rPr>
              <a:t>)</a:t>
            </a:r>
            <a:r>
              <a:rPr lang="bg-BG" altLang="bg-BG" dirty="0">
                <a:cs typeface="Arial" panose="020B0604020202020204" pitchFamily="34" charset="0"/>
              </a:rPr>
              <a:t> – </a:t>
            </a:r>
            <a:r>
              <a:rPr lang="ru-RU" dirty="0"/>
              <a:t>насърчаване на адаптирането към изменението на климата, предотвратяването на риска от бедствия и устойчивостта.</a:t>
            </a:r>
          </a:p>
          <a:p>
            <a:pPr latinLnBrk="1">
              <a:buFont typeface="Wingdings" panose="05000000000000000000" pitchFamily="2" charset="2"/>
              <a:buChar char="q"/>
            </a:pPr>
            <a:endParaRPr lang="bg-BG" altLang="bg-BG" sz="1000" dirty="0">
              <a:cs typeface="Arial" panose="020B0604020202020204" pitchFamily="34" charset="0"/>
            </a:endParaRPr>
          </a:p>
          <a:p>
            <a:pPr latinLnBrk="1">
              <a:buFont typeface="Wingdings" panose="05000000000000000000" pitchFamily="2" charset="2"/>
              <a:buChar char="q"/>
            </a:pPr>
            <a:r>
              <a:rPr lang="bg-BG" altLang="bg-BG" b="1" dirty="0">
                <a:cs typeface="Arial" panose="020B0604020202020204" pitchFamily="34" charset="0"/>
              </a:rPr>
              <a:t>Приоритет 5 „Въздух“ </a:t>
            </a:r>
            <a:r>
              <a:rPr lang="en-US" altLang="bg-BG" b="1" dirty="0">
                <a:cs typeface="Arial" panose="020B0604020202020204" pitchFamily="34" charset="0"/>
              </a:rPr>
              <a:t>(</a:t>
            </a:r>
            <a:r>
              <a:rPr lang="bg-BG" altLang="bg-BG" b="1" dirty="0">
                <a:cs typeface="Arial" panose="020B0604020202020204" pitchFamily="34" charset="0"/>
              </a:rPr>
              <a:t>335 млн. евро</a:t>
            </a:r>
            <a:r>
              <a:rPr lang="en-US" altLang="bg-BG" b="1" dirty="0">
                <a:cs typeface="Arial" panose="020B0604020202020204" pitchFamily="34" charset="0"/>
              </a:rPr>
              <a:t>) </a:t>
            </a:r>
            <a:r>
              <a:rPr lang="bg-BG" altLang="bg-BG" dirty="0">
                <a:cs typeface="Arial" panose="020B0604020202020204" pitchFamily="34" charset="0"/>
              </a:rPr>
              <a:t>– </a:t>
            </a:r>
            <a:r>
              <a:rPr lang="ru-RU" dirty="0"/>
              <a:t>мерки за намаляване на замърсяването на въздуха в       21 общини с нарушено качество на въздуха.</a:t>
            </a:r>
            <a:endParaRPr lang="bg-BG" altLang="bg-BG" dirty="0">
              <a:cs typeface="Arial" panose="020B0604020202020204" pitchFamily="34" charset="0"/>
            </a:endParaRPr>
          </a:p>
        </p:txBody>
      </p:sp>
      <p:sp>
        <p:nvSpPr>
          <p:cNvPr id="2" name="Заглавие 1">
            <a:extLst>
              <a:ext uri="{FF2B5EF4-FFF2-40B4-BE49-F238E27FC236}">
                <a16:creationId xmlns:a16="http://schemas.microsoft.com/office/drawing/2014/main" id="{7AA5230C-C2CF-BAD9-4C04-B4C0CA2B2994}"/>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3530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34786" y="6223828"/>
            <a:ext cx="1706217" cy="365125"/>
          </a:xfrm>
        </p:spPr>
        <p:txBody>
          <a:bodyPr/>
          <a:lstStyle/>
          <a:p>
            <a:fld id="{D0FD718E-46A7-4A98-A9FE-3E1E2C2192EB}" type="slidenum">
              <a:rPr lang="bg-BG" smtClean="0"/>
              <a:t>18</a:t>
            </a:fld>
            <a:endParaRPr lang="bg-BG" dirty="0"/>
          </a:p>
        </p:txBody>
      </p:sp>
      <p:sp>
        <p:nvSpPr>
          <p:cNvPr id="3" name="Rectangle 2"/>
          <p:cNvSpPr/>
          <p:nvPr/>
        </p:nvSpPr>
        <p:spPr>
          <a:xfrm>
            <a:off x="1162961" y="753762"/>
            <a:ext cx="9718295" cy="954107"/>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Примерни инвестиции по </a:t>
            </a:r>
            <a:r>
              <a:rPr lang="bg-BG" sz="2800" b="1" dirty="0">
                <a:solidFill>
                  <a:schemeClr val="accent1">
                    <a:lumMod val="50000"/>
                  </a:schemeClr>
                </a:solidFill>
                <a:latin typeface="Arial" charset="0"/>
                <a:ea typeface="Calibri" pitchFamily="34" charset="0"/>
                <a:cs typeface="Arial" charset="0"/>
              </a:rPr>
              <a:t>п</a:t>
            </a:r>
            <a:r>
              <a:rPr lang="bg-BG" altLang="bg-BG" sz="2800" b="1" dirty="0">
                <a:solidFill>
                  <a:schemeClr val="accent1">
                    <a:lumMod val="50000"/>
                  </a:schemeClr>
                </a:solidFill>
                <a:latin typeface="Arial" charset="0"/>
                <a:ea typeface="Calibri" pitchFamily="34" charset="0"/>
                <a:cs typeface="Arial" charset="0"/>
              </a:rPr>
              <a:t>риоритет 4 „Риск и изменение на климата“ </a:t>
            </a:r>
            <a:r>
              <a:rPr lang="en-US" altLang="bg-BG" sz="2800" b="1" dirty="0">
                <a:solidFill>
                  <a:schemeClr val="accent1">
                    <a:lumMod val="50000"/>
                  </a:schemeClr>
                </a:solidFill>
                <a:latin typeface="Arial" charset="0"/>
                <a:ea typeface="Calibri" pitchFamily="34" charset="0"/>
                <a:cs typeface="Arial" charset="0"/>
              </a:rPr>
              <a:t>(</a:t>
            </a:r>
            <a:r>
              <a:rPr lang="bg-BG" altLang="bg-BG" sz="2800" b="1" dirty="0">
                <a:solidFill>
                  <a:schemeClr val="accent1">
                    <a:lumMod val="50000"/>
                  </a:schemeClr>
                </a:solidFill>
                <a:latin typeface="Arial" charset="0"/>
                <a:ea typeface="Calibri" pitchFamily="34" charset="0"/>
                <a:cs typeface="Arial" charset="0"/>
              </a:rPr>
              <a:t>ОПОС</a:t>
            </a:r>
            <a:r>
              <a:rPr lang="en-US" altLang="bg-BG" sz="2800" b="1" dirty="0">
                <a:solidFill>
                  <a:schemeClr val="accent1">
                    <a:lumMod val="50000"/>
                  </a:schemeClr>
                </a:solidFill>
                <a:latin typeface="Arial" charset="0"/>
                <a:ea typeface="Calibri" pitchFamily="34" charset="0"/>
                <a:cs typeface="Arial" charset="0"/>
              </a:rPr>
              <a:t>)</a:t>
            </a:r>
            <a:endParaRPr lang="bg-BG" sz="2800" b="1" dirty="0">
              <a:solidFill>
                <a:schemeClr val="accent1">
                  <a:lumMod val="50000"/>
                </a:schemeClr>
              </a:solidFill>
              <a:latin typeface="Arial" charset="0"/>
              <a:ea typeface="Calibri" pitchFamily="34" charset="0"/>
              <a:cs typeface="Arial" charset="0"/>
            </a:endParaRPr>
          </a:p>
        </p:txBody>
      </p:sp>
      <p:sp>
        <p:nvSpPr>
          <p:cNvPr id="2" name="Rectangle 1"/>
          <p:cNvSpPr/>
          <p:nvPr/>
        </p:nvSpPr>
        <p:spPr>
          <a:xfrm>
            <a:off x="637308" y="1858972"/>
            <a:ext cx="11103587" cy="4062651"/>
          </a:xfrm>
          <a:prstGeom prst="rect">
            <a:avLst/>
          </a:prstGeom>
        </p:spPr>
        <p:txBody>
          <a:bodyPr wrap="square">
            <a:spAutoFit/>
          </a:bodyPr>
          <a:lstStyle/>
          <a:p>
            <a:pPr marL="285750" indent="-285750">
              <a:buFont typeface="Wingdings" panose="05000000000000000000" pitchFamily="2" charset="2"/>
              <a:buChar char="q"/>
            </a:pPr>
            <a:r>
              <a:rPr lang="ru-RU" dirty="0">
                <a:latin typeface="Arial" panose="020B0604020202020204" pitchFamily="34" charset="0"/>
                <a:cs typeface="Arial" panose="020B0604020202020204" pitchFamily="34" charset="0"/>
              </a:rPr>
              <a:t>Мерки за превенция и управление на риска от наводнения и засушаване (фокус върху екологосъобразните мерки, ако е приложимо, в комбинация със сива инфраструктура).</a:t>
            </a:r>
          </a:p>
          <a:p>
            <a:pPr marL="285750" indent="-285750">
              <a:buFont typeface="Wingdings" panose="05000000000000000000" pitchFamily="2" charset="2"/>
              <a:buChar char="q"/>
            </a:pPr>
            <a:r>
              <a:rPr lang="ru-RU" dirty="0">
                <a:latin typeface="Arial" panose="020B0604020202020204" pitchFamily="34" charset="0"/>
                <a:cs typeface="Arial" panose="020B0604020202020204" pitchFamily="34" charset="0"/>
              </a:rPr>
              <a:t>Анализи на риска, мониторинг и прилагане на мерки за превенция и защита при неблагоприятни геодинамични процеси – свлачища, срутища, ерозии, абразии.</a:t>
            </a:r>
          </a:p>
          <a:p>
            <a:pPr marL="285750" indent="-285750">
              <a:buFont typeface="Wingdings" panose="05000000000000000000" pitchFamily="2" charset="2"/>
              <a:buChar char="q"/>
            </a:pPr>
            <a:r>
              <a:rPr lang="ru-RU" dirty="0">
                <a:latin typeface="Arial" panose="020B0604020202020204" pitchFamily="34" charset="0"/>
                <a:cs typeface="Arial" panose="020B0604020202020204" pitchFamily="34" charset="0"/>
              </a:rPr>
              <a:t>Мерки, насочени към повишаване готовността на населението за адекватна реакция и подобряване устойчивостта чрез осигуряване на наземен капацитет за борба с горските пожари.</a:t>
            </a:r>
          </a:p>
          <a:p>
            <a:pPr marL="285750" indent="-285750">
              <a:buFont typeface="Wingdings" panose="05000000000000000000" pitchFamily="2" charset="2"/>
              <a:buChar char="q"/>
            </a:pPr>
            <a:r>
              <a:rPr lang="ru-RU" dirty="0">
                <a:latin typeface="Arial" panose="020B0604020202020204" pitchFamily="34" charset="0"/>
                <a:cs typeface="Arial" panose="020B0604020202020204" pitchFamily="34" charset="0"/>
              </a:rPr>
              <a:t>Изграждане на нови и оптимизиране и/или разширяване на съществуващи системи за предупреждение, наблюдение, докладване; прогнозиране и сигнализиране; разработване на цифрови модели, анализи и прогнози във връзка с климатичните изменения, напр.:</a:t>
            </a:r>
          </a:p>
          <a:p>
            <a:pPr marL="742950" lvl="1" indent="-285750">
              <a:buFont typeface="Wingdings" panose="05000000000000000000" pitchFamily="2" charset="2"/>
              <a:buChar char="Ø"/>
            </a:pPr>
            <a:r>
              <a:rPr lang="ru-RU" sz="1600" dirty="0">
                <a:latin typeface="Arial" panose="020B0604020202020204" pitchFamily="34" charset="0"/>
                <a:cs typeface="Arial" panose="020B0604020202020204" pitchFamily="34" charset="0"/>
              </a:rPr>
              <a:t>По-нататъшно развитие и завършване на Националната система за управление на водите в реално време за останалите 12 основни реки;</a:t>
            </a:r>
          </a:p>
          <a:p>
            <a:pPr marL="742950" lvl="1" indent="-285750">
              <a:buFont typeface="Wingdings" panose="05000000000000000000" pitchFamily="2" charset="2"/>
              <a:buChar char="Ø"/>
            </a:pPr>
            <a:r>
              <a:rPr lang="ru-RU" sz="1600" dirty="0">
                <a:latin typeface="Arial" panose="020B0604020202020204" pitchFamily="34" charset="0"/>
                <a:cs typeface="Arial" panose="020B0604020202020204" pitchFamily="34" charset="0"/>
              </a:rPr>
              <a:t>Разширяване на обхвата на Системата за ранно предупреждение и оповестяване на населението на областно ниво (NUTS 3) за територията на страната;</a:t>
            </a:r>
          </a:p>
          <a:p>
            <a:pPr marL="742950" lvl="1" indent="-285750">
              <a:buFont typeface="Wingdings" panose="05000000000000000000" pitchFamily="2" charset="2"/>
              <a:buChar char="Ø"/>
            </a:pPr>
            <a:r>
              <a:rPr lang="ru-RU" sz="1600" dirty="0">
                <a:latin typeface="Arial" panose="020B0604020202020204" pitchFamily="34" charset="0"/>
                <a:cs typeface="Arial" panose="020B0604020202020204" pitchFamily="34" charset="0"/>
              </a:rPr>
              <a:t>Изпълнение на проучвания, анализи, цифрови модели, прогнози и оценки, вкл. във връзка с изготвяне на ПУРН за периода 2028-2033 г.</a:t>
            </a:r>
            <a:endParaRPr lang="bg-BG" sz="1600" dirty="0">
              <a:latin typeface="Arial" panose="020B0604020202020204" pitchFamily="34" charset="0"/>
              <a:cs typeface="Arial" panose="020B0604020202020204" pitchFamily="34" charset="0"/>
            </a:endParaRPr>
          </a:p>
        </p:txBody>
      </p:sp>
      <p:sp>
        <p:nvSpPr>
          <p:cNvPr id="5" name="Заглавие 1">
            <a:extLst>
              <a:ext uri="{FF2B5EF4-FFF2-40B4-BE49-F238E27FC236}">
                <a16:creationId xmlns:a16="http://schemas.microsoft.com/office/drawing/2014/main" id="{9BA52234-51E0-C874-5EFE-97E565563AC4}"/>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5060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36401" y="6241460"/>
            <a:ext cx="1706217" cy="365125"/>
          </a:xfrm>
        </p:spPr>
        <p:txBody>
          <a:bodyPr/>
          <a:lstStyle/>
          <a:p>
            <a:fld id="{D0FD718E-46A7-4A98-A9FE-3E1E2C2192EB}" type="slidenum">
              <a:rPr lang="bg-BG" smtClean="0"/>
              <a:t>19</a:t>
            </a:fld>
            <a:endParaRPr lang="bg-BG" dirty="0"/>
          </a:p>
        </p:txBody>
      </p:sp>
      <p:sp>
        <p:nvSpPr>
          <p:cNvPr id="3" name="Rectangle 2"/>
          <p:cNvSpPr/>
          <p:nvPr/>
        </p:nvSpPr>
        <p:spPr>
          <a:xfrm>
            <a:off x="1236852" y="827439"/>
            <a:ext cx="9718295" cy="523220"/>
          </a:xfrm>
          <a:prstGeom prst="rect">
            <a:avLst/>
          </a:prstGeom>
        </p:spPr>
        <p:txBody>
          <a:bodyPr wrap="square">
            <a:spAutoFit/>
          </a:bodyPr>
          <a:lstStyle/>
          <a:p>
            <a:pPr marL="45720" lvl="0" algn="ctr"/>
            <a:r>
              <a:rPr lang="ru-RU" sz="2800" b="1" dirty="0">
                <a:solidFill>
                  <a:schemeClr val="accent1">
                    <a:lumMod val="50000"/>
                  </a:schemeClr>
                </a:solidFill>
                <a:latin typeface="Arial" charset="0"/>
                <a:ea typeface="Calibri" pitchFamily="34" charset="0"/>
                <a:cs typeface="Arial" charset="0"/>
              </a:rPr>
              <a:t>Програма </a:t>
            </a:r>
            <a:r>
              <a:rPr lang="bg-BG" sz="2800" b="1" dirty="0">
                <a:solidFill>
                  <a:schemeClr val="accent1">
                    <a:lumMod val="50000"/>
                  </a:schemeClr>
                </a:solidFill>
                <a:latin typeface="Arial" charset="0"/>
                <a:ea typeface="Calibri" pitchFamily="34" charset="0"/>
                <a:cs typeface="Arial" charset="0"/>
              </a:rPr>
              <a:t>„</a:t>
            </a:r>
            <a:r>
              <a:rPr lang="ru-RU" altLang="bg-BG" sz="2800" b="1" dirty="0">
                <a:solidFill>
                  <a:schemeClr val="accent1">
                    <a:lumMod val="50000"/>
                  </a:schemeClr>
                </a:solidFill>
                <a:latin typeface="Arial" charset="0"/>
                <a:ea typeface="Calibri" pitchFamily="34" charset="0"/>
                <a:cs typeface="Arial" charset="0"/>
              </a:rPr>
              <a:t>Развитие на регионите</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 </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1,5 млрд. евро</a:t>
            </a:r>
            <a:r>
              <a:rPr lang="en-US" sz="2800" b="1" dirty="0">
                <a:solidFill>
                  <a:schemeClr val="accent1">
                    <a:lumMod val="50000"/>
                  </a:schemeClr>
                </a:solidFill>
                <a:latin typeface="Arial" charset="0"/>
                <a:ea typeface="Calibri" pitchFamily="34" charset="0"/>
                <a:cs typeface="Arial" charset="0"/>
              </a:rPr>
              <a:t>)</a:t>
            </a:r>
            <a:endParaRPr lang="bg-BG" sz="2800" b="1" dirty="0">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a:off x="658089" y="1563256"/>
            <a:ext cx="11284529"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200150" indent="-28575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q"/>
            </a:pPr>
            <a:r>
              <a:rPr lang="bg-BG" altLang="bg-BG" b="1" dirty="0">
                <a:cs typeface="Arial" panose="020B0604020202020204" pitchFamily="34" charset="0"/>
              </a:rPr>
              <a:t>Приоритет 1 „Интегрирано градско развитие“ </a:t>
            </a:r>
            <a:r>
              <a:rPr lang="en-US" altLang="bg-BG" b="1" dirty="0">
                <a:cs typeface="Arial" panose="020B0604020202020204" pitchFamily="34" charset="0"/>
              </a:rPr>
              <a:t>(</a:t>
            </a:r>
            <a:r>
              <a:rPr lang="bg-BG" altLang="bg-BG" b="1" dirty="0">
                <a:cs typeface="Arial" panose="020B0604020202020204" pitchFamily="34" charset="0"/>
              </a:rPr>
              <a:t>433,7 млн. евро</a:t>
            </a:r>
            <a:r>
              <a:rPr lang="en-US" altLang="bg-BG" b="1" dirty="0">
                <a:cs typeface="Arial" panose="020B0604020202020204" pitchFamily="34" charset="0"/>
              </a:rPr>
              <a:t>)</a:t>
            </a:r>
            <a:endParaRPr lang="bg-BG" altLang="bg-BG" b="1" dirty="0">
              <a:cs typeface="Arial" panose="020B0604020202020204" pitchFamily="34" charset="0"/>
            </a:endParaRPr>
          </a:p>
          <a:p>
            <a:pPr lvl="1" eaLnBrk="1" hangingPunct="1">
              <a:buFont typeface="Wingdings" panose="05000000000000000000" pitchFamily="2" charset="2"/>
              <a:buChar char="Ø"/>
            </a:pPr>
            <a:r>
              <a:rPr lang="ru-RU" altLang="bg-BG" dirty="0">
                <a:cs typeface="Arial" panose="020B0604020202020204" pitchFamily="34" charset="0"/>
              </a:rPr>
              <a:t>Енергийна ефективност и устойчиво обновяване на жилищни и обществени сгради;</a:t>
            </a:r>
          </a:p>
          <a:p>
            <a:pPr lvl="1" eaLnBrk="1" hangingPunct="1">
              <a:buFont typeface="Wingdings" panose="05000000000000000000" pitchFamily="2" charset="2"/>
              <a:buChar char="Ø"/>
            </a:pPr>
            <a:r>
              <a:rPr lang="ru-RU" altLang="bg-BG" dirty="0">
                <a:cs typeface="Arial" panose="020B0604020202020204" pitchFamily="34" charset="0"/>
              </a:rPr>
              <a:t>Образователна инфраструктура за предучилищно, училищно и висше образование;</a:t>
            </a:r>
          </a:p>
          <a:p>
            <a:pPr lvl="1" eaLnBrk="1" hangingPunct="1">
              <a:buFont typeface="Wingdings" panose="05000000000000000000" pitchFamily="2" charset="2"/>
              <a:buChar char="Ø"/>
            </a:pPr>
            <a:r>
              <a:rPr lang="bg-BG" altLang="bg-BG" dirty="0">
                <a:cs typeface="Arial" panose="020B0604020202020204" pitchFamily="34" charset="0"/>
              </a:rPr>
              <a:t>Култура, спорт и туризъм </a:t>
            </a:r>
            <a:r>
              <a:rPr lang="en-US" altLang="bg-BG" dirty="0">
                <a:cs typeface="Arial" panose="020B0604020202020204" pitchFamily="34" charset="0"/>
              </a:rPr>
              <a:t>(</a:t>
            </a:r>
            <a:r>
              <a:rPr lang="ru-RU" altLang="bg-BG" dirty="0">
                <a:cs typeface="Arial" panose="020B0604020202020204" pitchFamily="34" charset="0"/>
              </a:rPr>
              <a:t>комбинирана подкрепа на 50% БФП с ФИ под формата на инвестиционни кредити и вградени или индивидуални гаранции</a:t>
            </a:r>
            <a:r>
              <a:rPr lang="en-US" altLang="bg-BG" dirty="0">
                <a:cs typeface="Arial" panose="020B0604020202020204" pitchFamily="34" charset="0"/>
              </a:rPr>
              <a:t>)</a:t>
            </a:r>
            <a:r>
              <a:rPr lang="bg-BG" altLang="bg-BG" dirty="0">
                <a:cs typeface="Arial" panose="020B0604020202020204" pitchFamily="34" charset="0"/>
              </a:rPr>
              <a:t>:</a:t>
            </a:r>
          </a:p>
          <a:p>
            <a:pPr lvl="2" eaLnBrk="1" hangingPunct="1">
              <a:buFont typeface="Wingdings" panose="05000000000000000000" pitchFamily="2" charset="2"/>
              <a:buChar char="ü"/>
            </a:pPr>
            <a:r>
              <a:rPr lang="ru-RU" altLang="bg-BG" sz="1500" dirty="0">
                <a:cs typeface="Arial" panose="020B0604020202020204" pitchFamily="34" charset="0"/>
              </a:rPr>
              <a:t>Инфраструктура и оборудване за културни организации и сгради, включително за създаване на ключови регистри и дигитализация на културни ценности;</a:t>
            </a:r>
          </a:p>
          <a:p>
            <a:pPr lvl="2" eaLnBrk="1" hangingPunct="1">
              <a:buFont typeface="Wingdings" panose="05000000000000000000" pitchFamily="2" charset="2"/>
              <a:buChar char="ü"/>
            </a:pPr>
            <a:r>
              <a:rPr lang="ru-RU" altLang="bg-BG" sz="1500" dirty="0">
                <a:cs typeface="Arial" panose="020B0604020202020204" pitchFamily="34" charset="0"/>
              </a:rPr>
              <a:t>Разработване на планове за опазване и управление на обектите на недвижимото културно наследство;</a:t>
            </a:r>
          </a:p>
          <a:p>
            <a:pPr lvl="2" eaLnBrk="1" hangingPunct="1">
              <a:buFont typeface="Wingdings" panose="05000000000000000000" pitchFamily="2" charset="2"/>
              <a:buChar char="ü"/>
            </a:pPr>
            <a:r>
              <a:rPr lang="ru-RU" altLang="bg-BG" sz="1500" dirty="0">
                <a:cs typeface="Arial" panose="020B0604020202020204" pitchFamily="34" charset="0"/>
              </a:rPr>
              <a:t>Мерки, свързани с развитието, подобряването, разширяването и социализацията на туристическите зони и свързаната с тях инфраструктура, както и развитие на устойчиви форми на туризъм - екотуризъм, селски, културен, гастрономичен, здравен туризъм и др.</a:t>
            </a:r>
            <a:endParaRPr lang="bg-BG" altLang="bg-BG" sz="1500" dirty="0">
              <a:cs typeface="Arial" panose="020B0604020202020204" pitchFamily="34" charset="0"/>
            </a:endParaRPr>
          </a:p>
          <a:p>
            <a:pPr eaLnBrk="1" hangingPunct="1"/>
            <a:endParaRPr lang="bg-BG" altLang="bg-BG" sz="1000" dirty="0">
              <a:cs typeface="Arial" panose="020B0604020202020204" pitchFamily="34" charset="0"/>
            </a:endParaRPr>
          </a:p>
          <a:p>
            <a:pPr eaLnBrk="1" hangingPunct="1">
              <a:buFont typeface="Wingdings" panose="05000000000000000000" pitchFamily="2" charset="2"/>
              <a:buChar char="q"/>
            </a:pPr>
            <a:r>
              <a:rPr lang="bg-BG" altLang="bg-BG" b="1" dirty="0">
                <a:cs typeface="Arial" panose="020B0604020202020204" pitchFamily="34" charset="0"/>
              </a:rPr>
              <a:t>Приоритет 2 „Интегрирано териториално развитие на регионите“ </a:t>
            </a:r>
            <a:r>
              <a:rPr lang="en-US" altLang="bg-BG" b="1" dirty="0">
                <a:cs typeface="Arial" panose="020B0604020202020204" pitchFamily="34" charset="0"/>
              </a:rPr>
              <a:t>(</a:t>
            </a:r>
            <a:r>
              <a:rPr lang="bg-BG" altLang="bg-BG" b="1" dirty="0">
                <a:cs typeface="Arial" panose="020B0604020202020204" pitchFamily="34" charset="0"/>
              </a:rPr>
              <a:t>1,07 млрд. евро</a:t>
            </a:r>
            <a:r>
              <a:rPr lang="en-US" altLang="bg-BG" b="1" dirty="0">
                <a:cs typeface="Arial" panose="020B0604020202020204" pitchFamily="34" charset="0"/>
              </a:rPr>
              <a:t>)</a:t>
            </a:r>
            <a:r>
              <a:rPr lang="bg-BG" altLang="bg-BG" dirty="0">
                <a:cs typeface="Arial" panose="020B0604020202020204" pitchFamily="34" charset="0"/>
              </a:rPr>
              <a:t> </a:t>
            </a:r>
            <a:r>
              <a:rPr lang="en-US" altLang="bg-BG" dirty="0">
                <a:cs typeface="Arial" panose="020B0604020202020204" pitchFamily="34" charset="0"/>
              </a:rPr>
              <a:t>(</a:t>
            </a:r>
            <a:r>
              <a:rPr lang="ru-RU" altLang="bg-BG" dirty="0">
                <a:cs typeface="Arial" panose="020B0604020202020204" pitchFamily="34" charset="0"/>
              </a:rPr>
              <a:t>интегрирани териториални стратегии за развитие на NUTS 2 региони</a:t>
            </a:r>
            <a:r>
              <a:rPr lang="en-US" altLang="bg-BG" dirty="0">
                <a:cs typeface="Arial" panose="020B0604020202020204" pitchFamily="34" charset="0"/>
              </a:rPr>
              <a:t>)</a:t>
            </a:r>
            <a:r>
              <a:rPr lang="bg-BG" altLang="bg-BG" dirty="0">
                <a:cs typeface="Arial" panose="020B0604020202020204" pitchFamily="34" charset="0"/>
              </a:rPr>
              <a:t>.</a:t>
            </a:r>
          </a:p>
          <a:p>
            <a:pPr eaLnBrk="1" hangingPunct="1"/>
            <a:endParaRPr lang="bg-BG" altLang="bg-BG" dirty="0">
              <a:cs typeface="Arial" panose="020B0604020202020204" pitchFamily="34" charset="0"/>
            </a:endParaRPr>
          </a:p>
          <a:p>
            <a:pPr latinLnBrk="1">
              <a:buFont typeface="Wingdings" panose="05000000000000000000" pitchFamily="2" charset="2"/>
              <a:buChar char="q"/>
            </a:pPr>
            <a:r>
              <a:rPr lang="bg-BG" altLang="bg-BG" b="1" dirty="0">
                <a:cs typeface="Arial" panose="020B0604020202020204" pitchFamily="34" charset="0"/>
              </a:rPr>
              <a:t>Приоритет 3 „Справедлив енергиен преход“</a:t>
            </a:r>
            <a:r>
              <a:rPr lang="bg-BG" altLang="bg-BG" dirty="0">
                <a:cs typeface="Arial" panose="020B0604020202020204" pitchFamily="34" charset="0"/>
              </a:rPr>
              <a:t> </a:t>
            </a:r>
            <a:r>
              <a:rPr lang="en-US" altLang="bg-BG" dirty="0">
                <a:cs typeface="Arial" panose="020B0604020202020204" pitchFamily="34" charset="0"/>
              </a:rPr>
              <a:t>(</a:t>
            </a:r>
            <a:r>
              <a:rPr lang="bg-BG" altLang="bg-BG" dirty="0">
                <a:cs typeface="Arial" panose="020B0604020202020204" pitchFamily="34" charset="0"/>
              </a:rPr>
              <a:t>Фонд за справедлив преход</a:t>
            </a:r>
            <a:r>
              <a:rPr lang="en-US" altLang="bg-BG" dirty="0">
                <a:cs typeface="Arial" panose="020B0604020202020204" pitchFamily="34" charset="0"/>
              </a:rPr>
              <a:t>) – 1,</a:t>
            </a:r>
            <a:r>
              <a:rPr lang="bg-BG" altLang="bg-BG" dirty="0">
                <a:cs typeface="Arial" panose="020B0604020202020204" pitchFamily="34" charset="0"/>
              </a:rPr>
              <a:t>2 млрд. евро –         областите </a:t>
            </a:r>
            <a:r>
              <a:rPr lang="ru-RU" dirty="0">
                <a:cs typeface="Arial" panose="020B0604020202020204" pitchFamily="34" charset="0"/>
              </a:rPr>
              <a:t>Перник, Кюстендил и Стара Загора.</a:t>
            </a:r>
          </a:p>
          <a:p>
            <a:pPr eaLnBrk="1" hangingPunct="1">
              <a:buFont typeface="Wingdings" panose="05000000000000000000" pitchFamily="2" charset="2"/>
              <a:buChar char="q"/>
            </a:pPr>
            <a:endParaRPr lang="bg-BG" altLang="bg-BG" dirty="0">
              <a:cs typeface="Arial" panose="020B0604020202020204" pitchFamily="34" charset="0"/>
            </a:endParaRPr>
          </a:p>
        </p:txBody>
      </p:sp>
      <p:sp>
        <p:nvSpPr>
          <p:cNvPr id="2" name="Заглавие 1">
            <a:extLst>
              <a:ext uri="{FF2B5EF4-FFF2-40B4-BE49-F238E27FC236}">
                <a16:creationId xmlns:a16="http://schemas.microsoft.com/office/drawing/2014/main" id="{5FB7DDF3-1611-5B97-07D8-50F24B198431}"/>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138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16498" y="6250334"/>
            <a:ext cx="1706217" cy="365125"/>
          </a:xfrm>
        </p:spPr>
        <p:txBody>
          <a:bodyPr/>
          <a:lstStyle/>
          <a:p>
            <a:fld id="{D0FD718E-46A7-4A98-A9FE-3E1E2C2192EB}" type="slidenum">
              <a:rPr lang="bg-BG" smtClean="0"/>
              <a:t>2</a:t>
            </a:fld>
            <a:endParaRPr lang="bg-BG" dirty="0"/>
          </a:p>
        </p:txBody>
      </p:sp>
      <p:sp>
        <p:nvSpPr>
          <p:cNvPr id="3" name="Rectangle 2"/>
          <p:cNvSpPr/>
          <p:nvPr/>
        </p:nvSpPr>
        <p:spPr>
          <a:xfrm>
            <a:off x="1236852" y="848689"/>
            <a:ext cx="9718295" cy="523220"/>
          </a:xfrm>
          <a:prstGeom prst="rect">
            <a:avLst/>
          </a:prstGeom>
        </p:spPr>
        <p:txBody>
          <a:bodyPr wrap="square">
            <a:spAutoFit/>
          </a:bodyPr>
          <a:lstStyle/>
          <a:p>
            <a:pPr marL="45720" lvl="0" algn="ctr"/>
            <a:r>
              <a:rPr lang="bg-BG" sz="2800" b="1" dirty="0">
                <a:latin typeface="Arial" panose="020B0604020202020204" pitchFamily="34" charset="0"/>
                <a:cs typeface="Arial" panose="020B0604020202020204" pitchFamily="34" charset="0"/>
              </a:rPr>
              <a:t>Възможни източници на финасиране</a:t>
            </a:r>
          </a:p>
        </p:txBody>
      </p:sp>
      <p:sp>
        <p:nvSpPr>
          <p:cNvPr id="5" name="Rectangle 4"/>
          <p:cNvSpPr/>
          <p:nvPr/>
        </p:nvSpPr>
        <p:spPr>
          <a:xfrm>
            <a:off x="387927" y="1517438"/>
            <a:ext cx="5929746" cy="4791889"/>
          </a:xfrm>
          <a:prstGeom prst="rect">
            <a:avLst/>
          </a:prstGeom>
        </p:spPr>
        <p:txBody>
          <a:bodyPr wrap="square">
            <a:spAutoFit/>
          </a:bodyPr>
          <a:lstStyle/>
          <a:p>
            <a:pPr marL="285750" lvl="0" indent="-285750">
              <a:lnSpc>
                <a:spcPct val="115000"/>
              </a:lnSpc>
              <a:spcAft>
                <a:spcPts val="0"/>
              </a:spcAft>
              <a:buFont typeface="Wingdings" panose="05000000000000000000" pitchFamily="2" charset="2"/>
              <a:buChar char="q"/>
            </a:pPr>
            <a:r>
              <a:rPr lang="bg-BG" sz="1700" b="1" dirty="0">
                <a:latin typeface="Arial" panose="020B0604020202020204" pitchFamily="34" charset="0"/>
                <a:ea typeface="Times New Roman" panose="02020603050405020304" pitchFamily="18" charset="0"/>
                <a:cs typeface="Arial" panose="020B0604020202020204" pitchFamily="34" charset="0"/>
              </a:rPr>
              <a:t>Държавен (републикански) бюджет </a:t>
            </a:r>
            <a:r>
              <a:rPr lang="en-US" sz="1700" b="1" dirty="0">
                <a:latin typeface="Arial" panose="020B0604020202020204" pitchFamily="34" charset="0"/>
                <a:ea typeface="Times New Roman" panose="02020603050405020304" pitchFamily="18" charset="0"/>
                <a:cs typeface="Arial" panose="020B0604020202020204" pitchFamily="34" charset="0"/>
              </a:rPr>
              <a:t>(</a:t>
            </a:r>
            <a:r>
              <a:rPr lang="bg-BG" sz="1700" b="1" dirty="0">
                <a:latin typeface="Arial" panose="020B0604020202020204" pitchFamily="34" charset="0"/>
                <a:ea typeface="Times New Roman" panose="02020603050405020304" pitchFamily="18" charset="0"/>
                <a:cs typeface="Arial" panose="020B0604020202020204" pitchFamily="34" charset="0"/>
              </a:rPr>
              <a:t>ЗНИ</a:t>
            </a:r>
            <a:r>
              <a:rPr lang="en-US" sz="1700" b="1" dirty="0">
                <a:latin typeface="Arial" panose="020B0604020202020204" pitchFamily="34" charset="0"/>
                <a:ea typeface="Times New Roman" panose="02020603050405020304" pitchFamily="18" charset="0"/>
                <a:cs typeface="Arial" panose="020B0604020202020204" pitchFamily="34" charset="0"/>
              </a:rPr>
              <a:t>)</a:t>
            </a:r>
            <a:r>
              <a:rPr lang="bg-BG" sz="1700" b="1" dirty="0">
                <a:latin typeface="Arial" panose="020B0604020202020204" pitchFamily="34" charset="0"/>
                <a:ea typeface="Times New Roman" panose="02020603050405020304" pitchFamily="18" charset="0"/>
                <a:cs typeface="Arial" panose="020B0604020202020204" pitchFamily="34" charset="0"/>
              </a:rPr>
              <a:t>:</a:t>
            </a:r>
          </a:p>
          <a:p>
            <a:pPr marL="742950" lvl="1" indent="-285750">
              <a:lnSpc>
                <a:spcPct val="115000"/>
              </a:lnSpc>
              <a:buFont typeface="Wingdings" panose="05000000000000000000" pitchFamily="2" charset="2"/>
              <a:buChar char="Ø"/>
            </a:pPr>
            <a:r>
              <a:rPr lang="bg-BG" sz="1700" dirty="0">
                <a:latin typeface="Arial" panose="020B0604020202020204" pitchFamily="34" charset="0"/>
                <a:cs typeface="Arial" panose="020B0604020202020204" pitchFamily="34" charset="0"/>
              </a:rPr>
              <a:t>Приоритетни инвестиционни проекти;</a:t>
            </a:r>
          </a:p>
          <a:p>
            <a:pPr marL="742950" lvl="1" indent="-285750">
              <a:lnSpc>
                <a:spcPct val="115000"/>
              </a:lnSpc>
              <a:buFont typeface="Wingdings" panose="05000000000000000000" pitchFamily="2" charset="2"/>
              <a:buChar char="Ø"/>
            </a:pPr>
            <a:r>
              <a:rPr lang="bg-BG" sz="1700" dirty="0">
                <a:latin typeface="Arial" panose="020B0604020202020204" pitchFamily="34" charset="0"/>
                <a:cs typeface="Arial" panose="020B0604020202020204" pitchFamily="34" charset="0"/>
              </a:rPr>
              <a:t>Инвестиции със сертификат клас А или клас Б;</a:t>
            </a:r>
          </a:p>
          <a:p>
            <a:pPr marL="742950" lvl="1" indent="-285750">
              <a:lnSpc>
                <a:spcPct val="115000"/>
              </a:lnSpc>
              <a:buFont typeface="Wingdings" panose="05000000000000000000" pitchFamily="2" charset="2"/>
              <a:buChar char="Ø"/>
            </a:pPr>
            <a:r>
              <a:rPr lang="bg-BG" sz="1700" dirty="0">
                <a:latin typeface="Arial" panose="020B0604020202020204" pitchFamily="34" charset="0"/>
                <a:cs typeface="Arial" panose="020B0604020202020204" pitchFamily="34" charset="0"/>
              </a:rPr>
              <a:t>Инвестиции клас В </a:t>
            </a:r>
            <a:r>
              <a:rPr lang="en-US" sz="1700" dirty="0">
                <a:latin typeface="Arial" panose="020B0604020202020204" pitchFamily="34" charset="0"/>
                <a:cs typeface="Arial" panose="020B0604020202020204" pitchFamily="34" charset="0"/>
              </a:rPr>
              <a:t>(</a:t>
            </a:r>
            <a:r>
              <a:rPr lang="bg-BG" sz="1700" dirty="0">
                <a:latin typeface="Arial" panose="020B0604020202020204" pitchFamily="34" charset="0"/>
                <a:cs typeface="Arial" panose="020B0604020202020204" pitchFamily="34" charset="0"/>
              </a:rPr>
              <a:t>проектите с общинско значение</a:t>
            </a:r>
            <a:r>
              <a:rPr lang="en-US" sz="1700" dirty="0">
                <a:latin typeface="Arial" panose="020B0604020202020204" pitchFamily="34" charset="0"/>
                <a:cs typeface="Arial" panose="020B0604020202020204" pitchFamily="34" charset="0"/>
              </a:rPr>
              <a:t>)</a:t>
            </a:r>
            <a:r>
              <a:rPr lang="bg-BG" sz="1700" dirty="0">
                <a:latin typeface="Arial" panose="020B0604020202020204" pitchFamily="34" charset="0"/>
                <a:cs typeface="Arial" panose="020B0604020202020204" pitchFamily="34" charset="0"/>
              </a:rPr>
              <a:t>;</a:t>
            </a:r>
          </a:p>
          <a:p>
            <a:pPr marL="742950" lvl="1" indent="-285750">
              <a:lnSpc>
                <a:spcPct val="115000"/>
              </a:lnSpc>
              <a:buFont typeface="Wingdings" panose="05000000000000000000" pitchFamily="2" charset="2"/>
              <a:buChar char="Ø"/>
            </a:pPr>
            <a:r>
              <a:rPr lang="bg-BG" sz="1700" dirty="0">
                <a:latin typeface="Arial" panose="020B0604020202020204" pitchFamily="34" charset="0"/>
                <a:cs typeface="Arial" panose="020B0604020202020204" pitchFamily="34" charset="0"/>
              </a:rPr>
              <a:t>Национален доверителен еко фонд и ПУДООС.</a:t>
            </a:r>
            <a:endParaRPr lang="bg-BG" sz="1700" dirty="0">
              <a:latin typeface="Arial" panose="020B0604020202020204" pitchFamily="34" charset="0"/>
              <a:ea typeface="Times New Roman" panose="02020603050405020304" pitchFamily="18" charset="0"/>
              <a:cs typeface="Arial" panose="020B0604020202020204" pitchFamily="34" charset="0"/>
            </a:endParaRPr>
          </a:p>
          <a:p>
            <a:pPr lvl="0">
              <a:lnSpc>
                <a:spcPct val="115000"/>
              </a:lnSpc>
              <a:spcAft>
                <a:spcPts val="0"/>
              </a:spcAft>
            </a:pPr>
            <a:endParaRPr lang="bg-BG" sz="1200" dirty="0">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15000"/>
              </a:lnSpc>
              <a:buFont typeface="Wingdings" panose="05000000000000000000" pitchFamily="2" charset="2"/>
              <a:buChar char="q"/>
            </a:pPr>
            <a:r>
              <a:rPr lang="bg-BG" sz="1700" b="1" dirty="0">
                <a:latin typeface="Arial" panose="020B0604020202020204" pitchFamily="34" charset="0"/>
                <a:ea typeface="Times New Roman" panose="02020603050405020304" pitchFamily="18" charset="0"/>
                <a:cs typeface="Arial" panose="020B0604020202020204" pitchFamily="34" charset="0"/>
              </a:rPr>
              <a:t>Европейски структурни и инв. фондове </a:t>
            </a:r>
            <a:r>
              <a:rPr lang="en-US" sz="1700" b="1" dirty="0">
                <a:latin typeface="Arial" panose="020B0604020202020204" pitchFamily="34" charset="0"/>
                <a:ea typeface="Times New Roman" panose="02020603050405020304" pitchFamily="18" charset="0"/>
                <a:cs typeface="Arial" panose="020B0604020202020204" pitchFamily="34" charset="0"/>
              </a:rPr>
              <a:t>(</a:t>
            </a:r>
            <a:r>
              <a:rPr lang="bg-BG" sz="1700" b="1" dirty="0">
                <a:latin typeface="Arial" panose="020B0604020202020204" pitchFamily="34" charset="0"/>
                <a:ea typeface="Times New Roman" panose="02020603050405020304" pitchFamily="18" charset="0"/>
                <a:cs typeface="Arial" panose="020B0604020202020204" pitchFamily="34" charset="0"/>
              </a:rPr>
              <a:t>2021-2027 г.</a:t>
            </a:r>
            <a:r>
              <a:rPr lang="en-US" sz="1700" b="1" dirty="0">
                <a:latin typeface="Arial" panose="020B0604020202020204" pitchFamily="34" charset="0"/>
                <a:ea typeface="Times New Roman" panose="02020603050405020304" pitchFamily="18" charset="0"/>
                <a:cs typeface="Arial" panose="020B0604020202020204" pitchFamily="34" charset="0"/>
              </a:rPr>
              <a:t>)</a:t>
            </a:r>
            <a:endParaRPr lang="bg-BG" sz="1700" b="1" dirty="0">
              <a:latin typeface="Arial" panose="020B0604020202020204" pitchFamily="34" charset="0"/>
              <a:ea typeface="Times New Roman" panose="02020603050405020304" pitchFamily="18" charset="0"/>
              <a:cs typeface="Arial" panose="020B0604020202020204" pitchFamily="34" charset="0"/>
            </a:endParaRP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Програма „Развитие на регионите“;</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Програма „Околна среда“;</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Програма „Конкурентоспособност и иновации в предприятията“;</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Стратегически план за развитие на земеделието и селските райони;</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Програми за териториално сътрудничество.</a:t>
            </a:r>
          </a:p>
        </p:txBody>
      </p:sp>
      <p:sp>
        <p:nvSpPr>
          <p:cNvPr id="6" name="Rectangle 5"/>
          <p:cNvSpPr/>
          <p:nvPr/>
        </p:nvSpPr>
        <p:spPr>
          <a:xfrm>
            <a:off x="6502400" y="1531140"/>
            <a:ext cx="5320145" cy="4428135"/>
          </a:xfrm>
          <a:prstGeom prst="rect">
            <a:avLst/>
          </a:prstGeom>
        </p:spPr>
        <p:txBody>
          <a:bodyPr wrap="square">
            <a:spAutoFit/>
          </a:bodyPr>
          <a:lstStyle/>
          <a:p>
            <a:pPr marL="285750" indent="-285750">
              <a:lnSpc>
                <a:spcPct val="115000"/>
              </a:lnSpc>
              <a:buFont typeface="Wingdings" panose="05000000000000000000" pitchFamily="2" charset="2"/>
              <a:buChar char="q"/>
            </a:pPr>
            <a:r>
              <a:rPr lang="bg-BG" sz="1700" b="1" dirty="0">
                <a:latin typeface="Arial" panose="020B0604020202020204" pitchFamily="34" charset="0"/>
                <a:ea typeface="Times New Roman" panose="02020603050405020304" pitchFamily="18" charset="0"/>
                <a:cs typeface="Arial" panose="020B0604020202020204" pitchFamily="34" charset="0"/>
              </a:rPr>
              <a:t>План за възстановяване и устойчивост:</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Стълб 1 „Иновативна България“;</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Стълб 2 „Зелена България“;</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Стълб 3 „Свързана България“;</a:t>
            </a:r>
          </a:p>
          <a:p>
            <a:pPr marL="742950" lvl="1" indent="-285750">
              <a:lnSpc>
                <a:spcPct val="115000"/>
              </a:lnSpc>
              <a:spcAft>
                <a:spcPts val="0"/>
              </a:spcAft>
              <a:buFont typeface="Wingdings" panose="05000000000000000000" pitchFamily="2" charset="2"/>
              <a:buChar char="Ø"/>
            </a:pPr>
            <a:r>
              <a:rPr lang="bg-BG" sz="1700" dirty="0">
                <a:latin typeface="Arial" panose="020B0604020202020204" pitchFamily="34" charset="0"/>
                <a:cs typeface="Arial" panose="020B0604020202020204" pitchFamily="34" charset="0"/>
              </a:rPr>
              <a:t>Стълб 4 „Справедлива България“.</a:t>
            </a:r>
          </a:p>
          <a:p>
            <a:pPr lvl="0" algn="just">
              <a:lnSpc>
                <a:spcPct val="115000"/>
              </a:lnSpc>
              <a:spcAft>
                <a:spcPts val="0"/>
              </a:spcAft>
            </a:pPr>
            <a:endParaRPr lang="bg-BG" sz="1200" dirty="0">
              <a:latin typeface="Arial" panose="020B0604020202020204" pitchFamily="34" charset="0"/>
              <a:ea typeface="Times New Roman" panose="02020603050405020304" pitchFamily="18" charset="0"/>
              <a:cs typeface="Arial" panose="020B0604020202020204" pitchFamily="34" charset="0"/>
            </a:endParaRPr>
          </a:p>
          <a:p>
            <a:pPr marL="285750" lvl="0" indent="-285750">
              <a:lnSpc>
                <a:spcPct val="115000"/>
              </a:lnSpc>
              <a:spcAft>
                <a:spcPts val="0"/>
              </a:spcAft>
              <a:buFont typeface="Wingdings" panose="05000000000000000000" pitchFamily="2" charset="2"/>
              <a:buChar char="q"/>
            </a:pPr>
            <a:r>
              <a:rPr lang="bg-BG" sz="1700" b="1" dirty="0">
                <a:latin typeface="Arial" panose="020B0604020202020204" pitchFamily="34" charset="0"/>
                <a:ea typeface="Times New Roman" panose="02020603050405020304" pitchFamily="18" charset="0"/>
                <a:cs typeface="Arial" panose="020B0604020202020204" pitchFamily="34" charset="0"/>
              </a:rPr>
              <a:t>Фонд на фондовете:</a:t>
            </a:r>
          </a:p>
          <a:p>
            <a:pPr marL="742950" lvl="1" indent="-285750">
              <a:lnSpc>
                <a:spcPct val="115000"/>
              </a:lnSpc>
              <a:buFont typeface="Wingdings" panose="05000000000000000000" pitchFamily="2" charset="2"/>
              <a:buChar char="Ø"/>
            </a:pPr>
            <a:r>
              <a:rPr lang="bg-BG" sz="1700" dirty="0">
                <a:latin typeface="Arial" panose="020B0604020202020204" pitchFamily="34" charset="0"/>
                <a:cs typeface="Arial" panose="020B0604020202020204" pitchFamily="34" charset="0"/>
              </a:rPr>
              <a:t>Дългови инструменти;</a:t>
            </a:r>
          </a:p>
          <a:p>
            <a:pPr marL="742950" lvl="1" indent="-285750">
              <a:lnSpc>
                <a:spcPct val="115000"/>
              </a:lnSpc>
              <a:buFont typeface="Wingdings" panose="05000000000000000000" pitchFamily="2" charset="2"/>
              <a:buChar char="Ø"/>
            </a:pPr>
            <a:r>
              <a:rPr lang="bg-BG" sz="1700" dirty="0">
                <a:latin typeface="Arial" panose="020B0604020202020204" pitchFamily="34" charset="0"/>
                <a:cs typeface="Arial" panose="020B0604020202020204" pitchFamily="34" charset="0"/>
              </a:rPr>
              <a:t>Дялови и квази-дялови инвестиции </a:t>
            </a:r>
            <a:r>
              <a:rPr lang="en-US" sz="1700" dirty="0">
                <a:latin typeface="Arial" panose="020B0604020202020204" pitchFamily="34" charset="0"/>
                <a:cs typeface="Arial" panose="020B0604020202020204" pitchFamily="34" charset="0"/>
              </a:rPr>
              <a:t>(</a:t>
            </a:r>
            <a:r>
              <a:rPr lang="bg-BG" sz="1700" dirty="0">
                <a:latin typeface="Arial" panose="020B0604020202020204" pitchFamily="34" charset="0"/>
                <a:cs typeface="Arial" panose="020B0604020202020204" pitchFamily="34" charset="0"/>
              </a:rPr>
              <a:t>фонд за начално финансиране и ускоряване, фонд за рисков капитал, фонд мецанин/растеж и др.</a:t>
            </a:r>
            <a:r>
              <a:rPr lang="en-US" sz="1700" dirty="0">
                <a:latin typeface="Arial" panose="020B0604020202020204" pitchFamily="34" charset="0"/>
                <a:cs typeface="Arial" panose="020B0604020202020204" pitchFamily="34" charset="0"/>
              </a:rPr>
              <a:t>)</a:t>
            </a:r>
            <a:r>
              <a:rPr lang="bg-BG" sz="1700" dirty="0">
                <a:latin typeface="Arial" panose="020B0604020202020204" pitchFamily="34" charset="0"/>
                <a:cs typeface="Arial" panose="020B0604020202020204" pitchFamily="34" charset="0"/>
              </a:rPr>
              <a:t>.</a:t>
            </a:r>
          </a:p>
          <a:p>
            <a:pPr lvl="0" algn="just">
              <a:lnSpc>
                <a:spcPct val="115000"/>
              </a:lnSpc>
              <a:spcAft>
                <a:spcPts val="0"/>
              </a:spcAft>
            </a:pPr>
            <a:endParaRPr lang="bg-BG" sz="1200" dirty="0">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15000"/>
              </a:lnSpc>
              <a:buFont typeface="Wingdings" panose="05000000000000000000" pitchFamily="2" charset="2"/>
              <a:buChar char="q"/>
            </a:pPr>
            <a:r>
              <a:rPr lang="bg-BG" sz="1700" b="1" dirty="0">
                <a:latin typeface="Arial" panose="020B0604020202020204" pitchFamily="34" charset="0"/>
                <a:ea typeface="Times New Roman" panose="02020603050405020304" pitchFamily="18" charset="0"/>
                <a:cs typeface="Arial" panose="020B0604020202020204" pitchFamily="34" charset="0"/>
              </a:rPr>
              <a:t>Частни източници, вкл. под формата на ПЧП между предприятия и общинските власти.</a:t>
            </a:r>
          </a:p>
        </p:txBody>
      </p:sp>
      <p:sp>
        <p:nvSpPr>
          <p:cNvPr id="2" name="Заглавие 1">
            <a:extLst>
              <a:ext uri="{FF2B5EF4-FFF2-40B4-BE49-F238E27FC236}">
                <a16:creationId xmlns:a16="http://schemas.microsoft.com/office/drawing/2014/main" id="{5A1E5593-35C9-AFCC-1BAC-A1C3DE8F866F}"/>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0910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53074" y="6296576"/>
            <a:ext cx="1706217" cy="365125"/>
          </a:xfrm>
        </p:spPr>
        <p:txBody>
          <a:bodyPr/>
          <a:lstStyle/>
          <a:p>
            <a:fld id="{D0FD718E-46A7-4A98-A9FE-3E1E2C2192EB}" type="slidenum">
              <a:rPr lang="bg-BG" smtClean="0"/>
              <a:t>20</a:t>
            </a:fld>
            <a:endParaRPr lang="bg-BG" dirty="0"/>
          </a:p>
        </p:txBody>
      </p:sp>
      <p:sp>
        <p:nvSpPr>
          <p:cNvPr id="3" name="Rectangle 2"/>
          <p:cNvSpPr/>
          <p:nvPr/>
        </p:nvSpPr>
        <p:spPr>
          <a:xfrm>
            <a:off x="1236852" y="671991"/>
            <a:ext cx="9718295" cy="1384995"/>
          </a:xfrm>
          <a:prstGeom prst="rect">
            <a:avLst/>
          </a:prstGeom>
        </p:spPr>
        <p:txBody>
          <a:bodyPr wrap="square">
            <a:spAutoFit/>
          </a:bodyPr>
          <a:lstStyle/>
          <a:p>
            <a:pPr marL="45720" algn="ctr"/>
            <a:r>
              <a:rPr lang="ru-RU" sz="2800" b="1" dirty="0">
                <a:solidFill>
                  <a:schemeClr val="accent1">
                    <a:lumMod val="50000"/>
                  </a:schemeClr>
                </a:solidFill>
                <a:latin typeface="Arial" charset="0"/>
                <a:ea typeface="Calibri" pitchFamily="34" charset="0"/>
                <a:cs typeface="Arial" charset="0"/>
              </a:rPr>
              <a:t>Ключови изисквания към концепции</a:t>
            </a:r>
            <a:r>
              <a:rPr lang="bg-BG" sz="2800" b="1" dirty="0">
                <a:solidFill>
                  <a:schemeClr val="accent1">
                    <a:lumMod val="50000"/>
                  </a:schemeClr>
                </a:solidFill>
                <a:latin typeface="Arial" charset="0"/>
                <a:ea typeface="Calibri" pitchFamily="34" charset="0"/>
                <a:cs typeface="Arial" charset="0"/>
              </a:rPr>
              <a:t>те</a:t>
            </a:r>
            <a:r>
              <a:rPr lang="ru-RU" sz="2800" b="1" dirty="0">
                <a:solidFill>
                  <a:schemeClr val="accent1">
                    <a:lumMod val="50000"/>
                  </a:schemeClr>
                </a:solidFill>
                <a:latin typeface="Arial" charset="0"/>
                <a:ea typeface="Calibri" pitchFamily="34" charset="0"/>
                <a:cs typeface="Arial" charset="0"/>
              </a:rPr>
              <a:t> </a:t>
            </a:r>
            <a:br>
              <a:rPr lang="ru-RU" sz="2800" b="1" dirty="0">
                <a:solidFill>
                  <a:schemeClr val="accent1">
                    <a:lumMod val="50000"/>
                  </a:schemeClr>
                </a:solidFill>
                <a:latin typeface="Arial" charset="0"/>
                <a:ea typeface="Calibri" pitchFamily="34" charset="0"/>
                <a:cs typeface="Arial" charset="0"/>
              </a:rPr>
            </a:br>
            <a:r>
              <a:rPr lang="ru-RU" sz="2800" b="1" dirty="0">
                <a:solidFill>
                  <a:schemeClr val="accent1">
                    <a:lumMod val="50000"/>
                  </a:schemeClr>
                </a:solidFill>
                <a:latin typeface="Arial" charset="0"/>
                <a:ea typeface="Calibri" pitchFamily="34" charset="0"/>
                <a:cs typeface="Arial" charset="0"/>
              </a:rPr>
              <a:t>за принос на ЕК към </a:t>
            </a:r>
            <a:r>
              <a:rPr lang="bg-BG" sz="2800" b="1" dirty="0">
                <a:solidFill>
                  <a:schemeClr val="accent1">
                    <a:lumMod val="50000"/>
                  </a:schemeClr>
                </a:solidFill>
                <a:latin typeface="Arial" charset="0"/>
                <a:ea typeface="Calibri" pitchFamily="34" charset="0"/>
                <a:cs typeface="Arial" charset="0"/>
              </a:rPr>
              <a:t>Интегрираните териториални стратегии за развитие</a:t>
            </a:r>
          </a:p>
        </p:txBody>
      </p:sp>
      <p:graphicFrame>
        <p:nvGraphicFramePr>
          <p:cNvPr id="6" name="Diagram 5"/>
          <p:cNvGraphicFramePr/>
          <p:nvPr>
            <p:extLst>
              <p:ext uri="{D42A27DB-BD31-4B8C-83A1-F6EECF244321}">
                <p14:modId xmlns:p14="http://schemas.microsoft.com/office/powerpoint/2010/main" val="3160365335"/>
              </p:ext>
            </p:extLst>
          </p:nvPr>
        </p:nvGraphicFramePr>
        <p:xfrm>
          <a:off x="1869767" y="1870627"/>
          <a:ext cx="8496944"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лавие 1">
            <a:extLst>
              <a:ext uri="{FF2B5EF4-FFF2-40B4-BE49-F238E27FC236}">
                <a16:creationId xmlns:a16="http://schemas.microsoft.com/office/drawing/2014/main" id="{542146E2-1273-9B44-7675-912E6CA4F9B7}"/>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8415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34786" y="6196396"/>
            <a:ext cx="1706217" cy="365125"/>
          </a:xfrm>
        </p:spPr>
        <p:txBody>
          <a:bodyPr/>
          <a:lstStyle/>
          <a:p>
            <a:fld id="{D0FD718E-46A7-4A98-A9FE-3E1E2C2192EB}" type="slidenum">
              <a:rPr lang="bg-BG" smtClean="0"/>
              <a:t>21</a:t>
            </a:fld>
            <a:endParaRPr lang="bg-BG" dirty="0"/>
          </a:p>
        </p:txBody>
      </p:sp>
      <p:sp>
        <p:nvSpPr>
          <p:cNvPr id="3" name="Rectangle 2"/>
          <p:cNvSpPr/>
          <p:nvPr/>
        </p:nvSpPr>
        <p:spPr>
          <a:xfrm>
            <a:off x="1236852" y="735801"/>
            <a:ext cx="9718295" cy="523220"/>
          </a:xfrm>
          <a:prstGeom prst="rect">
            <a:avLst/>
          </a:prstGeom>
        </p:spPr>
        <p:txBody>
          <a:bodyPr wrap="square">
            <a:spAutoFit/>
          </a:bodyPr>
          <a:lstStyle/>
          <a:p>
            <a:pPr marL="45720" algn="ctr"/>
            <a:r>
              <a:rPr lang="bg-BG" sz="2800" b="1" dirty="0">
                <a:solidFill>
                  <a:schemeClr val="accent1">
                    <a:lumMod val="50000"/>
                  </a:schemeClr>
                </a:solidFill>
                <a:latin typeface="Arial" charset="0"/>
                <a:ea typeface="Calibri" pitchFamily="34" charset="0"/>
                <a:cs typeface="Arial" charset="0"/>
              </a:rPr>
              <a:t>Примерни инвестиции по приоритет 1 и 2 на ПРР</a:t>
            </a:r>
          </a:p>
        </p:txBody>
      </p:sp>
      <p:sp>
        <p:nvSpPr>
          <p:cNvPr id="5" name="Hexagon 4"/>
          <p:cNvSpPr/>
          <p:nvPr/>
        </p:nvSpPr>
        <p:spPr>
          <a:xfrm>
            <a:off x="7427816" y="3309555"/>
            <a:ext cx="1264822" cy="1158895"/>
          </a:xfrm>
          <a:prstGeom prst="hexagon">
            <a:avLst>
              <a:gd name="adj" fmla="val 25000"/>
              <a:gd name="vf" fmla="val 115470"/>
            </a:avLst>
          </a:prstGeom>
          <a:solidFill>
            <a:schemeClr val="tx2">
              <a:lumMod val="75000"/>
            </a:schemeClr>
          </a:solidFill>
          <a:ln w="12700" cap="flat" cmpd="sng" algn="ctr">
            <a:noFill/>
            <a:prstDash val="solid"/>
            <a:miter lim="800000"/>
          </a:ln>
          <a:effectLst/>
        </p:spPr>
      </p:sp>
      <p:sp>
        <p:nvSpPr>
          <p:cNvPr id="7" name="Hexagon 6"/>
          <p:cNvSpPr/>
          <p:nvPr/>
        </p:nvSpPr>
        <p:spPr>
          <a:xfrm>
            <a:off x="4187962" y="1585497"/>
            <a:ext cx="1316128" cy="1079176"/>
          </a:xfrm>
          <a:prstGeom prst="hexagon">
            <a:avLst>
              <a:gd name="adj" fmla="val 25000"/>
              <a:gd name="vf" fmla="val 115470"/>
            </a:avLst>
          </a:prstGeom>
          <a:solidFill>
            <a:schemeClr val="tx2">
              <a:lumMod val="90000"/>
            </a:schemeClr>
          </a:solidFill>
          <a:ln w="12700" cap="flat" cmpd="sng" algn="ctr">
            <a:noFill/>
            <a:prstDash val="solid"/>
            <a:miter lim="800000"/>
          </a:ln>
          <a:effectLst/>
        </p:spPr>
      </p:sp>
      <p:pic>
        <p:nvPicPr>
          <p:cNvPr id="8" name="Picture 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548687" y="2677723"/>
            <a:ext cx="1428682" cy="1221877"/>
          </a:xfrm>
          <a:prstGeom prst="hexagon">
            <a:avLst/>
          </a:prstGeom>
          <a:ln>
            <a:solidFill>
              <a:srgbClr val="B2D0B4"/>
            </a:solidFill>
          </a:ln>
        </p:spPr>
      </p:pic>
      <p:pic>
        <p:nvPicPr>
          <p:cNvPr id="9" name="Picture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flipH="1">
            <a:off x="3056452" y="2182071"/>
            <a:ext cx="1300787" cy="1100347"/>
          </a:xfrm>
          <a:prstGeom prst="hexagon">
            <a:avLst/>
          </a:prstGeom>
          <a:ln>
            <a:solidFill>
              <a:srgbClr val="B2D0B4"/>
            </a:solidFill>
          </a:ln>
        </p:spPr>
      </p:pic>
      <p:pic>
        <p:nvPicPr>
          <p:cNvPr id="10" name="Picture 9"/>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279371" y="4615341"/>
            <a:ext cx="1315810" cy="1154128"/>
          </a:xfrm>
          <a:prstGeom prst="hexagon">
            <a:avLst/>
          </a:prstGeom>
          <a:ln>
            <a:solidFill>
              <a:srgbClr val="B2D0B4"/>
            </a:solidFill>
          </a:ln>
        </p:spPr>
      </p:pic>
      <p:pic>
        <p:nvPicPr>
          <p:cNvPr id="11" name="Picture 10"/>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flipH="1">
            <a:off x="7500379" y="4569831"/>
            <a:ext cx="1384943" cy="1129516"/>
          </a:xfrm>
          <a:prstGeom prst="hexagon">
            <a:avLst/>
          </a:prstGeom>
          <a:ln>
            <a:solidFill>
              <a:srgbClr val="B2D0B4"/>
            </a:solidFill>
          </a:ln>
        </p:spPr>
      </p:pic>
      <p:pic>
        <p:nvPicPr>
          <p:cNvPr id="12" name="Picture 11"/>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020358" y="4638414"/>
            <a:ext cx="1412716" cy="1138654"/>
          </a:xfrm>
          <a:prstGeom prst="hexagon">
            <a:avLst/>
          </a:prstGeom>
          <a:ln>
            <a:solidFill>
              <a:srgbClr val="B2D0B4"/>
            </a:solidFill>
          </a:ln>
        </p:spPr>
      </p:pic>
      <p:sp>
        <p:nvSpPr>
          <p:cNvPr id="13" name="Hexagon 12"/>
          <p:cNvSpPr/>
          <p:nvPr/>
        </p:nvSpPr>
        <p:spPr>
          <a:xfrm>
            <a:off x="5316902" y="2193502"/>
            <a:ext cx="1214315" cy="1108281"/>
          </a:xfrm>
          <a:prstGeom prst="hexagon">
            <a:avLst>
              <a:gd name="adj" fmla="val 25000"/>
              <a:gd name="vf" fmla="val 115470"/>
            </a:avLst>
          </a:prstGeom>
          <a:solidFill>
            <a:schemeClr val="tx2">
              <a:lumMod val="75000"/>
            </a:schemeClr>
          </a:solidFill>
          <a:ln w="12700" cap="flat" cmpd="sng" algn="ctr">
            <a:noFill/>
            <a:prstDash val="solid"/>
            <a:miter lim="800000"/>
          </a:ln>
          <a:effectLst/>
        </p:spPr>
      </p:sp>
      <p:sp>
        <p:nvSpPr>
          <p:cNvPr id="14" name="Hexagon 13"/>
          <p:cNvSpPr/>
          <p:nvPr/>
        </p:nvSpPr>
        <p:spPr>
          <a:xfrm>
            <a:off x="6357354" y="2768248"/>
            <a:ext cx="1235306" cy="1080185"/>
          </a:xfrm>
          <a:prstGeom prst="hexagon">
            <a:avLst>
              <a:gd name="adj" fmla="val 25000"/>
              <a:gd name="vf" fmla="val 115470"/>
            </a:avLst>
          </a:prstGeom>
          <a:solidFill>
            <a:schemeClr val="tx2">
              <a:lumMod val="90000"/>
            </a:schemeClr>
          </a:solidFill>
          <a:ln w="12700" cap="flat" cmpd="sng" algn="ctr">
            <a:noFill/>
            <a:prstDash val="solid"/>
            <a:miter lim="800000"/>
          </a:ln>
          <a:effectLst/>
        </p:spPr>
      </p:sp>
      <p:sp>
        <p:nvSpPr>
          <p:cNvPr id="15" name="Hexagon 14"/>
          <p:cNvSpPr/>
          <p:nvPr/>
        </p:nvSpPr>
        <p:spPr>
          <a:xfrm>
            <a:off x="4225930" y="4015944"/>
            <a:ext cx="1278160" cy="1057004"/>
          </a:xfrm>
          <a:prstGeom prst="hexagon">
            <a:avLst>
              <a:gd name="adj" fmla="val 25000"/>
              <a:gd name="vf" fmla="val 115470"/>
            </a:avLst>
          </a:prstGeom>
          <a:solidFill>
            <a:schemeClr val="tx2">
              <a:lumMod val="75000"/>
            </a:schemeClr>
          </a:solidFill>
          <a:ln w="12700" cap="flat" cmpd="sng" algn="ctr">
            <a:noFill/>
            <a:prstDash val="solid"/>
            <a:miter lim="800000"/>
          </a:ln>
          <a:effectLst/>
        </p:spPr>
      </p:sp>
      <p:sp>
        <p:nvSpPr>
          <p:cNvPr id="16" name="Hexagon 15"/>
          <p:cNvSpPr/>
          <p:nvPr/>
        </p:nvSpPr>
        <p:spPr>
          <a:xfrm>
            <a:off x="5316902" y="3404237"/>
            <a:ext cx="1240749" cy="1064213"/>
          </a:xfrm>
          <a:prstGeom prst="hexagon">
            <a:avLst>
              <a:gd name="adj" fmla="val 25000"/>
              <a:gd name="vf" fmla="val 115470"/>
            </a:avLst>
          </a:prstGeom>
          <a:solidFill>
            <a:schemeClr val="tx2">
              <a:lumMod val="75000"/>
            </a:schemeClr>
          </a:solidFill>
          <a:ln w="12700" cap="flat" cmpd="sng" algn="ctr">
            <a:noFill/>
            <a:prstDash val="solid"/>
            <a:miter lim="800000"/>
          </a:ln>
          <a:effectLst/>
        </p:spPr>
      </p:sp>
      <p:sp>
        <p:nvSpPr>
          <p:cNvPr id="17" name="Hexagon 16"/>
          <p:cNvSpPr/>
          <p:nvPr/>
        </p:nvSpPr>
        <p:spPr>
          <a:xfrm>
            <a:off x="6391627" y="4000112"/>
            <a:ext cx="1273664" cy="1072835"/>
          </a:xfrm>
          <a:prstGeom prst="hexagon">
            <a:avLst>
              <a:gd name="adj" fmla="val 25000"/>
              <a:gd name="vf" fmla="val 115470"/>
            </a:avLst>
          </a:prstGeom>
          <a:solidFill>
            <a:schemeClr val="tx2">
              <a:lumMod val="75000"/>
            </a:schemeClr>
          </a:solidFill>
          <a:ln w="12700" cap="flat" cmpd="sng" algn="ctr">
            <a:noFill/>
            <a:prstDash val="solid"/>
            <a:miter lim="800000"/>
          </a:ln>
          <a:effectLst/>
        </p:spPr>
      </p:sp>
      <p:sp>
        <p:nvSpPr>
          <p:cNvPr id="18" name="Hexagon 17"/>
          <p:cNvSpPr/>
          <p:nvPr/>
        </p:nvSpPr>
        <p:spPr>
          <a:xfrm>
            <a:off x="6362221" y="1577972"/>
            <a:ext cx="1224300" cy="1073949"/>
          </a:xfrm>
          <a:prstGeom prst="hexagon">
            <a:avLst>
              <a:gd name="adj" fmla="val 25000"/>
              <a:gd name="vf" fmla="val 115470"/>
            </a:avLst>
          </a:prstGeom>
          <a:blipFill>
            <a:blip r:embed="rId7" cstate="screen">
              <a:extLst>
                <a:ext uri="{28A0092B-C50C-407E-A947-70E740481C1C}">
                  <a14:useLocalDpi xmlns:a14="http://schemas.microsoft.com/office/drawing/2010/main"/>
                </a:ext>
              </a:extLst>
            </a:blip>
            <a:stretch>
              <a:fillRect/>
            </a:stretch>
          </a:blipFill>
          <a:ln w="12700" cap="flat" cmpd="sng" algn="ctr">
            <a:noFill/>
            <a:prstDash val="solid"/>
            <a:miter lim="800000"/>
          </a:ln>
          <a:effectLst/>
        </p:spPr>
      </p:sp>
      <p:sp>
        <p:nvSpPr>
          <p:cNvPr id="19" name="Hexagon 28"/>
          <p:cNvSpPr txBox="1"/>
          <p:nvPr/>
        </p:nvSpPr>
        <p:spPr>
          <a:xfrm>
            <a:off x="4266866" y="1857545"/>
            <a:ext cx="1137818" cy="511608"/>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Спортна инфраструктура, генерираща приходи</a:t>
            </a:r>
          </a:p>
        </p:txBody>
      </p:sp>
      <p:sp>
        <p:nvSpPr>
          <p:cNvPr id="20" name="Hexagon 28"/>
          <p:cNvSpPr txBox="1"/>
          <p:nvPr/>
        </p:nvSpPr>
        <p:spPr>
          <a:xfrm>
            <a:off x="4349147" y="4103991"/>
            <a:ext cx="1079854" cy="808395"/>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Пътна инфраструктура </a:t>
            </a:r>
          </a:p>
        </p:txBody>
      </p:sp>
      <p:sp>
        <p:nvSpPr>
          <p:cNvPr id="21" name="Hexagon 28"/>
          <p:cNvSpPr txBox="1"/>
          <p:nvPr/>
        </p:nvSpPr>
        <p:spPr>
          <a:xfrm>
            <a:off x="7580322" y="3504183"/>
            <a:ext cx="1040996" cy="746785"/>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Зелена градска инфраструктура</a:t>
            </a:r>
          </a:p>
        </p:txBody>
      </p:sp>
      <p:sp>
        <p:nvSpPr>
          <p:cNvPr id="22" name="Hexagon 21"/>
          <p:cNvSpPr/>
          <p:nvPr/>
        </p:nvSpPr>
        <p:spPr>
          <a:xfrm>
            <a:off x="4174433" y="2780839"/>
            <a:ext cx="1316128" cy="1079176"/>
          </a:xfrm>
          <a:prstGeom prst="hexagon">
            <a:avLst>
              <a:gd name="adj" fmla="val 25000"/>
              <a:gd name="vf" fmla="val 115470"/>
            </a:avLst>
          </a:prstGeom>
          <a:solidFill>
            <a:schemeClr val="tx2">
              <a:lumMod val="90000"/>
            </a:schemeClr>
          </a:solidFill>
          <a:ln w="12700" cap="flat" cmpd="sng" algn="ctr">
            <a:noFill/>
            <a:prstDash val="solid"/>
            <a:miter lim="800000"/>
          </a:ln>
          <a:effectLst/>
        </p:spPr>
      </p:sp>
      <p:sp>
        <p:nvSpPr>
          <p:cNvPr id="23" name="Hexagon 22"/>
          <p:cNvSpPr/>
          <p:nvPr/>
        </p:nvSpPr>
        <p:spPr>
          <a:xfrm>
            <a:off x="3052821" y="3456041"/>
            <a:ext cx="1316128" cy="1079176"/>
          </a:xfrm>
          <a:prstGeom prst="hexagon">
            <a:avLst>
              <a:gd name="adj" fmla="val 25000"/>
              <a:gd name="vf" fmla="val 115470"/>
            </a:avLst>
          </a:prstGeom>
          <a:solidFill>
            <a:schemeClr val="tx2">
              <a:lumMod val="90000"/>
            </a:schemeClr>
          </a:solidFill>
          <a:ln w="12700" cap="flat" cmpd="sng" algn="ctr">
            <a:noFill/>
            <a:prstDash val="solid"/>
            <a:miter lim="800000"/>
          </a:ln>
          <a:effectLst/>
        </p:spPr>
      </p:sp>
      <p:sp>
        <p:nvSpPr>
          <p:cNvPr id="24" name="Hexagon 28"/>
          <p:cNvSpPr txBox="1"/>
          <p:nvPr/>
        </p:nvSpPr>
        <p:spPr>
          <a:xfrm>
            <a:off x="4319842" y="3070026"/>
            <a:ext cx="1010165" cy="463513"/>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Мерки за насърчаване на различни видове туризъм</a:t>
            </a:r>
          </a:p>
        </p:txBody>
      </p:sp>
      <p:sp>
        <p:nvSpPr>
          <p:cNvPr id="25" name="Hexagon 28"/>
          <p:cNvSpPr txBox="1"/>
          <p:nvPr/>
        </p:nvSpPr>
        <p:spPr>
          <a:xfrm>
            <a:off x="3233023" y="3747622"/>
            <a:ext cx="1000200" cy="463513"/>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50" b="1" kern="0" dirty="0">
                <a:solidFill>
                  <a:schemeClr val="bg1"/>
                </a:solidFill>
                <a:latin typeface="Arial" panose="020B0604020202020204" pitchFamily="34" charset="0"/>
                <a:cs typeface="Arial" panose="020B0604020202020204" pitchFamily="34" charset="0"/>
              </a:rPr>
              <a:t>Достъпна среда</a:t>
            </a:r>
          </a:p>
        </p:txBody>
      </p:sp>
      <p:sp>
        <p:nvSpPr>
          <p:cNvPr id="26" name="Hexagon 28"/>
          <p:cNvSpPr txBox="1"/>
          <p:nvPr/>
        </p:nvSpPr>
        <p:spPr>
          <a:xfrm>
            <a:off x="5535086" y="2423024"/>
            <a:ext cx="806643" cy="692106"/>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Устойчива градска мобилност</a:t>
            </a:r>
          </a:p>
        </p:txBody>
      </p:sp>
      <p:sp>
        <p:nvSpPr>
          <p:cNvPr id="27" name="Hexagon 28"/>
          <p:cNvSpPr txBox="1"/>
          <p:nvPr/>
        </p:nvSpPr>
        <p:spPr>
          <a:xfrm>
            <a:off x="6540135" y="4275558"/>
            <a:ext cx="979877" cy="561749"/>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Подобряване на околната среда</a:t>
            </a:r>
          </a:p>
        </p:txBody>
      </p:sp>
      <p:sp>
        <p:nvSpPr>
          <p:cNvPr id="28" name="Hexagon 28"/>
          <p:cNvSpPr txBox="1"/>
          <p:nvPr/>
        </p:nvSpPr>
        <p:spPr>
          <a:xfrm>
            <a:off x="5574172" y="3603774"/>
            <a:ext cx="786554" cy="651228"/>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Социално включване на уязвими групи</a:t>
            </a:r>
          </a:p>
        </p:txBody>
      </p:sp>
      <p:sp>
        <p:nvSpPr>
          <p:cNvPr id="29" name="Hexagon 28"/>
          <p:cNvSpPr txBox="1"/>
          <p:nvPr/>
        </p:nvSpPr>
        <p:spPr>
          <a:xfrm>
            <a:off x="6465455" y="3049181"/>
            <a:ext cx="1028432" cy="524964"/>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Обучения и квалификации на кадри</a:t>
            </a:r>
          </a:p>
        </p:txBody>
      </p:sp>
      <p:sp>
        <p:nvSpPr>
          <p:cNvPr id="30" name="Hexagon 29"/>
          <p:cNvSpPr/>
          <p:nvPr/>
        </p:nvSpPr>
        <p:spPr>
          <a:xfrm>
            <a:off x="7488289" y="2100096"/>
            <a:ext cx="1239166" cy="1092366"/>
          </a:xfrm>
          <a:prstGeom prst="hexagon">
            <a:avLst>
              <a:gd name="adj" fmla="val 25000"/>
              <a:gd name="vf" fmla="val 115470"/>
            </a:avLst>
          </a:prstGeom>
          <a:solidFill>
            <a:schemeClr val="tx2">
              <a:lumMod val="75000"/>
            </a:schemeClr>
          </a:solidFill>
          <a:ln w="12700" cap="flat" cmpd="sng" algn="ctr">
            <a:noFill/>
            <a:prstDash val="solid"/>
            <a:miter lim="800000"/>
          </a:ln>
          <a:effectLst/>
        </p:spPr>
      </p:sp>
      <p:sp>
        <p:nvSpPr>
          <p:cNvPr id="31" name="Hexagon 28"/>
          <p:cNvSpPr txBox="1"/>
          <p:nvPr/>
        </p:nvSpPr>
        <p:spPr>
          <a:xfrm>
            <a:off x="7611503" y="2374766"/>
            <a:ext cx="992738" cy="523182"/>
          </a:xfrm>
          <a:prstGeom prst="rect">
            <a:avLst/>
          </a:prstGeom>
          <a:noFill/>
          <a:ln w="12700" cap="flat" cmpd="sng" algn="ctr">
            <a:noFill/>
            <a:prstDash val="solid"/>
            <a:miter lim="800000"/>
          </a:ln>
          <a:effectLst/>
        </p:spPr>
        <p:txBody>
          <a:bodyPr spcFirstLastPara="0" vert="horz" wrap="square" lIns="0" tIns="7859" rIns="0" bIns="7859" numCol="1" spcCol="1270" anchor="ctr" anchorCtr="0">
            <a:noAutofit/>
          </a:bodyPr>
          <a:lstStyle/>
          <a:p>
            <a:pPr algn="ctr" defTabSz="275035">
              <a:lnSpc>
                <a:spcPct val="90000"/>
              </a:lnSpc>
              <a:spcBef>
                <a:spcPct val="0"/>
              </a:spcBef>
              <a:spcAft>
                <a:spcPct val="35000"/>
              </a:spcAft>
            </a:pPr>
            <a:r>
              <a:rPr lang="bg-BG" sz="1000" b="1" kern="0" dirty="0">
                <a:solidFill>
                  <a:schemeClr val="bg1"/>
                </a:solidFill>
                <a:latin typeface="Arial" panose="020B0604020202020204" pitchFamily="34" charset="0"/>
                <a:cs typeface="Arial" panose="020B0604020202020204" pitchFamily="34" charset="0"/>
              </a:rPr>
              <a:t>Културни обекти и събития</a:t>
            </a:r>
          </a:p>
        </p:txBody>
      </p:sp>
      <p:sp>
        <p:nvSpPr>
          <p:cNvPr id="2" name="Заглавие 1">
            <a:extLst>
              <a:ext uri="{FF2B5EF4-FFF2-40B4-BE49-F238E27FC236}">
                <a16:creationId xmlns:a16="http://schemas.microsoft.com/office/drawing/2014/main" id="{94F6452F-F379-74E1-D213-6A6F2F8BB8CB}"/>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6229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34786" y="6181291"/>
            <a:ext cx="1706217" cy="365125"/>
          </a:xfrm>
        </p:spPr>
        <p:txBody>
          <a:bodyPr/>
          <a:lstStyle/>
          <a:p>
            <a:fld id="{D0FD718E-46A7-4A98-A9FE-3E1E2C2192EB}" type="slidenum">
              <a:rPr lang="bg-BG" smtClean="0"/>
              <a:t>22</a:t>
            </a:fld>
            <a:endParaRPr lang="bg-BG" dirty="0"/>
          </a:p>
        </p:txBody>
      </p:sp>
      <p:sp>
        <p:nvSpPr>
          <p:cNvPr id="3" name="Rectangle 2"/>
          <p:cNvSpPr/>
          <p:nvPr/>
        </p:nvSpPr>
        <p:spPr>
          <a:xfrm>
            <a:off x="756376" y="891447"/>
            <a:ext cx="10679247" cy="523220"/>
          </a:xfrm>
          <a:prstGeom prst="rect">
            <a:avLst/>
          </a:prstGeom>
        </p:spPr>
        <p:txBody>
          <a:bodyPr wrap="square">
            <a:spAutoFit/>
          </a:bodyPr>
          <a:lstStyle/>
          <a:p>
            <a:pPr marL="45720" lvl="0" algn="ctr"/>
            <a:r>
              <a:rPr lang="bg-BG" sz="2800" b="1" dirty="0">
                <a:solidFill>
                  <a:schemeClr val="accent1">
                    <a:lumMod val="50000"/>
                  </a:schemeClr>
                </a:solidFill>
                <a:latin typeface="Arial" charset="0"/>
                <a:ea typeface="Calibri" pitchFamily="34" charset="0"/>
                <a:cs typeface="Arial" charset="0"/>
              </a:rPr>
              <a:t>Програми </a:t>
            </a:r>
            <a:r>
              <a:rPr lang="ru-RU" sz="2800" b="1" dirty="0">
                <a:solidFill>
                  <a:schemeClr val="accent1">
                    <a:lumMod val="50000"/>
                  </a:schemeClr>
                </a:solidFill>
                <a:latin typeface="Arial" charset="0"/>
                <a:ea typeface="Calibri" pitchFamily="34" charset="0"/>
                <a:cs typeface="Arial" charset="0"/>
              </a:rPr>
              <a:t>за териториално сътрудничество </a:t>
            </a:r>
            <a:r>
              <a:rPr lang="en-US" sz="2800" b="1" dirty="0">
                <a:solidFill>
                  <a:schemeClr val="accent1">
                    <a:lumMod val="50000"/>
                  </a:schemeClr>
                </a:solidFill>
                <a:latin typeface="Arial" charset="0"/>
                <a:ea typeface="Calibri" pitchFamily="34" charset="0"/>
                <a:cs typeface="Arial" charset="0"/>
              </a:rPr>
              <a:t>(</a:t>
            </a:r>
            <a:r>
              <a:rPr lang="ru-RU" sz="2800" b="1" dirty="0">
                <a:solidFill>
                  <a:schemeClr val="accent1">
                    <a:lumMod val="50000"/>
                  </a:schemeClr>
                </a:solidFill>
                <a:latin typeface="Arial" charset="0"/>
                <a:ea typeface="Calibri" pitchFamily="34" charset="0"/>
                <a:cs typeface="Arial" charset="0"/>
              </a:rPr>
              <a:t>2021 </a:t>
            </a:r>
            <a:r>
              <a:rPr lang="bg-BG" sz="2800" b="1" dirty="0">
                <a:solidFill>
                  <a:schemeClr val="accent1">
                    <a:lumMod val="50000"/>
                  </a:schemeClr>
                </a:solidFill>
                <a:latin typeface="Arial" charset="0"/>
                <a:ea typeface="Calibri" pitchFamily="34" charset="0"/>
                <a:cs typeface="Arial" charset="0"/>
              </a:rPr>
              <a:t>– </a:t>
            </a:r>
            <a:r>
              <a:rPr lang="ru-RU" sz="2800" b="1" dirty="0">
                <a:solidFill>
                  <a:schemeClr val="accent1">
                    <a:lumMod val="50000"/>
                  </a:schemeClr>
                </a:solidFill>
                <a:latin typeface="Arial" charset="0"/>
                <a:ea typeface="Calibri" pitchFamily="34" charset="0"/>
                <a:cs typeface="Arial" charset="0"/>
              </a:rPr>
              <a:t>2027 г.</a:t>
            </a:r>
            <a:r>
              <a:rPr lang="en-US" sz="2800" b="1" dirty="0">
                <a:solidFill>
                  <a:schemeClr val="accent1">
                    <a:lumMod val="50000"/>
                  </a:schemeClr>
                </a:solidFill>
                <a:latin typeface="Arial" charset="0"/>
                <a:ea typeface="Calibri" pitchFamily="34" charset="0"/>
                <a:cs typeface="Arial" charset="0"/>
              </a:rPr>
              <a:t>)</a:t>
            </a:r>
            <a:endParaRPr lang="bg-BG" sz="2800" b="1" dirty="0">
              <a:latin typeface="Arial" panose="020B0604020202020204" pitchFamily="34" charset="0"/>
              <a:cs typeface="Arial" panose="020B0604020202020204" pitchFamily="34" charset="0"/>
            </a:endParaRP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30927" y="1574799"/>
            <a:ext cx="9065701" cy="478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лавие 1">
            <a:extLst>
              <a:ext uri="{FF2B5EF4-FFF2-40B4-BE49-F238E27FC236}">
                <a16:creationId xmlns:a16="http://schemas.microsoft.com/office/drawing/2014/main" id="{AEE29637-5E64-7273-9ADC-87C64C2702D5}"/>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586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34786" y="6223828"/>
            <a:ext cx="1706217" cy="365125"/>
          </a:xfrm>
        </p:spPr>
        <p:txBody>
          <a:bodyPr/>
          <a:lstStyle/>
          <a:p>
            <a:fld id="{D0FD718E-46A7-4A98-A9FE-3E1E2C2192EB}" type="slidenum">
              <a:rPr lang="bg-BG" smtClean="0"/>
              <a:t>3</a:t>
            </a:fld>
            <a:endParaRPr lang="bg-BG" dirty="0"/>
          </a:p>
        </p:txBody>
      </p:sp>
      <p:sp>
        <p:nvSpPr>
          <p:cNvPr id="3" name="Rectangle 2"/>
          <p:cNvSpPr/>
          <p:nvPr/>
        </p:nvSpPr>
        <p:spPr>
          <a:xfrm>
            <a:off x="1108230" y="700589"/>
            <a:ext cx="9718295" cy="523220"/>
          </a:xfrm>
          <a:prstGeom prst="rect">
            <a:avLst/>
          </a:prstGeom>
        </p:spPr>
        <p:txBody>
          <a:bodyPr wrap="square">
            <a:spAutoFit/>
          </a:bodyPr>
          <a:lstStyle/>
          <a:p>
            <a:pPr marL="45720" lvl="0" algn="ctr"/>
            <a:r>
              <a:rPr lang="bg-BG" sz="2800" b="1" dirty="0">
                <a:latin typeface="Arial" panose="020B0604020202020204" pitchFamily="34" charset="0"/>
                <a:cs typeface="Arial" panose="020B0604020202020204" pitchFamily="34" charset="0"/>
              </a:rPr>
              <a:t>Разработване на План за действие</a:t>
            </a:r>
          </a:p>
        </p:txBody>
      </p:sp>
      <p:pic>
        <p:nvPicPr>
          <p:cNvPr id="5" name="Picture 4"/>
          <p:cNvPicPr>
            <a:picLocks noChangeAspect="1"/>
          </p:cNvPicPr>
          <p:nvPr/>
        </p:nvPicPr>
        <p:blipFill>
          <a:blip r:embed="rId2"/>
          <a:stretch>
            <a:fillRect/>
          </a:stretch>
        </p:blipFill>
        <p:spPr>
          <a:xfrm>
            <a:off x="1191491" y="1301125"/>
            <a:ext cx="9551775" cy="5210512"/>
          </a:xfrm>
          <a:prstGeom prst="rect">
            <a:avLst/>
          </a:prstGeom>
        </p:spPr>
      </p:pic>
      <p:sp>
        <p:nvSpPr>
          <p:cNvPr id="2" name="Заглавие 1">
            <a:extLst>
              <a:ext uri="{FF2B5EF4-FFF2-40B4-BE49-F238E27FC236}">
                <a16:creationId xmlns:a16="http://schemas.microsoft.com/office/drawing/2014/main" id="{D278665E-FEDF-1B66-1D9A-8D7C4B7B8662}"/>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639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25642" y="6250334"/>
            <a:ext cx="1706217" cy="365125"/>
          </a:xfrm>
        </p:spPr>
        <p:txBody>
          <a:bodyPr/>
          <a:lstStyle/>
          <a:p>
            <a:fld id="{D0FD718E-46A7-4A98-A9FE-3E1E2C2192EB}" type="slidenum">
              <a:rPr lang="bg-BG" smtClean="0"/>
              <a:t>4</a:t>
            </a:fld>
            <a:endParaRPr lang="bg-BG" dirty="0"/>
          </a:p>
        </p:txBody>
      </p:sp>
      <p:sp>
        <p:nvSpPr>
          <p:cNvPr id="3" name="Rectangle 2"/>
          <p:cNvSpPr/>
          <p:nvPr/>
        </p:nvSpPr>
        <p:spPr>
          <a:xfrm>
            <a:off x="1236851" y="693608"/>
            <a:ext cx="9718295" cy="892552"/>
          </a:xfrm>
          <a:prstGeom prst="rect">
            <a:avLst/>
          </a:prstGeom>
        </p:spPr>
        <p:txBody>
          <a:bodyPr wrap="square">
            <a:spAutoFit/>
          </a:bodyPr>
          <a:lstStyle/>
          <a:p>
            <a:pPr marL="45720" lvl="0" algn="ctr"/>
            <a:r>
              <a:rPr lang="bg-BG" altLang="bg-BG" sz="2600" b="1" dirty="0">
                <a:latin typeface="Arial" panose="020B0604020202020204" pitchFamily="34" charset="0"/>
                <a:cs typeface="Arial" panose="020B0604020202020204" pitchFamily="34" charset="0"/>
              </a:rPr>
              <a:t>БВП в ЕС според паритета на покупателната способност</a:t>
            </a:r>
            <a:r>
              <a:rPr lang="en-US" altLang="bg-BG" sz="2600" b="1" dirty="0">
                <a:latin typeface="Arial" panose="020B0604020202020204" pitchFamily="34" charset="0"/>
                <a:cs typeface="Arial" panose="020B0604020202020204" pitchFamily="34" charset="0"/>
              </a:rPr>
              <a:t> (PPS)</a:t>
            </a:r>
            <a:r>
              <a:rPr lang="bg-BG" altLang="bg-BG" sz="2600" b="1" dirty="0">
                <a:latin typeface="Arial" panose="020B0604020202020204" pitchFamily="34" charset="0"/>
                <a:cs typeface="Arial" panose="020B0604020202020204" pitchFamily="34" charset="0"/>
              </a:rPr>
              <a:t>,</a:t>
            </a:r>
            <a:r>
              <a:rPr lang="en-US" altLang="bg-BG" sz="2600" b="1" dirty="0">
                <a:latin typeface="Arial" panose="020B0604020202020204" pitchFamily="34" charset="0"/>
                <a:cs typeface="Arial" panose="020B0604020202020204" pitchFamily="34" charset="0"/>
              </a:rPr>
              <a:t> 2020 </a:t>
            </a:r>
            <a:r>
              <a:rPr lang="bg-BG" altLang="bg-BG" sz="2600" b="1" dirty="0">
                <a:latin typeface="Arial" panose="020B0604020202020204" pitchFamily="34" charset="0"/>
                <a:cs typeface="Arial" panose="020B0604020202020204" pitchFamily="34" charset="0"/>
              </a:rPr>
              <a:t>г.</a:t>
            </a:r>
            <a:r>
              <a:rPr lang="bg-BG" sz="2600" b="1" dirty="0">
                <a:latin typeface="Arial" panose="020B0604020202020204" pitchFamily="34" charset="0"/>
                <a:cs typeface="Arial" panose="020B0604020202020204" pitchFamily="34" charset="0"/>
              </a:rPr>
              <a:t>   </a:t>
            </a:r>
          </a:p>
        </p:txBody>
      </p:sp>
      <p:pic>
        <p:nvPicPr>
          <p:cNvPr id="5" name="Picture 2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60204" y="1586160"/>
            <a:ext cx="5867400" cy="494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a:spLocks noChangeArrowheads="1"/>
          </p:cNvSpPr>
          <p:nvPr/>
        </p:nvSpPr>
        <p:spPr bwMode="auto">
          <a:xfrm>
            <a:off x="2140620" y="1779090"/>
            <a:ext cx="22860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q"/>
            </a:pPr>
            <a:r>
              <a:rPr lang="ru-RU" altLang="bg-BG" sz="1700" dirty="0">
                <a:solidFill>
                  <a:srgbClr val="4D5156"/>
                </a:solidFill>
              </a:rPr>
              <a:t>Слабо развити: </a:t>
            </a:r>
            <a:r>
              <a:rPr lang="en-US" altLang="bg-BG" sz="1700" dirty="0">
                <a:solidFill>
                  <a:srgbClr val="4D5156"/>
                </a:solidFill>
              </a:rPr>
              <a:t>&lt;</a:t>
            </a:r>
            <a:r>
              <a:rPr lang="bg-BG" altLang="bg-BG" sz="1700" dirty="0">
                <a:solidFill>
                  <a:srgbClr val="4D5156"/>
                </a:solidFill>
              </a:rPr>
              <a:t>75% от средното за ЕС.</a:t>
            </a:r>
            <a:endParaRPr lang="ru-RU" altLang="bg-BG" sz="1700" dirty="0">
              <a:solidFill>
                <a:srgbClr val="4D5156"/>
              </a:solidFill>
            </a:endParaRPr>
          </a:p>
          <a:p>
            <a:pPr>
              <a:buFont typeface="Wingdings" panose="05000000000000000000" pitchFamily="2" charset="2"/>
              <a:buChar char="q"/>
            </a:pPr>
            <a:endParaRPr lang="ru-RU" altLang="bg-BG" sz="1700" dirty="0">
              <a:solidFill>
                <a:srgbClr val="4D5156"/>
              </a:solidFill>
            </a:endParaRPr>
          </a:p>
          <a:p>
            <a:pPr>
              <a:buFont typeface="Wingdings" panose="05000000000000000000" pitchFamily="2" charset="2"/>
              <a:buChar char="q"/>
            </a:pPr>
            <a:r>
              <a:rPr lang="ru-RU" altLang="bg-BG" sz="1700" dirty="0">
                <a:solidFill>
                  <a:srgbClr val="4D5156"/>
                </a:solidFill>
              </a:rPr>
              <a:t>Региони в преход: </a:t>
            </a:r>
            <a:r>
              <a:rPr lang="en-US" altLang="bg-BG" sz="1700" dirty="0">
                <a:solidFill>
                  <a:srgbClr val="4D5156"/>
                </a:solidFill>
              </a:rPr>
              <a:t>&gt;</a:t>
            </a:r>
            <a:r>
              <a:rPr lang="bg-BG" altLang="bg-BG" sz="1700" dirty="0">
                <a:solidFill>
                  <a:srgbClr val="4D5156"/>
                </a:solidFill>
              </a:rPr>
              <a:t>75% от средното за ЕС </a:t>
            </a:r>
            <a:r>
              <a:rPr lang="en-US" altLang="bg-BG" sz="1700" dirty="0">
                <a:solidFill>
                  <a:srgbClr val="4D5156"/>
                </a:solidFill>
              </a:rPr>
              <a:t>(</a:t>
            </a:r>
            <a:r>
              <a:rPr lang="bg-BG" altLang="bg-BG" sz="1700" dirty="0">
                <a:solidFill>
                  <a:srgbClr val="4D5156"/>
                </a:solidFill>
              </a:rPr>
              <a:t>о</a:t>
            </a:r>
            <a:r>
              <a:rPr lang="ru-RU" altLang="bg-BG" sz="1700" dirty="0">
                <a:solidFill>
                  <a:srgbClr val="4D5156"/>
                </a:solidFill>
              </a:rPr>
              <a:t>бластите Благоевград, Кюстендил, Перник, Софийска и София-град</a:t>
            </a:r>
            <a:r>
              <a:rPr lang="en-US" altLang="bg-BG" sz="1700" dirty="0">
                <a:solidFill>
                  <a:srgbClr val="4D5156"/>
                </a:solidFill>
              </a:rPr>
              <a:t>)</a:t>
            </a:r>
            <a:r>
              <a:rPr lang="bg-BG" altLang="bg-BG" sz="1700" dirty="0">
                <a:solidFill>
                  <a:srgbClr val="4D5156"/>
                </a:solidFill>
              </a:rPr>
              <a:t>.</a:t>
            </a:r>
            <a:endParaRPr lang="en-US" altLang="bg-BG" sz="1700" dirty="0">
              <a:solidFill>
                <a:srgbClr val="4D5156"/>
              </a:solidFill>
            </a:endParaRPr>
          </a:p>
          <a:p>
            <a:pPr>
              <a:buFont typeface="Wingdings" panose="05000000000000000000" pitchFamily="2" charset="2"/>
              <a:buChar char="q"/>
            </a:pPr>
            <a:endParaRPr lang="en-US" altLang="bg-BG" sz="1700" dirty="0">
              <a:solidFill>
                <a:srgbClr val="4D5156"/>
              </a:solidFill>
            </a:endParaRPr>
          </a:p>
          <a:p>
            <a:pPr>
              <a:buFont typeface="Wingdings" panose="05000000000000000000" pitchFamily="2" charset="2"/>
              <a:buChar char="q"/>
            </a:pPr>
            <a:r>
              <a:rPr lang="bg-BG" altLang="bg-BG" sz="1700" dirty="0">
                <a:solidFill>
                  <a:srgbClr val="4D5156"/>
                </a:solidFill>
              </a:rPr>
              <a:t>По-развити: </a:t>
            </a:r>
            <a:r>
              <a:rPr lang="en-US" altLang="bg-BG" sz="1700" dirty="0">
                <a:solidFill>
                  <a:srgbClr val="4D5156"/>
                </a:solidFill>
              </a:rPr>
              <a:t>&gt;</a:t>
            </a:r>
            <a:r>
              <a:rPr lang="bg-BG" altLang="bg-BG" sz="1700" dirty="0">
                <a:solidFill>
                  <a:srgbClr val="4D5156"/>
                </a:solidFill>
              </a:rPr>
              <a:t>90% от средното за ЕС.</a:t>
            </a:r>
            <a:endParaRPr lang="bg-BG" altLang="bg-BG" sz="1700" dirty="0"/>
          </a:p>
        </p:txBody>
      </p:sp>
      <p:sp>
        <p:nvSpPr>
          <p:cNvPr id="2" name="Заглавие 1">
            <a:extLst>
              <a:ext uri="{FF2B5EF4-FFF2-40B4-BE49-F238E27FC236}">
                <a16:creationId xmlns:a16="http://schemas.microsoft.com/office/drawing/2014/main" id="{0416EF70-1182-3E71-D3B3-91E61AEC997F}"/>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1053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16498" y="6250334"/>
            <a:ext cx="1706217" cy="365125"/>
          </a:xfrm>
        </p:spPr>
        <p:txBody>
          <a:bodyPr/>
          <a:lstStyle/>
          <a:p>
            <a:fld id="{D0FD718E-46A7-4A98-A9FE-3E1E2C2192EB}" type="slidenum">
              <a:rPr lang="bg-BG" smtClean="0"/>
              <a:t>5</a:t>
            </a:fld>
            <a:endParaRPr lang="bg-BG" dirty="0"/>
          </a:p>
        </p:txBody>
      </p:sp>
      <p:sp>
        <p:nvSpPr>
          <p:cNvPr id="3" name="Rectangle 2"/>
          <p:cNvSpPr/>
          <p:nvPr/>
        </p:nvSpPr>
        <p:spPr>
          <a:xfrm>
            <a:off x="1216069" y="869131"/>
            <a:ext cx="9718295" cy="954107"/>
          </a:xfrm>
          <a:prstGeom prst="rect">
            <a:avLst/>
          </a:prstGeom>
        </p:spPr>
        <p:txBody>
          <a:bodyPr wrap="square">
            <a:spAutoFit/>
          </a:bodyPr>
          <a:lstStyle/>
          <a:p>
            <a:pPr marL="45720" lvl="0" algn="ctr"/>
            <a:r>
              <a:rPr lang="bg-BG" sz="2800" b="1" dirty="0">
                <a:solidFill>
                  <a:schemeClr val="accent1">
                    <a:lumMod val="50000"/>
                  </a:schemeClr>
                </a:solidFill>
                <a:latin typeface="Arial" charset="0"/>
                <a:ea typeface="Calibri" pitchFamily="34" charset="0"/>
                <a:cs typeface="Arial" charset="0"/>
              </a:rPr>
              <a:t>Цели на политиката през новия програмен период </a:t>
            </a:r>
            <a:r>
              <a:rPr lang="en-US" sz="2800" b="1" dirty="0">
                <a:solidFill>
                  <a:schemeClr val="accent1">
                    <a:lumMod val="50000"/>
                  </a:schemeClr>
                </a:solidFill>
                <a:latin typeface="Arial" charset="0"/>
                <a:ea typeface="Calibri" pitchFamily="34" charset="0"/>
                <a:cs typeface="Arial" charset="0"/>
              </a:rPr>
              <a:t>(</a:t>
            </a:r>
            <a:r>
              <a:rPr lang="bg-BG" sz="2800" b="1" dirty="0">
                <a:solidFill>
                  <a:schemeClr val="accent1">
                    <a:lumMod val="50000"/>
                  </a:schemeClr>
                </a:solidFill>
                <a:latin typeface="Arial" charset="0"/>
                <a:ea typeface="Calibri" pitchFamily="34" charset="0"/>
                <a:cs typeface="Arial" charset="0"/>
              </a:rPr>
              <a:t>2021 – 2027 г.</a:t>
            </a:r>
            <a:r>
              <a:rPr lang="en-US" sz="2800" b="1" dirty="0">
                <a:solidFill>
                  <a:schemeClr val="accent1">
                    <a:lumMod val="50000"/>
                  </a:schemeClr>
                </a:solidFill>
                <a:latin typeface="Arial" charset="0"/>
                <a:ea typeface="Calibri" pitchFamily="34" charset="0"/>
                <a:cs typeface="Arial" charset="0"/>
              </a:rPr>
              <a:t>)</a:t>
            </a:r>
            <a:r>
              <a:rPr lang="bg-BG" sz="2800" b="1" dirty="0">
                <a:latin typeface="Arial" panose="020B0604020202020204" pitchFamily="34" charset="0"/>
                <a:cs typeface="Arial" panose="020B0604020202020204" pitchFamily="34" charset="0"/>
              </a:rPr>
              <a:t>   </a:t>
            </a:r>
          </a:p>
        </p:txBody>
      </p:sp>
      <p:sp>
        <p:nvSpPr>
          <p:cNvPr id="5" name="TextBox 8"/>
          <p:cNvSpPr txBox="1">
            <a:spLocks noChangeArrowheads="1"/>
          </p:cNvSpPr>
          <p:nvPr/>
        </p:nvSpPr>
        <p:spPr bwMode="auto">
          <a:xfrm>
            <a:off x="854363" y="1935942"/>
            <a:ext cx="10441709"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spcAft>
                <a:spcPts val="600"/>
              </a:spcAft>
              <a:buFont typeface="Wingdings" panose="05000000000000000000" pitchFamily="2" charset="2"/>
              <a:buChar char="q"/>
            </a:pPr>
            <a:r>
              <a:rPr lang="bg-BG" altLang="bg-BG" sz="1600" b="1" dirty="0">
                <a:cs typeface="Arial" panose="020B0604020202020204" pitchFamily="34" charset="0"/>
              </a:rPr>
              <a:t>ЦП 1</a:t>
            </a:r>
            <a:r>
              <a:rPr lang="bg-BG" altLang="bg-BG" sz="1600" dirty="0">
                <a:cs typeface="Arial" panose="020B0604020202020204" pitchFamily="34" charset="0"/>
              </a:rPr>
              <a:t>: </a:t>
            </a:r>
            <a:r>
              <a:rPr lang="ru-RU" altLang="bg-BG" sz="1600" dirty="0">
                <a:cs typeface="Arial" panose="020B0604020202020204" pitchFamily="34" charset="0"/>
              </a:rPr>
              <a:t>По-конкурентоспособна и по-интелигентна Европа чрез насърчаване на иновативна и интелигентна икономическа трансформация и регионална ИКТ свързаност.</a:t>
            </a:r>
          </a:p>
          <a:p>
            <a:pPr algn="just">
              <a:spcAft>
                <a:spcPts val="600"/>
              </a:spcAft>
              <a:buFont typeface="Wingdings" panose="05000000000000000000" pitchFamily="2" charset="2"/>
              <a:buChar char="q"/>
            </a:pPr>
            <a:endParaRPr lang="bg-BG" altLang="bg-BG" sz="800" dirty="0">
              <a:solidFill>
                <a:srgbClr val="000000"/>
              </a:solidFill>
              <a:cs typeface="Arial" panose="020B0604020202020204" pitchFamily="34" charset="0"/>
            </a:endParaRPr>
          </a:p>
          <a:p>
            <a:pPr algn="just">
              <a:spcAft>
                <a:spcPts val="600"/>
              </a:spcAft>
              <a:buFont typeface="Wingdings" panose="05000000000000000000" pitchFamily="2" charset="2"/>
              <a:buChar char="q"/>
            </a:pPr>
            <a:r>
              <a:rPr lang="ru-RU" altLang="bg-BG" sz="1600" b="1" dirty="0">
                <a:cs typeface="Arial" panose="020B0604020202020204" pitchFamily="34" charset="0"/>
              </a:rPr>
              <a:t>ЦП 2</a:t>
            </a:r>
            <a:r>
              <a:rPr lang="ru-RU" altLang="bg-BG" sz="1600" dirty="0">
                <a:cs typeface="Arial" panose="020B0604020202020204" pitchFamily="34" charset="0"/>
              </a:rPr>
              <a:t>: По-екологичен, нисковъглероден преход към икономика с нулеви нетни въглеродни емисии и устойчива Европа чрез насърчаване на прехода към чиста и справедлива енергия, зелени и сини инвестиции, кръгова икономика, смекчаване и адаптиране на изменението на климата, предотвратяване и управление на риска и устойчива градска мобилност.</a:t>
            </a:r>
          </a:p>
          <a:p>
            <a:pPr algn="just">
              <a:spcAft>
                <a:spcPts val="600"/>
              </a:spcAft>
              <a:buFont typeface="Wingdings" panose="05000000000000000000" pitchFamily="2" charset="2"/>
              <a:buChar char="q"/>
            </a:pPr>
            <a:endParaRPr lang="bg-BG" altLang="bg-BG" sz="800" dirty="0">
              <a:solidFill>
                <a:srgbClr val="000000"/>
              </a:solidFill>
              <a:cs typeface="Arial" panose="020B0604020202020204" pitchFamily="34" charset="0"/>
            </a:endParaRPr>
          </a:p>
          <a:p>
            <a:pPr algn="just">
              <a:spcAft>
                <a:spcPts val="600"/>
              </a:spcAft>
              <a:buFont typeface="Wingdings" panose="05000000000000000000" pitchFamily="2" charset="2"/>
              <a:buChar char="q"/>
            </a:pPr>
            <a:r>
              <a:rPr lang="bg-BG" altLang="bg-BG" sz="1600" b="1" dirty="0">
                <a:cs typeface="Arial" panose="020B0604020202020204" pitchFamily="34" charset="0"/>
              </a:rPr>
              <a:t>ЦП 3</a:t>
            </a:r>
            <a:r>
              <a:rPr lang="bg-BG" altLang="bg-BG" sz="1600" dirty="0">
                <a:cs typeface="Arial" panose="020B0604020202020204" pitchFamily="34" charset="0"/>
              </a:rPr>
              <a:t>: </a:t>
            </a:r>
            <a:r>
              <a:rPr lang="ru-RU" altLang="bg-BG" sz="1600" dirty="0">
                <a:cs typeface="Arial" panose="020B0604020202020204" pitchFamily="34" charset="0"/>
              </a:rPr>
              <a:t>По-свързана Европа чрез повишаване на мобилността.</a:t>
            </a:r>
          </a:p>
          <a:p>
            <a:pPr algn="just">
              <a:spcAft>
                <a:spcPts val="600"/>
              </a:spcAft>
              <a:buFont typeface="Wingdings" panose="05000000000000000000" pitchFamily="2" charset="2"/>
              <a:buChar char="q"/>
            </a:pPr>
            <a:endParaRPr lang="bg-BG" altLang="bg-BG" sz="800" dirty="0">
              <a:solidFill>
                <a:srgbClr val="000000"/>
              </a:solidFill>
              <a:cs typeface="Arial" panose="020B0604020202020204" pitchFamily="34" charset="0"/>
            </a:endParaRPr>
          </a:p>
          <a:p>
            <a:pPr algn="just">
              <a:spcAft>
                <a:spcPts val="600"/>
              </a:spcAft>
              <a:buFont typeface="Wingdings" panose="05000000000000000000" pitchFamily="2" charset="2"/>
              <a:buChar char="q"/>
            </a:pPr>
            <a:r>
              <a:rPr lang="bg-BG" altLang="bg-BG" sz="1600" b="1" dirty="0">
                <a:cs typeface="Arial" panose="020B0604020202020204" pitchFamily="34" charset="0"/>
              </a:rPr>
              <a:t>ЦП 4</a:t>
            </a:r>
            <a:r>
              <a:rPr lang="bg-BG" altLang="bg-BG" sz="1600" dirty="0">
                <a:cs typeface="Arial" panose="020B0604020202020204" pitchFamily="34" charset="0"/>
              </a:rPr>
              <a:t>: </a:t>
            </a:r>
            <a:r>
              <a:rPr lang="ru-RU" altLang="bg-BG" sz="1600" dirty="0">
                <a:cs typeface="Arial" panose="020B0604020202020204" pitchFamily="34" charset="0"/>
              </a:rPr>
              <a:t>По-социална и приобщаваща Европа, която прилага Европейския стълб на социалните права.</a:t>
            </a:r>
          </a:p>
          <a:p>
            <a:pPr algn="just">
              <a:spcAft>
                <a:spcPts val="600"/>
              </a:spcAft>
              <a:buFont typeface="Wingdings" panose="05000000000000000000" pitchFamily="2" charset="2"/>
              <a:buChar char="q"/>
            </a:pPr>
            <a:endParaRPr lang="bg-BG" altLang="bg-BG" sz="800" dirty="0">
              <a:solidFill>
                <a:srgbClr val="000000"/>
              </a:solidFill>
              <a:cs typeface="Arial" panose="020B0604020202020204" pitchFamily="34" charset="0"/>
            </a:endParaRPr>
          </a:p>
          <a:p>
            <a:pPr algn="just">
              <a:spcAft>
                <a:spcPts val="600"/>
              </a:spcAft>
              <a:buFont typeface="Wingdings" panose="05000000000000000000" pitchFamily="2" charset="2"/>
              <a:buChar char="q"/>
            </a:pPr>
            <a:r>
              <a:rPr lang="bg-BG" altLang="bg-BG" sz="1600" b="1" dirty="0">
                <a:cs typeface="Arial" panose="020B0604020202020204" pitchFamily="34" charset="0"/>
              </a:rPr>
              <a:t>ЦП 5</a:t>
            </a:r>
            <a:r>
              <a:rPr lang="bg-BG" altLang="bg-BG" sz="1600" dirty="0">
                <a:cs typeface="Arial" panose="020B0604020202020204" pitchFamily="34" charset="0"/>
              </a:rPr>
              <a:t>: </a:t>
            </a:r>
            <a:r>
              <a:rPr lang="ru-RU" altLang="bg-BG" sz="1600" dirty="0">
                <a:cs typeface="Arial" panose="020B0604020202020204" pitchFamily="34" charset="0"/>
              </a:rPr>
              <a:t>Европа, по-близо до гражданите чрез насърчаване на устойчивото и интегрираното развитие на всички видове територии и местни инициативи.</a:t>
            </a:r>
            <a:endParaRPr lang="bg-BG" altLang="bg-BG" sz="1600" dirty="0">
              <a:cs typeface="Arial" panose="020B0604020202020204" pitchFamily="34" charset="0"/>
            </a:endParaRPr>
          </a:p>
        </p:txBody>
      </p:sp>
      <p:sp>
        <p:nvSpPr>
          <p:cNvPr id="2" name="Rectangle 1"/>
          <p:cNvSpPr/>
          <p:nvPr/>
        </p:nvSpPr>
        <p:spPr>
          <a:xfrm>
            <a:off x="1810328" y="5854669"/>
            <a:ext cx="8848436" cy="615553"/>
          </a:xfrm>
          <a:prstGeom prst="rect">
            <a:avLst/>
          </a:prstGeom>
        </p:spPr>
        <p:txBody>
          <a:bodyPr wrap="square">
            <a:spAutoFit/>
          </a:bodyPr>
          <a:lstStyle/>
          <a:p>
            <a:pPr algn="ctr"/>
            <a:r>
              <a:rPr lang="ru-RU" sz="1700" dirty="0">
                <a:solidFill>
                  <a:srgbClr val="7030A0"/>
                </a:solidFill>
                <a:latin typeface="Arial" panose="020B0604020202020204" pitchFamily="34" charset="0"/>
              </a:rPr>
              <a:t>В центъра им е екологичният и цифровият преход, по-добре свързаната, приобщаваща и социална Европа, и Европа, която е по-близо до своите граждани.</a:t>
            </a:r>
            <a:endParaRPr lang="bg-BG" sz="1700" dirty="0">
              <a:solidFill>
                <a:srgbClr val="7030A0"/>
              </a:solidFill>
            </a:endParaRPr>
          </a:p>
        </p:txBody>
      </p:sp>
      <p:sp>
        <p:nvSpPr>
          <p:cNvPr id="6" name="Заглавие 1">
            <a:extLst>
              <a:ext uri="{FF2B5EF4-FFF2-40B4-BE49-F238E27FC236}">
                <a16:creationId xmlns:a16="http://schemas.microsoft.com/office/drawing/2014/main" id="{94205759-D681-03DE-3FB3-829652C05B05}"/>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3687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67473" y="6266180"/>
            <a:ext cx="1706217" cy="365125"/>
          </a:xfrm>
        </p:spPr>
        <p:txBody>
          <a:bodyPr/>
          <a:lstStyle/>
          <a:p>
            <a:fld id="{D0FD718E-46A7-4A98-A9FE-3E1E2C2192EB}" type="slidenum">
              <a:rPr lang="bg-BG" smtClean="0"/>
              <a:t>6</a:t>
            </a:fld>
            <a:endParaRPr lang="bg-BG" dirty="0"/>
          </a:p>
        </p:txBody>
      </p:sp>
      <p:sp>
        <p:nvSpPr>
          <p:cNvPr id="3" name="Rectangle 2"/>
          <p:cNvSpPr/>
          <p:nvPr/>
        </p:nvSpPr>
        <p:spPr>
          <a:xfrm>
            <a:off x="1156034" y="873159"/>
            <a:ext cx="9718295" cy="523220"/>
          </a:xfrm>
          <a:prstGeom prst="rect">
            <a:avLst/>
          </a:prstGeom>
        </p:spPr>
        <p:txBody>
          <a:bodyPr wrap="square">
            <a:spAutoFit/>
          </a:bodyPr>
          <a:lstStyle/>
          <a:p>
            <a:pPr marL="45720" lvl="0" algn="ctr"/>
            <a:r>
              <a:rPr lang="ru-RU" altLang="bg-BG" sz="2800" b="1" dirty="0">
                <a:solidFill>
                  <a:schemeClr val="accent1">
                    <a:lumMod val="50000"/>
                  </a:schemeClr>
                </a:solidFill>
                <a:latin typeface="Arial" charset="0"/>
                <a:ea typeface="Calibri" pitchFamily="34" charset="0"/>
                <a:cs typeface="Arial" charset="0"/>
              </a:rPr>
              <a:t>Принос на ЕФРР и КФ към климатичните промени</a:t>
            </a:r>
            <a:r>
              <a:rPr lang="bg-BG" sz="2800" b="1" dirty="0">
                <a:latin typeface="Arial" panose="020B0604020202020204" pitchFamily="34" charset="0"/>
                <a:cs typeface="Arial" panose="020B0604020202020204" pitchFamily="34" charset="0"/>
              </a:rPr>
              <a:t>   </a:t>
            </a:r>
          </a:p>
        </p:txBody>
      </p:sp>
      <p:sp>
        <p:nvSpPr>
          <p:cNvPr id="5" name="Rectangle 5"/>
          <p:cNvSpPr>
            <a:spLocks noChangeArrowheads="1"/>
          </p:cNvSpPr>
          <p:nvPr/>
        </p:nvSpPr>
        <p:spPr bwMode="auto">
          <a:xfrm>
            <a:off x="429768" y="1664855"/>
            <a:ext cx="11210544"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200150" indent="-28575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q"/>
            </a:pPr>
            <a:r>
              <a:rPr lang="bg-BG" altLang="bg-BG" sz="2000" dirty="0">
                <a:ea typeface="Calibri" panose="020F0502020204030204" pitchFamily="34" charset="0"/>
                <a:cs typeface="Arial" panose="020B0604020202020204" pitchFamily="34" charset="0"/>
              </a:rPr>
              <a:t>Регламент (ЕС) 2021/1060 от 24 юни 2021 година установява общоприложимите разпоредби за Европейския фонд за регионално развитие, Европейския социален фонд плюс, Кохезионния фонд, Фонда за справедлив преход и Европейския фонд за морско дело, рибарство и аквакултури.</a:t>
            </a:r>
          </a:p>
          <a:p>
            <a:endParaRPr lang="bg-BG" altLang="bg-BG" sz="2000" dirty="0">
              <a:ea typeface="Calibri" panose="020F0502020204030204" pitchFamily="34" charset="0"/>
              <a:cs typeface="Arial" panose="020B0604020202020204" pitchFamily="34" charset="0"/>
            </a:endParaRPr>
          </a:p>
          <a:p>
            <a:pPr>
              <a:buFont typeface="Wingdings" panose="05000000000000000000" pitchFamily="2" charset="2"/>
              <a:buChar char="q"/>
            </a:pPr>
            <a:r>
              <a:rPr lang="bg-BG" altLang="bg-BG" sz="2000" dirty="0">
                <a:ea typeface="Calibri" panose="020F0502020204030204" pitchFamily="34" charset="0"/>
                <a:cs typeface="Arial" panose="020B0604020202020204" pitchFamily="34" charset="0"/>
              </a:rPr>
              <a:t>Финансовото участие на ЕС предвид разходите в подкрепа на постигането на определените за бюджета на Съюза цели в областта на климата са както следва:</a:t>
            </a:r>
          </a:p>
          <a:p>
            <a:pPr lvl="2">
              <a:buFont typeface="Wingdings" panose="05000000000000000000" pitchFamily="2" charset="2"/>
              <a:buChar char="Ø"/>
            </a:pPr>
            <a:r>
              <a:rPr lang="bg-BG" altLang="bg-BG" sz="2000" dirty="0">
                <a:ea typeface="Calibri" panose="020F0502020204030204" pitchFamily="34" charset="0"/>
                <a:cs typeface="Arial" panose="020B0604020202020204" pitchFamily="34" charset="0"/>
              </a:rPr>
              <a:t>Делът на </a:t>
            </a:r>
            <a:r>
              <a:rPr lang="bg-BG" altLang="bg-BG" sz="2000" b="1" dirty="0">
                <a:ea typeface="Calibri" panose="020F0502020204030204" pitchFamily="34" charset="0"/>
                <a:cs typeface="Arial" panose="020B0604020202020204" pitchFamily="34" charset="0"/>
              </a:rPr>
              <a:t>ЕФРР</a:t>
            </a:r>
            <a:r>
              <a:rPr lang="bg-BG" altLang="bg-BG" sz="2000" dirty="0">
                <a:ea typeface="Calibri" panose="020F0502020204030204" pitchFamily="34" charset="0"/>
                <a:cs typeface="Arial" panose="020B0604020202020204" pitchFamily="34" charset="0"/>
              </a:rPr>
              <a:t> е </a:t>
            </a:r>
            <a:r>
              <a:rPr lang="bg-BG" altLang="bg-BG" sz="2000" b="1" dirty="0">
                <a:solidFill>
                  <a:srgbClr val="FF0000"/>
                </a:solidFill>
                <a:ea typeface="Calibri" panose="020F0502020204030204" pitchFamily="34" charset="0"/>
                <a:cs typeface="Arial" panose="020B0604020202020204" pitchFamily="34" charset="0"/>
              </a:rPr>
              <a:t>30%</a:t>
            </a:r>
            <a:r>
              <a:rPr lang="bg-BG" altLang="bg-BG" sz="2000" dirty="0">
                <a:ea typeface="Calibri" panose="020F0502020204030204" pitchFamily="34" charset="0"/>
                <a:cs typeface="Arial" panose="020B0604020202020204" pitchFamily="34" charset="0"/>
              </a:rPr>
              <a:t> </a:t>
            </a:r>
            <a:r>
              <a:rPr lang="en-US" altLang="bg-BG" sz="2000" dirty="0">
                <a:ea typeface="Calibri" panose="020F0502020204030204" pitchFamily="34" charset="0"/>
                <a:cs typeface="Arial" panose="020B0604020202020204" pitchFamily="34" charset="0"/>
              </a:rPr>
              <a:t>(</a:t>
            </a:r>
            <a:r>
              <a:rPr lang="ru-RU" altLang="bg-BG" sz="2000" dirty="0">
                <a:ea typeface="Calibri" panose="020F0502020204030204" pitchFamily="34" charset="0"/>
                <a:cs typeface="Arial" panose="020B0604020202020204" pitchFamily="34" charset="0"/>
              </a:rPr>
              <a:t>програма „Конкурентоспособност и иновации в предприятията“, програма „Развитие на регионите“, програма „Околна среда“, програма „Транспортна свързаност“ и програма „Научни изследвания, иновации и дигитализация за интелигентна трансформация“</a:t>
            </a:r>
            <a:r>
              <a:rPr lang="en-US" altLang="bg-BG" sz="2000" dirty="0">
                <a:ea typeface="Calibri" panose="020F0502020204030204" pitchFamily="34" charset="0"/>
                <a:cs typeface="Arial" panose="020B0604020202020204" pitchFamily="34" charset="0"/>
              </a:rPr>
              <a:t>)</a:t>
            </a:r>
            <a:r>
              <a:rPr lang="bg-BG" altLang="bg-BG" sz="2000" dirty="0">
                <a:ea typeface="Calibri" panose="020F0502020204030204" pitchFamily="34" charset="0"/>
                <a:cs typeface="Arial" panose="020B0604020202020204" pitchFamily="34" charset="0"/>
              </a:rPr>
              <a:t>.</a:t>
            </a:r>
          </a:p>
          <a:p>
            <a:pPr lvl="2"/>
            <a:endParaRPr lang="bg-BG" altLang="bg-BG" sz="2000" dirty="0">
              <a:ea typeface="Calibri" panose="020F0502020204030204" pitchFamily="34" charset="0"/>
              <a:cs typeface="Arial" panose="020B0604020202020204" pitchFamily="34" charset="0"/>
            </a:endParaRPr>
          </a:p>
          <a:p>
            <a:pPr lvl="2">
              <a:buFont typeface="Wingdings" panose="05000000000000000000" pitchFamily="2" charset="2"/>
              <a:buChar char="Ø"/>
            </a:pPr>
            <a:r>
              <a:rPr lang="bg-BG" altLang="bg-BG" sz="2000" dirty="0">
                <a:ea typeface="Calibri" panose="020F0502020204030204" pitchFamily="34" charset="0"/>
                <a:cs typeface="Arial" panose="020B0604020202020204" pitchFamily="34" charset="0"/>
              </a:rPr>
              <a:t>Делът на </a:t>
            </a:r>
            <a:r>
              <a:rPr lang="bg-BG" altLang="bg-BG" sz="2000" b="1" dirty="0">
                <a:ea typeface="Calibri" panose="020F0502020204030204" pitchFamily="34" charset="0"/>
                <a:cs typeface="Arial" panose="020B0604020202020204" pitchFamily="34" charset="0"/>
              </a:rPr>
              <a:t>Кохезионния фонд </a:t>
            </a:r>
            <a:r>
              <a:rPr lang="bg-BG" altLang="bg-BG" sz="2000" dirty="0">
                <a:ea typeface="Calibri" panose="020F0502020204030204" pitchFamily="34" charset="0"/>
                <a:cs typeface="Arial" panose="020B0604020202020204" pitchFamily="34" charset="0"/>
              </a:rPr>
              <a:t>е </a:t>
            </a:r>
            <a:r>
              <a:rPr lang="bg-BG" altLang="bg-BG" sz="2000" b="1" dirty="0">
                <a:solidFill>
                  <a:srgbClr val="FF0000"/>
                </a:solidFill>
                <a:ea typeface="Calibri" panose="020F0502020204030204" pitchFamily="34" charset="0"/>
                <a:cs typeface="Arial" panose="020B0604020202020204" pitchFamily="34" charset="0"/>
              </a:rPr>
              <a:t>37%</a:t>
            </a:r>
            <a:r>
              <a:rPr lang="bg-BG" altLang="bg-BG" sz="2000" dirty="0">
                <a:ea typeface="Calibri" panose="020F0502020204030204" pitchFamily="34" charset="0"/>
                <a:cs typeface="Arial" panose="020B0604020202020204" pitchFamily="34" charset="0"/>
              </a:rPr>
              <a:t> </a:t>
            </a:r>
            <a:r>
              <a:rPr lang="en-US" altLang="bg-BG" sz="2000" dirty="0">
                <a:ea typeface="Calibri" panose="020F0502020204030204" pitchFamily="34" charset="0"/>
                <a:cs typeface="Arial" panose="020B0604020202020204" pitchFamily="34" charset="0"/>
              </a:rPr>
              <a:t>(</a:t>
            </a:r>
            <a:r>
              <a:rPr lang="bg-BG" altLang="bg-BG" sz="2000" dirty="0">
                <a:ea typeface="Calibri" panose="020F0502020204030204" pitchFamily="34" charset="0"/>
                <a:cs typeface="Arial" panose="020B0604020202020204" pitchFamily="34" charset="0"/>
              </a:rPr>
              <a:t>програма „Околна среда“ и програма „</a:t>
            </a:r>
            <a:r>
              <a:rPr lang="ru-RU" altLang="bg-BG" sz="2000" dirty="0">
                <a:ea typeface="Calibri" panose="020F0502020204030204" pitchFamily="34" charset="0"/>
                <a:cs typeface="Arial" panose="020B0604020202020204" pitchFamily="34" charset="0"/>
              </a:rPr>
              <a:t>Транспортна свързаност</a:t>
            </a:r>
            <a:r>
              <a:rPr lang="bg-BG" altLang="bg-BG" sz="2000" dirty="0">
                <a:ea typeface="Calibri" panose="020F0502020204030204" pitchFamily="34" charset="0"/>
                <a:cs typeface="Arial" panose="020B0604020202020204" pitchFamily="34" charset="0"/>
              </a:rPr>
              <a:t>“</a:t>
            </a:r>
            <a:r>
              <a:rPr lang="en-US" altLang="bg-BG" sz="2000" dirty="0">
                <a:ea typeface="Calibri" panose="020F0502020204030204" pitchFamily="34" charset="0"/>
                <a:cs typeface="Arial" panose="020B0604020202020204" pitchFamily="34" charset="0"/>
              </a:rPr>
              <a:t>)</a:t>
            </a:r>
            <a:r>
              <a:rPr lang="bg-BG" altLang="bg-BG" sz="2000" dirty="0">
                <a:ea typeface="Calibri" panose="020F0502020204030204" pitchFamily="34" charset="0"/>
                <a:cs typeface="Arial" panose="020B0604020202020204" pitchFamily="34" charset="0"/>
              </a:rPr>
              <a:t>.</a:t>
            </a:r>
          </a:p>
        </p:txBody>
      </p:sp>
      <p:sp>
        <p:nvSpPr>
          <p:cNvPr id="2" name="Заглавие 1">
            <a:extLst>
              <a:ext uri="{FF2B5EF4-FFF2-40B4-BE49-F238E27FC236}">
                <a16:creationId xmlns:a16="http://schemas.microsoft.com/office/drawing/2014/main" id="{84621E17-192C-85E8-B0BE-D3AFA78CD1C4}"/>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7414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25642" y="6242116"/>
            <a:ext cx="1706217" cy="365125"/>
          </a:xfrm>
        </p:spPr>
        <p:txBody>
          <a:bodyPr/>
          <a:lstStyle/>
          <a:p>
            <a:fld id="{D0FD718E-46A7-4A98-A9FE-3E1E2C2192EB}" type="slidenum">
              <a:rPr lang="bg-BG" smtClean="0"/>
              <a:t>7</a:t>
            </a:fld>
            <a:endParaRPr lang="bg-BG" dirty="0"/>
          </a:p>
        </p:txBody>
      </p:sp>
      <p:sp>
        <p:nvSpPr>
          <p:cNvPr id="3" name="Rectangle 2"/>
          <p:cNvSpPr/>
          <p:nvPr/>
        </p:nvSpPr>
        <p:spPr>
          <a:xfrm>
            <a:off x="1236852" y="748515"/>
            <a:ext cx="9718295" cy="954107"/>
          </a:xfrm>
          <a:prstGeom prst="rect">
            <a:avLst/>
          </a:prstGeom>
        </p:spPr>
        <p:txBody>
          <a:bodyPr wrap="square">
            <a:spAutoFit/>
          </a:bodyPr>
          <a:lstStyle/>
          <a:p>
            <a:pPr marL="45720" lvl="0" algn="ctr"/>
            <a:r>
              <a:rPr lang="bg-BG" sz="2800" b="1" dirty="0">
                <a:latin typeface="Arial" panose="020B0604020202020204" pitchFamily="34" charset="0"/>
                <a:cs typeface="Arial" panose="020B0604020202020204" pitchFamily="34" charset="0"/>
              </a:rPr>
              <a:t>Различни категории общини през новия програмен период</a:t>
            </a:r>
          </a:p>
        </p:txBody>
      </p:sp>
      <p:sp>
        <p:nvSpPr>
          <p:cNvPr id="5" name="Rectangle 4"/>
          <p:cNvSpPr/>
          <p:nvPr/>
        </p:nvSpPr>
        <p:spPr>
          <a:xfrm>
            <a:off x="674254" y="1828800"/>
            <a:ext cx="10852728" cy="4142673"/>
          </a:xfrm>
          <a:prstGeom prst="rect">
            <a:avLst/>
          </a:prstGeom>
        </p:spPr>
        <p:txBody>
          <a:bodyPr wrap="square">
            <a:spAutoFit/>
          </a:bodyPr>
          <a:lstStyle/>
          <a:p>
            <a:pPr algn="just" eaLnBrk="1" hangingPunct="1">
              <a:lnSpc>
                <a:spcPct val="107000"/>
              </a:lnSpc>
              <a:spcAft>
                <a:spcPts val="0"/>
              </a:spcAft>
              <a:defRPr/>
            </a:pPr>
            <a:r>
              <a:rPr lang="bg-BG" dirty="0">
                <a:latin typeface="Arial" panose="020B0604020202020204" pitchFamily="34" charset="0"/>
                <a:ea typeface="Calibri" panose="020F0502020204030204" pitchFamily="34" charset="0"/>
                <a:cs typeface="Arial" panose="020B0604020202020204" pitchFamily="34" charset="0"/>
              </a:rPr>
              <a:t>Обособяват се 3 вида общини според броя на населението в общинския им център, които ще бъдат предмет на целенасочена подкрепа:</a:t>
            </a:r>
          </a:p>
          <a:p>
            <a:pPr algn="just" eaLnBrk="1" hangingPunct="1">
              <a:lnSpc>
                <a:spcPct val="107000"/>
              </a:lnSpc>
              <a:spcAft>
                <a:spcPts val="0"/>
              </a:spcAft>
              <a:defRPr/>
            </a:pPr>
            <a:endParaRPr lang="bg-BG" sz="1000" dirty="0">
              <a:latin typeface="Arial" panose="020B0604020202020204" pitchFamily="34" charset="0"/>
              <a:ea typeface="Calibri" panose="020F0502020204030204" pitchFamily="34" charset="0"/>
              <a:cs typeface="Arial" panose="020B0604020202020204" pitchFamily="34" charset="0"/>
            </a:endParaRPr>
          </a:p>
          <a:p>
            <a:pPr marL="342900" indent="-342900" algn="just" eaLnBrk="1" hangingPunct="1">
              <a:lnSpc>
                <a:spcPct val="107000"/>
              </a:lnSpc>
              <a:spcAft>
                <a:spcPts val="0"/>
              </a:spcAft>
              <a:buFont typeface="Wingdings" panose="05000000000000000000" pitchFamily="2" charset="2"/>
              <a:buChar char="q"/>
              <a:defRPr/>
            </a:pPr>
            <a:r>
              <a:rPr lang="bg-BG" b="1" dirty="0">
                <a:latin typeface="Arial" panose="020B0604020202020204" pitchFamily="34" charset="0"/>
                <a:ea typeface="Calibri" panose="020F0502020204030204" pitchFamily="34" charset="0"/>
                <a:cs typeface="Arial" panose="020B0604020202020204" pitchFamily="34" charset="0"/>
              </a:rPr>
              <a:t>10 големи градски общини</a:t>
            </a:r>
            <a:r>
              <a:rPr lang="bg-BG" dirty="0">
                <a:latin typeface="Arial" panose="020B0604020202020204" pitchFamily="34" charset="0"/>
                <a:ea typeface="Calibri" panose="020F0502020204030204" pitchFamily="34" charset="0"/>
                <a:cs typeface="Arial" panose="020B0604020202020204" pitchFamily="34" charset="0"/>
              </a:rPr>
              <a:t> и техните агломерации</a:t>
            </a:r>
            <a:r>
              <a:rPr lang="en-US" dirty="0">
                <a:latin typeface="Arial" panose="020B0604020202020204" pitchFamily="34" charset="0"/>
                <a:ea typeface="Calibri" panose="020F0502020204030204" pitchFamily="34" charset="0"/>
                <a:cs typeface="Arial" panose="020B0604020202020204" pitchFamily="34" charset="0"/>
              </a:rPr>
              <a:t> (</a:t>
            </a:r>
            <a:r>
              <a:rPr lang="bg-BG" dirty="0">
                <a:latin typeface="Arial" panose="020B0604020202020204" pitchFamily="34" charset="0"/>
                <a:ea typeface="Calibri" panose="020F0502020204030204" pitchFamily="34" charset="0"/>
                <a:cs typeface="Arial" panose="020B0604020202020204" pitchFamily="34" charset="0"/>
              </a:rPr>
              <a:t>целеви агломерации за полицентричното развитие на страната</a:t>
            </a:r>
            <a:r>
              <a:rPr lang="en-US" dirty="0">
                <a:latin typeface="Arial" panose="020B0604020202020204" pitchFamily="34" charset="0"/>
                <a:ea typeface="Calibri" panose="020F0502020204030204" pitchFamily="34" charset="0"/>
                <a:cs typeface="Arial" panose="020B0604020202020204" pitchFamily="34" charset="0"/>
              </a:rPr>
              <a:t>): </a:t>
            </a:r>
            <a:r>
              <a:rPr lang="bg-BG" dirty="0">
                <a:latin typeface="Arial" panose="020B0604020202020204" pitchFamily="34" charset="0"/>
                <a:ea typeface="Calibri" panose="020F0502020204030204" pitchFamily="34" charset="0"/>
                <a:cs typeface="Arial" panose="020B0604020202020204" pitchFamily="34" charset="0"/>
              </a:rPr>
              <a:t>Благоевград, Бургас, Варна, Велико Търново, Видин, Плевен, Пловдив, Русе, Стара Загора и Столична община;</a:t>
            </a:r>
          </a:p>
          <a:p>
            <a:pPr marL="342900" indent="-342900" algn="just" eaLnBrk="1" hangingPunct="1">
              <a:lnSpc>
                <a:spcPct val="107000"/>
              </a:lnSpc>
              <a:spcAft>
                <a:spcPts val="0"/>
              </a:spcAft>
              <a:buFont typeface="Symbol" panose="05050102010706020507" pitchFamily="18" charset="2"/>
              <a:buChar char=""/>
              <a:defRPr/>
            </a:pPr>
            <a:endParaRPr lang="bg-BG" sz="1000" dirty="0">
              <a:latin typeface="Arial" panose="020B0604020202020204" pitchFamily="34" charset="0"/>
              <a:ea typeface="Calibri" panose="020F0502020204030204" pitchFamily="34" charset="0"/>
              <a:cs typeface="Arial" panose="020B0604020202020204" pitchFamily="34" charset="0"/>
            </a:endParaRPr>
          </a:p>
          <a:p>
            <a:pPr marL="342900" indent="-342900" algn="just" eaLnBrk="1" hangingPunct="1">
              <a:lnSpc>
                <a:spcPct val="107000"/>
              </a:lnSpc>
              <a:spcAft>
                <a:spcPts val="0"/>
              </a:spcAft>
              <a:buFont typeface="Wingdings" panose="05000000000000000000" pitchFamily="2" charset="2"/>
              <a:buChar char="q"/>
              <a:defRPr/>
            </a:pPr>
            <a:r>
              <a:rPr lang="bg-BG" b="1" dirty="0">
                <a:latin typeface="Arial" panose="020B0604020202020204" pitchFamily="34" charset="0"/>
                <a:ea typeface="Calibri" panose="020F0502020204030204" pitchFamily="34" charset="0"/>
                <a:cs typeface="Arial" panose="020B0604020202020204" pitchFamily="34" charset="0"/>
              </a:rPr>
              <a:t>40 малки градски общини</a:t>
            </a:r>
            <a:r>
              <a:rPr lang="bg-BG" dirty="0">
                <a:latin typeface="Arial" panose="020B0604020202020204" pitchFamily="34" charset="0"/>
                <a:ea typeface="Calibri" panose="020F0502020204030204" pitchFamily="34" charset="0"/>
                <a:cs typeface="Arial" panose="020B0604020202020204" pitchFamily="34" charset="0"/>
              </a:rPr>
              <a:t> с население над 15 000 души в общинския център </a:t>
            </a:r>
            <a:r>
              <a:rPr lang="en-US" dirty="0">
                <a:latin typeface="Arial" panose="020B0604020202020204" pitchFamily="34" charset="0"/>
                <a:ea typeface="Calibri" panose="020F0502020204030204" pitchFamily="34" charset="0"/>
                <a:cs typeface="Arial" panose="020B0604020202020204" pitchFamily="34" charset="0"/>
              </a:rPr>
              <a:t>(</a:t>
            </a:r>
            <a:r>
              <a:rPr lang="bg-BG" dirty="0">
                <a:latin typeface="Arial" panose="020B0604020202020204" pitchFamily="34" charset="0"/>
                <a:ea typeface="Calibri" panose="020F0502020204030204" pitchFamily="34" charset="0"/>
                <a:cs typeface="Arial" panose="020B0604020202020204" pitchFamily="34" charset="0"/>
              </a:rPr>
              <a:t>вътрешни центрове за развитие</a:t>
            </a:r>
            <a:r>
              <a:rPr lang="en-US" dirty="0">
                <a:latin typeface="Arial" panose="020B0604020202020204" pitchFamily="34" charset="0"/>
                <a:ea typeface="Calibri" panose="020F0502020204030204" pitchFamily="34" charset="0"/>
                <a:cs typeface="Arial" panose="020B0604020202020204" pitchFamily="34" charset="0"/>
              </a:rPr>
              <a:t>): </a:t>
            </a:r>
            <a:r>
              <a:rPr lang="bg-BG" dirty="0">
                <a:latin typeface="Arial" panose="020B0604020202020204" pitchFamily="34" charset="0"/>
                <a:ea typeface="Calibri" panose="020F0502020204030204" pitchFamily="34" charset="0"/>
                <a:cs typeface="Arial" panose="020B0604020202020204" pitchFamily="34" charset="0"/>
              </a:rPr>
              <a:t>Айтос, Асеновград, Ботевград, Велинград, Враца, Габрово, Горна Оряховица, Гоце Делчев, Димитровград, Добрич, Дупница, Казанлък, Карлово, Карнобат, Кърджали, Кюстендил, Ловеч, Лом, Монтана, Нова Загора, Пазарджик, Панагюрище, Перник, Петрич, Пещера, Разград, Самоков, Сандански, Свиленград, Свищов, Севлиево, Силистра, Сливен, Смолян, Троян, Търговище, Харманли, Хасково, Шумен и Ямбол;</a:t>
            </a:r>
          </a:p>
          <a:p>
            <a:pPr marL="342900" indent="-342900" algn="just" eaLnBrk="1" hangingPunct="1">
              <a:lnSpc>
                <a:spcPct val="107000"/>
              </a:lnSpc>
              <a:spcAft>
                <a:spcPts val="0"/>
              </a:spcAft>
              <a:buFont typeface="Symbol" panose="05050102010706020507" pitchFamily="18" charset="2"/>
              <a:buChar char=""/>
              <a:defRPr/>
            </a:pPr>
            <a:endParaRPr lang="bg-BG" sz="1000" dirty="0">
              <a:latin typeface="Arial" panose="020B0604020202020204" pitchFamily="34" charset="0"/>
              <a:ea typeface="Calibri" panose="020F0502020204030204" pitchFamily="34" charset="0"/>
              <a:cs typeface="Arial" panose="020B0604020202020204" pitchFamily="34" charset="0"/>
            </a:endParaRPr>
          </a:p>
          <a:p>
            <a:pPr marL="342900" indent="-342900" algn="just" eaLnBrk="1" hangingPunct="1">
              <a:lnSpc>
                <a:spcPct val="107000"/>
              </a:lnSpc>
              <a:spcAft>
                <a:spcPts val="0"/>
              </a:spcAft>
              <a:buFont typeface="Wingdings" panose="05000000000000000000" pitchFamily="2" charset="2"/>
              <a:buChar char="q"/>
              <a:defRPr/>
            </a:pPr>
            <a:r>
              <a:rPr lang="bg-BG" b="1" dirty="0">
                <a:latin typeface="Arial" panose="020B0604020202020204" pitchFamily="34" charset="0"/>
                <a:ea typeface="Calibri" panose="020F0502020204030204" pitchFamily="34" charset="0"/>
                <a:cs typeface="Arial" panose="020B0604020202020204" pitchFamily="34" charset="0"/>
              </a:rPr>
              <a:t>215 селски общини </a:t>
            </a:r>
            <a:r>
              <a:rPr lang="bg-BG" dirty="0">
                <a:latin typeface="Arial" panose="020B0604020202020204" pitchFamily="34" charset="0"/>
                <a:ea typeface="Calibri" panose="020F0502020204030204" pitchFamily="34" charset="0"/>
                <a:cs typeface="Arial" panose="020B0604020202020204" pitchFamily="34" charset="0"/>
              </a:rPr>
              <a:t>– всички останали общини.</a:t>
            </a:r>
            <a:endParaRPr lang="bg-BG" sz="1600" dirty="0">
              <a:latin typeface="Arial" panose="020B0604020202020204" pitchFamily="34" charset="0"/>
              <a:ea typeface="Calibri" panose="020F0502020204030204" pitchFamily="34" charset="0"/>
              <a:cs typeface="Arial" panose="020B0604020202020204" pitchFamily="34" charset="0"/>
            </a:endParaRPr>
          </a:p>
        </p:txBody>
      </p:sp>
      <p:sp>
        <p:nvSpPr>
          <p:cNvPr id="2" name="Заглавие 1">
            <a:extLst>
              <a:ext uri="{FF2B5EF4-FFF2-40B4-BE49-F238E27FC236}">
                <a16:creationId xmlns:a16="http://schemas.microsoft.com/office/drawing/2014/main" id="{5A317116-64E8-4AF9-3E09-B23EF1AE2FD3}"/>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3592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239763" y="6250334"/>
            <a:ext cx="1706217" cy="365125"/>
          </a:xfrm>
        </p:spPr>
        <p:txBody>
          <a:bodyPr/>
          <a:lstStyle/>
          <a:p>
            <a:fld id="{D0FD718E-46A7-4A98-A9FE-3E1E2C2192EB}" type="slidenum">
              <a:rPr lang="bg-BG" smtClean="0"/>
              <a:t>8</a:t>
            </a:fld>
            <a:endParaRPr lang="bg-BG" dirty="0"/>
          </a:p>
        </p:txBody>
      </p:sp>
      <p:sp>
        <p:nvSpPr>
          <p:cNvPr id="3" name="Rectangle 2"/>
          <p:cNvSpPr/>
          <p:nvPr/>
        </p:nvSpPr>
        <p:spPr>
          <a:xfrm>
            <a:off x="1236852" y="731876"/>
            <a:ext cx="9718295" cy="523220"/>
          </a:xfrm>
          <a:prstGeom prst="rect">
            <a:avLst/>
          </a:prstGeom>
        </p:spPr>
        <p:txBody>
          <a:bodyPr wrap="square">
            <a:spAutoFit/>
          </a:bodyPr>
          <a:lstStyle/>
          <a:p>
            <a:pPr marL="45720" lvl="0" algn="ctr"/>
            <a:r>
              <a:rPr lang="bg-BG" sz="2800" b="1" dirty="0">
                <a:latin typeface="Arial" panose="020B0604020202020204" pitchFamily="34" charset="0"/>
                <a:cs typeface="Arial" panose="020B0604020202020204" pitchFamily="34" charset="0"/>
              </a:rPr>
              <a:t>План за възстановяване и устойчивост – приоритети </a:t>
            </a:r>
          </a:p>
        </p:txBody>
      </p:sp>
      <p:sp>
        <p:nvSpPr>
          <p:cNvPr id="5" name="Rectangle: Rounded Corners 3"/>
          <p:cNvSpPr/>
          <p:nvPr/>
        </p:nvSpPr>
        <p:spPr>
          <a:xfrm>
            <a:off x="1006764" y="1369724"/>
            <a:ext cx="4581092" cy="2290762"/>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bg-BG" altLang="bg-BG" sz="1700" b="1" dirty="0">
              <a:solidFill>
                <a:schemeClr val="bg1"/>
              </a:solidFill>
              <a:cs typeface="Arial" panose="020B0604020202020204" pitchFamily="34" charset="0"/>
            </a:endParaRPr>
          </a:p>
          <a:p>
            <a:pPr algn="ctr">
              <a:defRPr/>
            </a:pPr>
            <a:r>
              <a:rPr lang="bg-BG" altLang="bg-BG" sz="1700" b="1" dirty="0">
                <a:solidFill>
                  <a:schemeClr val="bg1"/>
                </a:solidFill>
                <a:cs typeface="Arial" panose="020B0604020202020204" pitchFamily="34" charset="0"/>
              </a:rPr>
              <a:t>Иновативна България   25,2%</a:t>
            </a:r>
          </a:p>
          <a:p>
            <a:pPr algn="ctr">
              <a:defRPr/>
            </a:pPr>
            <a:endParaRPr lang="ru-RU" sz="1400" dirty="0">
              <a:solidFill>
                <a:schemeClr val="bg1"/>
              </a:solidFill>
              <a:cs typeface="Arial" panose="020B0604020202020204" pitchFamily="34" charset="0"/>
            </a:endParaRPr>
          </a:p>
          <a:p>
            <a:pPr algn="ctr">
              <a:defRPr/>
            </a:pPr>
            <a:r>
              <a:rPr lang="ru-RU" sz="1400" dirty="0">
                <a:solidFill>
                  <a:schemeClr val="bg1"/>
                </a:solidFill>
                <a:cs typeface="Arial" panose="020B0604020202020204" pitchFamily="34" charset="0"/>
              </a:rPr>
              <a:t>Повишаване на конкурентоспособността на икономиката и трансформирането ѝ в икономика, базирана на знанието и интелигентния растеж чрез мерки в сферата на образованието, цифровите умения, науката, иновациите, технологиите и взаимовръзките между тях</a:t>
            </a:r>
            <a:endParaRPr lang="bg-BG" altLang="bg-BG" sz="1400" b="1" dirty="0">
              <a:solidFill>
                <a:schemeClr val="bg1"/>
              </a:solidFill>
              <a:cs typeface="Arial" panose="020B0604020202020204" pitchFamily="34" charset="0"/>
            </a:endParaRPr>
          </a:p>
          <a:p>
            <a:pPr algn="ctr">
              <a:defRPr/>
            </a:pPr>
            <a:endParaRPr lang="bg-BG" altLang="bg-BG" b="1" dirty="0">
              <a:solidFill>
                <a:schemeClr val="tx2"/>
              </a:solidFill>
              <a:cs typeface="Arial" panose="020B0604020202020204" pitchFamily="34" charset="0"/>
            </a:endParaRPr>
          </a:p>
        </p:txBody>
      </p:sp>
      <p:sp>
        <p:nvSpPr>
          <p:cNvPr id="6" name="Rectangle: Rounded Corners 15"/>
          <p:cNvSpPr/>
          <p:nvPr/>
        </p:nvSpPr>
        <p:spPr>
          <a:xfrm>
            <a:off x="6202217" y="1355436"/>
            <a:ext cx="4807527" cy="2262188"/>
          </a:xfrm>
          <a:prstGeom prst="roundRect">
            <a:avLst/>
          </a:prstGeom>
          <a:solidFill>
            <a:srgbClr val="61877B"/>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bg-BG" altLang="bg-BG" sz="1700" b="1" dirty="0">
                <a:solidFill>
                  <a:schemeClr val="bg1"/>
                </a:solidFill>
                <a:cs typeface="Arial" panose="020B0604020202020204" pitchFamily="34" charset="0"/>
              </a:rPr>
              <a:t>Зелена България   41,9%</a:t>
            </a:r>
          </a:p>
          <a:p>
            <a:pPr algn="ctr">
              <a:defRPr/>
            </a:pPr>
            <a:endParaRPr lang="ru-RU" sz="1400" dirty="0">
              <a:solidFill>
                <a:schemeClr val="bg1"/>
              </a:solidFill>
              <a:cs typeface="Arial" panose="020B0604020202020204" pitchFamily="34" charset="0"/>
            </a:endParaRPr>
          </a:p>
          <a:p>
            <a:pPr algn="ctr">
              <a:defRPr/>
            </a:pPr>
            <a:r>
              <a:rPr lang="ru-RU" sz="1400" dirty="0">
                <a:solidFill>
                  <a:schemeClr val="bg1"/>
                </a:solidFill>
                <a:cs typeface="Arial" panose="020B0604020202020204" pitchFamily="34" charset="0"/>
              </a:rPr>
              <a:t>Постигане на устойчив  управление на природните ресурси, за задоволяване на текущите нужди на икономиката и обществото, при запазване на екологичната устойчивост, за удовлетворяването на тези потребности и в дългосрочен план</a:t>
            </a:r>
            <a:endParaRPr lang="bg-BG" altLang="bg-BG" b="1" dirty="0">
              <a:solidFill>
                <a:schemeClr val="tx2"/>
              </a:solidFill>
              <a:cs typeface="Arial" panose="020B0604020202020204" pitchFamily="34" charset="0"/>
            </a:endParaRPr>
          </a:p>
        </p:txBody>
      </p:sp>
      <p:sp>
        <p:nvSpPr>
          <p:cNvPr id="7" name="Rectangle: Rounded Corners 16"/>
          <p:cNvSpPr/>
          <p:nvPr/>
        </p:nvSpPr>
        <p:spPr>
          <a:xfrm>
            <a:off x="979055" y="4022436"/>
            <a:ext cx="4531013" cy="2263775"/>
          </a:xfrm>
          <a:prstGeom prst="roundRect">
            <a:avLst/>
          </a:prstGeom>
          <a:solidFill>
            <a:srgbClr val="FABE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bg-BG" altLang="bg-BG" sz="1700" b="1" dirty="0">
                <a:solidFill>
                  <a:schemeClr val="bg1"/>
                </a:solidFill>
                <a:cs typeface="Arial" panose="020B0604020202020204" pitchFamily="34" charset="0"/>
              </a:rPr>
              <a:t>Свързана България   18,3%</a:t>
            </a:r>
          </a:p>
          <a:p>
            <a:pPr algn="ctr">
              <a:defRPr/>
            </a:pPr>
            <a:endParaRPr lang="ru-RU" sz="1400" dirty="0">
              <a:solidFill>
                <a:schemeClr val="bg1"/>
              </a:solidFill>
              <a:cs typeface="Arial" panose="020B0604020202020204" pitchFamily="34" charset="0"/>
            </a:endParaRPr>
          </a:p>
          <a:p>
            <a:pPr algn="ctr">
              <a:defRPr/>
            </a:pPr>
            <a:r>
              <a:rPr lang="bg-BG" altLang="bg-BG" sz="1400" dirty="0">
                <a:solidFill>
                  <a:schemeClr val="bg1"/>
                </a:solidFill>
                <a:cs typeface="Arial" panose="020B0604020202020204" pitchFamily="34" charset="0"/>
              </a:rPr>
              <a:t>П</a:t>
            </a:r>
            <a:r>
              <a:rPr lang="ru-RU" altLang="bg-BG" sz="1400" dirty="0">
                <a:solidFill>
                  <a:schemeClr val="bg1"/>
                </a:solidFill>
                <a:cs typeface="Arial" panose="020B0604020202020204" pitchFamily="34" charset="0"/>
              </a:rPr>
              <a:t>овишаването на конкурентоспособността и устойчивото развитие на районите на страната, каквито са подобряването на транспортната и цифрова свързаност, както и насърчаването на местното развитие, стъпвайки на</a:t>
            </a:r>
          </a:p>
          <a:p>
            <a:pPr algn="ctr">
              <a:defRPr/>
            </a:pPr>
            <a:r>
              <a:rPr lang="ru-RU" altLang="bg-BG" sz="1400" dirty="0">
                <a:solidFill>
                  <a:schemeClr val="bg1"/>
                </a:solidFill>
                <a:cs typeface="Arial" panose="020B0604020202020204" pitchFamily="34" charset="0"/>
              </a:rPr>
              <a:t>специфичния местен потенциал</a:t>
            </a:r>
            <a:endParaRPr lang="bg-BG" altLang="bg-BG" sz="1400" dirty="0">
              <a:solidFill>
                <a:schemeClr val="bg1"/>
              </a:solidFill>
              <a:cs typeface="Arial" panose="020B0604020202020204" pitchFamily="34" charset="0"/>
            </a:endParaRPr>
          </a:p>
        </p:txBody>
      </p:sp>
      <p:sp>
        <p:nvSpPr>
          <p:cNvPr id="8" name="Rectangle: Rounded Corners 17"/>
          <p:cNvSpPr/>
          <p:nvPr/>
        </p:nvSpPr>
        <p:spPr>
          <a:xfrm>
            <a:off x="6202217" y="4022436"/>
            <a:ext cx="4890655" cy="229076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bg-BG" altLang="bg-BG" sz="1700" b="1" dirty="0">
                <a:solidFill>
                  <a:schemeClr val="bg1"/>
                </a:solidFill>
                <a:cs typeface="Arial" panose="020B0604020202020204" pitchFamily="34" charset="0"/>
              </a:rPr>
              <a:t>Справедлива  България   14,6%</a:t>
            </a:r>
          </a:p>
          <a:p>
            <a:pPr algn="ctr">
              <a:defRPr/>
            </a:pPr>
            <a:endParaRPr lang="bg-BG" altLang="bg-BG" sz="1700" b="1" dirty="0">
              <a:solidFill>
                <a:schemeClr val="bg1"/>
              </a:solidFill>
              <a:cs typeface="Arial" panose="020B0604020202020204" pitchFamily="34" charset="0"/>
            </a:endParaRPr>
          </a:p>
          <a:p>
            <a:pPr algn="ctr">
              <a:defRPr/>
            </a:pPr>
            <a:r>
              <a:rPr lang="ru-RU" altLang="bg-BG" sz="1400" dirty="0">
                <a:solidFill>
                  <a:schemeClr val="bg1"/>
                </a:solidFill>
                <a:cs typeface="Arial" panose="020B0604020202020204" pitchFamily="34" charset="0"/>
              </a:rPr>
              <a:t>Фокусиране върху хората в неравностойно положение за постигане на включващ и устойчив растеж и споделен просперитет за всички, както и  изграждане на ефективни и отговорни публични институции, чувствителни към нуждите на бизнеса и потребностите на гражданите.</a:t>
            </a:r>
            <a:endParaRPr lang="bg-BG" altLang="bg-BG" sz="1400" dirty="0">
              <a:solidFill>
                <a:schemeClr val="bg1"/>
              </a:solidFill>
              <a:cs typeface="Arial" panose="020B0604020202020204" pitchFamily="34" charset="0"/>
            </a:endParaRPr>
          </a:p>
        </p:txBody>
      </p:sp>
      <p:sp>
        <p:nvSpPr>
          <p:cNvPr id="2" name="Заглавие 1">
            <a:extLst>
              <a:ext uri="{FF2B5EF4-FFF2-40B4-BE49-F238E27FC236}">
                <a16:creationId xmlns:a16="http://schemas.microsoft.com/office/drawing/2014/main" id="{411C278B-AF99-334E-4485-081544BE2F9B}"/>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047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405A70-9FE2-48E0-B137-DB15C5AF900D}"/>
              </a:ext>
            </a:extLst>
          </p:cNvPr>
          <p:cNvSpPr>
            <a:spLocks noGrp="1"/>
          </p:cNvSpPr>
          <p:nvPr>
            <p:ph type="sldNum" sz="quarter" idx="12"/>
          </p:nvPr>
        </p:nvSpPr>
        <p:spPr>
          <a:xfrm>
            <a:off x="10192616" y="6250334"/>
            <a:ext cx="1706217" cy="365125"/>
          </a:xfrm>
        </p:spPr>
        <p:txBody>
          <a:bodyPr/>
          <a:lstStyle/>
          <a:p>
            <a:fld id="{D0FD718E-46A7-4A98-A9FE-3E1E2C2192EB}" type="slidenum">
              <a:rPr lang="bg-BG" smtClean="0"/>
              <a:t>9</a:t>
            </a:fld>
            <a:endParaRPr lang="bg-BG" dirty="0"/>
          </a:p>
        </p:txBody>
      </p:sp>
      <p:sp>
        <p:nvSpPr>
          <p:cNvPr id="3" name="Rectangle 2"/>
          <p:cNvSpPr/>
          <p:nvPr/>
        </p:nvSpPr>
        <p:spPr>
          <a:xfrm>
            <a:off x="1236850" y="964659"/>
            <a:ext cx="9718295" cy="523220"/>
          </a:xfrm>
          <a:prstGeom prst="rect">
            <a:avLst/>
          </a:prstGeom>
        </p:spPr>
        <p:txBody>
          <a:bodyPr wrap="square">
            <a:spAutoFit/>
          </a:bodyPr>
          <a:lstStyle/>
          <a:p>
            <a:pPr marL="45720" lvl="0" algn="ctr"/>
            <a:r>
              <a:rPr lang="bg-BG" sz="2800" b="1" dirty="0">
                <a:latin typeface="Arial" panose="020B0604020202020204" pitchFamily="34" charset="0"/>
                <a:cs typeface="Arial" panose="020B0604020202020204" pitchFamily="34" charset="0"/>
              </a:rPr>
              <a:t>План за възстановяване и устойчивост – бюджет </a:t>
            </a: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09736" y="2003326"/>
            <a:ext cx="87725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a:spLocks noChangeArrowheads="1"/>
          </p:cNvSpPr>
          <p:nvPr/>
        </p:nvSpPr>
        <p:spPr bwMode="auto">
          <a:xfrm>
            <a:off x="4526594" y="1536584"/>
            <a:ext cx="31388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altLang="bg-BG" b="1" dirty="0">
                <a:solidFill>
                  <a:srgbClr val="000000"/>
                </a:solidFill>
                <a:cs typeface="Arial" panose="020B0604020202020204" pitchFamily="34" charset="0"/>
              </a:rPr>
              <a:t>Всички суми са в хил. лв.</a:t>
            </a:r>
            <a:endParaRPr lang="bg-BG" altLang="bg-BG" b="1" dirty="0">
              <a:cs typeface="Arial" panose="020B0604020202020204" pitchFamily="34" charset="0"/>
            </a:endParaRPr>
          </a:p>
        </p:txBody>
      </p:sp>
      <p:sp>
        <p:nvSpPr>
          <p:cNvPr id="7" name="Rectangle 3"/>
          <p:cNvSpPr>
            <a:spLocks noChangeArrowheads="1"/>
          </p:cNvSpPr>
          <p:nvPr/>
        </p:nvSpPr>
        <p:spPr bwMode="auto">
          <a:xfrm>
            <a:off x="4415074" y="6118126"/>
            <a:ext cx="3660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bg-BG" altLang="bg-BG" dirty="0">
                <a:hlinkClick r:id="rId3"/>
              </a:rPr>
              <a:t>https://www.nextgeneration.bg/14</a:t>
            </a:r>
            <a:r>
              <a:rPr lang="en-US" altLang="bg-BG" dirty="0"/>
              <a:t> </a:t>
            </a:r>
            <a:endParaRPr lang="bg-BG" altLang="bg-BG" dirty="0"/>
          </a:p>
        </p:txBody>
      </p:sp>
      <p:sp>
        <p:nvSpPr>
          <p:cNvPr id="2" name="Заглавие 1">
            <a:extLst>
              <a:ext uri="{FF2B5EF4-FFF2-40B4-BE49-F238E27FC236}">
                <a16:creationId xmlns:a16="http://schemas.microsoft.com/office/drawing/2014/main" id="{9B7FBD99-DFA4-D33A-5090-24B1E627B878}"/>
              </a:ext>
            </a:extLst>
          </p:cNvPr>
          <p:cNvSpPr txBox="1">
            <a:spLocks/>
          </p:cNvSpPr>
          <p:nvPr/>
        </p:nvSpPr>
        <p:spPr>
          <a:xfrm>
            <a:off x="339686" y="138497"/>
            <a:ext cx="11512627" cy="6204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600" b="1" dirty="0">
                <a:solidFill>
                  <a:schemeClr val="accent1">
                    <a:lumMod val="75000"/>
                  </a:schemeClr>
                </a:solidFill>
                <a:latin typeface="Arial" panose="020B0604020202020204" pitchFamily="34" charset="0"/>
                <a:cs typeface="Arial" panose="020B0604020202020204" pitchFamily="34" charset="0"/>
              </a:rPr>
              <a:t>Тема</a:t>
            </a:r>
            <a:r>
              <a:rPr lang="en-US" sz="1600" b="1" dirty="0">
                <a:solidFill>
                  <a:schemeClr val="accent1">
                    <a:lumMod val="75000"/>
                  </a:schemeClr>
                </a:solidFill>
                <a:latin typeface="Arial" panose="020B0604020202020204" pitchFamily="34" charset="0"/>
                <a:cs typeface="Arial" panose="020B0604020202020204" pitchFamily="34" charset="0"/>
              </a:rPr>
              <a:t> </a:t>
            </a:r>
            <a:r>
              <a:rPr lang="en-GB" sz="1600" b="1" dirty="0">
                <a:solidFill>
                  <a:schemeClr val="accent1">
                    <a:lumMod val="75000"/>
                  </a:schemeClr>
                </a:solidFill>
                <a:latin typeface="Arial" panose="020B0604020202020204" pitchFamily="34" charset="0"/>
                <a:cs typeface="Arial" panose="020B0604020202020204" pitchFamily="34" charset="0"/>
              </a:rPr>
              <a:t>6</a:t>
            </a:r>
            <a:r>
              <a:rPr lang="bg-BG" sz="1600" b="1" dirty="0">
                <a:solidFill>
                  <a:schemeClr val="accent1">
                    <a:lumMod val="75000"/>
                  </a:schemeClr>
                </a:solidFill>
                <a:latin typeface="Arial" panose="020B0604020202020204" pitchFamily="34" charset="0"/>
                <a:cs typeface="Arial" panose="020B0604020202020204" pitchFamily="34" charset="0"/>
              </a:rPr>
              <a:t>:</a:t>
            </a:r>
            <a:r>
              <a:rPr lang="en-US" sz="1600" b="1" dirty="0">
                <a:solidFill>
                  <a:schemeClr val="accent1">
                    <a:lumMod val="75000"/>
                  </a:schemeClr>
                </a:solidFill>
                <a:latin typeface="Arial" panose="020B0604020202020204" pitchFamily="34" charset="0"/>
                <a:cs typeface="Arial" panose="020B0604020202020204" pitchFamily="34" charset="0"/>
              </a:rPr>
              <a:t> </a:t>
            </a:r>
            <a:r>
              <a:rPr lang="bg-BG" sz="1600" dirty="0">
                <a:solidFill>
                  <a:schemeClr val="accent1">
                    <a:lumMod val="75000"/>
                  </a:schemeClr>
                </a:solidFill>
                <a:latin typeface="Arial" panose="020B0604020202020204" pitchFamily="34" charset="0"/>
                <a:cs typeface="Arial" panose="020B0604020202020204" pitchFamily="34" charset="0"/>
              </a:rPr>
              <a:t>„</a:t>
            </a:r>
            <a:r>
              <a:rPr lang="ru-RU" sz="1600" dirty="0">
                <a:solidFill>
                  <a:schemeClr val="accent1">
                    <a:lumMod val="75000"/>
                  </a:schemeClr>
                </a:solidFill>
                <a:latin typeface="Arial" panose="020B0604020202020204" pitchFamily="34" charset="0"/>
                <a:cs typeface="Arial" panose="020B0604020202020204" pitchFamily="34" charset="0"/>
              </a:rPr>
              <a:t>Възможни източници за финансова подкрепа на общински инициативи</a:t>
            </a:r>
            <a:r>
              <a:rPr lang="bg-BG" sz="1600" dirty="0">
                <a:solidFill>
                  <a:schemeClr val="accent1">
                    <a:lumMod val="75000"/>
                  </a:schemeClr>
                </a:solidFill>
                <a:latin typeface="Arial" panose="020B0604020202020204" pitchFamily="34" charset="0"/>
                <a:cs typeface="Arial" panose="020B0604020202020204" pitchFamily="34" charset="0"/>
              </a:rPr>
              <a:t>“</a:t>
            </a:r>
            <a:endParaRPr lang="bg-BG" sz="16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„Местно икономическо развитие – възможности и практически решения“</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1334626"/>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3409</Words>
  <Application>Microsoft Office PowerPoint</Application>
  <PresentationFormat>Widescreen</PresentationFormat>
  <Paragraphs>289</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Corbel</vt:lpstr>
      <vt:lpstr>Symbol</vt:lpstr>
      <vt:lpstr>Times New Roman</vt:lpstr>
      <vt:lpstr>Wingdings</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2021-04-29T14:07:07Z</dcterms:created>
  <dcterms:modified xsi:type="dcterms:W3CDTF">2023-05-02T14:15:36Z</dcterms:modified>
</cp:coreProperties>
</file>